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0" r:id="rId6"/>
    <p:sldId id="266" r:id="rId7"/>
    <p:sldId id="270" r:id="rId8"/>
    <p:sldId id="267" r:id="rId9"/>
    <p:sldId id="268" r:id="rId10"/>
    <p:sldId id="258" r:id="rId11"/>
    <p:sldId id="259" r:id="rId12"/>
    <p:sldId id="269" r:id="rId13"/>
    <p:sldId id="261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Locke" initials="MOU" lastIdx="1" clrIdx="0">
    <p:extLst/>
  </p:cmAuthor>
  <p:cmAuthor id="2" name="William Locke" initials="MOU [2]" lastIdx="1" clrIdx="1">
    <p:extLst/>
  </p:cmAuthor>
  <p:cmAuthor id="3" name="William Locke" initials="MOU [3]" lastIdx="1" clrIdx="2">
    <p:extLst/>
  </p:cmAuthor>
  <p:cmAuthor id="4" name="William Locke" initials="MOU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8-26T16:46:44.541" idx="1">
    <p:pos x="1107" y="864"/>
    <p:text>Be careful using this word, as it has risqué meanings in British English.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3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0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5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7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9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8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6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8C94-15E2-4CEB-8524-ED8B28F335D7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822C-8EB1-47EF-A6BC-16C5DCEF7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7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.marini@uc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earchcgh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“A </a:t>
            </a:r>
            <a:r>
              <a:rPr lang="en-US" sz="4000" b="1" dirty="0"/>
              <a:t>turn of the screw</a:t>
            </a:r>
            <a:r>
              <a:rPr lang="en-US" sz="4000" b="1" dirty="0" smtClean="0"/>
              <a:t>?” </a:t>
            </a:r>
            <a:r>
              <a:rPr lang="en-US" sz="4000" b="1" dirty="0"/>
              <a:t>The changing division of </a:t>
            </a:r>
            <a:r>
              <a:rPr lang="en-US" sz="4000" b="1" dirty="0" err="1"/>
              <a:t>labour</a:t>
            </a:r>
            <a:r>
              <a:rPr lang="en-US" sz="4000" b="1" dirty="0"/>
              <a:t> in British universities and the re-engineering of academic work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17437"/>
            <a:ext cx="12192000" cy="2444620"/>
          </a:xfrm>
        </p:spPr>
        <p:txBody>
          <a:bodyPr>
            <a:noAutofit/>
          </a:bodyPr>
          <a:lstStyle/>
          <a:p>
            <a:r>
              <a:rPr lang="en-US" sz="1400" b="1" dirty="0"/>
              <a:t>Giulio Marini</a:t>
            </a:r>
            <a:r>
              <a:rPr lang="en-US" sz="1400" dirty="0"/>
              <a:t>, </a:t>
            </a:r>
            <a:r>
              <a:rPr lang="en-US" sz="1400" dirty="0" smtClean="0"/>
              <a:t>CGHE Centre for Global Higher Education, </a:t>
            </a:r>
            <a:r>
              <a:rPr lang="en-US" sz="1400" dirty="0"/>
              <a:t>Institute of Education UCL, London, </a:t>
            </a:r>
            <a:r>
              <a:rPr lang="en-US" sz="1400" dirty="0" smtClean="0"/>
              <a:t>UK {</a:t>
            </a:r>
            <a:r>
              <a:rPr lang="en-US" sz="1400" dirty="0" smtClean="0">
                <a:hlinkClick r:id="rId2"/>
              </a:rPr>
              <a:t>g.marini@ucl.ac.uk</a:t>
            </a:r>
            <a:r>
              <a:rPr lang="en-US" sz="1400" dirty="0" smtClean="0"/>
              <a:t>} </a:t>
            </a:r>
            <a:endParaRPr lang="en-GB" sz="1400" dirty="0"/>
          </a:p>
          <a:p>
            <a:r>
              <a:rPr lang="en-US" sz="1400" b="1" dirty="0" smtClean="0"/>
              <a:t>William </a:t>
            </a:r>
            <a:r>
              <a:rPr lang="en-US" sz="1400" b="1" dirty="0"/>
              <a:t>Locke</a:t>
            </a:r>
            <a:r>
              <a:rPr lang="en-US" sz="1400" dirty="0"/>
              <a:t>, </a:t>
            </a:r>
            <a:r>
              <a:rPr lang="en-US" sz="1400" dirty="0" smtClean="0"/>
              <a:t>CGHE Centre </a:t>
            </a:r>
            <a:r>
              <a:rPr lang="en-US" sz="1400" dirty="0"/>
              <a:t>for Global Higher </a:t>
            </a:r>
            <a:r>
              <a:rPr lang="en-US" sz="1400" dirty="0" smtClean="0"/>
              <a:t>Education, </a:t>
            </a:r>
            <a:r>
              <a:rPr lang="en-US" sz="1400" dirty="0"/>
              <a:t>Institute of Education UCL, London, </a:t>
            </a:r>
            <a:r>
              <a:rPr lang="en-US" sz="1400" dirty="0" smtClean="0"/>
              <a:t>UK</a:t>
            </a:r>
            <a:endParaRPr lang="en-GB" sz="1400" dirty="0"/>
          </a:p>
          <a:p>
            <a:r>
              <a:rPr lang="en-US" sz="1400" b="1" dirty="0" smtClean="0"/>
              <a:t>Celia </a:t>
            </a:r>
            <a:r>
              <a:rPr lang="en-US" sz="1400" b="1" dirty="0"/>
              <a:t>Whitchurch</a:t>
            </a:r>
            <a:r>
              <a:rPr lang="en-US" sz="1400" dirty="0"/>
              <a:t>, </a:t>
            </a:r>
            <a:r>
              <a:rPr lang="en-US" sz="1400" dirty="0" smtClean="0"/>
              <a:t>CGHE Centre </a:t>
            </a:r>
            <a:r>
              <a:rPr lang="en-US" sz="1400" dirty="0"/>
              <a:t>for Global Higher </a:t>
            </a:r>
            <a:r>
              <a:rPr lang="en-US" sz="1400" dirty="0" smtClean="0"/>
              <a:t>Education, </a:t>
            </a:r>
            <a:r>
              <a:rPr lang="en-US" sz="1400" dirty="0"/>
              <a:t>Institute of Education UCL, London, </a:t>
            </a:r>
            <a:r>
              <a:rPr lang="en-US" sz="1400" dirty="0" smtClean="0"/>
              <a:t>UK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CHER 2017 – </a:t>
            </a:r>
            <a:r>
              <a:rPr lang="en-GB" sz="1600" dirty="0" smtClean="0"/>
              <a:t>Jyväskylä</a:t>
            </a:r>
            <a:r>
              <a:rPr lang="en-US" sz="1600" dirty="0" smtClean="0"/>
              <a:t>, Finland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824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 detail of “Non </a:t>
            </a:r>
            <a:r>
              <a:rPr lang="en-GB" sz="2800" dirty="0"/>
              <a:t>Academic</a:t>
            </a:r>
            <a:r>
              <a:rPr lang="en-GB" sz="2800" dirty="0" smtClean="0"/>
              <a:t>”: They may be </a:t>
            </a:r>
            <a:r>
              <a:rPr lang="en-GB" sz="2800" dirty="0"/>
              <a:t>“anything</a:t>
            </a:r>
            <a:r>
              <a:rPr lang="en-GB" sz="2800" dirty="0" smtClean="0"/>
              <a:t>” </a:t>
            </a:r>
            <a:br>
              <a:rPr lang="en-GB" sz="2800" dirty="0" smtClean="0"/>
            </a:br>
            <a:r>
              <a:rPr lang="en-GB" sz="2800" dirty="0" smtClean="0"/>
              <a:t>Source: HESA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456637"/>
              </p:ext>
            </p:extLst>
          </p:nvPr>
        </p:nvGraphicFramePr>
        <p:xfrm>
          <a:off x="327804" y="2001326"/>
          <a:ext cx="11025996" cy="419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1023"/>
                <a:gridCol w="1240037"/>
                <a:gridCol w="992030"/>
                <a:gridCol w="1420876"/>
                <a:gridCol w="992030"/>
              </a:tblGrid>
              <a:tr h="349370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2014/2015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Academic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Non Academic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Managers, directors and senior officials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495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0.2%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11175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5.4%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Professional occupations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196465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99.1%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38865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18.9%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Associate professional and technical occupations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1365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0.7%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45830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22.3%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Administrative and secretarial occupations ("Clericals" for Academic)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0.0%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67595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32.9%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Skilled trades occupations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6500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3.2%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Caring, leisure and other service occupations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7175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3.5%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Sales and customer service occupations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2145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1.0%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Process, plant and machine operatives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1660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0.8%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Elementary occupations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24550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11.9%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370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198335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100.0%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205495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100.0%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3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53758"/>
              </p:ext>
            </p:extLst>
          </p:nvPr>
        </p:nvGraphicFramePr>
        <p:xfrm>
          <a:off x="246888" y="1155256"/>
          <a:ext cx="11713466" cy="5503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8395"/>
                <a:gridCol w="1210979"/>
                <a:gridCol w="1365102"/>
                <a:gridCol w="1321067"/>
                <a:gridCol w="1321067"/>
                <a:gridCol w="1056856"/>
              </a:tblGrid>
              <a:tr h="262078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     %Part-timers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     %F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     Average Age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     % White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Managers, directors and senior officials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Academic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15.2%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39.0%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89.9%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12.0%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53.1%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90.4%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>
                          <a:effectLst/>
                        </a:rPr>
                        <a:t>Professional occupations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33.1%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45.0%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78.8%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21.8%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57.0%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85.4%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>
                          <a:effectLst/>
                        </a:rPr>
                        <a:t>Associate professional and technical occupations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30.0%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45.4%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86.4%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23.7%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53.4%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84.3%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Administrative and secretarial occupations ("Clericals" for Academic)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50.0%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50.0%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38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50.0%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35.3%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81.4%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85.6%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>
                          <a:effectLst/>
                        </a:rPr>
                        <a:t>Skilled trades occupations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12.8%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19.4%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87.2%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Caring, leisure and other service occupations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46.6%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55.6%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84.0%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Sales and customer service occupations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44.1%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69.2%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81.8%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Process, plant and machine operatives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15.4%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16.9%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83.4%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Elementary occupations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nil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66.0%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58.1%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78.9%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33.0%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45.0%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78.9%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2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Non Academic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32.2%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62.7%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effectLst/>
                        </a:rPr>
                        <a:t>42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effectLst/>
                        </a:rPr>
                        <a:t>84.6%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840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more detailed comparison between academic and non academic (2014/5). Source: HESA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89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Some first evidence from the pilot (qualitative stage)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948907"/>
            <a:ext cx="11558588" cy="5848708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/>
              <a:t>HR may decide to participate or not in this research on behalf of the whole HEI (!)</a:t>
            </a:r>
          </a:p>
          <a:p>
            <a:r>
              <a:rPr lang="en-GB" sz="1800" dirty="0" smtClean="0"/>
              <a:t>Academics suffer from not being recognised “academic” in institutional jargon… meanwhile being actually both R&amp;T.  Division of labour sometimes is only official. L.M.s may incentive comprehensive performance. </a:t>
            </a:r>
          </a:p>
          <a:p>
            <a:r>
              <a:rPr lang="en-GB" sz="1800" dirty="0" smtClean="0"/>
              <a:t>People undertake PhD programs without having a clear idea why, ending up questioning why they do so. Consequences are a transformation of </a:t>
            </a:r>
            <a:r>
              <a:rPr lang="en-GB" sz="1800" i="1" dirty="0" err="1" smtClean="0"/>
              <a:t>Beruf</a:t>
            </a:r>
            <a:r>
              <a:rPr lang="en-GB" sz="1800" dirty="0" smtClean="0"/>
              <a:t> into “Better than waiting doing nothing”; inflation of the title; necessity to look outside academia (which reinforces HR necessity). </a:t>
            </a:r>
          </a:p>
          <a:p>
            <a:r>
              <a:rPr lang="en-GB" sz="1800" dirty="0" smtClean="0"/>
              <a:t>Complexity + necessity to raise funds let emerge some momentum for some type or professionals</a:t>
            </a:r>
          </a:p>
          <a:p>
            <a:r>
              <a:rPr lang="en-GB" sz="1800" dirty="0" smtClean="0"/>
              <a:t>Some professionals are self-confident in what they do (they truly believe to be effective in being supportive); conversely “academics” suffer “Impostor syndrome” and also reckon many professionals as “people whom to do a smooth job with [in order to meet them the less possible]”. Both “academics” and “professionals” are very different in moods and career trajectories, although converging in a “common Third Space”. </a:t>
            </a:r>
          </a:p>
          <a:p>
            <a:r>
              <a:rPr lang="en-GB" sz="1800" dirty="0" smtClean="0"/>
              <a:t>Professionals look empowered and gratified; academics look alienated from their traditional status (i.e. tamed cats or “</a:t>
            </a:r>
            <a:r>
              <a:rPr lang="en-GB" sz="1800" dirty="0"/>
              <a:t>roosters </a:t>
            </a:r>
            <a:r>
              <a:rPr lang="en-GB" sz="1800" dirty="0" smtClean="0"/>
              <a:t>in </a:t>
            </a:r>
            <a:r>
              <a:rPr lang="en-GB" sz="1800" dirty="0" err="1"/>
              <a:t>T</a:t>
            </a:r>
            <a:r>
              <a:rPr lang="en-GB" sz="1800" dirty="0" err="1" smtClean="0"/>
              <a:t>aylorised</a:t>
            </a:r>
            <a:r>
              <a:rPr lang="en-GB" sz="1800" dirty="0" smtClean="0"/>
              <a:t> rearing”), although with many opportunities to prove one’s talent. </a:t>
            </a:r>
            <a:endParaRPr lang="en-GB" sz="1800" dirty="0"/>
          </a:p>
          <a:p>
            <a:r>
              <a:rPr lang="en-GB" sz="1800" dirty="0" smtClean="0"/>
              <a:t>Easier career perspective in professional tracks, due to novelty of figures. Certificates and tracks are still unclear</a:t>
            </a:r>
          </a:p>
          <a:p>
            <a:r>
              <a:rPr lang="en-GB" sz="1800" dirty="0" smtClean="0"/>
              <a:t>Academics don’t know anymore what a career is like</a:t>
            </a:r>
          </a:p>
          <a:p>
            <a:r>
              <a:rPr lang="en-GB" sz="1800" dirty="0" smtClean="0"/>
              <a:t>Organisational Development (OD) may serve to provide functions previously supposed to be run by a supervisor (i.e. mentoring, coaching, career trajectories, etc.). There is a divide between juniors and seniors (only the younger cohorts recognise new functions held by HR)</a:t>
            </a:r>
          </a:p>
          <a:p>
            <a:r>
              <a:rPr lang="en-GB" sz="1800" dirty="0" smtClean="0"/>
              <a:t>HR units are both “consultants” (in the sense that they serve units) and institutional strategy implementers. Unclear what does prevail. </a:t>
            </a:r>
          </a:p>
          <a:p>
            <a:r>
              <a:rPr lang="en-GB" sz="1800" dirty="0" smtClean="0"/>
              <a:t>Professionals are becoming more structured… professionally (as a set of figures):</a:t>
            </a:r>
          </a:p>
          <a:p>
            <a:pPr lvl="1"/>
            <a:r>
              <a:rPr lang="en-GB" sz="1600" dirty="0" smtClean="0"/>
              <a:t>ARMA (Association of Research Managers and Administrators)</a:t>
            </a:r>
          </a:p>
          <a:p>
            <a:pPr lvl="1"/>
            <a:r>
              <a:rPr lang="en-GB" sz="1600" dirty="0" smtClean="0"/>
              <a:t>Institutional “</a:t>
            </a:r>
            <a:r>
              <a:rPr lang="en-US" sz="1600" dirty="0"/>
              <a:t>Transforming our Professional Services (TOPS)</a:t>
            </a:r>
            <a:r>
              <a:rPr lang="en-GB" sz="1600" dirty="0" smtClean="0"/>
              <a:t>” programmes.  </a:t>
            </a:r>
          </a:p>
          <a:p>
            <a:pPr lvl="1"/>
            <a:r>
              <a:rPr lang="en-GB" sz="1600" dirty="0" smtClean="0"/>
              <a:t>VITAE, </a:t>
            </a:r>
            <a:r>
              <a:rPr lang="en-US" sz="1600" dirty="0"/>
              <a:t>non-profit </a:t>
            </a:r>
            <a:r>
              <a:rPr lang="en-US" sz="1600" dirty="0" err="1"/>
              <a:t>programme</a:t>
            </a:r>
            <a:r>
              <a:rPr lang="en-US" sz="1600" dirty="0"/>
              <a:t>, part of The Careers Research and Advisory Centre (</a:t>
            </a:r>
            <a:r>
              <a:rPr lang="en-US" sz="1600" dirty="0" smtClean="0"/>
              <a:t>CRAC), a governmental derivation. </a:t>
            </a:r>
            <a:r>
              <a:rPr lang="en-US" sz="1600" dirty="0"/>
              <a:t> </a:t>
            </a:r>
            <a:endParaRPr lang="en-GB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2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preliminary apparent paradoxes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Division of labour from contractual duties (increase division of labour &amp; creation of new figures) vs. Actual performances (going beyond one’s duties and working time</a:t>
            </a:r>
            <a:r>
              <a:rPr lang="en-GB" dirty="0" smtClean="0"/>
              <a:t>)</a:t>
            </a:r>
          </a:p>
          <a:p>
            <a:r>
              <a:rPr lang="en-GB" dirty="0" smtClean="0"/>
              <a:t>What is liked by “professionals” is not liked by “academics”: the Third Space is not about new contracts, it is deeper in the core of academia work and it is pivotal.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5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30" y="43948"/>
            <a:ext cx="10515600" cy="739056"/>
          </a:xfrm>
        </p:spPr>
        <p:txBody>
          <a:bodyPr/>
          <a:lstStyle/>
          <a:p>
            <a:r>
              <a:rPr lang="en-GB" dirty="0" smtClean="0"/>
              <a:t>A preliminary 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20" y="998240"/>
            <a:ext cx="5825505" cy="596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To tighten the fabric of universities by means of “screwing” it may represent a sort of “over-engineering” in relation to its “core nature”. It is not about increasing safety; it is about boosting productivity. Not necessarily to devise labour to boost performance has no limits. Overtaking limits is risky. We assume this can be detected empirically 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1" y="3741281"/>
            <a:ext cx="5540834" cy="3116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21" y="998240"/>
            <a:ext cx="5114479" cy="287689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077521" y="3875134"/>
            <a:ext cx="5114479" cy="2922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higher education is really a </a:t>
            </a:r>
            <a:r>
              <a:rPr lang="en-GB" sz="2400" smtClean="0"/>
              <a:t>loosely coupled </a:t>
            </a:r>
            <a:r>
              <a:rPr lang="en-GB" sz="2400" dirty="0" smtClean="0"/>
              <a:t>system, tightened institutions should find a way to loosen themselves again, although some consequences in this process might be appreciated. </a:t>
            </a:r>
            <a:r>
              <a:rPr lang="en-GB" sz="2400" i="1" dirty="0" smtClean="0"/>
              <a:t>You may well continue burning and racing as well </a:t>
            </a:r>
            <a:r>
              <a:rPr lang="en-GB" sz="2400" dirty="0" smtClean="0"/>
              <a:t>(“ongoing tensions in critical relationships”)</a:t>
            </a:r>
            <a:r>
              <a:rPr lang="en-GB" sz="2400" i="1" dirty="0" smtClean="0"/>
              <a:t>  </a:t>
            </a: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95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turn of screw in an Escher mode?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70" y="1690688"/>
            <a:ext cx="5876394" cy="48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481"/>
            <a:ext cx="10515600" cy="1325563"/>
          </a:xfrm>
        </p:spPr>
        <p:txBody>
          <a:bodyPr/>
          <a:lstStyle/>
          <a:p>
            <a:r>
              <a:rPr lang="en-GB" dirty="0" smtClean="0"/>
              <a:t>Re-engineering through </a:t>
            </a:r>
            <a:r>
              <a:rPr lang="en-GB" dirty="0"/>
              <a:t>o</a:t>
            </a:r>
            <a:r>
              <a:rPr lang="en-GB" dirty="0" smtClean="0"/>
              <a:t>ver-engineering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825625"/>
            <a:ext cx="11182805" cy="4351338"/>
          </a:xfrm>
        </p:spPr>
        <p:txBody>
          <a:bodyPr/>
          <a:lstStyle/>
          <a:p>
            <a:r>
              <a:rPr lang="en-GB" dirty="0" smtClean="0"/>
              <a:t>Over-engineering is by definition excessive and deleterious</a:t>
            </a:r>
          </a:p>
          <a:p>
            <a:r>
              <a:rPr lang="en-GB" dirty="0" smtClean="0"/>
              <a:t>In some cases it is apt to “over-engineering” (nuclear plants) </a:t>
            </a:r>
          </a:p>
          <a:p>
            <a:r>
              <a:rPr lang="en-GB" dirty="0" smtClean="0"/>
              <a:t>According to Neo-Institutionalism, “under-engineering” would be more optimal in Education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99" y="3507930"/>
            <a:ext cx="5474544" cy="31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0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201223"/>
            <a:ext cx="11187113" cy="1325563"/>
          </a:xfrm>
        </p:spPr>
        <p:txBody>
          <a:bodyPr/>
          <a:lstStyle/>
          <a:p>
            <a:r>
              <a:rPr lang="en-GB" dirty="0" smtClean="0"/>
              <a:t>What does happen if over-engineering fails where it is desirable?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52" y="2628567"/>
            <a:ext cx="4629314" cy="3471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9" y="1984075"/>
            <a:ext cx="5309023" cy="44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r>
              <a:rPr lang="en-GB" dirty="0" smtClean="0"/>
              <a:t>Over-Engineering in “normal” organisations and in HEIs (“not normal organisations”)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1613"/>
            <a:ext cx="12192000" cy="51852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According to neo-institutionalism, educational institutions find their legitimation in </a:t>
            </a:r>
            <a:r>
              <a:rPr lang="en-GB" i="1" dirty="0" smtClean="0"/>
              <a:t>sharing values</a:t>
            </a:r>
            <a:r>
              <a:rPr lang="en-GB" dirty="0" smtClean="0"/>
              <a:t>, not in </a:t>
            </a:r>
            <a:r>
              <a:rPr lang="en-GB" i="1" dirty="0" smtClean="0"/>
              <a:t>complying with rules </a:t>
            </a:r>
            <a:r>
              <a:rPr lang="en-GB" dirty="0" smtClean="0"/>
              <a:t>(i.e. </a:t>
            </a:r>
            <a:r>
              <a:rPr lang="en-GB" dirty="0" err="1" smtClean="0"/>
              <a:t>Tayloristic</a:t>
            </a:r>
            <a:r>
              <a:rPr lang="en-GB" dirty="0" smtClean="0"/>
              <a:t> or </a:t>
            </a:r>
            <a:r>
              <a:rPr lang="en-GB" dirty="0" err="1" smtClean="0"/>
              <a:t>Fordist</a:t>
            </a:r>
            <a:r>
              <a:rPr lang="en-GB" dirty="0" smtClean="0"/>
              <a:t> division of labour). So, the organisation of labour goes beyond the Weberian bureaucracy; a university may be left as an “anarchic-like” organisation, or it may be an organised anarchy while having a bureaucratic backbone. </a:t>
            </a:r>
          </a:p>
          <a:p>
            <a:pPr marL="0" indent="0">
              <a:buNone/>
            </a:pPr>
            <a:r>
              <a:rPr lang="en-GB" dirty="0" smtClean="0"/>
              <a:t>Under-engineering would appear the optimal choice. </a:t>
            </a:r>
          </a:p>
          <a:p>
            <a:pPr marL="0" indent="0">
              <a:buNone/>
            </a:pPr>
            <a:r>
              <a:rPr lang="en-GB" dirty="0" smtClean="0"/>
              <a:t>But reality is different, as the UK (and in other Anglo-Saxon countries) progressively has a “hands-on” attitude to the “production &amp; assessment” of research and teaching.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According to recent literature, based in the UK: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“although </a:t>
            </a:r>
            <a:r>
              <a:rPr lang="en-US" sz="2000" b="1" dirty="0">
                <a:solidFill>
                  <a:srgbClr val="C00000"/>
                </a:solidFill>
              </a:rPr>
              <a:t>facilitative relationships may be seen simply as a helpful addition, they are in practice more likely to be a pre-requisite, and indeed that a lack of such </a:t>
            </a:r>
            <a:r>
              <a:rPr lang="en-US" sz="2000" b="1" i="1" dirty="0">
                <a:solidFill>
                  <a:srgbClr val="C00000"/>
                </a:solidFill>
              </a:rPr>
              <a:t>relationships</a:t>
            </a:r>
            <a:r>
              <a:rPr lang="en-US" sz="2000" b="1" dirty="0">
                <a:solidFill>
                  <a:srgbClr val="C00000"/>
                </a:solidFill>
              </a:rPr>
              <a:t> can have a disproportionately negative effect. Furthermore, </a:t>
            </a:r>
            <a:r>
              <a:rPr lang="en-US" sz="2000" b="1" u="sng" dirty="0">
                <a:solidFill>
                  <a:srgbClr val="C00000"/>
                </a:solidFill>
              </a:rPr>
              <a:t>when relationships are not taken into account in the implementation of institutional policy, this can create what might be seen as a </a:t>
            </a:r>
            <a:r>
              <a:rPr lang="en-US" sz="2000" b="1" u="sng" dirty="0" smtClean="0">
                <a:solidFill>
                  <a:srgbClr val="C00000"/>
                </a:solidFill>
              </a:rPr>
              <a:t>‘blind spot’</a:t>
            </a:r>
            <a:r>
              <a:rPr lang="en-US" sz="2000" b="1" dirty="0" smtClean="0">
                <a:solidFill>
                  <a:srgbClr val="C00000"/>
                </a:solidFill>
              </a:rPr>
              <a:t>” (</a:t>
            </a:r>
            <a:r>
              <a:rPr lang="en-US" sz="2000" b="1" dirty="0" err="1" smtClean="0">
                <a:solidFill>
                  <a:srgbClr val="C00000"/>
                </a:solidFill>
              </a:rPr>
              <a:t>Whitchurch</a:t>
            </a:r>
            <a:r>
              <a:rPr lang="en-US" sz="2000" b="1" dirty="0" smtClean="0">
                <a:solidFill>
                  <a:srgbClr val="C00000"/>
                </a:solidFill>
              </a:rPr>
              <a:t> and Gordon, 2017; both italic and underline ours)</a:t>
            </a:r>
          </a:p>
          <a:p>
            <a:pPr marL="0" indent="0">
              <a:buNone/>
            </a:pPr>
            <a:r>
              <a:rPr lang="en-US" dirty="0"/>
              <a:t>Hence, </a:t>
            </a:r>
            <a:r>
              <a:rPr lang="en-US" dirty="0" smtClean="0"/>
              <a:t>the more you pursue some </a:t>
            </a:r>
            <a:r>
              <a:rPr lang="en-US" i="1" dirty="0" smtClean="0"/>
              <a:t>tightening</a:t>
            </a:r>
            <a:r>
              <a:rPr lang="en-US" dirty="0" smtClean="0"/>
              <a:t> (i.e. division of </a:t>
            </a:r>
            <a:r>
              <a:rPr lang="en-US" dirty="0" err="1" smtClean="0"/>
              <a:t>labour</a:t>
            </a:r>
            <a:r>
              <a:rPr lang="en-US" dirty="0" smtClean="0"/>
              <a:t>), the more it appears that you have to devise complex </a:t>
            </a:r>
            <a:r>
              <a:rPr lang="en-US" dirty="0" err="1" smtClean="0"/>
              <a:t>organisational</a:t>
            </a:r>
            <a:r>
              <a:rPr lang="en-US" dirty="0" smtClean="0"/>
              <a:t> counter-balancing arrangements (i.e. creating relationships or, at least, facilitating them).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5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7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hypothesis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413"/>
            <a:ext cx="12192000" cy="5714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“Over-engineering” is defined as a process of pursuing efficiency and efficacy by means of (also) increasing the division of labour and making HEIs more “tightly interdependent” and less “loosely coupled”. </a:t>
            </a:r>
          </a:p>
          <a:p>
            <a:pPr lvl="1"/>
            <a:r>
              <a:rPr lang="en-GB" dirty="0" smtClean="0"/>
              <a:t>Over-engineering is driven by the game of metrics and competition (the logic of national and global </a:t>
            </a:r>
            <a:r>
              <a:rPr lang="en-GB" i="1" dirty="0" smtClean="0"/>
              <a:t>excellence</a:t>
            </a:r>
            <a:r>
              <a:rPr lang="en-GB" dirty="0" smtClean="0"/>
              <a:t>). </a:t>
            </a:r>
          </a:p>
          <a:p>
            <a:pPr lvl="1"/>
            <a:r>
              <a:rPr lang="en-GB" dirty="0" smtClean="0"/>
              <a:t>It requires institutional autonomy at HR level in typical HR issues.</a:t>
            </a:r>
          </a:p>
          <a:p>
            <a:pPr lvl="1"/>
            <a:r>
              <a:rPr lang="en-GB" dirty="0" smtClean="0"/>
              <a:t>It presupposes – at a non normative base – that there might be a bar or threshold above which the undesired counter-productive consequences of this “pursuit of excellence” exceeds the desired ones. Example from literature: HEIs </a:t>
            </a:r>
            <a:r>
              <a:rPr lang="en-GB" dirty="0"/>
              <a:t>as “dumb organisations made up of smart people” expected to become “smart organisations” vs. the risk of “making academic </a:t>
            </a:r>
            <a:r>
              <a:rPr lang="en-GB" dirty="0" smtClean="0"/>
              <a:t>dumbly </a:t>
            </a:r>
            <a:r>
              <a:rPr lang="en-GB" dirty="0"/>
              <a:t>personnel” (Fuller </a:t>
            </a:r>
            <a:r>
              <a:rPr lang="en-GB" dirty="0" smtClean="0"/>
              <a:t>2016: “</a:t>
            </a:r>
            <a:r>
              <a:rPr lang="en-GB" i="1" dirty="0" smtClean="0"/>
              <a:t>The Academic Caesar</a:t>
            </a:r>
            <a:r>
              <a:rPr lang="en-GB" dirty="0" smtClean="0"/>
              <a:t>”). </a:t>
            </a:r>
          </a:p>
          <a:p>
            <a:pPr lvl="1"/>
            <a:r>
              <a:rPr lang="en-GB" dirty="0" smtClean="0"/>
              <a:t>The application of this concept implies a trade-off between tighter implementations in HR: </a:t>
            </a:r>
          </a:p>
          <a:p>
            <a:pPr lvl="2"/>
            <a:r>
              <a:rPr lang="en-GB" dirty="0" smtClean="0"/>
              <a:t>It acknowledges both effectiveness of “new practices” and some (hidden and unknown) limits dictated from the </a:t>
            </a:r>
            <a:r>
              <a:rPr lang="en-GB" i="1" dirty="0" smtClean="0"/>
              <a:t>uncertainty of technology </a:t>
            </a:r>
            <a:r>
              <a:rPr lang="en-GB" dirty="0" smtClean="0"/>
              <a:t>which is intrinsic in both Research and Teaching (neo-institutionalism)</a:t>
            </a:r>
          </a:p>
          <a:p>
            <a:pPr lvl="1"/>
            <a:r>
              <a:rPr lang="en-GB" dirty="0" smtClean="0"/>
              <a:t>Tentatively, we’ll try to use our study to detect when an institutional system ought to stop increasing complexity in order to minimize “risks of failures”, or when the trade-off emerges (if any trade-off will be met).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1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In what ways are academic roles and identities diversifying? </a:t>
            </a:r>
            <a:endParaRPr lang="en-GB" dirty="0">
              <a:effectLst>
                <a:outerShdw sx="0" sy="0">
                  <a:srgbClr val="000000"/>
                </a:outerShdw>
              </a:effectLst>
            </a:endParaRPr>
          </a:p>
          <a:p>
            <a:pPr lvl="0" fontAlgn="base"/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What are the implications for individuals and institutions, locally and globally? </a:t>
            </a:r>
            <a:endParaRPr lang="en-GB" dirty="0">
              <a:effectLst>
                <a:outerShdw sx="0" sy="0">
                  <a:srgbClr val="000000"/>
                </a:outerShdw>
              </a:effectLst>
            </a:endParaRPr>
          </a:p>
          <a:p>
            <a:pPr lvl="0" fontAlgn="base"/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What tensions and/or synergies arise from this diversification, for instance between individual aspirations and institutional missions, structures and processes? </a:t>
            </a:r>
            <a:endParaRPr lang="en-GB" dirty="0">
              <a:effectLst>
                <a:outerShdw sx="0" sy="0">
                  <a:srgbClr val="000000"/>
                </a:outerShdw>
              </a:effectLst>
            </a:endParaRPr>
          </a:p>
          <a:p>
            <a:pPr lvl="0" fontAlgn="base"/>
            <a:r>
              <a:rPr lang="en-US" dirty="0">
                <a:effectLst>
                  <a:outerShdw sx="0" sy="0">
                    <a:srgbClr val="000000"/>
                  </a:outerShdw>
                </a:effectLst>
              </a:rPr>
              <a:t>How are such tensions being managed and resolved in optimal ways for individuals and institutions?</a:t>
            </a:r>
            <a:endParaRPr lang="en-GB" dirty="0">
              <a:effectLst>
                <a:outerShdw sx="0" sy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0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2017: first qualitative phase with 8 interviewees in 8 HEIs in UK</a:t>
            </a:r>
          </a:p>
          <a:p>
            <a:r>
              <a:rPr lang="en-GB" dirty="0" smtClean="0"/>
              <a:t>2018: launch of a quantitative survey in those 8 HEIs</a:t>
            </a:r>
          </a:p>
          <a:p>
            <a:r>
              <a:rPr lang="en-GB" dirty="0" smtClean="0"/>
              <a:t>2019: second qualitative phase (longitudinal: same people re-interviewed) 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At this stage only the pilot is done and interviews have been scheduled since September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 “positional” CGHE Working Paper is about to be released at 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www.researchcghe.org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304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Back to context &amp; literature: What the “Third Space” is?</a:t>
            </a:r>
            <a:endParaRPr lang="en-GB" dirty="0"/>
          </a:p>
        </p:txBody>
      </p:sp>
      <p:pic>
        <p:nvPicPr>
          <p:cNvPr id="4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597"/>
          <a:stretch>
            <a:fillRect/>
          </a:stretch>
        </p:blipFill>
        <p:spPr>
          <a:xfrm>
            <a:off x="2162355" y="1518140"/>
            <a:ext cx="7867290" cy="48224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58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secondary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Secondary data are precious, but by definition they don’t see the “Third Space”, which can be detected only with primary data (whether qualitative or also quantitative)</a:t>
            </a:r>
          </a:p>
          <a:p>
            <a:r>
              <a:rPr lang="en-GB" dirty="0" smtClean="0"/>
              <a:t>Nevertheless, it is the case to look at them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6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1738</Words>
  <Application>Microsoft Office PowerPoint</Application>
  <PresentationFormat>Widescreen</PresentationFormat>
  <Paragraphs>230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“A turn of the screw?” The changing division of labour in British universities and the re-engineering of academic work</vt:lpstr>
      <vt:lpstr>Re-engineering through over-engineering </vt:lpstr>
      <vt:lpstr>What does happen if over-engineering fails where it is desirable? </vt:lpstr>
      <vt:lpstr>Over-Engineering in “normal” organisations and in HEIs (“not normal organisations”) </vt:lpstr>
      <vt:lpstr>A hypothesis </vt:lpstr>
      <vt:lpstr>Research Questions</vt:lpstr>
      <vt:lpstr>Research Design</vt:lpstr>
      <vt:lpstr>Back to context &amp; literature: What the “Third Space” is?</vt:lpstr>
      <vt:lpstr>Some secondary data</vt:lpstr>
      <vt:lpstr>A detail of “Non Academic”: They may be “anything”  Source: HESA</vt:lpstr>
      <vt:lpstr>A more detailed comparison between academic and non academic (2014/5). Source: HESA</vt:lpstr>
      <vt:lpstr>Some first evidence from the pilot (qualitative stage)</vt:lpstr>
      <vt:lpstr>Some preliminary apparent paradoxes</vt:lpstr>
      <vt:lpstr>A preliminary conclusion </vt:lpstr>
      <vt:lpstr>A turn of screw in an Escher mode?</vt:lpstr>
    </vt:vector>
  </TitlesOfParts>
  <Company>University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Marini</dc:creator>
  <cp:lastModifiedBy>Giulio Marini</cp:lastModifiedBy>
  <cp:revision>41</cp:revision>
  <dcterms:created xsi:type="dcterms:W3CDTF">2017-07-26T11:16:29Z</dcterms:created>
  <dcterms:modified xsi:type="dcterms:W3CDTF">2017-08-27T07:28:50Z</dcterms:modified>
</cp:coreProperties>
</file>