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1" r:id="rId5"/>
    <p:sldId id="262" r:id="rId6"/>
    <p:sldId id="257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5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pic>
        <p:nvPicPr>
          <p:cNvPr id="4113" name="Picture 17" descr="MidBlue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35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4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4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1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3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7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1" y="2708277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6" y="2708277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8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9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5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95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61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1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1" y="2708277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4F2922-A228-45A6-8FCD-476A4E2BA567}" type="slidenum">
              <a:rPr lang="en-GB" smtClean="0"/>
              <a:t>‹#›</a:t>
            </a:fld>
            <a:endParaRPr lang="en-GB"/>
          </a:p>
        </p:txBody>
      </p:sp>
      <p:pic>
        <p:nvPicPr>
          <p:cNvPr id="3089" name="Picture 17" descr="MidBlue9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9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Private </a:t>
            </a:r>
            <a:r>
              <a:rPr lang="en-GB" dirty="0" smtClean="0"/>
              <a:t>Rights, </a:t>
            </a:r>
            <a:r>
              <a:rPr lang="en-GB" dirty="0"/>
              <a:t>Public </a:t>
            </a:r>
            <a:r>
              <a:rPr lang="en-GB" dirty="0" smtClean="0"/>
              <a:t>Goods, Social </a:t>
            </a:r>
            <a:r>
              <a:rPr lang="en-GB" dirty="0" smtClean="0"/>
              <a:t>Duties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0" y="2564904"/>
            <a:ext cx="8496300" cy="3744416"/>
          </a:xfrm>
        </p:spPr>
        <p:txBody>
          <a:bodyPr/>
          <a:lstStyle/>
          <a:p>
            <a:r>
              <a:rPr lang="en-GB" b="1" dirty="0" smtClean="0"/>
              <a:t>Privacy</a:t>
            </a:r>
            <a:r>
              <a:rPr lang="en-GB" dirty="0" smtClean="0"/>
              <a:t>: the right to be left alone or the freedom to be yourself?</a:t>
            </a:r>
          </a:p>
          <a:p>
            <a:r>
              <a:rPr lang="en-GB" b="1" dirty="0" smtClean="0"/>
              <a:t>Public goods</a:t>
            </a:r>
            <a:r>
              <a:rPr lang="en-GB" dirty="0" smtClean="0"/>
              <a:t>: common interests and the collective good</a:t>
            </a:r>
          </a:p>
          <a:p>
            <a:r>
              <a:rPr lang="en-GB" b="1" dirty="0" smtClean="0"/>
              <a:t>Social </a:t>
            </a:r>
            <a:r>
              <a:rPr lang="en-GB" b="1" dirty="0"/>
              <a:t>duties</a:t>
            </a:r>
            <a:r>
              <a:rPr lang="en-GB" dirty="0"/>
              <a:t>: living together in harmony or living well?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97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916833"/>
            <a:ext cx="8489950" cy="4249020"/>
          </a:xfrm>
        </p:spPr>
        <p:txBody>
          <a:bodyPr/>
          <a:lstStyle/>
          <a:p>
            <a:r>
              <a:rPr lang="en-GB" dirty="0" smtClean="0"/>
              <a:t>‘</a:t>
            </a:r>
            <a:r>
              <a:rPr lang="en-GB" i="1" dirty="0" smtClean="0"/>
              <a:t>No man is an Island, entire of himself…. Therefore do not send to ask for whom the bell tolls, it tolls for thee.’ </a:t>
            </a:r>
            <a:r>
              <a:rPr lang="en-GB" dirty="0" smtClean="0"/>
              <a:t>John Donne (1624)</a:t>
            </a:r>
          </a:p>
          <a:p>
            <a:r>
              <a:rPr lang="en-GB" i="1" dirty="0" smtClean="0"/>
              <a:t>‘I never said, ‘I want to be alone.’ I only said, ‘I want to be left alone.’ </a:t>
            </a:r>
            <a:r>
              <a:rPr lang="en-GB" dirty="0" smtClean="0"/>
              <a:t>There is all the difference.’ Greta Garbo</a:t>
            </a:r>
          </a:p>
          <a:p>
            <a:r>
              <a:rPr lang="en-GB" dirty="0" smtClean="0"/>
              <a:t>Respect for ‘</a:t>
            </a:r>
            <a:r>
              <a:rPr lang="en-GB" i="1" dirty="0" smtClean="0"/>
              <a:t>Private and Family Life’ </a:t>
            </a:r>
            <a:r>
              <a:rPr lang="en-GB" dirty="0" smtClean="0"/>
              <a:t>Article 8, European Convention on Human Rights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20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ctljr3\AppData\Local\Microsoft\Windows\Temporary Internet Files\Content.IE5\EX5HPAKJ\santa-claus-at-doctor-vecto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81" y="1081093"/>
            <a:ext cx="2304256" cy="242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1" y="908050"/>
            <a:ext cx="8489950" cy="2088902"/>
          </a:xfrm>
        </p:spPr>
        <p:txBody>
          <a:bodyPr/>
          <a:lstStyle/>
          <a:p>
            <a:pPr algn="r"/>
            <a:r>
              <a:rPr lang="en-GB" dirty="0" smtClean="0"/>
              <a:t>How are ‘My’ </a:t>
            </a:r>
            <a:r>
              <a:rPr lang="en-GB" dirty="0"/>
              <a:t>H</a:t>
            </a:r>
            <a:r>
              <a:rPr lang="en-GB" dirty="0" smtClean="0"/>
              <a:t>ealth Records Mine?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Whose else are they?</a:t>
            </a:r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36911"/>
            <a:ext cx="2090737" cy="29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99793"/>
            <a:ext cx="2425700" cy="22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C:\Users\uctljr3\AppData\Local\Microsoft\Windows\Temporary Internet Files\Content.IE5\EX5HPAKJ\Portrait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8391"/>
            <a:ext cx="2293987" cy="220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84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Goods?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555676"/>
            <a:ext cx="8489950" cy="4249020"/>
          </a:xfrm>
        </p:spPr>
        <p:txBody>
          <a:bodyPr/>
          <a:lstStyle/>
          <a:p>
            <a:r>
              <a:rPr lang="en-GB" dirty="0" smtClean="0"/>
              <a:t>Common interests in which we all share equally</a:t>
            </a:r>
          </a:p>
          <a:p>
            <a:pPr lvl="1"/>
            <a:r>
              <a:rPr lang="en-GB" dirty="0" smtClean="0"/>
              <a:t>Clean air, water, security </a:t>
            </a:r>
          </a:p>
          <a:p>
            <a:pPr lvl="1"/>
            <a:r>
              <a:rPr lang="en-GB" dirty="0" smtClean="0"/>
              <a:t>possibly added to by status, e.g. as patients we share an interest in safety in health services</a:t>
            </a:r>
          </a:p>
          <a:p>
            <a:r>
              <a:rPr lang="en-GB" dirty="0" smtClean="0"/>
              <a:t>Collective interests that may benefit us differentially but with overall net positive effects</a:t>
            </a:r>
          </a:p>
          <a:p>
            <a:pPr lvl="1"/>
            <a:r>
              <a:rPr lang="en-GB" dirty="0" smtClean="0"/>
              <a:t>‘Public health’, health services </a:t>
            </a:r>
          </a:p>
          <a:p>
            <a:r>
              <a:rPr lang="en-GB" dirty="0" smtClean="0"/>
              <a:t>Personal interests that we all hold, but independently: </a:t>
            </a:r>
          </a:p>
          <a:p>
            <a:pPr lvl="1"/>
            <a:r>
              <a:rPr lang="en-GB" dirty="0" smtClean="0"/>
              <a:t>life, health….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51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Goods?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555676"/>
            <a:ext cx="8489950" cy="4249020"/>
          </a:xfrm>
        </p:spPr>
        <p:txBody>
          <a:bodyPr/>
          <a:lstStyle/>
          <a:p>
            <a:r>
              <a:rPr lang="en-GB" dirty="0" smtClean="0"/>
              <a:t>Common interests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in which we all share equally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Clean air, water, security 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possibly added to by status, e.g. as patients we share an interest in safety in health services</a:t>
            </a:r>
          </a:p>
          <a:p>
            <a:r>
              <a:rPr lang="en-GB" dirty="0" smtClean="0"/>
              <a:t>Collective interests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that may benefit us differentially but with overall net positive effects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‘Public health’, health services </a:t>
            </a:r>
          </a:p>
          <a:p>
            <a:r>
              <a:rPr lang="en-GB" dirty="0" smtClean="0"/>
              <a:t>Personal interests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that we all hold, but independently: 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life, health</a:t>
            </a:r>
            <a:r>
              <a:rPr lang="en-GB" dirty="0" smtClean="0"/>
              <a:t>….</a:t>
            </a:r>
          </a:p>
          <a:p>
            <a:pPr lvl="1"/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4067944" y="837280"/>
            <a:ext cx="3744416" cy="1367758"/>
          </a:xfrm>
          <a:prstGeom prst="wedgeRectCallout">
            <a:avLst>
              <a:gd name="adj1" fmla="val -60917"/>
              <a:gd name="adj2" fmla="val 26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No conflict, so maximise?</a:t>
            </a:r>
            <a:endParaRPr lang="en-GB" sz="3200" dirty="0"/>
          </a:p>
        </p:txBody>
      </p:sp>
      <p:sp>
        <p:nvSpPr>
          <p:cNvPr id="5" name="Rectangular Callout 4"/>
          <p:cNvSpPr/>
          <p:nvPr/>
        </p:nvSpPr>
        <p:spPr>
          <a:xfrm>
            <a:off x="4499992" y="2636912"/>
            <a:ext cx="3888432" cy="1512168"/>
          </a:xfrm>
          <a:prstGeom prst="wedgeRectCallout">
            <a:avLst>
              <a:gd name="adj1" fmla="val -70804"/>
              <a:gd name="adj2" fmla="val 25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Negotiated trade offs?</a:t>
            </a:r>
            <a:endParaRPr lang="en-GB" sz="3200" dirty="0"/>
          </a:p>
        </p:txBody>
      </p:sp>
      <p:sp>
        <p:nvSpPr>
          <p:cNvPr id="6" name="Rectangular Callout 5"/>
          <p:cNvSpPr/>
          <p:nvPr/>
        </p:nvSpPr>
        <p:spPr>
          <a:xfrm>
            <a:off x="4932040" y="4894602"/>
            <a:ext cx="3456384" cy="1773906"/>
          </a:xfrm>
          <a:prstGeom prst="wedgeRectCallout">
            <a:avLst>
              <a:gd name="adj1" fmla="val -84925"/>
              <a:gd name="adj2" fmla="val -42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Constraints and/or trade Offs?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1652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05064"/>
            <a:ext cx="3672408" cy="275257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3996444" cy="266429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764704"/>
            <a:ext cx="2218590" cy="368804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31940" y="2348880"/>
            <a:ext cx="2376264" cy="15841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GB" dirty="0"/>
              <a:t>Information </a:t>
            </a:r>
            <a:br>
              <a:rPr lang="en-GB" dirty="0"/>
            </a:br>
            <a:r>
              <a:rPr lang="en-GB" dirty="0"/>
              <a:t>Saves </a:t>
            </a:r>
            <a:br>
              <a:rPr lang="en-GB" dirty="0"/>
            </a:br>
            <a:r>
              <a:rPr lang="en-GB" dirty="0"/>
              <a:t>Lives</a:t>
            </a:r>
          </a:p>
        </p:txBody>
      </p:sp>
    </p:spTree>
    <p:extLst>
      <p:ext uri="{BB962C8B-B14F-4D97-AF65-F5344CB8AC3E}">
        <p14:creationId xmlns:p14="http://schemas.microsoft.com/office/powerpoint/2010/main" val="256706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Duties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76760"/>
            <a:ext cx="8489950" cy="4393036"/>
          </a:xfrm>
        </p:spPr>
        <p:txBody>
          <a:bodyPr/>
          <a:lstStyle/>
          <a:p>
            <a:r>
              <a:rPr lang="en-GB" dirty="0" smtClean="0"/>
              <a:t>To respect the rights and freedoms of others</a:t>
            </a:r>
          </a:p>
          <a:p>
            <a:pPr lvl="1"/>
            <a:r>
              <a:rPr lang="en-GB" dirty="0" smtClean="0"/>
              <a:t>Refrain from harm,  </a:t>
            </a:r>
          </a:p>
          <a:p>
            <a:pPr lvl="1"/>
            <a:r>
              <a:rPr lang="en-GB" dirty="0" smtClean="0"/>
              <a:t>What about limiting their chances? Helping them?</a:t>
            </a:r>
          </a:p>
          <a:p>
            <a:r>
              <a:rPr lang="en-GB" dirty="0" smtClean="0"/>
              <a:t>Solidarity: Are we all better off if we collaborate?</a:t>
            </a:r>
          </a:p>
          <a:p>
            <a:pPr lvl="1"/>
            <a:r>
              <a:rPr lang="en-GB" dirty="0" smtClean="0"/>
              <a:t>‘Enlightened self-interest: I give up a little freedom for a bigger gain (what’s in it for me?)</a:t>
            </a:r>
          </a:p>
          <a:p>
            <a:r>
              <a:rPr lang="en-GB" dirty="0" smtClean="0"/>
              <a:t>Reciprocity: giving something back in return for what I have received.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Two problems… Free Riding…. Uncertain Futures</a:t>
            </a:r>
          </a:p>
          <a:p>
            <a:pPr lvl="1"/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96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 worth to you?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64904"/>
            <a:ext cx="3353480" cy="26854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326856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08650"/>
      </p:ext>
    </p:extLst>
  </p:cSld>
  <p:clrMapOvr>
    <a:masterClrMapping/>
  </p:clrMapOvr>
</p:sld>
</file>

<file path=ppt/theme/theme1.xml><?xml version="1.0" encoding="utf-8"?>
<a:theme xmlns:a="http://schemas.openxmlformats.org/drawingml/2006/main" name="pptmidblue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Bioethics as a Governance Practice</Template>
  <TotalTime>368</TotalTime>
  <Words>371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pptmidblue</vt:lpstr>
      <vt:lpstr>Private Rights, Public Goods, Social Duties </vt:lpstr>
      <vt:lpstr>Privacy</vt:lpstr>
      <vt:lpstr>How are ‘My’ Health Records Mine?  Whose else are they?</vt:lpstr>
      <vt:lpstr>Public Goods?</vt:lpstr>
      <vt:lpstr>Public Goods?</vt:lpstr>
      <vt:lpstr>Information  Saves  Lives</vt:lpstr>
      <vt:lpstr>Social Duties</vt:lpstr>
      <vt:lpstr>What is it worth to you?</vt:lpstr>
    </vt:vector>
  </TitlesOfParts>
  <Company>University College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Montgomery</dc:creator>
  <cp:lastModifiedBy>Jonathan</cp:lastModifiedBy>
  <cp:revision>15</cp:revision>
  <dcterms:created xsi:type="dcterms:W3CDTF">2015-11-09T16:42:10Z</dcterms:created>
  <dcterms:modified xsi:type="dcterms:W3CDTF">2015-11-11T08:47:40Z</dcterms:modified>
</cp:coreProperties>
</file>