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75" r:id="rId2"/>
    <p:sldId id="277" r:id="rId3"/>
    <p:sldId id="279" r:id="rId4"/>
    <p:sldId id="280" r:id="rId5"/>
    <p:sldId id="287" r:id="rId6"/>
    <p:sldId id="303" r:id="rId7"/>
    <p:sldId id="306" r:id="rId8"/>
    <p:sldId id="307" r:id="rId9"/>
    <p:sldId id="308" r:id="rId10"/>
    <p:sldId id="310" r:id="rId11"/>
    <p:sldId id="309" r:id="rId12"/>
    <p:sldId id="311" r:id="rId13"/>
    <p:sldId id="312" r:id="rId14"/>
    <p:sldId id="316" r:id="rId15"/>
    <p:sldId id="360" r:id="rId16"/>
    <p:sldId id="304" r:id="rId17"/>
    <p:sldId id="359" r:id="rId18"/>
    <p:sldId id="334" r:id="rId19"/>
    <p:sldId id="289" r:id="rId20"/>
    <p:sldId id="291" r:id="rId21"/>
    <p:sldId id="292" r:id="rId22"/>
    <p:sldId id="293" r:id="rId23"/>
    <p:sldId id="295" r:id="rId24"/>
    <p:sldId id="294" r:id="rId25"/>
    <p:sldId id="296" r:id="rId26"/>
    <p:sldId id="297" r:id="rId27"/>
    <p:sldId id="317" r:id="rId28"/>
    <p:sldId id="298" r:id="rId29"/>
    <p:sldId id="299" r:id="rId30"/>
    <p:sldId id="335" r:id="rId31"/>
    <p:sldId id="348" r:id="rId32"/>
    <p:sldId id="321" r:id="rId33"/>
    <p:sldId id="322" r:id="rId34"/>
    <p:sldId id="329" r:id="rId35"/>
    <p:sldId id="336" r:id="rId36"/>
    <p:sldId id="344" r:id="rId37"/>
    <p:sldId id="345" r:id="rId38"/>
    <p:sldId id="339" r:id="rId39"/>
    <p:sldId id="346" r:id="rId40"/>
    <p:sldId id="323" r:id="rId41"/>
    <p:sldId id="342" r:id="rId42"/>
    <p:sldId id="371" r:id="rId43"/>
    <p:sldId id="372" r:id="rId44"/>
    <p:sldId id="370" r:id="rId45"/>
    <p:sldId id="343" r:id="rId46"/>
    <p:sldId id="349" r:id="rId47"/>
    <p:sldId id="350" r:id="rId48"/>
    <p:sldId id="351" r:id="rId49"/>
    <p:sldId id="352" r:id="rId50"/>
    <p:sldId id="353" r:id="rId51"/>
    <p:sldId id="367" r:id="rId52"/>
    <p:sldId id="369" r:id="rId53"/>
    <p:sldId id="354" r:id="rId54"/>
    <p:sldId id="362" r:id="rId55"/>
    <p:sldId id="318" r:id="rId56"/>
    <p:sldId id="319" r:id="rId57"/>
    <p:sldId id="320" r:id="rId58"/>
    <p:sldId id="356" r:id="rId59"/>
    <p:sldId id="288" r:id="rId60"/>
    <p:sldId id="355" r:id="rId61"/>
    <p:sldId id="286" r:id="rId62"/>
    <p:sldId id="327" r:id="rId63"/>
    <p:sldId id="364" r:id="rId64"/>
    <p:sldId id="363" r:id="rId65"/>
    <p:sldId id="365" r:id="rId66"/>
    <p:sldId id="366" r:id="rId67"/>
    <p:sldId id="361" r:id="rId68"/>
    <p:sldId id="328" r:id="rId69"/>
    <p:sldId id="357" r:id="rId70"/>
    <p:sldId id="273" r:id="rId71"/>
    <p:sldId id="358" r:id="rId72"/>
    <p:sldId id="284" r:id="rId73"/>
    <p:sldId id="28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4" y="-1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59E33-5D5B-4949-814D-5042EF7E7FA9}" type="doc">
      <dgm:prSet loTypeId="urn:microsoft.com/office/officeart/2005/8/layout/pyramid2" loCatId="list" qsTypeId="urn:microsoft.com/office/officeart/2005/8/quickstyle/simple1#1" qsCatId="simple" csTypeId="urn:microsoft.com/office/officeart/2005/8/colors/accent1_2#1" csCatId="accent1" phldr="1"/>
      <dgm:spPr/>
    </dgm:pt>
    <dgm:pt modelId="{EF8C4918-B105-440A-A9B8-3C46371A8FC3}">
      <dgm:prSet phldrT="[Text]" custT="1"/>
      <dgm:spPr>
        <a:solidFill>
          <a:schemeClr val="accent2">
            <a:alpha val="90000"/>
          </a:schemeClr>
        </a:solidFill>
      </dgm:spPr>
      <dgm:t>
        <a:bodyPr/>
        <a:lstStyle/>
        <a:p>
          <a:r>
            <a:rPr lang="en-US" sz="2000" dirty="0" smtClean="0">
              <a:solidFill>
                <a:schemeClr val="bg1"/>
              </a:solidFill>
            </a:rPr>
            <a:t>Level 5</a:t>
          </a:r>
          <a:endParaRPr lang="en-AU" sz="2000" dirty="0">
            <a:solidFill>
              <a:schemeClr val="bg1"/>
            </a:solidFill>
          </a:endParaRPr>
        </a:p>
      </dgm:t>
    </dgm:pt>
    <dgm:pt modelId="{07CBE555-549C-441A-8D90-DFB6F12BFC1C}" type="parTrans" cxnId="{BEDF714D-FAE4-42AE-A3CA-99B5C943EDE2}">
      <dgm:prSet/>
      <dgm:spPr/>
      <dgm:t>
        <a:bodyPr/>
        <a:lstStyle/>
        <a:p>
          <a:endParaRPr lang="en-AU"/>
        </a:p>
      </dgm:t>
    </dgm:pt>
    <dgm:pt modelId="{B18A1F0B-24F0-41CE-8954-90A28A640691}" type="sibTrans" cxnId="{BEDF714D-FAE4-42AE-A3CA-99B5C943EDE2}">
      <dgm:prSet/>
      <dgm:spPr/>
      <dgm:t>
        <a:bodyPr/>
        <a:lstStyle/>
        <a:p>
          <a:endParaRPr lang="en-AU"/>
        </a:p>
      </dgm:t>
    </dgm:pt>
    <dgm:pt modelId="{5DD5721F-2C61-4EA6-A98C-B6C24E67A05D}">
      <dgm:prSet phldrT="[Text]" custT="1"/>
      <dgm:spPr>
        <a:solidFill>
          <a:srgbClr val="BA5FD3">
            <a:alpha val="89804"/>
          </a:srgbClr>
        </a:solidFill>
      </dgm:spPr>
      <dgm:t>
        <a:bodyPr/>
        <a:lstStyle/>
        <a:p>
          <a:r>
            <a:rPr lang="en-US" sz="2000" dirty="0" smtClean="0">
              <a:solidFill>
                <a:schemeClr val="tx1"/>
              </a:solidFill>
            </a:rPr>
            <a:t>Level 2</a:t>
          </a:r>
          <a:endParaRPr lang="en-AU" sz="2000" dirty="0">
            <a:solidFill>
              <a:schemeClr val="tx1"/>
            </a:solidFill>
          </a:endParaRPr>
        </a:p>
      </dgm:t>
    </dgm:pt>
    <dgm:pt modelId="{B937570B-5AD5-4F7C-A7EF-0D96EDB066E4}" type="parTrans" cxnId="{F5F544D8-9DD3-4EF1-AFB0-4793DBAB7C1E}">
      <dgm:prSet/>
      <dgm:spPr/>
      <dgm:t>
        <a:bodyPr/>
        <a:lstStyle/>
        <a:p>
          <a:endParaRPr lang="en-AU"/>
        </a:p>
      </dgm:t>
    </dgm:pt>
    <dgm:pt modelId="{BBF6853C-9FCD-4220-8F1E-610AF68BB992}" type="sibTrans" cxnId="{F5F544D8-9DD3-4EF1-AFB0-4793DBAB7C1E}">
      <dgm:prSet/>
      <dgm:spPr/>
      <dgm:t>
        <a:bodyPr/>
        <a:lstStyle/>
        <a:p>
          <a:endParaRPr lang="en-AU"/>
        </a:p>
      </dgm:t>
    </dgm:pt>
    <dgm:pt modelId="{21BCEA00-3D8E-4764-BF14-6AA8583BC246}">
      <dgm:prSet phldrT="[Text]" custT="1"/>
      <dgm:spPr>
        <a:solidFill>
          <a:schemeClr val="accent5">
            <a:alpha val="90000"/>
          </a:schemeClr>
        </a:solidFill>
      </dgm:spPr>
      <dgm:t>
        <a:bodyPr/>
        <a:lstStyle/>
        <a:p>
          <a:r>
            <a:rPr lang="en-US" sz="2000" dirty="0" smtClean="0">
              <a:solidFill>
                <a:schemeClr val="tx1"/>
              </a:solidFill>
            </a:rPr>
            <a:t>Level 1</a:t>
          </a:r>
          <a:endParaRPr lang="en-AU" sz="2000" dirty="0">
            <a:solidFill>
              <a:schemeClr val="tx1"/>
            </a:solidFill>
          </a:endParaRPr>
        </a:p>
      </dgm:t>
    </dgm:pt>
    <dgm:pt modelId="{0F40A3CE-2296-4A19-809D-9B1478B163A3}" type="parTrans" cxnId="{9468F4D7-B06D-4606-9439-E47C2A255CFE}">
      <dgm:prSet/>
      <dgm:spPr/>
      <dgm:t>
        <a:bodyPr/>
        <a:lstStyle/>
        <a:p>
          <a:endParaRPr lang="en-AU"/>
        </a:p>
      </dgm:t>
    </dgm:pt>
    <dgm:pt modelId="{F2C6AA13-9962-44DB-950A-41D0E2CE2FA4}" type="sibTrans" cxnId="{9468F4D7-B06D-4606-9439-E47C2A255CFE}">
      <dgm:prSet/>
      <dgm:spPr/>
      <dgm:t>
        <a:bodyPr/>
        <a:lstStyle/>
        <a:p>
          <a:endParaRPr lang="en-AU"/>
        </a:p>
      </dgm:t>
    </dgm:pt>
    <dgm:pt modelId="{7F2DC8CC-6912-4877-B04E-CEB7F98A3DA4}">
      <dgm:prSet custT="1"/>
      <dgm:spPr>
        <a:solidFill>
          <a:schemeClr val="tx2">
            <a:lumMod val="75000"/>
            <a:lumOff val="25000"/>
            <a:alpha val="90000"/>
          </a:schemeClr>
        </a:solidFill>
      </dgm:spPr>
      <dgm:t>
        <a:bodyPr/>
        <a:lstStyle/>
        <a:p>
          <a:r>
            <a:rPr lang="en-US" sz="2000" dirty="0" smtClean="0">
              <a:solidFill>
                <a:schemeClr val="bg1"/>
              </a:solidFill>
            </a:rPr>
            <a:t>Level 4</a:t>
          </a:r>
          <a:endParaRPr lang="en-AU" sz="2000" dirty="0">
            <a:solidFill>
              <a:schemeClr val="bg1"/>
            </a:solidFill>
          </a:endParaRPr>
        </a:p>
      </dgm:t>
    </dgm:pt>
    <dgm:pt modelId="{3CEE0745-A9CB-4EAB-A191-835F7F2D0170}" type="parTrans" cxnId="{5D7285FD-27FE-4316-BCD2-ABD2086B766D}">
      <dgm:prSet/>
      <dgm:spPr/>
      <dgm:t>
        <a:bodyPr/>
        <a:lstStyle/>
        <a:p>
          <a:endParaRPr lang="en-AU"/>
        </a:p>
      </dgm:t>
    </dgm:pt>
    <dgm:pt modelId="{B44069AA-2612-4FFC-8780-CEAC21D11834}" type="sibTrans" cxnId="{5D7285FD-27FE-4316-BCD2-ABD2086B766D}">
      <dgm:prSet/>
      <dgm:spPr/>
      <dgm:t>
        <a:bodyPr/>
        <a:lstStyle/>
        <a:p>
          <a:endParaRPr lang="en-AU"/>
        </a:p>
      </dgm:t>
    </dgm:pt>
    <dgm:pt modelId="{9005C077-B537-42FC-B945-6D8D555A39F1}">
      <dgm:prSet custT="1"/>
      <dgm:spPr>
        <a:solidFill>
          <a:srgbClr val="FFC000">
            <a:alpha val="90000"/>
          </a:srgbClr>
        </a:solidFill>
      </dgm:spPr>
      <dgm:t>
        <a:bodyPr/>
        <a:lstStyle/>
        <a:p>
          <a:r>
            <a:rPr lang="en-US" sz="2000" dirty="0" smtClean="0">
              <a:solidFill>
                <a:schemeClr val="tx1"/>
              </a:solidFill>
            </a:rPr>
            <a:t>Level 3</a:t>
          </a:r>
          <a:endParaRPr lang="en-AU" sz="2000" dirty="0">
            <a:solidFill>
              <a:schemeClr val="tx1"/>
            </a:solidFill>
          </a:endParaRPr>
        </a:p>
      </dgm:t>
    </dgm:pt>
    <dgm:pt modelId="{1755788A-FD12-44C9-B56D-ED028CE7E3A3}" type="parTrans" cxnId="{AE5A7093-0899-40B4-B385-0C4FB7FA9F28}">
      <dgm:prSet/>
      <dgm:spPr/>
      <dgm:t>
        <a:bodyPr/>
        <a:lstStyle/>
        <a:p>
          <a:endParaRPr lang="en-AU"/>
        </a:p>
      </dgm:t>
    </dgm:pt>
    <dgm:pt modelId="{0A528AA2-3A8E-4FFD-8301-328E75C65410}" type="sibTrans" cxnId="{AE5A7093-0899-40B4-B385-0C4FB7FA9F28}">
      <dgm:prSet/>
      <dgm:spPr/>
      <dgm:t>
        <a:bodyPr/>
        <a:lstStyle/>
        <a:p>
          <a:endParaRPr lang="en-AU"/>
        </a:p>
      </dgm:t>
    </dgm:pt>
    <dgm:pt modelId="{7A6AF40C-516E-473B-B8CF-DAAFB6901D18}" type="pres">
      <dgm:prSet presAssocID="{71F59E33-5D5B-4949-814D-5042EF7E7FA9}" presName="compositeShape" presStyleCnt="0">
        <dgm:presLayoutVars>
          <dgm:dir/>
          <dgm:resizeHandles/>
        </dgm:presLayoutVars>
      </dgm:prSet>
      <dgm:spPr/>
    </dgm:pt>
    <dgm:pt modelId="{B4322E89-CD14-4A13-B2E7-C3367795E8E4}" type="pres">
      <dgm:prSet presAssocID="{71F59E33-5D5B-4949-814D-5042EF7E7FA9}" presName="pyramid" presStyleLbl="node1" presStyleIdx="0" presStyleCnt="1" custLinFactNeighborX="1687" custLinFactNeighborY="-106"/>
      <dgm:spPr>
        <a:solidFill>
          <a:schemeClr val="accent2"/>
        </a:solidFill>
      </dgm:spPr>
    </dgm:pt>
    <dgm:pt modelId="{36CA01C5-686A-44BD-818D-BCDD94F1391B}" type="pres">
      <dgm:prSet presAssocID="{71F59E33-5D5B-4949-814D-5042EF7E7FA9}" presName="theList" presStyleCnt="0"/>
      <dgm:spPr/>
    </dgm:pt>
    <dgm:pt modelId="{06523441-C66F-49DA-8073-3E4BA294B0A8}" type="pres">
      <dgm:prSet presAssocID="{EF8C4918-B105-440A-A9B8-3C46371A8FC3}" presName="aNode" presStyleLbl="fgAcc1" presStyleIdx="0" presStyleCnt="5" custLinFactY="3808" custLinFactNeighborY="100000">
        <dgm:presLayoutVars>
          <dgm:bulletEnabled val="1"/>
        </dgm:presLayoutVars>
      </dgm:prSet>
      <dgm:spPr/>
      <dgm:t>
        <a:bodyPr/>
        <a:lstStyle/>
        <a:p>
          <a:endParaRPr lang="en-AU"/>
        </a:p>
      </dgm:t>
    </dgm:pt>
    <dgm:pt modelId="{8CD6877F-3DB9-44FC-939F-8F78726DA48B}" type="pres">
      <dgm:prSet presAssocID="{EF8C4918-B105-440A-A9B8-3C46371A8FC3}" presName="aSpace" presStyleCnt="0"/>
      <dgm:spPr/>
    </dgm:pt>
    <dgm:pt modelId="{FC392E90-DDCC-4EFE-ADA1-FB9F8F8AC904}" type="pres">
      <dgm:prSet presAssocID="{7F2DC8CC-6912-4877-B04E-CEB7F98A3DA4}" presName="aNode" presStyleLbl="fgAcc1" presStyleIdx="1" presStyleCnt="5" custLinFactY="15922" custLinFactNeighborY="100000">
        <dgm:presLayoutVars>
          <dgm:bulletEnabled val="1"/>
        </dgm:presLayoutVars>
      </dgm:prSet>
      <dgm:spPr/>
      <dgm:t>
        <a:bodyPr/>
        <a:lstStyle/>
        <a:p>
          <a:endParaRPr lang="en-AU"/>
        </a:p>
      </dgm:t>
    </dgm:pt>
    <dgm:pt modelId="{7AFBE655-257E-4425-8D2E-25EE3BD95634}" type="pres">
      <dgm:prSet presAssocID="{7F2DC8CC-6912-4877-B04E-CEB7F98A3DA4}" presName="aSpace" presStyleCnt="0"/>
      <dgm:spPr/>
    </dgm:pt>
    <dgm:pt modelId="{06F76D10-2618-4712-9926-66DDFEE265C9}" type="pres">
      <dgm:prSet presAssocID="{9005C077-B537-42FC-B945-6D8D555A39F1}" presName="aNode" presStyleLbl="fgAcc1" presStyleIdx="2" presStyleCnt="5" custLinFactY="28035" custLinFactNeighborY="100000">
        <dgm:presLayoutVars>
          <dgm:bulletEnabled val="1"/>
        </dgm:presLayoutVars>
      </dgm:prSet>
      <dgm:spPr/>
      <dgm:t>
        <a:bodyPr/>
        <a:lstStyle/>
        <a:p>
          <a:endParaRPr lang="en-AU"/>
        </a:p>
      </dgm:t>
    </dgm:pt>
    <dgm:pt modelId="{59723F52-799B-4923-986B-CBA2639DA7C5}" type="pres">
      <dgm:prSet presAssocID="{9005C077-B537-42FC-B945-6D8D555A39F1}" presName="aSpace" presStyleCnt="0"/>
      <dgm:spPr/>
    </dgm:pt>
    <dgm:pt modelId="{6A76C96B-5181-4BC3-89D5-D06AACE4054F}" type="pres">
      <dgm:prSet presAssocID="{5DD5721F-2C61-4EA6-A98C-B6C24E67A05D}" presName="aNode" presStyleLbl="fgAcc1" presStyleIdx="3" presStyleCnt="5" custLinFactY="40149" custLinFactNeighborX="1256" custLinFactNeighborY="100000">
        <dgm:presLayoutVars>
          <dgm:bulletEnabled val="1"/>
        </dgm:presLayoutVars>
      </dgm:prSet>
      <dgm:spPr/>
      <dgm:t>
        <a:bodyPr/>
        <a:lstStyle/>
        <a:p>
          <a:endParaRPr lang="en-AU"/>
        </a:p>
      </dgm:t>
    </dgm:pt>
    <dgm:pt modelId="{B9E1D247-0A34-46D0-A25B-EF7111F95CC4}" type="pres">
      <dgm:prSet presAssocID="{5DD5721F-2C61-4EA6-A98C-B6C24E67A05D}" presName="aSpace" presStyleCnt="0"/>
      <dgm:spPr/>
    </dgm:pt>
    <dgm:pt modelId="{18D1A2FC-3FBF-44D4-9042-03818FD1496D}" type="pres">
      <dgm:prSet presAssocID="{21BCEA00-3D8E-4764-BF14-6AA8583BC246}" presName="aNode" presStyleLbl="fgAcc1" presStyleIdx="4" presStyleCnt="5" custLinFactY="52263" custLinFactNeighborX="598" custLinFactNeighborY="100000">
        <dgm:presLayoutVars>
          <dgm:bulletEnabled val="1"/>
        </dgm:presLayoutVars>
      </dgm:prSet>
      <dgm:spPr/>
      <dgm:t>
        <a:bodyPr/>
        <a:lstStyle/>
        <a:p>
          <a:endParaRPr lang="en-AU"/>
        </a:p>
      </dgm:t>
    </dgm:pt>
    <dgm:pt modelId="{84EE90B0-1DC1-44E5-ACE8-F1C6E77FBD22}" type="pres">
      <dgm:prSet presAssocID="{21BCEA00-3D8E-4764-BF14-6AA8583BC246}" presName="aSpace" presStyleCnt="0"/>
      <dgm:spPr/>
    </dgm:pt>
  </dgm:ptLst>
  <dgm:cxnLst>
    <dgm:cxn modelId="{5D7285FD-27FE-4316-BCD2-ABD2086B766D}" srcId="{71F59E33-5D5B-4949-814D-5042EF7E7FA9}" destId="{7F2DC8CC-6912-4877-B04E-CEB7F98A3DA4}" srcOrd="1" destOrd="0" parTransId="{3CEE0745-A9CB-4EAB-A191-835F7F2D0170}" sibTransId="{B44069AA-2612-4FFC-8780-CEAC21D11834}"/>
    <dgm:cxn modelId="{F5F544D8-9DD3-4EF1-AFB0-4793DBAB7C1E}" srcId="{71F59E33-5D5B-4949-814D-5042EF7E7FA9}" destId="{5DD5721F-2C61-4EA6-A98C-B6C24E67A05D}" srcOrd="3" destOrd="0" parTransId="{B937570B-5AD5-4F7C-A7EF-0D96EDB066E4}" sibTransId="{BBF6853C-9FCD-4220-8F1E-610AF68BB992}"/>
    <dgm:cxn modelId="{972E6F32-3424-2F4D-AB76-5A224D77EE34}" type="presOf" srcId="{9005C077-B537-42FC-B945-6D8D555A39F1}" destId="{06F76D10-2618-4712-9926-66DDFEE265C9}" srcOrd="0" destOrd="0" presId="urn:microsoft.com/office/officeart/2005/8/layout/pyramid2"/>
    <dgm:cxn modelId="{AE5A7093-0899-40B4-B385-0C4FB7FA9F28}" srcId="{71F59E33-5D5B-4949-814D-5042EF7E7FA9}" destId="{9005C077-B537-42FC-B945-6D8D555A39F1}" srcOrd="2" destOrd="0" parTransId="{1755788A-FD12-44C9-B56D-ED028CE7E3A3}" sibTransId="{0A528AA2-3A8E-4FFD-8301-328E75C65410}"/>
    <dgm:cxn modelId="{7E232187-86FB-C64B-BB6C-F9C9FB819ECB}" type="presOf" srcId="{71F59E33-5D5B-4949-814D-5042EF7E7FA9}" destId="{7A6AF40C-516E-473B-B8CF-DAAFB6901D18}" srcOrd="0" destOrd="0" presId="urn:microsoft.com/office/officeart/2005/8/layout/pyramid2"/>
    <dgm:cxn modelId="{39A61013-96AD-844E-A845-7CB9959835D1}" type="presOf" srcId="{EF8C4918-B105-440A-A9B8-3C46371A8FC3}" destId="{06523441-C66F-49DA-8073-3E4BA294B0A8}" srcOrd="0" destOrd="0" presId="urn:microsoft.com/office/officeart/2005/8/layout/pyramid2"/>
    <dgm:cxn modelId="{10549A2E-FD50-8C46-86A1-9E1F1E1BD01A}" type="presOf" srcId="{5DD5721F-2C61-4EA6-A98C-B6C24E67A05D}" destId="{6A76C96B-5181-4BC3-89D5-D06AACE4054F}" srcOrd="0" destOrd="0" presId="urn:microsoft.com/office/officeart/2005/8/layout/pyramid2"/>
    <dgm:cxn modelId="{9468F4D7-B06D-4606-9439-E47C2A255CFE}" srcId="{71F59E33-5D5B-4949-814D-5042EF7E7FA9}" destId="{21BCEA00-3D8E-4764-BF14-6AA8583BC246}" srcOrd="4" destOrd="0" parTransId="{0F40A3CE-2296-4A19-809D-9B1478B163A3}" sibTransId="{F2C6AA13-9962-44DB-950A-41D0E2CE2FA4}"/>
    <dgm:cxn modelId="{CD045A4B-5BFC-1044-8F70-1C7044E8CDE8}" type="presOf" srcId="{7F2DC8CC-6912-4877-B04E-CEB7F98A3DA4}" destId="{FC392E90-DDCC-4EFE-ADA1-FB9F8F8AC904}" srcOrd="0" destOrd="0" presId="urn:microsoft.com/office/officeart/2005/8/layout/pyramid2"/>
    <dgm:cxn modelId="{BEDF714D-FAE4-42AE-A3CA-99B5C943EDE2}" srcId="{71F59E33-5D5B-4949-814D-5042EF7E7FA9}" destId="{EF8C4918-B105-440A-A9B8-3C46371A8FC3}" srcOrd="0" destOrd="0" parTransId="{07CBE555-549C-441A-8D90-DFB6F12BFC1C}" sibTransId="{B18A1F0B-24F0-41CE-8954-90A28A640691}"/>
    <dgm:cxn modelId="{A77E05ED-5B4E-B94E-AE88-1C9F66F9E0B7}" type="presOf" srcId="{21BCEA00-3D8E-4764-BF14-6AA8583BC246}" destId="{18D1A2FC-3FBF-44D4-9042-03818FD1496D}" srcOrd="0" destOrd="0" presId="urn:microsoft.com/office/officeart/2005/8/layout/pyramid2"/>
    <dgm:cxn modelId="{96708520-D955-6347-841B-754257618EE5}" type="presParOf" srcId="{7A6AF40C-516E-473B-B8CF-DAAFB6901D18}" destId="{B4322E89-CD14-4A13-B2E7-C3367795E8E4}" srcOrd="0" destOrd="0" presId="urn:microsoft.com/office/officeart/2005/8/layout/pyramid2"/>
    <dgm:cxn modelId="{CDE08561-B114-784B-9E22-5262E34A4476}" type="presParOf" srcId="{7A6AF40C-516E-473B-B8CF-DAAFB6901D18}" destId="{36CA01C5-686A-44BD-818D-BCDD94F1391B}" srcOrd="1" destOrd="0" presId="urn:microsoft.com/office/officeart/2005/8/layout/pyramid2"/>
    <dgm:cxn modelId="{C3FCCC45-4B8F-C441-AB58-03520A383BCE}" type="presParOf" srcId="{36CA01C5-686A-44BD-818D-BCDD94F1391B}" destId="{06523441-C66F-49DA-8073-3E4BA294B0A8}" srcOrd="0" destOrd="0" presId="urn:microsoft.com/office/officeart/2005/8/layout/pyramid2"/>
    <dgm:cxn modelId="{1345CFFC-2C4F-0C4C-A803-E2AE8E86D079}" type="presParOf" srcId="{36CA01C5-686A-44BD-818D-BCDD94F1391B}" destId="{8CD6877F-3DB9-44FC-939F-8F78726DA48B}" srcOrd="1" destOrd="0" presId="urn:microsoft.com/office/officeart/2005/8/layout/pyramid2"/>
    <dgm:cxn modelId="{AA30E1EE-63C1-D147-AD6A-CF4943A2859C}" type="presParOf" srcId="{36CA01C5-686A-44BD-818D-BCDD94F1391B}" destId="{FC392E90-DDCC-4EFE-ADA1-FB9F8F8AC904}" srcOrd="2" destOrd="0" presId="urn:microsoft.com/office/officeart/2005/8/layout/pyramid2"/>
    <dgm:cxn modelId="{95FF4577-CA10-7E40-AEE5-41C9BA3A5B9B}" type="presParOf" srcId="{36CA01C5-686A-44BD-818D-BCDD94F1391B}" destId="{7AFBE655-257E-4425-8D2E-25EE3BD95634}" srcOrd="3" destOrd="0" presId="urn:microsoft.com/office/officeart/2005/8/layout/pyramid2"/>
    <dgm:cxn modelId="{C06B3C7A-DB52-1142-ADE0-6C06A6C20D63}" type="presParOf" srcId="{36CA01C5-686A-44BD-818D-BCDD94F1391B}" destId="{06F76D10-2618-4712-9926-66DDFEE265C9}" srcOrd="4" destOrd="0" presId="urn:microsoft.com/office/officeart/2005/8/layout/pyramid2"/>
    <dgm:cxn modelId="{D73CE3C3-D7B3-B345-BEC3-F0C2893D98BE}" type="presParOf" srcId="{36CA01C5-686A-44BD-818D-BCDD94F1391B}" destId="{59723F52-799B-4923-986B-CBA2639DA7C5}" srcOrd="5" destOrd="0" presId="urn:microsoft.com/office/officeart/2005/8/layout/pyramid2"/>
    <dgm:cxn modelId="{3A3EA830-E694-C847-BEAD-37E1A5504866}" type="presParOf" srcId="{36CA01C5-686A-44BD-818D-BCDD94F1391B}" destId="{6A76C96B-5181-4BC3-89D5-D06AACE4054F}" srcOrd="6" destOrd="0" presId="urn:microsoft.com/office/officeart/2005/8/layout/pyramid2"/>
    <dgm:cxn modelId="{BD22E3B4-9049-4349-B70C-D57E553D40A7}" type="presParOf" srcId="{36CA01C5-686A-44BD-818D-BCDD94F1391B}" destId="{B9E1D247-0A34-46D0-A25B-EF7111F95CC4}" srcOrd="7" destOrd="0" presId="urn:microsoft.com/office/officeart/2005/8/layout/pyramid2"/>
    <dgm:cxn modelId="{3609B65A-E1F6-004F-891E-BD917A8A7E8D}" type="presParOf" srcId="{36CA01C5-686A-44BD-818D-BCDD94F1391B}" destId="{18D1A2FC-3FBF-44D4-9042-03818FD1496D}" srcOrd="8" destOrd="0" presId="urn:microsoft.com/office/officeart/2005/8/layout/pyramid2"/>
    <dgm:cxn modelId="{3B6FF4AC-ECAC-474B-8BFE-26DEA2C919B7}" type="presParOf" srcId="{36CA01C5-686A-44BD-818D-BCDD94F1391B}" destId="{84EE90B0-1DC1-44E5-ACE8-F1C6E77FBD2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22E89-CD14-4A13-B2E7-C3367795E8E4}">
      <dsp:nvSpPr>
        <dsp:cNvPr id="0" name=""/>
        <dsp:cNvSpPr/>
      </dsp:nvSpPr>
      <dsp:spPr>
        <a:xfrm>
          <a:off x="2016235" y="0"/>
          <a:ext cx="4064000" cy="4064000"/>
        </a:xfrm>
        <a:prstGeom prst="triangl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23441-C66F-49DA-8073-3E4BA294B0A8}">
      <dsp:nvSpPr>
        <dsp:cNvPr id="0" name=""/>
        <dsp:cNvSpPr/>
      </dsp:nvSpPr>
      <dsp:spPr>
        <a:xfrm>
          <a:off x="3979675" y="501032"/>
          <a:ext cx="2641600" cy="577849"/>
        </a:xfrm>
        <a:prstGeom prst="roundRect">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Level 5</a:t>
          </a:r>
          <a:endParaRPr lang="en-AU" sz="2000" kern="1200" dirty="0">
            <a:solidFill>
              <a:schemeClr val="bg1"/>
            </a:solidFill>
          </a:endParaRPr>
        </a:p>
      </dsp:txBody>
      <dsp:txXfrm>
        <a:off x="4007883" y="529240"/>
        <a:ext cx="2585184" cy="521433"/>
      </dsp:txXfrm>
    </dsp:sp>
    <dsp:sp modelId="{FC392E90-DDCC-4EFE-ADA1-FB9F8F8AC904}">
      <dsp:nvSpPr>
        <dsp:cNvPr id="0" name=""/>
        <dsp:cNvSpPr/>
      </dsp:nvSpPr>
      <dsp:spPr>
        <a:xfrm>
          <a:off x="3979675" y="1221114"/>
          <a:ext cx="2641600" cy="577849"/>
        </a:xfrm>
        <a:prstGeom prst="roundRect">
          <a:avLst/>
        </a:prstGeom>
        <a:solidFill>
          <a:schemeClr val="tx2">
            <a:lumMod val="75000"/>
            <a:lumOff val="2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Level 4</a:t>
          </a:r>
          <a:endParaRPr lang="en-AU" sz="2000" kern="1200" dirty="0">
            <a:solidFill>
              <a:schemeClr val="bg1"/>
            </a:solidFill>
          </a:endParaRPr>
        </a:p>
      </dsp:txBody>
      <dsp:txXfrm>
        <a:off x="4007883" y="1249322"/>
        <a:ext cx="2585184" cy="521433"/>
      </dsp:txXfrm>
    </dsp:sp>
    <dsp:sp modelId="{06F76D10-2618-4712-9926-66DDFEE265C9}">
      <dsp:nvSpPr>
        <dsp:cNvPr id="0" name=""/>
        <dsp:cNvSpPr/>
      </dsp:nvSpPr>
      <dsp:spPr>
        <a:xfrm>
          <a:off x="3979675" y="1941190"/>
          <a:ext cx="2641600" cy="577849"/>
        </a:xfrm>
        <a:prstGeom prst="roundRect">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Level 3</a:t>
          </a:r>
          <a:endParaRPr lang="en-AU" sz="2000" kern="1200" dirty="0">
            <a:solidFill>
              <a:schemeClr val="tx1"/>
            </a:solidFill>
          </a:endParaRPr>
        </a:p>
      </dsp:txBody>
      <dsp:txXfrm>
        <a:off x="4007883" y="1969398"/>
        <a:ext cx="2585184" cy="521433"/>
      </dsp:txXfrm>
    </dsp:sp>
    <dsp:sp modelId="{6A76C96B-5181-4BC3-89D5-D06AACE4054F}">
      <dsp:nvSpPr>
        <dsp:cNvPr id="0" name=""/>
        <dsp:cNvSpPr/>
      </dsp:nvSpPr>
      <dsp:spPr>
        <a:xfrm>
          <a:off x="4012854" y="2661272"/>
          <a:ext cx="2641600" cy="577849"/>
        </a:xfrm>
        <a:prstGeom prst="roundRect">
          <a:avLst/>
        </a:prstGeom>
        <a:solidFill>
          <a:srgbClr val="BA5FD3">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Level 2</a:t>
          </a:r>
          <a:endParaRPr lang="en-AU" sz="2000" kern="1200" dirty="0">
            <a:solidFill>
              <a:schemeClr val="tx1"/>
            </a:solidFill>
          </a:endParaRPr>
        </a:p>
      </dsp:txBody>
      <dsp:txXfrm>
        <a:off x="4041062" y="2689480"/>
        <a:ext cx="2585184" cy="521433"/>
      </dsp:txXfrm>
    </dsp:sp>
    <dsp:sp modelId="{18D1A2FC-3FBF-44D4-9042-03818FD1496D}">
      <dsp:nvSpPr>
        <dsp:cNvPr id="0" name=""/>
        <dsp:cNvSpPr/>
      </dsp:nvSpPr>
      <dsp:spPr>
        <a:xfrm>
          <a:off x="3995472" y="3381354"/>
          <a:ext cx="2641600" cy="577849"/>
        </a:xfrm>
        <a:prstGeom prst="roundRect">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Level 1</a:t>
          </a:r>
          <a:endParaRPr lang="en-AU" sz="2000" kern="1200" dirty="0">
            <a:solidFill>
              <a:schemeClr val="tx1"/>
            </a:solidFill>
          </a:endParaRPr>
        </a:p>
      </dsp:txBody>
      <dsp:txXfrm>
        <a:off x="4023680" y="3409562"/>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68E736-8CF8-A74A-8E52-B87ABCD556AF}" type="datetimeFigureOut">
              <a:rPr lang="en-US" smtClean="0"/>
              <a:t>02/03/2013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22A197-B8FB-0C46-A202-ED792E4254F5}" type="slidenum">
              <a:rPr lang="en-US" smtClean="0"/>
              <a:t>‹#›</a:t>
            </a:fld>
            <a:endParaRPr lang="en-US"/>
          </a:p>
        </p:txBody>
      </p:sp>
    </p:spTree>
    <p:extLst>
      <p:ext uri="{BB962C8B-B14F-4D97-AF65-F5344CB8AC3E}">
        <p14:creationId xmlns:p14="http://schemas.microsoft.com/office/powerpoint/2010/main" val="2185182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AFE1F-BC54-4C48-9359-563C5B4EDD0A}" type="datetimeFigureOut">
              <a:rPr lang="en-US" smtClean="0"/>
              <a:t>02/03/2013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A6F6D-2585-5947-A97A-949C3A735E2F}" type="slidenum">
              <a:rPr lang="en-US" smtClean="0"/>
              <a:t>‹#›</a:t>
            </a:fld>
            <a:endParaRPr lang="en-US"/>
          </a:p>
        </p:txBody>
      </p:sp>
    </p:spTree>
    <p:extLst>
      <p:ext uri="{BB962C8B-B14F-4D97-AF65-F5344CB8AC3E}">
        <p14:creationId xmlns:p14="http://schemas.microsoft.com/office/powerpoint/2010/main" val="11085839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F11A0B-F8EC-6940-AE69-343426A16C72}" type="slidenum">
              <a:rPr lang="en-GB" sz="1200">
                <a:latin typeface="Calibri" charset="0"/>
              </a:rPr>
              <a:pPr eaLnBrk="1" hangingPunct="1"/>
              <a:t>39</a:t>
            </a:fld>
            <a:endParaRPr lang="en-GB" sz="1200">
              <a:latin typeface="Calibri" charset="0"/>
            </a:endParaRPr>
          </a:p>
        </p:txBody>
      </p:sp>
      <p:sp>
        <p:nvSpPr>
          <p:cNvPr id="50178" name="Rectangle 2"/>
          <p:cNvSpPr>
            <a:spLocks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9"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GB">
                <a:latin typeface="Calibri" charset="0"/>
              </a:rPr>
              <a:t>This is a table of the studies that have looked specifically at recidivism as an adult (e.g. after 18yrs) in samples of JSA’s. the ‘N’ refers to the sample size, the follow-up period range &amp; average is in column two. The next two columns give the recidivism rates for sexual &amp; non-sexual offending. The final column states the type of outcomes used in the study e.g, convictions &amp;/or charges, &amp; the figure in the brackets is the ratio of the non-sexual recidivism compared to sexual recidivism.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09D9B1-5A7A-F14B-B894-EC6D2702C80C}" type="slidenum">
              <a:rPr lang="en-GB" sz="1200">
                <a:latin typeface="Calibri" charset="0"/>
              </a:rPr>
              <a:pPr eaLnBrk="1" hangingPunct="1"/>
              <a:t>45</a:t>
            </a:fld>
            <a:endParaRPr lang="en-GB" sz="1200">
              <a:latin typeface="Calibri" charset="0"/>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33" tIns="45716" rIns="91433" bIns="45716"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6AAFF4-E2AA-704C-A9FC-EB678FB27C98}" type="slidenum">
              <a:rPr lang="en-GB" sz="1200">
                <a:latin typeface="Calibri" charset="0"/>
              </a:rPr>
              <a:pPr eaLnBrk="1" hangingPunct="1"/>
              <a:t>46</a:t>
            </a:fld>
            <a:endParaRPr lang="en-GB" sz="1200">
              <a:latin typeface="Calibri" charset="0"/>
            </a:endParaRPr>
          </a:p>
        </p:txBody>
      </p:sp>
      <p:sp>
        <p:nvSpPr>
          <p:cNvPr id="542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B0AAF9-7408-CF4C-AFBF-67B2E112AB65}" type="slidenum">
              <a:rPr lang="en-GB" sz="1200">
                <a:latin typeface="Calibri" charset="0"/>
              </a:rPr>
              <a:pPr eaLnBrk="1" hangingPunct="1"/>
              <a:t>47</a:t>
            </a:fld>
            <a:endParaRPr lang="en-GB" sz="1200">
              <a:latin typeface="Calibri" charset="0"/>
            </a:endParaRPr>
          </a:p>
        </p:txBody>
      </p:sp>
      <p:sp>
        <p:nvSpPr>
          <p:cNvPr id="706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3EC8A-23F1-1046-88F7-AB7E794BDECA}" type="slidenum">
              <a:rPr lang="en-GB" sz="1200">
                <a:latin typeface="Calibri" charset="0"/>
              </a:rPr>
              <a:pPr eaLnBrk="1" hangingPunct="1"/>
              <a:t>48</a:t>
            </a:fld>
            <a:endParaRPr lang="en-GB" sz="1200">
              <a:latin typeface="Calibri" charset="0"/>
            </a:endParaRPr>
          </a:p>
        </p:txBody>
      </p:sp>
      <p:sp>
        <p:nvSpPr>
          <p:cNvPr id="849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C2E94A-40B3-6948-B10D-711956C90C20}" type="slidenum">
              <a:rPr lang="en-GB" sz="1200">
                <a:latin typeface="Calibri" charset="0"/>
              </a:rPr>
              <a:pPr eaLnBrk="1" hangingPunct="1"/>
              <a:t>49</a:t>
            </a:fld>
            <a:endParaRPr lang="en-GB" sz="1200">
              <a:latin typeface="Calibri" charset="0"/>
            </a:endParaRPr>
          </a:p>
        </p:txBody>
      </p:sp>
      <p:sp>
        <p:nvSpPr>
          <p:cNvPr id="87042" name="Rectangle 2"/>
          <p:cNvSpPr>
            <a:spLocks noChangeArrowheads="1" noTextEdit="1"/>
          </p:cNvSpPr>
          <p:nvPr>
            <p:ph type="sldImg"/>
          </p:nvPr>
        </p:nvSpPr>
        <p:spPr bwMode="auto">
          <a:xfrm>
            <a:off x="1095375" y="650875"/>
            <a:ext cx="4637088" cy="347662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7043" name="Rectangle 3"/>
          <p:cNvSpPr>
            <a:spLocks noChangeArrowheads="1"/>
          </p:cNvSpPr>
          <p:nvPr>
            <p:ph type="body" idx="1"/>
          </p:nvPr>
        </p:nvSpPr>
        <p:spPr bwMode="auto">
          <a:xfrm>
            <a:off x="909638" y="4344988"/>
            <a:ext cx="5008562" cy="412591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41E623B-7F9C-B04B-A2C7-4231F60C017F}" type="slidenum">
              <a:rPr lang="en-US" sz="1200">
                <a:latin typeface="Calibri" charset="0"/>
                <a:ea typeface="ＭＳ Ｐゴシック" charset="0"/>
                <a:cs typeface="ＭＳ Ｐゴシック" charset="0"/>
              </a:rPr>
              <a:pPr eaLnBrk="1" hangingPunct="1"/>
              <a:t>52</a:t>
            </a:fld>
            <a:endParaRPr lang="en-US" sz="1200">
              <a:latin typeface="Calibri" charset="0"/>
              <a:ea typeface="ＭＳ Ｐゴシック" charset="0"/>
              <a:cs typeface="ＭＳ Ｐゴシック" charset="0"/>
            </a:endParaRPr>
          </a:p>
        </p:txBody>
      </p:sp>
      <p:sp>
        <p:nvSpPr>
          <p:cNvPr id="82947" name="Rectangle 2"/>
          <p:cNvSpPr>
            <a:spLocks noGrp="1" noRot="1" noChangeAspect="1" noChangeArrowheads="1" noTextEdit="1"/>
          </p:cNvSpPr>
          <p:nvPr>
            <p:ph type="sldImg"/>
          </p:nvPr>
        </p:nvSpPr>
        <p:spPr>
          <a:xfrm>
            <a:off x="1150938" y="692150"/>
            <a:ext cx="4554537" cy="3416300"/>
          </a:xfrm>
          <a:solidFill>
            <a:srgbClr val="FFFFFF"/>
          </a:solidFill>
          <a:ln/>
          <a:extLst>
            <a:ext uri="{FAA26D3D-D897-4be2-8F04-BA451C77F1D7}">
              <ma14:placeholderFlag xmlns:ma14="http://schemas.microsoft.com/office/mac/drawingml/2011/main" val="1"/>
            </a:ext>
          </a:extLst>
        </p:spPr>
      </p:sp>
      <p:sp>
        <p:nvSpPr>
          <p:cNvPr id="53251" name="Rectangle 3"/>
          <p:cNvSpPr>
            <a:spLocks noChangeArrowheads="1"/>
          </p:cNvSpPr>
          <p:nvPr>
            <p:ph type="body" idx="1"/>
          </p:nvPr>
        </p:nvSpPr>
        <p:spPr>
          <a:solidFill>
            <a:srgbClr val="FFFFFF"/>
          </a:solidFill>
          <a:ln>
            <a:solidFill>
              <a:srgbClr val="000000"/>
            </a:solidFill>
            <a:miter lim="800000"/>
            <a:headEnd/>
            <a:tailEnd/>
          </a:ln>
        </p:spPr>
        <p:txBody>
          <a:bodyPr lIns="88615" tIns="44307" rIns="88615" bIns="44307"/>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defRPr sz="1700">
                <a:solidFill>
                  <a:schemeClr val="tx1"/>
                </a:solidFill>
                <a:latin typeface="Times New Roman" charset="0"/>
                <a:ea typeface="ＭＳ Ｐゴシック" charset="0"/>
                <a:cs typeface="ＭＳ Ｐゴシック" charset="0"/>
              </a:defRPr>
            </a:lvl1pPr>
            <a:lvl2pPr marL="742950" indent="-285750" defTabSz="904875" eaLnBrk="0" hangingPunct="0">
              <a:defRPr sz="1700">
                <a:solidFill>
                  <a:schemeClr val="tx1"/>
                </a:solidFill>
                <a:latin typeface="Times New Roman" charset="0"/>
                <a:ea typeface="ＭＳ Ｐゴシック" charset="0"/>
              </a:defRPr>
            </a:lvl2pPr>
            <a:lvl3pPr marL="1143000" indent="-228600" defTabSz="904875" eaLnBrk="0" hangingPunct="0">
              <a:defRPr sz="1700">
                <a:solidFill>
                  <a:schemeClr val="tx1"/>
                </a:solidFill>
                <a:latin typeface="Times New Roman" charset="0"/>
                <a:ea typeface="ＭＳ Ｐゴシック" charset="0"/>
              </a:defRPr>
            </a:lvl3pPr>
            <a:lvl4pPr marL="1600200" indent="-228600" defTabSz="904875" eaLnBrk="0" hangingPunct="0">
              <a:defRPr sz="1700">
                <a:solidFill>
                  <a:schemeClr val="tx1"/>
                </a:solidFill>
                <a:latin typeface="Times New Roman" charset="0"/>
                <a:ea typeface="ＭＳ Ｐゴシック" charset="0"/>
              </a:defRPr>
            </a:lvl4pPr>
            <a:lvl5pPr marL="2057400" indent="-228600" defTabSz="904875" eaLnBrk="0" hangingPunct="0">
              <a:defRPr sz="1700">
                <a:solidFill>
                  <a:schemeClr val="tx1"/>
                </a:solidFill>
                <a:latin typeface="Times New Roman" charset="0"/>
                <a:ea typeface="ＭＳ Ｐゴシック" charset="0"/>
              </a:defRPr>
            </a:lvl5pPr>
            <a:lvl6pPr marL="2514600" indent="-228600" defTabSz="904875"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04875"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04875"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04875"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fld id="{07E7EF90-B3A5-0842-8CFF-34EB870F0393}" type="slidenum">
              <a:rPr lang="en-GB" sz="1200"/>
              <a:pPr eaLnBrk="1" hangingPunct="1"/>
              <a:t>72</a:t>
            </a:fld>
            <a:endParaRPr lang="en-GB" sz="1200"/>
          </a:p>
        </p:txBody>
      </p:sp>
      <p:sp>
        <p:nvSpPr>
          <p:cNvPr id="110594" name="Rectangle 2"/>
          <p:cNvSpPr>
            <a:spLocks noChangeArrowheads="1" noTextEdit="1"/>
          </p:cNvSpPr>
          <p:nvPr>
            <p:ph type="sldImg"/>
          </p:nvPr>
        </p:nvSpPr>
        <p:spPr>
          <a:xfrm>
            <a:off x="1143000" y="685800"/>
            <a:ext cx="4573588" cy="3429000"/>
          </a:xfrm>
          <a:solidFill>
            <a:srgbClr val="FFFFFF"/>
          </a:solidFill>
          <a:ln/>
        </p:spPr>
      </p:sp>
      <p:sp>
        <p:nvSpPr>
          <p:cNvPr id="110595" name="Rectangle 3"/>
          <p:cNvSpPr>
            <a:spLocks noChangeArrowheads="1"/>
          </p:cNvSpPr>
          <p:nvPr>
            <p:ph type="body" idx="1"/>
          </p:nvPr>
        </p:nvSpPr>
        <p:spPr>
          <a:xfrm>
            <a:off x="915384" y="4343475"/>
            <a:ext cx="5027235" cy="4114948"/>
          </a:xfrm>
          <a:solidFill>
            <a:srgbClr val="FFFFFF"/>
          </a:solidFill>
          <a:ln>
            <a:solidFill>
              <a:srgbClr val="000000"/>
            </a:solidFill>
          </a:ln>
          <a:extLst>
            <a:ext uri="{FAA26D3D-D897-4be2-8F04-BA451C77F1D7}">
              <ma14:placeholderFlag xmlns:ma14="http://schemas.microsoft.com/office/mac/drawingml/2011/main" val="1"/>
            </a:ext>
          </a:extLst>
        </p:spPr>
        <p:txBody>
          <a:bodyPr lIns="93405" tIns="46702" rIns="93405" bIns="46702"/>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defRPr sz="1700">
                <a:solidFill>
                  <a:schemeClr val="tx1"/>
                </a:solidFill>
                <a:latin typeface="Times New Roman" charset="0"/>
                <a:ea typeface="ＭＳ Ｐゴシック" charset="0"/>
                <a:cs typeface="ＭＳ Ｐゴシック" charset="0"/>
              </a:defRPr>
            </a:lvl1pPr>
            <a:lvl2pPr marL="742950" indent="-285750" defTabSz="904875" eaLnBrk="0" hangingPunct="0">
              <a:defRPr sz="1700">
                <a:solidFill>
                  <a:schemeClr val="tx1"/>
                </a:solidFill>
                <a:latin typeface="Times New Roman" charset="0"/>
                <a:ea typeface="ＭＳ Ｐゴシック" charset="0"/>
              </a:defRPr>
            </a:lvl2pPr>
            <a:lvl3pPr marL="1143000" indent="-228600" defTabSz="904875" eaLnBrk="0" hangingPunct="0">
              <a:defRPr sz="1700">
                <a:solidFill>
                  <a:schemeClr val="tx1"/>
                </a:solidFill>
                <a:latin typeface="Times New Roman" charset="0"/>
                <a:ea typeface="ＭＳ Ｐゴシック" charset="0"/>
              </a:defRPr>
            </a:lvl3pPr>
            <a:lvl4pPr marL="1600200" indent="-228600" defTabSz="904875" eaLnBrk="0" hangingPunct="0">
              <a:defRPr sz="1700">
                <a:solidFill>
                  <a:schemeClr val="tx1"/>
                </a:solidFill>
                <a:latin typeface="Times New Roman" charset="0"/>
                <a:ea typeface="ＭＳ Ｐゴシック" charset="0"/>
              </a:defRPr>
            </a:lvl4pPr>
            <a:lvl5pPr marL="2057400" indent="-228600" defTabSz="904875" eaLnBrk="0" hangingPunct="0">
              <a:defRPr sz="1700">
                <a:solidFill>
                  <a:schemeClr val="tx1"/>
                </a:solidFill>
                <a:latin typeface="Times New Roman" charset="0"/>
                <a:ea typeface="ＭＳ Ｐゴシック" charset="0"/>
              </a:defRPr>
            </a:lvl5pPr>
            <a:lvl6pPr marL="2514600" indent="-228600" defTabSz="904875"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defTabSz="904875"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defTabSz="904875"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defTabSz="904875" eaLnBrk="0" fontAlgn="base" hangingPunct="0">
              <a:spcBef>
                <a:spcPct val="0"/>
              </a:spcBef>
              <a:spcAft>
                <a:spcPct val="0"/>
              </a:spcAft>
              <a:defRPr sz="1700">
                <a:solidFill>
                  <a:schemeClr val="tx1"/>
                </a:solidFill>
                <a:latin typeface="Times New Roman" charset="0"/>
                <a:ea typeface="ＭＳ Ｐゴシック" charset="0"/>
              </a:defRPr>
            </a:lvl9pPr>
          </a:lstStyle>
          <a:p>
            <a:pPr eaLnBrk="1" hangingPunct="1"/>
            <a:fld id="{68B11B50-B758-B14B-B39B-36EFEF8219D3}" type="slidenum">
              <a:rPr lang="en-GB" sz="1200"/>
              <a:pPr eaLnBrk="1" hangingPunct="1"/>
              <a:t>73</a:t>
            </a:fld>
            <a:endParaRPr lang="en-GB" sz="1200"/>
          </a:p>
        </p:txBody>
      </p:sp>
      <p:sp>
        <p:nvSpPr>
          <p:cNvPr id="112642" name="Rectangle 2"/>
          <p:cNvSpPr>
            <a:spLocks noChangeArrowheads="1" noTextEdit="1"/>
          </p:cNvSpPr>
          <p:nvPr>
            <p:ph type="sldImg"/>
          </p:nvPr>
        </p:nvSpPr>
        <p:spPr>
          <a:xfrm>
            <a:off x="1143000" y="685800"/>
            <a:ext cx="4573588" cy="3429000"/>
          </a:xfrm>
          <a:solidFill>
            <a:srgbClr val="FFFFFF"/>
          </a:solidFill>
          <a:ln/>
        </p:spPr>
      </p:sp>
      <p:sp>
        <p:nvSpPr>
          <p:cNvPr id="112643" name="Rectangle 3"/>
          <p:cNvSpPr>
            <a:spLocks noChangeArrowheads="1"/>
          </p:cNvSpPr>
          <p:nvPr>
            <p:ph type="body" idx="1"/>
          </p:nvPr>
        </p:nvSpPr>
        <p:spPr>
          <a:xfrm>
            <a:off x="915384" y="4343475"/>
            <a:ext cx="5027235" cy="4114948"/>
          </a:xfrm>
          <a:solidFill>
            <a:srgbClr val="FFFFFF"/>
          </a:solidFill>
          <a:ln>
            <a:solidFill>
              <a:srgbClr val="000000"/>
            </a:solidFill>
          </a:ln>
          <a:extLst>
            <a:ext uri="{FAA26D3D-D897-4be2-8F04-BA451C77F1D7}">
              <ma14:placeholderFlag xmlns:ma14="http://schemas.microsoft.com/office/mac/drawingml/2011/main" val="1"/>
            </a:ext>
          </a:extLst>
        </p:spPr>
        <p:txBody>
          <a:bodyPr lIns="93405" tIns="46702" rIns="93405" bIns="46702"/>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5079EE-1AF5-B943-92F7-EEBD73514BCF}" type="datetime1">
              <a:rPr lang="en-GB" smtClean="0"/>
              <a:t>02/03/2013</a:t>
            </a:fld>
            <a:endParaRPr lang="en-US"/>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299333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926FB3D-1C89-234F-94FA-B52C79FE5385}" type="datetime1">
              <a:rPr lang="en-GB" smtClean="0"/>
              <a:t>02/03/2013</a:t>
            </a:fld>
            <a:endParaRPr lang="en-US"/>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210799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5B616F-4BE1-8E43-AE5E-9A22B3410E45}" type="datetime1">
              <a:rPr lang="en-GB" smtClean="0"/>
              <a:t>02/03/2013</a:t>
            </a:fld>
            <a:endParaRPr lang="en-US"/>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164223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1275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GB"/>
              <a:t>ROYAL COLLEGE OF PSYCHIATRISTS CONFERENCE 220911</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8972B0E0-5D8D-DD48-8B14-0B67BBAE99B0}" type="slidenum">
              <a:rPr lang="en-US"/>
              <a:pPr>
                <a:defRPr/>
              </a:pPr>
              <a:t>‹#›</a:t>
            </a:fld>
            <a:endParaRPr lang="en-US"/>
          </a:p>
        </p:txBody>
      </p:sp>
    </p:spTree>
    <p:extLst>
      <p:ext uri="{BB962C8B-B14F-4D97-AF65-F5344CB8AC3E}">
        <p14:creationId xmlns:p14="http://schemas.microsoft.com/office/powerpoint/2010/main" val="2911452240"/>
      </p:ext>
    </p:extLst>
  </p:cSld>
  <p:clrMapOvr>
    <a:masterClrMapping/>
  </p:clrMapOvr>
  <p:transition xmlns:p14="http://schemas.microsoft.com/office/powerpoint/2010/mai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86155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8133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7804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8906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E158455-C288-2D49-9D69-874351CC7BED}" type="datetime1">
              <a:rPr lang="en-GB" smtClean="0"/>
              <a:t>02/03/2013</a:t>
            </a:fld>
            <a:endParaRPr lang="en-US"/>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224912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64F3FC1-600F-3C41-9F6A-A1BF24B6E84C}" type="datetime1">
              <a:rPr lang="en-GB" smtClean="0"/>
              <a:t>02/03/2013</a:t>
            </a:fld>
            <a:endParaRPr lang="en-US"/>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42861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A36FC13-5460-AF4C-BD79-D059A89B3839}" type="datetime1">
              <a:rPr lang="en-GB" smtClean="0"/>
              <a:t>02/03/2013</a:t>
            </a:fld>
            <a:endParaRPr lang="en-US"/>
          </a:p>
        </p:txBody>
      </p:sp>
      <p:sp>
        <p:nvSpPr>
          <p:cNvPr id="6" name="Footer Placeholder 5"/>
          <p:cNvSpPr>
            <a:spLocks noGrp="1"/>
          </p:cNvSpPr>
          <p:nvPr>
            <p:ph type="ftr" sz="quarter" idx="11"/>
          </p:nvPr>
        </p:nvSpPr>
        <p:spPr/>
        <p:txBody>
          <a:bodyPr/>
          <a:lstStyle/>
          <a:p>
            <a:r>
              <a:rPr lang="en-US" smtClean="0"/>
              <a:t>2013 DENVER THINKING SPACE</a:t>
            </a:r>
            <a:endParaRPr lang="en-US"/>
          </a:p>
        </p:txBody>
      </p:sp>
      <p:sp>
        <p:nvSpPr>
          <p:cNvPr id="7" name="Slide Number Placeholder 6"/>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335450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D89C40F-CA1C-BA40-AC81-1C5914888FC6}" type="datetime1">
              <a:rPr lang="en-GB" smtClean="0"/>
              <a:t>02/03/2013</a:t>
            </a:fld>
            <a:endParaRPr lang="en-US"/>
          </a:p>
        </p:txBody>
      </p:sp>
      <p:sp>
        <p:nvSpPr>
          <p:cNvPr id="8" name="Footer Placeholder 7"/>
          <p:cNvSpPr>
            <a:spLocks noGrp="1"/>
          </p:cNvSpPr>
          <p:nvPr>
            <p:ph type="ftr" sz="quarter" idx="11"/>
          </p:nvPr>
        </p:nvSpPr>
        <p:spPr/>
        <p:txBody>
          <a:bodyPr/>
          <a:lstStyle/>
          <a:p>
            <a:r>
              <a:rPr lang="en-US" smtClean="0"/>
              <a:t>2013 DENVER THINKING SPACE</a:t>
            </a:r>
            <a:endParaRPr lang="en-US"/>
          </a:p>
        </p:txBody>
      </p:sp>
      <p:sp>
        <p:nvSpPr>
          <p:cNvPr id="9" name="Slide Number Placeholder 8"/>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64471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0CEE2DC-F05B-6444-98C9-0FF8EF54625A}" type="datetime1">
              <a:rPr lang="en-GB" smtClean="0"/>
              <a:t>02/03/2013</a:t>
            </a:fld>
            <a:endParaRPr lang="en-US"/>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103014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46274-B2AC-FC47-AADE-0594D579ACD8}" type="datetime1">
              <a:rPr lang="en-GB" smtClean="0"/>
              <a:t>02/03/2013</a:t>
            </a:fld>
            <a:endParaRPr lang="en-US"/>
          </a:p>
        </p:txBody>
      </p:sp>
      <p:sp>
        <p:nvSpPr>
          <p:cNvPr id="3" name="Footer Placeholder 2"/>
          <p:cNvSpPr>
            <a:spLocks noGrp="1"/>
          </p:cNvSpPr>
          <p:nvPr>
            <p:ph type="ftr" sz="quarter" idx="11"/>
          </p:nvPr>
        </p:nvSpPr>
        <p:spPr/>
        <p:txBody>
          <a:bodyPr/>
          <a:lstStyle/>
          <a:p>
            <a:r>
              <a:rPr lang="en-US" smtClean="0"/>
              <a:t>2013 DENVER THINKING SPACE</a:t>
            </a:r>
            <a:endParaRPr lang="en-US"/>
          </a:p>
        </p:txBody>
      </p:sp>
      <p:sp>
        <p:nvSpPr>
          <p:cNvPr id="4" name="Slide Number Placeholder 3"/>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320187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DF9FCD-B761-6A40-962C-22AB0BCEB7F1}" type="datetime1">
              <a:rPr lang="en-GB" smtClean="0"/>
              <a:t>02/03/2013</a:t>
            </a:fld>
            <a:endParaRPr lang="en-US"/>
          </a:p>
        </p:txBody>
      </p:sp>
      <p:sp>
        <p:nvSpPr>
          <p:cNvPr id="6" name="Footer Placeholder 5"/>
          <p:cNvSpPr>
            <a:spLocks noGrp="1"/>
          </p:cNvSpPr>
          <p:nvPr>
            <p:ph type="ftr" sz="quarter" idx="11"/>
          </p:nvPr>
        </p:nvSpPr>
        <p:spPr/>
        <p:txBody>
          <a:bodyPr/>
          <a:lstStyle/>
          <a:p>
            <a:r>
              <a:rPr lang="en-US" smtClean="0"/>
              <a:t>2013 DENVER THINKING SPACE</a:t>
            </a:r>
            <a:endParaRPr lang="en-US"/>
          </a:p>
        </p:txBody>
      </p:sp>
      <p:sp>
        <p:nvSpPr>
          <p:cNvPr id="7" name="Slide Number Placeholder 6"/>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10372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E183414-5CAC-E24F-B487-D8F04E482671}" type="datetime1">
              <a:rPr lang="en-GB" smtClean="0"/>
              <a:t>02/03/2013</a:t>
            </a:fld>
            <a:endParaRPr lang="en-US"/>
          </a:p>
        </p:txBody>
      </p:sp>
      <p:sp>
        <p:nvSpPr>
          <p:cNvPr id="6" name="Footer Placeholder 5"/>
          <p:cNvSpPr>
            <a:spLocks noGrp="1"/>
          </p:cNvSpPr>
          <p:nvPr>
            <p:ph type="ftr" sz="quarter" idx="11"/>
          </p:nvPr>
        </p:nvSpPr>
        <p:spPr/>
        <p:txBody>
          <a:bodyPr/>
          <a:lstStyle/>
          <a:p>
            <a:r>
              <a:rPr lang="en-US" smtClean="0"/>
              <a:t>2013 DENVER THINKING SPACE</a:t>
            </a:r>
            <a:endParaRPr lang="en-US"/>
          </a:p>
        </p:txBody>
      </p:sp>
      <p:sp>
        <p:nvSpPr>
          <p:cNvPr id="7" name="Slide Number Placeholder 6"/>
          <p:cNvSpPr>
            <a:spLocks noGrp="1"/>
          </p:cNvSpPr>
          <p:nvPr>
            <p:ph type="sldNum" sz="quarter" idx="12"/>
          </p:nvPr>
        </p:nvSpPr>
        <p:spPr/>
        <p:txBody>
          <a:bodyPr/>
          <a:lstStyle/>
          <a:p>
            <a:fld id="{2E6E8AF1-BDB2-5B44-919B-830B84170940}" type="slidenum">
              <a:rPr lang="en-US" smtClean="0"/>
              <a:t>‹#›</a:t>
            </a:fld>
            <a:endParaRPr lang="en-US"/>
          </a:p>
        </p:txBody>
      </p:sp>
    </p:spTree>
    <p:extLst>
      <p:ext uri="{BB962C8B-B14F-4D97-AF65-F5344CB8AC3E}">
        <p14:creationId xmlns:p14="http://schemas.microsoft.com/office/powerpoint/2010/main" val="29140432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65F98-4309-FE40-9D29-78431BA5F1F5}" type="datetime1">
              <a:rPr lang="en-GB" smtClean="0"/>
              <a:t>02/03/2013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2013 DENVER THINKING SPACE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E8AF1-BDB2-5B44-919B-830B84170940}" type="slidenum">
              <a:rPr lang="en-US" smtClean="0"/>
              <a:t>‹#›</a:t>
            </a:fld>
            <a:endParaRPr lang="en-US"/>
          </a:p>
        </p:txBody>
      </p:sp>
    </p:spTree>
    <p:extLst>
      <p:ext uri="{BB962C8B-B14F-4D97-AF65-F5344CB8AC3E}">
        <p14:creationId xmlns:p14="http://schemas.microsoft.com/office/powerpoint/2010/main" val="160478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3.xml.rels><?xml version="1.0" encoding="UTF-8" standalone="yes"?>
<Relationships xmlns="http://schemas.openxmlformats.org/package/2006/relationships"><Relationship Id="rId3" Type="http://schemas.openxmlformats.org/officeDocument/2006/relationships/hyperlink" Target="http://www.eukidsonline.net" TargetMode="External"/><Relationship Id="rId4" Type="http://schemas.openxmlformats.org/officeDocument/2006/relationships/hyperlink" Target="http://www.rcpsych.ac.uk/expertadvice/" TargetMode="External"/><Relationship Id="rId5" Type="http://schemas.openxmlformats.org/officeDocument/2006/relationships/hyperlink" Target="http://onlinelibrary.wiley.com/doi/10.1111/jcpp.12047/reference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98"/>
            <a:ext cx="8229600" cy="1285340"/>
          </a:xfrm>
        </p:spPr>
        <p:txBody>
          <a:bodyPr/>
          <a:lstStyle/>
          <a:p>
            <a:endParaRPr lang="en-US" dirty="0"/>
          </a:p>
        </p:txBody>
      </p:sp>
      <p:sp>
        <p:nvSpPr>
          <p:cNvPr id="3" name="Content Placeholder 2"/>
          <p:cNvSpPr>
            <a:spLocks noGrp="1"/>
          </p:cNvSpPr>
          <p:nvPr>
            <p:ph idx="1"/>
          </p:nvPr>
        </p:nvSpPr>
        <p:spPr>
          <a:xfrm>
            <a:off x="457200" y="1684338"/>
            <a:ext cx="8229600" cy="4441825"/>
          </a:xfrm>
        </p:spPr>
        <p:txBody>
          <a:bodyPr>
            <a:normAutofit fontScale="92500" lnSpcReduction="20000"/>
          </a:bodyPr>
          <a:lstStyle/>
          <a:p>
            <a:pPr>
              <a:lnSpc>
                <a:spcPct val="80000"/>
              </a:lnSpc>
              <a:buNone/>
            </a:pPr>
            <a:r>
              <a:rPr lang="en-US" dirty="0" smtClean="0"/>
              <a:t>	</a:t>
            </a:r>
          </a:p>
          <a:p>
            <a:pPr>
              <a:lnSpc>
                <a:spcPct val="80000"/>
              </a:lnSpc>
              <a:buNone/>
            </a:pPr>
            <a:endParaRPr lang="en-US" dirty="0"/>
          </a:p>
          <a:p>
            <a:pPr>
              <a:lnSpc>
                <a:spcPct val="80000"/>
              </a:lnSpc>
              <a:buNone/>
            </a:pPr>
            <a:r>
              <a:rPr lang="en-US" dirty="0" smtClean="0"/>
              <a:t>	</a:t>
            </a:r>
            <a:r>
              <a:rPr lang="en-GB" sz="3600" b="1" dirty="0" err="1" smtClean="0">
                <a:latin typeface="Arial" charset="0"/>
                <a:cs typeface="Arial" charset="0"/>
              </a:rPr>
              <a:t>Dr.</a:t>
            </a:r>
            <a:r>
              <a:rPr lang="en-GB" sz="3600" b="1" dirty="0" smtClean="0">
                <a:latin typeface="Arial" charset="0"/>
                <a:cs typeface="Arial" charset="0"/>
              </a:rPr>
              <a:t> Eileen Vizard CBE, MD, </a:t>
            </a:r>
            <a:r>
              <a:rPr lang="en-GB" sz="3600" b="1" dirty="0" err="1" smtClean="0">
                <a:latin typeface="Arial" charset="0"/>
                <a:cs typeface="Arial" charset="0"/>
              </a:rPr>
              <a:t>FRCPsych</a:t>
            </a:r>
            <a:endParaRPr lang="en-GB" sz="3600" b="1" dirty="0" smtClean="0">
              <a:latin typeface="Arial" charset="0"/>
              <a:cs typeface="Arial" charset="0"/>
            </a:endParaRPr>
          </a:p>
          <a:p>
            <a:pPr>
              <a:lnSpc>
                <a:spcPct val="80000"/>
              </a:lnSpc>
              <a:buNone/>
            </a:pPr>
            <a:endParaRPr lang="en-GB" sz="3600" b="1" dirty="0" smtClean="0">
              <a:latin typeface="Arial" charset="0"/>
              <a:cs typeface="Arial" charset="0"/>
            </a:endParaRPr>
          </a:p>
          <a:p>
            <a:pPr>
              <a:lnSpc>
                <a:spcPct val="80000"/>
              </a:lnSpc>
              <a:buNone/>
            </a:pPr>
            <a:r>
              <a:rPr lang="en-GB" sz="3600" i="1" dirty="0" smtClean="0">
                <a:latin typeface="Arial" charset="0"/>
                <a:cs typeface="Arial" charset="0"/>
              </a:rPr>
              <a:t>	    </a:t>
            </a:r>
            <a:r>
              <a:rPr lang="en-GB" sz="2600" i="1" dirty="0" smtClean="0">
                <a:latin typeface="Arial" charset="0"/>
                <a:cs typeface="Arial" charset="0"/>
              </a:rPr>
              <a:t>Consultant Child &amp; Adolescent Psychiatrist</a:t>
            </a:r>
          </a:p>
          <a:p>
            <a:pPr>
              <a:lnSpc>
                <a:spcPct val="80000"/>
              </a:lnSpc>
              <a:buNone/>
            </a:pPr>
            <a:r>
              <a:rPr lang="en-GB" sz="2600" i="1" dirty="0" smtClean="0">
                <a:latin typeface="Arial" charset="0"/>
                <a:cs typeface="Arial" charset="0"/>
              </a:rPr>
              <a:t>			</a:t>
            </a:r>
            <a:r>
              <a:rPr lang="en-GB" sz="2600" i="1" dirty="0">
                <a:latin typeface="Arial" charset="0"/>
                <a:cs typeface="Arial" charset="0"/>
              </a:rPr>
              <a:t> </a:t>
            </a:r>
            <a:r>
              <a:rPr lang="en-GB" sz="2600" i="1" dirty="0" smtClean="0">
                <a:latin typeface="Arial" charset="0"/>
                <a:cs typeface="Arial" charset="0"/>
              </a:rPr>
              <a:t>  </a:t>
            </a:r>
            <a:r>
              <a:rPr lang="en-GB" sz="2600" i="1" dirty="0" smtClean="0">
                <a:latin typeface="Arial" charset="0"/>
                <a:cs typeface="Arial" charset="0"/>
              </a:rPr>
              <a:t>Institute of Child Health, UCL, London</a:t>
            </a:r>
            <a:endParaRPr lang="en-GB" sz="2600" dirty="0" smtClean="0">
              <a:latin typeface="Arial" charset="0"/>
              <a:cs typeface="Arial" charset="0"/>
            </a:endParaRPr>
          </a:p>
          <a:p>
            <a:pPr>
              <a:lnSpc>
                <a:spcPct val="80000"/>
              </a:lnSpc>
              <a:buNone/>
            </a:pPr>
            <a:r>
              <a:rPr lang="en-GB" sz="2800" dirty="0" smtClean="0">
                <a:latin typeface="Times" charset="0"/>
              </a:rPr>
              <a:t>	</a:t>
            </a:r>
          </a:p>
          <a:p>
            <a:pPr>
              <a:lnSpc>
                <a:spcPct val="80000"/>
              </a:lnSpc>
              <a:buNone/>
            </a:pPr>
            <a:r>
              <a:rPr lang="en-GB" sz="2800" dirty="0" smtClean="0">
                <a:latin typeface="Times" charset="0"/>
              </a:rPr>
              <a:t>	</a:t>
            </a:r>
          </a:p>
          <a:p>
            <a:pPr>
              <a:lnSpc>
                <a:spcPct val="80000"/>
              </a:lnSpc>
              <a:buNone/>
            </a:pPr>
            <a:endParaRPr lang="en-GB" sz="2800" dirty="0" smtClean="0">
              <a:latin typeface="Times" charset="0"/>
            </a:endParaRPr>
          </a:p>
          <a:p>
            <a:pPr>
              <a:lnSpc>
                <a:spcPct val="80000"/>
              </a:lnSpc>
              <a:buNone/>
            </a:pPr>
            <a:endParaRPr lang="en-GB" sz="2800" dirty="0" smtClean="0">
              <a:latin typeface="Times" charset="0"/>
            </a:endParaRPr>
          </a:p>
          <a:p>
            <a:pPr>
              <a:lnSpc>
                <a:spcPct val="80000"/>
              </a:lnSpc>
              <a:buNone/>
            </a:pPr>
            <a:r>
              <a:rPr lang="en-GB" sz="2800" dirty="0" smtClean="0">
                <a:latin typeface="Times" charset="0"/>
              </a:rPr>
              <a:t>		</a:t>
            </a:r>
          </a:p>
          <a:p>
            <a:pPr>
              <a:lnSpc>
                <a:spcPct val="80000"/>
              </a:lnSpc>
              <a:buNone/>
            </a:pPr>
            <a:r>
              <a:rPr lang="en-GB" sz="2800" dirty="0">
                <a:latin typeface="Times" charset="0"/>
              </a:rPr>
              <a:t>	</a:t>
            </a:r>
            <a:r>
              <a:rPr lang="en-GB" sz="2800" dirty="0" smtClean="0">
                <a:latin typeface="Times" charset="0"/>
              </a:rPr>
              <a:t>		</a:t>
            </a:r>
            <a:r>
              <a:rPr lang="en-GB" sz="1900" dirty="0" smtClean="0">
                <a:latin typeface="Times" charset="0"/>
              </a:rPr>
              <a:t>NSPCC National Child Assessment &amp; Treatment Service (NCATS) </a:t>
            </a:r>
          </a:p>
          <a:p>
            <a:pPr>
              <a:lnSpc>
                <a:spcPct val="80000"/>
              </a:lnSpc>
              <a:buNone/>
            </a:pPr>
            <a:r>
              <a:rPr lang="en-GB" sz="2400" i="1" dirty="0" smtClean="0">
                <a:latin typeface="Times" charset="0"/>
              </a:rPr>
              <a:t>			</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2298"/>
            <a:ext cx="3886200" cy="1285340"/>
          </a:xfrm>
          <a:prstGeom prst="rect">
            <a:avLst/>
          </a:prstGeom>
          <a:noFill/>
          <a:ln>
            <a:noFill/>
          </a:ln>
        </p:spPr>
      </p:pic>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1</a:t>
            </a:fld>
            <a:endParaRPr lang="en-US"/>
          </a:p>
        </p:txBody>
      </p:sp>
    </p:spTree>
    <p:extLst>
      <p:ext uri="{BB962C8B-B14F-4D97-AF65-F5344CB8AC3E}">
        <p14:creationId xmlns:p14="http://schemas.microsoft.com/office/powerpoint/2010/main" val="786681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a:t>	</a:t>
            </a:r>
            <a:r>
              <a:rPr lang="en-US" dirty="0" smtClean="0"/>
              <a:t>			    </a:t>
            </a:r>
            <a:r>
              <a:rPr lang="en-US" sz="4800" dirty="0" smtClean="0"/>
              <a:t>Types of Abuser</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10</a:t>
            </a:fld>
            <a:endParaRPr lang="en-US"/>
          </a:p>
        </p:txBody>
      </p:sp>
    </p:spTree>
    <p:extLst>
      <p:ext uri="{BB962C8B-B14F-4D97-AF65-F5344CB8AC3E}">
        <p14:creationId xmlns:p14="http://schemas.microsoft.com/office/powerpoint/2010/main" val="10572973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EGRAPH OXFORD ABUS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943" y="0"/>
            <a:ext cx="4922207" cy="6858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820" y="0"/>
            <a:ext cx="2881488" cy="37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901" y="3051068"/>
            <a:ext cx="1599223" cy="2031325"/>
          </a:xfrm>
          <a:prstGeom prst="rect">
            <a:avLst/>
          </a:prstGeom>
          <a:noFill/>
        </p:spPr>
        <p:txBody>
          <a:bodyPr wrap="square" rtlCol="0">
            <a:spAutoFit/>
          </a:bodyPr>
          <a:lstStyle/>
          <a:p>
            <a:r>
              <a:rPr lang="en-US" b="1" dirty="0" smtClean="0"/>
              <a:t>ETHNIC MINORITY</a:t>
            </a:r>
          </a:p>
          <a:p>
            <a:r>
              <a:rPr lang="en-US" b="1" dirty="0" smtClean="0"/>
              <a:t>ABUSERS:</a:t>
            </a:r>
          </a:p>
          <a:p>
            <a:endParaRPr lang="en-US" b="1" dirty="0"/>
          </a:p>
          <a:p>
            <a:r>
              <a:rPr lang="en-US" b="1" dirty="0" smtClean="0"/>
              <a:t>OXFORD ASIAN SEX RING</a:t>
            </a:r>
            <a:endParaRPr lang="en-US" b="1" dirty="0"/>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11</a:t>
            </a:fld>
            <a:endParaRPr lang="en-US"/>
          </a:p>
        </p:txBody>
      </p:sp>
    </p:spTree>
    <p:extLst>
      <p:ext uri="{BB962C8B-B14F-4D97-AF65-F5344CB8AC3E}">
        <p14:creationId xmlns:p14="http://schemas.microsoft.com/office/powerpoint/2010/main" val="1565707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LE SATANIC ABUS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284" y="0"/>
            <a:ext cx="4922207" cy="6858000"/>
          </a:xfrm>
          <a:prstGeom prst="rect">
            <a:avLst/>
          </a:prstGeom>
        </p:spPr>
      </p:pic>
      <p:sp>
        <p:nvSpPr>
          <p:cNvPr id="3" name="TextBox 2"/>
          <p:cNvSpPr txBox="1"/>
          <p:nvPr/>
        </p:nvSpPr>
        <p:spPr>
          <a:xfrm>
            <a:off x="289902" y="3051068"/>
            <a:ext cx="1749382" cy="923330"/>
          </a:xfrm>
          <a:prstGeom prst="rect">
            <a:avLst/>
          </a:prstGeom>
          <a:noFill/>
        </p:spPr>
        <p:txBody>
          <a:bodyPr wrap="square" rtlCol="0">
            <a:spAutoFit/>
          </a:bodyPr>
          <a:lstStyle/>
          <a:p>
            <a:r>
              <a:rPr lang="en-US" b="1" dirty="0" smtClean="0"/>
              <a:t>WHITE ABUSER:</a:t>
            </a:r>
          </a:p>
          <a:p>
            <a:endParaRPr lang="en-US" b="1" dirty="0" smtClean="0"/>
          </a:p>
          <a:p>
            <a:r>
              <a:rPr lang="en-US" b="1" dirty="0" smtClean="0"/>
              <a:t>SAVILE 1.</a:t>
            </a:r>
            <a:endParaRPr lang="en-US" b="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12</a:t>
            </a:fld>
            <a:endParaRPr lang="en-US"/>
          </a:p>
        </p:txBody>
      </p:sp>
    </p:spTree>
    <p:extLst>
      <p:ext uri="{BB962C8B-B14F-4D97-AF65-F5344CB8AC3E}">
        <p14:creationId xmlns:p14="http://schemas.microsoft.com/office/powerpoint/2010/main" val="9144819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EDOPHILE PRIES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967" y="0"/>
            <a:ext cx="4922207" cy="6858000"/>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049" y="55224"/>
            <a:ext cx="3202728" cy="6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4245" y="3437629"/>
            <a:ext cx="1477120" cy="1477328"/>
          </a:xfrm>
          <a:prstGeom prst="rect">
            <a:avLst/>
          </a:prstGeom>
          <a:noFill/>
        </p:spPr>
        <p:txBody>
          <a:bodyPr wrap="square" rtlCol="0">
            <a:spAutoFit/>
          </a:bodyPr>
          <a:lstStyle/>
          <a:p>
            <a:r>
              <a:rPr lang="en-US" b="1" dirty="0" smtClean="0"/>
              <a:t>RELIGIOUS ABUSER:</a:t>
            </a:r>
          </a:p>
          <a:p>
            <a:endParaRPr lang="en-US" b="1" dirty="0"/>
          </a:p>
          <a:p>
            <a:r>
              <a:rPr lang="en-US" b="1" dirty="0" smtClean="0"/>
              <a:t>PAEDOPHILE PRIESTS </a:t>
            </a:r>
            <a:endParaRPr lang="en-US" b="1" dirty="0"/>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13</a:t>
            </a:fld>
            <a:endParaRPr lang="en-US"/>
          </a:p>
        </p:txBody>
      </p:sp>
    </p:spTree>
    <p:extLst>
      <p:ext uri="{BB962C8B-B14F-4D97-AF65-F5344CB8AC3E}">
        <p14:creationId xmlns:p14="http://schemas.microsoft.com/office/powerpoint/2010/main" val="2028923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2013 DENVER THINKING SPACE</a:t>
            </a:r>
            <a:endParaRPr lang="en-US"/>
          </a:p>
        </p:txBody>
      </p:sp>
      <p:sp>
        <p:nvSpPr>
          <p:cNvPr id="3" name="Slide Number Placeholder 2"/>
          <p:cNvSpPr>
            <a:spLocks noGrp="1"/>
          </p:cNvSpPr>
          <p:nvPr>
            <p:ph type="sldNum" sz="quarter" idx="12"/>
          </p:nvPr>
        </p:nvSpPr>
        <p:spPr/>
        <p:txBody>
          <a:bodyPr/>
          <a:lstStyle/>
          <a:p>
            <a:fld id="{2E6E8AF1-BDB2-5B44-919B-830B84170940}" type="slidenum">
              <a:rPr lang="en-US" smtClean="0"/>
              <a:t>14</a:t>
            </a:fld>
            <a:endParaRPr lang="en-US"/>
          </a:p>
        </p:txBody>
      </p:sp>
      <p:pic>
        <p:nvPicPr>
          <p:cNvPr id="4" name="Picture 3" descr="SCOTTISH CARDINAL QUITS  OVER INAPPROPRIATE BEHAVIOU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107" y="0"/>
            <a:ext cx="4943929" cy="6858000"/>
          </a:xfrm>
          <a:prstGeom prst="rect">
            <a:avLst/>
          </a:prstGeom>
        </p:spPr>
      </p:pic>
      <p:sp>
        <p:nvSpPr>
          <p:cNvPr id="5" name="TextBox 4"/>
          <p:cNvSpPr txBox="1"/>
          <p:nvPr/>
        </p:nvSpPr>
        <p:spPr>
          <a:xfrm>
            <a:off x="224106" y="3734785"/>
            <a:ext cx="1830201" cy="1754327"/>
          </a:xfrm>
          <a:prstGeom prst="rect">
            <a:avLst/>
          </a:prstGeom>
          <a:noFill/>
        </p:spPr>
        <p:txBody>
          <a:bodyPr wrap="square" rtlCol="0">
            <a:spAutoFit/>
          </a:bodyPr>
          <a:lstStyle/>
          <a:p>
            <a:r>
              <a:rPr lang="en-US" b="1" dirty="0" smtClean="0"/>
              <a:t>RELIGIOUS ABUSER:</a:t>
            </a:r>
          </a:p>
          <a:p>
            <a:endParaRPr lang="en-US" b="1" dirty="0"/>
          </a:p>
          <a:p>
            <a:r>
              <a:rPr lang="en-US" b="1" dirty="0" smtClean="0"/>
              <a:t>HOMOSEXUAL ‘BIGOT OF THE YEAR’</a:t>
            </a:r>
            <a:endParaRPr lang="en-US" b="1" dirty="0"/>
          </a:p>
        </p:txBody>
      </p:sp>
    </p:spTree>
    <p:extLst>
      <p:ext uri="{BB962C8B-B14F-4D97-AF65-F5344CB8AC3E}">
        <p14:creationId xmlns:p14="http://schemas.microsoft.com/office/powerpoint/2010/main" val="2907407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en-US" sz="4800" i="1" dirty="0" smtClean="0"/>
          </a:p>
          <a:p>
            <a:pPr marL="0" indent="0">
              <a:buNone/>
            </a:pPr>
            <a:r>
              <a:rPr lang="en-US" dirty="0" smtClean="0"/>
              <a:t>	</a:t>
            </a:r>
            <a:endParaRPr lang="en-US" dirty="0"/>
          </a:p>
          <a:p>
            <a:pPr marL="0" indent="0">
              <a:buNone/>
            </a:pPr>
            <a:r>
              <a:rPr lang="en-US" sz="4400" dirty="0" smtClean="0"/>
              <a:t>	And many other ‘sub-groups’ </a:t>
            </a:r>
          </a:p>
          <a:p>
            <a:pPr marL="0" indent="0">
              <a:buNone/>
            </a:pPr>
            <a:r>
              <a:rPr lang="en-US" sz="4400" dirty="0" smtClean="0"/>
              <a:t>				of abusers………..</a:t>
            </a:r>
          </a:p>
          <a:p>
            <a:pPr marL="0" indent="0">
              <a:buNone/>
            </a:pPr>
            <a:endParaRPr lang="en-US" sz="54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15</a:t>
            </a:fld>
            <a:endParaRPr lang="en-US"/>
          </a:p>
        </p:txBody>
      </p:sp>
    </p:spTree>
    <p:extLst>
      <p:ext uri="{BB962C8B-B14F-4D97-AF65-F5344CB8AC3E}">
        <p14:creationId xmlns:p14="http://schemas.microsoft.com/office/powerpoint/2010/main" val="37825929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Autofit/>
          </a:bodyPr>
          <a:lstStyle/>
          <a:p>
            <a:pPr marL="0" indent="0">
              <a:buNone/>
            </a:pPr>
            <a:endParaRPr lang="en-US" sz="2400" i="1" dirty="0" smtClean="0"/>
          </a:p>
          <a:p>
            <a:pPr marL="0" indent="0">
              <a:buNone/>
            </a:pPr>
            <a:endParaRPr lang="en-US" sz="2400" i="1" dirty="0" smtClean="0"/>
          </a:p>
          <a:p>
            <a:pPr marL="0" indent="0">
              <a:buNone/>
            </a:pPr>
            <a:endParaRPr lang="en-US" sz="2400" i="1" dirty="0"/>
          </a:p>
          <a:p>
            <a:pPr marL="0" indent="0">
              <a:buNone/>
            </a:pPr>
            <a:r>
              <a:rPr lang="en-US" sz="2400" i="1" dirty="0" smtClean="0"/>
              <a:t>But there is a real Professional fear of naming the sub-group:</a:t>
            </a:r>
          </a:p>
          <a:p>
            <a:pPr marL="0" indent="0">
              <a:buNone/>
            </a:pPr>
            <a:r>
              <a:rPr lang="en-US" sz="2400" dirty="0" smtClean="0"/>
              <a:t>‘It’s not that abuse by ‘ethnic’ or ‘religious’ abusers is more common/is really occurring because of ethnic or religious differences  – must not offend or stereotype the sub-groups……………………..’ </a:t>
            </a:r>
            <a:r>
              <a:rPr lang="en-US" sz="2400" i="1" dirty="0" smtClean="0"/>
              <a:t>(typical professional attitude)</a:t>
            </a:r>
          </a:p>
          <a:p>
            <a:pPr marL="0" indent="0">
              <a:buNone/>
            </a:pPr>
            <a:endParaRPr lang="en-US" sz="2400" dirty="0" smtClean="0"/>
          </a:p>
          <a:p>
            <a:pPr marL="0" indent="0">
              <a:buNone/>
            </a:pPr>
            <a:r>
              <a:rPr lang="en-US" sz="2400" i="1" dirty="0" smtClean="0"/>
              <a:t>But what about the stereotypes in the Abuser’s attitude?</a:t>
            </a:r>
            <a:endParaRPr lang="en-US" sz="2400" i="1" dirty="0"/>
          </a:p>
          <a:p>
            <a:pPr marL="0" indent="0">
              <a:buNone/>
            </a:pPr>
            <a:r>
              <a:rPr lang="en-US" sz="2400" dirty="0" smtClean="0"/>
              <a:t>‘White trash’………...’Fresh Meat’ (attitudes of the Oxford &amp;  Bradford Asian abusers to their girl victims)</a:t>
            </a:r>
          </a:p>
          <a:p>
            <a:pPr marL="0" indent="0">
              <a:buNone/>
            </a:pPr>
            <a:r>
              <a:rPr lang="en-US" sz="2400" dirty="0" smtClean="0"/>
              <a:t>‘Gay marriage a threat to world peace and like slavery…………….’ </a:t>
            </a:r>
          </a:p>
          <a:p>
            <a:pPr marL="0" indent="0">
              <a:buNone/>
            </a:pPr>
            <a:r>
              <a:rPr lang="en-US" sz="2400" dirty="0" smtClean="0"/>
              <a:t>(Cardinal Keith O’Brien’s attitude towards gays) </a:t>
            </a:r>
          </a:p>
          <a:p>
            <a:pPr marL="0" indent="0">
              <a:buNone/>
            </a:pPr>
            <a:endParaRPr lang="en-US" sz="2400" dirty="0"/>
          </a:p>
          <a:p>
            <a:pPr marL="0" indent="0">
              <a:buNone/>
            </a:pP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16</a:t>
            </a:fld>
            <a:endParaRPr lang="en-US"/>
          </a:p>
        </p:txBody>
      </p:sp>
    </p:spTree>
    <p:extLst>
      <p:ext uri="{BB962C8B-B14F-4D97-AF65-F5344CB8AC3E}">
        <p14:creationId xmlns:p14="http://schemas.microsoft.com/office/powerpoint/2010/main" val="2264824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en-US" sz="4800" i="1" dirty="0" smtClean="0"/>
          </a:p>
          <a:p>
            <a:pPr marL="0" indent="0">
              <a:buNone/>
            </a:pPr>
            <a:r>
              <a:rPr lang="en-US" dirty="0" smtClean="0"/>
              <a:t>	</a:t>
            </a:r>
            <a:endParaRPr lang="en-US" dirty="0"/>
          </a:p>
          <a:p>
            <a:pPr marL="0" indent="0">
              <a:buNone/>
            </a:pPr>
            <a:r>
              <a:rPr lang="en-US" dirty="0" smtClean="0"/>
              <a:t>						</a:t>
            </a:r>
            <a:r>
              <a:rPr lang="en-US" sz="5400" dirty="0" smtClean="0"/>
              <a:t>Prevalence</a:t>
            </a:r>
            <a:endParaRPr lang="en-US" sz="54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17</a:t>
            </a:fld>
            <a:endParaRPr lang="en-US"/>
          </a:p>
        </p:txBody>
      </p:sp>
    </p:spTree>
    <p:extLst>
      <p:ext uri="{BB962C8B-B14F-4D97-AF65-F5344CB8AC3E}">
        <p14:creationId xmlns:p14="http://schemas.microsoft.com/office/powerpoint/2010/main" val="20485261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dirty="0" smtClean="0"/>
              <a:t>Reliable estimates of prevalence still hard to find (definitional &amp; methodological problems). </a:t>
            </a:r>
          </a:p>
          <a:p>
            <a:pPr marL="0" indent="0">
              <a:buNone/>
            </a:pPr>
            <a:r>
              <a:rPr lang="en-US" dirty="0" smtClean="0"/>
              <a:t>Published statistics likely to be underestimates</a:t>
            </a:r>
          </a:p>
          <a:p>
            <a:pPr marL="0" indent="0">
              <a:buNone/>
            </a:pPr>
            <a:r>
              <a:rPr lang="en-US" dirty="0"/>
              <a:t>	</a:t>
            </a:r>
            <a:r>
              <a:rPr lang="en-US" dirty="0" smtClean="0"/>
              <a:t>					</a:t>
            </a:r>
            <a:r>
              <a:rPr lang="en-US" i="1" dirty="0" err="1" smtClean="0"/>
              <a:t>Allnock</a:t>
            </a:r>
            <a:r>
              <a:rPr lang="en-US" i="1" dirty="0" smtClean="0"/>
              <a:t> 2009; Anderson 1993</a:t>
            </a:r>
          </a:p>
          <a:p>
            <a:pPr marL="0" indent="0">
              <a:buNone/>
            </a:pPr>
            <a:endParaRPr lang="en-US" sz="4800" b="1" i="1" dirty="0"/>
          </a:p>
          <a:p>
            <a:pPr marL="0" indent="0">
              <a:buNone/>
            </a:pPr>
            <a:r>
              <a:rPr lang="en-US" sz="3600" i="1" dirty="0" smtClean="0"/>
              <a:t>So, a very m</a:t>
            </a:r>
            <a:r>
              <a:rPr lang="en-US" sz="3600" i="1" dirty="0" smtClean="0"/>
              <a:t>ixed picture from research on CSA prevalence…........</a:t>
            </a:r>
          </a:p>
          <a:p>
            <a:pPr marL="0" indent="0">
              <a:buNone/>
            </a:pPr>
            <a:endParaRPr lang="en-US" sz="36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18</a:t>
            </a:fld>
            <a:endParaRPr lang="en-US"/>
          </a:p>
        </p:txBody>
      </p:sp>
    </p:spTree>
    <p:extLst>
      <p:ext uri="{BB962C8B-B14F-4D97-AF65-F5344CB8AC3E}">
        <p14:creationId xmlns:p14="http://schemas.microsoft.com/office/powerpoint/2010/main" val="16436532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8987"/>
          </a:xfrm>
        </p:spPr>
        <p:txBody>
          <a:bodyPr/>
          <a:lstStyle/>
          <a:p>
            <a:r>
              <a:rPr lang="en-US" dirty="0" smtClean="0"/>
              <a:t>Prevalence</a:t>
            </a:r>
            <a:endParaRPr lang="en-US" dirty="0"/>
          </a:p>
        </p:txBody>
      </p:sp>
      <p:sp>
        <p:nvSpPr>
          <p:cNvPr id="3" name="Content Placeholder 2"/>
          <p:cNvSpPr>
            <a:spLocks noGrp="1"/>
          </p:cNvSpPr>
          <p:nvPr>
            <p:ph idx="1"/>
          </p:nvPr>
        </p:nvSpPr>
        <p:spPr>
          <a:xfrm>
            <a:off x="457200" y="1285876"/>
            <a:ext cx="8229600" cy="5070474"/>
          </a:xfrm>
        </p:spPr>
        <p:txBody>
          <a:bodyPr>
            <a:normAutofit/>
          </a:bodyPr>
          <a:lstStyle/>
          <a:p>
            <a:r>
              <a:rPr lang="en-US" dirty="0" smtClean="0"/>
              <a:t>Some recent prevalence estimates for CSA are still largely in line with earlier estimates:</a:t>
            </a:r>
          </a:p>
          <a:p>
            <a:pPr marL="0" indent="0">
              <a:buNone/>
            </a:pPr>
            <a:r>
              <a:rPr lang="en-US" dirty="0"/>
              <a:t>	</a:t>
            </a:r>
            <a:r>
              <a:rPr lang="en-US" sz="2400" i="1" dirty="0" smtClean="0"/>
              <a:t>Meta-analysis of 217 publications (1980-2008): N = 9M</a:t>
            </a:r>
          </a:p>
          <a:p>
            <a:pPr marL="0" indent="0">
              <a:buNone/>
            </a:pPr>
            <a:r>
              <a:rPr lang="en-US" sz="2400" i="1" dirty="0"/>
              <a:t>	</a:t>
            </a:r>
            <a:r>
              <a:rPr lang="en-US" sz="2400" i="1" dirty="0" smtClean="0"/>
              <a:t>Self report CSA prevalence 127/1000</a:t>
            </a:r>
          </a:p>
          <a:p>
            <a:pPr marL="0" indent="0">
              <a:buNone/>
            </a:pPr>
            <a:r>
              <a:rPr lang="en-US" sz="2400" i="1" dirty="0"/>
              <a:t>	</a:t>
            </a:r>
            <a:r>
              <a:rPr lang="en-US" sz="2400" i="1" dirty="0" smtClean="0"/>
              <a:t>Informant CSA prevalence 4/1000 		   </a:t>
            </a:r>
            <a:r>
              <a:rPr lang="en-US" sz="2400" i="1" dirty="0" err="1" smtClean="0"/>
              <a:t>Stoltenborgh</a:t>
            </a:r>
            <a:r>
              <a:rPr lang="en-US" sz="2400" i="1" dirty="0" smtClean="0"/>
              <a:t> 2011</a:t>
            </a:r>
          </a:p>
          <a:p>
            <a:pPr marL="0" indent="0">
              <a:buNone/>
            </a:pPr>
            <a:endParaRPr lang="en-US" sz="2400" i="1" dirty="0" smtClean="0"/>
          </a:p>
          <a:p>
            <a:pPr marL="0" indent="0">
              <a:buNone/>
            </a:pPr>
            <a:r>
              <a:rPr lang="en-US" sz="2400" i="1" dirty="0" smtClean="0"/>
              <a:t>	National UK Prevalence study; contact sexual abuse: </a:t>
            </a:r>
          </a:p>
          <a:p>
            <a:pPr marL="0" indent="0">
              <a:buNone/>
            </a:pPr>
            <a:r>
              <a:rPr lang="en-US" sz="2400" i="1" dirty="0"/>
              <a:t>	</a:t>
            </a:r>
            <a:r>
              <a:rPr lang="en-US" sz="2400" i="1" dirty="0" smtClean="0"/>
              <a:t>16.5%  (11-17 </a:t>
            </a:r>
            <a:r>
              <a:rPr lang="en-US" sz="2400" i="1" dirty="0" err="1" smtClean="0"/>
              <a:t>yrs</a:t>
            </a:r>
            <a:r>
              <a:rPr lang="en-US" sz="2400" i="1" dirty="0" smtClean="0"/>
              <a:t>); 24.1% (18-24 </a:t>
            </a:r>
            <a:r>
              <a:rPr lang="en-US" sz="2400" i="1" dirty="0" err="1" smtClean="0"/>
              <a:t>yrs</a:t>
            </a:r>
            <a:r>
              <a:rPr lang="en-US" sz="2400" i="1" dirty="0" smtClean="0"/>
              <a:t>)	 	    	     </a:t>
            </a:r>
          </a:p>
          <a:p>
            <a:pPr marL="0" indent="0">
              <a:buNone/>
            </a:pPr>
            <a:r>
              <a:rPr lang="en-US" dirty="0" smtClean="0"/>
              <a:t>	</a:t>
            </a:r>
            <a:r>
              <a:rPr lang="en-US" sz="2400" i="1" dirty="0" smtClean="0"/>
              <a:t>57.5% of children &gt;17yrs, CSA perpetrated by other children</a:t>
            </a:r>
          </a:p>
          <a:p>
            <a:pPr marL="0" indent="0">
              <a:buNone/>
            </a:pPr>
            <a:r>
              <a:rPr lang="en-US" dirty="0" smtClean="0"/>
              <a:t>													</a:t>
            </a:r>
            <a:r>
              <a:rPr lang="en-US" sz="2400" i="1" dirty="0" smtClean="0"/>
              <a:t>Radford 2011</a:t>
            </a: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19</a:t>
            </a:fld>
            <a:endParaRPr lang="en-US"/>
          </a:p>
        </p:txBody>
      </p:sp>
    </p:spTree>
    <p:extLst>
      <p:ext uri="{BB962C8B-B14F-4D97-AF65-F5344CB8AC3E}">
        <p14:creationId xmlns:p14="http://schemas.microsoft.com/office/powerpoint/2010/main" val="20840758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lvl="1" indent="0">
              <a:buNone/>
            </a:pPr>
            <a:endParaRPr lang="en-US" sz="3200" dirty="0" smtClean="0"/>
          </a:p>
          <a:p>
            <a:pPr marL="457200" lvl="1" indent="0">
              <a:buNone/>
            </a:pPr>
            <a:endParaRPr lang="en-US" sz="3200" dirty="0" smtClean="0"/>
          </a:p>
          <a:p>
            <a:pPr marL="457200" lvl="1" indent="0">
              <a:buNone/>
            </a:pPr>
            <a:r>
              <a:rPr lang="en-US" sz="3200" b="1" i="1" dirty="0" smtClean="0"/>
              <a:t>The Nature and the Status of the Evidence </a:t>
            </a:r>
          </a:p>
          <a:p>
            <a:pPr marL="457200" lvl="1" indent="0">
              <a:buNone/>
            </a:pPr>
            <a:r>
              <a:rPr lang="en-US" sz="3200" b="1" i="1" dirty="0" smtClean="0"/>
              <a:t>on the Prevention of Child Sexual Abuse </a:t>
            </a:r>
          </a:p>
          <a:p>
            <a:pPr marL="457200" lvl="1" indent="0">
              <a:buNone/>
            </a:pPr>
            <a:r>
              <a:rPr lang="en-US" sz="3200" b="1" i="1" dirty="0" smtClean="0"/>
              <a:t>				by Men and Boys</a:t>
            </a:r>
            <a:endParaRPr lang="en-US" sz="3200" b="1"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a:t>
            </a:fld>
            <a:endParaRPr lang="en-US"/>
          </a:p>
        </p:txBody>
      </p:sp>
    </p:spTree>
    <p:extLst>
      <p:ext uri="{BB962C8B-B14F-4D97-AF65-F5344CB8AC3E}">
        <p14:creationId xmlns:p14="http://schemas.microsoft.com/office/powerpoint/2010/main" val="37009795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0862"/>
          </a:xfrm>
        </p:spPr>
        <p:txBody>
          <a:bodyPr>
            <a:normAutofit fontScale="90000"/>
          </a:bodyPr>
          <a:lstStyle/>
          <a:p>
            <a:r>
              <a:rPr lang="en-US" dirty="0" smtClean="0"/>
              <a:t>Prevalence</a:t>
            </a:r>
            <a:endParaRPr lang="en-US" dirty="0"/>
          </a:p>
        </p:txBody>
      </p:sp>
      <p:sp>
        <p:nvSpPr>
          <p:cNvPr id="3" name="Content Placeholder 2"/>
          <p:cNvSpPr>
            <a:spLocks noGrp="1"/>
          </p:cNvSpPr>
          <p:nvPr>
            <p:ph idx="1"/>
          </p:nvPr>
        </p:nvSpPr>
        <p:spPr>
          <a:xfrm>
            <a:off x="457200" y="825501"/>
            <a:ext cx="8229600" cy="5300663"/>
          </a:xfrm>
        </p:spPr>
        <p:txBody>
          <a:bodyPr>
            <a:normAutofit/>
          </a:bodyPr>
          <a:lstStyle/>
          <a:p>
            <a:endParaRPr lang="en-US" dirty="0" smtClean="0"/>
          </a:p>
          <a:p>
            <a:r>
              <a:rPr lang="en-US" dirty="0" smtClean="0"/>
              <a:t>Earlier estimates:</a:t>
            </a:r>
          </a:p>
          <a:p>
            <a:pPr marL="0" indent="0">
              <a:buNone/>
            </a:pPr>
            <a:r>
              <a:rPr lang="en-US" dirty="0"/>
              <a:t>	</a:t>
            </a:r>
            <a:endParaRPr lang="en-US" dirty="0" smtClean="0"/>
          </a:p>
          <a:p>
            <a:pPr marL="0" indent="0">
              <a:buNone/>
            </a:pPr>
            <a:r>
              <a:rPr lang="en-US" i="1" dirty="0" smtClean="0"/>
              <a:t>796 New England College students &gt; 21 </a:t>
            </a:r>
            <a:r>
              <a:rPr lang="en-US" i="1" dirty="0" err="1" smtClean="0"/>
              <a:t>yrs</a:t>
            </a:r>
            <a:r>
              <a:rPr lang="en-US" i="1" dirty="0" smtClean="0"/>
              <a:t> old</a:t>
            </a:r>
          </a:p>
          <a:p>
            <a:pPr marL="0" indent="0">
              <a:buNone/>
            </a:pPr>
            <a:r>
              <a:rPr lang="en-US" i="1" dirty="0" smtClean="0"/>
              <a:t>CSA prevalence 19.2% female; 8.6% male 	</a:t>
            </a:r>
          </a:p>
          <a:p>
            <a:pPr marL="0" indent="0">
              <a:buNone/>
            </a:pPr>
            <a:r>
              <a:rPr lang="en-US" i="1" dirty="0" smtClean="0"/>
              <a:t>			   </a:t>
            </a:r>
          </a:p>
          <a:p>
            <a:pPr marL="0" indent="0">
              <a:buNone/>
            </a:pPr>
            <a:r>
              <a:rPr lang="en-US" sz="2400" i="1" dirty="0" smtClean="0"/>
              <a:t>			</a:t>
            </a:r>
            <a:r>
              <a:rPr lang="en-US" sz="2400" i="1" dirty="0" err="1" smtClean="0"/>
              <a:t>Finklehor</a:t>
            </a:r>
            <a:r>
              <a:rPr lang="en-US" sz="2400" i="1" dirty="0" smtClean="0"/>
              <a:t> 1979; Baker &amp; Duncan 1985; Russell 1983</a:t>
            </a:r>
            <a:endParaRPr lang="en-US" sz="2400" dirty="0" smtClean="0"/>
          </a:p>
          <a:p>
            <a:pPr marL="0" indent="0">
              <a:buNone/>
            </a:pPr>
            <a:endParaRPr lang="en-US"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20</a:t>
            </a:fld>
            <a:endParaRPr lang="en-US"/>
          </a:p>
        </p:txBody>
      </p:sp>
    </p:spTree>
    <p:extLst>
      <p:ext uri="{BB962C8B-B14F-4D97-AF65-F5344CB8AC3E}">
        <p14:creationId xmlns:p14="http://schemas.microsoft.com/office/powerpoint/2010/main" val="20721702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0862"/>
          </a:xfrm>
        </p:spPr>
        <p:txBody>
          <a:bodyPr>
            <a:normAutofit fontScale="90000"/>
          </a:bodyPr>
          <a:lstStyle/>
          <a:p>
            <a:r>
              <a:rPr lang="en-US" dirty="0" smtClean="0"/>
              <a:t>Prevalence</a:t>
            </a:r>
            <a:endParaRPr lang="en-US" dirty="0"/>
          </a:p>
        </p:txBody>
      </p:sp>
      <p:sp>
        <p:nvSpPr>
          <p:cNvPr id="3" name="Content Placeholder 2"/>
          <p:cNvSpPr>
            <a:spLocks noGrp="1"/>
          </p:cNvSpPr>
          <p:nvPr>
            <p:ph idx="1"/>
          </p:nvPr>
        </p:nvSpPr>
        <p:spPr>
          <a:xfrm>
            <a:off x="457200" y="825501"/>
            <a:ext cx="8229600" cy="5300663"/>
          </a:xfrm>
        </p:spPr>
        <p:txBody>
          <a:bodyPr>
            <a:normAutofit fontScale="55000" lnSpcReduction="20000"/>
          </a:bodyPr>
          <a:lstStyle/>
          <a:p>
            <a:pPr marL="0" indent="0">
              <a:buNone/>
            </a:pPr>
            <a:endParaRPr lang="en-US" dirty="0"/>
          </a:p>
          <a:p>
            <a:pPr marL="0" indent="0">
              <a:buNone/>
            </a:pPr>
            <a:r>
              <a:rPr lang="en-US" sz="5100" dirty="0" smtClean="0"/>
              <a:t>But:</a:t>
            </a:r>
          </a:p>
          <a:p>
            <a:pPr marL="0" indent="0">
              <a:buNone/>
            </a:pPr>
            <a:endParaRPr lang="en-US" sz="5100" dirty="0" smtClean="0"/>
          </a:p>
          <a:p>
            <a:pPr marL="0" indent="0">
              <a:buNone/>
            </a:pPr>
            <a:r>
              <a:rPr lang="en-US" sz="5100" dirty="0" smtClean="0"/>
              <a:t>	Recent evidence </a:t>
            </a:r>
            <a:r>
              <a:rPr lang="en-US" sz="5100" i="1" dirty="0" smtClean="0"/>
              <a:t>also supports a reduction </a:t>
            </a:r>
            <a:r>
              <a:rPr lang="en-US" sz="5100" dirty="0" smtClean="0"/>
              <a:t>in 	substantiated cases of CSA:</a:t>
            </a:r>
          </a:p>
          <a:p>
            <a:pPr marL="0" indent="0">
              <a:buNone/>
            </a:pPr>
            <a:r>
              <a:rPr lang="en-US" sz="5100" dirty="0"/>
              <a:t>	</a:t>
            </a:r>
            <a:r>
              <a:rPr lang="en-US" sz="5100" dirty="0" smtClean="0"/>
              <a:t>	</a:t>
            </a:r>
          </a:p>
          <a:p>
            <a:pPr marL="0" indent="0">
              <a:buNone/>
            </a:pPr>
            <a:r>
              <a:rPr lang="en-US" sz="5100" i="1" dirty="0"/>
              <a:t>	</a:t>
            </a:r>
            <a:r>
              <a:rPr lang="en-US" sz="5100" i="1" dirty="0" smtClean="0"/>
              <a:t>		49% reduction (1990-2004) </a:t>
            </a:r>
          </a:p>
          <a:p>
            <a:pPr marL="0" indent="0">
              <a:buNone/>
            </a:pPr>
            <a:endParaRPr lang="en-US" sz="5100" i="1" dirty="0" smtClean="0"/>
          </a:p>
          <a:p>
            <a:pPr marL="0" indent="0">
              <a:buNone/>
            </a:pPr>
            <a:endParaRPr lang="en-US" sz="5100" i="1" dirty="0" smtClean="0"/>
          </a:p>
          <a:p>
            <a:pPr marL="0" indent="0">
              <a:buNone/>
            </a:pPr>
            <a:r>
              <a:rPr lang="en-US" sz="4400" i="1" dirty="0" err="1" smtClean="0"/>
              <a:t>Finklehor</a:t>
            </a:r>
            <a:r>
              <a:rPr lang="en-US" sz="4400" i="1" dirty="0" smtClean="0"/>
              <a:t> &amp; Jones 2006; Department of Health 2003,2007; Radford 2011</a:t>
            </a:r>
          </a:p>
          <a:p>
            <a:pPr marL="514350" indent="-514350">
              <a:buAutoNum type="arabicPeriod"/>
            </a:pPr>
            <a:endParaRPr lang="en-US" sz="4400" dirty="0" smtClean="0"/>
          </a:p>
          <a:p>
            <a:pPr marL="0" indent="0">
              <a:buNone/>
            </a:pPr>
            <a:r>
              <a:rPr lang="en-US" dirty="0"/>
              <a:t>	</a:t>
            </a:r>
            <a:endParaRPr lang="en-US" dirty="0" smtClean="0"/>
          </a:p>
          <a:p>
            <a:pPr marL="0" indent="0">
              <a:buNone/>
            </a:pPr>
            <a:endParaRPr lang="en-US" sz="2400"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21</a:t>
            </a:fld>
            <a:endParaRPr lang="en-US"/>
          </a:p>
        </p:txBody>
      </p:sp>
    </p:spTree>
    <p:extLst>
      <p:ext uri="{BB962C8B-B14F-4D97-AF65-F5344CB8AC3E}">
        <p14:creationId xmlns:p14="http://schemas.microsoft.com/office/powerpoint/2010/main" val="2666758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0862"/>
          </a:xfrm>
        </p:spPr>
        <p:txBody>
          <a:bodyPr>
            <a:normAutofit fontScale="90000"/>
          </a:bodyPr>
          <a:lstStyle/>
          <a:p>
            <a:r>
              <a:rPr lang="en-US" dirty="0" smtClean="0"/>
              <a:t>Prevalence</a:t>
            </a:r>
            <a:endParaRPr lang="en-US" dirty="0"/>
          </a:p>
        </p:txBody>
      </p:sp>
      <p:sp>
        <p:nvSpPr>
          <p:cNvPr id="3" name="Content Placeholder 2"/>
          <p:cNvSpPr>
            <a:spLocks noGrp="1"/>
          </p:cNvSpPr>
          <p:nvPr>
            <p:ph idx="1"/>
          </p:nvPr>
        </p:nvSpPr>
        <p:spPr>
          <a:xfrm>
            <a:off x="457200" y="825501"/>
            <a:ext cx="8229600" cy="5300663"/>
          </a:xfrm>
        </p:spPr>
        <p:txBody>
          <a:bodyPr>
            <a:normAutofit fontScale="77500" lnSpcReduction="20000"/>
          </a:bodyPr>
          <a:lstStyle/>
          <a:p>
            <a:pPr marL="0" indent="0">
              <a:buNone/>
            </a:pPr>
            <a:endParaRPr lang="en-US" dirty="0"/>
          </a:p>
          <a:p>
            <a:pPr marL="0" indent="0">
              <a:buNone/>
            </a:pPr>
            <a:r>
              <a:rPr lang="en-US" sz="4100" dirty="0" smtClean="0"/>
              <a:t>Also:</a:t>
            </a:r>
          </a:p>
          <a:p>
            <a:pPr marL="0" indent="0">
              <a:buNone/>
            </a:pPr>
            <a:endParaRPr lang="en-US" sz="4100" dirty="0" smtClean="0"/>
          </a:p>
          <a:p>
            <a:pPr marL="0" indent="0">
              <a:buNone/>
            </a:pPr>
            <a:r>
              <a:rPr lang="en-US" sz="4100" dirty="0" smtClean="0"/>
              <a:t>	Recent evidence confirms that </a:t>
            </a:r>
            <a:r>
              <a:rPr lang="en-US" sz="4100" i="1" dirty="0" smtClean="0"/>
              <a:t>many victims 	still tell 	no-one:</a:t>
            </a:r>
          </a:p>
          <a:p>
            <a:pPr marL="0" indent="0">
              <a:buNone/>
            </a:pPr>
            <a:endParaRPr lang="en-US" sz="4100" i="1" dirty="0" smtClean="0"/>
          </a:p>
          <a:p>
            <a:pPr marL="0" indent="0">
              <a:buNone/>
            </a:pPr>
            <a:r>
              <a:rPr lang="en-US" sz="4100" dirty="0"/>
              <a:t>	</a:t>
            </a:r>
            <a:r>
              <a:rPr lang="en-US" sz="4100" i="1" dirty="0" smtClean="0"/>
              <a:t>Sexual Assault by an adult: 34% didn’t tell</a:t>
            </a:r>
          </a:p>
          <a:p>
            <a:pPr marL="0" indent="0">
              <a:buNone/>
            </a:pPr>
            <a:r>
              <a:rPr lang="en-US" sz="4100" i="1" dirty="0"/>
              <a:t>	</a:t>
            </a:r>
            <a:r>
              <a:rPr lang="en-US" sz="4100" i="1" dirty="0" smtClean="0"/>
              <a:t>Sexual Assault by a peer: 82.7% didn’t tell</a:t>
            </a:r>
          </a:p>
          <a:p>
            <a:pPr marL="0" indent="0">
              <a:buNone/>
            </a:pPr>
            <a:r>
              <a:rPr lang="en-US" i="1" dirty="0" smtClean="0"/>
              <a:t>												</a:t>
            </a:r>
          </a:p>
          <a:p>
            <a:pPr marL="0" indent="0">
              <a:buNone/>
            </a:pPr>
            <a:r>
              <a:rPr lang="en-US" i="1" dirty="0"/>
              <a:t>	</a:t>
            </a:r>
            <a:r>
              <a:rPr lang="en-US" i="1" dirty="0" smtClean="0"/>
              <a:t>												Radford 2011</a:t>
            </a:r>
          </a:p>
          <a:p>
            <a:pPr marL="514350" indent="-514350">
              <a:buAutoNum type="arabicPeriod"/>
            </a:pPr>
            <a:endParaRPr lang="en-US" dirty="0" smtClean="0"/>
          </a:p>
          <a:p>
            <a:pPr marL="0" indent="0">
              <a:buNone/>
            </a:pPr>
            <a:r>
              <a:rPr lang="en-US" dirty="0"/>
              <a:t>	</a:t>
            </a:r>
            <a:endParaRPr lang="en-US" dirty="0" smtClean="0"/>
          </a:p>
          <a:p>
            <a:pPr marL="0" indent="0">
              <a:buNone/>
            </a:pPr>
            <a:endParaRPr lang="en-US" sz="2400"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22</a:t>
            </a:fld>
            <a:endParaRPr lang="en-US"/>
          </a:p>
        </p:txBody>
      </p:sp>
    </p:spTree>
    <p:extLst>
      <p:ext uri="{BB962C8B-B14F-4D97-AF65-F5344CB8AC3E}">
        <p14:creationId xmlns:p14="http://schemas.microsoft.com/office/powerpoint/2010/main" val="13267026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0862"/>
          </a:xfrm>
        </p:spPr>
        <p:txBody>
          <a:bodyPr>
            <a:normAutofit fontScale="90000"/>
          </a:bodyPr>
          <a:lstStyle/>
          <a:p>
            <a:r>
              <a:rPr lang="en-US" dirty="0" smtClean="0"/>
              <a:t>Prevalence</a:t>
            </a:r>
            <a:endParaRPr lang="en-US" dirty="0"/>
          </a:p>
        </p:txBody>
      </p:sp>
      <p:sp>
        <p:nvSpPr>
          <p:cNvPr id="3" name="Content Placeholder 2"/>
          <p:cNvSpPr>
            <a:spLocks noGrp="1"/>
          </p:cNvSpPr>
          <p:nvPr>
            <p:ph idx="1"/>
          </p:nvPr>
        </p:nvSpPr>
        <p:spPr>
          <a:xfrm>
            <a:off x="457200" y="825501"/>
            <a:ext cx="8229600" cy="5300663"/>
          </a:xfrm>
        </p:spPr>
        <p:txBody>
          <a:bodyPr>
            <a:normAutofit/>
          </a:bodyPr>
          <a:lstStyle/>
          <a:p>
            <a:pPr marL="0" indent="0">
              <a:buNone/>
            </a:pPr>
            <a:endParaRPr lang="en-US" dirty="0"/>
          </a:p>
          <a:p>
            <a:pPr marL="0" indent="0">
              <a:buNone/>
            </a:pPr>
            <a:r>
              <a:rPr lang="en-US" sz="4400" dirty="0" smtClean="0"/>
              <a:t>Well……………………………</a:t>
            </a:r>
          </a:p>
          <a:p>
            <a:pPr marL="0" indent="0">
              <a:buNone/>
            </a:pPr>
            <a:endParaRPr lang="en-US" sz="4400" dirty="0"/>
          </a:p>
          <a:p>
            <a:pPr marL="0" indent="0">
              <a:buNone/>
            </a:pPr>
            <a:endParaRPr lang="en-US" sz="4400" dirty="0"/>
          </a:p>
          <a:p>
            <a:pPr marL="0" indent="0">
              <a:buNone/>
            </a:pPr>
            <a:r>
              <a:rPr lang="en-US" sz="4400" dirty="0" smtClean="0"/>
              <a:t>N</a:t>
            </a:r>
            <a:r>
              <a:rPr lang="en-US" sz="4400" dirty="0" smtClean="0"/>
              <a:t>ot until he is safely dead anyway</a:t>
            </a:r>
          </a:p>
          <a:p>
            <a:pPr marL="0" indent="0">
              <a:buNone/>
            </a:pPr>
            <a:endParaRPr lang="en-US" dirty="0" smtClean="0"/>
          </a:p>
          <a:p>
            <a:pPr marL="0" indent="0">
              <a:buNone/>
            </a:pPr>
            <a:r>
              <a:rPr lang="en-US" dirty="0"/>
              <a:t>	</a:t>
            </a:r>
            <a:endParaRPr lang="en-US" dirty="0" smtClean="0"/>
          </a:p>
          <a:p>
            <a:pPr marL="0" indent="0">
              <a:buNone/>
            </a:pPr>
            <a:endParaRPr lang="en-US" sz="2400"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23</a:t>
            </a:fld>
            <a:endParaRPr lang="en-US"/>
          </a:p>
        </p:txBody>
      </p:sp>
    </p:spTree>
    <p:extLst>
      <p:ext uri="{BB962C8B-B14F-4D97-AF65-F5344CB8AC3E}">
        <p14:creationId xmlns:p14="http://schemas.microsoft.com/office/powerpoint/2010/main" val="35634082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2572" y="0"/>
            <a:ext cx="5117836" cy="6747079"/>
          </a:xfrm>
          <a:prstGeom prst="rect">
            <a:avLst/>
          </a:prstGeom>
        </p:spPr>
      </p:pic>
      <p:pic>
        <p:nvPicPr>
          <p:cNvPr id="6" name="Picture 5"/>
          <p:cNvPicPr>
            <a:picLocks noChangeAspect="1"/>
          </p:cNvPicPr>
          <p:nvPr/>
        </p:nvPicPr>
        <p:blipFill>
          <a:blip r:embed="rId2"/>
          <a:stretch>
            <a:fillRect/>
          </a:stretch>
        </p:blipFill>
        <p:spPr>
          <a:xfrm>
            <a:off x="1697998" y="0"/>
            <a:ext cx="5332409" cy="685800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572" y="0"/>
            <a:ext cx="4465278" cy="74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902" y="3051068"/>
            <a:ext cx="1201024" cy="369332"/>
          </a:xfrm>
          <a:prstGeom prst="rect">
            <a:avLst/>
          </a:prstGeom>
          <a:noFill/>
        </p:spPr>
        <p:txBody>
          <a:bodyPr wrap="square" rtlCol="0">
            <a:spAutoFit/>
          </a:bodyPr>
          <a:lstStyle/>
          <a:p>
            <a:r>
              <a:rPr lang="en-US" b="1" dirty="0" smtClean="0"/>
              <a:t>SAVILE 2.</a:t>
            </a:r>
            <a:endParaRPr lang="en-US" b="1" dirty="0"/>
          </a:p>
        </p:txBody>
      </p:sp>
      <p:sp>
        <p:nvSpPr>
          <p:cNvPr id="3" name="Footer Placeholder 2"/>
          <p:cNvSpPr>
            <a:spLocks noGrp="1"/>
          </p:cNvSpPr>
          <p:nvPr>
            <p:ph type="ftr" sz="quarter" idx="11"/>
          </p:nvPr>
        </p:nvSpPr>
        <p:spPr/>
        <p:txBody>
          <a:bodyPr/>
          <a:lstStyle/>
          <a:p>
            <a:r>
              <a:rPr lang="en-US" smtClean="0"/>
              <a:t>2013 DENVER THINKING SPACE</a:t>
            </a:r>
            <a:endParaRPr lang="en-US"/>
          </a:p>
        </p:txBody>
      </p:sp>
      <p:sp>
        <p:nvSpPr>
          <p:cNvPr id="7" name="Slide Number Placeholder 6"/>
          <p:cNvSpPr>
            <a:spLocks noGrp="1"/>
          </p:cNvSpPr>
          <p:nvPr>
            <p:ph type="sldNum" sz="quarter" idx="12"/>
          </p:nvPr>
        </p:nvSpPr>
        <p:spPr/>
        <p:txBody>
          <a:bodyPr/>
          <a:lstStyle/>
          <a:p>
            <a:fld id="{2E6E8AF1-BDB2-5B44-919B-830B84170940}" type="slidenum">
              <a:rPr lang="en-US" smtClean="0"/>
              <a:t>24</a:t>
            </a:fld>
            <a:endParaRPr lang="en-US"/>
          </a:p>
        </p:txBody>
      </p:sp>
    </p:spTree>
    <p:extLst>
      <p:ext uri="{BB962C8B-B14F-4D97-AF65-F5344CB8AC3E}">
        <p14:creationId xmlns:p14="http://schemas.microsoft.com/office/powerpoint/2010/main" val="39590875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LE POLICE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053" y="0"/>
            <a:ext cx="5568376" cy="6858000"/>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22" y="91578"/>
            <a:ext cx="2338584" cy="78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9902" y="3051068"/>
            <a:ext cx="1201024" cy="369332"/>
          </a:xfrm>
          <a:prstGeom prst="rect">
            <a:avLst/>
          </a:prstGeom>
          <a:noFill/>
        </p:spPr>
        <p:txBody>
          <a:bodyPr wrap="square" rtlCol="0">
            <a:spAutoFit/>
          </a:bodyPr>
          <a:lstStyle/>
          <a:p>
            <a:r>
              <a:rPr lang="en-US" b="1" dirty="0" smtClean="0"/>
              <a:t>SAVILE 3.</a:t>
            </a:r>
            <a:endParaRPr lang="en-US" b="1" dirty="0"/>
          </a:p>
        </p:txBody>
      </p:sp>
      <p:sp>
        <p:nvSpPr>
          <p:cNvPr id="2" name="Footer Placeholder 1"/>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25</a:t>
            </a:fld>
            <a:endParaRPr lang="en-US"/>
          </a:p>
        </p:txBody>
      </p:sp>
    </p:spTree>
    <p:extLst>
      <p:ext uri="{BB962C8B-B14F-4D97-AF65-F5344CB8AC3E}">
        <p14:creationId xmlns:p14="http://schemas.microsoft.com/office/powerpoint/2010/main" val="11869090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LE POLICE COLLU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260" y="0"/>
            <a:ext cx="4922207" cy="6858000"/>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601" y="262307"/>
            <a:ext cx="3296932" cy="74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902" y="3051068"/>
            <a:ext cx="1201024" cy="369332"/>
          </a:xfrm>
          <a:prstGeom prst="rect">
            <a:avLst/>
          </a:prstGeom>
          <a:noFill/>
        </p:spPr>
        <p:txBody>
          <a:bodyPr wrap="square" rtlCol="0">
            <a:spAutoFit/>
          </a:bodyPr>
          <a:lstStyle/>
          <a:p>
            <a:r>
              <a:rPr lang="en-US" b="1" dirty="0" smtClean="0"/>
              <a:t>SAVILE 4.</a:t>
            </a:r>
            <a:endParaRPr lang="en-US" b="1" dirty="0"/>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26</a:t>
            </a:fld>
            <a:endParaRPr lang="en-US"/>
          </a:p>
        </p:txBody>
      </p:sp>
    </p:spTree>
    <p:extLst>
      <p:ext uri="{BB962C8B-B14F-4D97-AF65-F5344CB8AC3E}">
        <p14:creationId xmlns:p14="http://schemas.microsoft.com/office/powerpoint/2010/main" val="9137459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ISH ABUSE COVER 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406" y="0"/>
            <a:ext cx="4922207" cy="6858000"/>
          </a:xfrm>
          <a:prstGeom prst="rect">
            <a:avLst/>
          </a:prstGeom>
        </p:spPr>
      </p:pic>
      <p:sp>
        <p:nvSpPr>
          <p:cNvPr id="3" name="TextBox 2"/>
          <p:cNvSpPr txBox="1"/>
          <p:nvPr/>
        </p:nvSpPr>
        <p:spPr>
          <a:xfrm>
            <a:off x="165658" y="3617103"/>
            <a:ext cx="1532341" cy="1477328"/>
          </a:xfrm>
          <a:prstGeom prst="rect">
            <a:avLst/>
          </a:prstGeom>
          <a:noFill/>
        </p:spPr>
        <p:txBody>
          <a:bodyPr wrap="square" rtlCol="0">
            <a:spAutoFit/>
          </a:bodyPr>
          <a:lstStyle/>
          <a:p>
            <a:r>
              <a:rPr lang="en-US" b="1" dirty="0" smtClean="0"/>
              <a:t>SYSTEMIC CORRUPTION:</a:t>
            </a:r>
          </a:p>
          <a:p>
            <a:endParaRPr lang="en-US" b="1" dirty="0"/>
          </a:p>
          <a:p>
            <a:r>
              <a:rPr lang="en-US" b="1" dirty="0" smtClean="0"/>
              <a:t>IRISH ABUSE COVER UP</a:t>
            </a:r>
            <a:endParaRPr lang="en-US" b="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27</a:t>
            </a:fld>
            <a:endParaRPr lang="en-US"/>
          </a:p>
        </p:txBody>
      </p:sp>
    </p:spTree>
    <p:extLst>
      <p:ext uri="{BB962C8B-B14F-4D97-AF65-F5344CB8AC3E}">
        <p14:creationId xmlns:p14="http://schemas.microsoft.com/office/powerpoint/2010/main" val="21874099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0862"/>
          </a:xfrm>
        </p:spPr>
        <p:txBody>
          <a:bodyPr>
            <a:normAutofit fontScale="90000"/>
          </a:bodyPr>
          <a:lstStyle/>
          <a:p>
            <a:r>
              <a:rPr lang="en-US" dirty="0" smtClean="0"/>
              <a:t>Prevalence</a:t>
            </a:r>
            <a:endParaRPr lang="en-US" dirty="0"/>
          </a:p>
        </p:txBody>
      </p:sp>
      <p:sp>
        <p:nvSpPr>
          <p:cNvPr id="3" name="Content Placeholder 2"/>
          <p:cNvSpPr>
            <a:spLocks noGrp="1"/>
          </p:cNvSpPr>
          <p:nvPr>
            <p:ph idx="1"/>
          </p:nvPr>
        </p:nvSpPr>
        <p:spPr>
          <a:xfrm>
            <a:off x="457200" y="825501"/>
            <a:ext cx="8229600" cy="5300663"/>
          </a:xfrm>
        </p:spPr>
        <p:txBody>
          <a:bodyPr>
            <a:normAutofit fontScale="92500" lnSpcReduction="20000"/>
          </a:bodyPr>
          <a:lstStyle/>
          <a:p>
            <a:pPr marL="0" indent="0">
              <a:buNone/>
            </a:pPr>
            <a:endParaRPr lang="en-US" dirty="0"/>
          </a:p>
          <a:p>
            <a:pPr marL="0" indent="0">
              <a:buNone/>
            </a:pPr>
            <a:r>
              <a:rPr lang="en-US" dirty="0" smtClean="0"/>
              <a:t>Such is the long lasting power of the abuser’s grooming</a:t>
            </a:r>
            <a:r>
              <a:rPr lang="en-US" dirty="0"/>
              <a:t> </a:t>
            </a:r>
            <a:r>
              <a:rPr lang="en-US" dirty="0" smtClean="0"/>
              <a:t>&amp;</a:t>
            </a:r>
            <a:r>
              <a:rPr lang="en-US" dirty="0" smtClean="0"/>
              <a:t> intimidation of his victims </a:t>
            </a:r>
          </a:p>
          <a:p>
            <a:pPr marL="0" indent="0">
              <a:buNone/>
            </a:pPr>
            <a:endParaRPr lang="en-US" dirty="0"/>
          </a:p>
          <a:p>
            <a:pPr marL="0" indent="0">
              <a:buNone/>
            </a:pPr>
            <a:r>
              <a:rPr lang="en-US" dirty="0" smtClean="0"/>
              <a:t>Note the abuser’s highly effective manipulation of professionals through flattery, expert networking and abuse of his power</a:t>
            </a:r>
          </a:p>
          <a:p>
            <a:pPr marL="0" indent="0">
              <a:buNone/>
            </a:pPr>
            <a:endParaRPr lang="en-US" dirty="0"/>
          </a:p>
          <a:p>
            <a:pPr marL="0" indent="0">
              <a:buNone/>
            </a:pPr>
            <a:r>
              <a:rPr lang="en-US" dirty="0" smtClean="0"/>
              <a:t>These qualities in the abuser, which keep thousands of victims silent, </a:t>
            </a:r>
            <a:r>
              <a:rPr lang="en-US" i="1" dirty="0" smtClean="0"/>
              <a:t>must cast doubt on the quality of our painstaking prevalence research </a:t>
            </a:r>
            <a:r>
              <a:rPr lang="en-US" dirty="0" smtClean="0"/>
              <a:t>– is it reliable? </a:t>
            </a:r>
            <a:r>
              <a:rPr lang="en-US" dirty="0"/>
              <a:t>	</a:t>
            </a:r>
            <a:endParaRPr lang="en-US" dirty="0" smtClean="0"/>
          </a:p>
          <a:p>
            <a:pPr marL="0" indent="0">
              <a:buNone/>
            </a:pPr>
            <a:endParaRPr lang="en-US" sz="2400" i="1"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28</a:t>
            </a:fld>
            <a:endParaRPr lang="en-US"/>
          </a:p>
        </p:txBody>
      </p:sp>
    </p:spTree>
    <p:extLst>
      <p:ext uri="{BB962C8B-B14F-4D97-AF65-F5344CB8AC3E}">
        <p14:creationId xmlns:p14="http://schemas.microsoft.com/office/powerpoint/2010/main" val="26297170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611"/>
          </a:xfrm>
        </p:spPr>
        <p:txBody>
          <a:bodyPr>
            <a:normAutofit fontScale="90000"/>
          </a:bodyPr>
          <a:lstStyle/>
          <a:p>
            <a:endParaRPr lang="en-US" dirty="0"/>
          </a:p>
        </p:txBody>
      </p:sp>
      <p:sp>
        <p:nvSpPr>
          <p:cNvPr id="3" name="Content Placeholder 2"/>
          <p:cNvSpPr>
            <a:spLocks noGrp="1"/>
          </p:cNvSpPr>
          <p:nvPr>
            <p:ph idx="1"/>
          </p:nvPr>
        </p:nvSpPr>
        <p:spPr>
          <a:xfrm>
            <a:off x="457200" y="949250"/>
            <a:ext cx="8229600" cy="5176914"/>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4000" dirty="0" smtClean="0"/>
              <a:t>Treatment Approaches &amp; Outcomes</a:t>
            </a:r>
            <a:endParaRPr lang="en-US" sz="40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29</a:t>
            </a:fld>
            <a:endParaRPr lang="en-US"/>
          </a:p>
        </p:txBody>
      </p:sp>
    </p:spTree>
    <p:extLst>
      <p:ext uri="{BB962C8B-B14F-4D97-AF65-F5344CB8AC3E}">
        <p14:creationId xmlns:p14="http://schemas.microsoft.com/office/powerpoint/2010/main" val="2264824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endParaRPr lang="en-US" dirty="0" smtClean="0"/>
          </a:p>
          <a:p>
            <a:pPr marL="0" indent="0">
              <a:buNone/>
            </a:pPr>
            <a:r>
              <a:rPr lang="en-US" dirty="0" smtClean="0"/>
              <a:t>		</a:t>
            </a:r>
          </a:p>
          <a:p>
            <a:r>
              <a:rPr lang="en-US" sz="4000" dirty="0" smtClean="0"/>
              <a:t>Definitions</a:t>
            </a:r>
            <a:endParaRPr lang="en-US" sz="4000" dirty="0"/>
          </a:p>
          <a:p>
            <a:r>
              <a:rPr lang="en-US" sz="4000" dirty="0" smtClean="0"/>
              <a:t>Prevalence</a:t>
            </a:r>
          </a:p>
          <a:p>
            <a:r>
              <a:rPr lang="en-US" sz="4000" dirty="0" smtClean="0"/>
              <a:t>Types of Abuse &amp; Types of Abuser</a:t>
            </a:r>
          </a:p>
          <a:p>
            <a:r>
              <a:rPr lang="en-US" sz="4000" dirty="0" smtClean="0"/>
              <a:t>Treatment Approaches &amp; Outcomes</a:t>
            </a:r>
          </a:p>
          <a:p>
            <a:r>
              <a:rPr lang="en-US" sz="4000" dirty="0" smtClean="0"/>
              <a:t>Status of the Evidence </a:t>
            </a:r>
          </a:p>
          <a:p>
            <a:r>
              <a:rPr lang="en-US" sz="4000" dirty="0" smtClean="0"/>
              <a:t>Prevention – Is it possible?</a:t>
            </a:r>
            <a:endParaRPr lang="en-US" sz="40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a:t>
            </a:fld>
            <a:endParaRPr lang="en-US"/>
          </a:p>
        </p:txBody>
      </p:sp>
    </p:spTree>
    <p:extLst>
      <p:ext uri="{BB962C8B-B14F-4D97-AF65-F5344CB8AC3E}">
        <p14:creationId xmlns:p14="http://schemas.microsoft.com/office/powerpoint/2010/main" val="1886743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611"/>
          </a:xfrm>
        </p:spPr>
        <p:txBody>
          <a:bodyPr>
            <a:normAutofit fontScale="90000"/>
          </a:bodyPr>
          <a:lstStyle/>
          <a:p>
            <a:r>
              <a:rPr lang="en-US" dirty="0" smtClean="0"/>
              <a:t>Treatment Approaches</a:t>
            </a:r>
            <a:endParaRPr lang="en-US" dirty="0"/>
          </a:p>
        </p:txBody>
      </p:sp>
      <p:sp>
        <p:nvSpPr>
          <p:cNvPr id="3" name="Content Placeholder 2"/>
          <p:cNvSpPr>
            <a:spLocks noGrp="1"/>
          </p:cNvSpPr>
          <p:nvPr>
            <p:ph idx="1"/>
          </p:nvPr>
        </p:nvSpPr>
        <p:spPr>
          <a:xfrm>
            <a:off x="457200" y="949250"/>
            <a:ext cx="8229600" cy="5176914"/>
          </a:xfrm>
        </p:spPr>
        <p:txBody>
          <a:bodyPr>
            <a:normAutofit lnSpcReduction="10000"/>
          </a:bodyPr>
          <a:lstStyle/>
          <a:p>
            <a:r>
              <a:rPr lang="en-US" dirty="0" smtClean="0"/>
              <a:t>Established &amp; perfectly good treatment approaches for adult sex offenders have tended to be ‘templates’ for treatment approaches with juvenile sex offenders………………………</a:t>
            </a:r>
          </a:p>
          <a:p>
            <a:r>
              <a:rPr lang="en-US" sz="2400" i="1" dirty="0" smtClean="0"/>
              <a:t>Good Lives Model (GLM) Ward &amp; Connolly 2008 (35%); CBT approaches (90%); relapse prevention (60%) 	McGrath 2010</a:t>
            </a:r>
          </a:p>
          <a:p>
            <a:pPr marL="0" indent="0">
              <a:buNone/>
            </a:pPr>
            <a:endParaRPr lang="en-US" sz="2400" i="1" dirty="0" smtClean="0"/>
          </a:p>
          <a:p>
            <a:r>
              <a:rPr lang="en-US" dirty="0" smtClean="0"/>
              <a:t>But there is a </a:t>
            </a:r>
            <a:r>
              <a:rPr lang="en-US" i="1" dirty="0" smtClean="0"/>
              <a:t>lack of any developmental framework </a:t>
            </a:r>
            <a:r>
              <a:rPr lang="en-US" dirty="0" smtClean="0"/>
              <a:t>for work with juveniles in these adult-derived </a:t>
            </a:r>
            <a:r>
              <a:rPr lang="en-US" dirty="0" err="1" smtClean="0"/>
              <a:t>programmes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30</a:t>
            </a:fld>
            <a:endParaRPr lang="en-US"/>
          </a:p>
        </p:txBody>
      </p:sp>
    </p:spTree>
    <p:extLst>
      <p:ext uri="{BB962C8B-B14F-4D97-AF65-F5344CB8AC3E}">
        <p14:creationId xmlns:p14="http://schemas.microsoft.com/office/powerpoint/2010/main" val="240340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611"/>
          </a:xfrm>
        </p:spPr>
        <p:txBody>
          <a:bodyPr>
            <a:normAutofit fontScale="90000"/>
          </a:bodyPr>
          <a:lstStyle/>
          <a:p>
            <a:r>
              <a:rPr lang="en-US" dirty="0" smtClean="0"/>
              <a:t>Treatment Approaches</a:t>
            </a:r>
            <a:endParaRPr lang="en-US" dirty="0"/>
          </a:p>
        </p:txBody>
      </p:sp>
      <p:sp>
        <p:nvSpPr>
          <p:cNvPr id="3" name="Content Placeholder 2"/>
          <p:cNvSpPr>
            <a:spLocks noGrp="1"/>
          </p:cNvSpPr>
          <p:nvPr>
            <p:ph idx="1"/>
          </p:nvPr>
        </p:nvSpPr>
        <p:spPr>
          <a:xfrm>
            <a:off x="457200" y="949250"/>
            <a:ext cx="8229600" cy="5176914"/>
          </a:xfrm>
        </p:spPr>
        <p:txBody>
          <a:bodyPr>
            <a:normAutofit fontScale="92500" lnSpcReduction="20000"/>
          </a:bodyPr>
          <a:lstStyle/>
          <a:p>
            <a:r>
              <a:rPr lang="en-US" dirty="0" smtClean="0"/>
              <a:t>However, some adult risk assessment approaches now accept role of childhood developmental factors - </a:t>
            </a:r>
            <a:r>
              <a:rPr lang="en-US" i="1" dirty="0" smtClean="0"/>
              <a:t>‘Key Developmental Variables’ </a:t>
            </a:r>
            <a:r>
              <a:rPr lang="en-US" dirty="0" smtClean="0"/>
              <a:t>in pathways towards offending</a:t>
            </a:r>
          </a:p>
          <a:p>
            <a:pPr marL="0" indent="0">
              <a:buNone/>
            </a:pPr>
            <a:r>
              <a:rPr lang="en-US" dirty="0"/>
              <a:t>	</a:t>
            </a:r>
            <a:r>
              <a:rPr lang="en-US" dirty="0" smtClean="0"/>
              <a:t>			    </a:t>
            </a:r>
            <a:r>
              <a:rPr lang="en-US" i="1" dirty="0" smtClean="0"/>
              <a:t>Roberts 2008; </a:t>
            </a:r>
            <a:r>
              <a:rPr lang="en-US" i="1" dirty="0" err="1" smtClean="0"/>
              <a:t>Craissati</a:t>
            </a:r>
            <a:r>
              <a:rPr lang="en-US" i="1" dirty="0" smtClean="0"/>
              <a:t> &amp; Beech 2006</a:t>
            </a:r>
          </a:p>
          <a:p>
            <a:pPr marL="0" indent="0">
              <a:buNone/>
            </a:pPr>
            <a:endParaRPr lang="en-US" i="1" dirty="0"/>
          </a:p>
          <a:p>
            <a:r>
              <a:rPr lang="en-US" dirty="0" smtClean="0"/>
              <a:t>But not clear if these key developmental variables </a:t>
            </a:r>
            <a:r>
              <a:rPr lang="en-US" i="1" dirty="0" smtClean="0"/>
              <a:t>(child maltreatment, childhood emotional/</a:t>
            </a:r>
            <a:r>
              <a:rPr lang="en-US" i="1" dirty="0" err="1" smtClean="0"/>
              <a:t>behavioural</a:t>
            </a:r>
            <a:r>
              <a:rPr lang="en-US" i="1" dirty="0" smtClean="0"/>
              <a:t> difficulties &amp; secure attachments) </a:t>
            </a:r>
            <a:r>
              <a:rPr lang="en-US" dirty="0" smtClean="0"/>
              <a:t>are routinely considered in delivering adult treatment </a:t>
            </a:r>
            <a:r>
              <a:rPr lang="en-US" dirty="0" err="1" smtClean="0"/>
              <a:t>programmes</a:t>
            </a:r>
            <a:r>
              <a:rPr lang="en-US" dirty="0" smtClean="0"/>
              <a:t>, nor worryingly, in </a:t>
            </a:r>
            <a:r>
              <a:rPr lang="en-US" dirty="0" err="1" smtClean="0"/>
              <a:t>programmes</a:t>
            </a:r>
            <a:r>
              <a:rPr lang="en-US" dirty="0" smtClean="0"/>
              <a:t> for juveniles.</a:t>
            </a: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31</a:t>
            </a:fld>
            <a:endParaRPr lang="en-US"/>
          </a:p>
        </p:txBody>
      </p:sp>
    </p:spTree>
    <p:extLst>
      <p:ext uri="{BB962C8B-B14F-4D97-AF65-F5344CB8AC3E}">
        <p14:creationId xmlns:p14="http://schemas.microsoft.com/office/powerpoint/2010/main" val="529319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1370"/>
          </a:xfrm>
        </p:spPr>
        <p:txBody>
          <a:bodyPr>
            <a:normAutofit/>
          </a:bodyPr>
          <a:lstStyle/>
          <a:p>
            <a:r>
              <a:rPr lang="en-US" dirty="0" smtClean="0"/>
              <a:t>Treatment Approaches</a:t>
            </a:r>
            <a:endParaRPr lang="en-US" dirty="0"/>
          </a:p>
        </p:txBody>
      </p:sp>
      <p:sp>
        <p:nvSpPr>
          <p:cNvPr id="3" name="Content Placeholder 2"/>
          <p:cNvSpPr>
            <a:spLocks noGrp="1"/>
          </p:cNvSpPr>
          <p:nvPr>
            <p:ph idx="1"/>
          </p:nvPr>
        </p:nvSpPr>
        <p:spPr>
          <a:xfrm>
            <a:off x="457200" y="1000560"/>
            <a:ext cx="8229600" cy="5125604"/>
          </a:xfrm>
        </p:spPr>
        <p:txBody>
          <a:bodyPr>
            <a:normAutofit lnSpcReduction="10000"/>
          </a:bodyPr>
          <a:lstStyle/>
          <a:p>
            <a:endParaRPr lang="en-US" dirty="0" smtClean="0"/>
          </a:p>
          <a:p>
            <a:r>
              <a:rPr lang="en-US" dirty="0" smtClean="0"/>
              <a:t>Meta</a:t>
            </a:r>
            <a:r>
              <a:rPr lang="en-US" dirty="0"/>
              <a:t>-analyses and reviews of treatment approaches for </a:t>
            </a:r>
            <a:r>
              <a:rPr lang="en-US" i="1" u="sng" dirty="0"/>
              <a:t>adult sex offenders </a:t>
            </a:r>
            <a:r>
              <a:rPr lang="en-US" dirty="0"/>
              <a:t>have generally concluded that </a:t>
            </a:r>
            <a:r>
              <a:rPr lang="en-US" i="1" dirty="0"/>
              <a:t>men who complete treatment </a:t>
            </a:r>
            <a:r>
              <a:rPr lang="en-US" dirty="0"/>
              <a:t>from late adolescence onward show </a:t>
            </a:r>
            <a:r>
              <a:rPr lang="en-US" i="1" dirty="0"/>
              <a:t>less recidivism </a:t>
            </a:r>
            <a:r>
              <a:rPr lang="en-US" dirty="0"/>
              <a:t>than controls and that </a:t>
            </a:r>
            <a:r>
              <a:rPr lang="en-US" i="1" dirty="0"/>
              <a:t>CBT approaches show more robust effects </a:t>
            </a:r>
            <a:r>
              <a:rPr lang="en-US" dirty="0"/>
              <a:t>than </a:t>
            </a:r>
            <a:r>
              <a:rPr lang="en-US" dirty="0" smtClean="0"/>
              <a:t>non behavioral </a:t>
            </a:r>
            <a:r>
              <a:rPr lang="en-US" dirty="0"/>
              <a:t>approaches </a:t>
            </a:r>
            <a:endParaRPr lang="en-US" dirty="0" smtClean="0"/>
          </a:p>
          <a:p>
            <a:pPr marL="0" indent="0">
              <a:buNone/>
            </a:pPr>
            <a:endParaRPr lang="en-US" i="1" dirty="0" smtClean="0"/>
          </a:p>
          <a:p>
            <a:pPr marL="0" indent="0">
              <a:buNone/>
            </a:pPr>
            <a:r>
              <a:rPr lang="en-US" i="1" dirty="0" smtClean="0"/>
              <a:t>Brooks</a:t>
            </a:r>
            <a:r>
              <a:rPr lang="en-US" i="1" dirty="0"/>
              <a:t>-</a:t>
            </a:r>
            <a:r>
              <a:rPr lang="en-US" i="1" dirty="0" smtClean="0"/>
              <a:t>Gordon </a:t>
            </a:r>
            <a:r>
              <a:rPr lang="en-US" i="1" dirty="0"/>
              <a:t>2006; Losel &amp; </a:t>
            </a:r>
            <a:r>
              <a:rPr lang="en-US" i="1" dirty="0" err="1" smtClean="0"/>
              <a:t>Schmucker</a:t>
            </a:r>
            <a:r>
              <a:rPr lang="en-US" i="1" dirty="0" smtClean="0"/>
              <a:t> 2005 </a:t>
            </a:r>
            <a:endParaRPr lang="en-US"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32</a:t>
            </a:fld>
            <a:endParaRPr lang="en-US"/>
          </a:p>
        </p:txBody>
      </p:sp>
    </p:spTree>
    <p:extLst>
      <p:ext uri="{BB962C8B-B14F-4D97-AF65-F5344CB8AC3E}">
        <p14:creationId xmlns:p14="http://schemas.microsoft.com/office/powerpoint/2010/main" val="16435833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887"/>
          </a:xfrm>
        </p:spPr>
        <p:txBody>
          <a:bodyPr>
            <a:normAutofit/>
          </a:bodyPr>
          <a:lstStyle/>
          <a:p>
            <a:r>
              <a:rPr lang="en-US" dirty="0" smtClean="0"/>
              <a:t>Treatment Approaches</a:t>
            </a:r>
            <a:endParaRPr lang="en-US" dirty="0"/>
          </a:p>
        </p:txBody>
      </p:sp>
      <p:sp>
        <p:nvSpPr>
          <p:cNvPr id="3" name="Content Placeholder 2"/>
          <p:cNvSpPr>
            <a:spLocks noGrp="1"/>
          </p:cNvSpPr>
          <p:nvPr>
            <p:ph idx="1"/>
          </p:nvPr>
        </p:nvSpPr>
        <p:spPr>
          <a:xfrm>
            <a:off x="457200" y="1077526"/>
            <a:ext cx="8229600" cy="5048638"/>
          </a:xfrm>
        </p:spPr>
        <p:txBody>
          <a:bodyPr>
            <a:normAutofit/>
          </a:bodyPr>
          <a:lstStyle/>
          <a:p>
            <a:endParaRPr lang="en-US" dirty="0" smtClean="0"/>
          </a:p>
          <a:p>
            <a:r>
              <a:rPr lang="en-US" dirty="0" smtClean="0"/>
              <a:t>Meta-analyses and follow-up of RCTs, with </a:t>
            </a:r>
            <a:r>
              <a:rPr lang="en-US" i="1" u="sng" dirty="0" smtClean="0"/>
              <a:t>children and young people showing sexually harmful behavior</a:t>
            </a:r>
            <a:r>
              <a:rPr lang="en-US" dirty="0" smtClean="0"/>
              <a:t>, support </a:t>
            </a:r>
            <a:r>
              <a:rPr lang="en-US" i="1" dirty="0" smtClean="0"/>
              <a:t>short-term, sexually abusive behavior-focused CBT interventions, particularly those such as </a:t>
            </a:r>
            <a:r>
              <a:rPr lang="en-US" i="1" dirty="0" err="1" smtClean="0"/>
              <a:t>multisystemic</a:t>
            </a:r>
            <a:r>
              <a:rPr lang="en-US" i="1" dirty="0" smtClean="0"/>
              <a:t> therapy (MST)</a:t>
            </a:r>
            <a:r>
              <a:rPr lang="en-US" dirty="0" smtClean="0"/>
              <a:t>, which also include substantive input to caregivers </a:t>
            </a:r>
          </a:p>
          <a:p>
            <a:pPr marL="0" indent="0">
              <a:buNone/>
            </a:pPr>
            <a:endParaRPr lang="en-US" sz="2400" i="1" dirty="0" smtClean="0"/>
          </a:p>
          <a:p>
            <a:pPr marL="0" indent="0">
              <a:buNone/>
            </a:pPr>
            <a:r>
              <a:rPr lang="en-US" sz="2400" i="1" dirty="0" err="1" smtClean="0"/>
              <a:t>Borduin</a:t>
            </a:r>
            <a:r>
              <a:rPr lang="en-US" sz="2400" i="1" dirty="0" smtClean="0"/>
              <a:t> 2009; Carpentier2006; Letourneau 2008; Walker2004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33</a:t>
            </a:fld>
            <a:endParaRPr lang="en-US"/>
          </a:p>
        </p:txBody>
      </p:sp>
    </p:spTree>
    <p:extLst>
      <p:ext uri="{BB962C8B-B14F-4D97-AF65-F5344CB8AC3E}">
        <p14:creationId xmlns:p14="http://schemas.microsoft.com/office/powerpoint/2010/main" val="4036121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0088"/>
          </a:xfrm>
        </p:spPr>
        <p:txBody>
          <a:bodyPr>
            <a:normAutofit fontScale="90000"/>
          </a:bodyPr>
          <a:lstStyle/>
          <a:p>
            <a:r>
              <a:rPr lang="en-US" dirty="0" smtClean="0"/>
              <a:t>Treatment Approaches</a:t>
            </a:r>
            <a:endParaRPr lang="en-US" dirty="0"/>
          </a:p>
        </p:txBody>
      </p:sp>
      <p:sp>
        <p:nvSpPr>
          <p:cNvPr id="3" name="Content Placeholder 2"/>
          <p:cNvSpPr>
            <a:spLocks noGrp="1"/>
          </p:cNvSpPr>
          <p:nvPr>
            <p:ph idx="1"/>
          </p:nvPr>
        </p:nvSpPr>
        <p:spPr>
          <a:xfrm>
            <a:off x="457200" y="1128792"/>
            <a:ext cx="8229600" cy="4997371"/>
          </a:xfrm>
        </p:spPr>
        <p:txBody>
          <a:bodyPr>
            <a:normAutofit fontScale="77500" lnSpcReduction="20000"/>
          </a:bodyPr>
          <a:lstStyle/>
          <a:p>
            <a:pPr marL="0" indent="0">
              <a:buNone/>
            </a:pPr>
            <a:r>
              <a:rPr lang="en-US" sz="2800" dirty="0" smtClean="0"/>
              <a:t>Younger age </a:t>
            </a:r>
            <a:r>
              <a:rPr lang="en-US" sz="2800" u="sng" dirty="0" smtClean="0"/>
              <a:t>may</a:t>
            </a:r>
            <a:r>
              <a:rPr lang="en-US" sz="2800" dirty="0" smtClean="0"/>
              <a:t> improve outcomes depending on type of intervention:</a:t>
            </a:r>
          </a:p>
          <a:p>
            <a:pPr marL="0" indent="0">
              <a:buNone/>
            </a:pPr>
            <a:endParaRPr lang="en-US" sz="2800" dirty="0" smtClean="0"/>
          </a:p>
          <a:p>
            <a:r>
              <a:rPr lang="en-US" sz="2800" i="1" dirty="0" smtClean="0"/>
              <a:t>10 </a:t>
            </a:r>
            <a:r>
              <a:rPr lang="en-US" sz="2800" i="1" dirty="0" err="1" smtClean="0"/>
              <a:t>yr</a:t>
            </a:r>
            <a:r>
              <a:rPr lang="en-US" sz="2800" i="1" dirty="0" smtClean="0"/>
              <a:t> prospective f/up RCT (N = 135) children aged 5-12 years old with SHB. </a:t>
            </a:r>
          </a:p>
          <a:p>
            <a:r>
              <a:rPr lang="en-US" sz="2800" i="1" dirty="0" smtClean="0"/>
              <a:t>12 session group CBT c/w group play sessions for SHB children  c/w control group non SHB</a:t>
            </a:r>
          </a:p>
          <a:p>
            <a:r>
              <a:rPr lang="en-US" sz="2800" i="1" dirty="0" smtClean="0"/>
              <a:t>Future offences CBT group 		=    2%</a:t>
            </a:r>
          </a:p>
          <a:p>
            <a:pPr marL="457200" lvl="1" indent="0">
              <a:buNone/>
            </a:pPr>
            <a:r>
              <a:rPr lang="en-US" i="1" dirty="0"/>
              <a:t> </a:t>
            </a:r>
            <a:r>
              <a:rPr lang="en-US" i="1" dirty="0" smtClean="0"/>
              <a:t>   “			“</a:t>
            </a:r>
            <a:r>
              <a:rPr lang="en-US" i="1" dirty="0"/>
              <a:t> </a:t>
            </a:r>
            <a:r>
              <a:rPr lang="en-US" i="1" dirty="0" smtClean="0"/>
              <a:t>  group play		= 10%</a:t>
            </a:r>
          </a:p>
          <a:p>
            <a:pPr marL="457200" lvl="1" indent="0">
              <a:buNone/>
            </a:pPr>
            <a:r>
              <a:rPr lang="en-US" i="1" dirty="0" smtClean="0"/>
              <a:t>    “			“</a:t>
            </a:r>
            <a:r>
              <a:rPr lang="en-US" i="1" dirty="0"/>
              <a:t> </a:t>
            </a:r>
            <a:r>
              <a:rPr lang="en-US" i="1" dirty="0" smtClean="0"/>
              <a:t>  controls	 		=   3%			  </a:t>
            </a:r>
            <a:r>
              <a:rPr lang="en-US" i="1" dirty="0" err="1" smtClean="0"/>
              <a:t>Carpentier</a:t>
            </a:r>
            <a:r>
              <a:rPr lang="en-US" i="1" dirty="0" smtClean="0"/>
              <a:t> 2006</a:t>
            </a:r>
          </a:p>
          <a:p>
            <a:pPr marL="457200" lvl="1" indent="0">
              <a:buNone/>
            </a:pPr>
            <a:endParaRPr lang="en-US" sz="2400" dirty="0"/>
          </a:p>
          <a:p>
            <a:pPr marL="457200" lvl="1" indent="0">
              <a:buNone/>
            </a:pPr>
            <a:r>
              <a:rPr lang="en-US" dirty="0" smtClean="0"/>
              <a:t>Conclusions: 1. Study </a:t>
            </a:r>
            <a:r>
              <a:rPr lang="en-US" dirty="0"/>
              <a:t>s</a:t>
            </a:r>
            <a:r>
              <a:rPr lang="en-US" dirty="0" smtClean="0"/>
              <a:t>upports short term CBT for younger children</a:t>
            </a:r>
          </a:p>
          <a:p>
            <a:pPr marL="457200" lvl="1" indent="0">
              <a:buNone/>
            </a:pPr>
            <a:r>
              <a:rPr lang="en-US" dirty="0" smtClean="0"/>
              <a:t>2. Does not support notion that children with SHB will grow up to be sex offenders……………</a:t>
            </a:r>
            <a:r>
              <a:rPr lang="en-US" i="1" dirty="0" smtClean="0"/>
              <a:t>but is even 10 years a long enough f/up?  </a:t>
            </a:r>
            <a:endParaRPr lang="en-US"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34</a:t>
            </a:fld>
            <a:endParaRPr lang="en-US"/>
          </a:p>
        </p:txBody>
      </p:sp>
    </p:spTree>
    <p:extLst>
      <p:ext uri="{BB962C8B-B14F-4D97-AF65-F5344CB8AC3E}">
        <p14:creationId xmlns:p14="http://schemas.microsoft.com/office/powerpoint/2010/main" val="3686663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989"/>
          </a:xfrm>
        </p:spPr>
        <p:txBody>
          <a:bodyPr>
            <a:normAutofit fontScale="90000"/>
          </a:bodyPr>
          <a:lstStyle/>
          <a:p>
            <a:r>
              <a:rPr lang="en-US" dirty="0" smtClean="0"/>
              <a:t>Treatment Approaches</a:t>
            </a:r>
            <a:endParaRPr lang="en-US" dirty="0"/>
          </a:p>
        </p:txBody>
      </p:sp>
      <p:sp>
        <p:nvSpPr>
          <p:cNvPr id="3" name="Content Placeholder 2"/>
          <p:cNvSpPr>
            <a:spLocks noGrp="1"/>
          </p:cNvSpPr>
          <p:nvPr>
            <p:ph idx="1"/>
          </p:nvPr>
        </p:nvSpPr>
        <p:spPr>
          <a:xfrm>
            <a:off x="457200" y="1117034"/>
            <a:ext cx="8229600" cy="5009129"/>
          </a:xfrm>
        </p:spPr>
        <p:txBody>
          <a:bodyPr>
            <a:normAutofit/>
          </a:bodyPr>
          <a:lstStyle/>
          <a:p>
            <a:r>
              <a:rPr lang="en-US" i="1" dirty="0" smtClean="0"/>
              <a:t>? Caution needed re MST outcomes:</a:t>
            </a:r>
          </a:p>
          <a:p>
            <a:pPr marL="0" indent="0">
              <a:buNone/>
            </a:pPr>
            <a:r>
              <a:rPr lang="en-US" dirty="0" smtClean="0"/>
              <a:t>‘</a:t>
            </a:r>
            <a:r>
              <a:rPr lang="en-US" dirty="0"/>
              <a:t>it is premature to draw conclusions about the </a:t>
            </a:r>
            <a:r>
              <a:rPr lang="en-US" dirty="0" smtClean="0"/>
              <a:t>effectiveness </a:t>
            </a:r>
            <a:r>
              <a:rPr lang="en-US" dirty="0"/>
              <a:t>of MST compared with other services’ </a:t>
            </a:r>
            <a:r>
              <a:rPr lang="en-US" dirty="0" smtClean="0"/>
              <a:t>										</a:t>
            </a:r>
            <a:r>
              <a:rPr lang="en-US" i="1" dirty="0" err="1" smtClean="0"/>
              <a:t>Littell</a:t>
            </a:r>
            <a:r>
              <a:rPr lang="en-US" i="1" dirty="0" smtClean="0"/>
              <a:t> 2005</a:t>
            </a:r>
            <a:r>
              <a:rPr lang="en-US" dirty="0" smtClean="0"/>
              <a:t> </a:t>
            </a:r>
          </a:p>
          <a:p>
            <a:pPr marL="0" indent="0">
              <a:buNone/>
            </a:pPr>
            <a:r>
              <a:rPr lang="en-US" dirty="0" smtClean="0"/>
              <a:t>But…………………………</a:t>
            </a:r>
            <a:endParaRPr lang="en-US" dirty="0"/>
          </a:p>
          <a:p>
            <a:r>
              <a:rPr lang="en-US" dirty="0" smtClean="0"/>
              <a:t>21.9 year f/up RCT for serious/violent juvenile </a:t>
            </a:r>
          </a:p>
          <a:p>
            <a:pPr marL="0" indent="0">
              <a:buNone/>
            </a:pPr>
            <a:r>
              <a:rPr lang="en-US" dirty="0" smtClean="0"/>
              <a:t>offenders showed that MST had significantly lower recidivism rates c/w IT (34.8% c/w 54.8%)					    				</a:t>
            </a:r>
            <a:r>
              <a:rPr lang="en-US" i="1" dirty="0" smtClean="0"/>
              <a:t>Sawyer &amp; </a:t>
            </a:r>
            <a:r>
              <a:rPr lang="en-US" i="1" dirty="0" err="1" smtClean="0"/>
              <a:t>Borduin</a:t>
            </a:r>
            <a:r>
              <a:rPr lang="en-US" i="1" dirty="0" smtClean="0"/>
              <a:t> 2011</a:t>
            </a: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35</a:t>
            </a:fld>
            <a:endParaRPr lang="en-US"/>
          </a:p>
        </p:txBody>
      </p:sp>
    </p:spTree>
    <p:extLst>
      <p:ext uri="{BB962C8B-B14F-4D97-AF65-F5344CB8AC3E}">
        <p14:creationId xmlns:p14="http://schemas.microsoft.com/office/powerpoint/2010/main" val="2147145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989"/>
          </a:xfrm>
        </p:spPr>
        <p:txBody>
          <a:bodyPr>
            <a:normAutofit fontScale="90000"/>
          </a:bodyPr>
          <a:lstStyle/>
          <a:p>
            <a:r>
              <a:rPr lang="en-US" dirty="0" smtClean="0"/>
              <a:t>Treatment Approaches</a:t>
            </a:r>
            <a:endParaRPr lang="en-US" dirty="0"/>
          </a:p>
        </p:txBody>
      </p:sp>
      <p:sp>
        <p:nvSpPr>
          <p:cNvPr id="3" name="Content Placeholder 2"/>
          <p:cNvSpPr>
            <a:spLocks noGrp="1"/>
          </p:cNvSpPr>
          <p:nvPr>
            <p:ph idx="1"/>
          </p:nvPr>
        </p:nvSpPr>
        <p:spPr>
          <a:xfrm>
            <a:off x="457200" y="1117034"/>
            <a:ext cx="8229600" cy="5009129"/>
          </a:xfrm>
        </p:spPr>
        <p:txBody>
          <a:bodyPr>
            <a:normAutofit fontScale="92500" lnSpcReduction="10000"/>
          </a:bodyPr>
          <a:lstStyle/>
          <a:p>
            <a:pPr marL="0" indent="0">
              <a:buNone/>
            </a:pPr>
            <a:r>
              <a:rPr lang="en-US" dirty="0" smtClean="0"/>
              <a:t>13 Adaptations of MST – 4 in later stages of development. </a:t>
            </a:r>
          </a:p>
          <a:p>
            <a:r>
              <a:rPr lang="en-US" dirty="0" smtClean="0"/>
              <a:t>MST-PSB RCT effectiveness trial: </a:t>
            </a:r>
          </a:p>
          <a:p>
            <a:pPr marL="0" indent="0">
              <a:buNone/>
            </a:pPr>
            <a:r>
              <a:rPr lang="en-US" dirty="0" smtClean="0"/>
              <a:t>	MST-PSB c/w TAU</a:t>
            </a:r>
          </a:p>
          <a:p>
            <a:pPr marL="0" indent="0">
              <a:buNone/>
            </a:pPr>
            <a:endParaRPr lang="en-US" dirty="0" smtClean="0"/>
          </a:p>
          <a:p>
            <a:pPr marL="0" indent="0">
              <a:buNone/>
            </a:pPr>
            <a:r>
              <a:rPr lang="en-US" sz="2400" dirty="0"/>
              <a:t>The results showed ‘significant reductions in sexual behavior problems, delinquency, substance abuse, externalizing symptoms and out-of- home-placements’. </a:t>
            </a:r>
            <a:r>
              <a:rPr lang="en-US" sz="2400" dirty="0" smtClean="0"/>
              <a:t> 	   </a:t>
            </a:r>
            <a:r>
              <a:rPr lang="en-US" sz="2400" i="1" dirty="0" smtClean="0"/>
              <a:t>Letourneau 2009</a:t>
            </a:r>
          </a:p>
          <a:p>
            <a:pPr marL="0" indent="0">
              <a:buNone/>
            </a:pPr>
            <a:endParaRPr lang="en-US" sz="2400" i="1" dirty="0" smtClean="0"/>
          </a:p>
          <a:p>
            <a:r>
              <a:rPr lang="en-US" dirty="0" smtClean="0"/>
              <a:t>UK based MST-PSB adaptation underway in London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36</a:t>
            </a:fld>
            <a:endParaRPr lang="en-US"/>
          </a:p>
        </p:txBody>
      </p:sp>
    </p:spTree>
    <p:extLst>
      <p:ext uri="{BB962C8B-B14F-4D97-AF65-F5344CB8AC3E}">
        <p14:creationId xmlns:p14="http://schemas.microsoft.com/office/powerpoint/2010/main" val="27442826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910766"/>
            <a:ext cx="8229600" cy="5215398"/>
          </a:xfrm>
        </p:spPr>
        <p:txBody>
          <a:bodyPr>
            <a:normAutofit fontScale="55000" lnSpcReduction="20000"/>
          </a:bodyPr>
          <a:lstStyle/>
          <a:p>
            <a:pPr marL="0" indent="0">
              <a:buNone/>
            </a:pPr>
            <a:endParaRPr lang="en-US" dirty="0" smtClean="0"/>
          </a:p>
          <a:p>
            <a:pPr marL="0" indent="0">
              <a:buNone/>
            </a:pPr>
            <a:r>
              <a:rPr lang="en-US" sz="5100" dirty="0" smtClean="0"/>
              <a:t>So what do we want to measure? </a:t>
            </a:r>
          </a:p>
          <a:p>
            <a:pPr marL="0" indent="0">
              <a:buNone/>
            </a:pPr>
            <a:endParaRPr lang="en-US" sz="5100" dirty="0"/>
          </a:p>
          <a:p>
            <a:r>
              <a:rPr lang="en-US" sz="5100" i="1" dirty="0" smtClean="0"/>
              <a:t>Recidivism after treatment?</a:t>
            </a:r>
          </a:p>
          <a:p>
            <a:pPr marL="0" indent="0">
              <a:buNone/>
            </a:pPr>
            <a:endParaRPr lang="en-US" sz="5100" dirty="0" smtClean="0"/>
          </a:p>
          <a:p>
            <a:r>
              <a:rPr lang="en-US" sz="5100" i="1" dirty="0" smtClean="0"/>
              <a:t>Effectiveness of a particular form of treatment? </a:t>
            </a:r>
            <a:endParaRPr lang="en-US" sz="5100" dirty="0"/>
          </a:p>
          <a:p>
            <a:pPr marL="0" indent="0">
              <a:buNone/>
            </a:pPr>
            <a:r>
              <a:rPr lang="en-US" sz="5100" dirty="0" smtClean="0"/>
              <a:t>	CBT </a:t>
            </a:r>
            <a:r>
              <a:rPr lang="en-US" sz="5100" dirty="0" err="1" smtClean="0"/>
              <a:t>vs</a:t>
            </a:r>
            <a:r>
              <a:rPr lang="en-US" sz="5100" dirty="0" smtClean="0"/>
              <a:t> IT </a:t>
            </a:r>
            <a:r>
              <a:rPr lang="en-US" sz="5100" dirty="0" err="1" smtClean="0"/>
              <a:t>vs</a:t>
            </a:r>
            <a:r>
              <a:rPr lang="en-US" sz="5100" dirty="0" smtClean="0"/>
              <a:t> MST </a:t>
            </a:r>
            <a:r>
              <a:rPr lang="en-US" sz="5100" dirty="0" err="1" smtClean="0"/>
              <a:t>vs</a:t>
            </a:r>
            <a:r>
              <a:rPr lang="en-US" sz="5100" dirty="0" smtClean="0"/>
              <a:t> </a:t>
            </a:r>
            <a:r>
              <a:rPr lang="en-US" sz="5100" dirty="0" err="1" smtClean="0"/>
              <a:t>etc</a:t>
            </a:r>
            <a:r>
              <a:rPr lang="en-US" sz="5100" dirty="0" smtClean="0"/>
              <a:t> etc……………</a:t>
            </a:r>
          </a:p>
          <a:p>
            <a:pPr marL="0" indent="0">
              <a:buNone/>
            </a:pPr>
            <a:r>
              <a:rPr lang="en-US" sz="5100" dirty="0"/>
              <a:t>	</a:t>
            </a:r>
            <a:r>
              <a:rPr lang="en-US" sz="5100" dirty="0" err="1" smtClean="0"/>
              <a:t>Manualised</a:t>
            </a:r>
            <a:r>
              <a:rPr lang="en-US" sz="5100" dirty="0" smtClean="0"/>
              <a:t> </a:t>
            </a:r>
            <a:r>
              <a:rPr lang="en-US" sz="5100" dirty="0" err="1" smtClean="0"/>
              <a:t>vs</a:t>
            </a:r>
            <a:r>
              <a:rPr lang="en-US" sz="5100" dirty="0" smtClean="0"/>
              <a:t> less structured……….</a:t>
            </a:r>
          </a:p>
          <a:p>
            <a:pPr marL="0" indent="0">
              <a:buNone/>
            </a:pPr>
            <a:endParaRPr lang="en-US" sz="5100" dirty="0" smtClean="0"/>
          </a:p>
          <a:p>
            <a:r>
              <a:rPr lang="en-US" sz="5100" i="1" dirty="0" smtClean="0"/>
              <a:t>Or adult adjustment of the treated young person? </a:t>
            </a:r>
          </a:p>
          <a:p>
            <a:pPr marL="0" indent="0">
              <a:buNone/>
            </a:pPr>
            <a:r>
              <a:rPr lang="en-US" sz="5100" i="1" dirty="0"/>
              <a:t>	</a:t>
            </a:r>
            <a:r>
              <a:rPr lang="en-US" sz="5100" dirty="0" smtClean="0"/>
              <a:t>E.g. safe, non abusive parenting; employment 	choices; absence of mental illness/other risk factors</a:t>
            </a:r>
            <a:endParaRPr lang="en-US" sz="5100" dirty="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37</a:t>
            </a:fld>
            <a:endParaRPr lang="en-US" dirty="0"/>
          </a:p>
        </p:txBody>
      </p:sp>
    </p:spTree>
    <p:extLst>
      <p:ext uri="{BB962C8B-B14F-4D97-AF65-F5344CB8AC3E}">
        <p14:creationId xmlns:p14="http://schemas.microsoft.com/office/powerpoint/2010/main" val="23831433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98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17034"/>
            <a:ext cx="8229600" cy="5009129"/>
          </a:xfrm>
        </p:spPr>
        <p:txBody>
          <a:bodyPr>
            <a:normAutofit/>
          </a:bodyPr>
          <a:lstStyle/>
          <a:p>
            <a:pPr marL="0" indent="0">
              <a:buNone/>
            </a:pPr>
            <a:r>
              <a:rPr lang="en-US" dirty="0" smtClean="0"/>
              <a:t>Meta-analysis of 9 treatment studies involving </a:t>
            </a:r>
          </a:p>
          <a:p>
            <a:pPr marL="0" indent="0">
              <a:buNone/>
            </a:pPr>
            <a:r>
              <a:rPr lang="en-US" dirty="0" smtClean="0"/>
              <a:t>N = 2986 juvenile sexual offenders over a 59 month period </a:t>
            </a:r>
            <a:r>
              <a:rPr lang="en-US" i="1" dirty="0" smtClean="0"/>
              <a:t>looked at treatment </a:t>
            </a:r>
            <a:r>
              <a:rPr lang="en-US" i="1" dirty="0" smtClean="0"/>
              <a:t>(MST, CBT &amp; TAU) outcome </a:t>
            </a:r>
            <a:r>
              <a:rPr lang="en-US" i="1" u="sng" dirty="0" smtClean="0"/>
              <a:t>as measured by recidivism</a:t>
            </a:r>
            <a:r>
              <a:rPr lang="en-US" dirty="0" smtClean="0"/>
              <a:t>: </a:t>
            </a:r>
          </a:p>
          <a:p>
            <a:pPr marL="0" indent="0">
              <a:buNone/>
            </a:pPr>
            <a:endParaRPr lang="en-US" dirty="0" smtClean="0"/>
          </a:p>
          <a:p>
            <a:r>
              <a:rPr lang="en-US" dirty="0" smtClean="0"/>
              <a:t>treatment had a statistically significant effect in reducing recidivism          		</a:t>
            </a:r>
            <a:r>
              <a:rPr lang="en-US" i="1" dirty="0" err="1" smtClean="0"/>
              <a:t>Reitzel</a:t>
            </a:r>
            <a:r>
              <a:rPr lang="en-US" i="1" dirty="0" smtClean="0"/>
              <a:t> 2006</a:t>
            </a:r>
          </a:p>
          <a:p>
            <a:r>
              <a:rPr lang="en-US" dirty="0" smtClean="0"/>
              <a:t>This finding supported by other studies</a:t>
            </a:r>
          </a:p>
          <a:p>
            <a:pPr marL="0" indent="0">
              <a:buNone/>
            </a:pPr>
            <a:r>
              <a:rPr lang="en-US" dirty="0"/>
              <a:t>	</a:t>
            </a:r>
            <a:r>
              <a:rPr lang="en-US" dirty="0" smtClean="0"/>
              <a:t>					</a:t>
            </a:r>
            <a:r>
              <a:rPr lang="en-US" i="1" dirty="0" err="1" smtClean="0"/>
              <a:t>Borduin</a:t>
            </a:r>
            <a:r>
              <a:rPr lang="en-US" i="1" dirty="0" smtClean="0"/>
              <a:t> 2009; </a:t>
            </a:r>
            <a:r>
              <a:rPr lang="en-US" i="1" dirty="0" err="1" smtClean="0"/>
              <a:t>Carpentier</a:t>
            </a:r>
            <a:r>
              <a:rPr lang="en-US" i="1" dirty="0" smtClean="0"/>
              <a:t> 2006</a:t>
            </a:r>
            <a:endParaRPr lang="en-US"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38</a:t>
            </a:fld>
            <a:endParaRPr lang="en-US"/>
          </a:p>
        </p:txBody>
      </p:sp>
    </p:spTree>
    <p:extLst>
      <p:ext uri="{BB962C8B-B14F-4D97-AF65-F5344CB8AC3E}">
        <p14:creationId xmlns:p14="http://schemas.microsoft.com/office/powerpoint/2010/main" val="17647030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 name="Footer Placeholder 4"/>
          <p:cNvSpPr>
            <a:spLocks noGrp="1"/>
          </p:cNvSpPr>
          <p:nvPr>
            <p:ph type="ftr" sz="quarter" idx="11"/>
          </p:nvPr>
        </p:nvSpPr>
        <p:spPr/>
        <p:txBody>
          <a:bodyPr/>
          <a:lstStyle/>
          <a:p>
            <a:pPr>
              <a:defRPr/>
            </a:pPr>
            <a:r>
              <a:rPr lang="en-US" dirty="0"/>
              <a:t>2013 DENVER THINKING SPACE</a:t>
            </a:r>
          </a:p>
          <a:p>
            <a:pPr>
              <a:defRPr/>
            </a:pPr>
            <a:endParaRPr lang="en-US" dirty="0"/>
          </a:p>
        </p:txBody>
      </p:sp>
      <p:sp>
        <p:nvSpPr>
          <p:cNvPr id="491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4201EF-9D6D-1C48-B4A4-73B15557119F}" type="slidenum">
              <a:rPr lang="en-US" sz="1200">
                <a:solidFill>
                  <a:srgbClr val="898989"/>
                </a:solidFill>
                <a:latin typeface="Calibri" charset="0"/>
              </a:rPr>
              <a:pPr eaLnBrk="1" hangingPunct="1"/>
              <a:t>39</a:t>
            </a:fld>
            <a:endParaRPr lang="en-US" sz="1200">
              <a:solidFill>
                <a:srgbClr val="898989"/>
              </a:solidFill>
              <a:latin typeface="Calibri" charset="0"/>
            </a:endParaRPr>
          </a:p>
        </p:txBody>
      </p:sp>
      <p:sp>
        <p:nvSpPr>
          <p:cNvPr id="697346" name="Rectangle 2"/>
          <p:cNvSpPr>
            <a:spLocks noGrp="1" noChangeArrowheads="1"/>
          </p:cNvSpPr>
          <p:nvPr>
            <p:ph type="title"/>
          </p:nvPr>
        </p:nvSpPr>
        <p:spPr>
          <a:xfrm>
            <a:off x="642938" y="428625"/>
            <a:ext cx="7924800" cy="381000"/>
          </a:xfrm>
        </p:spPr>
        <p:txBody>
          <a:bodyPr>
            <a:normAutofit fontScale="90000"/>
          </a:bodyPr>
          <a:lstStyle/>
          <a:p>
            <a:pPr eaLnBrk="1" hangingPunct="1">
              <a:defRPr/>
            </a:pPr>
            <a:r>
              <a:rPr lang="en-GB" sz="2500" b="1" i="1">
                <a:latin typeface="Calibri" charset="0"/>
                <a:cs typeface="+mj-cs"/>
              </a:rPr>
              <a:t>  Sexually Abusive Behaviour</a:t>
            </a:r>
            <a:r>
              <a:rPr lang="en-GB" sz="2500" i="1">
                <a:latin typeface="Calibri" charset="0"/>
                <a:cs typeface="+mj-cs"/>
              </a:rPr>
              <a:t> </a:t>
            </a:r>
            <a:r>
              <a:rPr lang="en-GB" sz="2500" b="1">
                <a:latin typeface="Goudy Old Style" charset="0"/>
                <a:cs typeface="+mj-cs"/>
              </a:rPr>
              <a:t/>
            </a:r>
            <a:br>
              <a:rPr lang="en-GB" sz="2500" b="1">
                <a:latin typeface="Goudy Old Style" charset="0"/>
                <a:cs typeface="+mj-cs"/>
              </a:rPr>
            </a:br>
            <a:r>
              <a:rPr lang="en-GB" sz="1800" b="1">
                <a:latin typeface="Goudy Old Style" charset="0"/>
                <a:cs typeface="+mj-cs"/>
              </a:rPr>
              <a:t>Adult recidivism of convicted JSA’s</a:t>
            </a:r>
            <a:endParaRPr lang="en-GB" sz="2200" b="1">
              <a:latin typeface="Goudy Old Style" charset="0"/>
              <a:cs typeface="+mj-cs"/>
            </a:endParaRPr>
          </a:p>
        </p:txBody>
      </p:sp>
      <p:graphicFrame>
        <p:nvGraphicFramePr>
          <p:cNvPr id="697428" name="Group 84"/>
          <p:cNvGraphicFramePr>
            <a:graphicFrameLocks noGrp="1"/>
          </p:cNvGraphicFramePr>
          <p:nvPr>
            <p:ph type="tbl" idx="1"/>
          </p:nvPr>
        </p:nvGraphicFramePr>
        <p:xfrm>
          <a:off x="609600" y="990600"/>
          <a:ext cx="7772400" cy="5280024"/>
        </p:xfrm>
        <a:graphic>
          <a:graphicData uri="http://schemas.openxmlformats.org/drawingml/2006/table">
            <a:tbl>
              <a:tblPr/>
              <a:tblGrid>
                <a:gridCol w="1295400"/>
                <a:gridCol w="1295400"/>
                <a:gridCol w="1295400"/>
                <a:gridCol w="1295400"/>
                <a:gridCol w="1295400"/>
                <a:gridCol w="1295400"/>
              </a:tblGrid>
              <a:tr h="984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Goudy Old Style" charset="0"/>
                        <a:ea typeface="ＭＳ Ｐゴシック" charset="0"/>
                        <a:cs typeface="Arial" charset="0"/>
                      </a:endParaRPr>
                    </a:p>
                  </a:txBody>
                  <a:tcPr marT="45727" marB="45727"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a:ln>
                          <a:noFill/>
                        </a:ln>
                        <a:solidFill>
                          <a:schemeClr val="tx1"/>
                        </a:solidFill>
                        <a:effectLst/>
                        <a:latin typeface="Goudy Old Style"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Follow-up period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 Sexual recidivism</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 Non-Sexual recidivism</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Outcome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chemeClr val="tx1"/>
                          </a:solidFill>
                          <a:effectLst/>
                          <a:latin typeface="Goudy Old Style" charset="0"/>
                          <a:ea typeface="ＭＳ Ｐゴシック" charset="0"/>
                          <a:cs typeface="Arial" charset="0"/>
                        </a:rPr>
                        <a:t>Ratio of Recidivism</a:t>
                      </a:r>
                    </a:p>
                  </a:txBody>
                  <a:tcPr marT="45727" marB="45727"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92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Rubinstein et al (1993)</a:t>
                      </a: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19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8yrs total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rgbClr val="CC0000"/>
                          </a:solidFill>
                          <a:effectLst/>
                          <a:latin typeface="Goudy Old Style" charset="0"/>
                          <a:ea typeface="ＭＳ Ｐゴシック" charset="0"/>
                          <a:cs typeface="Arial" charset="0"/>
                        </a:rPr>
                        <a:t>37%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89%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CC0000"/>
                          </a:solidFill>
                          <a:effectLst/>
                          <a:latin typeface="Goudy Old Style" charset="0"/>
                          <a:ea typeface="ＭＳ Ｐゴシック" charset="0"/>
                          <a:cs typeface="Arial" charset="0"/>
                        </a:rPr>
                        <a:t>Convictions (x2)</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Sipe et al (1998)</a:t>
                      </a: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124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CC0000"/>
                          </a:solidFill>
                          <a:effectLst/>
                          <a:latin typeface="Goudy Old Style" charset="0"/>
                          <a:ea typeface="ＭＳ Ｐゴシック" charset="0"/>
                          <a:cs typeface="Arial" charset="0"/>
                        </a:rPr>
                        <a:t>1 – 14 yrs</a:t>
                      </a:r>
                      <a:endParaRPr kumimoji="0" lang="en-GB" sz="1800" b="0" i="0" u="none" strike="noStrike" cap="none" normalizeH="0" baseline="0">
                        <a:ln>
                          <a:noFill/>
                        </a:ln>
                        <a:solidFill>
                          <a:schemeClr val="tx1"/>
                        </a:solidFill>
                        <a:effectLst/>
                        <a:latin typeface="Goudy Old Style"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Avg 6yrs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37%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Goudy Old Style" charset="0"/>
                          <a:ea typeface="ＭＳ Ｐゴシック" charset="0"/>
                          <a:cs typeface="Arial" charset="0"/>
                        </a:rPr>
                        <a:t>Convictions (x3)</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Worling &amp; Curwen (2000)</a:t>
                      </a: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148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a:ln>
                          <a:noFill/>
                        </a:ln>
                        <a:solidFill>
                          <a:schemeClr val="tx1"/>
                        </a:solidFill>
                        <a:effectLst/>
                        <a:latin typeface="Goudy Old Style" charset="0"/>
                        <a:ea typeface="ＭＳ Ｐゴシック"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2 – 10yrs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Avg 6yrs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13%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66%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Goudy Old Style" charset="0"/>
                          <a:ea typeface="ＭＳ Ｐゴシック" charset="0"/>
                          <a:cs typeface="Arial" charset="0"/>
                        </a:rPr>
                        <a:t>Convictions &amp; charges (x5)</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Langstrom (2002</a:t>
                      </a: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117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Avg 10yrs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30%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67%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Goudy Old Style" charset="0"/>
                          <a:ea typeface="ＭＳ Ｐゴシック" charset="0"/>
                          <a:cs typeface="Arial" charset="0"/>
                        </a:rPr>
                        <a:t>Convictions (x2)</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Nisbet et al (2004)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a:ln>
                          <a:noFill/>
                        </a:ln>
                        <a:solidFill>
                          <a:schemeClr val="tx1"/>
                        </a:solidFill>
                        <a:effectLst/>
                        <a:latin typeface="Goudy Old Style" charset="0"/>
                        <a:ea typeface="ＭＳ Ｐゴシック" charset="0"/>
                        <a:cs typeface="Arial" charset="0"/>
                      </a:endParaRP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303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4 – 13yrs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Goudy Old Style" charset="0"/>
                          <a:ea typeface="ＭＳ Ｐゴシック" charset="0"/>
                          <a:cs typeface="Arial" charset="0"/>
                        </a:rPr>
                        <a:t>Avg 7yrs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rgbClr val="CC0000"/>
                          </a:solidFill>
                          <a:effectLst/>
                          <a:latin typeface="Goudy Old Style" charset="0"/>
                          <a:ea typeface="ＭＳ Ｐゴシック" charset="0"/>
                          <a:cs typeface="Arial" charset="0"/>
                        </a:rPr>
                        <a:t>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61%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CC0000"/>
                          </a:solidFill>
                          <a:effectLst/>
                          <a:latin typeface="Goudy Old Style" charset="0"/>
                          <a:ea typeface="ＭＳ Ｐゴシック" charset="0"/>
                          <a:cs typeface="Arial" charset="0"/>
                        </a:rPr>
                        <a:t>Convictions &amp; charges (x6)</a:t>
                      </a:r>
                      <a:endParaRPr kumimoji="0" lang="en-GB" sz="1600" b="0" i="0" u="none" strike="noStrike" cap="none" normalizeH="0" baseline="0">
                        <a:ln>
                          <a:noFill/>
                        </a:ln>
                        <a:solidFill>
                          <a:schemeClr val="tx1"/>
                        </a:solidFill>
                        <a:effectLst/>
                        <a:latin typeface="Goudy Old Style" charset="0"/>
                        <a:ea typeface="ＭＳ Ｐゴシック" charset="0"/>
                        <a:cs typeface="Arial" charset="0"/>
                      </a:endParaRP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Goudy Old Style" charset="0"/>
                          <a:ea typeface="ＭＳ Ｐゴシック" charset="0"/>
                          <a:cs typeface="Arial" charset="0"/>
                        </a:rPr>
                        <a:t>Gretton et al (2001 / 2005)</a:t>
                      </a:r>
                    </a:p>
                  </a:txBody>
                  <a:tcPr marT="45727" marB="457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Goudy Old Style" charset="0"/>
                          <a:ea typeface="ＭＳ Ｐゴシック" charset="0"/>
                          <a:cs typeface="Arial" charset="0"/>
                        </a:rPr>
                        <a:t>253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Goudy Old Style" charset="0"/>
                          <a:ea typeface="ＭＳ Ｐゴシック" charset="0"/>
                          <a:cs typeface="Arial" charset="0"/>
                        </a:rPr>
                        <a:t>5 – 14yrs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Goudy Old Style" charset="0"/>
                          <a:ea typeface="ＭＳ Ｐゴシック" charset="0"/>
                          <a:cs typeface="Arial" charset="0"/>
                        </a:rPr>
                        <a:t>Avg</a:t>
                      </a:r>
                      <a:r>
                        <a:rPr kumimoji="0" lang="en-GB" sz="1800" b="0" i="0" u="none" strike="noStrike" cap="none" normalizeH="0" baseline="0" dirty="0">
                          <a:ln>
                            <a:noFill/>
                          </a:ln>
                          <a:solidFill>
                            <a:schemeClr val="tx1"/>
                          </a:solidFill>
                          <a:effectLst/>
                          <a:latin typeface="Goudy Old Style" charset="0"/>
                          <a:ea typeface="ＭＳ Ｐゴシック" charset="0"/>
                          <a:cs typeface="Arial" charset="0"/>
                        </a:rPr>
                        <a:t> 9yrs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Goudy Old Style" charset="0"/>
                          <a:ea typeface="ＭＳ Ｐゴシック" charset="0"/>
                          <a:cs typeface="Arial" charset="0"/>
                        </a:rPr>
                        <a:t>17%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a:ln>
                            <a:noFill/>
                          </a:ln>
                          <a:solidFill>
                            <a:schemeClr val="tx1"/>
                          </a:solidFill>
                          <a:effectLst/>
                          <a:latin typeface="Goudy Old Style" charset="0"/>
                          <a:ea typeface="ＭＳ Ｐゴシック" charset="0"/>
                          <a:cs typeface="Arial" charset="0"/>
                        </a:rPr>
                        <a:t>51%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Goudy Old Style" charset="0"/>
                          <a:ea typeface="ＭＳ Ｐゴシック" charset="0"/>
                          <a:cs typeface="Arial" charset="0"/>
                        </a:rPr>
                        <a:t>Convictions (x3)</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3713628332"/>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7346"/>
                                        </p:tgtEl>
                                        <p:attrNameLst>
                                          <p:attrName>style.visibility</p:attrName>
                                        </p:attrNameLst>
                                      </p:cBhvr>
                                      <p:to>
                                        <p:strVal val="visible"/>
                                      </p:to>
                                    </p:set>
                                    <p:animEffect transition="in" filter="wipe(up)">
                                      <p:cBhvr>
                                        <p:cTn id="7" dur="500"/>
                                        <p:tgtEl>
                                          <p:spTgt spid="69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97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br>
              <a:rPr lang="en-US" dirty="0" smtClean="0"/>
            </a:br>
            <a:endParaRPr lang="en-US" dirty="0"/>
          </a:p>
        </p:txBody>
      </p:sp>
      <p:sp>
        <p:nvSpPr>
          <p:cNvPr id="3" name="Content Placeholder 2"/>
          <p:cNvSpPr>
            <a:spLocks noGrp="1"/>
          </p:cNvSpPr>
          <p:nvPr>
            <p:ph idx="1"/>
          </p:nvPr>
        </p:nvSpPr>
        <p:spPr>
          <a:xfrm>
            <a:off x="457200" y="890556"/>
            <a:ext cx="8229600" cy="5235608"/>
          </a:xfrm>
        </p:spPr>
        <p:txBody>
          <a:bodyPr>
            <a:normAutofit fontScale="92500" lnSpcReduction="10000"/>
          </a:bodyPr>
          <a:lstStyle/>
          <a:p>
            <a:pPr marL="0" indent="0">
              <a:buNone/>
            </a:pPr>
            <a:r>
              <a:rPr lang="en-US" sz="3900" dirty="0" smtClean="0"/>
              <a:t>‘Sexual abuse’ involves any sexual activity where consent is not, or cannot be, given’		 										 </a:t>
            </a:r>
            <a:r>
              <a:rPr lang="en-US" sz="3900" i="1" dirty="0" smtClean="0"/>
              <a:t>ISPCAN 2011</a:t>
            </a:r>
          </a:p>
          <a:p>
            <a:pPr marL="0" indent="0">
              <a:buNone/>
            </a:pPr>
            <a:r>
              <a:rPr lang="en-US" sz="3900" dirty="0" smtClean="0"/>
              <a:t>Sexual </a:t>
            </a:r>
            <a:r>
              <a:rPr lang="en-US" sz="3900" dirty="0"/>
              <a:t>abuse of children is defined as ‘Sexually interfering with or assaulting a child’ </a:t>
            </a:r>
            <a:r>
              <a:rPr lang="en-US" sz="3900" dirty="0" smtClean="0"/>
              <a:t>	 </a:t>
            </a:r>
            <a:r>
              <a:rPr lang="en-US" sz="3900" i="1" dirty="0" smtClean="0"/>
              <a:t>Royal </a:t>
            </a:r>
            <a:r>
              <a:rPr lang="en-US" sz="3900" i="1" dirty="0"/>
              <a:t>College of Psychiatrists, </a:t>
            </a:r>
            <a:r>
              <a:rPr lang="en-US" sz="3900" i="1" dirty="0" smtClean="0"/>
              <a:t>2012 </a:t>
            </a:r>
          </a:p>
          <a:p>
            <a:pPr marL="0" indent="0">
              <a:buNone/>
            </a:pPr>
            <a:endParaRPr lang="en-US" sz="3900" dirty="0" smtClean="0"/>
          </a:p>
          <a:p>
            <a:pPr marL="0" indent="0">
              <a:buNone/>
            </a:pPr>
            <a:r>
              <a:rPr lang="en-US" sz="3900" dirty="0" smtClean="0"/>
              <a:t>A </a:t>
            </a:r>
            <a:r>
              <a:rPr lang="en-US" sz="3900" dirty="0"/>
              <a:t>‘child’ is defined as a </a:t>
            </a:r>
            <a:r>
              <a:rPr lang="en-US" sz="3900" dirty="0" smtClean="0"/>
              <a:t>person </a:t>
            </a:r>
            <a:r>
              <a:rPr lang="en-US" sz="3900" dirty="0"/>
              <a:t>under 18 years old </a:t>
            </a:r>
            <a:r>
              <a:rPr lang="en-US" sz="3900" dirty="0" smtClean="0"/>
              <a:t>							</a:t>
            </a:r>
            <a:r>
              <a:rPr lang="en-US" sz="3900" i="1" dirty="0" smtClean="0"/>
              <a:t>Children </a:t>
            </a:r>
            <a:r>
              <a:rPr lang="en-US" sz="3900" i="1" dirty="0"/>
              <a:t>Act, </a:t>
            </a:r>
            <a:r>
              <a:rPr lang="en-US" sz="3900" i="1" dirty="0" smtClean="0"/>
              <a:t>1989 </a:t>
            </a:r>
          </a:p>
          <a:p>
            <a:pPr marL="0" indent="0">
              <a:buNone/>
            </a:pPr>
            <a:endParaRPr lang="en-US" sz="2800" dirty="0"/>
          </a:p>
          <a:p>
            <a:pPr marL="0" indent="0">
              <a:buNone/>
            </a:pPr>
            <a:endParaRPr lang="en-US" sz="2800"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4</a:t>
            </a:fld>
            <a:endParaRPr lang="en-US"/>
          </a:p>
        </p:txBody>
      </p:sp>
    </p:spTree>
    <p:extLst>
      <p:ext uri="{BB962C8B-B14F-4D97-AF65-F5344CB8AC3E}">
        <p14:creationId xmlns:p14="http://schemas.microsoft.com/office/powerpoint/2010/main" val="9416176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28836"/>
            <a:ext cx="8229600" cy="4997327"/>
          </a:xfrm>
        </p:spPr>
        <p:txBody>
          <a:bodyPr>
            <a:normAutofit/>
          </a:bodyPr>
          <a:lstStyle/>
          <a:p>
            <a:r>
              <a:rPr lang="en-US" dirty="0" smtClean="0"/>
              <a:t>But recidivism as the default ‘outcome’ is </a:t>
            </a:r>
            <a:r>
              <a:rPr lang="en-US" i="1" dirty="0" smtClean="0"/>
              <a:t>a very blunt/misleading measure of sex offending</a:t>
            </a:r>
            <a:r>
              <a:rPr lang="en-US" dirty="0" smtClean="0"/>
              <a:t> – no &lt; 10 year olds; few successful convictions so most sex crimes not recorded</a:t>
            </a:r>
          </a:p>
          <a:p>
            <a:pPr marL="0" indent="0">
              <a:buNone/>
            </a:pPr>
            <a:endParaRPr lang="en-US" dirty="0" smtClean="0"/>
          </a:p>
          <a:p>
            <a:r>
              <a:rPr lang="en-US" dirty="0" smtClean="0"/>
              <a:t>With convicted adult sex offenders </a:t>
            </a:r>
            <a:r>
              <a:rPr lang="en-US" i="1" dirty="0" smtClean="0"/>
              <a:t>a very long f/up period (21 years) needed</a:t>
            </a:r>
            <a:r>
              <a:rPr lang="en-US" dirty="0" smtClean="0"/>
              <a:t> to get true, higher estimate of recidivism 		</a:t>
            </a:r>
            <a:r>
              <a:rPr lang="en-US" i="1" dirty="0" err="1" smtClean="0"/>
              <a:t>Cann</a:t>
            </a:r>
            <a:r>
              <a:rPr lang="en-US" i="1" dirty="0" smtClean="0"/>
              <a:t> 2004	</a:t>
            </a:r>
            <a:r>
              <a:rPr lang="en-US" dirty="0" smtClean="0"/>
              <a:t>			</a:t>
            </a:r>
            <a:endParaRPr lang="en-US" i="1" dirty="0" smtClean="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40</a:t>
            </a:fld>
            <a:endParaRPr lang="en-US" dirty="0"/>
          </a:p>
        </p:txBody>
      </p:sp>
    </p:spTree>
    <p:extLst>
      <p:ext uri="{BB962C8B-B14F-4D97-AF65-F5344CB8AC3E}">
        <p14:creationId xmlns:p14="http://schemas.microsoft.com/office/powerpoint/2010/main" val="37070095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28836"/>
            <a:ext cx="8229600" cy="4997327"/>
          </a:xfrm>
        </p:spPr>
        <p:txBody>
          <a:bodyPr>
            <a:normAutofit/>
          </a:bodyPr>
          <a:lstStyle/>
          <a:p>
            <a:pPr marL="0" indent="0">
              <a:buNone/>
            </a:pPr>
            <a:endParaRPr lang="en-US" sz="3600" dirty="0" smtClean="0"/>
          </a:p>
          <a:p>
            <a:pPr marL="0" indent="0">
              <a:buNone/>
            </a:pPr>
            <a:endParaRPr lang="en-US" sz="3600" dirty="0"/>
          </a:p>
          <a:p>
            <a:pPr marL="0" indent="0">
              <a:buNone/>
            </a:pPr>
            <a:r>
              <a:rPr lang="en-US" sz="3600" dirty="0" smtClean="0"/>
              <a:t>Or do we want to </a:t>
            </a:r>
            <a:r>
              <a:rPr lang="en-US" sz="3600" i="1" dirty="0" smtClean="0"/>
              <a:t>(try to….) </a:t>
            </a:r>
            <a:r>
              <a:rPr lang="en-US" sz="3600" dirty="0" smtClean="0"/>
              <a:t>measure outcomes via </a:t>
            </a:r>
            <a:r>
              <a:rPr lang="en-US" sz="3600" i="1" dirty="0" smtClean="0"/>
              <a:t>effectiveness of a particular form of treatment………………………</a:t>
            </a:r>
            <a:endParaRPr lang="en-US" sz="3600" i="1" dirty="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41</a:t>
            </a:fld>
            <a:endParaRPr lang="en-US" dirty="0"/>
          </a:p>
        </p:txBody>
      </p:sp>
    </p:spTree>
    <p:extLst>
      <p:ext uri="{BB962C8B-B14F-4D97-AF65-F5344CB8AC3E}">
        <p14:creationId xmlns:p14="http://schemas.microsoft.com/office/powerpoint/2010/main" val="33160968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28836"/>
            <a:ext cx="8229600" cy="4997327"/>
          </a:xfrm>
        </p:spPr>
        <p:txBody>
          <a:bodyPr>
            <a:normAutofit/>
          </a:bodyPr>
          <a:lstStyle/>
          <a:p>
            <a:pPr marL="0" indent="0">
              <a:buNone/>
            </a:pPr>
            <a:endParaRPr lang="en-US" dirty="0" smtClean="0"/>
          </a:p>
          <a:p>
            <a:pPr marL="0" indent="0">
              <a:buNone/>
            </a:pPr>
            <a:endParaRPr lang="en-US" dirty="0"/>
          </a:p>
          <a:p>
            <a:pPr marL="0" indent="0">
              <a:buNone/>
            </a:pPr>
            <a:r>
              <a:rPr lang="en-US" dirty="0" smtClean="0"/>
              <a:t>UK Children’s Charity </a:t>
            </a:r>
            <a:r>
              <a:rPr lang="en-US" i="1" dirty="0" smtClean="0"/>
              <a:t>Action for Children </a:t>
            </a:r>
            <a:r>
              <a:rPr lang="en-US" dirty="0" smtClean="0"/>
              <a:t>Report on the Implementation and Results of an Outcomes Focused Evaluation of CSA interventions in the UK. 			  </a:t>
            </a:r>
            <a:r>
              <a:rPr lang="en-US" i="1" dirty="0" err="1" smtClean="0"/>
              <a:t>Coren</a:t>
            </a:r>
            <a:r>
              <a:rPr lang="en-US" i="1" dirty="0" smtClean="0"/>
              <a:t> et al 2103</a:t>
            </a:r>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42</a:t>
            </a:fld>
            <a:endParaRPr lang="en-US" dirty="0"/>
          </a:p>
        </p:txBody>
      </p:sp>
    </p:spTree>
    <p:extLst>
      <p:ext uri="{BB962C8B-B14F-4D97-AF65-F5344CB8AC3E}">
        <p14:creationId xmlns:p14="http://schemas.microsoft.com/office/powerpoint/2010/main" val="30530715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28836"/>
            <a:ext cx="8229600" cy="4997327"/>
          </a:xfrm>
        </p:spPr>
        <p:txBody>
          <a:bodyPr>
            <a:normAutofit fontScale="40000" lnSpcReduction="20000"/>
          </a:bodyPr>
          <a:lstStyle/>
          <a:p>
            <a:endParaRPr lang="en-US" sz="2400" i="1" dirty="0" smtClean="0"/>
          </a:p>
          <a:p>
            <a:r>
              <a:rPr lang="en-US" sz="4400" dirty="0" smtClean="0"/>
              <a:t>Data collected from 8 Action for Children projects treating N = 42 children with histories of CSA &amp; of sexually inappropriate </a:t>
            </a:r>
            <a:r>
              <a:rPr lang="en-US" sz="4400" dirty="0" err="1" smtClean="0"/>
              <a:t>behaviour</a:t>
            </a:r>
            <a:endParaRPr lang="en-US" sz="4400" dirty="0" smtClean="0"/>
          </a:p>
          <a:p>
            <a:r>
              <a:rPr lang="en-US" sz="4400" dirty="0" smtClean="0"/>
              <a:t>Wide range of therapeutic approaches used: CBT, play therapy, </a:t>
            </a:r>
            <a:r>
              <a:rPr lang="en-US" sz="4400" dirty="0" err="1" smtClean="0"/>
              <a:t>counselling</a:t>
            </a:r>
            <a:r>
              <a:rPr lang="en-US" sz="4400" dirty="0" smtClean="0"/>
              <a:t>, support for </a:t>
            </a:r>
            <a:r>
              <a:rPr lang="en-US" sz="4400" dirty="0" err="1" smtClean="0"/>
              <a:t>carers</a:t>
            </a:r>
            <a:endParaRPr lang="en-US" sz="4400" dirty="0"/>
          </a:p>
          <a:p>
            <a:r>
              <a:rPr lang="en-US" sz="4400" i="1" dirty="0" smtClean="0"/>
              <a:t>Single group, longitudinal pre-test post-test design</a:t>
            </a:r>
            <a:r>
              <a:rPr lang="en-US" sz="4400" dirty="0" smtClean="0"/>
              <a:t>. </a:t>
            </a:r>
            <a:r>
              <a:rPr lang="en-US" sz="4400" dirty="0" err="1" smtClean="0"/>
              <a:t>Standardised</a:t>
            </a:r>
            <a:r>
              <a:rPr lang="en-US" sz="4400" dirty="0" smtClean="0"/>
              <a:t> data collection; use of SDQ; histories of mental health, developmental &amp; </a:t>
            </a:r>
            <a:r>
              <a:rPr lang="en-US" sz="4400" dirty="0" err="1" smtClean="0"/>
              <a:t>behavioural</a:t>
            </a:r>
            <a:r>
              <a:rPr lang="en-US" sz="4400" dirty="0" smtClean="0"/>
              <a:t> problems taken</a:t>
            </a:r>
          </a:p>
          <a:p>
            <a:r>
              <a:rPr lang="en-US" sz="4400" dirty="0" smtClean="0"/>
              <a:t>Outcomes </a:t>
            </a:r>
            <a:r>
              <a:rPr lang="en-US" sz="4400" dirty="0" err="1" smtClean="0"/>
              <a:t>analysed</a:t>
            </a:r>
            <a:r>
              <a:rPr lang="en-US" sz="4400" dirty="0" smtClean="0"/>
              <a:t> under 3 headings: </a:t>
            </a:r>
            <a:r>
              <a:rPr lang="en-US" sz="4400" i="1" dirty="0" smtClean="0"/>
              <a:t>1. Behavioural;2. Sleep, nightmares, Bedwetting and Education; 3. SDQ</a:t>
            </a:r>
          </a:p>
          <a:p>
            <a:r>
              <a:rPr lang="en-US" sz="4400" dirty="0" smtClean="0"/>
              <a:t>Limitations acknowledged of lack of control group and uncertainty about which/any of the therapeutic elements contributed directly to positive outcomes. Very short ‘longitudinal’ f/up period from May 2008-November 2009</a:t>
            </a:r>
          </a:p>
          <a:p>
            <a:pPr marL="0" indent="0">
              <a:buNone/>
            </a:pPr>
            <a:endParaRPr lang="en-US" sz="4400" dirty="0" smtClean="0"/>
          </a:p>
          <a:p>
            <a:r>
              <a:rPr lang="en-US" sz="4400" dirty="0" smtClean="0"/>
              <a:t>Results: </a:t>
            </a:r>
          </a:p>
          <a:p>
            <a:pPr marL="0" indent="0">
              <a:buNone/>
            </a:pPr>
            <a:r>
              <a:rPr lang="en-US" sz="4400" dirty="0"/>
              <a:t>	</a:t>
            </a:r>
            <a:r>
              <a:rPr lang="en-US" sz="4400" dirty="0" smtClean="0"/>
              <a:t>1. Moderate improvements in most outcomes for whole group</a:t>
            </a:r>
          </a:p>
          <a:p>
            <a:pPr marL="0" indent="0">
              <a:buNone/>
            </a:pPr>
            <a:r>
              <a:rPr lang="en-US" sz="4400" dirty="0" smtClean="0"/>
              <a:t>         2. Statistically significant reduction in violent &amp; aggressive </a:t>
            </a:r>
            <a:r>
              <a:rPr lang="en-US" sz="4400" dirty="0" err="1" smtClean="0"/>
              <a:t>behaviours</a:t>
            </a:r>
            <a:r>
              <a:rPr lang="en-US" sz="4400" dirty="0" smtClean="0"/>
              <a:t>;</a:t>
            </a:r>
          </a:p>
          <a:p>
            <a:pPr marL="0" indent="0">
              <a:buNone/>
            </a:pPr>
            <a:r>
              <a:rPr lang="en-US" sz="4400" dirty="0"/>
              <a:t>	</a:t>
            </a:r>
            <a:r>
              <a:rPr lang="en-US" sz="4400" dirty="0" smtClean="0"/>
              <a:t>3. </a:t>
            </a:r>
            <a:r>
              <a:rPr lang="en-US" sz="4400" dirty="0"/>
              <a:t>S</a:t>
            </a:r>
            <a:r>
              <a:rPr lang="en-US" sz="4400" dirty="0" smtClean="0"/>
              <a:t>maller improvements in sexually inappropriate </a:t>
            </a:r>
            <a:r>
              <a:rPr lang="en-US" sz="4400" dirty="0" err="1" smtClean="0"/>
              <a:t>behaviours</a:t>
            </a:r>
            <a:r>
              <a:rPr lang="en-US" sz="4400" dirty="0" smtClean="0"/>
              <a:t> &amp; self harming.</a:t>
            </a:r>
          </a:p>
          <a:p>
            <a:pPr marL="0" indent="0">
              <a:buNone/>
            </a:pPr>
            <a:r>
              <a:rPr lang="en-US" sz="4400" i="1" dirty="0" smtClean="0"/>
              <a:t> </a:t>
            </a:r>
            <a:endParaRPr lang="en-US" sz="4400" i="1" dirty="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43</a:t>
            </a:fld>
            <a:endParaRPr lang="en-US" dirty="0"/>
          </a:p>
        </p:txBody>
      </p:sp>
    </p:spTree>
    <p:extLst>
      <p:ext uri="{BB962C8B-B14F-4D97-AF65-F5344CB8AC3E}">
        <p14:creationId xmlns:p14="http://schemas.microsoft.com/office/powerpoint/2010/main" val="9263060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749"/>
          </a:xfrm>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128836"/>
            <a:ext cx="8229600" cy="4997327"/>
          </a:xfrm>
        </p:spPr>
        <p:txBody>
          <a:bodyPr>
            <a:normAutofit/>
          </a:bodyPr>
          <a:lstStyle/>
          <a:p>
            <a:pPr marL="0" indent="0">
              <a:buNone/>
            </a:pPr>
            <a:endParaRPr lang="en-US" sz="3600" dirty="0" smtClean="0"/>
          </a:p>
          <a:p>
            <a:pPr marL="0" indent="0">
              <a:buNone/>
            </a:pPr>
            <a:endParaRPr lang="en-US" sz="3600" dirty="0"/>
          </a:p>
          <a:p>
            <a:pPr marL="0" indent="0">
              <a:buNone/>
            </a:pPr>
            <a:r>
              <a:rPr lang="en-US" sz="3600" dirty="0" smtClean="0"/>
              <a:t>Or do we want to measure outcomes via </a:t>
            </a:r>
            <a:r>
              <a:rPr lang="en-US" sz="3600" i="1" dirty="0" smtClean="0"/>
              <a:t>developmental pathways/trajectories </a:t>
            </a:r>
            <a:r>
              <a:rPr lang="en-US" sz="3600" dirty="0" smtClean="0"/>
              <a:t>to adult life/offending……………………….</a:t>
            </a:r>
          </a:p>
          <a:p>
            <a:pPr marL="0" indent="0">
              <a:buNone/>
            </a:pPr>
            <a:endParaRPr lang="en-US" sz="3600" dirty="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44</a:t>
            </a:fld>
            <a:endParaRPr lang="en-US" dirty="0"/>
          </a:p>
        </p:txBody>
      </p:sp>
    </p:spTree>
    <p:extLst>
      <p:ext uri="{BB962C8B-B14F-4D97-AF65-F5344CB8AC3E}">
        <p14:creationId xmlns:p14="http://schemas.microsoft.com/office/powerpoint/2010/main" val="13804408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pPr>
              <a:defRPr/>
            </a:pPr>
            <a:endParaRPr lang="en-US" dirty="0" smtClean="0"/>
          </a:p>
          <a:p>
            <a:pPr>
              <a:defRPr/>
            </a:pPr>
            <a:r>
              <a:rPr lang="en-US" dirty="0" smtClean="0"/>
              <a:t>2013 </a:t>
            </a:r>
            <a:r>
              <a:rPr lang="en-US" dirty="0"/>
              <a:t>DENVER THINKING SPACE</a:t>
            </a:r>
          </a:p>
          <a:p>
            <a:pPr>
              <a:defRPr/>
            </a:pPr>
            <a:endParaRPr lang="en-US" dirty="0"/>
          </a:p>
        </p:txBody>
      </p:sp>
      <p:sp>
        <p:nvSpPr>
          <p:cNvPr id="245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42243E-3972-1041-8683-71F9A0DEE319}" type="slidenum">
              <a:rPr lang="en-US" sz="1200">
                <a:solidFill>
                  <a:srgbClr val="898989"/>
                </a:solidFill>
                <a:latin typeface="Calibri" charset="0"/>
              </a:rPr>
              <a:pPr eaLnBrk="1" hangingPunct="1"/>
              <a:t>45</a:t>
            </a:fld>
            <a:endParaRPr lang="en-US" sz="1200">
              <a:solidFill>
                <a:srgbClr val="898989"/>
              </a:solidFill>
              <a:latin typeface="Calibri" charset="0"/>
            </a:endParaRPr>
          </a:p>
        </p:txBody>
      </p:sp>
      <p:sp>
        <p:nvSpPr>
          <p:cNvPr id="687107" name="Line 3"/>
          <p:cNvSpPr>
            <a:spLocks noChangeShapeType="1"/>
          </p:cNvSpPr>
          <p:nvPr/>
        </p:nvSpPr>
        <p:spPr bwMode="auto">
          <a:xfrm flipV="1">
            <a:off x="685800" y="4362450"/>
            <a:ext cx="7056438"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7108" name="Line 4"/>
          <p:cNvSpPr>
            <a:spLocks noChangeShapeType="1"/>
          </p:cNvSpPr>
          <p:nvPr/>
        </p:nvSpPr>
        <p:spPr bwMode="auto">
          <a:xfrm flipV="1">
            <a:off x="685800" y="1697038"/>
            <a:ext cx="0" cy="2665412"/>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81" name="Line 5"/>
          <p:cNvSpPr>
            <a:spLocks noChangeShapeType="1"/>
          </p:cNvSpPr>
          <p:nvPr/>
        </p:nvSpPr>
        <p:spPr bwMode="auto">
          <a:xfrm>
            <a:off x="685800" y="42894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110" name="AutoShape 6"/>
          <p:cNvSpPr>
            <a:spLocks noChangeArrowheads="1"/>
          </p:cNvSpPr>
          <p:nvPr/>
        </p:nvSpPr>
        <p:spPr bwMode="auto">
          <a:xfrm>
            <a:off x="7451725" y="1752600"/>
            <a:ext cx="1692275"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GB" sz="1600" b="1">
                <a:solidFill>
                  <a:srgbClr val="A50021"/>
                </a:solidFill>
                <a:latin typeface="Verdana" charset="0"/>
              </a:rPr>
              <a:t>Adult</a:t>
            </a:r>
          </a:p>
          <a:p>
            <a:pPr algn="ctr"/>
            <a:r>
              <a:rPr lang="en-GB" sz="1600" b="1">
                <a:solidFill>
                  <a:srgbClr val="A50021"/>
                </a:solidFill>
                <a:latin typeface="Verdana" charset="0"/>
              </a:rPr>
              <a:t>Offending</a:t>
            </a:r>
            <a:endParaRPr lang="en-US" sz="1400" b="1">
              <a:solidFill>
                <a:srgbClr val="A50021"/>
              </a:solidFill>
              <a:latin typeface="Verdana" charset="0"/>
            </a:endParaRPr>
          </a:p>
        </p:txBody>
      </p:sp>
      <p:sp>
        <p:nvSpPr>
          <p:cNvPr id="687111" name="Text Box 7"/>
          <p:cNvSpPr txBox="1">
            <a:spLocks noChangeArrowheads="1"/>
          </p:cNvSpPr>
          <p:nvPr/>
        </p:nvSpPr>
        <p:spPr bwMode="auto">
          <a:xfrm>
            <a:off x="7772400" y="3657600"/>
            <a:ext cx="12033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b="1">
                <a:solidFill>
                  <a:schemeClr val="tx2"/>
                </a:solidFill>
                <a:latin typeface="Verdana" charset="0"/>
              </a:rPr>
              <a:t>Good </a:t>
            </a:r>
          </a:p>
          <a:p>
            <a:pPr algn="ctr" eaLnBrk="1" hangingPunct="1"/>
            <a:r>
              <a:rPr lang="en-GB" sz="1600" b="1">
                <a:solidFill>
                  <a:schemeClr val="tx2"/>
                </a:solidFill>
                <a:latin typeface="Verdana" charset="0"/>
              </a:rPr>
              <a:t>Outcome</a:t>
            </a:r>
            <a:endParaRPr lang="en-US" sz="1600">
              <a:solidFill>
                <a:schemeClr val="tx2"/>
              </a:solidFill>
              <a:latin typeface="Verdana" charset="0"/>
            </a:endParaRPr>
          </a:p>
        </p:txBody>
      </p:sp>
      <p:sp>
        <p:nvSpPr>
          <p:cNvPr id="687112" name="Rectangle 8"/>
          <p:cNvSpPr>
            <a:spLocks noChangeArrowheads="1"/>
          </p:cNvSpPr>
          <p:nvPr/>
        </p:nvSpPr>
        <p:spPr bwMode="auto">
          <a:xfrm>
            <a:off x="685800" y="1905000"/>
            <a:ext cx="3740150" cy="245745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latin typeface="Verdana" charset="0"/>
            </a:endParaRPr>
          </a:p>
        </p:txBody>
      </p:sp>
      <p:sp>
        <p:nvSpPr>
          <p:cNvPr id="687113" name="Rectangle 9"/>
          <p:cNvSpPr>
            <a:spLocks noChangeArrowheads="1"/>
          </p:cNvSpPr>
          <p:nvPr/>
        </p:nvSpPr>
        <p:spPr bwMode="auto">
          <a:xfrm>
            <a:off x="4419600" y="1905000"/>
            <a:ext cx="2978150" cy="2457450"/>
          </a:xfrm>
          <a:prstGeom prst="rect">
            <a:avLst/>
          </a:prstGeom>
          <a:solidFill>
            <a:srgbClr val="CC99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latin typeface="Verdana" charset="0"/>
            </a:endParaRPr>
          </a:p>
        </p:txBody>
      </p:sp>
      <p:sp>
        <p:nvSpPr>
          <p:cNvPr id="687114" name="Rectangle 10"/>
          <p:cNvSpPr>
            <a:spLocks noChangeArrowheads="1"/>
          </p:cNvSpPr>
          <p:nvPr/>
        </p:nvSpPr>
        <p:spPr bwMode="auto">
          <a:xfrm>
            <a:off x="4425950" y="1905000"/>
            <a:ext cx="990600" cy="2438400"/>
          </a:xfrm>
          <a:prstGeom prst="rect">
            <a:avLst/>
          </a:prstGeom>
          <a:solidFill>
            <a:srgbClr val="99CC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atin typeface="Calibri" charset="0"/>
            </a:endParaRPr>
          </a:p>
        </p:txBody>
      </p:sp>
      <p:sp>
        <p:nvSpPr>
          <p:cNvPr id="687115" name="Freeform 11"/>
          <p:cNvSpPr>
            <a:spLocks/>
          </p:cNvSpPr>
          <p:nvPr/>
        </p:nvSpPr>
        <p:spPr bwMode="auto">
          <a:xfrm>
            <a:off x="685800" y="2743200"/>
            <a:ext cx="6705600" cy="1600200"/>
          </a:xfrm>
          <a:custGeom>
            <a:avLst/>
            <a:gdLst>
              <a:gd name="T0" fmla="*/ 0 w 4128"/>
              <a:gd name="T1" fmla="*/ 2147483647 h 880"/>
              <a:gd name="T2" fmla="*/ 2147483647 w 4128"/>
              <a:gd name="T3" fmla="*/ 2147483647 h 880"/>
              <a:gd name="T4" fmla="*/ 2147483647 w 4128"/>
              <a:gd name="T5" fmla="*/ 2147483647 h 880"/>
              <a:gd name="T6" fmla="*/ 2147483647 w 4128"/>
              <a:gd name="T7" fmla="*/ 2147483647 h 880"/>
              <a:gd name="T8" fmla="*/ 2147483647 w 4128"/>
              <a:gd name="T9" fmla="*/ 2147483647 h 880"/>
              <a:gd name="T10" fmla="*/ 2147483647 w 4128"/>
              <a:gd name="T11" fmla="*/ 2147483647 h 880"/>
              <a:gd name="T12" fmla="*/ 2147483647 w 4128"/>
              <a:gd name="T13" fmla="*/ 2147483647 h 880"/>
              <a:gd name="T14" fmla="*/ 2147483647 w 4128"/>
              <a:gd name="T15" fmla="*/ 2147483647 h 880"/>
              <a:gd name="T16" fmla="*/ 2147483647 w 4128"/>
              <a:gd name="T17" fmla="*/ 2147483647 h 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8"/>
              <a:gd name="T28" fmla="*/ 0 h 880"/>
              <a:gd name="T29" fmla="*/ 4128 w 4128"/>
              <a:gd name="T30" fmla="*/ 880 h 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8" h="880">
                <a:moveTo>
                  <a:pt x="0" y="880"/>
                </a:moveTo>
                <a:cubicBezTo>
                  <a:pt x="316" y="868"/>
                  <a:pt x="632" y="856"/>
                  <a:pt x="912" y="832"/>
                </a:cubicBezTo>
                <a:cubicBezTo>
                  <a:pt x="1192" y="808"/>
                  <a:pt x="1464" y="816"/>
                  <a:pt x="1680" y="736"/>
                </a:cubicBezTo>
                <a:cubicBezTo>
                  <a:pt x="1896" y="656"/>
                  <a:pt x="2072" y="464"/>
                  <a:pt x="2208" y="352"/>
                </a:cubicBezTo>
                <a:cubicBezTo>
                  <a:pt x="2344" y="240"/>
                  <a:pt x="2400" y="112"/>
                  <a:pt x="2496" y="64"/>
                </a:cubicBezTo>
                <a:cubicBezTo>
                  <a:pt x="2592" y="16"/>
                  <a:pt x="2672" y="0"/>
                  <a:pt x="2784" y="64"/>
                </a:cubicBezTo>
                <a:cubicBezTo>
                  <a:pt x="2896" y="128"/>
                  <a:pt x="3032" y="336"/>
                  <a:pt x="3168" y="448"/>
                </a:cubicBezTo>
                <a:cubicBezTo>
                  <a:pt x="3304" y="560"/>
                  <a:pt x="3440" y="672"/>
                  <a:pt x="3600" y="736"/>
                </a:cubicBezTo>
                <a:cubicBezTo>
                  <a:pt x="3760" y="800"/>
                  <a:pt x="4040" y="816"/>
                  <a:pt x="4128" y="832"/>
                </a:cubicBezTo>
              </a:path>
            </a:pathLst>
          </a:custGeom>
          <a:noFill/>
          <a:ln w="47625">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7116" name="Freeform 12"/>
          <p:cNvSpPr>
            <a:spLocks/>
          </p:cNvSpPr>
          <p:nvPr/>
        </p:nvSpPr>
        <p:spPr bwMode="auto">
          <a:xfrm>
            <a:off x="685800" y="2133600"/>
            <a:ext cx="6629400" cy="2057400"/>
          </a:xfrm>
          <a:custGeom>
            <a:avLst/>
            <a:gdLst>
              <a:gd name="T0" fmla="*/ 0 w 4080"/>
              <a:gd name="T1" fmla="*/ 2147483647 h 1392"/>
              <a:gd name="T2" fmla="*/ 2147483647 w 4080"/>
              <a:gd name="T3" fmla="*/ 2147483647 h 1392"/>
              <a:gd name="T4" fmla="*/ 2147483647 w 4080"/>
              <a:gd name="T5" fmla="*/ 2147483647 h 1392"/>
              <a:gd name="T6" fmla="*/ 2147483647 w 4080"/>
              <a:gd name="T7" fmla="*/ 2147483647 h 1392"/>
              <a:gd name="T8" fmla="*/ 2147483647 w 4080"/>
              <a:gd name="T9" fmla="*/ 2147483647 h 1392"/>
              <a:gd name="T10" fmla="*/ 2147483647 w 4080"/>
              <a:gd name="T11" fmla="*/ 2147483647 h 1392"/>
              <a:gd name="T12" fmla="*/ 2147483647 w 4080"/>
              <a:gd name="T13" fmla="*/ 0 h 1392"/>
              <a:gd name="T14" fmla="*/ 0 60000 65536"/>
              <a:gd name="T15" fmla="*/ 0 60000 65536"/>
              <a:gd name="T16" fmla="*/ 0 60000 65536"/>
              <a:gd name="T17" fmla="*/ 0 60000 65536"/>
              <a:gd name="T18" fmla="*/ 0 60000 65536"/>
              <a:gd name="T19" fmla="*/ 0 60000 65536"/>
              <a:gd name="T20" fmla="*/ 0 60000 65536"/>
              <a:gd name="T21" fmla="*/ 0 w 4080"/>
              <a:gd name="T22" fmla="*/ 0 h 1392"/>
              <a:gd name="T23" fmla="*/ 4080 w 4080"/>
              <a:gd name="T24" fmla="*/ 1392 h 13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0" h="1392">
                <a:moveTo>
                  <a:pt x="0" y="1392"/>
                </a:moveTo>
                <a:cubicBezTo>
                  <a:pt x="244" y="1340"/>
                  <a:pt x="488" y="1288"/>
                  <a:pt x="672" y="1248"/>
                </a:cubicBezTo>
                <a:cubicBezTo>
                  <a:pt x="856" y="1208"/>
                  <a:pt x="920" y="1224"/>
                  <a:pt x="1104" y="1152"/>
                </a:cubicBezTo>
                <a:cubicBezTo>
                  <a:pt x="1288" y="1080"/>
                  <a:pt x="1544" y="936"/>
                  <a:pt x="1776" y="816"/>
                </a:cubicBezTo>
                <a:cubicBezTo>
                  <a:pt x="2008" y="696"/>
                  <a:pt x="2280" y="520"/>
                  <a:pt x="2496" y="432"/>
                </a:cubicBezTo>
                <a:cubicBezTo>
                  <a:pt x="2712" y="344"/>
                  <a:pt x="2808" y="360"/>
                  <a:pt x="3072" y="288"/>
                </a:cubicBezTo>
                <a:cubicBezTo>
                  <a:pt x="3336" y="216"/>
                  <a:pt x="3708" y="108"/>
                  <a:pt x="4080" y="0"/>
                </a:cubicBezTo>
              </a:path>
            </a:pathLst>
          </a:custGeom>
          <a:noFill/>
          <a:ln w="476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4589" name="Object 2"/>
          <p:cNvGraphicFramePr>
            <a:graphicFrameLocks noChangeAspect="1"/>
          </p:cNvGraphicFramePr>
          <p:nvPr/>
        </p:nvGraphicFramePr>
        <p:xfrm>
          <a:off x="1828800" y="6118225"/>
          <a:ext cx="5270500" cy="349250"/>
        </p:xfrm>
        <a:graphic>
          <a:graphicData uri="http://schemas.openxmlformats.org/presentationml/2006/ole">
            <mc:AlternateContent xmlns:mc="http://schemas.openxmlformats.org/markup-compatibility/2006">
              <mc:Choice xmlns:v="urn:schemas-microsoft-com:vml" Requires="v">
                <p:oleObj spid="_x0000_s8253" name="Document" r:id="rId4" imgW="5269992" imgH="350520" progId="Word.Document.8">
                  <p:embed/>
                </p:oleObj>
              </mc:Choice>
              <mc:Fallback>
                <p:oleObj name="Document" r:id="rId4" imgW="5269992" imgH="3505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118225"/>
                        <a:ext cx="52705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7118" name="Text Box 14"/>
          <p:cNvSpPr txBox="1">
            <a:spLocks noChangeArrowheads="1"/>
          </p:cNvSpPr>
          <p:nvPr/>
        </p:nvSpPr>
        <p:spPr bwMode="auto">
          <a:xfrm>
            <a:off x="685800" y="4572000"/>
            <a:ext cx="701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t>Infancy        Childhood                        Adolescence             Adulthood</a:t>
            </a:r>
          </a:p>
        </p:txBody>
      </p:sp>
      <p:sp>
        <p:nvSpPr>
          <p:cNvPr id="687119" name="Rectangle 15"/>
          <p:cNvSpPr>
            <a:spLocks noGrp="1" noChangeArrowheads="1"/>
          </p:cNvSpPr>
          <p:nvPr>
            <p:ph type="body" idx="1"/>
          </p:nvPr>
        </p:nvSpPr>
        <p:spPr>
          <a:xfrm>
            <a:off x="323850" y="5181600"/>
            <a:ext cx="8640763" cy="1174750"/>
          </a:xfrm>
        </p:spPr>
        <p:txBody>
          <a:bodyPr>
            <a:normAutofit fontScale="92500" lnSpcReduction="10000"/>
          </a:bodyPr>
          <a:lstStyle/>
          <a:p>
            <a:pPr eaLnBrk="1" hangingPunct="1"/>
            <a:r>
              <a:rPr lang="ja-JP" altLang="en-US" sz="1800" dirty="0">
                <a:latin typeface="Calibri" charset="0"/>
              </a:rPr>
              <a:t>‘</a:t>
            </a:r>
            <a:r>
              <a:rPr lang="en-US" altLang="ja-JP" sz="1800" dirty="0">
                <a:latin typeface="Calibri" charset="0"/>
              </a:rPr>
              <a:t>Life-Course Persistent</a:t>
            </a:r>
            <a:r>
              <a:rPr lang="ja-JP" altLang="en-US" sz="1800" dirty="0">
                <a:latin typeface="Calibri" charset="0"/>
              </a:rPr>
              <a:t>’</a:t>
            </a:r>
            <a:r>
              <a:rPr lang="en-US" altLang="ja-JP" sz="1800" dirty="0">
                <a:latin typeface="Calibri" charset="0"/>
              </a:rPr>
              <a:t> trajectory - early </a:t>
            </a:r>
            <a:r>
              <a:rPr lang="en-US" altLang="ja-JP" sz="1800" dirty="0" err="1">
                <a:latin typeface="Calibri" charset="0"/>
              </a:rPr>
              <a:t>neuro</a:t>
            </a:r>
            <a:r>
              <a:rPr lang="en-US" altLang="ja-JP" sz="1800" dirty="0">
                <a:latin typeface="Calibri" charset="0"/>
              </a:rPr>
              <a:t>-psychological and environmental risk</a:t>
            </a:r>
          </a:p>
          <a:p>
            <a:pPr eaLnBrk="1" hangingPunct="1"/>
            <a:r>
              <a:rPr lang="en-US" sz="1800" dirty="0">
                <a:latin typeface="Calibri" charset="0"/>
              </a:rPr>
              <a:t>Early differences in cognitive, </a:t>
            </a:r>
            <a:r>
              <a:rPr lang="en-US" sz="1800" dirty="0" err="1">
                <a:latin typeface="Calibri" charset="0"/>
              </a:rPr>
              <a:t>behavioural</a:t>
            </a:r>
            <a:r>
              <a:rPr lang="en-US" sz="1800" dirty="0">
                <a:latin typeface="Calibri" charset="0"/>
              </a:rPr>
              <a:t> and personality functioning. </a:t>
            </a:r>
          </a:p>
          <a:p>
            <a:pPr eaLnBrk="1" hangingPunct="1"/>
            <a:r>
              <a:rPr lang="en-US" sz="1800" dirty="0">
                <a:latin typeface="Calibri" charset="0"/>
              </a:rPr>
              <a:t>Similar presentation with </a:t>
            </a:r>
            <a:r>
              <a:rPr lang="ja-JP" altLang="en-US" sz="1800" dirty="0">
                <a:latin typeface="Calibri" charset="0"/>
              </a:rPr>
              <a:t>‘</a:t>
            </a:r>
            <a:r>
              <a:rPr lang="en-US" altLang="ja-JP" sz="1800" dirty="0">
                <a:latin typeface="Calibri" charset="0"/>
              </a:rPr>
              <a:t>Adolescence Limited</a:t>
            </a:r>
            <a:r>
              <a:rPr lang="ja-JP" altLang="en-US" sz="1800" dirty="0">
                <a:latin typeface="Calibri" charset="0"/>
              </a:rPr>
              <a:t>’</a:t>
            </a:r>
            <a:r>
              <a:rPr lang="en-US" altLang="ja-JP" sz="1800" dirty="0">
                <a:latin typeface="Calibri" charset="0"/>
              </a:rPr>
              <a:t> individuals during adolescent  period		                                                                                                                        Moffitt, 1993</a:t>
            </a:r>
            <a:endParaRPr lang="en-US" sz="1800" dirty="0">
              <a:latin typeface="Calibri" charset="0"/>
            </a:endParaRPr>
          </a:p>
        </p:txBody>
      </p:sp>
      <p:sp>
        <p:nvSpPr>
          <p:cNvPr id="687120" name="Oval 16"/>
          <p:cNvSpPr>
            <a:spLocks noChangeArrowheads="1"/>
          </p:cNvSpPr>
          <p:nvPr/>
        </p:nvSpPr>
        <p:spPr bwMode="auto">
          <a:xfrm>
            <a:off x="1219200" y="3657600"/>
            <a:ext cx="2286000" cy="838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charset="0"/>
            </a:endParaRPr>
          </a:p>
        </p:txBody>
      </p:sp>
      <p:sp>
        <p:nvSpPr>
          <p:cNvPr id="24593" name="Rectangle 17"/>
          <p:cNvSpPr>
            <a:spLocks noChangeArrowheads="1"/>
          </p:cNvSpPr>
          <p:nvPr/>
        </p:nvSpPr>
        <p:spPr bwMode="auto">
          <a:xfrm>
            <a:off x="685800" y="185738"/>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400" b="1">
                <a:latin typeface="Calibri" charset="0"/>
              </a:rPr>
              <a:t>Childhood Origins of Anti Social Personality Disorder</a:t>
            </a:r>
          </a:p>
          <a:p>
            <a:pPr algn="ctr"/>
            <a:endParaRPr lang="en-GB" sz="2800" i="1">
              <a:solidFill>
                <a:srgbClr val="CC0000"/>
              </a:solidFill>
              <a:latin typeface="Times" charset="0"/>
            </a:endParaRPr>
          </a:p>
          <a:p>
            <a:pPr algn="ctr"/>
            <a:r>
              <a:rPr lang="en-GB" sz="2800" i="1">
                <a:solidFill>
                  <a:srgbClr val="CC0000"/>
                </a:solidFill>
                <a:latin typeface="Times" charset="0"/>
              </a:rPr>
              <a:t>Developmental Trajectories</a:t>
            </a:r>
            <a:endParaRPr lang="en-GB" sz="4400">
              <a:solidFill>
                <a:srgbClr val="CC0000"/>
              </a:solidFill>
              <a:latin typeface="Times" charset="0"/>
            </a:endParaRPr>
          </a:p>
        </p:txBody>
      </p:sp>
    </p:spTree>
    <p:extLst>
      <p:ext uri="{BB962C8B-B14F-4D97-AF65-F5344CB8AC3E}">
        <p14:creationId xmlns:p14="http://schemas.microsoft.com/office/powerpoint/2010/main" val="165681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7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7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7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7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71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87115"/>
                                        </p:tgtEl>
                                        <p:attrNameLst>
                                          <p:attrName>style.visibility</p:attrName>
                                        </p:attrNameLst>
                                      </p:cBhvr>
                                      <p:to>
                                        <p:strVal val="visible"/>
                                      </p:to>
                                    </p:set>
                                    <p:animEffect transition="in" filter="fade">
                                      <p:cBhvr>
                                        <p:cTn id="19" dur="2000"/>
                                        <p:tgtEl>
                                          <p:spTgt spid="6871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871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87116"/>
                                        </p:tgtEl>
                                        <p:attrNameLst>
                                          <p:attrName>style.visibility</p:attrName>
                                        </p:attrNameLst>
                                      </p:cBhvr>
                                      <p:to>
                                        <p:strVal val="visible"/>
                                      </p:to>
                                    </p:set>
                                    <p:animEffect transition="in" filter="fade">
                                      <p:cBhvr>
                                        <p:cTn id="26" dur="2000"/>
                                        <p:tgtEl>
                                          <p:spTgt spid="68711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871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7119">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7119">
                                            <p:txEl>
                                              <p:pRg st="1" end="1"/>
                                            </p:txEl>
                                          </p:spTgt>
                                        </p:tgtEl>
                                        <p:attrNameLst>
                                          <p:attrName>style.visibility</p:attrName>
                                        </p:attrNameLst>
                                      </p:cBhvr>
                                      <p:to>
                                        <p:strVal val="visible"/>
                                      </p:to>
                                    </p:set>
                                  </p:childTnLst>
                                </p:cTn>
                              </p:par>
                              <p:par>
                                <p:cTn id="35" presetID="9" presetClass="entr" presetSubtype="0" fill="hold" grpId="0" nodeType="withEffect">
                                  <p:stCondLst>
                                    <p:cond delay="0"/>
                                  </p:stCondLst>
                                  <p:childTnLst>
                                    <p:set>
                                      <p:cBhvr>
                                        <p:cTn id="36" dur="1" fill="hold">
                                          <p:stCondLst>
                                            <p:cond delay="0"/>
                                          </p:stCondLst>
                                        </p:cTn>
                                        <p:tgtEl>
                                          <p:spTgt spid="687120"/>
                                        </p:tgtEl>
                                        <p:attrNameLst>
                                          <p:attrName>style.visibility</p:attrName>
                                        </p:attrNameLst>
                                      </p:cBhvr>
                                      <p:to>
                                        <p:strVal val="visible"/>
                                      </p:to>
                                    </p:set>
                                    <p:animEffect transition="in" filter="dissolve">
                                      <p:cBhvr>
                                        <p:cTn id="37" dur="500"/>
                                        <p:tgtEl>
                                          <p:spTgt spid="6871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7119">
                                            <p:txEl>
                                              <p:pRg st="2" end="2"/>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8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animBg="1"/>
      <p:bldP spid="687108" grpId="0" animBg="1"/>
      <p:bldP spid="687110" grpId="0"/>
      <p:bldP spid="687111" grpId="0"/>
      <p:bldP spid="687112" grpId="0" animBg="1"/>
      <p:bldP spid="687113" grpId="0" animBg="1"/>
      <p:bldP spid="687114" grpId="0" animBg="1"/>
      <p:bldP spid="687115" grpId="0" animBg="1"/>
      <p:bldP spid="687116" grpId="0" animBg="1"/>
      <p:bldP spid="687118" grpId="0"/>
      <p:bldP spid="687119" grpId="0" build="p"/>
      <p:bldP spid="6871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endParaRPr lang="en-US" dirty="0" smtClean="0"/>
          </a:p>
          <a:p>
            <a:pPr>
              <a:defRPr/>
            </a:pPr>
            <a:r>
              <a:rPr lang="en-US" dirty="0" smtClean="0"/>
              <a:t>2013 </a:t>
            </a:r>
            <a:r>
              <a:rPr lang="en-US" dirty="0"/>
              <a:t>DENVER THINKING SPACE</a:t>
            </a:r>
          </a:p>
          <a:p>
            <a:pPr>
              <a:defRPr/>
            </a:pPr>
            <a:endParaRPr lang="en-US" dirty="0"/>
          </a:p>
        </p:txBody>
      </p:sp>
      <p:sp>
        <p:nvSpPr>
          <p:cNvPr id="532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079FDF-F07A-464A-883B-C04F83B531F3}" type="slidenum">
              <a:rPr lang="en-US" sz="1200">
                <a:solidFill>
                  <a:srgbClr val="898989"/>
                </a:solidFill>
                <a:latin typeface="Calibri" charset="0"/>
              </a:rPr>
              <a:pPr eaLnBrk="1" hangingPunct="1"/>
              <a:t>46</a:t>
            </a:fld>
            <a:endParaRPr lang="en-US" sz="1200">
              <a:solidFill>
                <a:srgbClr val="898989"/>
              </a:solidFill>
              <a:latin typeface="Calibri" charset="0"/>
            </a:endParaRPr>
          </a:p>
        </p:txBody>
      </p:sp>
      <p:graphicFrame>
        <p:nvGraphicFramePr>
          <p:cNvPr id="53251" name="Object 2"/>
          <p:cNvGraphicFramePr>
            <a:graphicFrameLocks noChangeAspect="1"/>
          </p:cNvGraphicFramePr>
          <p:nvPr/>
        </p:nvGraphicFramePr>
        <p:xfrm>
          <a:off x="1066800" y="1676400"/>
          <a:ext cx="2286000" cy="2114550"/>
        </p:xfrm>
        <a:graphic>
          <a:graphicData uri="http://schemas.openxmlformats.org/presentationml/2006/ole">
            <mc:AlternateContent xmlns:mc="http://schemas.openxmlformats.org/markup-compatibility/2006">
              <mc:Choice xmlns:v="urn:schemas-microsoft-com:vml" Requires="v">
                <p:oleObj spid="_x0000_s12328" name="Picture" r:id="rId4" imgW="1435100" imgH="1143000" progId="Word.Picture.8">
                  <p:embed/>
                </p:oleObj>
              </mc:Choice>
              <mc:Fallback>
                <p:oleObj name="Picture" r:id="rId4" imgW="1435100" imgH="11430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6400"/>
                        <a:ext cx="2286000" cy="2114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3252" name="Rectangle 3"/>
          <p:cNvSpPr>
            <a:spLocks noChangeArrowheads="1"/>
          </p:cNvSpPr>
          <p:nvPr/>
        </p:nvSpPr>
        <p:spPr bwMode="auto">
          <a:xfrm>
            <a:off x="3886200" y="12192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r>
              <a:rPr lang="ja-JP" altLang="en-US" sz="2800" dirty="0">
                <a:latin typeface="Times" charset="0"/>
              </a:rPr>
              <a:t>“</a:t>
            </a:r>
            <a:r>
              <a:rPr lang="en-US" altLang="ja-JP" sz="2800" dirty="0">
                <a:latin typeface="Times" charset="0"/>
              </a:rPr>
              <a:t> Links between juvenile</a:t>
            </a:r>
          </a:p>
          <a:p>
            <a:pPr marL="342900" indent="-342900" algn="ctr" eaLnBrk="0" hangingPunct="0"/>
            <a:r>
              <a:rPr lang="en-US" sz="2800" dirty="0">
                <a:latin typeface="Times" charset="0"/>
              </a:rPr>
              <a:t>sexually abusive </a:t>
            </a:r>
            <a:r>
              <a:rPr lang="en-US" sz="2800" dirty="0" err="1">
                <a:latin typeface="Times" charset="0"/>
              </a:rPr>
              <a:t>behaviour</a:t>
            </a:r>
            <a:r>
              <a:rPr lang="en-US" sz="2800" dirty="0">
                <a:latin typeface="Times" charset="0"/>
              </a:rPr>
              <a:t> </a:t>
            </a:r>
          </a:p>
          <a:p>
            <a:pPr marL="342900" indent="-342900" algn="ctr" eaLnBrk="0" hangingPunct="0"/>
            <a:r>
              <a:rPr lang="en-US" sz="2800" dirty="0">
                <a:latin typeface="Times" charset="0"/>
              </a:rPr>
              <a:t>and emerging</a:t>
            </a:r>
          </a:p>
          <a:p>
            <a:pPr marL="342900" indent="-342900" algn="ctr" eaLnBrk="0" hangingPunct="0"/>
            <a:r>
              <a:rPr lang="en-US" sz="2800" dirty="0">
                <a:latin typeface="Times" charset="0"/>
              </a:rPr>
              <a:t>severe personality disorder traits in childhood </a:t>
            </a:r>
            <a:r>
              <a:rPr lang="ja-JP" altLang="en-US" sz="2800" dirty="0">
                <a:latin typeface="Times" charset="0"/>
              </a:rPr>
              <a:t>”</a:t>
            </a:r>
            <a:endParaRPr lang="en-US" altLang="ja-JP" sz="2800" dirty="0">
              <a:latin typeface="Times" charset="0"/>
            </a:endParaRPr>
          </a:p>
          <a:p>
            <a:pPr marL="342900" indent="-342900" algn="ctr" eaLnBrk="0" hangingPunct="0"/>
            <a:endParaRPr lang="en-US" sz="2400" dirty="0">
              <a:latin typeface="Times" charset="0"/>
            </a:endParaRPr>
          </a:p>
          <a:p>
            <a:pPr marL="342900" indent="-342900" algn="ctr" eaLnBrk="0" hangingPunct="0"/>
            <a:r>
              <a:rPr lang="en-US" sz="2400" b="1" dirty="0">
                <a:solidFill>
                  <a:srgbClr val="0000CC"/>
                </a:solidFill>
                <a:latin typeface="Goudy Old Style" charset="0"/>
              </a:rPr>
              <a:t>Results of a 3 year Home Office funded study</a:t>
            </a:r>
            <a:endParaRPr lang="en-US" sz="2800" dirty="0">
              <a:latin typeface="Times" charset="0"/>
            </a:endParaRPr>
          </a:p>
          <a:p>
            <a:pPr marL="342900" indent="-342900" algn="ctr" eaLnBrk="0" hangingPunct="0"/>
            <a:endParaRPr lang="en-US" sz="2800" dirty="0">
              <a:latin typeface="Times" charset="0"/>
            </a:endParaRPr>
          </a:p>
          <a:p>
            <a:pPr marL="342900" indent="-342900" algn="ctr" eaLnBrk="0" hangingPunct="0"/>
            <a:r>
              <a:rPr lang="en-US" sz="2800" dirty="0">
                <a:latin typeface="Times" charset="0"/>
              </a:rPr>
              <a:t>November 2006</a:t>
            </a:r>
          </a:p>
          <a:p>
            <a:pPr marL="342900" indent="-342900" algn="ctr" eaLnBrk="0" hangingPunct="0"/>
            <a:r>
              <a:rPr lang="en-US" sz="2400" i="1" dirty="0" err="1">
                <a:latin typeface="Times" charset="0"/>
              </a:rPr>
              <a:t>www.dspdprogramme.gov.uk</a:t>
            </a:r>
            <a:r>
              <a:rPr lang="en-US" sz="2400" i="1" dirty="0">
                <a:latin typeface="Times" charset="0"/>
              </a:rPr>
              <a:t>/pages/publications/publications1.php</a:t>
            </a:r>
          </a:p>
          <a:p>
            <a:pPr marL="342900" indent="-342900" algn="ctr">
              <a:spcBef>
                <a:spcPct val="20000"/>
              </a:spcBef>
            </a:pPr>
            <a:endParaRPr lang="en-US" sz="2800" dirty="0">
              <a:latin typeface="Times" charset="0"/>
            </a:endParaRPr>
          </a:p>
        </p:txBody>
      </p:sp>
      <p:sp>
        <p:nvSpPr>
          <p:cNvPr id="53253" name="Rectangle 4"/>
          <p:cNvSpPr>
            <a:spLocks noChangeArrowheads="1"/>
          </p:cNvSpPr>
          <p:nvPr/>
        </p:nvSpPr>
        <p:spPr bwMode="auto">
          <a:xfrm>
            <a:off x="0" y="914400"/>
            <a:ext cx="9144000" cy="76200"/>
          </a:xfrm>
          <a:prstGeom prst="rect">
            <a:avLst/>
          </a:prstGeom>
          <a:solidFill>
            <a:srgbClr val="CC0000"/>
          </a:solidFill>
          <a:ln w="9525">
            <a:solidFill>
              <a:srgbClr val="CC0000"/>
            </a:solidFill>
            <a:miter lim="800000"/>
            <a:headEnd/>
            <a:tailEnd/>
          </a:ln>
        </p:spPr>
        <p:txBody>
          <a:bodyPr wrap="none" anchor="ctr"/>
          <a:lstStyle/>
          <a:p>
            <a:pPr algn="ctr"/>
            <a:endParaRPr lang="en-GB">
              <a:solidFill>
                <a:srgbClr val="CC0000"/>
              </a:solidFill>
              <a:latin typeface="Calibri" charset="0"/>
            </a:endParaRPr>
          </a:p>
        </p:txBody>
      </p:sp>
      <p:sp>
        <p:nvSpPr>
          <p:cNvPr id="53254" name="Text Box 5"/>
          <p:cNvSpPr txBox="1">
            <a:spLocks noChangeArrowheads="1"/>
          </p:cNvSpPr>
          <p:nvPr/>
        </p:nvSpPr>
        <p:spPr bwMode="auto">
          <a:xfrm>
            <a:off x="762000" y="4114800"/>
            <a:ext cx="30480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20000"/>
              </a:spcBef>
            </a:pPr>
            <a:r>
              <a:rPr lang="en-GB" sz="1800" i="1">
                <a:latin typeface="Times" charset="0"/>
              </a:rPr>
              <a:t>NCATS Research Team</a:t>
            </a:r>
          </a:p>
          <a:p>
            <a:pPr algn="ctr" eaLnBrk="1" hangingPunct="1">
              <a:lnSpc>
                <a:spcPct val="80000"/>
              </a:lnSpc>
              <a:spcBef>
                <a:spcPct val="20000"/>
              </a:spcBef>
            </a:pPr>
            <a:r>
              <a:rPr lang="cy-GB" sz="2000" b="1">
                <a:ea typeface="MS PGothic" charset="0"/>
                <a:cs typeface="MS PGothic" charset="0"/>
              </a:rPr>
              <a:t> </a:t>
            </a:r>
          </a:p>
          <a:p>
            <a:pPr algn="ctr"/>
            <a:r>
              <a:rPr lang="cy-GB" sz="2000" b="1">
                <a:ea typeface="MS PGothic" charset="0"/>
                <a:cs typeface="MS PGothic" charset="0"/>
              </a:rPr>
              <a:t>Eileen Vizard</a:t>
            </a:r>
          </a:p>
          <a:p>
            <a:pPr algn="ctr"/>
            <a:r>
              <a:rPr lang="cy-GB" sz="2000" b="1">
                <a:ea typeface="MS PGothic" charset="0"/>
                <a:cs typeface="MS PGothic" charset="0"/>
              </a:rPr>
              <a:t>Nicole Hickey</a:t>
            </a:r>
          </a:p>
          <a:p>
            <a:pPr algn="ctr"/>
            <a:r>
              <a:rPr lang="cy-GB" sz="2000" b="1">
                <a:ea typeface="MS PGothic" charset="0"/>
                <a:cs typeface="MS PGothic" charset="0"/>
              </a:rPr>
              <a:t>Eamon McCrory</a:t>
            </a:r>
          </a:p>
          <a:p>
            <a:pPr algn="ctr"/>
            <a:r>
              <a:rPr lang="cy-GB" sz="2000" b="1">
                <a:ea typeface="MS PGothic" charset="0"/>
                <a:cs typeface="MS PGothic" charset="0"/>
              </a:rPr>
              <a:t>Lesley French</a:t>
            </a:r>
            <a:endParaRPr lang="en-US" sz="2000" b="1">
              <a:ea typeface="MS PGothic" charset="0"/>
              <a:cs typeface="MS PGothic" charset="0"/>
            </a:endParaRPr>
          </a:p>
        </p:txBody>
      </p:sp>
    </p:spTree>
    <p:extLst>
      <p:ext uri="{BB962C8B-B14F-4D97-AF65-F5344CB8AC3E}">
        <p14:creationId xmlns:p14="http://schemas.microsoft.com/office/powerpoint/2010/main" val="39237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4"/>
          <p:cNvSpPr>
            <a:spLocks noGrp="1"/>
          </p:cNvSpPr>
          <p:nvPr>
            <p:ph type="ftr" sz="quarter" idx="11"/>
          </p:nvPr>
        </p:nvSpPr>
        <p:spPr/>
        <p:txBody>
          <a:bodyPr/>
          <a:lstStyle/>
          <a:p>
            <a:pPr>
              <a:defRPr/>
            </a:pPr>
            <a:endParaRPr lang="en-US" dirty="0" smtClean="0"/>
          </a:p>
          <a:p>
            <a:pPr>
              <a:defRPr/>
            </a:pPr>
            <a:r>
              <a:rPr lang="en-US" dirty="0" smtClean="0"/>
              <a:t>2013 </a:t>
            </a:r>
            <a:r>
              <a:rPr lang="en-US" dirty="0"/>
              <a:t>DENVER THINKING SPACE</a:t>
            </a:r>
          </a:p>
          <a:p>
            <a:pPr>
              <a:defRPr/>
            </a:pPr>
            <a:endParaRPr lang="en-US" dirty="0"/>
          </a:p>
        </p:txBody>
      </p:sp>
      <p:sp>
        <p:nvSpPr>
          <p:cNvPr id="69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677D36-E693-FC49-97B0-5DB1264287D7}" type="slidenum">
              <a:rPr lang="en-US" sz="1200">
                <a:solidFill>
                  <a:srgbClr val="898989"/>
                </a:solidFill>
                <a:latin typeface="Calibri" charset="0"/>
              </a:rPr>
              <a:pPr eaLnBrk="1" hangingPunct="1"/>
              <a:t>47</a:t>
            </a:fld>
            <a:endParaRPr lang="en-US" sz="1200">
              <a:solidFill>
                <a:srgbClr val="898989"/>
              </a:solidFill>
              <a:latin typeface="Calibri" charset="0"/>
            </a:endParaRPr>
          </a:p>
        </p:txBody>
      </p:sp>
      <p:sp>
        <p:nvSpPr>
          <p:cNvPr id="521220" name="Rectangle 4"/>
          <p:cNvSpPr>
            <a:spLocks noGrp="1" noChangeArrowheads="1"/>
          </p:cNvSpPr>
          <p:nvPr>
            <p:ph type="title"/>
          </p:nvPr>
        </p:nvSpPr>
        <p:spPr>
          <a:xfrm>
            <a:off x="533400" y="457200"/>
            <a:ext cx="8153400" cy="762000"/>
          </a:xfrm>
        </p:spPr>
        <p:txBody>
          <a:bodyPr rtlCol="0">
            <a:normAutofit fontScale="90000"/>
          </a:bodyPr>
          <a:lstStyle/>
          <a:p>
            <a:pPr eaLnBrk="1" fontAlgn="auto" hangingPunct="1">
              <a:spcAft>
                <a:spcPts val="0"/>
              </a:spcAft>
              <a:defRPr/>
            </a:pPr>
            <a:r>
              <a:rPr lang="en-GB" sz="2800" b="1" i="1">
                <a:ea typeface="+mj-ea"/>
                <a:cs typeface="+mj-cs"/>
              </a:rPr>
              <a:t>Early vs. Late onset trajectories</a:t>
            </a:r>
            <a:r>
              <a:rPr lang="en-GB" sz="2400" b="1">
                <a:ea typeface="+mj-ea"/>
                <a:cs typeface="+mj-cs"/>
              </a:rPr>
              <a:t> </a:t>
            </a:r>
            <a:br>
              <a:rPr lang="en-GB" sz="2400" b="1">
                <a:ea typeface="+mj-ea"/>
                <a:cs typeface="+mj-cs"/>
              </a:rPr>
            </a:br>
            <a:r>
              <a:rPr lang="en-GB" sz="2400" b="1">
                <a:solidFill>
                  <a:srgbClr val="CC0000"/>
                </a:solidFill>
                <a:ea typeface="+mj-ea"/>
                <a:cs typeface="+mj-cs"/>
              </a:rPr>
              <a:t>Developmental patterns of non-sexual anti-social behaviour</a:t>
            </a:r>
            <a:r>
              <a:rPr lang="en-GB" sz="2400" b="1">
                <a:ea typeface="+mj-ea"/>
                <a:cs typeface="+mj-cs"/>
              </a:rPr>
              <a:t> </a:t>
            </a:r>
            <a:br>
              <a:rPr lang="en-GB" sz="2400" b="1">
                <a:ea typeface="+mj-ea"/>
                <a:cs typeface="+mj-cs"/>
              </a:rPr>
            </a:br>
            <a:endParaRPr lang="en-GB" sz="2400" b="1">
              <a:ea typeface="+mj-ea"/>
              <a:cs typeface="+mj-cs"/>
            </a:endParaRPr>
          </a:p>
        </p:txBody>
      </p:sp>
      <p:graphicFrame>
        <p:nvGraphicFramePr>
          <p:cNvPr id="721924" name="Group 4"/>
          <p:cNvGraphicFramePr>
            <a:graphicFrameLocks noGrp="1"/>
          </p:cNvGraphicFramePr>
          <p:nvPr>
            <p:ph type="tbl" idx="1"/>
          </p:nvPr>
        </p:nvGraphicFramePr>
        <p:xfrm>
          <a:off x="609600" y="1524000"/>
          <a:ext cx="7772400" cy="4500560"/>
        </p:xfrm>
        <a:graphic>
          <a:graphicData uri="http://schemas.openxmlformats.org/drawingml/2006/table">
            <a:tbl>
              <a:tblPr/>
              <a:tblGrid>
                <a:gridCol w="1554163"/>
                <a:gridCol w="1554162"/>
                <a:gridCol w="1555750"/>
                <a:gridCol w="1554163"/>
                <a:gridCol w="1554162"/>
              </a:tblGrid>
              <a:tr h="518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12" charset="0"/>
                      </a:endParaRPr>
                    </a:p>
                  </a:txBody>
                  <a:tcPr marT="45723" marB="45723"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0-3yrs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4-6yrs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7-10yrs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11-17yrs</a:t>
                      </a:r>
                    </a:p>
                  </a:txBody>
                  <a:tcPr marT="45723" marB="45723"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12" charset="0"/>
                      </a:endParaRP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a:t>
                      </a:r>
                      <a:r>
                        <a:rPr kumimoji="0" lang="en-GB" sz="1400" b="0" i="0" u="none" strike="noStrike" cap="none" normalizeH="0" baseline="0" smtClean="0">
                          <a:ln>
                            <a:noFill/>
                          </a:ln>
                          <a:solidFill>
                            <a:srgbClr val="CC0000"/>
                          </a:solidFill>
                          <a:effectLst/>
                          <a:latin typeface="Times" pitchFamily="112" charset="0"/>
                        </a:rPr>
                        <a:t>EO</a:t>
                      </a:r>
                      <a:r>
                        <a:rPr kumimoji="0" lang="en-GB" sz="1400" b="0" i="0" u="none" strike="noStrike" cap="none" normalizeH="0" baseline="0" smtClean="0">
                          <a:ln>
                            <a:noFill/>
                          </a:ln>
                          <a:solidFill>
                            <a:schemeClr val="tx1"/>
                          </a:solidFill>
                          <a:effectLst/>
                          <a:latin typeface="Times" pitchFamily="112" charset="0"/>
                        </a:rPr>
                        <a:t>          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(n=93)     (n=120)</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a:t>
                      </a:r>
                      <a:r>
                        <a:rPr kumimoji="0" lang="en-GB" sz="1400" b="0" i="0" u="none" strike="noStrike" cap="none" normalizeH="0" baseline="0" smtClean="0">
                          <a:ln>
                            <a:noFill/>
                          </a:ln>
                          <a:solidFill>
                            <a:srgbClr val="CC0000"/>
                          </a:solidFill>
                          <a:effectLst/>
                          <a:latin typeface="Times" pitchFamily="112" charset="0"/>
                        </a:rPr>
                        <a:t>EO</a:t>
                      </a:r>
                      <a:r>
                        <a:rPr kumimoji="0" lang="en-GB" sz="1400" b="0" i="0" u="none" strike="noStrike" cap="none" normalizeH="0" baseline="0" smtClean="0">
                          <a:ln>
                            <a:noFill/>
                          </a:ln>
                          <a:solidFill>
                            <a:schemeClr val="tx1"/>
                          </a:solidFill>
                          <a:effectLst/>
                          <a:latin typeface="Times" pitchFamily="112" charset="0"/>
                        </a:rPr>
                        <a:t>         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(n=93)    (n=120)</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a:t>
                      </a:r>
                      <a:r>
                        <a:rPr kumimoji="0" lang="en-GB" sz="1400" b="0" i="0" u="none" strike="noStrike" cap="none" normalizeH="0" baseline="0" smtClean="0">
                          <a:ln>
                            <a:noFill/>
                          </a:ln>
                          <a:solidFill>
                            <a:srgbClr val="CC0000"/>
                          </a:solidFill>
                          <a:effectLst/>
                          <a:latin typeface="Times" pitchFamily="112" charset="0"/>
                        </a:rPr>
                        <a:t>EO</a:t>
                      </a:r>
                      <a:r>
                        <a:rPr kumimoji="0" lang="en-GB" sz="1400" b="0" i="0" u="none" strike="noStrike" cap="none" normalizeH="0" baseline="0" smtClean="0">
                          <a:ln>
                            <a:noFill/>
                          </a:ln>
                          <a:solidFill>
                            <a:schemeClr val="tx1"/>
                          </a:solidFill>
                          <a:effectLst/>
                          <a:latin typeface="Times" pitchFamily="112" charset="0"/>
                        </a:rPr>
                        <a:t>        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(n=93)   (n=120)</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a:t>
                      </a:r>
                      <a:r>
                        <a:rPr kumimoji="0" lang="en-GB" sz="1400" b="0" i="0" u="none" strike="noStrike" cap="none" normalizeH="0" baseline="0" smtClean="0">
                          <a:ln>
                            <a:noFill/>
                          </a:ln>
                          <a:solidFill>
                            <a:srgbClr val="CC0000"/>
                          </a:solidFill>
                          <a:effectLst/>
                          <a:latin typeface="Times" pitchFamily="112" charset="0"/>
                        </a:rPr>
                        <a:t>EO</a:t>
                      </a:r>
                      <a:r>
                        <a:rPr kumimoji="0" lang="en-GB" sz="1400" b="0" i="0" u="none" strike="noStrike" cap="none" normalizeH="0" baseline="0" smtClean="0">
                          <a:ln>
                            <a:noFill/>
                          </a:ln>
                          <a:solidFill>
                            <a:schemeClr val="tx1"/>
                          </a:solidFill>
                          <a:effectLst/>
                          <a:latin typeface="Times" pitchFamily="112" charset="0"/>
                        </a:rPr>
                        <a:t>          LO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 (n=93)    (n=120)</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Insecure attachment</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13%</a:t>
                      </a:r>
                      <a:r>
                        <a:rPr kumimoji="0" lang="en-GB" sz="1800" b="0" i="0" u="none" strike="noStrike" cap="none" normalizeH="0" baseline="0" smtClean="0">
                          <a:ln>
                            <a:noFill/>
                          </a:ln>
                          <a:solidFill>
                            <a:schemeClr val="tx1"/>
                          </a:solidFill>
                          <a:effectLst/>
                          <a:latin typeface="Times" pitchFamily="112" charset="0"/>
                        </a:rPr>
                        <a:t>   3%**</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Times" pitchFamily="112" charset="0"/>
                        </a:rPr>
                        <a:t>   </a:t>
                      </a:r>
                      <a:r>
                        <a:rPr kumimoji="0" lang="en-GB" sz="1800" b="1" i="0" u="none" strike="noStrike" cap="none" normalizeH="0" baseline="0" dirty="0" smtClean="0">
                          <a:ln>
                            <a:noFill/>
                          </a:ln>
                          <a:solidFill>
                            <a:srgbClr val="CC0000"/>
                          </a:solidFill>
                          <a:effectLst/>
                          <a:latin typeface="Times" pitchFamily="112" charset="0"/>
                        </a:rPr>
                        <a:t>36%</a:t>
                      </a:r>
                      <a:r>
                        <a:rPr kumimoji="0" lang="en-GB" sz="1800" b="0" i="0" u="none" strike="noStrike" cap="none" normalizeH="0" baseline="0" dirty="0" smtClean="0">
                          <a:ln>
                            <a:noFill/>
                          </a:ln>
                          <a:solidFill>
                            <a:schemeClr val="tx1"/>
                          </a:solidFill>
                          <a:effectLst/>
                          <a:latin typeface="Times" pitchFamily="112" charset="0"/>
                        </a:rPr>
                        <a:t>   4%**</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52%</a:t>
                      </a:r>
                      <a:r>
                        <a:rPr kumimoji="0" lang="en-GB" sz="1800" b="0" i="0" u="none" strike="noStrike" cap="none" normalizeH="0" baseline="0" smtClean="0">
                          <a:ln>
                            <a:noFill/>
                          </a:ln>
                          <a:solidFill>
                            <a:schemeClr val="tx1"/>
                          </a:solidFill>
                          <a:effectLst/>
                          <a:latin typeface="Times" pitchFamily="112" charset="0"/>
                        </a:rPr>
                        <a:t> 17%**</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61%</a:t>
                      </a:r>
                      <a:r>
                        <a:rPr kumimoji="0" lang="en-GB" sz="1800" b="0" i="0" u="none" strike="noStrike" cap="none" normalizeH="0" baseline="0" smtClean="0">
                          <a:ln>
                            <a:noFill/>
                          </a:ln>
                          <a:solidFill>
                            <a:schemeClr val="tx1"/>
                          </a:solidFill>
                          <a:effectLst/>
                          <a:latin typeface="Times" pitchFamily="112" charset="0"/>
                        </a:rPr>
                        <a:t>   28%*</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Physically aggressive</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24%</a:t>
                      </a:r>
                      <a:r>
                        <a:rPr kumimoji="0" lang="en-GB" sz="1800" b="0" i="0" u="none" strike="noStrike" cap="none" normalizeH="0" baseline="0" smtClean="0">
                          <a:ln>
                            <a:noFill/>
                          </a:ln>
                          <a:solidFill>
                            <a:schemeClr val="tx1"/>
                          </a:solidFill>
                          <a:effectLst/>
                          <a:latin typeface="Times" pitchFamily="112" charset="0"/>
                        </a:rPr>
                        <a:t>   11%*</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41%</a:t>
                      </a:r>
                      <a:r>
                        <a:rPr kumimoji="0" lang="en-GB" sz="1800" b="0" i="0" u="none" strike="noStrike" cap="none" normalizeH="0" baseline="0" smtClean="0">
                          <a:ln>
                            <a:noFill/>
                          </a:ln>
                          <a:solidFill>
                            <a:schemeClr val="tx1"/>
                          </a:solidFill>
                          <a:effectLst/>
                          <a:latin typeface="Times" pitchFamily="112" charset="0"/>
                        </a:rPr>
                        <a:t> 18%**</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70%</a:t>
                      </a:r>
                      <a:r>
                        <a:rPr kumimoji="0" lang="en-GB" sz="1800" b="0" i="0" u="none" strike="noStrike" cap="none" normalizeH="0" baseline="0" smtClean="0">
                          <a:ln>
                            <a:noFill/>
                          </a:ln>
                          <a:solidFill>
                            <a:schemeClr val="tx1"/>
                          </a:solidFill>
                          <a:effectLst/>
                          <a:latin typeface="Times" pitchFamily="112" charset="0"/>
                        </a:rPr>
                        <a:t> 32%**</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72%</a:t>
                      </a:r>
                      <a:r>
                        <a:rPr kumimoji="0" lang="en-GB" sz="1800" b="0" i="0" u="none" strike="noStrike" cap="none" normalizeH="0" baseline="0" smtClean="0">
                          <a:ln>
                            <a:noFill/>
                          </a:ln>
                          <a:solidFill>
                            <a:schemeClr val="tx1"/>
                          </a:solidFill>
                          <a:effectLst/>
                          <a:latin typeface="Times" pitchFamily="112" charset="0"/>
                        </a:rPr>
                        <a:t>     64%            </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Cruelty to animals</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5%     0%*</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14%    1%*</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18%      9%</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Impulsivity</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19%    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32%  11%**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51%    39%</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Socially isolated</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9%   5%</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26%  15%*</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63      55%</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80" name="Text Box 63"/>
          <p:cNvSpPr txBox="1">
            <a:spLocks noChangeArrowheads="1"/>
          </p:cNvSpPr>
          <p:nvPr/>
        </p:nvSpPr>
        <p:spPr bwMode="auto">
          <a:xfrm>
            <a:off x="6400800" y="6248400"/>
            <a:ext cx="152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a:solidFill>
                  <a:schemeClr val="tx2"/>
                </a:solidFill>
                <a:latin typeface="Times" charset="0"/>
                <a:ea typeface="MS PGothic" charset="0"/>
                <a:cs typeface="MS PGothic" charset="0"/>
              </a:rPr>
              <a:t>(*</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=.05, ** </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=.01)</a:t>
            </a:r>
            <a:endParaRPr lang="en-US" sz="1400">
              <a:solidFill>
                <a:schemeClr val="tx2"/>
              </a:solidFill>
              <a:latin typeface="Times" charset="0"/>
              <a:ea typeface="MS PGothic" charset="0"/>
              <a:cs typeface="MS PGothic" charset="0"/>
            </a:endParaRPr>
          </a:p>
        </p:txBody>
      </p:sp>
    </p:spTree>
    <p:extLst>
      <p:ext uri="{BB962C8B-B14F-4D97-AF65-F5344CB8AC3E}">
        <p14:creationId xmlns:p14="http://schemas.microsoft.com/office/powerpoint/2010/main" val="27102541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4"/>
          <p:cNvSpPr>
            <a:spLocks noGrp="1"/>
          </p:cNvSpPr>
          <p:nvPr>
            <p:ph type="ftr" sz="quarter" idx="11"/>
          </p:nvPr>
        </p:nvSpPr>
        <p:spPr/>
        <p:txBody>
          <a:bodyPr/>
          <a:lstStyle/>
          <a:p>
            <a:pPr>
              <a:defRPr/>
            </a:pPr>
            <a:endParaRPr lang="en-US" dirty="0" smtClean="0"/>
          </a:p>
          <a:p>
            <a:pPr>
              <a:defRPr/>
            </a:pPr>
            <a:r>
              <a:rPr lang="en-US" dirty="0" smtClean="0"/>
              <a:t>2013 </a:t>
            </a:r>
            <a:r>
              <a:rPr lang="en-US" dirty="0"/>
              <a:t>DENVER THINKING SPACE</a:t>
            </a:r>
          </a:p>
          <a:p>
            <a:pPr>
              <a:defRPr/>
            </a:pPr>
            <a:endParaRPr lang="en-US" dirty="0"/>
          </a:p>
        </p:txBody>
      </p:sp>
      <p:sp>
        <p:nvSpPr>
          <p:cNvPr id="839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E79579-4006-9D48-9967-7D3407556524}" type="slidenum">
              <a:rPr lang="en-US" sz="1200">
                <a:solidFill>
                  <a:srgbClr val="898989"/>
                </a:solidFill>
                <a:latin typeface="Calibri" charset="0"/>
              </a:rPr>
              <a:pPr eaLnBrk="1" hangingPunct="1"/>
              <a:t>48</a:t>
            </a:fld>
            <a:endParaRPr lang="en-US" sz="1200">
              <a:solidFill>
                <a:srgbClr val="898989"/>
              </a:solidFill>
              <a:latin typeface="Calibri" charset="0"/>
            </a:endParaRPr>
          </a:p>
        </p:txBody>
      </p:sp>
      <p:sp>
        <p:nvSpPr>
          <p:cNvPr id="522244" name="Rectangle 4"/>
          <p:cNvSpPr>
            <a:spLocks noGrp="1" noChangeArrowheads="1"/>
          </p:cNvSpPr>
          <p:nvPr>
            <p:ph type="title"/>
          </p:nvPr>
        </p:nvSpPr>
        <p:spPr>
          <a:xfrm>
            <a:off x="533400" y="457200"/>
            <a:ext cx="8229600" cy="762000"/>
          </a:xfrm>
        </p:spPr>
        <p:txBody>
          <a:bodyPr rtlCol="0">
            <a:normAutofit fontScale="90000"/>
          </a:bodyPr>
          <a:lstStyle/>
          <a:p>
            <a:pPr eaLnBrk="1" fontAlgn="auto" hangingPunct="1">
              <a:spcAft>
                <a:spcPts val="0"/>
              </a:spcAft>
              <a:defRPr/>
            </a:pPr>
            <a:r>
              <a:rPr lang="en-GB" sz="2800" b="1" i="1">
                <a:ea typeface="+mj-ea"/>
                <a:cs typeface="+mj-cs"/>
              </a:rPr>
              <a:t>ESPD vs. non-ESPD</a:t>
            </a:r>
            <a:r>
              <a:rPr lang="en-GB" sz="2400" b="1">
                <a:ea typeface="+mj-ea"/>
                <a:cs typeface="+mj-cs"/>
              </a:rPr>
              <a:t/>
            </a:r>
            <a:br>
              <a:rPr lang="en-GB" sz="2400" b="1">
                <a:ea typeface="+mj-ea"/>
                <a:cs typeface="+mj-cs"/>
              </a:rPr>
            </a:br>
            <a:r>
              <a:rPr lang="en-GB" sz="2400" b="1">
                <a:solidFill>
                  <a:srgbClr val="CC0000"/>
                </a:solidFill>
                <a:ea typeface="+mj-ea"/>
                <a:cs typeface="+mj-cs"/>
              </a:rPr>
              <a:t>Developmental continuity of non-sexual anti-social behaviour</a:t>
            </a:r>
            <a:endParaRPr lang="en-GB" sz="2400" b="1">
              <a:ea typeface="+mj-ea"/>
              <a:cs typeface="+mj-cs"/>
            </a:endParaRPr>
          </a:p>
        </p:txBody>
      </p:sp>
      <p:graphicFrame>
        <p:nvGraphicFramePr>
          <p:cNvPr id="522305" name="Group 65"/>
          <p:cNvGraphicFramePr>
            <a:graphicFrameLocks noGrp="1"/>
          </p:cNvGraphicFramePr>
          <p:nvPr>
            <p:ph type="tbl" idx="1"/>
          </p:nvPr>
        </p:nvGraphicFramePr>
        <p:xfrm>
          <a:off x="685800" y="1524000"/>
          <a:ext cx="8077200" cy="4500560"/>
        </p:xfrm>
        <a:graphic>
          <a:graphicData uri="http://schemas.openxmlformats.org/drawingml/2006/table">
            <a:tbl>
              <a:tblPr/>
              <a:tblGrid>
                <a:gridCol w="1584325"/>
                <a:gridCol w="1646238"/>
                <a:gridCol w="1616075"/>
                <a:gridCol w="1616075"/>
                <a:gridCol w="1614487"/>
              </a:tblGrid>
              <a:tr h="518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pitchFamily="112" charset="0"/>
                      </a:endParaRPr>
                    </a:p>
                  </a:txBody>
                  <a:tcPr marT="45723" marB="45723"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0-3yrs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4-6yrs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7-10yrs</a:t>
                      </a:r>
                    </a:p>
                  </a:txBody>
                  <a:tcPr marT="45723" marB="45723"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Times" pitchFamily="112" charset="0"/>
                        </a:rPr>
                        <a:t>11-17yrs</a:t>
                      </a:r>
                    </a:p>
                  </a:txBody>
                  <a:tcPr marT="45723" marB="45723"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12" charset="0"/>
                      </a:endParaRP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CC0000"/>
                          </a:solidFill>
                          <a:effectLst/>
                          <a:latin typeface="Times" pitchFamily="112" charset="0"/>
                        </a:rPr>
                        <a:t>ESPD</a:t>
                      </a:r>
                      <a:r>
                        <a:rPr kumimoji="0" lang="en-GB" sz="1400" b="0" i="0" u="none" strike="noStrike" cap="none" normalizeH="0" baseline="0" dirty="0" smtClean="0">
                          <a:ln>
                            <a:noFill/>
                          </a:ln>
                          <a:solidFill>
                            <a:schemeClr val="tx1"/>
                          </a:solidFill>
                          <a:effectLst/>
                          <a:latin typeface="Times" pitchFamily="112" charset="0"/>
                        </a:rPr>
                        <a:t>   Non- ESPD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Times" pitchFamily="112" charset="0"/>
                        </a:rPr>
                        <a:t>(n=54)     (n=149)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rgbClr val="CC0000"/>
                          </a:solidFill>
                          <a:effectLst/>
                          <a:latin typeface="Times" pitchFamily="112" charset="0"/>
                        </a:rPr>
                        <a:t>ESPD</a:t>
                      </a:r>
                      <a:r>
                        <a:rPr kumimoji="0" lang="en-GB" sz="1400" b="0" i="0" u="none" strike="noStrike" cap="none" normalizeH="0" baseline="0" dirty="0" smtClean="0">
                          <a:ln>
                            <a:noFill/>
                          </a:ln>
                          <a:solidFill>
                            <a:schemeClr val="tx1"/>
                          </a:solidFill>
                          <a:effectLst/>
                          <a:latin typeface="Times" pitchFamily="112" charset="0"/>
                        </a:rPr>
                        <a:t>   Non-ESPD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Times" pitchFamily="112" charset="0"/>
                        </a:rPr>
                        <a:t>(n=54)     (n=149)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rgbClr val="CC0000"/>
                          </a:solidFill>
                          <a:effectLst/>
                          <a:latin typeface="Times" pitchFamily="112" charset="0"/>
                        </a:rPr>
                        <a:t>ESPD</a:t>
                      </a:r>
                      <a:r>
                        <a:rPr kumimoji="0" lang="en-GB" sz="1400" b="0" i="0" u="none" strike="noStrike" cap="none" normalizeH="0" baseline="0" smtClean="0">
                          <a:ln>
                            <a:noFill/>
                          </a:ln>
                          <a:solidFill>
                            <a:schemeClr val="tx1"/>
                          </a:solidFill>
                          <a:effectLst/>
                          <a:latin typeface="Times" pitchFamily="112" charset="0"/>
                        </a:rPr>
                        <a:t>   Non-ESPD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(n=54)     (n=149)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rgbClr val="CC0000"/>
                          </a:solidFill>
                          <a:effectLst/>
                          <a:latin typeface="Times" pitchFamily="112" charset="0"/>
                        </a:rPr>
                        <a:t>ESPD</a:t>
                      </a:r>
                      <a:r>
                        <a:rPr kumimoji="0" lang="en-GB" sz="1400" b="0" i="0" u="none" strike="noStrike" cap="none" normalizeH="0" baseline="0" smtClean="0">
                          <a:ln>
                            <a:noFill/>
                          </a:ln>
                          <a:solidFill>
                            <a:schemeClr val="tx1"/>
                          </a:solidFill>
                          <a:effectLst/>
                          <a:latin typeface="Times" pitchFamily="112" charset="0"/>
                        </a:rPr>
                        <a:t>   Non-ESPD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Times" pitchFamily="112" charset="0"/>
                        </a:rPr>
                        <a:t>(n=54)     (n=149)</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Insecure attachment</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15%</a:t>
                      </a:r>
                      <a:r>
                        <a:rPr kumimoji="0" lang="en-GB" sz="1800" b="0" i="0" u="none" strike="noStrike" cap="none" normalizeH="0" baseline="0" smtClean="0">
                          <a:ln>
                            <a:noFill/>
                          </a:ln>
                          <a:solidFill>
                            <a:schemeClr val="tx1"/>
                          </a:solidFill>
                          <a:effectLst/>
                          <a:latin typeface="Times" pitchFamily="112" charset="0"/>
                        </a:rPr>
                        <a:t>      4%**</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28%    17%</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56%</a:t>
                      </a:r>
                      <a:r>
                        <a:rPr kumimoji="0" lang="en-GB" sz="1800" b="0" i="0" u="none" strike="noStrike" cap="none" normalizeH="0" baseline="0" smtClean="0">
                          <a:ln>
                            <a:noFill/>
                          </a:ln>
                          <a:solidFill>
                            <a:schemeClr val="tx1"/>
                          </a:solidFill>
                          <a:effectLst/>
                          <a:latin typeface="Times" pitchFamily="112" charset="0"/>
                        </a:rPr>
                        <a:t>  26%**</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67%</a:t>
                      </a:r>
                      <a:r>
                        <a:rPr kumimoji="0" lang="en-GB" sz="1800" b="0" i="0" u="none" strike="noStrike" cap="none" normalizeH="0" baseline="0" smtClean="0">
                          <a:ln>
                            <a:noFill/>
                          </a:ln>
                          <a:solidFill>
                            <a:schemeClr val="tx1"/>
                          </a:solidFill>
                          <a:effectLst/>
                          <a:latin typeface="Times" pitchFamily="112" charset="0"/>
                        </a:rPr>
                        <a:t>  38%**</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Physically aggressive</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30%</a:t>
                      </a:r>
                      <a:r>
                        <a:rPr kumimoji="0" lang="en-GB" sz="1800" b="0" i="0" u="none" strike="noStrike" cap="none" normalizeH="0" baseline="0" smtClean="0">
                          <a:ln>
                            <a:noFill/>
                          </a:ln>
                          <a:solidFill>
                            <a:schemeClr val="tx1"/>
                          </a:solidFill>
                          <a:effectLst/>
                          <a:latin typeface="Times" pitchFamily="112" charset="0"/>
                        </a:rPr>
                        <a:t>    11%**</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46%</a:t>
                      </a:r>
                      <a:r>
                        <a:rPr kumimoji="0" lang="en-GB" sz="1800" b="0" i="0" u="none" strike="noStrike" cap="none" normalizeH="0" baseline="0" smtClean="0">
                          <a:ln>
                            <a:noFill/>
                          </a:ln>
                          <a:solidFill>
                            <a:schemeClr val="tx1"/>
                          </a:solidFill>
                          <a:effectLst/>
                          <a:latin typeface="Times" pitchFamily="112" charset="0"/>
                        </a:rPr>
                        <a:t> 19%**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76%</a:t>
                      </a:r>
                      <a:r>
                        <a:rPr kumimoji="0" lang="en-GB" sz="1800" b="0" i="0" u="none" strike="noStrike" cap="none" normalizeH="0" baseline="0" smtClean="0">
                          <a:ln>
                            <a:noFill/>
                          </a:ln>
                          <a:solidFill>
                            <a:schemeClr val="tx1"/>
                          </a:solidFill>
                          <a:effectLst/>
                          <a:latin typeface="Times" pitchFamily="112" charset="0"/>
                        </a:rPr>
                        <a:t> 38%**</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CC0000"/>
                          </a:solidFill>
                          <a:effectLst/>
                          <a:latin typeface="Times" pitchFamily="112" charset="0"/>
                        </a:rPr>
                        <a:t>   89%</a:t>
                      </a:r>
                      <a:r>
                        <a:rPr kumimoji="0" lang="en-GB" sz="1800" b="0" i="0" u="none" strike="noStrike" cap="none" normalizeH="0" baseline="0" smtClean="0">
                          <a:ln>
                            <a:noFill/>
                          </a:ln>
                          <a:solidFill>
                            <a:schemeClr val="tx1"/>
                          </a:solidFill>
                          <a:effectLst/>
                          <a:latin typeface="Times" pitchFamily="112" charset="0"/>
                        </a:rPr>
                        <a:t> 64%**            </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Cruelty to animals</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7%</a:t>
                      </a:r>
                      <a:r>
                        <a:rPr kumimoji="0" lang="en-GB" sz="1800" b="0" i="0" u="none" strike="noStrike" cap="none" normalizeH="0" baseline="0" smtClean="0">
                          <a:ln>
                            <a:noFill/>
                          </a:ln>
                          <a:solidFill>
                            <a:schemeClr val="tx1"/>
                          </a:solidFill>
                          <a:effectLst/>
                          <a:latin typeface="Times" pitchFamily="112" charset="0"/>
                        </a:rPr>
                        <a:t>   0%**</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13%</a:t>
                      </a:r>
                      <a:r>
                        <a:rPr kumimoji="0" lang="en-GB" sz="1800" b="0" i="0" u="none" strike="noStrike" cap="none" normalizeH="0" baseline="0" smtClean="0">
                          <a:ln>
                            <a:noFill/>
                          </a:ln>
                          <a:solidFill>
                            <a:schemeClr val="tx1"/>
                          </a:solidFill>
                          <a:effectLst/>
                          <a:latin typeface="Times" pitchFamily="112" charset="0"/>
                        </a:rPr>
                        <a:t>    2%**</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28%</a:t>
                      </a:r>
                      <a:r>
                        <a:rPr kumimoji="0" lang="en-GB" sz="1800" b="0" i="0" u="none" strike="noStrike" cap="none" normalizeH="0" baseline="0" smtClean="0">
                          <a:ln>
                            <a:noFill/>
                          </a:ln>
                          <a:solidFill>
                            <a:schemeClr val="tx1"/>
                          </a:solidFill>
                          <a:effectLst/>
                          <a:latin typeface="Times" pitchFamily="112" charset="0"/>
                        </a:rPr>
                        <a:t>   9%**</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Impulsivity</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26%</a:t>
                      </a:r>
                      <a:r>
                        <a:rPr kumimoji="0" lang="en-GB" sz="1800" b="0" i="0" u="none" strike="noStrike" cap="none" normalizeH="0" baseline="0" smtClean="0">
                          <a:ln>
                            <a:noFill/>
                          </a:ln>
                          <a:solidFill>
                            <a:schemeClr val="tx1"/>
                          </a:solidFill>
                          <a:effectLst/>
                          <a:latin typeface="Times" pitchFamily="112" charset="0"/>
                        </a:rPr>
                        <a:t>   9%**</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43%</a:t>
                      </a:r>
                      <a:r>
                        <a:rPr kumimoji="0" lang="en-GB" sz="1800" b="0" i="0" u="none" strike="noStrike" cap="none" normalizeH="0" baseline="0" smtClean="0">
                          <a:ln>
                            <a:noFill/>
                          </a:ln>
                          <a:solidFill>
                            <a:schemeClr val="tx1"/>
                          </a:solidFill>
                          <a:effectLst/>
                          <a:latin typeface="Times" pitchFamily="112" charset="0"/>
                        </a:rPr>
                        <a:t>  13%**   </a:t>
                      </a: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74%</a:t>
                      </a:r>
                      <a:r>
                        <a:rPr kumimoji="0" lang="en-GB" sz="1800" b="0" i="0" u="none" strike="noStrike" cap="none" normalizeH="0" baseline="0" smtClean="0">
                          <a:ln>
                            <a:noFill/>
                          </a:ln>
                          <a:solidFill>
                            <a:schemeClr val="tx1"/>
                          </a:solidFill>
                          <a:effectLst/>
                          <a:latin typeface="Times" pitchFamily="112" charset="0"/>
                        </a:rPr>
                        <a:t> 34%**</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pitchFamily="112" charset="0"/>
                        </a:rPr>
                        <a:t>Fighting &amp; stealing</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          -</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9%</a:t>
                      </a:r>
                      <a:r>
                        <a:rPr kumimoji="0" lang="en-GB" sz="1800" b="0" i="0" u="none" strike="noStrike" cap="none" normalizeH="0" baseline="0" smtClean="0">
                          <a:ln>
                            <a:noFill/>
                          </a:ln>
                          <a:solidFill>
                            <a:schemeClr val="tx1"/>
                          </a:solidFill>
                          <a:effectLst/>
                          <a:latin typeface="Times" pitchFamily="112" charset="0"/>
                        </a:rPr>
                        <a:t>  1%**</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24%</a:t>
                      </a:r>
                      <a:r>
                        <a:rPr kumimoji="0" lang="en-GB" sz="1800" b="0" i="0" u="none" strike="noStrike" cap="none" normalizeH="0" baseline="0" smtClean="0">
                          <a:ln>
                            <a:noFill/>
                          </a:ln>
                          <a:solidFill>
                            <a:schemeClr val="tx1"/>
                          </a:solidFill>
                          <a:effectLst/>
                          <a:latin typeface="Times" pitchFamily="112" charset="0"/>
                        </a:rPr>
                        <a:t>    7%**</a:t>
                      </a:r>
                    </a:p>
                  </a:txBody>
                  <a:tcPr marT="45723" marB="45723"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Times" pitchFamily="112" charset="0"/>
                        </a:rPr>
                        <a:t>   </a:t>
                      </a:r>
                      <a:r>
                        <a:rPr kumimoji="0" lang="en-GB" sz="1800" b="1" i="0" u="none" strike="noStrike" cap="none" normalizeH="0" baseline="0" smtClean="0">
                          <a:ln>
                            <a:noFill/>
                          </a:ln>
                          <a:solidFill>
                            <a:srgbClr val="CC0000"/>
                          </a:solidFill>
                          <a:effectLst/>
                          <a:latin typeface="Times" pitchFamily="112" charset="0"/>
                        </a:rPr>
                        <a:t>66%</a:t>
                      </a:r>
                      <a:r>
                        <a:rPr kumimoji="0" lang="en-GB" sz="1800" b="0" i="0" u="none" strike="noStrike" cap="none" normalizeH="0" baseline="0" smtClean="0">
                          <a:ln>
                            <a:noFill/>
                          </a:ln>
                          <a:solidFill>
                            <a:schemeClr val="tx1"/>
                          </a:solidFill>
                          <a:effectLst/>
                          <a:latin typeface="Times" pitchFamily="112" charset="0"/>
                        </a:rPr>
                        <a:t>  34%**</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16" name="Text Box 63"/>
          <p:cNvSpPr txBox="1">
            <a:spLocks noChangeArrowheads="1"/>
          </p:cNvSpPr>
          <p:nvPr/>
        </p:nvSpPr>
        <p:spPr bwMode="auto">
          <a:xfrm>
            <a:off x="6400800" y="6248400"/>
            <a:ext cx="152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a:solidFill>
                  <a:schemeClr val="tx2"/>
                </a:solidFill>
                <a:latin typeface="Times" charset="0"/>
                <a:ea typeface="MS PGothic" charset="0"/>
                <a:cs typeface="MS PGothic" charset="0"/>
              </a:rPr>
              <a:t>(*</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=.05, ** </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=.01)</a:t>
            </a:r>
            <a:endParaRPr lang="en-US" sz="1400">
              <a:solidFill>
                <a:schemeClr val="tx2"/>
              </a:solidFill>
              <a:latin typeface="Times" charset="0"/>
              <a:ea typeface="MS PGothic" charset="0"/>
              <a:cs typeface="MS PGothic" charset="0"/>
            </a:endParaRPr>
          </a:p>
        </p:txBody>
      </p:sp>
    </p:spTree>
    <p:extLst>
      <p:ext uri="{BB962C8B-B14F-4D97-AF65-F5344CB8AC3E}">
        <p14:creationId xmlns:p14="http://schemas.microsoft.com/office/powerpoint/2010/main" val="3455070404"/>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4"/>
          <p:cNvSpPr>
            <a:spLocks noGrp="1"/>
          </p:cNvSpPr>
          <p:nvPr>
            <p:ph type="ftr" sz="quarter" idx="11"/>
          </p:nvPr>
        </p:nvSpPr>
        <p:spPr/>
        <p:txBody>
          <a:bodyPr/>
          <a:lstStyle/>
          <a:p>
            <a:pPr>
              <a:defRPr/>
            </a:pPr>
            <a:endParaRPr lang="en-US" dirty="0" smtClean="0"/>
          </a:p>
          <a:p>
            <a:pPr>
              <a:defRPr/>
            </a:pPr>
            <a:r>
              <a:rPr lang="en-US" dirty="0" smtClean="0"/>
              <a:t>2013 </a:t>
            </a:r>
            <a:r>
              <a:rPr lang="en-US" dirty="0"/>
              <a:t>DENVER THINKING SPACE</a:t>
            </a:r>
          </a:p>
          <a:p>
            <a:pPr>
              <a:defRPr/>
            </a:pPr>
            <a:endParaRPr lang="en-US" dirty="0"/>
          </a:p>
        </p:txBody>
      </p:sp>
      <p:sp>
        <p:nvSpPr>
          <p:cNvPr id="860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7D515A-D6E5-B047-B421-25AD183F290C}" type="slidenum">
              <a:rPr lang="en-US" sz="1200">
                <a:solidFill>
                  <a:srgbClr val="898989"/>
                </a:solidFill>
                <a:latin typeface="Calibri" charset="0"/>
              </a:rPr>
              <a:pPr eaLnBrk="1" hangingPunct="1"/>
              <a:t>49</a:t>
            </a:fld>
            <a:endParaRPr lang="en-US" sz="1200">
              <a:solidFill>
                <a:srgbClr val="898989"/>
              </a:solidFill>
              <a:latin typeface="Calibri" charset="0"/>
            </a:endParaRPr>
          </a:p>
        </p:txBody>
      </p:sp>
      <p:sp>
        <p:nvSpPr>
          <p:cNvPr id="750594" name="Rectangle 2"/>
          <p:cNvSpPr>
            <a:spLocks noGrp="1" noChangeArrowheads="1"/>
          </p:cNvSpPr>
          <p:nvPr>
            <p:ph type="title"/>
          </p:nvPr>
        </p:nvSpPr>
        <p:spPr>
          <a:xfrm>
            <a:off x="685800" y="609600"/>
            <a:ext cx="7772400" cy="609600"/>
          </a:xfrm>
        </p:spPr>
        <p:txBody>
          <a:bodyPr rtlCol="0">
            <a:normAutofit fontScale="90000"/>
          </a:bodyPr>
          <a:lstStyle/>
          <a:p>
            <a:pPr eaLnBrk="1" fontAlgn="auto" hangingPunct="1">
              <a:spcAft>
                <a:spcPts val="0"/>
              </a:spcAft>
              <a:defRPr/>
            </a:pPr>
            <a:r>
              <a:rPr lang="en-GB" sz="2800" b="1" i="1">
                <a:ea typeface="+mj-ea"/>
                <a:cs typeface="+mj-cs"/>
              </a:rPr>
              <a:t>ESPD vs. non-ESPD:</a:t>
            </a:r>
            <a:r>
              <a:rPr lang="en-GB" sz="2400" b="1">
                <a:ea typeface="+mj-ea"/>
                <a:cs typeface="+mj-cs"/>
              </a:rPr>
              <a:t> </a:t>
            </a:r>
            <a:br>
              <a:rPr lang="en-GB" sz="2400" b="1">
                <a:ea typeface="+mj-ea"/>
                <a:cs typeface="+mj-cs"/>
              </a:rPr>
            </a:br>
            <a:r>
              <a:rPr lang="en-GB" sz="2400" b="1">
                <a:solidFill>
                  <a:srgbClr val="CC0000"/>
                </a:solidFill>
                <a:ea typeface="+mj-ea"/>
                <a:cs typeface="+mj-cs"/>
              </a:rPr>
              <a:t>Lifetime conviction profile (n=196)</a:t>
            </a:r>
            <a:r>
              <a:rPr lang="en-GB" sz="2400" b="1" u="sng">
                <a:ea typeface="+mj-ea"/>
                <a:cs typeface="+mj-cs"/>
              </a:rPr>
              <a:t> </a:t>
            </a:r>
            <a:br>
              <a:rPr lang="en-GB" sz="2400" b="1" u="sng">
                <a:ea typeface="+mj-ea"/>
                <a:cs typeface="+mj-cs"/>
              </a:rPr>
            </a:br>
            <a:endParaRPr lang="en-GB" sz="2400" b="1" u="sng">
              <a:ea typeface="+mj-ea"/>
              <a:cs typeface="+mj-cs"/>
            </a:endParaRPr>
          </a:p>
        </p:txBody>
      </p:sp>
      <p:graphicFrame>
        <p:nvGraphicFramePr>
          <p:cNvPr id="750595" name="Group 3"/>
          <p:cNvGraphicFramePr>
            <a:graphicFrameLocks noGrp="1"/>
          </p:cNvGraphicFramePr>
          <p:nvPr>
            <p:ph type="tbl" idx="1"/>
          </p:nvPr>
        </p:nvGraphicFramePr>
        <p:xfrm>
          <a:off x="250825" y="1557338"/>
          <a:ext cx="8591550" cy="3968749"/>
        </p:xfrm>
        <a:graphic>
          <a:graphicData uri="http://schemas.openxmlformats.org/drawingml/2006/table">
            <a:tbl>
              <a:tblPr/>
              <a:tblGrid>
                <a:gridCol w="3436620"/>
                <a:gridCol w="1168450"/>
                <a:gridCol w="1718310"/>
                <a:gridCol w="2268170"/>
              </a:tblGrid>
              <a:tr h="1700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endParaRPr>
                    </a:p>
                  </a:txBody>
                  <a:tcPr marL="91437" marR="91437" marT="45723" marB="45723"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mn-lt"/>
                        </a:rPr>
                        <a:t> Whole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mn-lt"/>
                        </a:rPr>
                        <a:t>Sample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mn-lt"/>
                        </a:rPr>
                        <a:t>n = 268</a:t>
                      </a: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rPr>
                        <a:t>ESPD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rPr>
                        <a:t>n=54</a:t>
                      </a: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rPr>
                        <a:t>Non-ESPD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rPr>
                        <a:t>n=142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mn-lt"/>
                        </a:rPr>
                        <a:t>Any convictions</a:t>
                      </a:r>
                    </a:p>
                  </a:txBody>
                  <a:tcPr marL="91437" marR="91437" marT="45723" marB="45723"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mn-lt"/>
                        </a:rPr>
                        <a:t>40</a:t>
                      </a:r>
                      <a:endParaRPr kumimoji="0" lang="en-GB" sz="2400" b="0" i="0" u="none" strike="noStrike" cap="none" normalizeH="0" baseline="0" dirty="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CC0000"/>
                          </a:solidFill>
                          <a:effectLst/>
                          <a:latin typeface="+mn-lt"/>
                        </a:rPr>
                        <a:t>63</a:t>
                      </a:r>
                      <a:r>
                        <a:rPr kumimoji="0" lang="en-GB" sz="2400" b="0" i="0" u="none" strike="noStrike" cap="none" normalizeH="0" baseline="0" smtClean="0">
                          <a:ln>
                            <a:noFill/>
                          </a:ln>
                          <a:solidFill>
                            <a:srgbClr val="CC0000"/>
                          </a:solidFill>
                          <a:effectLst/>
                          <a:latin typeface="+mn-lt"/>
                        </a:rPr>
                        <a:t> </a:t>
                      </a: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CC0000"/>
                          </a:solidFill>
                          <a:effectLst/>
                          <a:latin typeface="+mn-lt"/>
                        </a:rPr>
                        <a:t>     37 **</a:t>
                      </a:r>
                    </a:p>
                  </a:txBody>
                  <a:tcPr marL="91437" marR="91437" marT="45723" marB="45723"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Sexual convictions</a:t>
                      </a:r>
                    </a:p>
                  </a:txBody>
                  <a:tcPr marL="91437" marR="91437" marT="45723" marB="45723"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mn-lt"/>
                        </a:rPr>
                        <a:t>15</a:t>
                      </a:r>
                      <a:endParaRPr kumimoji="0" lang="en-GB" sz="2400" b="0" i="0" u="none" strike="noStrike" cap="none" normalizeH="0" baseline="0" dirty="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20 </a:t>
                      </a: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17 </a:t>
                      </a:r>
                    </a:p>
                  </a:txBody>
                  <a:tcPr marL="91437" marR="91437" marT="45723" marB="45723"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Violent convictions</a:t>
                      </a:r>
                    </a:p>
                  </a:txBody>
                  <a:tcPr marL="91437" marR="91437" marT="45723" marB="45723"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dirty="0" smtClean="0">
                          <a:ln>
                            <a:noFill/>
                          </a:ln>
                          <a:solidFill>
                            <a:schemeClr val="tx1"/>
                          </a:solidFill>
                          <a:effectLst/>
                          <a:latin typeface="+mn-lt"/>
                        </a:rPr>
                        <a:t>23</a:t>
                      </a:r>
                      <a:endParaRPr kumimoji="0" lang="en-GB" sz="2400" b="0" i="0" u="none" strike="noStrike" cap="none" normalizeH="0" baseline="0" dirty="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CC0000"/>
                          </a:solidFill>
                          <a:effectLst/>
                          <a:latin typeface="+mn-lt"/>
                        </a:rPr>
                        <a:t>44 </a:t>
                      </a:r>
                      <a:endParaRPr kumimoji="0" lang="en-GB" sz="2400" b="0" i="0" u="none" strike="noStrike" cap="none" normalizeH="0" baseline="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CC0000"/>
                          </a:solidFill>
                          <a:effectLst/>
                          <a:latin typeface="+mn-lt"/>
                        </a:rPr>
                        <a:t>    19 **</a:t>
                      </a:r>
                      <a:endParaRPr kumimoji="0" lang="en-GB" sz="2400" b="0" i="0" u="none" strike="noStrike" cap="none" normalizeH="0" baseline="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6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Non-sexual/</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Non-violent convictions</a:t>
                      </a:r>
                    </a:p>
                  </a:txBody>
                  <a:tcPr marL="91437" marR="91437" marT="45723" marB="45723"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mn-lt"/>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1" u="none" strike="noStrike" cap="none" normalizeH="0" baseline="0" smtClean="0">
                          <a:ln>
                            <a:noFill/>
                          </a:ln>
                          <a:solidFill>
                            <a:schemeClr val="tx1"/>
                          </a:solidFill>
                          <a:effectLst/>
                          <a:latin typeface="+mn-lt"/>
                        </a:rPr>
                        <a:t>33</a:t>
                      </a:r>
                      <a:endParaRPr kumimoji="0" lang="en-GB" sz="2400" b="0" i="0" u="none" strike="noStrike" cap="none" normalizeH="0" baseline="0" smtClean="0">
                        <a:ln>
                          <a:noFill/>
                        </a:ln>
                        <a:solidFill>
                          <a:schemeClr val="tx1"/>
                        </a:solidFill>
                        <a:effectLst/>
                        <a:latin typeface="+mn-lt"/>
                      </a:endParaRP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mn-lt"/>
                        </a:rPr>
                        <a:t>54 </a:t>
                      </a:r>
                    </a:p>
                  </a:txBody>
                  <a:tcPr marL="91437" marR="91437"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mn-lt"/>
                        </a:rPr>
                        <a:t>   31 **</a:t>
                      </a:r>
                    </a:p>
                  </a:txBody>
                  <a:tcPr marL="91437" marR="91437" marT="45723" marB="45723"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86048" name="Text Box 47"/>
          <p:cNvSpPr txBox="1">
            <a:spLocks noChangeArrowheads="1"/>
          </p:cNvSpPr>
          <p:nvPr/>
        </p:nvSpPr>
        <p:spPr bwMode="auto">
          <a:xfrm>
            <a:off x="6400800" y="6248400"/>
            <a:ext cx="152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a:solidFill>
                  <a:schemeClr val="tx2"/>
                </a:solidFill>
                <a:latin typeface="Times" charset="0"/>
                <a:ea typeface="MS PGothic" charset="0"/>
                <a:cs typeface="MS PGothic" charset="0"/>
              </a:rPr>
              <a:t>(*</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=.05, ** </a:t>
            </a:r>
            <a:r>
              <a:rPr lang="en-GB" sz="1400" i="1">
                <a:solidFill>
                  <a:schemeClr val="tx2"/>
                </a:solidFill>
                <a:latin typeface="Times" charset="0"/>
                <a:ea typeface="MS PGothic" charset="0"/>
                <a:cs typeface="MS PGothic" charset="0"/>
              </a:rPr>
              <a:t>p</a:t>
            </a:r>
            <a:r>
              <a:rPr lang="en-GB" sz="1400">
                <a:solidFill>
                  <a:schemeClr val="tx2"/>
                </a:solidFill>
                <a:latin typeface="Times" charset="0"/>
                <a:ea typeface="MS PGothic" charset="0"/>
                <a:cs typeface="MS PGothic" charset="0"/>
              </a:rPr>
              <a:t>=.01)</a:t>
            </a:r>
            <a:endParaRPr lang="en-US" sz="1400">
              <a:solidFill>
                <a:schemeClr val="tx2"/>
              </a:solidFill>
              <a:latin typeface="Times" charset="0"/>
              <a:ea typeface="MS PGothic" charset="0"/>
              <a:cs typeface="MS PGothic" charset="0"/>
            </a:endParaRPr>
          </a:p>
        </p:txBody>
      </p:sp>
    </p:spTree>
    <p:extLst>
      <p:ext uri="{BB962C8B-B14F-4D97-AF65-F5344CB8AC3E}">
        <p14:creationId xmlns:p14="http://schemas.microsoft.com/office/powerpoint/2010/main" val="36249296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a:t>
            </a:r>
            <a:br>
              <a:rPr lang="en-US" dirty="0" smtClean="0"/>
            </a:br>
            <a:endParaRPr lang="en-US" dirty="0"/>
          </a:p>
        </p:txBody>
      </p:sp>
      <p:sp>
        <p:nvSpPr>
          <p:cNvPr id="3" name="Content Placeholder 2"/>
          <p:cNvSpPr>
            <a:spLocks noGrp="1"/>
          </p:cNvSpPr>
          <p:nvPr>
            <p:ph idx="1"/>
          </p:nvPr>
        </p:nvSpPr>
        <p:spPr>
          <a:xfrm>
            <a:off x="457200" y="890556"/>
            <a:ext cx="8229600" cy="5235608"/>
          </a:xfrm>
        </p:spPr>
        <p:txBody>
          <a:bodyPr>
            <a:normAutofit fontScale="77500" lnSpcReduction="20000"/>
          </a:bodyPr>
          <a:lstStyle/>
          <a:p>
            <a:pPr marL="0" indent="0">
              <a:buNone/>
            </a:pPr>
            <a:endParaRPr lang="en-US" sz="2800" dirty="0" smtClean="0"/>
          </a:p>
          <a:p>
            <a:pPr marL="0" indent="0">
              <a:buNone/>
            </a:pPr>
            <a:r>
              <a:rPr lang="en-US" sz="2800" dirty="0"/>
              <a:t>Sexually abusive acts range from indecent touching of a child on private parts to penetrative sexual assaults and include the grooming and </a:t>
            </a:r>
            <a:r>
              <a:rPr lang="en-US" sz="2800" dirty="0" smtClean="0"/>
              <a:t>sexual </a:t>
            </a:r>
            <a:r>
              <a:rPr lang="en-US" sz="2800" dirty="0"/>
              <a:t>abuse of children via technology and the </a:t>
            </a:r>
            <a:r>
              <a:rPr lang="en-US" sz="2800" dirty="0" smtClean="0"/>
              <a:t>internet (Vizard 2013).</a:t>
            </a:r>
          </a:p>
          <a:p>
            <a:pPr marL="0" indent="0">
              <a:buNone/>
            </a:pPr>
            <a:endParaRPr lang="en-US" sz="2800" dirty="0" smtClean="0"/>
          </a:p>
          <a:p>
            <a:r>
              <a:rPr lang="en-US" sz="2800" i="1" dirty="0" smtClean="0"/>
              <a:t>Use of technology in child abuse raises radical Questions</a:t>
            </a:r>
            <a:r>
              <a:rPr lang="en-US" sz="2800" dirty="0" smtClean="0"/>
              <a:t>:   </a:t>
            </a:r>
          </a:p>
          <a:p>
            <a:pPr marL="0" indent="0">
              <a:buNone/>
            </a:pPr>
            <a:r>
              <a:rPr lang="en-US" sz="2800" dirty="0"/>
              <a:t>	</a:t>
            </a:r>
            <a:r>
              <a:rPr lang="en-US" sz="2800" dirty="0" smtClean="0"/>
              <a:t> </a:t>
            </a:r>
            <a:r>
              <a:rPr lang="en-US" sz="2800" dirty="0" err="1" smtClean="0"/>
              <a:t>i</a:t>
            </a:r>
            <a:r>
              <a:rPr lang="en-US" sz="2800" dirty="0" smtClean="0"/>
              <a:t>. what constitutes CSA these days – ‘</a:t>
            </a:r>
            <a:r>
              <a:rPr lang="en-US" sz="2800" dirty="0" err="1" smtClean="0"/>
              <a:t>sexting</a:t>
            </a:r>
            <a:r>
              <a:rPr lang="en-US" sz="2800" dirty="0" smtClean="0"/>
              <a:t>’, performing sexual 	acts on </a:t>
            </a:r>
            <a:r>
              <a:rPr lang="en-US" sz="2800" dirty="0"/>
              <a:t>S</a:t>
            </a:r>
            <a:r>
              <a:rPr lang="en-US" sz="2800" dirty="0" smtClean="0"/>
              <a:t>kype for peers/boyfriends/girlfriends </a:t>
            </a:r>
            <a:r>
              <a:rPr lang="en-US" sz="2800" dirty="0" err="1" smtClean="0"/>
              <a:t>etc</a:t>
            </a:r>
            <a:endParaRPr lang="en-US" sz="2800" dirty="0" smtClean="0"/>
          </a:p>
          <a:p>
            <a:pPr marL="0" indent="0">
              <a:buNone/>
            </a:pPr>
            <a:endParaRPr lang="en-US" sz="2800" dirty="0" smtClean="0"/>
          </a:p>
          <a:p>
            <a:pPr marL="0" indent="0">
              <a:buNone/>
            </a:pPr>
            <a:r>
              <a:rPr lang="en-US" sz="2800" dirty="0" smtClean="0"/>
              <a:t>     ii. What is now ‘normal’ sexual development e.g. the      	‘</a:t>
            </a:r>
            <a:r>
              <a:rPr lang="en-US" sz="2800" dirty="0" err="1" smtClean="0"/>
              <a:t>pornification</a:t>
            </a:r>
            <a:r>
              <a:rPr lang="en-US" sz="2800" dirty="0" smtClean="0"/>
              <a:t>’ of childhood perceptions of adult sexuality – 	do 	grown ups have body hair………..?</a:t>
            </a:r>
            <a:endParaRPr lang="en-US" sz="2800" dirty="0"/>
          </a:p>
          <a:p>
            <a:pPr marL="0" indent="0">
              <a:buNone/>
            </a:pPr>
            <a:endParaRPr lang="en-US" sz="2000" i="1" dirty="0" smtClean="0"/>
          </a:p>
          <a:p>
            <a:pPr marL="0" indent="0">
              <a:buNone/>
            </a:pPr>
            <a:endParaRPr lang="en-US" sz="2000" i="1" dirty="0"/>
          </a:p>
          <a:p>
            <a:pPr marL="0" indent="0">
              <a:buNone/>
            </a:pPr>
            <a:r>
              <a:rPr lang="en-US" sz="2600" i="1" dirty="0" smtClean="0"/>
              <a:t>For </a:t>
            </a:r>
            <a:r>
              <a:rPr lang="en-US" sz="2600" i="1" dirty="0"/>
              <a:t>further information see CEOP (Child Exploitation and Online Protection), 2012; Byron, 2010; Livingstone, Haddon, </a:t>
            </a:r>
            <a:r>
              <a:rPr lang="en-US" sz="2600" i="1" dirty="0" err="1"/>
              <a:t>Gorzig</a:t>
            </a:r>
            <a:r>
              <a:rPr lang="en-US" sz="2600" i="1" dirty="0"/>
              <a:t>, &amp; </a:t>
            </a:r>
            <a:r>
              <a:rPr lang="en-US" sz="2600" i="1" dirty="0" err="1"/>
              <a:t>Olafsson</a:t>
            </a:r>
            <a:r>
              <a:rPr lang="en-US" sz="2600" i="1" dirty="0"/>
              <a:t>, </a:t>
            </a:r>
            <a:r>
              <a:rPr lang="en-US" sz="2600" i="1" dirty="0" smtClean="0"/>
              <a:t>2010. </a:t>
            </a:r>
          </a:p>
          <a:p>
            <a:pPr marL="0" indent="0">
              <a:buNone/>
            </a:pPr>
            <a:endParaRPr lang="en-US" sz="2600" dirty="0"/>
          </a:p>
          <a:p>
            <a:pPr marL="0" indent="0">
              <a:buNone/>
            </a:pPr>
            <a:endParaRPr lang="en-US" sz="2800" i="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a:t>
            </a:fld>
            <a:endParaRPr lang="en-US"/>
          </a:p>
        </p:txBody>
      </p:sp>
    </p:spTree>
    <p:extLst>
      <p:ext uri="{BB962C8B-B14F-4D97-AF65-F5344CB8AC3E}">
        <p14:creationId xmlns:p14="http://schemas.microsoft.com/office/powerpoint/2010/main" val="14600530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smtClean="0"/>
              <a:t>			</a:t>
            </a:r>
          </a:p>
          <a:p>
            <a:pPr marL="0" indent="0">
              <a:buNone/>
            </a:pPr>
            <a:r>
              <a:rPr lang="en-US" sz="4400" dirty="0"/>
              <a:t>	</a:t>
            </a:r>
            <a:r>
              <a:rPr lang="en-US" sz="4400" dirty="0" smtClean="0"/>
              <a:t>	But could these convictions </a:t>
            </a:r>
          </a:p>
          <a:p>
            <a:pPr marL="0" indent="0">
              <a:buNone/>
            </a:pPr>
            <a:r>
              <a:rPr lang="en-US" sz="4400" dirty="0" smtClean="0"/>
              <a:t>			have been avoided </a:t>
            </a:r>
          </a:p>
          <a:p>
            <a:pPr marL="0" indent="0">
              <a:buNone/>
            </a:pPr>
            <a:r>
              <a:rPr lang="en-US" sz="4400" dirty="0"/>
              <a:t>	</a:t>
            </a:r>
            <a:r>
              <a:rPr lang="en-US" sz="4400" dirty="0" smtClean="0"/>
              <a:t>	by earlier intervention?</a:t>
            </a:r>
            <a:endParaRPr lang="en-US" sz="4400" dirty="0"/>
          </a:p>
        </p:txBody>
      </p:sp>
      <p:sp>
        <p:nvSpPr>
          <p:cNvPr id="4" name="Footer Placeholder 3"/>
          <p:cNvSpPr>
            <a:spLocks noGrp="1"/>
          </p:cNvSpPr>
          <p:nvPr>
            <p:ph type="ftr" sz="quarter" idx="11"/>
          </p:nvPr>
        </p:nvSpPr>
        <p:spPr/>
        <p:txBody>
          <a:bodyPr/>
          <a:lstStyle/>
          <a:p>
            <a:r>
              <a:rPr lang="en-US" dirty="0" smtClean="0"/>
              <a:t>2013 DENVER THINKING SPACE</a:t>
            </a:r>
            <a:endParaRPr lang="en-US" dirty="0"/>
          </a:p>
        </p:txBody>
      </p:sp>
      <p:sp>
        <p:nvSpPr>
          <p:cNvPr id="5" name="Slide Number Placeholder 4"/>
          <p:cNvSpPr>
            <a:spLocks noGrp="1"/>
          </p:cNvSpPr>
          <p:nvPr>
            <p:ph type="sldNum" sz="quarter" idx="12"/>
          </p:nvPr>
        </p:nvSpPr>
        <p:spPr/>
        <p:txBody>
          <a:bodyPr/>
          <a:lstStyle/>
          <a:p>
            <a:fld id="{2E6E8AF1-BDB2-5B44-919B-830B84170940}" type="slidenum">
              <a:rPr lang="en-US" smtClean="0"/>
              <a:t>50</a:t>
            </a:fld>
            <a:endParaRPr lang="en-US"/>
          </a:p>
        </p:txBody>
      </p:sp>
    </p:spTree>
    <p:extLst>
      <p:ext uri="{BB962C8B-B14F-4D97-AF65-F5344CB8AC3E}">
        <p14:creationId xmlns:p14="http://schemas.microsoft.com/office/powerpoint/2010/main" val="30353897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620713"/>
            <a:ext cx="8856662" cy="330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accent1"/>
              </a:solidFill>
            </a:endParaRPr>
          </a:p>
        </p:txBody>
      </p:sp>
      <p:sp>
        <p:nvSpPr>
          <p:cNvPr id="7" name="Rectangle 6"/>
          <p:cNvSpPr/>
          <p:nvPr/>
        </p:nvSpPr>
        <p:spPr>
          <a:xfrm>
            <a:off x="179388" y="188913"/>
            <a:ext cx="8964612" cy="7191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1" name="Title 3"/>
          <p:cNvSpPr txBox="1">
            <a:spLocks/>
          </p:cNvSpPr>
          <p:nvPr/>
        </p:nvSpPr>
        <p:spPr bwMode="auto">
          <a:xfrm>
            <a:off x="1763713" y="188913"/>
            <a:ext cx="7129462" cy="762000"/>
          </a:xfrm>
          <a:prstGeom prst="rect">
            <a:avLst/>
          </a:prstGeom>
          <a:noFill/>
          <a:ln w="9525">
            <a:noFill/>
            <a:miter lim="800000"/>
            <a:headEnd/>
            <a:tailEnd/>
          </a:ln>
        </p:spPr>
        <p:txBody>
          <a:bodyPr anchor="ctr"/>
          <a:lstStyle/>
          <a:p>
            <a:pPr algn="ctr"/>
            <a:r>
              <a:rPr lang="en-GB" sz="2200" b="1">
                <a:solidFill>
                  <a:schemeClr val="bg1"/>
                </a:solidFill>
                <a:latin typeface="Calibri" pitchFamily="34" charset="0"/>
              </a:rPr>
              <a:t>Targeting abusive and neglectful parenting and associated harmful Impacts – Modular Systemic Interventions</a:t>
            </a:r>
          </a:p>
        </p:txBody>
      </p:sp>
      <p:pic>
        <p:nvPicPr>
          <p:cNvPr id="37892" name="Picture 8" descr="E:\Work\Other Projects\PowerPoint\C&amp;FTsml.png"/>
          <p:cNvPicPr>
            <a:picLocks noChangeAspect="1" noChangeArrowheads="1"/>
          </p:cNvPicPr>
          <p:nvPr/>
        </p:nvPicPr>
        <p:blipFill>
          <a:blip r:embed="rId2">
            <a:grayscl/>
            <a:biLevel thresh="50000"/>
          </a:blip>
          <a:srcRect/>
          <a:stretch>
            <a:fillRect/>
          </a:stretch>
        </p:blipFill>
        <p:spPr bwMode="auto">
          <a:xfrm>
            <a:off x="493713" y="277813"/>
            <a:ext cx="838200" cy="630237"/>
          </a:xfrm>
          <a:prstGeom prst="rect">
            <a:avLst/>
          </a:prstGeom>
          <a:noFill/>
          <a:ln w="9525">
            <a:noFill/>
            <a:miter lim="800000"/>
            <a:headEnd/>
            <a:tailEnd/>
          </a:ln>
        </p:spPr>
      </p:pic>
      <p:grpSp>
        <p:nvGrpSpPr>
          <p:cNvPr id="37893" name="Group 4"/>
          <p:cNvGrpSpPr>
            <a:grpSpLocks/>
          </p:cNvGrpSpPr>
          <p:nvPr/>
        </p:nvGrpSpPr>
        <p:grpSpPr bwMode="auto">
          <a:xfrm>
            <a:off x="2468563" y="1046163"/>
            <a:ext cx="4144962" cy="4138612"/>
            <a:chOff x="2910231" y="1731928"/>
            <a:chExt cx="3354779" cy="3349955"/>
          </a:xfrm>
        </p:grpSpPr>
        <p:sp>
          <p:nvSpPr>
            <p:cNvPr id="12" name="Isosceles Triangle 11"/>
            <p:cNvSpPr/>
            <p:nvPr/>
          </p:nvSpPr>
          <p:spPr>
            <a:xfrm>
              <a:off x="2944922" y="1874561"/>
              <a:ext cx="3281542" cy="2829537"/>
            </a:xfrm>
            <a:prstGeom prst="triangle">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solidFill>
                  <a:schemeClr val="tx1"/>
                </a:solidFill>
                <a:latin typeface="+mj-lt"/>
              </a:endParaRPr>
            </a:p>
          </p:txBody>
        </p:sp>
        <p:sp>
          <p:nvSpPr>
            <p:cNvPr id="13" name="Text Box 2"/>
            <p:cNvSpPr txBox="1">
              <a:spLocks noChangeArrowheads="1"/>
            </p:cNvSpPr>
            <p:nvPr/>
          </p:nvSpPr>
          <p:spPr bwMode="auto">
            <a:xfrm>
              <a:off x="3803211" y="3205805"/>
              <a:ext cx="1564964" cy="1070393"/>
            </a:xfrm>
            <a:prstGeom prst="rect">
              <a:avLst/>
            </a:prstGeom>
            <a:noFill/>
            <a:ln>
              <a:noFill/>
            </a:ln>
            <a:extLst/>
          </p:spPr>
          <p:txBody>
            <a:bodyPr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algn="ctr" fontAlgn="auto">
                <a:lnSpc>
                  <a:spcPct val="80000"/>
                </a:lnSpc>
                <a:spcBef>
                  <a:spcPts val="0"/>
                </a:spcBef>
                <a:spcAft>
                  <a:spcPts val="0"/>
                </a:spcAft>
                <a:defRPr/>
              </a:pPr>
              <a:r>
                <a:rPr lang="en-GB" sz="2000" u="none" dirty="0">
                  <a:solidFill>
                    <a:schemeClr val="bg1"/>
                  </a:solidFill>
                  <a:latin typeface="+mj-lt"/>
                </a:rPr>
                <a:t>CHILD</a:t>
              </a:r>
            </a:p>
            <a:p>
              <a:pPr algn="ctr" fontAlgn="auto">
                <a:lnSpc>
                  <a:spcPct val="80000"/>
                </a:lnSpc>
                <a:spcBef>
                  <a:spcPts val="0"/>
                </a:spcBef>
                <a:spcAft>
                  <a:spcPts val="0"/>
                </a:spcAft>
                <a:defRPr/>
              </a:pPr>
              <a:endParaRPr lang="en-GB" sz="2000" u="none" dirty="0">
                <a:solidFill>
                  <a:schemeClr val="bg1"/>
                </a:solidFill>
                <a:latin typeface="+mj-lt"/>
              </a:endParaRPr>
            </a:p>
            <a:p>
              <a:pPr algn="ctr" fontAlgn="auto">
                <a:lnSpc>
                  <a:spcPct val="80000"/>
                </a:lnSpc>
                <a:spcBef>
                  <a:spcPts val="0"/>
                </a:spcBef>
                <a:spcAft>
                  <a:spcPts val="0"/>
                </a:spcAft>
                <a:defRPr/>
              </a:pPr>
              <a:r>
                <a:rPr lang="en-GB" sz="2000" u="none" dirty="0">
                  <a:solidFill>
                    <a:schemeClr val="bg1"/>
                  </a:solidFill>
                  <a:latin typeface="+mj-lt"/>
                </a:rPr>
                <a:t>Safeguarding &amp; </a:t>
              </a:r>
            </a:p>
            <a:p>
              <a:pPr algn="ctr" fontAlgn="auto">
                <a:lnSpc>
                  <a:spcPct val="80000"/>
                </a:lnSpc>
                <a:spcBef>
                  <a:spcPts val="0"/>
                </a:spcBef>
                <a:spcAft>
                  <a:spcPts val="0"/>
                </a:spcAft>
                <a:defRPr/>
              </a:pPr>
              <a:r>
                <a:rPr lang="en-GB" sz="2000" u="none" dirty="0">
                  <a:solidFill>
                    <a:schemeClr val="bg1"/>
                  </a:solidFill>
                  <a:latin typeface="+mj-lt"/>
                </a:rPr>
                <a:t>promoting </a:t>
              </a:r>
            </a:p>
            <a:p>
              <a:pPr algn="ctr" fontAlgn="auto">
                <a:lnSpc>
                  <a:spcPct val="80000"/>
                </a:lnSpc>
                <a:spcBef>
                  <a:spcPts val="0"/>
                </a:spcBef>
                <a:spcAft>
                  <a:spcPts val="0"/>
                </a:spcAft>
                <a:defRPr/>
              </a:pPr>
              <a:r>
                <a:rPr lang="en-GB" sz="2000" u="none" dirty="0">
                  <a:solidFill>
                    <a:schemeClr val="bg1"/>
                  </a:solidFill>
                  <a:latin typeface="+mj-lt"/>
                </a:rPr>
                <a:t>welfare</a:t>
              </a:r>
            </a:p>
          </p:txBody>
        </p:sp>
        <p:sp>
          <p:nvSpPr>
            <p:cNvPr id="14" name="Text Box 12"/>
            <p:cNvSpPr txBox="1">
              <a:spLocks noChangeArrowheads="1"/>
            </p:cNvSpPr>
            <p:nvPr/>
          </p:nvSpPr>
          <p:spPr bwMode="auto">
            <a:xfrm rot="18014822">
              <a:off x="2049231" y="3065757"/>
              <a:ext cx="2991445" cy="323786"/>
            </a:xfrm>
            <a:prstGeom prst="rect">
              <a:avLst/>
            </a:prstGeom>
            <a:noFill/>
            <a:ln>
              <a:noFill/>
            </a:ln>
            <a:extLst/>
          </p:spPr>
          <p:txBody>
            <a:bodyPr wrap="none"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algn="ctr" fontAlgn="auto">
                <a:spcBef>
                  <a:spcPts val="0"/>
                </a:spcBef>
                <a:spcAft>
                  <a:spcPts val="0"/>
                </a:spcAft>
                <a:defRPr/>
              </a:pPr>
              <a:r>
                <a:rPr lang="en-GB" sz="2000" b="1" u="none" dirty="0">
                  <a:solidFill>
                    <a:schemeClr val="tx1"/>
                  </a:solidFill>
                  <a:latin typeface="+mj-lt"/>
                </a:rPr>
                <a:t>CHILD’S DEVELOPMENTAL NEEDS</a:t>
              </a:r>
            </a:p>
          </p:txBody>
        </p:sp>
        <p:sp>
          <p:nvSpPr>
            <p:cNvPr id="15" name="Text Box 13"/>
            <p:cNvSpPr txBox="1">
              <a:spLocks noChangeArrowheads="1"/>
            </p:cNvSpPr>
            <p:nvPr/>
          </p:nvSpPr>
          <p:spPr bwMode="auto">
            <a:xfrm rot="3600000">
              <a:off x="4572749" y="3011788"/>
              <a:ext cx="2030276" cy="323786"/>
            </a:xfrm>
            <a:prstGeom prst="rect">
              <a:avLst/>
            </a:prstGeom>
            <a:noFill/>
            <a:ln>
              <a:noFill/>
            </a:ln>
            <a:extLst/>
          </p:spPr>
          <p:txBody>
            <a:bodyPr wrap="none"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algn="ctr" fontAlgn="auto">
                <a:spcBef>
                  <a:spcPts val="0"/>
                </a:spcBef>
                <a:spcAft>
                  <a:spcPts val="0"/>
                </a:spcAft>
                <a:defRPr/>
              </a:pPr>
              <a:r>
                <a:rPr lang="en-GB" sz="2000" b="1" u="none" dirty="0">
                  <a:solidFill>
                    <a:schemeClr val="tx1"/>
                  </a:solidFill>
                  <a:latin typeface="+mj-lt"/>
                </a:rPr>
                <a:t>PARENTING CAPACITY</a:t>
              </a:r>
            </a:p>
          </p:txBody>
        </p:sp>
        <p:sp>
          <p:nvSpPr>
            <p:cNvPr id="16" name="Text Box 14"/>
            <p:cNvSpPr txBox="1">
              <a:spLocks noChangeArrowheads="1"/>
            </p:cNvSpPr>
            <p:nvPr/>
          </p:nvSpPr>
          <p:spPr bwMode="auto">
            <a:xfrm>
              <a:off x="2910231" y="4758067"/>
              <a:ext cx="3354779" cy="323816"/>
            </a:xfrm>
            <a:prstGeom prst="rect">
              <a:avLst/>
            </a:prstGeom>
            <a:noFill/>
            <a:ln>
              <a:noFill/>
            </a:ln>
            <a:extLst/>
          </p:spPr>
          <p:txBody>
            <a:bodyPr wrap="none"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algn="ctr" fontAlgn="auto">
                <a:spcBef>
                  <a:spcPts val="0"/>
                </a:spcBef>
                <a:spcAft>
                  <a:spcPts val="0"/>
                </a:spcAft>
                <a:defRPr/>
              </a:pPr>
              <a:r>
                <a:rPr lang="en-GB" sz="2000" b="1" u="none" dirty="0">
                  <a:solidFill>
                    <a:schemeClr val="tx1"/>
                  </a:solidFill>
                  <a:latin typeface="+mj-lt"/>
                </a:rPr>
                <a:t>FAMILY &amp; ENVIRONMENTAL FACTORS</a:t>
              </a:r>
            </a:p>
          </p:txBody>
        </p:sp>
      </p:grpSp>
      <p:sp>
        <p:nvSpPr>
          <p:cNvPr id="17" name="Text Box 15"/>
          <p:cNvSpPr txBox="1">
            <a:spLocks noChangeArrowheads="1"/>
          </p:cNvSpPr>
          <p:nvPr/>
        </p:nvSpPr>
        <p:spPr bwMode="auto">
          <a:xfrm>
            <a:off x="5065713" y="1079500"/>
            <a:ext cx="3533775" cy="233363"/>
          </a:xfrm>
          <a:prstGeom prst="rect">
            <a:avLst/>
          </a:prstGeom>
          <a:noFill/>
          <a:ln>
            <a:noFill/>
          </a:ln>
          <a:extLst/>
        </p:spPr>
        <p:txBody>
          <a:bodyPr wrap="none"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fontAlgn="auto">
              <a:lnSpc>
                <a:spcPts val="1100"/>
              </a:lnSpc>
              <a:spcBef>
                <a:spcPts val="0"/>
              </a:spcBef>
              <a:spcAft>
                <a:spcPts val="0"/>
              </a:spcAft>
              <a:defRPr/>
            </a:pPr>
            <a:r>
              <a:rPr lang="en-GB" sz="1200" b="1" u="none" dirty="0">
                <a:solidFill>
                  <a:schemeClr val="tx1"/>
                </a:solidFill>
                <a:latin typeface="+mj-lt"/>
              </a:rPr>
              <a:t>Identifying  children’s needs, physical and emotional</a:t>
            </a:r>
          </a:p>
        </p:txBody>
      </p:sp>
      <p:sp>
        <p:nvSpPr>
          <p:cNvPr id="18" name="Text Box 16"/>
          <p:cNvSpPr txBox="1">
            <a:spLocks noChangeArrowheads="1"/>
          </p:cNvSpPr>
          <p:nvPr/>
        </p:nvSpPr>
        <p:spPr bwMode="auto">
          <a:xfrm>
            <a:off x="5435600" y="1670050"/>
            <a:ext cx="2555875" cy="233363"/>
          </a:xfrm>
          <a:prstGeom prst="rect">
            <a:avLst/>
          </a:prstGeom>
          <a:noFill/>
          <a:ln>
            <a:noFill/>
          </a:ln>
          <a:extLst/>
        </p:spPr>
        <p:txBody>
          <a:bodyPr wrap="none"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fontAlgn="auto">
              <a:lnSpc>
                <a:spcPts val="1100"/>
              </a:lnSpc>
              <a:spcBef>
                <a:spcPts val="0"/>
              </a:spcBef>
              <a:spcAft>
                <a:spcPts val="0"/>
              </a:spcAft>
              <a:defRPr/>
            </a:pPr>
            <a:r>
              <a:rPr lang="en-GB" sz="1200" b="1" u="none" dirty="0">
                <a:solidFill>
                  <a:schemeClr val="tx1"/>
                </a:solidFill>
                <a:latin typeface="+mj-lt"/>
              </a:rPr>
              <a:t>Ensuring Safety and Preventing Harm</a:t>
            </a:r>
          </a:p>
        </p:txBody>
      </p:sp>
      <p:sp>
        <p:nvSpPr>
          <p:cNvPr id="19" name="Text Box 17"/>
          <p:cNvSpPr txBox="1">
            <a:spLocks noChangeArrowheads="1"/>
          </p:cNvSpPr>
          <p:nvPr/>
        </p:nvSpPr>
        <p:spPr bwMode="auto">
          <a:xfrm>
            <a:off x="5651500" y="1963738"/>
            <a:ext cx="2625725" cy="374650"/>
          </a:xfrm>
          <a:prstGeom prst="rect">
            <a:avLst/>
          </a:prstGeom>
          <a:noFill/>
          <a:ln>
            <a:noFill/>
          </a:ln>
          <a:extLst/>
        </p:spPr>
        <p:txBody>
          <a:bodyPr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fontAlgn="auto">
              <a:lnSpc>
                <a:spcPts val="1100"/>
              </a:lnSpc>
              <a:spcBef>
                <a:spcPts val="0"/>
              </a:spcBef>
              <a:spcAft>
                <a:spcPts val="0"/>
              </a:spcAft>
              <a:defRPr/>
            </a:pPr>
            <a:r>
              <a:rPr lang="en-GB" sz="1200" b="1" u="none" dirty="0">
                <a:solidFill>
                  <a:schemeClr val="tx1"/>
                </a:solidFill>
                <a:latin typeface="+mj-lt"/>
              </a:rPr>
              <a:t>Providing Good Quality  Physical and Health Needs</a:t>
            </a:r>
          </a:p>
        </p:txBody>
      </p:sp>
      <p:sp>
        <p:nvSpPr>
          <p:cNvPr id="20" name="Text Box 18"/>
          <p:cNvSpPr txBox="1">
            <a:spLocks noChangeArrowheads="1"/>
          </p:cNvSpPr>
          <p:nvPr/>
        </p:nvSpPr>
        <p:spPr bwMode="auto">
          <a:xfrm>
            <a:off x="5940425" y="2400300"/>
            <a:ext cx="2397125" cy="374650"/>
          </a:xfrm>
          <a:prstGeom prst="rect">
            <a:avLst/>
          </a:prstGeom>
          <a:noFill/>
          <a:ln>
            <a:noFill/>
          </a:ln>
          <a:extLst/>
        </p:spPr>
        <p:txBody>
          <a:bodyPr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fontAlgn="auto">
              <a:lnSpc>
                <a:spcPts val="1100"/>
              </a:lnSpc>
              <a:spcBef>
                <a:spcPts val="0"/>
              </a:spcBef>
              <a:spcAft>
                <a:spcPts val="0"/>
              </a:spcAft>
              <a:defRPr/>
            </a:pPr>
            <a:r>
              <a:rPr lang="en-GB" sz="1200" b="1" u="none" dirty="0">
                <a:solidFill>
                  <a:schemeClr val="tx1"/>
                </a:solidFill>
                <a:latin typeface="+mj-lt"/>
              </a:rPr>
              <a:t>Managing faltering growth and failure to thrive</a:t>
            </a:r>
          </a:p>
        </p:txBody>
      </p:sp>
      <p:sp>
        <p:nvSpPr>
          <p:cNvPr id="37898" name="Text Box 19"/>
          <p:cNvSpPr txBox="1">
            <a:spLocks noChangeArrowheads="1"/>
          </p:cNvSpPr>
          <p:nvPr/>
        </p:nvSpPr>
        <p:spPr bwMode="auto">
          <a:xfrm>
            <a:off x="5249863" y="1374775"/>
            <a:ext cx="2965450" cy="233363"/>
          </a:xfrm>
          <a:prstGeom prst="rect">
            <a:avLst/>
          </a:prstGeom>
          <a:noFill/>
          <a:ln w="9525">
            <a:noFill/>
            <a:miter lim="800000"/>
            <a:headEnd/>
            <a:tailEnd/>
          </a:ln>
        </p:spPr>
        <p:txBody>
          <a:bodyPr wrap="none" lIns="91433" tIns="45717" rIns="91433" bIns="45717" anchor="ctr">
            <a:spAutoFit/>
          </a:bodyPr>
          <a:lstStyle/>
          <a:p>
            <a:pPr eaLnBrk="0" hangingPunct="0">
              <a:lnSpc>
                <a:spcPts val="1100"/>
              </a:lnSpc>
              <a:buFont typeface="Arial" charset="0"/>
              <a:buNone/>
            </a:pPr>
            <a:r>
              <a:rPr lang="en-GB" sz="1200" b="1">
                <a:latin typeface="Calibri" pitchFamily="34" charset="0"/>
              </a:rPr>
              <a:t>Understanding Impact of trauma and abuse</a:t>
            </a:r>
          </a:p>
        </p:txBody>
      </p:sp>
      <p:sp>
        <p:nvSpPr>
          <p:cNvPr id="22" name="Text Box 20"/>
          <p:cNvSpPr txBox="1">
            <a:spLocks noChangeArrowheads="1"/>
          </p:cNvSpPr>
          <p:nvPr/>
        </p:nvSpPr>
        <p:spPr bwMode="auto">
          <a:xfrm>
            <a:off x="6254750" y="2835275"/>
            <a:ext cx="2133600" cy="515938"/>
          </a:xfrm>
          <a:prstGeom prst="rect">
            <a:avLst/>
          </a:prstGeom>
          <a:noFill/>
          <a:ln>
            <a:noFill/>
          </a:ln>
          <a:extLst/>
        </p:spPr>
        <p:txBody>
          <a:bodyPr lIns="91433" tIns="45717" rIns="91433" bIns="45717" anchor="ctr">
            <a:spAutoFit/>
          </a:bodyPr>
          <a:lstStyle>
            <a:lvl1pPr eaLnBrk="0" hangingPunct="0">
              <a:defRPr u="sng">
                <a:solidFill>
                  <a:schemeClr val="accent2"/>
                </a:solidFill>
                <a:latin typeface="Tahoma" pitchFamily="34" charset="0"/>
              </a:defRPr>
            </a:lvl1pPr>
            <a:lvl2pPr marL="742950" indent="-285750" eaLnBrk="0" hangingPunct="0">
              <a:defRPr u="sng">
                <a:solidFill>
                  <a:schemeClr val="accent2"/>
                </a:solidFill>
                <a:latin typeface="Tahoma" pitchFamily="34" charset="0"/>
              </a:defRPr>
            </a:lvl2pPr>
            <a:lvl3pPr marL="1143000" indent="-228600" eaLnBrk="0" hangingPunct="0">
              <a:defRPr u="sng">
                <a:solidFill>
                  <a:schemeClr val="accent2"/>
                </a:solidFill>
                <a:latin typeface="Tahoma" pitchFamily="34" charset="0"/>
              </a:defRPr>
            </a:lvl3pPr>
            <a:lvl4pPr marL="1600200" indent="-228600" eaLnBrk="0" hangingPunct="0">
              <a:defRPr u="sng">
                <a:solidFill>
                  <a:schemeClr val="accent2"/>
                </a:solidFill>
                <a:latin typeface="Tahoma" pitchFamily="34" charset="0"/>
              </a:defRPr>
            </a:lvl4pPr>
            <a:lvl5pPr marL="2057400" indent="-228600" eaLnBrk="0" hangingPunct="0">
              <a:defRPr u="sng">
                <a:solidFill>
                  <a:schemeClr val="accent2"/>
                </a:solidFill>
                <a:latin typeface="Tahoma" pitchFamily="34" charset="0"/>
              </a:defRPr>
            </a:lvl5pPr>
            <a:lvl6pPr marL="2514600" indent="-228600" eaLnBrk="0" fontAlgn="base" hangingPunct="0">
              <a:spcBef>
                <a:spcPct val="0"/>
              </a:spcBef>
              <a:spcAft>
                <a:spcPct val="0"/>
              </a:spcAft>
              <a:defRPr u="sng">
                <a:solidFill>
                  <a:schemeClr val="accent2"/>
                </a:solidFill>
                <a:latin typeface="Tahoma" pitchFamily="34" charset="0"/>
              </a:defRPr>
            </a:lvl6pPr>
            <a:lvl7pPr marL="2971800" indent="-228600" eaLnBrk="0" fontAlgn="base" hangingPunct="0">
              <a:spcBef>
                <a:spcPct val="0"/>
              </a:spcBef>
              <a:spcAft>
                <a:spcPct val="0"/>
              </a:spcAft>
              <a:defRPr u="sng">
                <a:solidFill>
                  <a:schemeClr val="accent2"/>
                </a:solidFill>
                <a:latin typeface="Tahoma" pitchFamily="34" charset="0"/>
              </a:defRPr>
            </a:lvl7pPr>
            <a:lvl8pPr marL="3429000" indent="-228600" eaLnBrk="0" fontAlgn="base" hangingPunct="0">
              <a:spcBef>
                <a:spcPct val="0"/>
              </a:spcBef>
              <a:spcAft>
                <a:spcPct val="0"/>
              </a:spcAft>
              <a:defRPr u="sng">
                <a:solidFill>
                  <a:schemeClr val="accent2"/>
                </a:solidFill>
                <a:latin typeface="Tahoma" pitchFamily="34" charset="0"/>
              </a:defRPr>
            </a:lvl8pPr>
            <a:lvl9pPr marL="3886200" indent="-228600" eaLnBrk="0" fontAlgn="base" hangingPunct="0">
              <a:spcBef>
                <a:spcPct val="0"/>
              </a:spcBef>
              <a:spcAft>
                <a:spcPct val="0"/>
              </a:spcAft>
              <a:defRPr u="sng">
                <a:solidFill>
                  <a:schemeClr val="accent2"/>
                </a:solidFill>
                <a:latin typeface="Tahoma" pitchFamily="34" charset="0"/>
              </a:defRPr>
            </a:lvl9pPr>
          </a:lstStyle>
          <a:p>
            <a:pPr fontAlgn="auto">
              <a:lnSpc>
                <a:spcPts val="1100"/>
              </a:lnSpc>
              <a:spcBef>
                <a:spcPts val="0"/>
              </a:spcBef>
              <a:spcAft>
                <a:spcPts val="0"/>
              </a:spcAft>
              <a:defRPr/>
            </a:pPr>
            <a:r>
              <a:rPr lang="en-GB" sz="1200" b="1" u="none" dirty="0">
                <a:solidFill>
                  <a:schemeClr val="tx1"/>
                </a:solidFill>
                <a:latin typeface="+mj-lt"/>
              </a:rPr>
              <a:t>Promoting Attachment, Attunement and Emotional </a:t>
            </a:r>
            <a:r>
              <a:rPr lang="en-GB" sz="1200" b="1" u="none" dirty="0" smtClean="0">
                <a:solidFill>
                  <a:schemeClr val="tx1"/>
                </a:solidFill>
                <a:latin typeface="+mj-lt"/>
              </a:rPr>
              <a:t>Responsiveness</a:t>
            </a:r>
            <a:endParaRPr lang="en-GB" sz="1200" b="1" u="none" dirty="0">
              <a:solidFill>
                <a:schemeClr val="tx1"/>
              </a:solidFill>
              <a:latin typeface="+mj-lt"/>
            </a:endParaRPr>
          </a:p>
        </p:txBody>
      </p:sp>
      <p:sp>
        <p:nvSpPr>
          <p:cNvPr id="23" name="Rectangle 22"/>
          <p:cNvSpPr/>
          <p:nvPr/>
        </p:nvSpPr>
        <p:spPr>
          <a:xfrm>
            <a:off x="6588125" y="3413125"/>
            <a:ext cx="2305050" cy="374650"/>
          </a:xfrm>
          <a:prstGeom prst="rect">
            <a:avLst/>
          </a:prstGeom>
        </p:spPr>
        <p:txBody>
          <a:bodyPr>
            <a:spAutoFit/>
          </a:bodyPr>
          <a:lstStyle/>
          <a:p>
            <a:pPr fontAlgn="auto">
              <a:lnSpc>
                <a:spcPts val="1100"/>
              </a:lnSpc>
              <a:spcBef>
                <a:spcPts val="0"/>
              </a:spcBef>
              <a:spcAft>
                <a:spcPts val="0"/>
              </a:spcAft>
              <a:defRPr/>
            </a:pPr>
            <a:r>
              <a:rPr lang="en-GB" sz="1200" b="1" dirty="0">
                <a:latin typeface="+mj-lt"/>
              </a:rPr>
              <a:t>Promoting skills  play and education – one on one time</a:t>
            </a:r>
          </a:p>
        </p:txBody>
      </p:sp>
      <p:sp>
        <p:nvSpPr>
          <p:cNvPr id="24" name="Rectangle 23"/>
          <p:cNvSpPr/>
          <p:nvPr/>
        </p:nvSpPr>
        <p:spPr>
          <a:xfrm>
            <a:off x="6823075" y="3848100"/>
            <a:ext cx="2286000" cy="515938"/>
          </a:xfrm>
          <a:prstGeom prst="rect">
            <a:avLst/>
          </a:prstGeom>
        </p:spPr>
        <p:txBody>
          <a:bodyPr>
            <a:spAutoFit/>
          </a:bodyPr>
          <a:lstStyle/>
          <a:p>
            <a:pPr fontAlgn="auto">
              <a:lnSpc>
                <a:spcPts val="1100"/>
              </a:lnSpc>
              <a:spcBef>
                <a:spcPts val="0"/>
              </a:spcBef>
              <a:spcAft>
                <a:spcPts val="0"/>
              </a:spcAft>
              <a:defRPr/>
            </a:pPr>
            <a:r>
              <a:rPr lang="en-GB" sz="1200" b="1" dirty="0">
                <a:latin typeface="+mj-lt"/>
              </a:rPr>
              <a:t>Positive Parenting, Managing difficult behaviour, praise, rewards</a:t>
            </a:r>
          </a:p>
        </p:txBody>
      </p:sp>
      <p:sp>
        <p:nvSpPr>
          <p:cNvPr id="25" name="Rectangle 24"/>
          <p:cNvSpPr/>
          <p:nvPr/>
        </p:nvSpPr>
        <p:spPr>
          <a:xfrm>
            <a:off x="7092950" y="4425950"/>
            <a:ext cx="1965325" cy="515938"/>
          </a:xfrm>
          <a:prstGeom prst="rect">
            <a:avLst/>
          </a:prstGeom>
        </p:spPr>
        <p:txBody>
          <a:bodyPr>
            <a:spAutoFit/>
          </a:bodyPr>
          <a:lstStyle/>
          <a:p>
            <a:pPr fontAlgn="auto">
              <a:lnSpc>
                <a:spcPts val="1100"/>
              </a:lnSpc>
              <a:spcBef>
                <a:spcPts val="0"/>
              </a:spcBef>
              <a:spcAft>
                <a:spcPts val="0"/>
              </a:spcAft>
              <a:defRPr/>
            </a:pPr>
            <a:r>
              <a:rPr lang="en-GB" sz="1200" b="1" dirty="0">
                <a:latin typeface="+mj-lt"/>
              </a:rPr>
              <a:t>Effective Instructions, shaping challenging behaviour</a:t>
            </a:r>
          </a:p>
        </p:txBody>
      </p:sp>
      <p:sp>
        <p:nvSpPr>
          <p:cNvPr id="26" name="Rectangle 25"/>
          <p:cNvSpPr/>
          <p:nvPr/>
        </p:nvSpPr>
        <p:spPr>
          <a:xfrm>
            <a:off x="669925" y="1055688"/>
            <a:ext cx="3254375" cy="233362"/>
          </a:xfrm>
          <a:prstGeom prst="rect">
            <a:avLst/>
          </a:prstGeom>
          <a:noFill/>
          <a:ln>
            <a:noFill/>
          </a:ln>
          <a:extLst/>
        </p:spPr>
        <p:txBody>
          <a:bodyPr wrap="none"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Understanding  harmful effects of maltreatment</a:t>
            </a:r>
          </a:p>
        </p:txBody>
      </p:sp>
      <p:sp>
        <p:nvSpPr>
          <p:cNvPr id="27" name="Rectangle 26"/>
          <p:cNvSpPr/>
          <p:nvPr/>
        </p:nvSpPr>
        <p:spPr>
          <a:xfrm>
            <a:off x="846138" y="1373188"/>
            <a:ext cx="2916237" cy="233362"/>
          </a:xfrm>
          <a:prstGeom prst="rect">
            <a:avLst/>
          </a:prstGeom>
          <a:noFill/>
          <a:ln>
            <a:noFill/>
          </a:ln>
          <a:extLst/>
        </p:spPr>
        <p:txBody>
          <a:bodyPr wrap="none"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Effective coping strategies and safety skills </a:t>
            </a:r>
          </a:p>
        </p:txBody>
      </p:sp>
      <p:sp>
        <p:nvSpPr>
          <p:cNvPr id="28" name="Rectangle 27"/>
          <p:cNvSpPr/>
          <p:nvPr/>
        </p:nvSpPr>
        <p:spPr>
          <a:xfrm>
            <a:off x="1392238" y="1692275"/>
            <a:ext cx="2154237" cy="233363"/>
          </a:xfrm>
          <a:prstGeom prst="rect">
            <a:avLst/>
          </a:prstGeom>
          <a:noFill/>
          <a:ln>
            <a:noFill/>
          </a:ln>
          <a:extLst/>
        </p:spPr>
        <p:txBody>
          <a:bodyPr wrap="none"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Managing emotional problems</a:t>
            </a:r>
          </a:p>
        </p:txBody>
      </p:sp>
      <p:sp>
        <p:nvSpPr>
          <p:cNvPr id="29" name="Rectangle 28"/>
          <p:cNvSpPr/>
          <p:nvPr/>
        </p:nvSpPr>
        <p:spPr>
          <a:xfrm>
            <a:off x="250825" y="2009775"/>
            <a:ext cx="3040063" cy="374650"/>
          </a:xfrm>
          <a:prstGeom prst="rect">
            <a:avLst/>
          </a:prstGeom>
          <a:noFill/>
          <a:ln>
            <a:noFill/>
          </a:ln>
          <a:extLst/>
        </p:spPr>
        <p:txBody>
          <a:bodyPr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Traumatic Stress -  Emotional and cognitive coping, trauma narrative</a:t>
            </a:r>
          </a:p>
        </p:txBody>
      </p:sp>
      <p:sp>
        <p:nvSpPr>
          <p:cNvPr id="30" name="Rectangle 29"/>
          <p:cNvSpPr/>
          <p:nvPr/>
        </p:nvSpPr>
        <p:spPr>
          <a:xfrm>
            <a:off x="468313" y="2470150"/>
            <a:ext cx="2436812" cy="373063"/>
          </a:xfrm>
          <a:prstGeom prst="rect">
            <a:avLst/>
          </a:prstGeom>
          <a:noFill/>
          <a:ln>
            <a:noFill/>
          </a:ln>
          <a:extLst/>
        </p:spPr>
        <p:txBody>
          <a:bodyPr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Addressing  disruptive and aggressive behaviours</a:t>
            </a:r>
          </a:p>
        </p:txBody>
      </p:sp>
      <p:sp>
        <p:nvSpPr>
          <p:cNvPr id="31" name="Rectangle 30"/>
          <p:cNvSpPr/>
          <p:nvPr/>
        </p:nvSpPr>
        <p:spPr>
          <a:xfrm>
            <a:off x="1116013" y="2928938"/>
            <a:ext cx="1584325" cy="233362"/>
          </a:xfrm>
          <a:prstGeom prst="rect">
            <a:avLst/>
          </a:prstGeom>
          <a:noFill/>
          <a:ln>
            <a:noFill/>
          </a:ln>
          <a:extLst/>
        </p:spPr>
        <p:txBody>
          <a:bodyPr wrap="none"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Assertiveness training</a:t>
            </a:r>
          </a:p>
        </p:txBody>
      </p:sp>
      <p:sp>
        <p:nvSpPr>
          <p:cNvPr id="32" name="Rectangle 31"/>
          <p:cNvSpPr/>
          <p:nvPr/>
        </p:nvSpPr>
        <p:spPr>
          <a:xfrm>
            <a:off x="-227013" y="3246438"/>
            <a:ext cx="2782888" cy="374650"/>
          </a:xfrm>
          <a:prstGeom prst="rect">
            <a:avLst/>
          </a:prstGeom>
          <a:noFill/>
          <a:ln>
            <a:noFill/>
          </a:ln>
          <a:extLst/>
        </p:spPr>
        <p:txBody>
          <a:bodyPr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Managing Sexually harmful behaviour  children and young people</a:t>
            </a:r>
          </a:p>
        </p:txBody>
      </p:sp>
      <p:sp>
        <p:nvSpPr>
          <p:cNvPr id="33" name="Rectangle 32"/>
          <p:cNvSpPr/>
          <p:nvPr/>
        </p:nvSpPr>
        <p:spPr>
          <a:xfrm>
            <a:off x="379413" y="4171950"/>
            <a:ext cx="1600200" cy="233363"/>
          </a:xfrm>
          <a:prstGeom prst="rect">
            <a:avLst/>
          </a:prstGeom>
          <a:noFill/>
          <a:ln>
            <a:noFill/>
          </a:ln>
          <a:extLst/>
        </p:spPr>
        <p:txBody>
          <a:bodyPr wrap="none"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Assertiveness Training</a:t>
            </a:r>
          </a:p>
        </p:txBody>
      </p:sp>
      <p:sp>
        <p:nvSpPr>
          <p:cNvPr id="34" name="Rectangle 33"/>
          <p:cNvSpPr/>
          <p:nvPr/>
        </p:nvSpPr>
        <p:spPr>
          <a:xfrm>
            <a:off x="-198438" y="4489450"/>
            <a:ext cx="2033588" cy="374650"/>
          </a:xfrm>
          <a:prstGeom prst="rect">
            <a:avLst/>
          </a:prstGeom>
          <a:noFill/>
          <a:ln>
            <a:noFill/>
          </a:ln>
          <a:extLst/>
        </p:spPr>
        <p:txBody>
          <a:bodyPr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j-lt"/>
              </a:rPr>
              <a:t>Relationships  family, friends, school</a:t>
            </a:r>
          </a:p>
        </p:txBody>
      </p:sp>
      <p:sp>
        <p:nvSpPr>
          <p:cNvPr id="35" name="Rectangle 34"/>
          <p:cNvSpPr/>
          <p:nvPr/>
        </p:nvSpPr>
        <p:spPr>
          <a:xfrm rot="3600000">
            <a:off x="6396831" y="5722144"/>
            <a:ext cx="1800225" cy="515938"/>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Coping with stress and link with abusive and neglectful parenting</a:t>
            </a:r>
          </a:p>
        </p:txBody>
      </p:sp>
      <p:sp>
        <p:nvSpPr>
          <p:cNvPr id="36" name="Rectangle 35"/>
          <p:cNvSpPr/>
          <p:nvPr/>
        </p:nvSpPr>
        <p:spPr>
          <a:xfrm rot="3600000">
            <a:off x="4214812" y="5757863"/>
            <a:ext cx="1800225" cy="374650"/>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Coping with negative perceptions of children</a:t>
            </a:r>
          </a:p>
        </p:txBody>
      </p:sp>
      <p:sp>
        <p:nvSpPr>
          <p:cNvPr id="37" name="Rectangle 36"/>
          <p:cNvSpPr/>
          <p:nvPr/>
        </p:nvSpPr>
        <p:spPr>
          <a:xfrm rot="3600000">
            <a:off x="5270500" y="5651500"/>
            <a:ext cx="1800225" cy="796925"/>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Promoting Healthy Family Functioning – Communication, </a:t>
            </a:r>
            <a:r>
              <a:rPr lang="en-GB" sz="1200" b="1" dirty="0" err="1">
                <a:latin typeface="+mj-lt"/>
              </a:rPr>
              <a:t>Mentalisation</a:t>
            </a:r>
            <a:r>
              <a:rPr lang="en-GB" sz="1200" b="1" dirty="0">
                <a:latin typeface="+mj-lt"/>
              </a:rPr>
              <a:t>, Problem Solving</a:t>
            </a:r>
          </a:p>
        </p:txBody>
      </p:sp>
      <p:sp>
        <p:nvSpPr>
          <p:cNvPr id="38" name="Rectangle 37"/>
          <p:cNvSpPr/>
          <p:nvPr/>
        </p:nvSpPr>
        <p:spPr>
          <a:xfrm rot="3600000">
            <a:off x="3370262" y="5757863"/>
            <a:ext cx="1800225" cy="374650"/>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Managing Conflict and Distortions in Family Life</a:t>
            </a:r>
          </a:p>
        </p:txBody>
      </p:sp>
      <p:sp>
        <p:nvSpPr>
          <p:cNvPr id="39" name="Rectangle 38"/>
          <p:cNvSpPr/>
          <p:nvPr/>
        </p:nvSpPr>
        <p:spPr>
          <a:xfrm rot="3600000">
            <a:off x="2455069" y="5722144"/>
            <a:ext cx="1800225" cy="515937"/>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Clarifying, Sharing and Reconciling the impact of abuse</a:t>
            </a:r>
          </a:p>
        </p:txBody>
      </p:sp>
      <p:sp>
        <p:nvSpPr>
          <p:cNvPr id="40" name="Rectangle 39"/>
          <p:cNvSpPr/>
          <p:nvPr/>
        </p:nvSpPr>
        <p:spPr>
          <a:xfrm rot="3600000">
            <a:off x="1469231" y="5722144"/>
            <a:ext cx="1800225" cy="515938"/>
          </a:xfrm>
          <a:prstGeom prst="rect">
            <a:avLst/>
          </a:prstGeom>
          <a:noFill/>
          <a:ln>
            <a:noFill/>
          </a:ln>
          <a:extLst/>
        </p:spPr>
        <p:txBody>
          <a:bodyPr lIns="91433" tIns="45717" rIns="91433" bIns="45717" anchor="ctr">
            <a:spAutoFit/>
          </a:bodyPr>
          <a:lstStyle/>
          <a:p>
            <a:pPr eaLnBrk="0" fontAlgn="auto" hangingPunct="0">
              <a:lnSpc>
                <a:spcPts val="1100"/>
              </a:lnSpc>
              <a:spcBef>
                <a:spcPts val="0"/>
              </a:spcBef>
              <a:spcAft>
                <a:spcPts val="0"/>
              </a:spcAft>
              <a:defRPr/>
            </a:pPr>
            <a:r>
              <a:rPr lang="en-GB" sz="1200" b="1" dirty="0">
                <a:latin typeface="+mj-lt"/>
              </a:rPr>
              <a:t>Getting Support from Wider Family/Friends/ Community</a:t>
            </a:r>
          </a:p>
        </p:txBody>
      </p:sp>
      <p:sp>
        <p:nvSpPr>
          <p:cNvPr id="41" name="Rectangle 40"/>
          <p:cNvSpPr/>
          <p:nvPr/>
        </p:nvSpPr>
        <p:spPr>
          <a:xfrm>
            <a:off x="-412750" y="3706813"/>
            <a:ext cx="2782888" cy="379412"/>
          </a:xfrm>
          <a:prstGeom prst="rect">
            <a:avLst/>
          </a:prstGeom>
          <a:noFill/>
          <a:ln>
            <a:noFill/>
          </a:ln>
          <a:extLst/>
        </p:spPr>
        <p:txBody>
          <a:bodyPr lIns="91433" tIns="45717" rIns="91433" bIns="45717" anchor="ctr">
            <a:spAutoFit/>
          </a:bodyPr>
          <a:lstStyle/>
          <a:p>
            <a:pPr algn="r" eaLnBrk="0" fontAlgn="auto" hangingPunct="0">
              <a:lnSpc>
                <a:spcPts val="1100"/>
              </a:lnSpc>
              <a:spcBef>
                <a:spcPts val="0"/>
              </a:spcBef>
              <a:spcAft>
                <a:spcPts val="0"/>
              </a:spcAft>
              <a:defRPr/>
            </a:pPr>
            <a:r>
              <a:rPr lang="en-GB" sz="1200" b="1" dirty="0">
                <a:latin typeface="+mn-lt"/>
              </a:rPr>
              <a:t>Enhancing children’s competence, education – a “Good Life”</a:t>
            </a:r>
            <a:endParaRPr lang="en-GB" sz="1200" b="1" dirty="0">
              <a:latin typeface="+mj-lt"/>
            </a:endParaRPr>
          </a:p>
        </p:txBody>
      </p:sp>
    </p:spTree>
    <p:extLst>
      <p:ext uri="{BB962C8B-B14F-4D97-AF65-F5344CB8AC3E}">
        <p14:creationId xmlns:p14="http://schemas.microsoft.com/office/powerpoint/2010/main" val="28881675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233962"/>
            <a:ext cx="7772400" cy="1036115"/>
          </a:xfrm>
        </p:spPr>
        <p:txBody>
          <a:bodyPr>
            <a:normAutofit fontScale="90000"/>
          </a:bodyPr>
          <a:lstStyle/>
          <a:p>
            <a:r>
              <a:rPr lang="en-GB" sz="3600" b="1" dirty="0">
                <a:latin typeface="Calibri" charset="0"/>
                <a:ea typeface="ヒラギノ角ゴ Pro W3" charset="0"/>
                <a:cs typeface="ヒラギノ角ゴ Pro W3" charset="0"/>
              </a:rPr>
              <a:t/>
            </a:r>
            <a:br>
              <a:rPr lang="en-GB" sz="3600" b="1" dirty="0">
                <a:latin typeface="Calibri" charset="0"/>
                <a:ea typeface="ヒラギノ角ゴ Pro W3" charset="0"/>
                <a:cs typeface="ヒラギノ角ゴ Pro W3" charset="0"/>
              </a:rPr>
            </a:br>
            <a:r>
              <a:rPr lang="en-GB" sz="3600" b="1" dirty="0" smtClean="0">
                <a:latin typeface="Calibri" charset="0"/>
                <a:ea typeface="ヒラギノ角ゴ Pro W3" charset="0"/>
                <a:cs typeface="ヒラギノ角ゴ Pro W3" charset="0"/>
              </a:rPr>
              <a:t/>
            </a:r>
            <a:br>
              <a:rPr lang="en-GB" sz="3600" b="1" dirty="0" smtClean="0">
                <a:latin typeface="Calibri" charset="0"/>
                <a:ea typeface="ヒラギノ角ゴ Pro W3" charset="0"/>
                <a:cs typeface="ヒラギノ角ゴ Pro W3" charset="0"/>
              </a:rPr>
            </a:br>
            <a:r>
              <a:rPr lang="en-GB" sz="2000" b="1" dirty="0" smtClean="0">
                <a:latin typeface="Calibri" charset="0"/>
                <a:ea typeface="ヒラギノ角ゴ Pro W3" charset="0"/>
                <a:cs typeface="ヒラギノ角ゴ Pro W3" charset="0"/>
              </a:rPr>
              <a:t>Assessment Framework (NCATS) </a:t>
            </a:r>
            <a:r>
              <a:rPr lang="en-GB" sz="2000" b="1" dirty="0">
                <a:latin typeface="Calibri" charset="0"/>
                <a:ea typeface="ヒラギノ角ゴ Pro W3" charset="0"/>
                <a:cs typeface="ヒラギノ角ゴ Pro W3" charset="0"/>
              </a:rPr>
              <a:t>Model </a:t>
            </a:r>
            <a:br>
              <a:rPr lang="en-GB" sz="2000" b="1" dirty="0">
                <a:latin typeface="Calibri" charset="0"/>
                <a:ea typeface="ヒラギノ角ゴ Pro W3" charset="0"/>
                <a:cs typeface="ヒラギノ角ゴ Pro W3" charset="0"/>
              </a:rPr>
            </a:br>
            <a:r>
              <a:rPr lang="en-GB" sz="2000" b="1" dirty="0">
                <a:latin typeface="Calibri" charset="0"/>
                <a:ea typeface="ヒラギノ角ゴ Pro W3" charset="0"/>
                <a:cs typeface="ヒラギノ角ゴ Pro W3" charset="0"/>
              </a:rPr>
              <a:t>for Sexually Harmful Behaviour </a:t>
            </a:r>
            <a:r>
              <a:rPr lang="en-GB" sz="2000" b="1" dirty="0" smtClean="0">
                <a:latin typeface="Calibri" charset="0"/>
                <a:ea typeface="ヒラギノ角ゴ Pro W3" charset="0"/>
                <a:cs typeface="ヒラギノ角ゴ Pro W3" charset="0"/>
              </a:rPr>
              <a:t/>
            </a:r>
            <a:br>
              <a:rPr lang="en-GB" sz="2000" b="1" dirty="0" smtClean="0">
                <a:latin typeface="Calibri" charset="0"/>
                <a:ea typeface="ヒラギノ角ゴ Pro W3" charset="0"/>
                <a:cs typeface="ヒラギノ角ゴ Pro W3" charset="0"/>
              </a:rPr>
            </a:br>
            <a:r>
              <a:rPr lang="en-GB" sz="2000" b="1" dirty="0" smtClean="0">
                <a:latin typeface="Calibri" charset="0"/>
                <a:ea typeface="ヒラギノ角ゴ Pro W3" charset="0"/>
                <a:cs typeface="ヒラギノ角ゴ Pro W3" charset="0"/>
              </a:rPr>
              <a:t>Vizard </a:t>
            </a:r>
            <a:r>
              <a:rPr lang="en-GB" sz="2000" b="1" dirty="0">
                <a:latin typeface="Calibri" charset="0"/>
                <a:ea typeface="ヒラギノ角ゴ Pro W3" charset="0"/>
                <a:cs typeface="ヒラギノ角ゴ Pro W3" charset="0"/>
              </a:rPr>
              <a:t>2007</a:t>
            </a:r>
            <a:br>
              <a:rPr lang="en-GB" sz="2000" b="1" dirty="0">
                <a:latin typeface="Calibri" charset="0"/>
                <a:ea typeface="ヒラギノ角ゴ Pro W3" charset="0"/>
                <a:cs typeface="ヒラギノ角ゴ Pro W3" charset="0"/>
              </a:rPr>
            </a:br>
            <a:r>
              <a:rPr lang="en-GB" sz="3600" b="1" dirty="0">
                <a:latin typeface="Calibri" charset="0"/>
                <a:ea typeface="ヒラギノ角ゴ Pro W3" charset="0"/>
                <a:cs typeface="ヒラギノ角ゴ Pro W3" charset="0"/>
              </a:rPr>
              <a:t/>
            </a:r>
            <a:br>
              <a:rPr lang="en-GB" sz="3600" b="1" dirty="0">
                <a:latin typeface="Calibri" charset="0"/>
                <a:ea typeface="ヒラギノ角ゴ Pro W3" charset="0"/>
                <a:cs typeface="ヒラギノ角ゴ Pro W3" charset="0"/>
              </a:rPr>
            </a:br>
            <a:endParaRPr lang="en-GB" sz="3600" b="1" dirty="0">
              <a:latin typeface="Calibri" charset="0"/>
              <a:ea typeface="ヒラギノ角ゴ Pro W3" charset="0"/>
              <a:cs typeface="ヒラギノ角ゴ Pro W3" charset="0"/>
            </a:endParaRPr>
          </a:p>
        </p:txBody>
      </p:sp>
      <p:graphicFrame>
        <p:nvGraphicFramePr>
          <p:cNvPr id="52226" name="Object 2"/>
          <p:cNvGraphicFramePr>
            <a:graphicFrameLocks noChangeAspect="1"/>
          </p:cNvGraphicFramePr>
          <p:nvPr>
            <p:ph type="body" idx="1"/>
          </p:nvPr>
        </p:nvGraphicFramePr>
        <p:xfrm>
          <a:off x="323850" y="1125538"/>
          <a:ext cx="8569325" cy="5551487"/>
        </p:xfrm>
        <a:graphic>
          <a:graphicData uri="http://schemas.openxmlformats.org/presentationml/2006/ole">
            <mc:AlternateContent xmlns:mc="http://schemas.openxmlformats.org/markup-compatibility/2006">
              <mc:Choice xmlns:v="urn:schemas-microsoft-com:vml" Requires="v">
                <p:oleObj spid="_x0000_s22547" name="Bitmap Image" r:id="rId4" imgW="14847728" imgH="11316476" progId="Paint.Picture">
                  <p:embed/>
                </p:oleObj>
              </mc:Choice>
              <mc:Fallback>
                <p:oleObj name="Bitmap Image" r:id="rId4" imgW="14847728" imgH="1131647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125538"/>
                        <a:ext cx="8569325"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7" name="Text Box 4"/>
          <p:cNvSpPr txBox="1">
            <a:spLocks noChangeArrowheads="1"/>
          </p:cNvSpPr>
          <p:nvPr/>
        </p:nvSpPr>
        <p:spPr bwMode="auto">
          <a:xfrm>
            <a:off x="306388" y="1414463"/>
            <a:ext cx="3275012"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90000"/>
              </a:lnSpc>
              <a:spcBef>
                <a:spcPct val="50000"/>
              </a:spcBef>
            </a:pPr>
            <a:endParaRPr lang="en-GB" sz="1400" b="1" dirty="0">
              <a:solidFill>
                <a:srgbClr val="FF3300"/>
              </a:solidFill>
              <a:latin typeface="Times New Roman" charset="0"/>
              <a:ea typeface="ＭＳ Ｐゴシック" charset="0"/>
              <a:cs typeface="ＭＳ Ｐゴシック" charset="0"/>
            </a:endParaRP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Developmental history</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History of abuse</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Attachments &amp; (dis)continuity of care</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Peer relationships</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Education history</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Physical/mental health problems</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Witnessing family violence</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Are sexual behaviours </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developmentally appropriate?</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Pattern of sexual behaviour </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problems</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Risk assessment</a:t>
            </a:r>
          </a:p>
          <a:p>
            <a:pPr eaLnBrk="1" hangingPunct="1">
              <a:lnSpc>
                <a:spcPct val="90000"/>
              </a:lnSpc>
              <a:spcBef>
                <a:spcPct val="50000"/>
              </a:spcBef>
            </a:pPr>
            <a:r>
              <a:rPr lang="en-GB" sz="1400" b="1" dirty="0">
                <a:solidFill>
                  <a:srgbClr val="FF3300"/>
                </a:solidFill>
                <a:latin typeface="Times New Roman" charset="0"/>
                <a:ea typeface="ＭＳ Ｐゴシック" charset="0"/>
                <a:cs typeface="ＭＳ Ｐゴシック" charset="0"/>
              </a:rPr>
              <a:t>Specialist assessments</a:t>
            </a:r>
          </a:p>
          <a:p>
            <a:pPr eaLnBrk="1" hangingPunct="1">
              <a:lnSpc>
                <a:spcPct val="90000"/>
              </a:lnSpc>
              <a:spcBef>
                <a:spcPct val="50000"/>
              </a:spcBef>
            </a:pPr>
            <a:endParaRPr lang="en-GB" sz="1400" b="1" dirty="0">
              <a:solidFill>
                <a:srgbClr val="FF3300"/>
              </a:solidFill>
              <a:latin typeface="Times New Roman" charset="0"/>
              <a:ea typeface="ＭＳ Ｐゴシック" charset="0"/>
              <a:cs typeface="ＭＳ Ｐゴシック" charset="0"/>
            </a:endParaRPr>
          </a:p>
          <a:p>
            <a:pPr eaLnBrk="1" hangingPunct="1">
              <a:lnSpc>
                <a:spcPct val="90000"/>
              </a:lnSpc>
              <a:spcBef>
                <a:spcPct val="50000"/>
              </a:spcBef>
            </a:pPr>
            <a:endParaRPr lang="en-GB" sz="1400" b="1" dirty="0">
              <a:solidFill>
                <a:srgbClr val="FF3300"/>
              </a:solidFill>
              <a:latin typeface="Times New Roman" charset="0"/>
              <a:ea typeface="ＭＳ Ｐゴシック" charset="0"/>
              <a:cs typeface="ＭＳ Ｐゴシック" charset="0"/>
            </a:endParaRPr>
          </a:p>
        </p:txBody>
      </p:sp>
      <p:sp>
        <p:nvSpPr>
          <p:cNvPr id="52228" name="Text Box 5"/>
          <p:cNvSpPr txBox="1">
            <a:spLocks noChangeArrowheads="1"/>
          </p:cNvSpPr>
          <p:nvPr/>
        </p:nvSpPr>
        <p:spPr bwMode="auto">
          <a:xfrm>
            <a:off x="5257800" y="15240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2000" b="1">
              <a:latin typeface="Times New Roman" charset="0"/>
              <a:ea typeface="ＭＳ Ｐゴシック" charset="0"/>
              <a:cs typeface="ＭＳ Ｐゴシック" charset="0"/>
            </a:endParaRPr>
          </a:p>
        </p:txBody>
      </p:sp>
      <p:sp>
        <p:nvSpPr>
          <p:cNvPr id="52229" name="Text Box 6"/>
          <p:cNvSpPr txBox="1">
            <a:spLocks noChangeArrowheads="1"/>
          </p:cNvSpPr>
          <p:nvPr/>
        </p:nvSpPr>
        <p:spPr bwMode="auto">
          <a:xfrm>
            <a:off x="1660525" y="1995488"/>
            <a:ext cx="16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2000" b="1">
              <a:latin typeface="Times New Roman" charset="0"/>
              <a:ea typeface="ＭＳ Ｐゴシック" charset="0"/>
              <a:cs typeface="ＭＳ Ｐゴシック" charset="0"/>
            </a:endParaRPr>
          </a:p>
        </p:txBody>
      </p:sp>
      <p:sp>
        <p:nvSpPr>
          <p:cNvPr id="52230" name="Text Box 7"/>
          <p:cNvSpPr txBox="1">
            <a:spLocks noChangeArrowheads="1"/>
          </p:cNvSpPr>
          <p:nvPr/>
        </p:nvSpPr>
        <p:spPr bwMode="auto">
          <a:xfrm>
            <a:off x="11033125" y="1919288"/>
            <a:ext cx="16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2000" b="1">
              <a:latin typeface="Times New Roman" charset="0"/>
              <a:ea typeface="ＭＳ Ｐゴシック" charset="0"/>
              <a:cs typeface="ＭＳ Ｐゴシック" charset="0"/>
            </a:endParaRPr>
          </a:p>
        </p:txBody>
      </p:sp>
      <p:sp>
        <p:nvSpPr>
          <p:cNvPr id="52231" name="Text Box 8"/>
          <p:cNvSpPr txBox="1">
            <a:spLocks noChangeArrowheads="1"/>
          </p:cNvSpPr>
          <p:nvPr/>
        </p:nvSpPr>
        <p:spPr bwMode="auto">
          <a:xfrm>
            <a:off x="5715000" y="1143000"/>
            <a:ext cx="34290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90000"/>
              </a:lnSpc>
            </a:pPr>
            <a:r>
              <a:rPr lang="en-GB" sz="1400" b="1">
                <a:solidFill>
                  <a:srgbClr val="FF3300"/>
                </a:solidFill>
                <a:latin typeface="Times New Roman" charset="0"/>
                <a:ea typeface="ＭＳ Ｐゴシック" charset="0"/>
                <a:cs typeface="ＭＳ Ｐゴシック" charset="0"/>
              </a:rPr>
              <a:t>Parent(s)’ own history of abuse </a:t>
            </a:r>
          </a:p>
          <a:p>
            <a:pPr eaLnBrk="1" hangingPunct="1">
              <a:lnSpc>
                <a:spcPct val="90000"/>
              </a:lnSpc>
            </a:pPr>
            <a:r>
              <a:rPr lang="en-GB" sz="1400" b="1">
                <a:solidFill>
                  <a:srgbClr val="FF3300"/>
                </a:solidFill>
                <a:latin typeface="Times New Roman" charset="0"/>
                <a:ea typeface="ＭＳ Ｐゴシック" charset="0"/>
                <a:cs typeface="ＭＳ Ｐゴシック" charset="0"/>
              </a:rPr>
              <a:t>Response to sexual behaviours</a:t>
            </a:r>
          </a:p>
          <a:p>
            <a:pPr eaLnBrk="1" hangingPunct="1">
              <a:lnSpc>
                <a:spcPct val="90000"/>
              </a:lnSpc>
            </a:pPr>
            <a:r>
              <a:rPr lang="en-GB" sz="1400" b="1">
                <a:solidFill>
                  <a:srgbClr val="FF3300"/>
                </a:solidFill>
                <a:latin typeface="Times New Roman" charset="0"/>
                <a:ea typeface="ＭＳ Ｐゴシック" charset="0"/>
                <a:cs typeface="ＭＳ Ｐゴシック" charset="0"/>
              </a:rPr>
              <a:t>Understanding of normal child sexual development</a:t>
            </a:r>
          </a:p>
          <a:p>
            <a:pPr eaLnBrk="1" hangingPunct="1">
              <a:lnSpc>
                <a:spcPct val="90000"/>
              </a:lnSpc>
            </a:pPr>
            <a:endParaRPr lang="en-GB" sz="1400" b="1">
              <a:solidFill>
                <a:srgbClr val="FF3300"/>
              </a:solidFill>
              <a:latin typeface="Times New Roman" charset="0"/>
              <a:ea typeface="ＭＳ Ｐゴシック" charset="0"/>
              <a:cs typeface="ＭＳ Ｐゴシック" charset="0"/>
            </a:endParaRPr>
          </a:p>
          <a:p>
            <a:pPr eaLnBrk="1" hangingPunct="1">
              <a:lnSpc>
                <a:spcPct val="90000"/>
              </a:lnSpc>
            </a:pPr>
            <a:r>
              <a:rPr lang="en-GB" sz="1400" b="1">
                <a:solidFill>
                  <a:srgbClr val="FF3300"/>
                </a:solidFill>
                <a:latin typeface="Times New Roman" charset="0"/>
                <a:ea typeface="ＭＳ Ｐゴシック" charset="0"/>
                <a:cs typeface="ＭＳ Ｐゴシック" charset="0"/>
              </a:rPr>
              <a:t>Understanding of effects of c.s.a.</a:t>
            </a:r>
          </a:p>
          <a:p>
            <a:pPr eaLnBrk="1" hangingPunct="1">
              <a:lnSpc>
                <a:spcPct val="90000"/>
              </a:lnSpc>
            </a:pPr>
            <a:r>
              <a:rPr lang="en-GB" sz="1400" b="1">
                <a:solidFill>
                  <a:srgbClr val="FF3300"/>
                </a:solidFill>
                <a:latin typeface="Times New Roman" charset="0"/>
                <a:ea typeface="ＭＳ Ｐゴシック" charset="0"/>
                <a:cs typeface="ＭＳ Ｐゴシック" charset="0"/>
              </a:rPr>
              <a:t>Recognition of differing needs of abusing/victim children</a:t>
            </a:r>
          </a:p>
          <a:p>
            <a:pPr eaLnBrk="1" hangingPunct="1">
              <a:lnSpc>
                <a:spcPct val="90000"/>
              </a:lnSpc>
            </a:pPr>
            <a:endParaRPr lang="en-GB" sz="1400" b="1">
              <a:solidFill>
                <a:srgbClr val="FF3300"/>
              </a:solidFill>
              <a:latin typeface="Times New Roman" charset="0"/>
              <a:ea typeface="ＭＳ Ｐゴシック" charset="0"/>
              <a:cs typeface="ＭＳ Ｐゴシック" charset="0"/>
            </a:endParaRPr>
          </a:p>
          <a:p>
            <a:pPr eaLnBrk="1" hangingPunct="1">
              <a:lnSpc>
                <a:spcPct val="90000"/>
              </a:lnSpc>
            </a:pPr>
            <a:r>
              <a:rPr lang="en-GB" sz="1400" b="1">
                <a:solidFill>
                  <a:srgbClr val="FF3300"/>
                </a:solidFill>
                <a:latin typeface="Times New Roman" charset="0"/>
                <a:ea typeface="ＭＳ Ｐゴシック" charset="0"/>
                <a:cs typeface="ＭＳ Ｐゴシック" charset="0"/>
              </a:rPr>
              <a:t>  Physical management in the home</a:t>
            </a:r>
          </a:p>
          <a:p>
            <a:pPr eaLnBrk="1" hangingPunct="1">
              <a:lnSpc>
                <a:spcPct val="90000"/>
              </a:lnSpc>
            </a:pPr>
            <a:r>
              <a:rPr lang="en-GB" sz="1400" b="1">
                <a:solidFill>
                  <a:srgbClr val="FF3300"/>
                </a:solidFill>
                <a:latin typeface="Times New Roman" charset="0"/>
                <a:ea typeface="ＭＳ Ｐゴシック" charset="0"/>
                <a:cs typeface="ＭＳ Ｐゴシック" charset="0"/>
              </a:rPr>
              <a:t>      Capacity to protect</a:t>
            </a:r>
          </a:p>
          <a:p>
            <a:pPr eaLnBrk="1" hangingPunct="1">
              <a:lnSpc>
                <a:spcPct val="90000"/>
              </a:lnSpc>
            </a:pPr>
            <a:r>
              <a:rPr lang="en-GB" sz="1400" b="1">
                <a:solidFill>
                  <a:srgbClr val="FF3300"/>
                </a:solidFill>
                <a:latin typeface="Times New Roman" charset="0"/>
                <a:ea typeface="ＭＳ Ｐゴシック" charset="0"/>
                <a:cs typeface="ＭＳ Ｐゴシック" charset="0"/>
              </a:rPr>
              <a:t>          Capacity to change behaviour</a:t>
            </a:r>
          </a:p>
          <a:p>
            <a:pPr eaLnBrk="1" hangingPunct="1">
              <a:lnSpc>
                <a:spcPct val="90000"/>
              </a:lnSpc>
            </a:pPr>
            <a:r>
              <a:rPr lang="en-GB" sz="1400" b="1">
                <a:solidFill>
                  <a:srgbClr val="FF3300"/>
                </a:solidFill>
                <a:latin typeface="Times New Roman" charset="0"/>
                <a:ea typeface="ＭＳ Ｐゴシック" charset="0"/>
                <a:cs typeface="ＭＳ Ｐゴシック" charset="0"/>
              </a:rPr>
              <a:t>              Co-operation statutory agencies</a:t>
            </a:r>
          </a:p>
          <a:p>
            <a:pPr eaLnBrk="1" hangingPunct="1">
              <a:lnSpc>
                <a:spcPct val="90000"/>
              </a:lnSpc>
            </a:pPr>
            <a:endParaRPr lang="en-GB" sz="1400" b="1">
              <a:solidFill>
                <a:srgbClr val="FF3300"/>
              </a:solidFill>
              <a:latin typeface="Times New Roman" charset="0"/>
              <a:ea typeface="ＭＳ Ｐゴシック" charset="0"/>
              <a:cs typeface="ＭＳ Ｐゴシック" charset="0"/>
            </a:endParaRPr>
          </a:p>
        </p:txBody>
      </p:sp>
      <p:sp>
        <p:nvSpPr>
          <p:cNvPr id="52232" name="Text Box 9"/>
          <p:cNvSpPr txBox="1">
            <a:spLocks noChangeArrowheads="1"/>
          </p:cNvSpPr>
          <p:nvPr/>
        </p:nvSpPr>
        <p:spPr bwMode="auto">
          <a:xfrm rot="5514998" flipV="1">
            <a:off x="4268787" y="3797301"/>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600" b="1">
              <a:solidFill>
                <a:srgbClr val="FF3300"/>
              </a:solidFill>
              <a:latin typeface="Times New Roman" charset="0"/>
              <a:ea typeface="ＭＳ Ｐゴシック" charset="0"/>
              <a:cs typeface="ＭＳ Ｐゴシック" charset="0"/>
            </a:endParaRPr>
          </a:p>
        </p:txBody>
      </p:sp>
      <p:sp>
        <p:nvSpPr>
          <p:cNvPr id="52233" name="Text Box 10"/>
          <p:cNvSpPr txBox="1">
            <a:spLocks noChangeArrowheads="1"/>
          </p:cNvSpPr>
          <p:nvPr/>
        </p:nvSpPr>
        <p:spPr bwMode="auto">
          <a:xfrm rot="-42443">
            <a:off x="2292350" y="5495925"/>
            <a:ext cx="57785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90000"/>
              </a:lnSpc>
              <a:spcBef>
                <a:spcPct val="50000"/>
              </a:spcBef>
            </a:pPr>
            <a:r>
              <a:rPr lang="en-GB" sz="1400" b="1">
                <a:solidFill>
                  <a:srgbClr val="FF3300"/>
                </a:solidFill>
                <a:latin typeface="Times New Roman" charset="0"/>
                <a:ea typeface="ＭＳ Ｐゴシック" charset="0"/>
                <a:cs typeface="ＭＳ Ｐゴシック" charset="0"/>
              </a:rPr>
              <a:t>History of of inter/intra familial abuse; Developmental family history</a:t>
            </a:r>
          </a:p>
          <a:p>
            <a:pPr eaLnBrk="1" hangingPunct="1">
              <a:lnSpc>
                <a:spcPct val="90000"/>
              </a:lnSpc>
              <a:spcBef>
                <a:spcPct val="50000"/>
              </a:spcBef>
            </a:pPr>
            <a:r>
              <a:rPr lang="en-GB" sz="1400" b="1">
                <a:solidFill>
                  <a:srgbClr val="FF3300"/>
                </a:solidFill>
                <a:latin typeface="Times New Roman" charset="0"/>
                <a:ea typeface="ＭＳ Ｐゴシック" charset="0"/>
                <a:cs typeface="ＭＳ Ｐゴシック" charset="0"/>
              </a:rPr>
              <a:t>Identifying safe/unsafe adults in network </a:t>
            </a:r>
          </a:p>
          <a:p>
            <a:pPr eaLnBrk="1" hangingPunct="1">
              <a:lnSpc>
                <a:spcPct val="90000"/>
              </a:lnSpc>
              <a:spcBef>
                <a:spcPct val="50000"/>
              </a:spcBef>
            </a:pPr>
            <a:r>
              <a:rPr lang="en-GB" sz="1400" b="1">
                <a:solidFill>
                  <a:srgbClr val="FF3300"/>
                </a:solidFill>
                <a:latin typeface="Times New Roman" charset="0"/>
                <a:ea typeface="ＭＳ Ｐゴシック" charset="0"/>
                <a:cs typeface="ＭＳ Ｐゴシック" charset="0"/>
              </a:rPr>
              <a:t>Social isolation v. supportive network;  Assessment of risk to children; Placement  issues</a:t>
            </a:r>
          </a:p>
        </p:txBody>
      </p:sp>
      <p:sp>
        <p:nvSpPr>
          <p:cNvPr id="52234" name="Slide Number Placeholder 10"/>
          <p:cNvSpPr>
            <a:spLocks noGrp="1"/>
          </p:cNvSpPr>
          <p:nvPr>
            <p:ph type="sldNum" sz="quarter" idx="12"/>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45CA2AB-9711-B94E-AFC0-5EB962BEE735}" type="slidenum">
              <a:rPr lang="en-GB" sz="1400">
                <a:solidFill>
                  <a:srgbClr val="898989"/>
                </a:solidFill>
                <a:ea typeface="ＭＳ Ｐゴシック" charset="0"/>
                <a:cs typeface="ＭＳ Ｐゴシック" charset="0"/>
              </a:rPr>
              <a:pPr eaLnBrk="1" hangingPunct="1"/>
              <a:t>52</a:t>
            </a:fld>
            <a:endParaRPr lang="en-GB" sz="1400">
              <a:solidFill>
                <a:srgbClr val="898989"/>
              </a:solidFill>
              <a:ea typeface="ＭＳ Ｐゴシック" charset="0"/>
              <a:cs typeface="ＭＳ Ｐゴシック" charset="0"/>
            </a:endParaRPr>
          </a:p>
        </p:txBody>
      </p:sp>
      <p:sp>
        <p:nvSpPr>
          <p:cNvPr id="52235" name="Footer Placeholder 11"/>
          <p:cNvSpPr>
            <a:spLocks noGrp="1"/>
          </p:cNvSpPr>
          <p:nvPr>
            <p:ph type="ftr" sz="quarter" idx="11"/>
          </p:nvPr>
        </p:nvSpPr>
        <p:spPr>
          <a:xfrm>
            <a:off x="2859950" y="6550818"/>
            <a:ext cx="2895600" cy="260350"/>
          </a:xfrm>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sz="1400" dirty="0" smtClean="0"/>
          </a:p>
          <a:p>
            <a:r>
              <a:rPr lang="en-US" sz="1200" dirty="0" smtClean="0"/>
              <a:t>2013 DENVER THINKING SPACE</a:t>
            </a:r>
          </a:p>
          <a:p>
            <a:endParaRPr lang="en-GB" sz="1400" dirty="0"/>
          </a:p>
        </p:txBody>
      </p:sp>
    </p:spTree>
    <p:extLst>
      <p:ext uri="{BB962C8B-B14F-4D97-AF65-F5344CB8AC3E}">
        <p14:creationId xmlns:p14="http://schemas.microsoft.com/office/powerpoint/2010/main" val="15254836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295596"/>
            <a:ext cx="8229600" cy="4830567"/>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4800" dirty="0" smtClean="0"/>
              <a:t>		Status of the Evidence</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53</a:t>
            </a:fld>
            <a:endParaRPr lang="en-US"/>
          </a:p>
        </p:txBody>
      </p:sp>
    </p:spTree>
    <p:extLst>
      <p:ext uri="{BB962C8B-B14F-4D97-AF65-F5344CB8AC3E}">
        <p14:creationId xmlns:p14="http://schemas.microsoft.com/office/powerpoint/2010/main" val="12443587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8513" y="2781300"/>
            <a:ext cx="4078287" cy="3344863"/>
          </a:xfrm>
        </p:spPr>
        <p:txBody>
          <a:bodyPr rtlCol="0">
            <a:normAutofit fontScale="92500" lnSpcReduction="20000"/>
          </a:bodyPr>
          <a:lstStyle/>
          <a:p>
            <a:pPr marL="36512" indent="0" eaLnBrk="1" fontAlgn="auto" hangingPunct="1">
              <a:spcAft>
                <a:spcPts val="0"/>
              </a:spcAft>
              <a:buFont typeface="Wingdings" pitchFamily="2" charset="2"/>
              <a:buNone/>
              <a:defRPr/>
            </a:pPr>
            <a:r>
              <a:rPr lang="en-GB" dirty="0" err="1"/>
              <a:t>Chorpita</a:t>
            </a:r>
            <a:r>
              <a:rPr lang="en-GB" dirty="0"/>
              <a:t> et al. (2011) identified 395 evidence-based protocols in a recent review of over 750 non-pharmacological treatments tested in controlled clinical </a:t>
            </a:r>
            <a:r>
              <a:rPr lang="en-GB" dirty="0" smtClean="0"/>
              <a:t>trials</a:t>
            </a:r>
            <a:endParaRPr lang="en-GB" dirty="0"/>
          </a:p>
        </p:txBody>
      </p:sp>
      <p:sp>
        <p:nvSpPr>
          <p:cNvPr id="6" name="Rectangle 5"/>
          <p:cNvSpPr/>
          <p:nvPr/>
        </p:nvSpPr>
        <p:spPr>
          <a:xfrm>
            <a:off x="179388" y="908050"/>
            <a:ext cx="8856662" cy="330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accent1"/>
              </a:solidFill>
            </a:endParaRPr>
          </a:p>
        </p:txBody>
      </p:sp>
      <p:sp>
        <p:nvSpPr>
          <p:cNvPr id="7" name="Rectangle 6"/>
          <p:cNvSpPr/>
          <p:nvPr/>
        </p:nvSpPr>
        <p:spPr>
          <a:xfrm>
            <a:off x="179388" y="188913"/>
            <a:ext cx="8964612" cy="10080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772" name="Title 3"/>
          <p:cNvSpPr txBox="1">
            <a:spLocks/>
          </p:cNvSpPr>
          <p:nvPr/>
        </p:nvSpPr>
        <p:spPr bwMode="auto">
          <a:xfrm>
            <a:off x="755650" y="188913"/>
            <a:ext cx="8066088" cy="936625"/>
          </a:xfrm>
          <a:prstGeom prst="rect">
            <a:avLst/>
          </a:prstGeom>
          <a:noFill/>
          <a:ln w="9525">
            <a:noFill/>
            <a:miter lim="800000"/>
            <a:headEnd/>
            <a:tailEnd/>
          </a:ln>
        </p:spPr>
        <p:txBody>
          <a:bodyPr anchor="ctr"/>
          <a:lstStyle/>
          <a:p>
            <a:pPr algn="ctr"/>
            <a:r>
              <a:rPr lang="en-GB" sz="3200" b="1">
                <a:solidFill>
                  <a:schemeClr val="bg1"/>
                </a:solidFill>
                <a:latin typeface="Calibri" pitchFamily="34" charset="0"/>
              </a:rPr>
              <a:t>No Shortage of Evidence</a:t>
            </a:r>
          </a:p>
        </p:txBody>
      </p:sp>
      <p:pic>
        <p:nvPicPr>
          <p:cNvPr id="32773" name="Picture 4" descr="books.bmp"/>
          <p:cNvPicPr>
            <a:picLocks noChangeAspect="1"/>
          </p:cNvPicPr>
          <p:nvPr/>
        </p:nvPicPr>
        <p:blipFill>
          <a:blip r:embed="rId2"/>
          <a:srcRect/>
          <a:stretch>
            <a:fillRect/>
          </a:stretch>
        </p:blipFill>
        <p:spPr bwMode="auto">
          <a:xfrm>
            <a:off x="506413" y="3213100"/>
            <a:ext cx="3749675" cy="2217738"/>
          </a:xfrm>
          <a:prstGeom prst="rect">
            <a:avLst/>
          </a:prstGeom>
          <a:noFill/>
          <a:ln w="9525">
            <a:noFill/>
            <a:miter lim="800000"/>
            <a:headEnd/>
            <a:tailEnd/>
          </a:ln>
        </p:spPr>
      </p:pic>
    </p:spTree>
    <p:extLst>
      <p:ext uri="{BB962C8B-B14F-4D97-AF65-F5344CB8AC3E}">
        <p14:creationId xmlns:p14="http://schemas.microsoft.com/office/powerpoint/2010/main" val="352587216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035"/>
          </a:xfrm>
        </p:spPr>
        <p:txBody>
          <a:bodyPr/>
          <a:lstStyle/>
          <a:p>
            <a:r>
              <a:rPr lang="en-US" dirty="0" smtClean="0"/>
              <a:t>Status of the SHB Evidence</a:t>
            </a:r>
            <a:endParaRPr lang="en-US" dirty="0"/>
          </a:p>
        </p:txBody>
      </p:sp>
      <p:sp>
        <p:nvSpPr>
          <p:cNvPr id="3" name="Content Placeholder 2"/>
          <p:cNvSpPr>
            <a:spLocks noGrp="1"/>
          </p:cNvSpPr>
          <p:nvPr>
            <p:ph idx="1"/>
          </p:nvPr>
        </p:nvSpPr>
        <p:spPr>
          <a:xfrm>
            <a:off x="457200" y="1269874"/>
            <a:ext cx="8229600" cy="4856289"/>
          </a:xfrm>
        </p:spPr>
        <p:txBody>
          <a:bodyPr>
            <a:normAutofit fontScale="92500" lnSpcReduction="20000"/>
          </a:bodyPr>
          <a:lstStyle/>
          <a:p>
            <a:pPr marL="0" indent="0">
              <a:buNone/>
            </a:pPr>
            <a:r>
              <a:rPr lang="en-US" i="1" dirty="0" smtClean="0"/>
              <a:t>Type of Evidence					Status</a:t>
            </a:r>
          </a:p>
          <a:p>
            <a:pPr marL="0" indent="0">
              <a:buNone/>
            </a:pPr>
            <a:endParaRPr lang="en-US" i="1" dirty="0" smtClean="0"/>
          </a:p>
          <a:p>
            <a:pPr marL="0" indent="0">
              <a:buNone/>
            </a:pPr>
            <a:r>
              <a:rPr lang="en-US" sz="2800" dirty="0" smtClean="0"/>
              <a:t>Descriptive studies: 		Good Quality &amp; Quantity for lower 							risk SHB: Good Quality &amp; poor 							Quantity for higher risk SHB</a:t>
            </a:r>
          </a:p>
          <a:p>
            <a:pPr marL="0" indent="0">
              <a:buNone/>
            </a:pPr>
            <a:r>
              <a:rPr lang="en-US" sz="2800" dirty="0" smtClean="0"/>
              <a:t>Outcome studies:</a:t>
            </a:r>
          </a:p>
          <a:p>
            <a:pPr marL="0" indent="0">
              <a:buNone/>
            </a:pPr>
            <a:r>
              <a:rPr lang="en-US" sz="2800" i="1" dirty="0" smtClean="0"/>
              <a:t>Recidivism</a:t>
            </a:r>
            <a:r>
              <a:rPr lang="en-US" sz="2800" dirty="0" smtClean="0"/>
              <a:t>				Fair Quality &amp; Good Quantity</a:t>
            </a:r>
          </a:p>
          <a:p>
            <a:pPr marL="0" indent="0">
              <a:buNone/>
            </a:pPr>
            <a:r>
              <a:rPr lang="en-US" sz="2800" i="1" dirty="0" smtClean="0"/>
              <a:t>Treatment Efficacy</a:t>
            </a:r>
            <a:r>
              <a:rPr lang="en-US" sz="2800" dirty="0" smtClean="0"/>
              <a:t>		Fair Quality &amp; Limited Quantity</a:t>
            </a:r>
          </a:p>
          <a:p>
            <a:pPr marL="0" indent="0">
              <a:buNone/>
            </a:pPr>
            <a:r>
              <a:rPr lang="en-US" sz="2800" i="1" dirty="0" smtClean="0"/>
              <a:t>Adult Adjustment</a:t>
            </a:r>
            <a:r>
              <a:rPr lang="en-US" sz="2800" dirty="0" smtClean="0"/>
              <a:t>		Poor Quality &amp; Poor Quantity</a:t>
            </a:r>
          </a:p>
          <a:p>
            <a:pPr marL="0" indent="0">
              <a:buNone/>
            </a:pPr>
            <a:r>
              <a:rPr lang="en-US" sz="2800" i="1" dirty="0" smtClean="0"/>
              <a:t>Developmental </a:t>
            </a:r>
          </a:p>
          <a:p>
            <a:pPr marL="0" indent="0">
              <a:buNone/>
            </a:pPr>
            <a:r>
              <a:rPr lang="en-US" sz="2800" i="1" dirty="0" smtClean="0"/>
              <a:t>Trajectories (for SHB)</a:t>
            </a:r>
            <a:r>
              <a:rPr lang="en-US" sz="2800" dirty="0" smtClean="0"/>
              <a:t>	</a:t>
            </a:r>
            <a:r>
              <a:rPr lang="en-US" sz="2800" dirty="0" smtClean="0"/>
              <a:t>Poor Quality &amp; Poor Quantity</a:t>
            </a:r>
          </a:p>
          <a:p>
            <a:pPr marL="0" indent="0">
              <a:buNone/>
            </a:pPr>
            <a:r>
              <a:rPr lang="en-US" sz="2800" dirty="0" smtClean="0"/>
              <a:t>				</a:t>
            </a:r>
            <a:endParaRPr lang="en-US" sz="2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55</a:t>
            </a:fld>
            <a:endParaRPr lang="en-US"/>
          </a:p>
        </p:txBody>
      </p:sp>
    </p:spTree>
    <p:extLst>
      <p:ext uri="{BB962C8B-B14F-4D97-AF65-F5344CB8AC3E}">
        <p14:creationId xmlns:p14="http://schemas.microsoft.com/office/powerpoint/2010/main" val="354033974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32"/>
          </a:xfrm>
        </p:spPr>
        <p:txBody>
          <a:bodyPr>
            <a:normAutofit fontScale="90000"/>
          </a:bodyPr>
          <a:lstStyle/>
          <a:p>
            <a:r>
              <a:rPr lang="en-US" dirty="0" smtClean="0"/>
              <a:t>Status of the Evidence</a:t>
            </a:r>
            <a:endParaRPr lang="en-US" dirty="0"/>
          </a:p>
        </p:txBody>
      </p:sp>
      <p:sp>
        <p:nvSpPr>
          <p:cNvPr id="3" name="Content Placeholder 2"/>
          <p:cNvSpPr>
            <a:spLocks noGrp="1"/>
          </p:cNvSpPr>
          <p:nvPr>
            <p:ph idx="1"/>
          </p:nvPr>
        </p:nvSpPr>
        <p:spPr>
          <a:xfrm>
            <a:off x="457200" y="1092364"/>
            <a:ext cx="8229600" cy="5161422"/>
          </a:xfrm>
        </p:spPr>
        <p:txBody>
          <a:bodyPr>
            <a:normAutofit lnSpcReduction="10000"/>
          </a:bodyPr>
          <a:lstStyle/>
          <a:p>
            <a:pPr marL="0" indent="0">
              <a:buNone/>
            </a:pPr>
            <a:r>
              <a:rPr lang="en-US" i="1" dirty="0" smtClean="0"/>
              <a:t>Which areas of SHB research need more work?</a:t>
            </a:r>
          </a:p>
          <a:p>
            <a:pPr marL="0" indent="0">
              <a:buNone/>
            </a:pPr>
            <a:endParaRPr lang="en-US" i="1" dirty="0"/>
          </a:p>
          <a:p>
            <a:r>
              <a:rPr lang="en-US" dirty="0" smtClean="0"/>
              <a:t>Long term f/up of SHB cohorts into adult life (30 </a:t>
            </a:r>
            <a:r>
              <a:rPr lang="en-US" dirty="0" err="1" smtClean="0"/>
              <a:t>yrs</a:t>
            </a:r>
            <a:r>
              <a:rPr lang="en-US" dirty="0" smtClean="0"/>
              <a:t> +) to track psycho-social adjustment, </a:t>
            </a:r>
            <a:r>
              <a:rPr lang="en-US" dirty="0" err="1" smtClean="0"/>
              <a:t>behavioural</a:t>
            </a:r>
            <a:r>
              <a:rPr lang="en-US" dirty="0" smtClean="0"/>
              <a:t> disorders, parenting, abuse perpetration </a:t>
            </a:r>
            <a:r>
              <a:rPr lang="en-US" dirty="0" err="1" smtClean="0"/>
              <a:t>etc</a:t>
            </a:r>
            <a:endParaRPr lang="en-US" dirty="0" smtClean="0"/>
          </a:p>
          <a:p>
            <a:pPr marL="0" indent="0">
              <a:buNone/>
            </a:pPr>
            <a:endParaRPr lang="en-US" dirty="0" smtClean="0"/>
          </a:p>
          <a:p>
            <a:r>
              <a:rPr lang="en-US" dirty="0" smtClean="0"/>
              <a:t> Much longer f/up of treated SHB samples (20 </a:t>
            </a:r>
            <a:r>
              <a:rPr lang="en-US" dirty="0" err="1" smtClean="0"/>
              <a:t>yrs</a:t>
            </a:r>
            <a:r>
              <a:rPr lang="en-US" dirty="0" smtClean="0"/>
              <a:t> +) to compare outcomes across treatment modalities</a:t>
            </a:r>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56</a:t>
            </a:fld>
            <a:endParaRPr lang="en-US"/>
          </a:p>
        </p:txBody>
      </p:sp>
    </p:spTree>
    <p:extLst>
      <p:ext uri="{BB962C8B-B14F-4D97-AF65-F5344CB8AC3E}">
        <p14:creationId xmlns:p14="http://schemas.microsoft.com/office/powerpoint/2010/main" val="406604420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563"/>
          </a:xfrm>
        </p:spPr>
        <p:txBody>
          <a:bodyPr>
            <a:normAutofit fontScale="90000"/>
          </a:bodyPr>
          <a:lstStyle/>
          <a:p>
            <a:r>
              <a:rPr lang="en-US" dirty="0" smtClean="0"/>
              <a:t>Status of the Evidence</a:t>
            </a:r>
            <a:endParaRPr lang="en-US" dirty="0"/>
          </a:p>
        </p:txBody>
      </p:sp>
      <p:sp>
        <p:nvSpPr>
          <p:cNvPr id="3" name="Content Placeholder 2"/>
          <p:cNvSpPr>
            <a:spLocks noGrp="1"/>
          </p:cNvSpPr>
          <p:nvPr>
            <p:ph idx="1"/>
          </p:nvPr>
        </p:nvSpPr>
        <p:spPr>
          <a:xfrm>
            <a:off x="457200" y="1010438"/>
            <a:ext cx="8229600" cy="5115726"/>
          </a:xfrm>
        </p:spPr>
        <p:txBody>
          <a:bodyPr>
            <a:normAutofit fontScale="85000" lnSpcReduction="20000"/>
          </a:bodyPr>
          <a:lstStyle/>
          <a:p>
            <a:pPr marL="0" indent="0">
              <a:buNone/>
            </a:pPr>
            <a:r>
              <a:rPr lang="en-US" i="1" dirty="0" smtClean="0"/>
              <a:t>Which areas of SHB practice need more work?</a:t>
            </a:r>
          </a:p>
          <a:p>
            <a:pPr marL="0" indent="0">
              <a:buNone/>
            </a:pPr>
            <a:endParaRPr lang="en-US" i="1" dirty="0" smtClean="0"/>
          </a:p>
          <a:p>
            <a:r>
              <a:rPr lang="en-US" dirty="0" smtClean="0"/>
              <a:t>Practitioner knowledge of key developmental variables &amp; developmental trajectories in CBT to help improve client’s forward planning skills (e.g. by working with timelines &amp; consequences of </a:t>
            </a:r>
            <a:r>
              <a:rPr lang="en-US" dirty="0" err="1" smtClean="0"/>
              <a:t>behaviour</a:t>
            </a:r>
            <a:r>
              <a:rPr lang="en-US" dirty="0" smtClean="0"/>
              <a:t> </a:t>
            </a:r>
            <a:r>
              <a:rPr lang="en-US" dirty="0" err="1" smtClean="0"/>
              <a:t>etc</a:t>
            </a:r>
            <a:r>
              <a:rPr lang="en-US" dirty="0" smtClean="0"/>
              <a:t>)</a:t>
            </a:r>
            <a:endParaRPr lang="en-US" dirty="0"/>
          </a:p>
          <a:p>
            <a:pPr marL="0" indent="0">
              <a:buNone/>
            </a:pPr>
            <a:endParaRPr lang="en-US" dirty="0"/>
          </a:p>
          <a:p>
            <a:r>
              <a:rPr lang="en-US" dirty="0" smtClean="0"/>
              <a:t>Integration of some treatment elements from victim work (e.g. working through PTSD symptoms) with offence specific elements in perpetrator work (e.g. PTSD repetition of trauma fuelling self pity and justifying distorted cognitions) to ensure that focus on harm caused by offending is not lost </a:t>
            </a:r>
          </a:p>
          <a:p>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57</a:t>
            </a:fld>
            <a:endParaRPr lang="en-US"/>
          </a:p>
        </p:txBody>
      </p:sp>
    </p:spTree>
    <p:extLst>
      <p:ext uri="{BB962C8B-B14F-4D97-AF65-F5344CB8AC3E}">
        <p14:creationId xmlns:p14="http://schemas.microsoft.com/office/powerpoint/2010/main" val="6952921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563"/>
          </a:xfrm>
        </p:spPr>
        <p:txBody>
          <a:bodyPr>
            <a:normAutofit fontScale="90000"/>
          </a:bodyPr>
          <a:lstStyle/>
          <a:p>
            <a:r>
              <a:rPr lang="en-US" dirty="0" smtClean="0"/>
              <a:t>Status of the Evidence</a:t>
            </a:r>
            <a:endParaRPr lang="en-US" dirty="0"/>
          </a:p>
        </p:txBody>
      </p:sp>
      <p:sp>
        <p:nvSpPr>
          <p:cNvPr id="3" name="Content Placeholder 2"/>
          <p:cNvSpPr>
            <a:spLocks noGrp="1"/>
          </p:cNvSpPr>
          <p:nvPr>
            <p:ph idx="1"/>
          </p:nvPr>
        </p:nvSpPr>
        <p:spPr>
          <a:xfrm>
            <a:off x="457200" y="1010438"/>
            <a:ext cx="8229600" cy="5115726"/>
          </a:xfrm>
        </p:spPr>
        <p:txBody>
          <a:bodyPr>
            <a:normAutofit/>
          </a:bodyPr>
          <a:lstStyle/>
          <a:p>
            <a:pPr marL="0" indent="0">
              <a:buNone/>
            </a:pPr>
            <a:r>
              <a:rPr lang="en-US" i="1" dirty="0" smtClean="0"/>
              <a:t>Which areas of SHB practice need more work?</a:t>
            </a:r>
          </a:p>
          <a:p>
            <a:pPr marL="0" indent="0">
              <a:buNone/>
            </a:pPr>
            <a:endParaRPr lang="en-US" i="1" dirty="0" smtClean="0"/>
          </a:p>
          <a:p>
            <a:pPr marL="0" indent="0">
              <a:buNone/>
            </a:pPr>
            <a:endParaRPr lang="en-US" i="1" dirty="0" smtClean="0"/>
          </a:p>
          <a:p>
            <a:r>
              <a:rPr lang="en-US" dirty="0" smtClean="0"/>
              <a:t>Developing our understanding of the role of the internet in the </a:t>
            </a:r>
            <a:r>
              <a:rPr lang="en-US" dirty="0" err="1" smtClean="0"/>
              <a:t>sexualisation</a:t>
            </a:r>
            <a:r>
              <a:rPr lang="en-US" dirty="0" smtClean="0"/>
              <a:t> of our children and in reinforcing the sexual fantasies about children held by </a:t>
            </a:r>
            <a:r>
              <a:rPr lang="en-US" dirty="0" err="1" smtClean="0"/>
              <a:t>pereptrators</a:t>
            </a: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58</a:t>
            </a:fld>
            <a:endParaRPr lang="en-US"/>
          </a:p>
        </p:txBody>
      </p:sp>
    </p:spTree>
    <p:extLst>
      <p:ext uri="{BB962C8B-B14F-4D97-AF65-F5344CB8AC3E}">
        <p14:creationId xmlns:p14="http://schemas.microsoft.com/office/powerpoint/2010/main" val="25484856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	</a:t>
            </a:r>
          </a:p>
          <a:p>
            <a:pPr marL="0" indent="0">
              <a:buNone/>
            </a:pPr>
            <a:endParaRPr lang="en-US" sz="4400" dirty="0"/>
          </a:p>
          <a:p>
            <a:pPr marL="0" indent="0">
              <a:buNone/>
            </a:pPr>
            <a:r>
              <a:rPr lang="en-US" sz="4400" dirty="0" smtClean="0"/>
              <a:t>	    </a:t>
            </a:r>
            <a:r>
              <a:rPr lang="en-US" sz="4800" dirty="0" smtClean="0"/>
              <a:t>Prevention: Is it Possible? </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59</a:t>
            </a:fld>
            <a:endParaRPr lang="en-US"/>
          </a:p>
        </p:txBody>
      </p:sp>
    </p:spTree>
    <p:extLst>
      <p:ext uri="{BB962C8B-B14F-4D97-AF65-F5344CB8AC3E}">
        <p14:creationId xmlns:p14="http://schemas.microsoft.com/office/powerpoint/2010/main" val="2084075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				</a:t>
            </a:r>
            <a:r>
              <a:rPr lang="en-US" dirty="0"/>
              <a:t> </a:t>
            </a:r>
            <a:r>
              <a:rPr lang="en-US" dirty="0" smtClean="0"/>
              <a:t>   </a:t>
            </a:r>
            <a:r>
              <a:rPr lang="en-US" sz="4800" dirty="0" smtClean="0"/>
              <a:t>Types of Abuse</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a:t>
            </a:fld>
            <a:endParaRPr lang="en-US"/>
          </a:p>
        </p:txBody>
      </p:sp>
    </p:spTree>
    <p:extLst>
      <p:ext uri="{BB962C8B-B14F-4D97-AF65-F5344CB8AC3E}">
        <p14:creationId xmlns:p14="http://schemas.microsoft.com/office/powerpoint/2010/main" val="22648245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1944"/>
          </a:xfrm>
        </p:spPr>
        <p:txBody>
          <a:bodyPr>
            <a:normAutofit fontScale="90000"/>
          </a:bodyPr>
          <a:lstStyle/>
          <a:p>
            <a:endParaRPr lang="en-US" dirty="0"/>
          </a:p>
        </p:txBody>
      </p:sp>
      <p:sp>
        <p:nvSpPr>
          <p:cNvPr id="3" name="Content Placeholder 2"/>
          <p:cNvSpPr>
            <a:spLocks noGrp="1"/>
          </p:cNvSpPr>
          <p:nvPr>
            <p:ph idx="1"/>
          </p:nvPr>
        </p:nvSpPr>
        <p:spPr>
          <a:xfrm>
            <a:off x="457200" y="1010438"/>
            <a:ext cx="8229600" cy="5115726"/>
          </a:xfrm>
        </p:spPr>
        <p:txBody>
          <a:bodyPr>
            <a:normAutofit lnSpcReduction="10000"/>
          </a:bodyPr>
          <a:lstStyle/>
          <a:p>
            <a:endParaRPr lang="en-US" sz="3600" dirty="0" smtClean="0"/>
          </a:p>
          <a:p>
            <a:r>
              <a:rPr lang="en-US" sz="3600" dirty="0" smtClean="0"/>
              <a:t>It should be but somehow we don’t seem to be doing it</a:t>
            </a:r>
          </a:p>
          <a:p>
            <a:r>
              <a:rPr lang="en-US" sz="3600" dirty="0" smtClean="0"/>
              <a:t>Are we, as a society, still in too much denial about the reality of SHB?</a:t>
            </a:r>
          </a:p>
          <a:p>
            <a:pPr marL="0" indent="0">
              <a:buNone/>
            </a:pPr>
            <a:endParaRPr lang="en-US" sz="3600" dirty="0" smtClean="0"/>
          </a:p>
          <a:p>
            <a:r>
              <a:rPr lang="en-US" sz="3600" dirty="0" smtClean="0"/>
              <a:t>Perhaps we need to re-visit the wisdom of our predecessors in the field, here in Denver………………..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60</a:t>
            </a:fld>
            <a:endParaRPr lang="en-US"/>
          </a:p>
        </p:txBody>
      </p:sp>
    </p:spTree>
    <p:extLst>
      <p:ext uri="{BB962C8B-B14F-4D97-AF65-F5344CB8AC3E}">
        <p14:creationId xmlns:p14="http://schemas.microsoft.com/office/powerpoint/2010/main" val="386952898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1600200"/>
            <a:ext cx="8229600" cy="5141913"/>
          </a:xfrm>
        </p:spPr>
        <p:txBody>
          <a:bodyPr/>
          <a:lstStyle/>
          <a:p>
            <a:pPr marL="419100" indent="-382588" eaLnBrk="1" hangingPunct="1">
              <a:lnSpc>
                <a:spcPct val="80000"/>
              </a:lnSpc>
              <a:spcBef>
                <a:spcPts val="1800"/>
              </a:spcBef>
            </a:pPr>
            <a:r>
              <a:rPr lang="en-GB" sz="2500" b="1" smtClean="0">
                <a:solidFill>
                  <a:srgbClr val="7F7F7F"/>
                </a:solidFill>
              </a:rPr>
              <a:t>Stage 1 </a:t>
            </a:r>
            <a:r>
              <a:rPr lang="en-GB" sz="2500" smtClean="0"/>
              <a:t>Denial of physical or sexual abuse </a:t>
            </a:r>
          </a:p>
          <a:p>
            <a:pPr marL="419100" indent="-382588" eaLnBrk="1" hangingPunct="1">
              <a:lnSpc>
                <a:spcPct val="80000"/>
              </a:lnSpc>
              <a:spcBef>
                <a:spcPts val="1800"/>
              </a:spcBef>
            </a:pPr>
            <a:r>
              <a:rPr lang="en-GB" sz="2500" b="1" smtClean="0">
                <a:solidFill>
                  <a:srgbClr val="7F7F7F"/>
                </a:solidFill>
              </a:rPr>
              <a:t>Stage 2 </a:t>
            </a:r>
            <a:r>
              <a:rPr lang="en-GB" sz="2500" smtClean="0"/>
              <a:t> The battered child syndrome recognised</a:t>
            </a:r>
          </a:p>
          <a:p>
            <a:pPr marL="419100" indent="-382588" eaLnBrk="1" hangingPunct="1">
              <a:lnSpc>
                <a:spcPct val="80000"/>
              </a:lnSpc>
              <a:spcBef>
                <a:spcPts val="1800"/>
              </a:spcBef>
            </a:pPr>
            <a:r>
              <a:rPr lang="en-GB" sz="2500" b="1" smtClean="0">
                <a:solidFill>
                  <a:srgbClr val="7F7F7F"/>
                </a:solidFill>
              </a:rPr>
              <a:t>Stage 3 </a:t>
            </a:r>
            <a:r>
              <a:rPr lang="en-GB" sz="2500" smtClean="0"/>
              <a:t>Physical abuse better managed – attention to 	       neglect and failure to thrive</a:t>
            </a:r>
          </a:p>
          <a:p>
            <a:pPr marL="419100" indent="-382588" eaLnBrk="1" hangingPunct="1">
              <a:lnSpc>
                <a:spcPct val="80000"/>
              </a:lnSpc>
              <a:spcBef>
                <a:spcPts val="1800"/>
              </a:spcBef>
            </a:pPr>
            <a:r>
              <a:rPr lang="en-GB" sz="2500" b="1" smtClean="0">
                <a:solidFill>
                  <a:srgbClr val="7F7F7F"/>
                </a:solidFill>
              </a:rPr>
              <a:t>Stage 4 </a:t>
            </a:r>
            <a:r>
              <a:rPr lang="en-GB" sz="2500" smtClean="0"/>
              <a:t>Recognition of emotional abuse, deprivation and 	       neglect</a:t>
            </a:r>
          </a:p>
          <a:p>
            <a:pPr marL="419100" indent="-382588" eaLnBrk="1" hangingPunct="1">
              <a:lnSpc>
                <a:spcPct val="80000"/>
              </a:lnSpc>
              <a:spcBef>
                <a:spcPts val="1800"/>
              </a:spcBef>
            </a:pPr>
            <a:r>
              <a:rPr lang="en-GB" sz="2500" b="1" smtClean="0">
                <a:solidFill>
                  <a:srgbClr val="7F7F7F"/>
                </a:solidFill>
              </a:rPr>
              <a:t>Stage 5 </a:t>
            </a:r>
            <a:r>
              <a:rPr lang="en-GB" sz="2500" smtClean="0"/>
              <a:t>Serious plight of sexually abused child recognised</a:t>
            </a:r>
          </a:p>
          <a:p>
            <a:pPr marL="419100" indent="-382588" eaLnBrk="1" hangingPunct="1">
              <a:lnSpc>
                <a:spcPct val="80000"/>
              </a:lnSpc>
              <a:spcBef>
                <a:spcPts val="1800"/>
              </a:spcBef>
            </a:pPr>
            <a:r>
              <a:rPr lang="en-GB" sz="2500" b="1" smtClean="0">
                <a:solidFill>
                  <a:srgbClr val="7F7F7F"/>
                </a:solidFill>
              </a:rPr>
              <a:t>Stage 6 </a:t>
            </a:r>
            <a:r>
              <a:rPr lang="en-GB" sz="2500" smtClean="0"/>
              <a:t>Guaranteeing each child is wanted, loved and 	        cared for, sheltered, fed, receives first class 	   	        preventative services and health care</a:t>
            </a:r>
            <a:endParaRPr lang="en-GB" sz="2200" smtClean="0"/>
          </a:p>
          <a:p>
            <a:pPr marL="419100" indent="-382588" eaLnBrk="1" hangingPunct="1">
              <a:lnSpc>
                <a:spcPct val="80000"/>
              </a:lnSpc>
              <a:buFont typeface="Wingdings" pitchFamily="2" charset="2"/>
              <a:buNone/>
            </a:pPr>
            <a:endParaRPr lang="en-GB" sz="2500" smtClean="0"/>
          </a:p>
        </p:txBody>
      </p:sp>
      <p:sp>
        <p:nvSpPr>
          <p:cNvPr id="18434" name="Title 3"/>
          <p:cNvSpPr txBox="1">
            <a:spLocks/>
          </p:cNvSpPr>
          <p:nvPr/>
        </p:nvSpPr>
        <p:spPr bwMode="auto">
          <a:xfrm>
            <a:off x="1590675" y="-963613"/>
            <a:ext cx="7280275" cy="1081088"/>
          </a:xfrm>
          <a:prstGeom prst="rect">
            <a:avLst/>
          </a:prstGeom>
          <a:noFill/>
          <a:ln w="9525">
            <a:noFill/>
            <a:miter lim="800000"/>
            <a:headEnd/>
            <a:tailEnd/>
          </a:ln>
        </p:spPr>
        <p:txBody>
          <a:bodyPr/>
          <a:lstStyle/>
          <a:p>
            <a:pPr algn="ctr"/>
            <a:endParaRPr lang="en-GB" sz="2800" b="1">
              <a:solidFill>
                <a:schemeClr val="bg1"/>
              </a:solidFill>
              <a:latin typeface="Calibri" pitchFamily="34" charset="0"/>
            </a:endParaRPr>
          </a:p>
        </p:txBody>
      </p:sp>
      <p:sp>
        <p:nvSpPr>
          <p:cNvPr id="6" name="Rectangle 5"/>
          <p:cNvSpPr/>
          <p:nvPr/>
        </p:nvSpPr>
        <p:spPr>
          <a:xfrm>
            <a:off x="179388" y="908050"/>
            <a:ext cx="8856662" cy="330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accent1"/>
              </a:solidFill>
            </a:endParaRPr>
          </a:p>
        </p:txBody>
      </p:sp>
      <p:sp>
        <p:nvSpPr>
          <p:cNvPr id="7" name="Rectangle 6"/>
          <p:cNvSpPr/>
          <p:nvPr/>
        </p:nvSpPr>
        <p:spPr>
          <a:xfrm>
            <a:off x="179388" y="188913"/>
            <a:ext cx="8964612" cy="10080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7" name="Title 3"/>
          <p:cNvSpPr txBox="1">
            <a:spLocks/>
          </p:cNvSpPr>
          <p:nvPr/>
        </p:nvSpPr>
        <p:spPr bwMode="auto">
          <a:xfrm>
            <a:off x="1590675" y="188913"/>
            <a:ext cx="7302500" cy="936625"/>
          </a:xfrm>
          <a:prstGeom prst="rect">
            <a:avLst/>
          </a:prstGeom>
          <a:noFill/>
          <a:ln w="9525">
            <a:noFill/>
            <a:miter lim="800000"/>
            <a:headEnd/>
            <a:tailEnd/>
          </a:ln>
        </p:spPr>
        <p:txBody>
          <a:bodyPr/>
          <a:lstStyle/>
          <a:p>
            <a:r>
              <a:rPr lang="en-GB" sz="3200" b="1">
                <a:solidFill>
                  <a:schemeClr val="bg1"/>
                </a:solidFill>
                <a:latin typeface="Calibri" pitchFamily="34" charset="0"/>
              </a:rPr>
              <a:t>Kempe’s 6 stages of community recognition of child maltreatment (1978) </a:t>
            </a:r>
          </a:p>
        </p:txBody>
      </p:sp>
      <p:sp>
        <p:nvSpPr>
          <p:cNvPr id="9" name="Rectangle 8"/>
          <p:cNvSpPr/>
          <p:nvPr/>
        </p:nvSpPr>
        <p:spPr>
          <a:xfrm>
            <a:off x="254000" y="260350"/>
            <a:ext cx="1149350" cy="865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425458524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690"/>
          </a:xfrm>
        </p:spPr>
        <p:txBody>
          <a:bodyPr>
            <a:normAutofit fontScale="90000"/>
          </a:bodyPr>
          <a:lstStyle/>
          <a:p>
            <a:r>
              <a:rPr lang="en-US" dirty="0" smtClean="0"/>
              <a:t>Prevention:</a:t>
            </a:r>
            <a:br>
              <a:rPr lang="en-US" dirty="0" smtClean="0"/>
            </a:br>
            <a:r>
              <a:rPr lang="en-US" dirty="0" smtClean="0"/>
              <a:t>Is it Possible? </a:t>
            </a:r>
            <a:endParaRPr lang="en-US" dirty="0"/>
          </a:p>
        </p:txBody>
      </p:sp>
      <p:sp>
        <p:nvSpPr>
          <p:cNvPr id="3" name="Content Placeholder 2"/>
          <p:cNvSpPr>
            <a:spLocks noGrp="1"/>
          </p:cNvSpPr>
          <p:nvPr>
            <p:ph idx="1"/>
          </p:nvPr>
        </p:nvSpPr>
        <p:spPr>
          <a:xfrm>
            <a:off x="457200" y="1256220"/>
            <a:ext cx="8229600" cy="4869944"/>
          </a:xfrm>
        </p:spPr>
        <p:txBody>
          <a:bodyPr>
            <a:normAutofit fontScale="92500" lnSpcReduction="10000"/>
          </a:bodyPr>
          <a:lstStyle/>
          <a:p>
            <a:pPr marL="0" indent="0">
              <a:buNone/>
            </a:pPr>
            <a:r>
              <a:rPr lang="en-US" i="1" dirty="0" smtClean="0"/>
              <a:t>ISPCAN 2013 Survey on preventing CSA: working with men &amp; boys </a:t>
            </a:r>
          </a:p>
          <a:p>
            <a:r>
              <a:rPr lang="en-US" dirty="0" smtClean="0"/>
              <a:t>16 Key Findings – largely positive</a:t>
            </a:r>
          </a:p>
          <a:p>
            <a:r>
              <a:rPr lang="en-US" dirty="0" smtClean="0"/>
              <a:t>Examples of preventive work in every world region but some countries have no prevention focused on men &amp; boys</a:t>
            </a:r>
          </a:p>
          <a:p>
            <a:r>
              <a:rPr lang="en-US" dirty="0" smtClean="0"/>
              <a:t>Q’s include: </a:t>
            </a:r>
          </a:p>
          <a:p>
            <a:pPr marL="514350" indent="-514350">
              <a:buAutoNum type="arabicPeriod"/>
            </a:pPr>
            <a:r>
              <a:rPr lang="en-US" dirty="0" smtClean="0"/>
              <a:t>Should prevention be widened to include all forms of violence or stay with CSA? </a:t>
            </a:r>
          </a:p>
          <a:p>
            <a:pPr marL="0" indent="0">
              <a:buNone/>
            </a:pPr>
            <a:r>
              <a:rPr lang="en-US" dirty="0" smtClean="0"/>
              <a:t>2. International co-operation re prevention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62</a:t>
            </a:fld>
            <a:endParaRPr lang="en-US"/>
          </a:p>
        </p:txBody>
      </p:sp>
    </p:spTree>
    <p:extLst>
      <p:ext uri="{BB962C8B-B14F-4D97-AF65-F5344CB8AC3E}">
        <p14:creationId xmlns:p14="http://schemas.microsoft.com/office/powerpoint/2010/main" val="289419847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	</a:t>
            </a:r>
          </a:p>
          <a:p>
            <a:pPr marL="0" indent="0">
              <a:buNone/>
            </a:pPr>
            <a:endParaRPr lang="en-US" sz="4400" dirty="0"/>
          </a:p>
          <a:p>
            <a:pPr marL="0" indent="0">
              <a:buNone/>
            </a:pPr>
            <a:r>
              <a:rPr lang="en-US" sz="4800" dirty="0" smtClean="0"/>
              <a:t>Prevention models do exist………</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63</a:t>
            </a:fld>
            <a:endParaRPr lang="en-US"/>
          </a:p>
        </p:txBody>
      </p:sp>
    </p:spTree>
    <p:extLst>
      <p:ext uri="{BB962C8B-B14F-4D97-AF65-F5344CB8AC3E}">
        <p14:creationId xmlns:p14="http://schemas.microsoft.com/office/powerpoint/2010/main" val="27681581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388" y="908050"/>
            <a:ext cx="8856662" cy="330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accent1"/>
              </a:solidFill>
            </a:endParaRPr>
          </a:p>
        </p:txBody>
      </p:sp>
      <p:sp>
        <p:nvSpPr>
          <p:cNvPr id="7" name="Rectangle 6"/>
          <p:cNvSpPr/>
          <p:nvPr/>
        </p:nvSpPr>
        <p:spPr>
          <a:xfrm>
            <a:off x="179388" y="188913"/>
            <a:ext cx="8964612" cy="10080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3"/>
          <p:cNvSpPr txBox="1">
            <a:spLocks/>
          </p:cNvSpPr>
          <p:nvPr/>
        </p:nvSpPr>
        <p:spPr bwMode="auto">
          <a:xfrm>
            <a:off x="611188" y="260350"/>
            <a:ext cx="8137525" cy="936625"/>
          </a:xfrm>
          <a:prstGeom prst="rect">
            <a:avLst/>
          </a:prstGeom>
          <a:noFill/>
          <a:ln w="9525">
            <a:noFill/>
            <a:miter lim="800000"/>
            <a:headEnd/>
            <a:tailEnd/>
          </a:ln>
        </p:spPr>
        <p:txBody>
          <a:bodyPr anchor="ctr"/>
          <a:lstStyle/>
          <a:p>
            <a:r>
              <a:rPr lang="en-GB" sz="3200" b="1">
                <a:solidFill>
                  <a:schemeClr val="bg1"/>
                </a:solidFill>
                <a:latin typeface="Calibri" pitchFamily="34" charset="0"/>
              </a:rPr>
              <a:t>			Blended Model </a:t>
            </a:r>
          </a:p>
          <a:p>
            <a:pPr algn="ctr"/>
            <a:r>
              <a:rPr lang="en-GB" sz="3200" b="1">
                <a:solidFill>
                  <a:schemeClr val="bg1"/>
                </a:solidFill>
                <a:latin typeface="Calibri" pitchFamily="34" charset="0"/>
              </a:rPr>
              <a:t>Prof. Ron Prinz, University of South Carolina </a:t>
            </a:r>
          </a:p>
        </p:txBody>
      </p:sp>
      <p:sp>
        <p:nvSpPr>
          <p:cNvPr id="27652" name="Oval 5"/>
          <p:cNvSpPr>
            <a:spLocks noChangeArrowheads="1"/>
          </p:cNvSpPr>
          <p:nvPr/>
        </p:nvSpPr>
        <p:spPr bwMode="auto">
          <a:xfrm>
            <a:off x="827088" y="1844675"/>
            <a:ext cx="2520950" cy="1944688"/>
          </a:xfrm>
          <a:prstGeom prst="ellipse">
            <a:avLst/>
          </a:prstGeom>
          <a:solidFill>
            <a:schemeClr val="accent2"/>
          </a:solidFill>
          <a:ln w="9525" algn="ctr">
            <a:solidFill>
              <a:schemeClr val="tx1"/>
            </a:solidFill>
            <a:round/>
            <a:headEnd/>
            <a:tailEnd/>
          </a:ln>
        </p:spPr>
        <p:txBody>
          <a:bodyPr/>
          <a:lstStyle/>
          <a:p>
            <a:pPr algn="ctr" eaLnBrk="0" hangingPunct="0"/>
            <a:r>
              <a:rPr lang="en-US" sz="2400">
                <a:solidFill>
                  <a:schemeClr val="bg1"/>
                </a:solidFill>
                <a:latin typeface="Calibri" pitchFamily="34" charset="0"/>
                <a:ea typeface="ＭＳ Ｐゴシック"/>
                <a:cs typeface="ＭＳ Ｐゴシック"/>
              </a:rPr>
              <a:t>Universal approaches</a:t>
            </a:r>
          </a:p>
          <a:p>
            <a:pPr algn="ctr" eaLnBrk="0" hangingPunct="0"/>
            <a:r>
              <a:rPr lang="en-US" sz="1100">
                <a:solidFill>
                  <a:schemeClr val="bg1"/>
                </a:solidFill>
                <a:latin typeface="Calibri" pitchFamily="34" charset="0"/>
                <a:ea typeface="ＭＳ Ｐゴシック"/>
                <a:cs typeface="ＭＳ Ｐゴシック"/>
              </a:rPr>
              <a:t>All parents in target/high need areas</a:t>
            </a:r>
          </a:p>
          <a:p>
            <a:pPr algn="ctr" eaLnBrk="0" hangingPunct="0"/>
            <a:r>
              <a:rPr lang="en-US" sz="1100">
                <a:solidFill>
                  <a:schemeClr val="bg1"/>
                </a:solidFill>
                <a:latin typeface="Calibri" pitchFamily="34" charset="0"/>
                <a:ea typeface="ＭＳ Ｐゴシック"/>
                <a:cs typeface="ＭＳ Ｐゴシック"/>
              </a:rPr>
              <a:t>All parents of children with a defined problem</a:t>
            </a:r>
          </a:p>
          <a:p>
            <a:pPr algn="ctr" eaLnBrk="0" hangingPunct="0"/>
            <a:endParaRPr lang="en-AU" sz="1100">
              <a:solidFill>
                <a:schemeClr val="bg1"/>
              </a:solidFill>
              <a:latin typeface="Calibri" pitchFamily="34" charset="0"/>
              <a:ea typeface="ＭＳ Ｐゴシック"/>
              <a:cs typeface="ＭＳ Ｐゴシック"/>
            </a:endParaRPr>
          </a:p>
        </p:txBody>
      </p:sp>
      <p:sp>
        <p:nvSpPr>
          <p:cNvPr id="27653" name="Oval 6"/>
          <p:cNvSpPr>
            <a:spLocks noChangeArrowheads="1"/>
          </p:cNvSpPr>
          <p:nvPr/>
        </p:nvSpPr>
        <p:spPr bwMode="auto">
          <a:xfrm>
            <a:off x="5867400" y="1916113"/>
            <a:ext cx="2520950" cy="1944687"/>
          </a:xfrm>
          <a:prstGeom prst="ellipse">
            <a:avLst/>
          </a:prstGeom>
          <a:solidFill>
            <a:srgbClr val="C00000"/>
          </a:solidFill>
          <a:ln w="9525" algn="ctr">
            <a:solidFill>
              <a:schemeClr val="tx1"/>
            </a:solidFill>
            <a:round/>
            <a:headEnd/>
            <a:tailEnd/>
          </a:ln>
        </p:spPr>
        <p:txBody>
          <a:bodyPr/>
          <a:lstStyle/>
          <a:p>
            <a:pPr algn="ctr" eaLnBrk="0" hangingPunct="0"/>
            <a:r>
              <a:rPr lang="en-US" sz="2400">
                <a:solidFill>
                  <a:schemeClr val="bg1"/>
                </a:solidFill>
                <a:latin typeface="Calibri" pitchFamily="34" charset="0"/>
                <a:ea typeface="ＭＳ Ｐゴシック"/>
                <a:cs typeface="ＭＳ Ｐゴシック"/>
              </a:rPr>
              <a:t>Targeted approaches</a:t>
            </a:r>
          </a:p>
          <a:p>
            <a:pPr algn="ctr" eaLnBrk="0" hangingPunct="0"/>
            <a:r>
              <a:rPr lang="en-US" sz="1100">
                <a:solidFill>
                  <a:schemeClr val="bg1"/>
                </a:solidFill>
                <a:latin typeface="Calibri" pitchFamily="34" charset="0"/>
                <a:ea typeface="ＭＳ Ｐゴシック"/>
                <a:cs typeface="ＭＳ Ｐゴシック"/>
              </a:rPr>
              <a:t>Maltreating parents</a:t>
            </a:r>
          </a:p>
          <a:p>
            <a:pPr algn="ctr" eaLnBrk="0" hangingPunct="0"/>
            <a:r>
              <a:rPr lang="en-US" sz="1100">
                <a:solidFill>
                  <a:schemeClr val="bg1"/>
                </a:solidFill>
                <a:latin typeface="Calibri" pitchFamily="34" charset="0"/>
                <a:ea typeface="ＭＳ Ｐゴシック"/>
                <a:cs typeface="ＭＳ Ｐゴシック"/>
              </a:rPr>
              <a:t>Offenders</a:t>
            </a:r>
          </a:p>
          <a:p>
            <a:pPr algn="ctr" eaLnBrk="0" hangingPunct="0"/>
            <a:r>
              <a:rPr lang="en-US" sz="1100">
                <a:solidFill>
                  <a:schemeClr val="bg1"/>
                </a:solidFill>
                <a:latin typeface="Calibri" pitchFamily="34" charset="0"/>
                <a:ea typeface="ＭＳ Ｐゴシック"/>
                <a:cs typeface="ＭＳ Ｐゴシック"/>
              </a:rPr>
              <a:t>Parents living in poverty</a:t>
            </a:r>
          </a:p>
          <a:p>
            <a:pPr algn="ctr" eaLnBrk="0" hangingPunct="0"/>
            <a:r>
              <a:rPr lang="en-US" sz="1100">
                <a:solidFill>
                  <a:schemeClr val="bg1"/>
                </a:solidFill>
                <a:latin typeface="Calibri" pitchFamily="34" charset="0"/>
                <a:ea typeface="ＭＳ Ｐゴシック"/>
                <a:cs typeface="ＭＳ Ｐゴシック"/>
              </a:rPr>
              <a:t>Single parents</a:t>
            </a:r>
            <a:endParaRPr lang="en-US" sz="1000">
              <a:solidFill>
                <a:schemeClr val="bg1"/>
              </a:solidFill>
              <a:latin typeface="Calibri" pitchFamily="34" charset="0"/>
              <a:ea typeface="ＭＳ Ｐゴシック"/>
              <a:cs typeface="ＭＳ Ｐゴシック"/>
            </a:endParaRPr>
          </a:p>
          <a:p>
            <a:pPr algn="ctr" eaLnBrk="0" hangingPunct="0"/>
            <a:r>
              <a:rPr lang="en-US" sz="1100">
                <a:solidFill>
                  <a:schemeClr val="bg1"/>
                </a:solidFill>
                <a:latin typeface="Calibri" pitchFamily="34" charset="0"/>
                <a:ea typeface="ＭＳ Ｐゴシック"/>
                <a:cs typeface="ＭＳ Ｐゴシック"/>
              </a:rPr>
              <a:t>Mental health</a:t>
            </a:r>
            <a:endParaRPr lang="en-AU" sz="1100">
              <a:solidFill>
                <a:schemeClr val="bg1"/>
              </a:solidFill>
              <a:latin typeface="Calibri" pitchFamily="34" charset="0"/>
              <a:ea typeface="ＭＳ Ｐゴシック"/>
              <a:cs typeface="ＭＳ Ｐゴシック"/>
            </a:endParaRPr>
          </a:p>
        </p:txBody>
      </p:sp>
      <p:sp>
        <p:nvSpPr>
          <p:cNvPr id="27654" name="Left-Right Arrow 7"/>
          <p:cNvSpPr>
            <a:spLocks noChangeArrowheads="1"/>
          </p:cNvSpPr>
          <p:nvPr/>
        </p:nvSpPr>
        <p:spPr bwMode="auto">
          <a:xfrm>
            <a:off x="3635375" y="2347913"/>
            <a:ext cx="2089150" cy="792162"/>
          </a:xfrm>
          <a:prstGeom prst="leftRightArrow">
            <a:avLst>
              <a:gd name="adj1" fmla="val 50000"/>
              <a:gd name="adj2" fmla="val 50011"/>
            </a:avLst>
          </a:prstGeom>
          <a:solidFill>
            <a:schemeClr val="accent2"/>
          </a:solidFill>
          <a:ln w="9525" algn="ctr">
            <a:solidFill>
              <a:schemeClr val="tx1"/>
            </a:solidFill>
            <a:round/>
            <a:headEnd/>
            <a:tailEnd/>
          </a:ln>
        </p:spPr>
        <p:txBody>
          <a:bodyPr/>
          <a:lstStyle/>
          <a:p>
            <a:pPr eaLnBrk="0" hangingPunct="0"/>
            <a:endParaRPr lang="en-AU" sz="2400">
              <a:latin typeface="Calibri" pitchFamily="34" charset="0"/>
              <a:ea typeface="ＭＳ Ｐゴシック"/>
              <a:cs typeface="ＭＳ Ｐゴシック"/>
            </a:endParaRPr>
          </a:p>
        </p:txBody>
      </p:sp>
      <p:sp>
        <p:nvSpPr>
          <p:cNvPr id="27655" name="Oval 8"/>
          <p:cNvSpPr>
            <a:spLocks noChangeArrowheads="1"/>
          </p:cNvSpPr>
          <p:nvPr/>
        </p:nvSpPr>
        <p:spPr bwMode="auto">
          <a:xfrm>
            <a:off x="2843213" y="5084763"/>
            <a:ext cx="3924300" cy="1296987"/>
          </a:xfrm>
          <a:prstGeom prst="ellipse">
            <a:avLst/>
          </a:prstGeom>
          <a:solidFill>
            <a:srgbClr val="00B0F0"/>
          </a:solidFill>
          <a:ln w="9525" algn="ctr">
            <a:solidFill>
              <a:schemeClr val="tx1"/>
            </a:solidFill>
            <a:round/>
            <a:headEnd/>
            <a:tailEnd/>
          </a:ln>
        </p:spPr>
        <p:txBody>
          <a:bodyPr/>
          <a:lstStyle/>
          <a:p>
            <a:pPr algn="ctr" eaLnBrk="0" hangingPunct="0"/>
            <a:r>
              <a:rPr lang="en-US" sz="2000">
                <a:solidFill>
                  <a:schemeClr val="bg1"/>
                </a:solidFill>
                <a:latin typeface="Calibri" pitchFamily="34" charset="0"/>
                <a:ea typeface="ＭＳ Ｐゴシック"/>
                <a:cs typeface="ＭＳ Ｐゴシック"/>
              </a:rPr>
              <a:t>Tiered multilevel system of parenting support</a:t>
            </a:r>
            <a:endParaRPr lang="en-AU" sz="2000">
              <a:solidFill>
                <a:schemeClr val="bg1"/>
              </a:solidFill>
              <a:latin typeface="Calibri" pitchFamily="34" charset="0"/>
              <a:ea typeface="ＭＳ Ｐゴシック"/>
              <a:cs typeface="ＭＳ Ｐゴシック"/>
            </a:endParaRPr>
          </a:p>
        </p:txBody>
      </p:sp>
      <p:sp>
        <p:nvSpPr>
          <p:cNvPr id="27656" name="Right Arrow 9"/>
          <p:cNvSpPr>
            <a:spLocks noChangeArrowheads="1"/>
          </p:cNvSpPr>
          <p:nvPr/>
        </p:nvSpPr>
        <p:spPr bwMode="auto">
          <a:xfrm rot="3402094">
            <a:off x="2508251" y="3968750"/>
            <a:ext cx="1281112" cy="750887"/>
          </a:xfrm>
          <a:prstGeom prst="rightArrow">
            <a:avLst>
              <a:gd name="adj1" fmla="val 50000"/>
              <a:gd name="adj2" fmla="val 49991"/>
            </a:avLst>
          </a:prstGeom>
          <a:solidFill>
            <a:schemeClr val="accent2"/>
          </a:solidFill>
          <a:ln w="9525" algn="ctr">
            <a:solidFill>
              <a:schemeClr val="tx1"/>
            </a:solidFill>
            <a:round/>
            <a:headEnd/>
            <a:tailEnd/>
          </a:ln>
        </p:spPr>
        <p:txBody>
          <a:bodyPr/>
          <a:lstStyle/>
          <a:p>
            <a:pPr eaLnBrk="0" hangingPunct="0"/>
            <a:endParaRPr lang="en-AU" sz="2400">
              <a:latin typeface="Calibri" pitchFamily="34" charset="0"/>
              <a:ea typeface="ＭＳ Ｐゴシック"/>
              <a:cs typeface="ＭＳ Ｐゴシック"/>
            </a:endParaRPr>
          </a:p>
        </p:txBody>
      </p:sp>
      <p:sp>
        <p:nvSpPr>
          <p:cNvPr id="27657" name="Right Arrow 10"/>
          <p:cNvSpPr>
            <a:spLocks noChangeArrowheads="1"/>
          </p:cNvSpPr>
          <p:nvPr/>
        </p:nvSpPr>
        <p:spPr bwMode="auto">
          <a:xfrm rot="7461805">
            <a:off x="5611019" y="4040982"/>
            <a:ext cx="1279525" cy="750887"/>
          </a:xfrm>
          <a:prstGeom prst="rightArrow">
            <a:avLst>
              <a:gd name="adj1" fmla="val 50000"/>
              <a:gd name="adj2" fmla="val 49929"/>
            </a:avLst>
          </a:prstGeom>
          <a:solidFill>
            <a:schemeClr val="accent2"/>
          </a:solidFill>
          <a:ln w="9525" algn="ctr">
            <a:solidFill>
              <a:schemeClr val="tx1"/>
            </a:solidFill>
            <a:round/>
            <a:headEnd/>
            <a:tailEnd/>
          </a:ln>
        </p:spPr>
        <p:txBody>
          <a:bodyPr/>
          <a:lstStyle/>
          <a:p>
            <a:pPr eaLnBrk="0" hangingPunct="0"/>
            <a:endParaRPr lang="en-AU" sz="2400">
              <a:latin typeface="Calibri" pitchFamily="34" charset="0"/>
              <a:ea typeface="ＭＳ Ｐゴシック"/>
              <a:cs typeface="ＭＳ Ｐゴシック"/>
            </a:endParaRPr>
          </a:p>
        </p:txBody>
      </p:sp>
    </p:spTree>
    <p:extLst>
      <p:ext uri="{BB962C8B-B14F-4D97-AF65-F5344CB8AC3E}">
        <p14:creationId xmlns:p14="http://schemas.microsoft.com/office/powerpoint/2010/main" val="185711130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nchor="ctr"/>
          <a:lstStyle/>
          <a:p>
            <a:r>
              <a:rPr lang="en-US" smtClean="0"/>
              <a:t>Triple P System</a:t>
            </a:r>
            <a:endParaRPr lang="en-AU" smtClean="0"/>
          </a:p>
        </p:txBody>
      </p:sp>
      <p:sp>
        <p:nvSpPr>
          <p:cNvPr id="28674" name="Slide Number Placeholder 2"/>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US" sz="1400"/>
          </a:p>
        </p:txBody>
      </p:sp>
      <p:graphicFrame>
        <p:nvGraphicFramePr>
          <p:cNvPr id="38" name="Diagram 37"/>
          <p:cNvGraphicFramePr/>
          <p:nvPr/>
        </p:nvGraphicFramePr>
        <p:xfrm>
          <a:off x="372616" y="2206104"/>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Rectangle 38"/>
          <p:cNvSpPr>
            <a:spLocks noChangeArrowheads="1"/>
          </p:cNvSpPr>
          <p:nvPr/>
        </p:nvSpPr>
        <p:spPr bwMode="auto">
          <a:xfrm>
            <a:off x="395288" y="2852738"/>
            <a:ext cx="3889375" cy="288925"/>
          </a:xfrm>
          <a:prstGeom prst="rect">
            <a:avLst/>
          </a:prstGeom>
          <a:solidFill>
            <a:schemeClr val="bg1"/>
          </a:solidFill>
          <a:ln w="9525" algn="ctr">
            <a:noFill/>
            <a:round/>
            <a:headEnd/>
            <a:tailEnd/>
          </a:ln>
        </p:spPr>
        <p:txBody>
          <a:bodyPr/>
          <a:lstStyle/>
          <a:p>
            <a:pPr eaLnBrk="0" hangingPunct="0"/>
            <a:r>
              <a:rPr lang="en-US" sz="1400">
                <a:ea typeface="ＭＳ Ｐゴシック"/>
                <a:cs typeface="ＭＳ Ｐゴシック"/>
              </a:rPr>
              <a:t>Intensive family Intervention………................</a:t>
            </a:r>
            <a:endParaRPr lang="en-AU" sz="1400">
              <a:ea typeface="ＭＳ Ｐゴシック"/>
              <a:cs typeface="ＭＳ Ｐゴシック"/>
            </a:endParaRPr>
          </a:p>
        </p:txBody>
      </p:sp>
      <p:sp>
        <p:nvSpPr>
          <p:cNvPr id="28677" name="Rectangle 39"/>
          <p:cNvSpPr>
            <a:spLocks noChangeArrowheads="1"/>
          </p:cNvSpPr>
          <p:nvPr/>
        </p:nvSpPr>
        <p:spPr bwMode="auto">
          <a:xfrm>
            <a:off x="395288" y="3573463"/>
            <a:ext cx="3889375" cy="287337"/>
          </a:xfrm>
          <a:prstGeom prst="rect">
            <a:avLst/>
          </a:prstGeom>
          <a:solidFill>
            <a:schemeClr val="bg1"/>
          </a:solidFill>
          <a:ln w="9525" algn="ctr">
            <a:noFill/>
            <a:round/>
            <a:headEnd/>
            <a:tailEnd/>
          </a:ln>
        </p:spPr>
        <p:txBody>
          <a:bodyPr/>
          <a:lstStyle/>
          <a:p>
            <a:pPr eaLnBrk="0" hangingPunct="0"/>
            <a:r>
              <a:rPr lang="en-US" sz="1400">
                <a:ea typeface="ＭＳ Ｐゴシック"/>
                <a:cs typeface="ＭＳ Ｐゴシック"/>
              </a:rPr>
              <a:t>Broad focused parenting skills training………...</a:t>
            </a:r>
            <a:endParaRPr lang="en-AU" sz="1400">
              <a:ea typeface="ＭＳ Ｐゴシック"/>
              <a:cs typeface="ＭＳ Ｐゴシック"/>
            </a:endParaRPr>
          </a:p>
        </p:txBody>
      </p:sp>
      <p:sp>
        <p:nvSpPr>
          <p:cNvPr id="28678" name="Rectangle 40"/>
          <p:cNvSpPr>
            <a:spLocks noChangeArrowheads="1"/>
          </p:cNvSpPr>
          <p:nvPr/>
        </p:nvSpPr>
        <p:spPr bwMode="auto">
          <a:xfrm>
            <a:off x="395288" y="4292600"/>
            <a:ext cx="3889375" cy="288925"/>
          </a:xfrm>
          <a:prstGeom prst="rect">
            <a:avLst/>
          </a:prstGeom>
          <a:solidFill>
            <a:schemeClr val="bg1"/>
          </a:solidFill>
          <a:ln w="9525" algn="ctr">
            <a:noFill/>
            <a:round/>
            <a:headEnd/>
            <a:tailEnd/>
          </a:ln>
        </p:spPr>
        <p:txBody>
          <a:bodyPr/>
          <a:lstStyle/>
          <a:p>
            <a:pPr eaLnBrk="0" hangingPunct="0"/>
            <a:r>
              <a:rPr lang="en-US" sz="1400">
                <a:ea typeface="ＭＳ Ｐゴシック"/>
                <a:cs typeface="ＭＳ Ｐゴシック"/>
              </a:rPr>
              <a:t>Narrow focus parenting skills training………….</a:t>
            </a:r>
            <a:endParaRPr lang="en-AU" sz="1400">
              <a:ea typeface="ＭＳ Ｐゴシック"/>
              <a:cs typeface="ＭＳ Ｐゴシック"/>
            </a:endParaRPr>
          </a:p>
        </p:txBody>
      </p:sp>
      <p:sp>
        <p:nvSpPr>
          <p:cNvPr id="28679" name="Rectangle 41"/>
          <p:cNvSpPr>
            <a:spLocks noChangeArrowheads="1"/>
          </p:cNvSpPr>
          <p:nvPr/>
        </p:nvSpPr>
        <p:spPr bwMode="auto">
          <a:xfrm>
            <a:off x="395288" y="5013325"/>
            <a:ext cx="3889375" cy="287338"/>
          </a:xfrm>
          <a:prstGeom prst="rect">
            <a:avLst/>
          </a:prstGeom>
          <a:solidFill>
            <a:schemeClr val="bg1"/>
          </a:solidFill>
          <a:ln w="9525" algn="ctr">
            <a:noFill/>
            <a:round/>
            <a:headEnd/>
            <a:tailEnd/>
          </a:ln>
        </p:spPr>
        <p:txBody>
          <a:bodyPr/>
          <a:lstStyle/>
          <a:p>
            <a:pPr eaLnBrk="0" hangingPunct="0"/>
            <a:r>
              <a:rPr lang="en-US" sz="1400">
                <a:ea typeface="ＭＳ Ｐゴシック"/>
                <a:cs typeface="ＭＳ Ｐゴシック"/>
              </a:rPr>
              <a:t>Brief parenting advice……………………………</a:t>
            </a:r>
            <a:endParaRPr lang="en-AU" sz="1400">
              <a:ea typeface="ＭＳ Ｐゴシック"/>
              <a:cs typeface="ＭＳ Ｐゴシック"/>
            </a:endParaRPr>
          </a:p>
        </p:txBody>
      </p:sp>
      <p:sp>
        <p:nvSpPr>
          <p:cNvPr id="28680" name="Rectangle 42"/>
          <p:cNvSpPr>
            <a:spLocks noChangeArrowheads="1"/>
          </p:cNvSpPr>
          <p:nvPr/>
        </p:nvSpPr>
        <p:spPr bwMode="auto">
          <a:xfrm>
            <a:off x="395288" y="5732463"/>
            <a:ext cx="3889375" cy="288925"/>
          </a:xfrm>
          <a:prstGeom prst="rect">
            <a:avLst/>
          </a:prstGeom>
          <a:solidFill>
            <a:schemeClr val="bg1"/>
          </a:solidFill>
          <a:ln w="9525" algn="ctr">
            <a:noFill/>
            <a:round/>
            <a:headEnd/>
            <a:tailEnd/>
          </a:ln>
        </p:spPr>
        <p:txBody>
          <a:bodyPr/>
          <a:lstStyle/>
          <a:p>
            <a:pPr eaLnBrk="0" hangingPunct="0"/>
            <a:r>
              <a:rPr lang="en-US" sz="1400">
                <a:ea typeface="ＭＳ Ｐゴシック"/>
                <a:cs typeface="ＭＳ Ｐゴシック"/>
              </a:rPr>
              <a:t>Media and communication strategy…………….</a:t>
            </a:r>
            <a:endParaRPr lang="en-AU" sz="1400">
              <a:ea typeface="ＭＳ Ｐゴシック"/>
              <a:cs typeface="ＭＳ Ｐゴシック"/>
            </a:endParaRPr>
          </a:p>
        </p:txBody>
      </p:sp>
      <p:cxnSp>
        <p:nvCxnSpPr>
          <p:cNvPr id="28681" name="Straight Arrow Connector 44"/>
          <p:cNvCxnSpPr>
            <a:cxnSpLocks noChangeShapeType="1"/>
          </p:cNvCxnSpPr>
          <p:nvPr/>
        </p:nvCxnSpPr>
        <p:spPr bwMode="auto">
          <a:xfrm>
            <a:off x="2555875" y="1557338"/>
            <a:ext cx="4248150" cy="0"/>
          </a:xfrm>
          <a:prstGeom prst="straightConnector1">
            <a:avLst/>
          </a:prstGeom>
          <a:noFill/>
          <a:ln w="38100" algn="ctr">
            <a:solidFill>
              <a:schemeClr val="tx1"/>
            </a:solidFill>
            <a:round/>
            <a:headEnd type="arrow" w="med" len="med"/>
            <a:tailEnd type="arrow" w="med" len="med"/>
          </a:ln>
        </p:spPr>
      </p:cxnSp>
      <p:sp>
        <p:nvSpPr>
          <p:cNvPr id="28682" name="Rectangle 45"/>
          <p:cNvSpPr>
            <a:spLocks noChangeArrowheads="1"/>
          </p:cNvSpPr>
          <p:nvPr/>
        </p:nvSpPr>
        <p:spPr bwMode="auto">
          <a:xfrm>
            <a:off x="3348038" y="1700213"/>
            <a:ext cx="3168650" cy="360362"/>
          </a:xfrm>
          <a:prstGeom prst="rect">
            <a:avLst/>
          </a:prstGeom>
          <a:solidFill>
            <a:schemeClr val="bg1"/>
          </a:solidFill>
          <a:ln w="9525" algn="ctr">
            <a:noFill/>
            <a:round/>
            <a:headEnd/>
            <a:tailEnd/>
          </a:ln>
        </p:spPr>
        <p:txBody>
          <a:bodyPr/>
          <a:lstStyle/>
          <a:p>
            <a:pPr eaLnBrk="0" hangingPunct="0"/>
            <a:r>
              <a:rPr lang="en-US" sz="2400">
                <a:ea typeface="ＭＳ Ｐゴシック"/>
                <a:cs typeface="ＭＳ Ｐゴシック"/>
              </a:rPr>
              <a:t>Breadth of reach</a:t>
            </a:r>
            <a:endParaRPr lang="en-AU" sz="2400">
              <a:ea typeface="ＭＳ Ｐゴシック"/>
              <a:cs typeface="ＭＳ Ｐゴシック"/>
            </a:endParaRPr>
          </a:p>
        </p:txBody>
      </p:sp>
      <p:sp>
        <p:nvSpPr>
          <p:cNvPr id="47" name="Rectangle 46"/>
          <p:cNvSpPr/>
          <p:nvPr/>
        </p:nvSpPr>
        <p:spPr bwMode="auto">
          <a:xfrm>
            <a:off x="7545388" y="2276475"/>
            <a:ext cx="627062" cy="3744913"/>
          </a:xfrm>
          <a:prstGeom prst="rect">
            <a:avLst/>
          </a:prstGeom>
          <a:solidFill>
            <a:schemeClr val="bg1"/>
          </a:solidFill>
          <a:ln w="9525" cap="flat" cmpd="sng" algn="ctr">
            <a:noFill/>
            <a:prstDash val="solid"/>
            <a:round/>
            <a:headEnd type="none" w="med" len="med"/>
            <a:tailEnd type="none" w="med" len="med"/>
          </a:ln>
          <a:effectLst/>
        </p:spPr>
        <p:txBody>
          <a:bodyPr vert="vert"/>
          <a:lstStyle/>
          <a:p>
            <a:pPr eaLnBrk="0" hangingPunct="0">
              <a:defRPr/>
            </a:pPr>
            <a:r>
              <a:rPr lang="en-US" sz="2400" dirty="0">
                <a:ea typeface="ＭＳ Ｐゴシック" pitchFamily="28" charset="-128"/>
              </a:rPr>
              <a:t>Intensity of intervention</a:t>
            </a:r>
            <a:endParaRPr lang="en-AU" sz="2400" dirty="0">
              <a:ea typeface="ＭＳ Ｐゴシック" pitchFamily="28" charset="-128"/>
            </a:endParaRPr>
          </a:p>
        </p:txBody>
      </p:sp>
      <p:cxnSp>
        <p:nvCxnSpPr>
          <p:cNvPr id="28684" name="Straight Arrow Connector 47"/>
          <p:cNvCxnSpPr>
            <a:cxnSpLocks noChangeShapeType="1"/>
          </p:cNvCxnSpPr>
          <p:nvPr/>
        </p:nvCxnSpPr>
        <p:spPr bwMode="auto">
          <a:xfrm>
            <a:off x="7308850" y="1557338"/>
            <a:ext cx="0" cy="4679950"/>
          </a:xfrm>
          <a:prstGeom prst="straightConnector1">
            <a:avLst/>
          </a:prstGeom>
          <a:noFill/>
          <a:ln w="38100" algn="ctr">
            <a:solidFill>
              <a:schemeClr val="tx1"/>
            </a:solidFill>
            <a:round/>
            <a:headEnd type="arrow" w="med" len="med"/>
            <a:tailEnd type="arrow" w="med" len="med"/>
          </a:ln>
        </p:spPr>
      </p:cxnSp>
    </p:spTree>
    <p:extLst>
      <p:ext uri="{BB962C8B-B14F-4D97-AF65-F5344CB8AC3E}">
        <p14:creationId xmlns:p14="http://schemas.microsoft.com/office/powerpoint/2010/main" val="116796692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36512" indent="0" eaLnBrk="1" fontAlgn="auto" hangingPunct="1">
              <a:spcAft>
                <a:spcPts val="0"/>
              </a:spcAft>
              <a:buFont typeface="Wingdings" pitchFamily="2" charset="2"/>
              <a:buNone/>
              <a:defRPr/>
            </a:pPr>
            <a:r>
              <a:rPr lang="en-GB" dirty="0"/>
              <a:t>Triple P counties showed:</a:t>
            </a:r>
          </a:p>
          <a:p>
            <a:pPr marL="550862" indent="-514350" eaLnBrk="1" fontAlgn="auto" hangingPunct="1">
              <a:spcAft>
                <a:spcPts val="0"/>
              </a:spcAft>
              <a:buFont typeface="+mj-lt"/>
              <a:buAutoNum type="arabicPeriod"/>
              <a:defRPr/>
            </a:pPr>
            <a:r>
              <a:rPr lang="en-GB" dirty="0" smtClean="0"/>
              <a:t>Lower </a:t>
            </a:r>
            <a:r>
              <a:rPr lang="en-GB" dirty="0"/>
              <a:t>rates of child out-of-home (foster care) placements </a:t>
            </a:r>
          </a:p>
          <a:p>
            <a:pPr marL="550862" indent="-514350" eaLnBrk="1" fontAlgn="auto" hangingPunct="1">
              <a:spcAft>
                <a:spcPts val="0"/>
              </a:spcAft>
              <a:buFont typeface="+mj-lt"/>
              <a:buAutoNum type="arabicPeriod"/>
              <a:defRPr/>
            </a:pPr>
            <a:r>
              <a:rPr lang="en-GB" dirty="0"/>
              <a:t>Lower rates of hospital-treated maltreatment injuries</a:t>
            </a:r>
          </a:p>
          <a:p>
            <a:pPr marL="550862" indent="-514350" eaLnBrk="1" fontAlgn="auto" hangingPunct="1">
              <a:spcAft>
                <a:spcPts val="0"/>
              </a:spcAft>
              <a:buFont typeface="+mj-lt"/>
              <a:buAutoNum type="arabicPeriod"/>
              <a:defRPr/>
            </a:pPr>
            <a:r>
              <a:rPr lang="en-GB" dirty="0"/>
              <a:t>Slowed growth of substantiated maltreatment</a:t>
            </a:r>
          </a:p>
        </p:txBody>
      </p:sp>
      <p:sp>
        <p:nvSpPr>
          <p:cNvPr id="6" name="Rectangle 5"/>
          <p:cNvSpPr/>
          <p:nvPr/>
        </p:nvSpPr>
        <p:spPr>
          <a:xfrm>
            <a:off x="179388" y="908050"/>
            <a:ext cx="8856662" cy="3302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accent1"/>
              </a:solidFill>
            </a:endParaRPr>
          </a:p>
        </p:txBody>
      </p:sp>
      <p:sp>
        <p:nvSpPr>
          <p:cNvPr id="7" name="Rectangle 6"/>
          <p:cNvSpPr/>
          <p:nvPr/>
        </p:nvSpPr>
        <p:spPr>
          <a:xfrm>
            <a:off x="179388" y="188913"/>
            <a:ext cx="8964612" cy="10080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700" name="Title 3"/>
          <p:cNvSpPr txBox="1">
            <a:spLocks/>
          </p:cNvSpPr>
          <p:nvPr/>
        </p:nvSpPr>
        <p:spPr bwMode="auto">
          <a:xfrm>
            <a:off x="179388" y="188913"/>
            <a:ext cx="8713787" cy="936625"/>
          </a:xfrm>
          <a:prstGeom prst="rect">
            <a:avLst/>
          </a:prstGeom>
          <a:noFill/>
          <a:ln w="9525">
            <a:noFill/>
            <a:miter lim="800000"/>
            <a:headEnd/>
            <a:tailEnd/>
          </a:ln>
        </p:spPr>
        <p:txBody>
          <a:bodyPr anchor="ctr"/>
          <a:lstStyle/>
          <a:p>
            <a:r>
              <a:rPr lang="en-GB" sz="3200" b="1">
                <a:solidFill>
                  <a:schemeClr val="bg1"/>
                </a:solidFill>
                <a:latin typeface="Calibri" pitchFamily="34" charset="0"/>
              </a:rPr>
              <a:t>		Significant effects of Triple P</a:t>
            </a:r>
          </a:p>
        </p:txBody>
      </p:sp>
    </p:spTree>
    <p:extLst>
      <p:ext uri="{BB962C8B-B14F-4D97-AF65-F5344CB8AC3E}">
        <p14:creationId xmlns:p14="http://schemas.microsoft.com/office/powerpoint/2010/main" val="331319944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a:t>
            </a:r>
            <a:br>
              <a:rPr lang="en-US" dirty="0" smtClean="0"/>
            </a:br>
            <a:r>
              <a:rPr lang="en-US" dirty="0" smtClean="0"/>
              <a:t>Is it Possible? </a:t>
            </a:r>
            <a:endParaRPr lang="en-US" dirty="0"/>
          </a:p>
        </p:txBody>
      </p:sp>
      <p:sp>
        <p:nvSpPr>
          <p:cNvPr id="3" name="Content Placeholder 2"/>
          <p:cNvSpPr>
            <a:spLocks noGrp="1"/>
          </p:cNvSpPr>
          <p:nvPr>
            <p:ph idx="1"/>
          </p:nvPr>
        </p:nvSpPr>
        <p:spPr/>
        <p:txBody>
          <a:bodyPr>
            <a:normAutofit fontScale="92500"/>
          </a:bodyPr>
          <a:lstStyle/>
          <a:p>
            <a:r>
              <a:rPr lang="en-US" dirty="0" smtClean="0"/>
              <a:t>And having learned (again) from </a:t>
            </a:r>
            <a:r>
              <a:rPr lang="en-US" dirty="0" err="1" smtClean="0"/>
              <a:t>Kempe</a:t>
            </a:r>
            <a:r>
              <a:rPr lang="en-US" dirty="0" smtClean="0"/>
              <a:t>, w</a:t>
            </a:r>
            <a:r>
              <a:rPr lang="en-US" dirty="0" smtClean="0"/>
              <a:t>e need to harness the tremendous power of social media and the internet to raise awareness of the corrupt use of these media by perpetrators in targeting and abusing children………………</a:t>
            </a:r>
          </a:p>
          <a:p>
            <a:pPr marL="0" indent="0">
              <a:buNone/>
            </a:pPr>
            <a:endParaRPr lang="en-US" dirty="0" smtClean="0"/>
          </a:p>
          <a:p>
            <a:r>
              <a:rPr lang="en-US" dirty="0" smtClean="0"/>
              <a:t>The media can be of assistance in prevention and can push the most stubborn institutions into action</a:t>
            </a:r>
            <a:endParaRPr lang="en-US" dirty="0" smtClean="0"/>
          </a:p>
          <a:p>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67</a:t>
            </a:fld>
            <a:endParaRPr lang="en-US"/>
          </a:p>
        </p:txBody>
      </p:sp>
    </p:spTree>
    <p:extLst>
      <p:ext uri="{BB962C8B-B14F-4D97-AF65-F5344CB8AC3E}">
        <p14:creationId xmlns:p14="http://schemas.microsoft.com/office/powerpoint/2010/main" val="211970503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 MAXIMA CULPA FILM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138" y="55224"/>
            <a:ext cx="4922207" cy="6666251"/>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413" y="55224"/>
            <a:ext cx="3685900" cy="75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1854" y="3824189"/>
            <a:ext cx="1836047" cy="2585323"/>
          </a:xfrm>
          <a:prstGeom prst="rect">
            <a:avLst/>
          </a:prstGeom>
          <a:noFill/>
        </p:spPr>
        <p:txBody>
          <a:bodyPr wrap="square" rtlCol="0">
            <a:spAutoFit/>
          </a:bodyPr>
          <a:lstStyle/>
          <a:p>
            <a:r>
              <a:rPr lang="en-US" b="1" dirty="0" smtClean="0"/>
              <a:t>MEDIA ASSISTANCE WITH PREVENTION OF FUTURE ABUSE:</a:t>
            </a:r>
          </a:p>
          <a:p>
            <a:endParaRPr lang="en-US" b="1" dirty="0"/>
          </a:p>
          <a:p>
            <a:r>
              <a:rPr lang="en-US" b="1" dirty="0" smtClean="0"/>
              <a:t>FILM COVERAGE OF CHURCH ABUSE</a:t>
            </a:r>
            <a:endParaRPr lang="en-US" b="1" dirty="0"/>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68</a:t>
            </a:fld>
            <a:endParaRPr lang="en-US"/>
          </a:p>
        </p:txBody>
      </p:sp>
    </p:spTree>
    <p:extLst>
      <p:ext uri="{BB962C8B-B14F-4D97-AF65-F5344CB8AC3E}">
        <p14:creationId xmlns:p14="http://schemas.microsoft.com/office/powerpoint/2010/main" val="340528375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Prevention:</a:t>
            </a:r>
            <a:br>
              <a:rPr lang="en-US" dirty="0" smtClean="0"/>
            </a:br>
            <a:r>
              <a:rPr lang="en-US" dirty="0" smtClean="0"/>
              <a:t>Is it Possible? </a:t>
            </a:r>
            <a:endParaRPr lang="en-US" dirty="0"/>
          </a:p>
        </p:txBody>
      </p:sp>
      <p:sp>
        <p:nvSpPr>
          <p:cNvPr id="3" name="Content Placeholder 2"/>
          <p:cNvSpPr>
            <a:spLocks noGrp="1"/>
          </p:cNvSpPr>
          <p:nvPr>
            <p:ph idx="1"/>
          </p:nvPr>
        </p:nvSpPr>
        <p:spPr/>
        <p:txBody>
          <a:bodyPr>
            <a:normAutofit/>
          </a:bodyPr>
          <a:lstStyle/>
          <a:p>
            <a:r>
              <a:rPr lang="en-US" dirty="0" smtClean="0"/>
              <a:t>But when</a:t>
            </a:r>
            <a:r>
              <a:rPr lang="en-US" dirty="0" smtClean="0"/>
              <a:t> </a:t>
            </a:r>
            <a:r>
              <a:rPr lang="en-US" dirty="0" smtClean="0"/>
              <a:t>change takes an eternity</a:t>
            </a:r>
          </a:p>
          <a:p>
            <a:pPr marL="0" indent="0">
              <a:buNone/>
            </a:pPr>
            <a:endParaRPr lang="en-US" dirty="0"/>
          </a:p>
          <a:p>
            <a:pPr marL="0" indent="0">
              <a:buNone/>
            </a:pPr>
            <a:endParaRPr lang="en-US" dirty="0"/>
          </a:p>
          <a:p>
            <a:pPr marL="0" indent="0">
              <a:buNone/>
            </a:pPr>
            <a:r>
              <a:rPr lang="en-US" dirty="0" smtClean="0"/>
              <a:t>maybe guidance is better than nothing…..…........ </a:t>
            </a:r>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69</a:t>
            </a:fld>
            <a:endParaRPr lang="en-US"/>
          </a:p>
        </p:txBody>
      </p:sp>
    </p:spTree>
    <p:extLst>
      <p:ext uri="{BB962C8B-B14F-4D97-AF65-F5344CB8AC3E}">
        <p14:creationId xmlns:p14="http://schemas.microsoft.com/office/powerpoint/2010/main" val="10067630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XUAL EXPLOITATION ASIAN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254" y="0"/>
            <a:ext cx="4946073" cy="6858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501" y="0"/>
            <a:ext cx="2881488" cy="37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4244" y="3051068"/>
            <a:ext cx="1627010" cy="646331"/>
          </a:xfrm>
          <a:prstGeom prst="rect">
            <a:avLst/>
          </a:prstGeom>
          <a:noFill/>
        </p:spPr>
        <p:txBody>
          <a:bodyPr wrap="square" rtlCol="0">
            <a:spAutoFit/>
          </a:bodyPr>
          <a:lstStyle/>
          <a:p>
            <a:r>
              <a:rPr lang="en-US" b="1" dirty="0" smtClean="0"/>
              <a:t>SEXUAL EXPLOITATION</a:t>
            </a:r>
            <a:endParaRPr lang="en-US" b="1" dirty="0"/>
          </a:p>
        </p:txBody>
      </p:sp>
      <p:sp>
        <p:nvSpPr>
          <p:cNvPr id="5" name="Footer Placeholder 4"/>
          <p:cNvSpPr>
            <a:spLocks noGrp="1"/>
          </p:cNvSpPr>
          <p:nvPr>
            <p:ph type="ftr" sz="quarter" idx="11"/>
          </p:nvPr>
        </p:nvSpPr>
        <p:spPr/>
        <p:txBody>
          <a:bodyPr/>
          <a:lstStyle/>
          <a:p>
            <a:r>
              <a:rPr lang="en-US" smtClean="0"/>
              <a:t>2013 DENVER THINKING SPACE</a:t>
            </a:r>
            <a:endParaRPr lang="en-US"/>
          </a:p>
        </p:txBody>
      </p:sp>
      <p:sp>
        <p:nvSpPr>
          <p:cNvPr id="6" name="Slide Number Placeholder 5"/>
          <p:cNvSpPr>
            <a:spLocks noGrp="1"/>
          </p:cNvSpPr>
          <p:nvPr>
            <p:ph type="sldNum" sz="quarter" idx="12"/>
          </p:nvPr>
        </p:nvSpPr>
        <p:spPr/>
        <p:txBody>
          <a:bodyPr/>
          <a:lstStyle/>
          <a:p>
            <a:fld id="{2E6E8AF1-BDB2-5B44-919B-830B84170940}" type="slidenum">
              <a:rPr lang="en-US" smtClean="0"/>
              <a:t>7</a:t>
            </a:fld>
            <a:endParaRPr lang="en-US"/>
          </a:p>
        </p:txBody>
      </p:sp>
    </p:spTree>
    <p:extLst>
      <p:ext uri="{BB962C8B-B14F-4D97-AF65-F5344CB8AC3E}">
        <p14:creationId xmlns:p14="http://schemas.microsoft.com/office/powerpoint/2010/main" val="297788572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URCH OF ENGLAND GUIDANCE ON ABUS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114" y="0"/>
            <a:ext cx="4922207" cy="6858000"/>
          </a:xfrm>
          <a:prstGeom prst="rect">
            <a:avLst/>
          </a:prstGeom>
        </p:spPr>
      </p:pic>
      <p:sp>
        <p:nvSpPr>
          <p:cNvPr id="3" name="TextBox 2"/>
          <p:cNvSpPr txBox="1"/>
          <p:nvPr/>
        </p:nvSpPr>
        <p:spPr>
          <a:xfrm>
            <a:off x="124244" y="3824189"/>
            <a:ext cx="1431870" cy="2308324"/>
          </a:xfrm>
          <a:prstGeom prst="rect">
            <a:avLst/>
          </a:prstGeom>
          <a:noFill/>
        </p:spPr>
        <p:txBody>
          <a:bodyPr wrap="square" rtlCol="0">
            <a:spAutoFit/>
          </a:bodyPr>
          <a:lstStyle/>
          <a:p>
            <a:r>
              <a:rPr lang="en-US" b="1" dirty="0" smtClean="0"/>
              <a:t>BETTER LATE THAN NEVER………</a:t>
            </a:r>
          </a:p>
          <a:p>
            <a:endParaRPr lang="en-US" b="1" dirty="0"/>
          </a:p>
          <a:p>
            <a:r>
              <a:rPr lang="en-US" b="1" dirty="0" smtClean="0"/>
              <a:t>CHURCH OF ENGLAND GUIDANCE ON ABUSE</a:t>
            </a:r>
            <a:endParaRPr lang="en-US" b="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70</a:t>
            </a:fld>
            <a:endParaRPr lang="en-US"/>
          </a:p>
        </p:txBody>
      </p:sp>
    </p:spTree>
    <p:extLst>
      <p:ext uri="{BB962C8B-B14F-4D97-AF65-F5344CB8AC3E}">
        <p14:creationId xmlns:p14="http://schemas.microsoft.com/office/powerpoint/2010/main" val="42994741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a:t>	</a:t>
            </a:r>
            <a:r>
              <a:rPr lang="en-US" dirty="0" smtClean="0"/>
              <a:t>					</a:t>
            </a:r>
            <a:r>
              <a:rPr lang="en-US" sz="4800" dirty="0" smtClean="0"/>
              <a:t>Thank You</a:t>
            </a:r>
          </a:p>
          <a:p>
            <a:pPr marL="0" indent="0">
              <a:buNone/>
            </a:pPr>
            <a:endParaRPr lang="en-US" sz="4800" dirty="0"/>
          </a:p>
          <a:p>
            <a:pPr marL="0" indent="0">
              <a:buNone/>
            </a:pPr>
            <a:endParaRPr lang="en-US" sz="4800" dirty="0" smtClean="0"/>
          </a:p>
          <a:p>
            <a:pPr marL="0" indent="0">
              <a:buNone/>
            </a:pPr>
            <a:r>
              <a:rPr lang="en-US" sz="4800" dirty="0"/>
              <a:t>	</a:t>
            </a:r>
            <a:r>
              <a:rPr lang="en-US" sz="4800" dirty="0" smtClean="0"/>
              <a:t>				</a:t>
            </a:r>
            <a:r>
              <a:rPr lang="en-US" sz="3600" dirty="0" err="1" smtClean="0"/>
              <a:t>e.vizard@ucl.ac.uk</a:t>
            </a:r>
            <a:endParaRPr lang="en-US" sz="4800"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71</a:t>
            </a:fld>
            <a:endParaRPr lang="en-US"/>
          </a:p>
        </p:txBody>
      </p:sp>
    </p:spTree>
    <p:extLst>
      <p:ext uri="{BB962C8B-B14F-4D97-AF65-F5344CB8AC3E}">
        <p14:creationId xmlns:p14="http://schemas.microsoft.com/office/powerpoint/2010/main" val="24864955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03350" y="6248400"/>
            <a:ext cx="5329238" cy="457200"/>
          </a:xfrm>
        </p:spPr>
        <p:txBody>
          <a:bodyPr/>
          <a:lstStyle/>
          <a:p>
            <a:pPr>
              <a:defRPr/>
            </a:pPr>
            <a:r>
              <a:rPr lang="en-US" dirty="0"/>
              <a:t>2013 DENVER THINKING SPACE</a:t>
            </a:r>
          </a:p>
          <a:p>
            <a:pPr>
              <a:defRPr/>
            </a:pPr>
            <a:endParaRPr lang="en-US" dirty="0"/>
          </a:p>
        </p:txBody>
      </p:sp>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fld id="{A96CF390-5DDA-0B48-8B6F-BD89443CF477}" type="slidenum">
              <a:rPr lang="en-US" sz="1400">
                <a:latin typeface="Times" charset="0"/>
              </a:rPr>
              <a:pPr/>
              <a:t>72</a:t>
            </a:fld>
            <a:endParaRPr lang="en-US" sz="1400">
              <a:latin typeface="Times" charset="0"/>
            </a:endParaRPr>
          </a:p>
        </p:txBody>
      </p:sp>
      <p:sp>
        <p:nvSpPr>
          <p:cNvPr id="109571" name="Rectangle 2"/>
          <p:cNvSpPr>
            <a:spLocks noGrp="1" noChangeArrowheads="1"/>
          </p:cNvSpPr>
          <p:nvPr>
            <p:ph type="title"/>
          </p:nvPr>
        </p:nvSpPr>
        <p:spPr>
          <a:xfrm>
            <a:off x="500063" y="142875"/>
            <a:ext cx="7958137" cy="406400"/>
          </a:xfrm>
        </p:spPr>
        <p:txBody>
          <a:bodyPr>
            <a:normAutofit fontScale="90000"/>
          </a:bodyPr>
          <a:lstStyle/>
          <a:p>
            <a:pPr eaLnBrk="1" hangingPunct="1"/>
            <a:r>
              <a:rPr lang="en-US" sz="2800" b="1" i="1">
                <a:solidFill>
                  <a:schemeClr val="tx1"/>
                </a:solidFill>
                <a:latin typeface="Times" charset="0"/>
              </a:rPr>
              <a:t>Selection of References</a:t>
            </a:r>
            <a:endParaRPr lang="en-GB" sz="2800" b="1" i="1">
              <a:solidFill>
                <a:srgbClr val="CC0000"/>
              </a:solidFill>
              <a:latin typeface="Times" charset="0"/>
            </a:endParaRPr>
          </a:p>
        </p:txBody>
      </p:sp>
      <p:sp>
        <p:nvSpPr>
          <p:cNvPr id="109572" name="Rectangle 3"/>
          <p:cNvSpPr>
            <a:spLocks noGrp="1" noChangeArrowheads="1"/>
          </p:cNvSpPr>
          <p:nvPr>
            <p:ph type="body" idx="1"/>
          </p:nvPr>
        </p:nvSpPr>
        <p:spPr>
          <a:xfrm>
            <a:off x="214313" y="549274"/>
            <a:ext cx="8572500" cy="5807075"/>
          </a:xfrm>
        </p:spPr>
        <p:txBody>
          <a:bodyPr>
            <a:normAutofit fontScale="25000" lnSpcReduction="20000"/>
          </a:bodyPr>
          <a:lstStyle/>
          <a:p>
            <a:pPr>
              <a:buNone/>
            </a:pPr>
            <a:endParaRPr lang="en-GB" sz="5600" dirty="0" smtClean="0"/>
          </a:p>
          <a:p>
            <a:pPr>
              <a:buNone/>
            </a:pPr>
            <a:r>
              <a:rPr lang="en-GB" sz="5600" dirty="0" smtClean="0"/>
              <a:t>Baker</a:t>
            </a:r>
            <a:r>
              <a:rPr lang="en-GB" sz="5600" dirty="0"/>
              <a:t>, A.W., &amp; Duncan, S.P. (1985). Child sexual abuse: A study of prevalence in Great Britain. Child Abuse and </a:t>
            </a:r>
            <a:endParaRPr lang="en-GB" sz="5600" dirty="0" smtClean="0"/>
          </a:p>
          <a:p>
            <a:pPr>
              <a:buNone/>
            </a:pPr>
            <a:r>
              <a:rPr lang="en-GB" sz="5600" dirty="0" smtClean="0"/>
              <a:t>Neglect</a:t>
            </a:r>
            <a:r>
              <a:rPr lang="en-GB" sz="5600" dirty="0"/>
              <a:t>, 9, 457–467. </a:t>
            </a:r>
            <a:endParaRPr lang="en-GB" sz="5600" dirty="0" smtClean="0"/>
          </a:p>
          <a:p>
            <a:pPr>
              <a:buNone/>
            </a:pPr>
            <a:r>
              <a:rPr lang="en-GB" sz="5600" dirty="0" err="1" smtClean="0"/>
              <a:t>Borduin</a:t>
            </a:r>
            <a:r>
              <a:rPr lang="en-GB" sz="5600" dirty="0"/>
              <a:t>, C.M., Schaeffer, C.A., &amp; </a:t>
            </a:r>
            <a:r>
              <a:rPr lang="en-GB" sz="5600" dirty="0" err="1"/>
              <a:t>Heiblum</a:t>
            </a:r>
            <a:r>
              <a:rPr lang="en-GB" sz="5600" dirty="0"/>
              <a:t>, N. (2009). A randomized clinical trial of </a:t>
            </a:r>
            <a:r>
              <a:rPr lang="en-GB" sz="5600" dirty="0" err="1"/>
              <a:t>multisystemic</a:t>
            </a:r>
            <a:r>
              <a:rPr lang="en-GB" sz="5600" dirty="0"/>
              <a:t> therapy with </a:t>
            </a:r>
            <a:endParaRPr lang="en-GB" sz="5600" dirty="0" smtClean="0"/>
          </a:p>
          <a:p>
            <a:pPr>
              <a:buNone/>
            </a:pPr>
            <a:r>
              <a:rPr lang="en-GB" sz="5600" dirty="0" smtClean="0"/>
              <a:t>juvenile </a:t>
            </a:r>
            <a:r>
              <a:rPr lang="en-GB" sz="5600" dirty="0"/>
              <a:t>sexual offenders: Effects on youth social ecology and criminal activity</a:t>
            </a:r>
            <a:r>
              <a:rPr lang="en-GB" sz="5600" i="1" dirty="0"/>
              <a:t>. Journal of Consulting and Clinical </a:t>
            </a:r>
            <a:endParaRPr lang="en-GB" sz="5600" i="1" dirty="0" smtClean="0"/>
          </a:p>
          <a:p>
            <a:pPr>
              <a:buNone/>
            </a:pPr>
            <a:r>
              <a:rPr lang="en-GB" sz="5600" i="1" dirty="0" smtClean="0"/>
              <a:t>Psychology</a:t>
            </a:r>
            <a:r>
              <a:rPr lang="en-GB" sz="5600" i="1" dirty="0"/>
              <a:t>, </a:t>
            </a:r>
            <a:r>
              <a:rPr lang="en-GB" sz="5600" dirty="0"/>
              <a:t>77, 26–37. </a:t>
            </a:r>
            <a:endParaRPr lang="en-GB" sz="5600" dirty="0">
              <a:cs typeface="Arial" charset="0"/>
            </a:endParaRPr>
          </a:p>
          <a:p>
            <a:pPr marL="0" indent="0">
              <a:buNone/>
            </a:pPr>
            <a:r>
              <a:rPr lang="en-GB" sz="5600" dirty="0" smtClean="0"/>
              <a:t>Byron</a:t>
            </a:r>
            <a:r>
              <a:rPr lang="en-GB" sz="5600" dirty="0"/>
              <a:t>, T. (2010). Do we have safer children in a digital world? A review of progress since the 2008 Byron review. DCSF-00290. </a:t>
            </a:r>
            <a:endParaRPr lang="en-GB" sz="5600" dirty="0" smtClean="0"/>
          </a:p>
          <a:p>
            <a:pPr marL="0" indent="0">
              <a:buNone/>
            </a:pPr>
            <a:r>
              <a:rPr lang="en-GB" sz="5600" dirty="0" err="1" smtClean="0"/>
              <a:t>Cann</a:t>
            </a:r>
            <a:r>
              <a:rPr lang="en-GB" sz="5600" dirty="0"/>
              <a:t>, J., </a:t>
            </a:r>
            <a:r>
              <a:rPr lang="en-GB" sz="5600" dirty="0" err="1"/>
              <a:t>Falshaw</a:t>
            </a:r>
            <a:r>
              <a:rPr lang="en-GB" sz="5600" dirty="0"/>
              <a:t>, L., &amp; Friendship, C. (2004). Sexual offenders discharged from prison in England and Wales: A 21 year reconviction study. </a:t>
            </a:r>
            <a:r>
              <a:rPr lang="en-GB" sz="5600" i="1" dirty="0"/>
              <a:t>Legal and Criminological Psychology</a:t>
            </a:r>
            <a:r>
              <a:rPr lang="en-GB" sz="5600" dirty="0"/>
              <a:t>, 9, 1-10</a:t>
            </a:r>
            <a:r>
              <a:rPr lang="en-GB" sz="5600" dirty="0" smtClean="0"/>
              <a:t>.</a:t>
            </a:r>
          </a:p>
          <a:p>
            <a:pPr marL="0" indent="0">
              <a:buNone/>
            </a:pPr>
            <a:r>
              <a:rPr lang="en-GB" sz="5600" dirty="0" err="1"/>
              <a:t>Carpentier</a:t>
            </a:r>
            <a:r>
              <a:rPr lang="en-GB" sz="5600" dirty="0"/>
              <a:t>, M.Y., </a:t>
            </a:r>
            <a:r>
              <a:rPr lang="en-GB" sz="5600" dirty="0" err="1"/>
              <a:t>Silovsky</a:t>
            </a:r>
            <a:r>
              <a:rPr lang="en-GB" sz="5600" dirty="0"/>
              <a:t>, J.F., &amp; Chaffin, M. (2006). </a:t>
            </a:r>
            <a:r>
              <a:rPr lang="en-GB" sz="5600" dirty="0" smtClean="0"/>
              <a:t>Ran</a:t>
            </a:r>
            <a:r>
              <a:rPr lang="en-GB" sz="5600" dirty="0"/>
              <a:t>domized trial of treatment for children with sexual </a:t>
            </a:r>
            <a:r>
              <a:rPr lang="en-GB" sz="5600" dirty="0" err="1" smtClean="0"/>
              <a:t>behavior</a:t>
            </a:r>
            <a:r>
              <a:rPr lang="en-GB" sz="5600" dirty="0" smtClean="0"/>
              <a:t> problems</a:t>
            </a:r>
            <a:r>
              <a:rPr lang="en-GB" sz="5600" dirty="0"/>
              <a:t>: Ten year follow-up</a:t>
            </a:r>
            <a:r>
              <a:rPr lang="en-GB" sz="5600" i="1" dirty="0"/>
              <a:t>. Journal of Consulting and </a:t>
            </a:r>
            <a:r>
              <a:rPr lang="en-GB" sz="5600" i="1" dirty="0" smtClean="0"/>
              <a:t>Clinical </a:t>
            </a:r>
            <a:r>
              <a:rPr lang="en-GB" sz="5600" i="1" dirty="0"/>
              <a:t>Psychology, </a:t>
            </a:r>
            <a:r>
              <a:rPr lang="en-GB" sz="5600" dirty="0"/>
              <a:t>74, 482–488</a:t>
            </a:r>
            <a:r>
              <a:rPr lang="en-GB" sz="5600" dirty="0" smtClean="0"/>
              <a:t>.</a:t>
            </a:r>
            <a:endParaRPr lang="en-GB" sz="5600" dirty="0"/>
          </a:p>
          <a:p>
            <a:pPr marL="0" indent="0">
              <a:buNone/>
            </a:pPr>
            <a:r>
              <a:rPr lang="en-GB" sz="5600" dirty="0" smtClean="0"/>
              <a:t>CEOP </a:t>
            </a:r>
            <a:r>
              <a:rPr lang="en-GB" sz="5600" dirty="0"/>
              <a:t>(Child Exploitation and Online Protection). (2012). A </a:t>
            </a:r>
            <a:r>
              <a:rPr lang="en-GB" sz="5600" dirty="0" smtClean="0"/>
              <a:t>Picture </a:t>
            </a:r>
            <a:r>
              <a:rPr lang="en-GB" sz="5600" dirty="0"/>
              <a:t>of Abuse. A thematic assessment of the risk posed by those who possess indecent images of children. Executive Summary. 1–15. Available from: http://</a:t>
            </a:r>
            <a:r>
              <a:rPr lang="en-GB" sz="5600" dirty="0" err="1" smtClean="0"/>
              <a:t>www.ceop.police.uk</a:t>
            </a:r>
            <a:r>
              <a:rPr lang="en-GB" sz="5600" dirty="0"/>
              <a:t>/Documents/</a:t>
            </a:r>
            <a:r>
              <a:rPr lang="en-GB" sz="5600" dirty="0" err="1"/>
              <a:t>ceopdocs</a:t>
            </a:r>
            <a:r>
              <a:rPr lang="en-GB" sz="5600" dirty="0"/>
              <a:t>/CEOP IIOCTA Executive </a:t>
            </a:r>
            <a:r>
              <a:rPr lang="en-GB" sz="5600" dirty="0" err="1" smtClean="0"/>
              <a:t>Summary.pdf</a:t>
            </a:r>
            <a:r>
              <a:rPr lang="en-GB" sz="5600" dirty="0" smtClean="0"/>
              <a:t> </a:t>
            </a:r>
            <a:r>
              <a:rPr lang="en-GB" sz="5600" dirty="0"/>
              <a:t>[last accessed 12 January 2013]</a:t>
            </a:r>
            <a:r>
              <a:rPr lang="en-GB" sz="5600" dirty="0" smtClean="0"/>
              <a:t>.</a:t>
            </a:r>
          </a:p>
          <a:p>
            <a:pPr marL="0" indent="0">
              <a:buNone/>
            </a:pPr>
            <a:r>
              <a:rPr lang="en-GB" sz="5600" dirty="0" err="1" smtClean="0"/>
              <a:t>Coren</a:t>
            </a:r>
            <a:r>
              <a:rPr lang="en-GB" sz="5600" dirty="0" smtClean="0"/>
              <a:t>, E., </a:t>
            </a:r>
            <a:r>
              <a:rPr lang="en-GB" sz="5600" dirty="0" err="1" smtClean="0"/>
              <a:t>Thomae</a:t>
            </a:r>
            <a:r>
              <a:rPr lang="en-GB" sz="5600" dirty="0" smtClean="0"/>
              <a:t>, M., </a:t>
            </a:r>
            <a:r>
              <a:rPr lang="en-GB" sz="5600" dirty="0" err="1" smtClean="0"/>
              <a:t>Hutchfield</a:t>
            </a:r>
            <a:r>
              <a:rPr lang="en-GB" sz="5600" dirty="0" smtClean="0"/>
              <a:t>, J. &amp; </a:t>
            </a:r>
            <a:r>
              <a:rPr lang="en-GB" sz="5600" dirty="0" err="1" smtClean="0"/>
              <a:t>Iredale</a:t>
            </a:r>
            <a:r>
              <a:rPr lang="en-GB" sz="5600" dirty="0" smtClean="0"/>
              <a:t>, W. (2013). Report on the Implementation and Results of and Outcomes-focused Evaluation of Child Sexual Abuse Interventions in the UK. </a:t>
            </a:r>
            <a:r>
              <a:rPr lang="en-GB" sz="5600" i="1" dirty="0" smtClean="0"/>
              <a:t>Child Abuse Review</a:t>
            </a:r>
            <a:r>
              <a:rPr lang="en-GB" sz="5600" dirty="0" smtClean="0"/>
              <a:t>. Wiley Online Library.  22, 44-59.</a:t>
            </a:r>
          </a:p>
          <a:p>
            <a:pPr marL="0" indent="0">
              <a:buNone/>
            </a:pPr>
            <a:r>
              <a:rPr lang="en-GB" sz="5600" dirty="0" err="1"/>
              <a:t>Craissati</a:t>
            </a:r>
            <a:r>
              <a:rPr lang="en-GB" sz="5600" dirty="0"/>
              <a:t>, J., &amp; Beech, A. (2006). The role of key developmental variables in identifying sex offenders likely to fail in the community: An enhanced risk assessment model. Child Abuse and Neglect, 30, 327–339. </a:t>
            </a:r>
            <a:endParaRPr lang="en-GB" sz="5600" dirty="0" smtClean="0"/>
          </a:p>
          <a:p>
            <a:pPr marL="0" indent="0">
              <a:buNone/>
            </a:pPr>
            <a:r>
              <a:rPr lang="en-GB" sz="5600" dirty="0" err="1" smtClean="0"/>
              <a:t>Finklehor</a:t>
            </a:r>
            <a:r>
              <a:rPr lang="en-GB" sz="5600" dirty="0"/>
              <a:t>, D. (1979). Sexually victimized children. New York: Free Press. </a:t>
            </a:r>
            <a:endParaRPr lang="en-GB" sz="5600" dirty="0" smtClean="0"/>
          </a:p>
          <a:p>
            <a:pPr marL="0" indent="0">
              <a:buNone/>
            </a:pPr>
            <a:r>
              <a:rPr lang="en-GB" sz="5600" dirty="0" err="1"/>
              <a:t>Finklehor</a:t>
            </a:r>
            <a:r>
              <a:rPr lang="en-GB" sz="5600" dirty="0"/>
              <a:t>, D., &amp; Jones, L. (2006). Why have child </a:t>
            </a:r>
            <a:r>
              <a:rPr lang="en-GB" sz="5600" dirty="0" smtClean="0"/>
              <a:t>maltreatment </a:t>
            </a:r>
            <a:r>
              <a:rPr lang="en-GB" sz="5600" dirty="0"/>
              <a:t>and child </a:t>
            </a:r>
            <a:r>
              <a:rPr lang="en-GB" sz="5600" dirty="0" err="1" smtClean="0"/>
              <a:t>victimzation</a:t>
            </a:r>
            <a:r>
              <a:rPr lang="en-GB" sz="5600" dirty="0" smtClean="0"/>
              <a:t> </a:t>
            </a:r>
            <a:r>
              <a:rPr lang="en-GB" sz="5600" dirty="0"/>
              <a:t>declined? Journal of Social Issues, 62, 685–716. </a:t>
            </a:r>
            <a:endParaRPr lang="en-GB" sz="5600" dirty="0">
              <a:cs typeface="Arial" charset="0"/>
            </a:endParaRPr>
          </a:p>
          <a:p>
            <a:pPr eaLnBrk="1" hangingPunct="1">
              <a:lnSpc>
                <a:spcPct val="80000"/>
              </a:lnSpc>
              <a:buFontTx/>
              <a:buNone/>
            </a:pPr>
            <a:r>
              <a:rPr lang="en-GB" sz="5600" dirty="0" smtClean="0">
                <a:cs typeface="Arial" charset="0"/>
              </a:rPr>
              <a:t>ISPCAN (2011).ISPCAN ‘Denver Thinking Space’ 2011: Child Sexual Abuse. An international Perspective </a:t>
            </a:r>
          </a:p>
          <a:p>
            <a:pPr eaLnBrk="1" hangingPunct="1">
              <a:lnSpc>
                <a:spcPct val="80000"/>
              </a:lnSpc>
              <a:buFontTx/>
              <a:buNone/>
            </a:pPr>
            <a:r>
              <a:rPr lang="en-GB" sz="5600" dirty="0" smtClean="0">
                <a:cs typeface="Arial" charset="0"/>
              </a:rPr>
              <a:t>On Responding to Child Sexual Abuse.  Executive Summary </a:t>
            </a:r>
            <a:r>
              <a:rPr lang="en-GB" sz="5600" dirty="0">
                <a:cs typeface="Arial" charset="0"/>
              </a:rPr>
              <a:t>p</a:t>
            </a:r>
            <a:r>
              <a:rPr lang="en-GB" sz="5600" dirty="0" smtClean="0">
                <a:cs typeface="Arial" charset="0"/>
              </a:rPr>
              <a:t>.10.</a:t>
            </a:r>
          </a:p>
          <a:p>
            <a:pPr>
              <a:lnSpc>
                <a:spcPct val="80000"/>
              </a:lnSpc>
              <a:buNone/>
            </a:pPr>
            <a:r>
              <a:rPr lang="en-GB" sz="5600" dirty="0"/>
              <a:t>Letourneau, E., </a:t>
            </a:r>
            <a:r>
              <a:rPr lang="en-GB" sz="5600" dirty="0" err="1"/>
              <a:t>Henggeler</a:t>
            </a:r>
            <a:r>
              <a:rPr lang="en-GB" sz="5600" dirty="0"/>
              <a:t>, S.W., </a:t>
            </a:r>
            <a:r>
              <a:rPr lang="en-GB" sz="5600" dirty="0" err="1"/>
              <a:t>Borduin</a:t>
            </a:r>
            <a:r>
              <a:rPr lang="en-GB" sz="5600" dirty="0"/>
              <a:t>, C.M., </a:t>
            </a:r>
            <a:r>
              <a:rPr lang="en-GB" sz="5600" dirty="0" err="1"/>
              <a:t>Schewe</a:t>
            </a:r>
            <a:r>
              <a:rPr lang="en-GB" sz="5600" dirty="0"/>
              <a:t>, P.A., </a:t>
            </a:r>
            <a:r>
              <a:rPr lang="en-GB" sz="5600" dirty="0" err="1"/>
              <a:t>McCart</a:t>
            </a:r>
            <a:r>
              <a:rPr lang="en-GB" sz="5600" dirty="0"/>
              <a:t>, M.R., Chapman, J.E., &amp; Saldana, L. (2009). </a:t>
            </a:r>
            <a:endParaRPr lang="en-GB" sz="5600" dirty="0" smtClean="0"/>
          </a:p>
          <a:p>
            <a:pPr>
              <a:lnSpc>
                <a:spcPct val="80000"/>
              </a:lnSpc>
              <a:buNone/>
            </a:pPr>
            <a:r>
              <a:rPr lang="en-GB" sz="5600" dirty="0" smtClean="0"/>
              <a:t>Multi</a:t>
            </a:r>
            <a:r>
              <a:rPr lang="en-GB" sz="5600" dirty="0"/>
              <a:t>- systemic therapy for juvenile sexual offenders: 1-Year results from a randomized effectiveness trial</a:t>
            </a:r>
            <a:r>
              <a:rPr lang="en-GB" sz="5600" i="1" dirty="0"/>
              <a:t>. Journal </a:t>
            </a:r>
            <a:endParaRPr lang="en-GB" sz="5600" i="1" dirty="0" smtClean="0"/>
          </a:p>
          <a:p>
            <a:pPr>
              <a:lnSpc>
                <a:spcPct val="80000"/>
              </a:lnSpc>
              <a:buNone/>
            </a:pPr>
            <a:r>
              <a:rPr lang="en-GB" sz="5600" i="1" dirty="0" smtClean="0"/>
              <a:t>of </a:t>
            </a:r>
            <a:r>
              <a:rPr lang="en-GB" sz="5600" i="1" dirty="0"/>
              <a:t>Family Psychology,</a:t>
            </a:r>
            <a:r>
              <a:rPr lang="en-GB" sz="5600" dirty="0"/>
              <a:t> 23, 89–102. </a:t>
            </a:r>
            <a:endParaRPr lang="en-GB" sz="5600" dirty="0" smtClean="0">
              <a:cs typeface="Arial" charset="0"/>
            </a:endParaRPr>
          </a:p>
          <a:p>
            <a:pPr>
              <a:lnSpc>
                <a:spcPct val="80000"/>
              </a:lnSpc>
              <a:buNone/>
            </a:pPr>
            <a:r>
              <a:rPr lang="en-GB" sz="5600" dirty="0" err="1"/>
              <a:t>Littell</a:t>
            </a:r>
            <a:r>
              <a:rPr lang="en-GB" sz="5600" dirty="0"/>
              <a:t>, J.H., Campbell, M., Green, S., &amp; </a:t>
            </a:r>
            <a:r>
              <a:rPr lang="en-GB" sz="5600" dirty="0" err="1"/>
              <a:t>Toews</a:t>
            </a:r>
            <a:r>
              <a:rPr lang="en-GB" sz="5600" dirty="0"/>
              <a:t>, B. (2005). </a:t>
            </a:r>
            <a:r>
              <a:rPr lang="en-GB" sz="5600" dirty="0" err="1"/>
              <a:t>Multisystemic</a:t>
            </a:r>
            <a:r>
              <a:rPr lang="en-GB" sz="5600" dirty="0"/>
              <a:t> therapy for social, emotional and </a:t>
            </a:r>
            <a:r>
              <a:rPr lang="en-GB" sz="5600" dirty="0" err="1"/>
              <a:t>behavioral</a:t>
            </a:r>
            <a:r>
              <a:rPr lang="en-GB" sz="5600" dirty="0"/>
              <a:t> </a:t>
            </a:r>
            <a:endParaRPr lang="en-GB" sz="5600" dirty="0" smtClean="0"/>
          </a:p>
          <a:p>
            <a:pPr>
              <a:lnSpc>
                <a:spcPct val="80000"/>
              </a:lnSpc>
              <a:buNone/>
            </a:pPr>
            <a:r>
              <a:rPr lang="en-GB" sz="5600" dirty="0" smtClean="0"/>
              <a:t>problems </a:t>
            </a:r>
            <a:r>
              <a:rPr lang="en-GB" sz="5600" dirty="0"/>
              <a:t>in youth aged 10–17. </a:t>
            </a:r>
            <a:r>
              <a:rPr lang="en-GB" sz="5600" i="1" dirty="0"/>
              <a:t>Cochrane Database of Systematic Reviews</a:t>
            </a:r>
            <a:r>
              <a:rPr lang="en-GB" sz="5600" dirty="0"/>
              <a:t>, 19, CD004797. </a:t>
            </a:r>
            <a:endParaRPr lang="en-GB" sz="5600" dirty="0" smtClean="0"/>
          </a:p>
          <a:p>
            <a:pPr>
              <a:lnSpc>
                <a:spcPct val="90000"/>
              </a:lnSpc>
              <a:buFont typeface="ITC Zapf Dingbats" charset="0"/>
              <a:buNone/>
            </a:pPr>
            <a:endParaRPr lang="en-GB" sz="4300" dirty="0">
              <a:latin typeface="Arial" charset="0"/>
              <a:cs typeface="Arial" charset="0"/>
            </a:endParaRPr>
          </a:p>
          <a:p>
            <a:pPr eaLnBrk="1" hangingPunct="1">
              <a:lnSpc>
                <a:spcPct val="80000"/>
              </a:lnSpc>
              <a:buFontTx/>
              <a:buNone/>
            </a:pPr>
            <a:endParaRPr lang="en-GB" sz="1400" dirty="0">
              <a:latin typeface="Arial" charset="0"/>
              <a:cs typeface="Arial" charset="0"/>
            </a:endParaRPr>
          </a:p>
          <a:p>
            <a:pPr eaLnBrk="1" hangingPunct="1">
              <a:lnSpc>
                <a:spcPct val="80000"/>
              </a:lnSpc>
              <a:buFontTx/>
              <a:buNone/>
            </a:pPr>
            <a:endParaRPr lang="en-GB" sz="1400" dirty="0">
              <a:latin typeface="Arial" charset="0"/>
              <a:cs typeface="Arial" charset="0"/>
            </a:endParaRPr>
          </a:p>
          <a:p>
            <a:pPr eaLnBrk="1" hangingPunct="1">
              <a:lnSpc>
                <a:spcPct val="80000"/>
              </a:lnSpc>
              <a:buFontTx/>
              <a:buNone/>
            </a:pPr>
            <a:r>
              <a:rPr lang="en-GB" sz="1400" dirty="0">
                <a:latin typeface="Arial" charset="0"/>
                <a:cs typeface="Arial" charset="0"/>
              </a:rPr>
              <a:t> </a:t>
            </a:r>
          </a:p>
        </p:txBody>
      </p:sp>
    </p:spTree>
    <p:extLst>
      <p:ext uri="{BB962C8B-B14F-4D97-AF65-F5344CB8AC3E}">
        <p14:creationId xmlns:p14="http://schemas.microsoft.com/office/powerpoint/2010/main" val="131050420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76375" y="6248400"/>
            <a:ext cx="5040313" cy="457200"/>
          </a:xfrm>
        </p:spPr>
        <p:txBody>
          <a:bodyPr/>
          <a:lstStyle/>
          <a:p>
            <a:pPr>
              <a:defRPr/>
            </a:pPr>
            <a:r>
              <a:rPr lang="en-US" dirty="0"/>
              <a:t>2013 DENVER THINKING SPACE</a:t>
            </a:r>
          </a:p>
          <a:p>
            <a:pPr>
              <a:defRPr/>
            </a:pPr>
            <a:endParaRPr lang="en-US" dirty="0"/>
          </a:p>
        </p:txBody>
      </p:sp>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Times New Roman" charset="0"/>
                <a:ea typeface="ＭＳ Ｐゴシック" charset="0"/>
                <a:cs typeface="ＭＳ Ｐゴシック" charset="0"/>
              </a:defRPr>
            </a:lvl1pPr>
            <a:lvl2pPr marL="742950" indent="-285750" eaLnBrk="0" hangingPunct="0">
              <a:defRPr sz="1700">
                <a:solidFill>
                  <a:schemeClr val="tx1"/>
                </a:solidFill>
                <a:latin typeface="Times New Roman" charset="0"/>
                <a:ea typeface="ＭＳ Ｐゴシック" charset="0"/>
              </a:defRPr>
            </a:lvl2pPr>
            <a:lvl3pPr marL="1143000" indent="-228600" eaLnBrk="0" hangingPunct="0">
              <a:defRPr sz="1700">
                <a:solidFill>
                  <a:schemeClr val="tx1"/>
                </a:solidFill>
                <a:latin typeface="Times New Roman" charset="0"/>
                <a:ea typeface="ＭＳ Ｐゴシック" charset="0"/>
              </a:defRPr>
            </a:lvl3pPr>
            <a:lvl4pPr marL="1600200" indent="-228600" eaLnBrk="0" hangingPunct="0">
              <a:defRPr sz="1700">
                <a:solidFill>
                  <a:schemeClr val="tx1"/>
                </a:solidFill>
                <a:latin typeface="Times New Roman" charset="0"/>
                <a:ea typeface="ＭＳ Ｐゴシック" charset="0"/>
              </a:defRPr>
            </a:lvl4pPr>
            <a:lvl5pPr marL="2057400" indent="-228600" eaLnBrk="0" hangingPunct="0">
              <a:defRPr sz="17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7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7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7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700">
                <a:solidFill>
                  <a:schemeClr val="tx1"/>
                </a:solidFill>
                <a:latin typeface="Times New Roman" charset="0"/>
                <a:ea typeface="ＭＳ Ｐゴシック" charset="0"/>
              </a:defRPr>
            </a:lvl9pPr>
          </a:lstStyle>
          <a:p>
            <a:fld id="{2C7E7247-DA90-6946-85DE-7FDDC81CCFBF}" type="slidenum">
              <a:rPr lang="en-US" sz="1400">
                <a:latin typeface="Times" charset="0"/>
              </a:rPr>
              <a:pPr/>
              <a:t>73</a:t>
            </a:fld>
            <a:endParaRPr lang="en-US" sz="1400">
              <a:latin typeface="Times" charset="0"/>
            </a:endParaRPr>
          </a:p>
        </p:txBody>
      </p:sp>
      <p:sp>
        <p:nvSpPr>
          <p:cNvPr id="111619" name="Rectangle 2"/>
          <p:cNvSpPr>
            <a:spLocks noGrp="1" noChangeArrowheads="1"/>
          </p:cNvSpPr>
          <p:nvPr>
            <p:ph type="title"/>
          </p:nvPr>
        </p:nvSpPr>
        <p:spPr>
          <a:xfrm>
            <a:off x="500063" y="142875"/>
            <a:ext cx="7958137" cy="406400"/>
          </a:xfrm>
        </p:spPr>
        <p:txBody>
          <a:bodyPr>
            <a:normAutofit fontScale="90000"/>
          </a:bodyPr>
          <a:lstStyle/>
          <a:p>
            <a:pPr eaLnBrk="1" hangingPunct="1"/>
            <a:r>
              <a:rPr lang="en-US" sz="2800" b="1" i="1">
                <a:solidFill>
                  <a:schemeClr val="tx1"/>
                </a:solidFill>
                <a:latin typeface="Times" charset="0"/>
              </a:rPr>
              <a:t>Selection of References</a:t>
            </a:r>
            <a:endParaRPr lang="en-GB" sz="2800" b="1" i="1">
              <a:solidFill>
                <a:srgbClr val="CC0000"/>
              </a:solidFill>
              <a:latin typeface="Times" charset="0"/>
            </a:endParaRPr>
          </a:p>
        </p:txBody>
      </p:sp>
      <p:sp>
        <p:nvSpPr>
          <p:cNvPr id="111620" name="Rectangle 3"/>
          <p:cNvSpPr>
            <a:spLocks noGrp="1" noChangeArrowheads="1"/>
          </p:cNvSpPr>
          <p:nvPr>
            <p:ph type="body" idx="1"/>
          </p:nvPr>
        </p:nvSpPr>
        <p:spPr>
          <a:xfrm>
            <a:off x="214313" y="549275"/>
            <a:ext cx="8572500" cy="5665788"/>
          </a:xfrm>
        </p:spPr>
        <p:txBody>
          <a:bodyPr>
            <a:normAutofit lnSpcReduction="10000"/>
          </a:bodyPr>
          <a:lstStyle/>
          <a:p>
            <a:pPr>
              <a:lnSpc>
                <a:spcPct val="80000"/>
              </a:lnSpc>
              <a:buNone/>
            </a:pPr>
            <a:r>
              <a:rPr lang="en-GB" sz="1400" dirty="0" smtClean="0"/>
              <a:t>Livingstone, S., Haddon, L., </a:t>
            </a:r>
            <a:r>
              <a:rPr lang="en-GB" sz="1400" dirty="0" err="1" smtClean="0"/>
              <a:t>Gorzig</a:t>
            </a:r>
            <a:r>
              <a:rPr lang="en-GB" sz="1400" dirty="0" smtClean="0"/>
              <a:t>, A., &amp; </a:t>
            </a:r>
            <a:r>
              <a:rPr lang="en-GB" sz="1400" dirty="0" err="1" smtClean="0"/>
              <a:t>Olafsson</a:t>
            </a:r>
            <a:r>
              <a:rPr lang="en-GB" sz="1400" dirty="0" smtClean="0"/>
              <a:t>, K. (2010). Risks and safety for children on the internet: The UK </a:t>
            </a:r>
          </a:p>
          <a:p>
            <a:pPr>
              <a:lnSpc>
                <a:spcPct val="80000"/>
              </a:lnSpc>
              <a:buNone/>
            </a:pPr>
            <a:r>
              <a:rPr lang="en-GB" sz="1400" dirty="0" smtClean="0"/>
              <a:t>report. Full Findings from the EU Kids Online Survey of UK 9– 16 Year Olds and their Parents. Available from: </a:t>
            </a:r>
          </a:p>
          <a:p>
            <a:pPr>
              <a:lnSpc>
                <a:spcPct val="80000"/>
              </a:lnSpc>
              <a:buNone/>
            </a:pPr>
            <a:r>
              <a:rPr lang="en-GB" sz="1400" dirty="0" smtClean="0">
                <a:hlinkClick r:id="rId3"/>
              </a:rPr>
              <a:t>http://www.eukidsonline.net</a:t>
            </a:r>
            <a:r>
              <a:rPr lang="en-GB" sz="1400" dirty="0" smtClean="0"/>
              <a:t> [last accessed 12 January 2013]. </a:t>
            </a:r>
            <a:endParaRPr lang="en-GB" sz="1400" dirty="0"/>
          </a:p>
          <a:p>
            <a:pPr>
              <a:lnSpc>
                <a:spcPct val="80000"/>
              </a:lnSpc>
              <a:buNone/>
            </a:pPr>
            <a:r>
              <a:rPr lang="en-GB" sz="1400" dirty="0" smtClean="0"/>
              <a:t>Losel, F., &amp; </a:t>
            </a:r>
            <a:r>
              <a:rPr lang="en-GB" sz="1400" dirty="0" err="1" smtClean="0"/>
              <a:t>Schmucker</a:t>
            </a:r>
            <a:r>
              <a:rPr lang="en-GB" sz="1400" dirty="0" smtClean="0"/>
              <a:t>, M. (2005). The effectiveness of treatment for sexual offenders: A comprehensive meta- </a:t>
            </a:r>
          </a:p>
          <a:p>
            <a:pPr>
              <a:lnSpc>
                <a:spcPct val="80000"/>
              </a:lnSpc>
              <a:buNone/>
            </a:pPr>
            <a:r>
              <a:rPr lang="en-GB" sz="1400" dirty="0" smtClean="0"/>
              <a:t>analysis. </a:t>
            </a:r>
            <a:r>
              <a:rPr lang="en-GB" sz="1400" i="1" dirty="0" smtClean="0"/>
              <a:t>Journal of Experimental Criminology</a:t>
            </a:r>
            <a:r>
              <a:rPr lang="en-GB" sz="1400" dirty="0" smtClean="0"/>
              <a:t>, 1, 117–146. </a:t>
            </a:r>
            <a:endParaRPr lang="en-GB" sz="1400" dirty="0" smtClean="0">
              <a:cs typeface="Arial" charset="0"/>
            </a:endParaRPr>
          </a:p>
          <a:p>
            <a:pPr>
              <a:lnSpc>
                <a:spcPct val="80000"/>
              </a:lnSpc>
              <a:buNone/>
            </a:pPr>
            <a:r>
              <a:rPr lang="en-GB" sz="1400" dirty="0" smtClean="0"/>
              <a:t>McGrath, R.J., Cumming, G.F., </a:t>
            </a:r>
            <a:r>
              <a:rPr lang="en-GB" sz="1400" dirty="0" err="1" smtClean="0"/>
              <a:t>Burchard</a:t>
            </a:r>
            <a:r>
              <a:rPr lang="en-GB" sz="1400" dirty="0" smtClean="0"/>
              <a:t>, B.L., </a:t>
            </a:r>
            <a:r>
              <a:rPr lang="en-GB" sz="1400" dirty="0" err="1" smtClean="0"/>
              <a:t>Zeoli</a:t>
            </a:r>
            <a:r>
              <a:rPr lang="en-GB" sz="1400" dirty="0" smtClean="0"/>
              <a:t>, S., &amp; </a:t>
            </a:r>
            <a:r>
              <a:rPr lang="en-GB" sz="1400" dirty="0" err="1" smtClean="0"/>
              <a:t>Ellerby</a:t>
            </a:r>
            <a:r>
              <a:rPr lang="en-GB" sz="1400" dirty="0" smtClean="0"/>
              <a:t>, L. (2010). Current practices and trends in sexual </a:t>
            </a:r>
          </a:p>
          <a:p>
            <a:pPr>
              <a:lnSpc>
                <a:spcPct val="80000"/>
              </a:lnSpc>
              <a:buNone/>
            </a:pPr>
            <a:r>
              <a:rPr lang="en-GB" sz="1400" dirty="0" smtClean="0"/>
              <a:t>abuser management: The Safer Society 2009 North American Survey. Brandon, VT: Safer Society Press. </a:t>
            </a:r>
            <a:endParaRPr lang="en-US" sz="1400" dirty="0"/>
          </a:p>
          <a:p>
            <a:pPr>
              <a:lnSpc>
                <a:spcPct val="80000"/>
              </a:lnSpc>
              <a:buNone/>
            </a:pPr>
            <a:r>
              <a:rPr lang="en-US" sz="1400" dirty="0" err="1" smtClean="0"/>
              <a:t>Reitzel</a:t>
            </a:r>
            <a:r>
              <a:rPr lang="en-US" sz="1400" dirty="0"/>
              <a:t>, L.R., &amp; </a:t>
            </a:r>
            <a:r>
              <a:rPr lang="en-US" sz="1400" dirty="0" err="1"/>
              <a:t>Carbonell</a:t>
            </a:r>
            <a:r>
              <a:rPr lang="en-US" sz="1400" dirty="0"/>
              <a:t>, J.L. (2006). The effectiveness of sexual offender treatment for juveniles as measured by </a:t>
            </a:r>
            <a:endParaRPr lang="en-US" sz="1400" dirty="0" smtClean="0"/>
          </a:p>
          <a:p>
            <a:pPr>
              <a:lnSpc>
                <a:spcPct val="80000"/>
              </a:lnSpc>
              <a:buNone/>
            </a:pPr>
            <a:r>
              <a:rPr lang="en-US" sz="1400" dirty="0" smtClean="0"/>
              <a:t>recidivism</a:t>
            </a:r>
            <a:r>
              <a:rPr lang="en-US" sz="1400" dirty="0"/>
              <a:t>: A meta-analysis. </a:t>
            </a:r>
            <a:r>
              <a:rPr lang="en-US" sz="1400" i="1" dirty="0"/>
              <a:t>Sex Abuse</a:t>
            </a:r>
            <a:r>
              <a:rPr lang="en-US" sz="1400" dirty="0"/>
              <a:t>, 18, 401–421. </a:t>
            </a:r>
            <a:endParaRPr lang="en-US" sz="1400" dirty="0" smtClean="0"/>
          </a:p>
          <a:p>
            <a:pPr>
              <a:lnSpc>
                <a:spcPct val="80000"/>
              </a:lnSpc>
              <a:buNone/>
            </a:pPr>
            <a:r>
              <a:rPr lang="en-US" sz="1400" dirty="0"/>
              <a:t>Roberts, A., Zhang, T., Yang, M., &amp; </a:t>
            </a:r>
            <a:r>
              <a:rPr lang="en-US" sz="1400" dirty="0" err="1"/>
              <a:t>Coid</a:t>
            </a:r>
            <a:r>
              <a:rPr lang="en-US" sz="1400" dirty="0"/>
              <a:t>, J. (2008). Personality disorder, temperament, and childhood adversity: </a:t>
            </a:r>
            <a:endParaRPr lang="en-US" sz="1400" dirty="0" smtClean="0"/>
          </a:p>
          <a:p>
            <a:pPr>
              <a:lnSpc>
                <a:spcPct val="80000"/>
              </a:lnSpc>
              <a:buNone/>
            </a:pPr>
            <a:r>
              <a:rPr lang="en-US" sz="1400" dirty="0" smtClean="0"/>
              <a:t>Findings </a:t>
            </a:r>
            <a:r>
              <a:rPr lang="en-US" sz="1400" dirty="0"/>
              <a:t>from </a:t>
            </a:r>
            <a:r>
              <a:rPr lang="en-US" sz="1400" dirty="0" smtClean="0"/>
              <a:t>a </a:t>
            </a:r>
            <a:r>
              <a:rPr lang="en-US" sz="1400" dirty="0"/>
              <a:t>cohort of prisoners in England &amp; Wales. Journal of Forensic Psychology and Psychiatry, 19, 460–483. </a:t>
            </a:r>
            <a:endParaRPr lang="en-GB" sz="1400" dirty="0" smtClean="0"/>
          </a:p>
          <a:p>
            <a:pPr>
              <a:lnSpc>
                <a:spcPct val="80000"/>
              </a:lnSpc>
              <a:buNone/>
            </a:pPr>
            <a:r>
              <a:rPr lang="en-GB" sz="1400" dirty="0" smtClean="0"/>
              <a:t>Royal College of Psychiatrists. (2012). Child abuse and neglect – The emotional effects: Information for parents, </a:t>
            </a:r>
          </a:p>
          <a:p>
            <a:pPr>
              <a:lnSpc>
                <a:spcPct val="80000"/>
              </a:lnSpc>
              <a:buNone/>
            </a:pPr>
            <a:r>
              <a:rPr lang="en-GB" sz="1400" dirty="0" smtClean="0"/>
              <a:t>carers and anyone who cares for young people. Mental health and growing up factsheet. Royal College of </a:t>
            </a:r>
          </a:p>
          <a:p>
            <a:pPr>
              <a:lnSpc>
                <a:spcPct val="80000"/>
              </a:lnSpc>
              <a:buNone/>
            </a:pPr>
            <a:r>
              <a:rPr lang="en-GB" sz="1400" dirty="0" smtClean="0"/>
              <a:t>Psychiatrists. March. Available from: </a:t>
            </a:r>
            <a:r>
              <a:rPr lang="en-GB" sz="1400" dirty="0" smtClean="0">
                <a:hlinkClick r:id="rId4"/>
              </a:rPr>
              <a:t>http://www.rcpsych.ac.uk/expertadvice/</a:t>
            </a:r>
            <a:endParaRPr lang="en-GB" sz="1400" dirty="0" smtClean="0"/>
          </a:p>
          <a:p>
            <a:pPr>
              <a:lnSpc>
                <a:spcPct val="80000"/>
              </a:lnSpc>
              <a:buNone/>
            </a:pPr>
            <a:r>
              <a:rPr lang="en-GB" sz="1400" dirty="0" err="1" smtClean="0"/>
              <a:t>youthinfo</a:t>
            </a:r>
            <a:r>
              <a:rPr lang="en-GB" sz="1400" dirty="0" smtClean="0"/>
              <a:t>/ </a:t>
            </a:r>
            <a:r>
              <a:rPr lang="en-GB" sz="1400" dirty="0" err="1" smtClean="0"/>
              <a:t>parentscares</a:t>
            </a:r>
            <a:r>
              <a:rPr lang="en-GB" sz="1400" dirty="0" smtClean="0"/>
              <a:t>/parenting/</a:t>
            </a:r>
            <a:r>
              <a:rPr lang="en-GB" sz="1400" dirty="0" err="1" smtClean="0"/>
              <a:t>childabuseandneglect.aspx</a:t>
            </a:r>
            <a:r>
              <a:rPr lang="en-GB" sz="1400" dirty="0" smtClean="0"/>
              <a:t> [last ac- cessed 12 January 2013]. </a:t>
            </a:r>
          </a:p>
          <a:p>
            <a:pPr>
              <a:lnSpc>
                <a:spcPct val="80000"/>
              </a:lnSpc>
              <a:buNone/>
            </a:pPr>
            <a:r>
              <a:rPr lang="en-GB" sz="1400" dirty="0" smtClean="0"/>
              <a:t>Russell, D. (1983). Incidence and prevalence of </a:t>
            </a:r>
            <a:r>
              <a:rPr lang="en-GB" sz="1400" dirty="0" err="1" smtClean="0"/>
              <a:t>intrafamilial</a:t>
            </a:r>
            <a:r>
              <a:rPr lang="en-GB" sz="1400" dirty="0" smtClean="0"/>
              <a:t> and </a:t>
            </a:r>
            <a:r>
              <a:rPr lang="en-GB" sz="1400" dirty="0" err="1" smtClean="0"/>
              <a:t>extrafamilial</a:t>
            </a:r>
            <a:r>
              <a:rPr lang="en-GB" sz="1400" dirty="0" smtClean="0"/>
              <a:t> sexual abuse of female </a:t>
            </a:r>
          </a:p>
          <a:p>
            <a:pPr>
              <a:lnSpc>
                <a:spcPct val="80000"/>
              </a:lnSpc>
              <a:buNone/>
            </a:pPr>
            <a:r>
              <a:rPr lang="en-GB" sz="1400" dirty="0" smtClean="0"/>
              <a:t>children. Child Abuse and Neglect, 7, 133–146. </a:t>
            </a:r>
          </a:p>
          <a:p>
            <a:pPr>
              <a:lnSpc>
                <a:spcPct val="80000"/>
              </a:lnSpc>
              <a:buNone/>
            </a:pPr>
            <a:r>
              <a:rPr lang="en-GB" sz="1400" dirty="0" err="1" smtClean="0"/>
              <a:t>Stoltenborgh</a:t>
            </a:r>
            <a:r>
              <a:rPr lang="en-GB" sz="1400" dirty="0" smtClean="0"/>
              <a:t>, M., Van </a:t>
            </a:r>
            <a:r>
              <a:rPr lang="en-GB" sz="1400" dirty="0" err="1" smtClean="0"/>
              <a:t>Ijzendoorn</a:t>
            </a:r>
            <a:r>
              <a:rPr lang="en-GB" sz="1400" dirty="0" smtClean="0"/>
              <a:t>, M.H., </a:t>
            </a:r>
            <a:r>
              <a:rPr lang="en-GB" sz="1400" dirty="0" err="1" smtClean="0"/>
              <a:t>Euser</a:t>
            </a:r>
            <a:r>
              <a:rPr lang="en-GB" sz="1400" dirty="0" smtClean="0"/>
              <a:t>, E.M., &amp; </a:t>
            </a:r>
            <a:r>
              <a:rPr lang="en-GB" sz="1400" dirty="0" err="1" smtClean="0"/>
              <a:t>Bakermans-Kranenburg</a:t>
            </a:r>
            <a:r>
              <a:rPr lang="en-GB" sz="1400" dirty="0" smtClean="0"/>
              <a:t>, M.J. (2011). A global </a:t>
            </a:r>
          </a:p>
          <a:p>
            <a:pPr>
              <a:lnSpc>
                <a:spcPct val="80000"/>
              </a:lnSpc>
              <a:buNone/>
            </a:pPr>
            <a:r>
              <a:rPr lang="en-GB" sz="1400" dirty="0" smtClean="0"/>
              <a:t>perspective on child sexual abuse: Meta-analysis of prevalence around the world. Child </a:t>
            </a:r>
          </a:p>
          <a:p>
            <a:pPr>
              <a:lnSpc>
                <a:spcPct val="80000"/>
              </a:lnSpc>
              <a:buNone/>
            </a:pPr>
            <a:r>
              <a:rPr lang="en-GB" sz="1400" dirty="0" smtClean="0"/>
              <a:t>Maltreatment, 16, 79–101. </a:t>
            </a:r>
          </a:p>
          <a:p>
            <a:pPr eaLnBrk="1" hangingPunct="1">
              <a:lnSpc>
                <a:spcPct val="80000"/>
              </a:lnSpc>
              <a:buFontTx/>
              <a:buNone/>
            </a:pPr>
            <a:r>
              <a:rPr lang="en-US" sz="1400" dirty="0" err="1" smtClean="0">
                <a:latin typeface="+mj-lt"/>
                <a:cs typeface="Arial" charset="0"/>
              </a:rPr>
              <a:t>Vizard</a:t>
            </a:r>
            <a:r>
              <a:rPr lang="en-US" sz="1400" dirty="0" err="1">
                <a:latin typeface="+mj-lt"/>
                <a:cs typeface="Arial" charset="0"/>
              </a:rPr>
              <a:t>,E</a:t>
            </a:r>
            <a:r>
              <a:rPr lang="en-US" sz="1400" dirty="0">
                <a:latin typeface="+mj-lt"/>
                <a:cs typeface="Arial" charset="0"/>
              </a:rPr>
              <a:t>., </a:t>
            </a:r>
            <a:r>
              <a:rPr lang="en-US" sz="1400" dirty="0" err="1">
                <a:latin typeface="+mj-lt"/>
                <a:cs typeface="Arial" charset="0"/>
              </a:rPr>
              <a:t>Hickey,N</a:t>
            </a:r>
            <a:r>
              <a:rPr lang="en-US" sz="1400" dirty="0">
                <a:latin typeface="+mj-lt"/>
                <a:cs typeface="Arial" charset="0"/>
              </a:rPr>
              <a:t>., </a:t>
            </a:r>
            <a:r>
              <a:rPr lang="en-US" sz="1400" dirty="0" err="1">
                <a:latin typeface="+mj-lt"/>
                <a:cs typeface="Arial" charset="0"/>
              </a:rPr>
              <a:t>McCrory,E</a:t>
            </a:r>
            <a:r>
              <a:rPr lang="en-US" sz="1400" dirty="0">
                <a:latin typeface="+mj-lt"/>
                <a:cs typeface="Arial" charset="0"/>
              </a:rPr>
              <a:t>. (2007). Developmental trajectories associated with juvenile sexually </a:t>
            </a:r>
          </a:p>
          <a:p>
            <a:pPr eaLnBrk="1" hangingPunct="1">
              <a:lnSpc>
                <a:spcPct val="80000"/>
              </a:lnSpc>
              <a:buFontTx/>
              <a:buNone/>
            </a:pPr>
            <a:r>
              <a:rPr lang="en-US" sz="1400" dirty="0">
                <a:latin typeface="+mj-lt"/>
                <a:cs typeface="Arial" charset="0"/>
              </a:rPr>
              <a:t>abusive </a:t>
            </a:r>
            <a:r>
              <a:rPr lang="en-US" sz="1400" dirty="0" err="1">
                <a:latin typeface="+mj-lt"/>
                <a:cs typeface="Arial" charset="0"/>
              </a:rPr>
              <a:t>behaviour</a:t>
            </a:r>
            <a:r>
              <a:rPr lang="en-US" sz="1400" dirty="0">
                <a:latin typeface="+mj-lt"/>
                <a:cs typeface="Arial" charset="0"/>
              </a:rPr>
              <a:t> and emerging severe personality disorder in childhood: The results of a three year U.K. </a:t>
            </a:r>
          </a:p>
          <a:p>
            <a:pPr eaLnBrk="1" hangingPunct="1">
              <a:lnSpc>
                <a:spcPct val="80000"/>
              </a:lnSpc>
              <a:buFontTx/>
              <a:buNone/>
            </a:pPr>
            <a:r>
              <a:rPr lang="en-US" sz="1400" dirty="0">
                <a:latin typeface="+mj-lt"/>
                <a:cs typeface="Arial" charset="0"/>
              </a:rPr>
              <a:t>study. </a:t>
            </a:r>
            <a:r>
              <a:rPr lang="en-US" sz="1400" i="1" dirty="0">
                <a:latin typeface="+mj-lt"/>
                <a:cs typeface="Arial" charset="0"/>
              </a:rPr>
              <a:t>British Journal of Psychiatry, 190</a:t>
            </a:r>
            <a:r>
              <a:rPr lang="en-US" sz="1400" dirty="0">
                <a:latin typeface="+mj-lt"/>
                <a:cs typeface="Arial" charset="0"/>
              </a:rPr>
              <a:t> (supplement)</a:t>
            </a:r>
            <a:r>
              <a:rPr lang="en-US" sz="1400" i="1" dirty="0">
                <a:latin typeface="+mj-lt"/>
                <a:cs typeface="Arial" charset="0"/>
              </a:rPr>
              <a:t>, </a:t>
            </a:r>
            <a:r>
              <a:rPr lang="en-US" sz="1400" dirty="0">
                <a:latin typeface="+mj-lt"/>
                <a:cs typeface="Arial" charset="0"/>
              </a:rPr>
              <a:t>27-32</a:t>
            </a:r>
            <a:r>
              <a:rPr lang="en-US" sz="1600" dirty="0" smtClean="0">
                <a:latin typeface="+mj-lt"/>
                <a:cs typeface="Arial" charset="0"/>
              </a:rPr>
              <a:t>.</a:t>
            </a:r>
          </a:p>
          <a:p>
            <a:pPr>
              <a:lnSpc>
                <a:spcPct val="80000"/>
              </a:lnSpc>
              <a:buNone/>
            </a:pPr>
            <a:r>
              <a:rPr lang="en-US" sz="1400" dirty="0" smtClean="0">
                <a:latin typeface="+mj-lt"/>
                <a:cs typeface="Arial" charset="0"/>
              </a:rPr>
              <a:t>Vizard, E. (2013). Practitioner Review: The victims and juvenile perpetrators of child sexual abuse-</a:t>
            </a:r>
          </a:p>
          <a:p>
            <a:pPr>
              <a:lnSpc>
                <a:spcPct val="80000"/>
              </a:lnSpc>
              <a:buNone/>
            </a:pPr>
            <a:r>
              <a:rPr lang="en-US" sz="1400" dirty="0" smtClean="0">
                <a:latin typeface="+mj-lt"/>
                <a:cs typeface="Arial" charset="0"/>
              </a:rPr>
              <a:t>assessment and intervention. JCPP online. </a:t>
            </a:r>
            <a:r>
              <a:rPr lang="en-US" sz="1400" dirty="0" smtClean="0">
                <a:latin typeface="+mj-lt"/>
                <a:cs typeface="Arial" charset="0"/>
              </a:rPr>
              <a:t>12 Feb 2013. Last accessed 5.3.13</a:t>
            </a:r>
            <a:r>
              <a:rPr lang="en-US" sz="1400" dirty="0" smtClean="0">
                <a:latin typeface="+mj-lt"/>
                <a:cs typeface="Arial" charset="0"/>
              </a:rPr>
              <a:t> </a:t>
            </a:r>
          </a:p>
          <a:p>
            <a:pPr>
              <a:lnSpc>
                <a:spcPct val="80000"/>
              </a:lnSpc>
              <a:buNone/>
            </a:pPr>
            <a:r>
              <a:rPr lang="en-US" sz="1400" dirty="0" smtClean="0">
                <a:latin typeface="+mj-lt"/>
                <a:cs typeface="Arial" charset="0"/>
                <a:hlinkClick r:id="rId5"/>
              </a:rPr>
              <a:t>http://onlinelibrary.wiley.com/doi/10.1111/jcpp.12047/references</a:t>
            </a:r>
            <a:endParaRPr lang="en-US" sz="1400" dirty="0" smtClean="0">
              <a:latin typeface="+mj-lt"/>
              <a:cs typeface="Arial" charset="0"/>
            </a:endParaRPr>
          </a:p>
          <a:p>
            <a:pPr>
              <a:lnSpc>
                <a:spcPct val="80000"/>
              </a:lnSpc>
              <a:buNone/>
            </a:pPr>
            <a:r>
              <a:rPr lang="en-US" sz="1400" dirty="0" smtClean="0">
                <a:latin typeface="+mj-lt"/>
                <a:cs typeface="Arial" charset="0"/>
              </a:rPr>
              <a:t>Ward, T. &amp; Connolly, M. (2008). A human rights-based practice framework for sexual offenders. </a:t>
            </a:r>
            <a:r>
              <a:rPr lang="en-US" sz="1400" i="1" dirty="0" smtClean="0">
                <a:latin typeface="+mj-lt"/>
                <a:cs typeface="Arial" charset="0"/>
              </a:rPr>
              <a:t>Journal of sexual </a:t>
            </a:r>
          </a:p>
          <a:p>
            <a:pPr>
              <a:lnSpc>
                <a:spcPct val="80000"/>
              </a:lnSpc>
              <a:buNone/>
            </a:pPr>
            <a:r>
              <a:rPr lang="en-US" sz="1400" i="1" dirty="0" smtClean="0">
                <a:latin typeface="+mj-lt"/>
                <a:cs typeface="Arial" charset="0"/>
              </a:rPr>
              <a:t>aggression. </a:t>
            </a:r>
            <a:r>
              <a:rPr lang="en-US" sz="1400" dirty="0" smtClean="0">
                <a:latin typeface="+mj-lt"/>
                <a:cs typeface="Arial" charset="0"/>
              </a:rPr>
              <a:t>14, 2, 87-98.</a:t>
            </a:r>
          </a:p>
          <a:p>
            <a:pPr eaLnBrk="1" hangingPunct="1">
              <a:lnSpc>
                <a:spcPct val="80000"/>
              </a:lnSpc>
              <a:buFontTx/>
              <a:buNone/>
            </a:pPr>
            <a:endParaRPr lang="en-US" sz="1400" dirty="0">
              <a:latin typeface="Arial" charset="0"/>
              <a:cs typeface="Arial" charset="0"/>
            </a:endParaRPr>
          </a:p>
          <a:p>
            <a:pPr eaLnBrk="1" hangingPunct="1">
              <a:lnSpc>
                <a:spcPct val="80000"/>
              </a:lnSpc>
              <a:buFontTx/>
              <a:buNone/>
            </a:pPr>
            <a:endParaRPr lang="en-US" sz="1400" dirty="0" smtClean="0">
              <a:latin typeface="Arial" charset="0"/>
              <a:cs typeface="Arial" charset="0"/>
            </a:endParaRPr>
          </a:p>
          <a:p>
            <a:pPr eaLnBrk="1" hangingPunct="1">
              <a:lnSpc>
                <a:spcPct val="80000"/>
              </a:lnSpc>
              <a:buFontTx/>
              <a:buNone/>
            </a:pPr>
            <a:endParaRPr lang="en-US" sz="1400" dirty="0">
              <a:latin typeface="Arial" charset="0"/>
              <a:cs typeface="Arial" charset="0"/>
            </a:endParaRPr>
          </a:p>
        </p:txBody>
      </p:sp>
    </p:spTree>
    <p:extLst>
      <p:ext uri="{BB962C8B-B14F-4D97-AF65-F5344CB8AC3E}">
        <p14:creationId xmlns:p14="http://schemas.microsoft.com/office/powerpoint/2010/main" val="2102356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XUAL EXPLOITATION GANG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577" y="0"/>
            <a:ext cx="4922207" cy="6858000"/>
          </a:xfrm>
          <a:prstGeom prst="rect">
            <a:avLst/>
          </a:prstGeom>
        </p:spPr>
      </p:pic>
      <p:sp>
        <p:nvSpPr>
          <p:cNvPr id="3" name="TextBox 2"/>
          <p:cNvSpPr txBox="1"/>
          <p:nvPr/>
        </p:nvSpPr>
        <p:spPr>
          <a:xfrm>
            <a:off x="110439" y="3051068"/>
            <a:ext cx="1625138" cy="646331"/>
          </a:xfrm>
          <a:prstGeom prst="rect">
            <a:avLst/>
          </a:prstGeom>
          <a:noFill/>
        </p:spPr>
        <p:txBody>
          <a:bodyPr wrap="square" rtlCol="0">
            <a:spAutoFit/>
          </a:bodyPr>
          <a:lstStyle/>
          <a:p>
            <a:r>
              <a:rPr lang="en-US" b="1" dirty="0" smtClean="0"/>
              <a:t>SEXUAL EXPLOITATION</a:t>
            </a:r>
            <a:endParaRPr lang="en-US" b="1" dirty="0"/>
          </a:p>
        </p:txBody>
      </p:sp>
      <p:sp>
        <p:nvSpPr>
          <p:cNvPr id="4" name="Footer Placeholder 3"/>
          <p:cNvSpPr>
            <a:spLocks noGrp="1"/>
          </p:cNvSpPr>
          <p:nvPr>
            <p:ph type="ftr" sz="quarter" idx="11"/>
          </p:nvPr>
        </p:nvSpPr>
        <p:spPr/>
        <p:txBody>
          <a:bodyPr/>
          <a:lstStyle/>
          <a:p>
            <a:r>
              <a:rPr lang="en-US" smtClean="0"/>
              <a:t>2013 DENVER THINKING SPACE</a:t>
            </a:r>
            <a:endParaRPr lang="en-US"/>
          </a:p>
        </p:txBody>
      </p:sp>
      <p:sp>
        <p:nvSpPr>
          <p:cNvPr id="5" name="Slide Number Placeholder 4"/>
          <p:cNvSpPr>
            <a:spLocks noGrp="1"/>
          </p:cNvSpPr>
          <p:nvPr>
            <p:ph type="sldNum" sz="quarter" idx="12"/>
          </p:nvPr>
        </p:nvSpPr>
        <p:spPr/>
        <p:txBody>
          <a:bodyPr/>
          <a:lstStyle/>
          <a:p>
            <a:fld id="{2E6E8AF1-BDB2-5B44-919B-830B84170940}" type="slidenum">
              <a:rPr lang="en-US" smtClean="0"/>
              <a:t>8</a:t>
            </a:fld>
            <a:endParaRPr lang="en-US"/>
          </a:p>
        </p:txBody>
      </p:sp>
    </p:spTree>
    <p:extLst>
      <p:ext uri="{BB962C8B-B14F-4D97-AF65-F5344CB8AC3E}">
        <p14:creationId xmlns:p14="http://schemas.microsoft.com/office/powerpoint/2010/main" val="11441759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08200" y="0"/>
            <a:ext cx="4922207" cy="6858000"/>
          </a:xfrm>
          <a:prstGeom prst="rect">
            <a:avLst/>
          </a:prstGeom>
        </p:spPr>
      </p:pic>
      <p:sp>
        <p:nvSpPr>
          <p:cNvPr id="6" name="TextBox 5"/>
          <p:cNvSpPr txBox="1"/>
          <p:nvPr/>
        </p:nvSpPr>
        <p:spPr>
          <a:xfrm>
            <a:off x="289902" y="3051068"/>
            <a:ext cx="1201024" cy="923330"/>
          </a:xfrm>
          <a:prstGeom prst="rect">
            <a:avLst/>
          </a:prstGeom>
          <a:noFill/>
        </p:spPr>
        <p:txBody>
          <a:bodyPr wrap="square" rtlCol="0">
            <a:spAutoFit/>
          </a:bodyPr>
          <a:lstStyle/>
          <a:p>
            <a:r>
              <a:rPr lang="en-US" b="1" dirty="0" smtClean="0"/>
              <a:t>OXFORD ASIAN SEX RING</a:t>
            </a:r>
            <a:endParaRPr lang="en-US" b="1" dirty="0"/>
          </a:p>
        </p:txBody>
      </p:sp>
      <p:sp>
        <p:nvSpPr>
          <p:cNvPr id="7" name="Footer Placeholder 6"/>
          <p:cNvSpPr>
            <a:spLocks noGrp="1"/>
          </p:cNvSpPr>
          <p:nvPr>
            <p:ph type="ftr" sz="quarter" idx="11"/>
          </p:nvPr>
        </p:nvSpPr>
        <p:spPr/>
        <p:txBody>
          <a:bodyPr/>
          <a:lstStyle/>
          <a:p>
            <a:r>
              <a:rPr lang="en-US" smtClean="0"/>
              <a:t>2013 DENVER THINKING SPACE</a:t>
            </a:r>
            <a:endParaRPr lang="en-US"/>
          </a:p>
        </p:txBody>
      </p:sp>
      <p:sp>
        <p:nvSpPr>
          <p:cNvPr id="8" name="Slide Number Placeholder 7"/>
          <p:cNvSpPr>
            <a:spLocks noGrp="1"/>
          </p:cNvSpPr>
          <p:nvPr>
            <p:ph type="sldNum" sz="quarter" idx="12"/>
          </p:nvPr>
        </p:nvSpPr>
        <p:spPr/>
        <p:txBody>
          <a:bodyPr/>
          <a:lstStyle/>
          <a:p>
            <a:fld id="{2E6E8AF1-BDB2-5B44-919B-830B84170940}" type="slidenum">
              <a:rPr lang="en-US" smtClean="0"/>
              <a:t>9</a:t>
            </a:fld>
            <a:endParaRPr lang="en-US"/>
          </a:p>
        </p:txBody>
      </p:sp>
    </p:spTree>
    <p:extLst>
      <p:ext uri="{BB962C8B-B14F-4D97-AF65-F5344CB8AC3E}">
        <p14:creationId xmlns:p14="http://schemas.microsoft.com/office/powerpoint/2010/main" val="1701529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13088</TotalTime>
  <Words>4415</Words>
  <Application>Microsoft Macintosh PowerPoint</Application>
  <PresentationFormat>On-screen Show (4:3)</PresentationFormat>
  <Paragraphs>814</Paragraphs>
  <Slides>73</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Office Theme</vt:lpstr>
      <vt:lpstr>Microsoft Word 97 - 2004 Document</vt:lpstr>
      <vt:lpstr>Microsoft Word Picture</vt:lpstr>
      <vt:lpstr>Bitmap Image</vt:lpstr>
      <vt:lpstr>PowerPoint Presentation</vt:lpstr>
      <vt:lpstr>PowerPoint Presentation</vt:lpstr>
      <vt:lpstr>PowerPoint Presentation</vt:lpstr>
      <vt:lpstr>Definitions </vt:lpstr>
      <vt:lpstr>Definitions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vt:lpstr>
      <vt:lpstr>Prevalence</vt:lpstr>
      <vt:lpstr>Prevalence</vt:lpstr>
      <vt:lpstr>Prevalence</vt:lpstr>
      <vt:lpstr>Prevalence</vt:lpstr>
      <vt:lpstr>Prevalence</vt:lpstr>
      <vt:lpstr>PowerPoint Presentation</vt:lpstr>
      <vt:lpstr>PowerPoint Presentation</vt:lpstr>
      <vt:lpstr>PowerPoint Presentation</vt:lpstr>
      <vt:lpstr>PowerPoint Presentation</vt:lpstr>
      <vt:lpstr>Prevalence</vt:lpstr>
      <vt:lpstr>PowerPoint Presentation</vt:lpstr>
      <vt:lpstr>Treatment Approaches</vt:lpstr>
      <vt:lpstr>Treatment Approaches</vt:lpstr>
      <vt:lpstr>Treatment Approaches</vt:lpstr>
      <vt:lpstr>Treatment Approaches</vt:lpstr>
      <vt:lpstr>Treatment Approaches</vt:lpstr>
      <vt:lpstr>Treatment Approaches</vt:lpstr>
      <vt:lpstr>Treatment Approaches</vt:lpstr>
      <vt:lpstr>Outcomes</vt:lpstr>
      <vt:lpstr>Outcomes</vt:lpstr>
      <vt:lpstr>  Sexually Abusive Behaviour  Adult recidivism of convicted JSA’s</vt:lpstr>
      <vt:lpstr>Outcomes</vt:lpstr>
      <vt:lpstr>Outcomes</vt:lpstr>
      <vt:lpstr>Outcomes</vt:lpstr>
      <vt:lpstr>Outcomes</vt:lpstr>
      <vt:lpstr>Outcomes</vt:lpstr>
      <vt:lpstr>PowerPoint Presentation</vt:lpstr>
      <vt:lpstr>PowerPoint Presentation</vt:lpstr>
      <vt:lpstr>Early vs. Late onset trajectories  Developmental patterns of non-sexual anti-social behaviour  </vt:lpstr>
      <vt:lpstr>ESPD vs. non-ESPD Developmental continuity of non-sexual anti-social behaviour</vt:lpstr>
      <vt:lpstr>ESPD vs. non-ESPD:  Lifetime conviction profile (n=196)  </vt:lpstr>
      <vt:lpstr>PowerPoint Presentation</vt:lpstr>
      <vt:lpstr>PowerPoint Presentation</vt:lpstr>
      <vt:lpstr>  Assessment Framework (NCATS) Model  for Sexually Harmful Behaviour  Vizard 2007  </vt:lpstr>
      <vt:lpstr> </vt:lpstr>
      <vt:lpstr>PowerPoint Presentation</vt:lpstr>
      <vt:lpstr>Status of the SHB Evidence</vt:lpstr>
      <vt:lpstr>Status of the Evidence</vt:lpstr>
      <vt:lpstr>Status of the Evidence</vt:lpstr>
      <vt:lpstr>Status of the Evidence</vt:lpstr>
      <vt:lpstr>PowerPoint Presentation</vt:lpstr>
      <vt:lpstr>PowerPoint Presentation</vt:lpstr>
      <vt:lpstr>PowerPoint Presentation</vt:lpstr>
      <vt:lpstr>Prevention: Is it Possible? </vt:lpstr>
      <vt:lpstr>PowerPoint Presentation</vt:lpstr>
      <vt:lpstr>PowerPoint Presentation</vt:lpstr>
      <vt:lpstr>Triple P System</vt:lpstr>
      <vt:lpstr>PowerPoint Presentation</vt:lpstr>
      <vt:lpstr>Prevention: Is it Possible? </vt:lpstr>
      <vt:lpstr>PowerPoint Presentation</vt:lpstr>
      <vt:lpstr>Prevention: Is it Possible? </vt:lpstr>
      <vt:lpstr>PowerPoint Presentation</vt:lpstr>
      <vt:lpstr>PowerPoint Presentation</vt:lpstr>
      <vt:lpstr>Selection of References</vt:lpstr>
      <vt:lpstr>Selection of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Vizard</dc:creator>
  <cp:lastModifiedBy>Eileen Vizard</cp:lastModifiedBy>
  <cp:revision>192</cp:revision>
  <cp:lastPrinted>2013-03-10T17:49:11Z</cp:lastPrinted>
  <dcterms:created xsi:type="dcterms:W3CDTF">2013-03-01T15:40:47Z</dcterms:created>
  <dcterms:modified xsi:type="dcterms:W3CDTF">2013-03-10T17:49:20Z</dcterms:modified>
</cp:coreProperties>
</file>