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4" r:id="rId3"/>
    <p:sldId id="262" r:id="rId4"/>
    <p:sldId id="259" r:id="rId5"/>
    <p:sldId id="297" r:id="rId6"/>
    <p:sldId id="257" r:id="rId7"/>
    <p:sldId id="260" r:id="rId8"/>
    <p:sldId id="261" r:id="rId9"/>
    <p:sldId id="258" r:id="rId10"/>
    <p:sldId id="263" r:id="rId11"/>
    <p:sldId id="270" r:id="rId12"/>
    <p:sldId id="267" r:id="rId13"/>
    <p:sldId id="266" r:id="rId14"/>
    <p:sldId id="268" r:id="rId15"/>
    <p:sldId id="272" r:id="rId16"/>
    <p:sldId id="269" r:id="rId17"/>
    <p:sldId id="265" r:id="rId18"/>
    <p:sldId id="271" r:id="rId19"/>
    <p:sldId id="282" r:id="rId20"/>
    <p:sldId id="275" r:id="rId21"/>
    <p:sldId id="276" r:id="rId22"/>
    <p:sldId id="277" r:id="rId23"/>
    <p:sldId id="280" r:id="rId24"/>
    <p:sldId id="279" r:id="rId25"/>
    <p:sldId id="278" r:id="rId26"/>
    <p:sldId id="274" r:id="rId27"/>
    <p:sldId id="283" r:id="rId28"/>
    <p:sldId id="281" r:id="rId29"/>
    <p:sldId id="273" r:id="rId30"/>
    <p:sldId id="296" r:id="rId31"/>
    <p:sldId id="286" r:id="rId32"/>
    <p:sldId id="287" r:id="rId33"/>
    <p:sldId id="288" r:id="rId34"/>
    <p:sldId id="290" r:id="rId35"/>
    <p:sldId id="293" r:id="rId36"/>
    <p:sldId id="292" r:id="rId37"/>
    <p:sldId id="295" r:id="rId38"/>
    <p:sldId id="291" r:id="rId39"/>
    <p:sldId id="284" r:id="rId40"/>
    <p:sldId id="285" r:id="rId41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EFF2"/>
    <a:srgbClr val="E9D1DD"/>
    <a:srgbClr val="E5F5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959" autoAdjust="0"/>
  </p:normalViewPr>
  <p:slideViewPr>
    <p:cSldViewPr snapToGrid="0">
      <p:cViewPr varScale="1">
        <p:scale>
          <a:sx n="74" d="100"/>
          <a:sy n="74" d="100"/>
        </p:scale>
        <p:origin x="-1044" y="-96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3CCD3-38DA-4305-9A0E-09F396D7B00E}" type="datetimeFigureOut">
              <a:rPr lang="en-GB" smtClean="0"/>
              <a:pPr/>
              <a:t>13/07/2011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A01DC-53D7-437A-9EDC-707E4FC04E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5064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99A33-BA76-44D7-8DA9-E885BF531940}" type="datetimeFigureOut">
              <a:rPr lang="en-GB" smtClean="0"/>
              <a:pPr/>
              <a:t>13/07/2011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9A4A-84A4-473B-8EA4-D0AE89837A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883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Cortical thickness etc.</a:t>
            </a:r>
            <a:r>
              <a:rPr lang="en-GB" baseline="0" dirty="0" smtClean="0"/>
              <a:t> harder for methodologists to implement, but easier for neurologists to use and interpret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Pitfalls mostly special cases of those for VBM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Though note T1w MRI shows </a:t>
            </a:r>
            <a:r>
              <a:rPr lang="en-GB" baseline="0" dirty="0" err="1" smtClean="0"/>
              <a:t>myeloarchitectonic</a:t>
            </a:r>
            <a:r>
              <a:rPr lang="en-GB" baseline="0" dirty="0" smtClean="0"/>
              <a:t> borders, not </a:t>
            </a:r>
            <a:r>
              <a:rPr lang="en-GB" baseline="0" dirty="0" err="1" smtClean="0"/>
              <a:t>cytoarchitectonic</a:t>
            </a:r>
            <a:r>
              <a:rPr lang="en-GB" baseline="0" dirty="0" smtClean="0"/>
              <a:t> ones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9A4A-84A4-473B-8EA4-D0AE89837A5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2303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9A4A-84A4-473B-8EA4-D0AE89837A5A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3547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Reuter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Fischl’s</a:t>
            </a:r>
            <a:r>
              <a:rPr lang="en-GB" baseline="0" dirty="0" smtClean="0"/>
              <a:t> work in </a:t>
            </a:r>
            <a:r>
              <a:rPr lang="en-GB" baseline="0" dirty="0" err="1" smtClean="0"/>
              <a:t>FreeSurfer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9A4A-84A4-473B-8EA4-D0AE89837A5A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7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Drug</a:t>
            </a:r>
            <a:r>
              <a:rPr lang="en-GB" baseline="0" dirty="0" smtClean="0"/>
              <a:t> treatment for e.g. AD might differently affect hippo and posterior cingulate, given their very different microstructure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9A4A-84A4-473B-8EA4-D0AE89837A5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502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 third point, focus on</a:t>
            </a:r>
            <a:r>
              <a:rPr lang="en-GB" baseline="0" dirty="0" smtClean="0"/>
              <a:t> time-consuming aspect of multiple </a:t>
            </a:r>
            <a:r>
              <a:rPr lang="en-GB" baseline="0" dirty="0" err="1" smtClean="0"/>
              <a:t>subregions</a:t>
            </a:r>
            <a:r>
              <a:rPr lang="en-GB" baseline="0" dirty="0" smtClean="0"/>
              <a:t> and/or connected regions, will return to </a:t>
            </a:r>
            <a:r>
              <a:rPr lang="en-GB" baseline="0" dirty="0" err="1" smtClean="0"/>
              <a:t>subregional</a:t>
            </a:r>
            <a:r>
              <a:rPr lang="en-GB" baseline="0" dirty="0" smtClean="0"/>
              <a:t> differences as a motivation for SPM later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9A4A-84A4-473B-8EA4-D0AE89837A5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Right post-central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gyrus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9A4A-84A4-473B-8EA4-D0AE89837A5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91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Right post-central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gyrus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9A4A-84A4-473B-8EA4-D0AE89837A5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5534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Right post-central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gyrus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9A4A-84A4-473B-8EA4-D0AE89837A5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235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Though note that </a:t>
            </a:r>
            <a:r>
              <a:rPr lang="en-GB" dirty="0" err="1" smtClean="0"/>
              <a:t>reg</a:t>
            </a:r>
            <a:r>
              <a:rPr lang="en-GB" dirty="0" smtClean="0"/>
              <a:t>-based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seg</a:t>
            </a:r>
            <a:r>
              <a:rPr lang="en-GB" baseline="0" dirty="0" smtClean="0"/>
              <a:t>-prop benefits more from neighbourhood information than many other auto segmentation methods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9A4A-84A4-473B-8EA4-D0AE89837A5A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no change (identity transformation),</a:t>
            </a:r>
            <a:r>
              <a:rPr lang="en-GB" baseline="0" dirty="0" smtClean="0"/>
              <a:t> d</a:t>
            </a:r>
            <a:r>
              <a:rPr lang="en-GB" dirty="0" smtClean="0"/>
              <a:t>iagonal elements 1</a:t>
            </a:r>
            <a:r>
              <a:rPr lang="en-GB" baseline="0" dirty="0" smtClean="0"/>
              <a:t>, off-diagonals 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9A4A-84A4-473B-8EA4-D0AE89837A5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4893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9A4A-84A4-473B-8EA4-D0AE89837A5A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pic>
        <p:nvPicPr>
          <p:cNvPr id="4113" name="Picture 17" descr="MidBlue102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B78169-CFF0-4674-9EB8-208CACF462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152540-4194-4569-B1E2-140A75D60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4262BA-6D7B-472F-9891-072BBF24D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531A4C-DB4F-4310-B1B1-C1A31544E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FAE49F-A23E-4463-8B72-DDE9F2041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E80467-DE55-42C4-9CCA-4F987284DC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D69C1E-9521-4699-AF99-E158EFEB42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518CAD-8097-427B-9BE0-B6E3D7AF3B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926DF9-D677-480B-91BD-C0D4676CB0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540F53-54AA-4F59-BCF6-D8DFA8DE5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2BC3BB-00DD-49D5-A085-5A4533FA367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9" name="Picture 17" descr="MidBlue9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d@cantab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irep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irep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irep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hyperlink" Target="http://tinyurl.com/JacobianTutoria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il.ion.ucl.ac.uk/spm/course/slides1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.ion.ucl.ac.uk/spm/course/slides11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.ion.ucl.ac.uk/spm/ext/#MASCOI" TargetMode="External"/><Relationship Id="rId2" Type="http://schemas.openxmlformats.org/officeDocument/2006/relationships/hyperlink" Target="http://www.fil.ion.ucl.ac.uk/spm/ext/#Maskin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hyperlink" Target="http://dx.doi.org/10.1016/j.neuroimage.2011.01.077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hyperlink" Target="http://www.fil.ion.ucl.ac.uk/spm/course/slides11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3174/ajnr.A1939" TargetMode="External"/><Relationship Id="rId3" Type="http://schemas.openxmlformats.org/officeDocument/2006/relationships/hyperlink" Target="http://dx.doi.org/10.1006/nimg.2001.0770" TargetMode="External"/><Relationship Id="rId7" Type="http://schemas.openxmlformats.org/officeDocument/2006/relationships/hyperlink" Target="http://dx.doi.org/10.1016/j.neuroimage.2008.01.003" TargetMode="External"/><Relationship Id="rId2" Type="http://schemas.openxmlformats.org/officeDocument/2006/relationships/hyperlink" Target="http://dx.doi.org/10.1006/nimg.2000.05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l.ion.ucl.ac.uk/spm/doc/papers/am_vbmreview.pdf" TargetMode="External"/><Relationship Id="rId5" Type="http://schemas.openxmlformats.org/officeDocument/2006/relationships/hyperlink" Target="http://dx.doi.org/10.1016/j.neuroimage.2004.05.010" TargetMode="External"/><Relationship Id="rId4" Type="http://schemas.openxmlformats.org/officeDocument/2006/relationships/hyperlink" Target="http://dx.doi.org/10.1006/nimg.2001.096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Ged@cantab.ne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Methods for the analysis of atrophy at a regional level: advantages and pitfalls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 smtClean="0"/>
              <a:t>Gerard R. Ridgway, PhD</a:t>
            </a:r>
          </a:p>
          <a:p>
            <a:r>
              <a:rPr lang="en-GB" sz="2400" dirty="0" smtClean="0"/>
              <a:t>UCL Institute of Neurology</a:t>
            </a:r>
          </a:p>
          <a:p>
            <a:endParaRPr lang="en-GB" sz="2400" dirty="0" smtClean="0"/>
          </a:p>
          <a:p>
            <a:r>
              <a:rPr lang="en-GB" sz="2400" dirty="0" smtClean="0"/>
              <a:t>Email </a:t>
            </a:r>
            <a:r>
              <a:rPr lang="en-GB" sz="2400" dirty="0" err="1" smtClean="0">
                <a:hlinkClick r:id="rId2"/>
              </a:rPr>
              <a:t>Ged@cantab.net</a:t>
            </a:r>
            <a:r>
              <a:rPr lang="en-GB" sz="2400" dirty="0" smtClean="0"/>
              <a:t> for slides or questions</a:t>
            </a:r>
          </a:p>
          <a:p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Pitfalls of manual ROI volumetry –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204864"/>
            <a:ext cx="4168775" cy="3457575"/>
          </a:xfrm>
        </p:spPr>
        <p:txBody>
          <a:bodyPr/>
          <a:lstStyle/>
          <a:p>
            <a:r>
              <a:rPr lang="en-GB" dirty="0" smtClean="0"/>
              <a:t>Where is the boundary of the thalamus?</a:t>
            </a:r>
          </a:p>
          <a:p>
            <a:r>
              <a:rPr lang="en-GB" dirty="0" smtClean="0"/>
              <a:t>Even if you think you are confident, would someone else agree?</a:t>
            </a:r>
          </a:p>
          <a:p>
            <a:r>
              <a:rPr lang="en-GB" dirty="0" smtClean="0"/>
              <a:t>Are we interested in the whole thalamus, or a </a:t>
            </a:r>
            <a:r>
              <a:rPr lang="en-GB" dirty="0" err="1" smtClean="0"/>
              <a:t>subregion</a:t>
            </a:r>
            <a:r>
              <a:rPr lang="en-GB" dirty="0" smtClean="0"/>
              <a:t>/nucleus?</a:t>
            </a:r>
          </a:p>
          <a:p>
            <a:pPr lvl="1"/>
            <a:r>
              <a:rPr lang="en-GB" dirty="0" smtClean="0"/>
              <a:t>Or regions it connects?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249" t="22928" r="3552" b="14594"/>
          <a:stretch>
            <a:fillRect/>
          </a:stretch>
        </p:blipFill>
        <p:spPr bwMode="auto">
          <a:xfrm>
            <a:off x="4716016" y="2420888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Segmentation Propagation</a:t>
            </a:r>
            <a:br>
              <a:rPr lang="en-GB" dirty="0" smtClean="0"/>
            </a:br>
            <a:r>
              <a:rPr lang="en-GB" dirty="0" smtClean="0"/>
              <a:t>using non-rigid registration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Well-performing automatic segmentation method</a:t>
            </a:r>
          </a:p>
          <a:p>
            <a:r>
              <a:rPr lang="en-GB" dirty="0" smtClean="0"/>
              <a:t>Relates to other non-rigid registration approaches</a:t>
            </a:r>
          </a:p>
          <a:p>
            <a:r>
              <a:rPr lang="en-GB" dirty="0" smtClean="0"/>
              <a:t>Several refinements published, others in progress</a:t>
            </a:r>
          </a:p>
          <a:p>
            <a:pPr lvl="1"/>
            <a:r>
              <a:rPr lang="en-GB" dirty="0" smtClean="0"/>
              <a:t>Collins et al., 1995, HBM, vol.3, no.3, 190-208</a:t>
            </a:r>
          </a:p>
          <a:p>
            <a:pPr lvl="1"/>
            <a:r>
              <a:rPr lang="en-GB" dirty="0" err="1" smtClean="0"/>
              <a:t>Rohlfing</a:t>
            </a:r>
            <a:r>
              <a:rPr lang="en-GB" dirty="0" smtClean="0"/>
              <a:t> et al., 2004, IEEE TMI, vol.23, no.8, 983-994</a:t>
            </a:r>
          </a:p>
          <a:p>
            <a:pPr lvl="1"/>
            <a:r>
              <a:rPr lang="en-GB" dirty="0" err="1" smtClean="0"/>
              <a:t>Wolz</a:t>
            </a:r>
            <a:r>
              <a:rPr lang="en-GB" dirty="0" smtClean="0"/>
              <a:t> et al., 2010, </a:t>
            </a:r>
            <a:r>
              <a:rPr lang="en-GB" dirty="0" err="1" smtClean="0"/>
              <a:t>Neuroimage</a:t>
            </a:r>
            <a:r>
              <a:rPr lang="en-GB" dirty="0" smtClean="0"/>
              <a:t>, vol.49, no.2, 1316-1325</a:t>
            </a:r>
          </a:p>
          <a:p>
            <a:pPr lvl="1"/>
            <a:r>
              <a:rPr lang="en-GB" dirty="0" smtClean="0"/>
              <a:t>Leung et al., 2010, </a:t>
            </a:r>
            <a:r>
              <a:rPr lang="en-GB" dirty="0" err="1" smtClean="0"/>
              <a:t>Neuroimage</a:t>
            </a:r>
            <a:r>
              <a:rPr lang="en-GB" dirty="0" smtClean="0"/>
              <a:t>, vol.51, no.4, 1345-59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1936" t="8349" r="1758" b="31255"/>
          <a:stretch>
            <a:fillRect/>
          </a:stretch>
        </p:blipFill>
        <p:spPr bwMode="auto">
          <a:xfrm>
            <a:off x="0" y="2204864"/>
            <a:ext cx="4974042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Segmentation Propagation</a:t>
            </a:r>
            <a:br>
              <a:rPr lang="en-GB" dirty="0" smtClean="0"/>
            </a:br>
            <a:r>
              <a:rPr lang="en-GB" dirty="0" smtClean="0"/>
              <a:t>using non-rigid registration</a:t>
            </a:r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half" idx="2"/>
          </p:nvPr>
        </p:nvSpPr>
        <p:spPr>
          <a:xfrm>
            <a:off x="4975225" y="2266065"/>
            <a:ext cx="4168775" cy="3457575"/>
          </a:xfrm>
        </p:spPr>
        <p:txBody>
          <a:bodyPr/>
          <a:lstStyle/>
          <a:p>
            <a:r>
              <a:rPr lang="en-GB" dirty="0" smtClean="0"/>
              <a:t>Consider two manually segmented images</a:t>
            </a:r>
          </a:p>
          <a:p>
            <a:pPr lvl="1"/>
            <a:r>
              <a:rPr lang="en-GB" dirty="0" smtClean="0"/>
              <a:t>from Christensen et </a:t>
            </a:r>
            <a:r>
              <a:rPr lang="en-GB" dirty="0" err="1" smtClean="0"/>
              <a:t>al’s</a:t>
            </a:r>
            <a:r>
              <a:rPr lang="en-GB" dirty="0" smtClean="0"/>
              <a:t> </a:t>
            </a:r>
            <a:r>
              <a:rPr lang="en-GB" dirty="0" err="1" smtClean="0">
                <a:hlinkClick r:id="rId4"/>
              </a:rPr>
              <a:t>www.nirep.org</a:t>
            </a: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458099" y="3286890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S01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58099" y="5622317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S02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19384" y="3286890"/>
            <a:ext cx="1136821" cy="1244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S01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Label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9384" y="5622317"/>
            <a:ext cx="1136821" cy="1244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S02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Label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617" t="8355" r="1078" b="31249"/>
          <a:stretch>
            <a:fillRect/>
          </a:stretch>
        </p:blipFill>
        <p:spPr bwMode="auto">
          <a:xfrm>
            <a:off x="36030" y="2204864"/>
            <a:ext cx="4974042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Segmentation Propagation</a:t>
            </a:r>
            <a:br>
              <a:rPr lang="en-GB" dirty="0" smtClean="0"/>
            </a:br>
            <a:r>
              <a:rPr lang="en-GB" dirty="0" smtClean="0"/>
              <a:t>using non-rigid registration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half" idx="2"/>
          </p:nvPr>
        </p:nvSpPr>
        <p:spPr>
          <a:xfrm>
            <a:off x="4975225" y="2266065"/>
            <a:ext cx="4168775" cy="3457575"/>
          </a:xfrm>
        </p:spPr>
        <p:txBody>
          <a:bodyPr/>
          <a:lstStyle/>
          <a:p>
            <a:r>
              <a:rPr lang="en-GB" dirty="0" smtClean="0"/>
              <a:t>Consider two manually segmented images</a:t>
            </a:r>
          </a:p>
          <a:p>
            <a:pPr lvl="1"/>
            <a:r>
              <a:rPr lang="en-GB" dirty="0" smtClean="0"/>
              <a:t>from Christensen et </a:t>
            </a:r>
            <a:r>
              <a:rPr lang="en-GB" dirty="0" err="1" smtClean="0"/>
              <a:t>al’s</a:t>
            </a:r>
            <a:r>
              <a:rPr lang="en-GB" dirty="0" smtClean="0"/>
              <a:t> </a:t>
            </a:r>
            <a:r>
              <a:rPr lang="en-GB" dirty="0" err="1" smtClean="0">
                <a:hlinkClick r:id="rId4"/>
              </a:rPr>
              <a:t>www.nirep.org</a:t>
            </a:r>
            <a:endParaRPr lang="en-GB" dirty="0" smtClean="0"/>
          </a:p>
          <a:p>
            <a:r>
              <a:rPr lang="en-GB" dirty="0" smtClean="0"/>
              <a:t>We can register one image to the other</a:t>
            </a:r>
          </a:p>
          <a:p>
            <a:pPr lvl="1"/>
            <a:r>
              <a:rPr lang="en-GB" dirty="0" smtClean="0"/>
              <a:t>and transform its labels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8099" y="3286890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S01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63622" y="5622317"/>
            <a:ext cx="98398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S01</a:t>
            </a:r>
            <a:br>
              <a:rPr lang="en-GB" dirty="0" smtClean="0"/>
            </a:br>
            <a:r>
              <a:rPr lang="en-GB" dirty="0" smtClean="0"/>
              <a:t>Warped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19384" y="3286890"/>
            <a:ext cx="1136821" cy="1244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S01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Label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384" y="5622317"/>
            <a:ext cx="1136821" cy="1244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S01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Warped Label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077" t="8355" r="1612" b="31246"/>
          <a:stretch>
            <a:fillRect/>
          </a:stretch>
        </p:blipFill>
        <p:spPr bwMode="auto">
          <a:xfrm>
            <a:off x="7495" y="2204864"/>
            <a:ext cx="4974042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Segmentation Propagation</a:t>
            </a:r>
            <a:br>
              <a:rPr lang="en-GB" dirty="0" smtClean="0"/>
            </a:br>
            <a:r>
              <a:rPr lang="en-GB" dirty="0" smtClean="0"/>
              <a:t>using non-rigid registration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75225" y="2266065"/>
            <a:ext cx="4168775" cy="3457575"/>
          </a:xfrm>
        </p:spPr>
        <p:txBody>
          <a:bodyPr/>
          <a:lstStyle/>
          <a:p>
            <a:r>
              <a:rPr lang="en-GB" dirty="0" smtClean="0"/>
              <a:t>Consider two manually segmented images</a:t>
            </a:r>
          </a:p>
          <a:p>
            <a:pPr lvl="1"/>
            <a:r>
              <a:rPr lang="en-GB" dirty="0" smtClean="0"/>
              <a:t>from Christensen et </a:t>
            </a:r>
            <a:r>
              <a:rPr lang="en-GB" dirty="0" err="1" smtClean="0"/>
              <a:t>al’s</a:t>
            </a:r>
            <a:r>
              <a:rPr lang="en-GB" dirty="0" smtClean="0"/>
              <a:t> </a:t>
            </a:r>
            <a:r>
              <a:rPr lang="en-GB" dirty="0" err="1" smtClean="0">
                <a:hlinkClick r:id="rId4"/>
              </a:rPr>
              <a:t>www.nirep.org</a:t>
            </a:r>
            <a:endParaRPr lang="en-GB" dirty="0" smtClean="0"/>
          </a:p>
          <a:p>
            <a:r>
              <a:rPr lang="en-GB" dirty="0" smtClean="0"/>
              <a:t>We can register one image to the other</a:t>
            </a:r>
          </a:p>
          <a:p>
            <a:pPr lvl="1"/>
            <a:r>
              <a:rPr lang="en-GB" dirty="0" smtClean="0"/>
              <a:t>and transform its labels</a:t>
            </a:r>
          </a:p>
          <a:p>
            <a:r>
              <a:rPr lang="en-GB" dirty="0" smtClean="0"/>
              <a:t>Labels can be thus propagated to subjects without manual labels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58099" y="3286890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S01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98605" y="5622317"/>
            <a:ext cx="1173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S02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719384" y="3286890"/>
            <a:ext cx="1136821" cy="1244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S01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Label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9384" y="5622317"/>
            <a:ext cx="1136821" cy="1244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S01 Warped Label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normalisation and atlases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register one or more labelled images to each unlabelled image to segment that image</a:t>
            </a:r>
          </a:p>
          <a:p>
            <a:r>
              <a:rPr lang="en-GB" dirty="0" smtClean="0"/>
              <a:t>Alternatively, register all images to a common reference (standard space or group-wise average)</a:t>
            </a:r>
          </a:p>
          <a:p>
            <a:r>
              <a:rPr lang="en-GB" dirty="0" smtClean="0"/>
              <a:t>Multiple segmentations in this space yield a probabilistic atlas (or a prior for further refinement)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Pros and cons of automatic segmentation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Exactly reproducible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Avoids subjective bias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Benefit of combining multiple estimates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Potential for more severe random failures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Potential for other systematic biases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Less benefit from neighbouring objects or related features</a:t>
            </a:r>
          </a:p>
          <a:p>
            <a:endParaRPr lang="en-GB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Pitfalls of ROI volumetry – example, revisited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204864"/>
            <a:ext cx="4168775" cy="3457575"/>
          </a:xfrm>
        </p:spPr>
        <p:txBody>
          <a:bodyPr/>
          <a:lstStyle/>
          <a:p>
            <a:r>
              <a:rPr lang="en-GB" dirty="0" smtClean="0"/>
              <a:t>Where is the </a:t>
            </a:r>
            <a:r>
              <a:rPr lang="en-GB" dirty="0" smtClean="0">
                <a:solidFill>
                  <a:srgbClr val="C00000"/>
                </a:solidFill>
              </a:rPr>
              <a:t>boundary</a:t>
            </a:r>
            <a:r>
              <a:rPr lang="en-GB" dirty="0" smtClean="0"/>
              <a:t> of the thalamus?</a:t>
            </a:r>
          </a:p>
          <a:p>
            <a:endParaRPr lang="en-GB" dirty="0" smtClean="0"/>
          </a:p>
          <a:p>
            <a:r>
              <a:rPr lang="en-GB" dirty="0" smtClean="0"/>
              <a:t>Are we interested in the whole thalamus, or a </a:t>
            </a:r>
            <a:r>
              <a:rPr lang="en-GB" dirty="0" err="1" smtClean="0">
                <a:solidFill>
                  <a:srgbClr val="C00000"/>
                </a:solidFill>
              </a:rPr>
              <a:t>subregion</a:t>
            </a:r>
            <a:r>
              <a:rPr lang="en-GB" dirty="0" smtClean="0"/>
              <a:t>/nucleus?</a:t>
            </a:r>
          </a:p>
          <a:p>
            <a:pPr lvl="1"/>
            <a:r>
              <a:rPr lang="en-GB" dirty="0" smtClean="0"/>
              <a:t>Or regions it connects?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249" t="22928" r="3552" b="14594"/>
          <a:stretch>
            <a:fillRect/>
          </a:stretch>
        </p:blipFill>
        <p:spPr bwMode="auto">
          <a:xfrm>
            <a:off x="4716016" y="2420888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Motivating voxel-based analyses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708275"/>
            <a:ext cx="8489950" cy="377634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multitude of regions and/or lack of clear boundaries and/or multiple scales of interest motivate segmentation propagation </a:t>
            </a:r>
            <a:r>
              <a:rPr lang="en-GB" i="1" dirty="0" smtClean="0"/>
              <a:t>ad absurdum</a:t>
            </a:r>
          </a:p>
          <a:p>
            <a:pPr lvl="1"/>
            <a:r>
              <a:rPr lang="en-GB" dirty="0" smtClean="0"/>
              <a:t>If non-rigid registration works near perfectly, could propagate </a:t>
            </a:r>
            <a:r>
              <a:rPr lang="en-GB" dirty="0" smtClean="0">
                <a:solidFill>
                  <a:srgbClr val="C00000"/>
                </a:solidFill>
              </a:rPr>
              <a:t>single voxel</a:t>
            </a:r>
            <a:r>
              <a:rPr lang="en-GB" dirty="0" smtClean="0"/>
              <a:t> labels between images</a:t>
            </a:r>
          </a:p>
          <a:p>
            <a:r>
              <a:rPr lang="en-GB" dirty="0" smtClean="0"/>
              <a:t>Following spatial normalisation, perform voxel-wise statistical (parametric) mapping (SPM)</a:t>
            </a:r>
          </a:p>
          <a:p>
            <a:pPr lvl="1"/>
            <a:r>
              <a:rPr lang="en-GB" dirty="0" smtClean="0"/>
              <a:t>Either study residual “</a:t>
            </a:r>
            <a:r>
              <a:rPr lang="en-GB" dirty="0" err="1" smtClean="0"/>
              <a:t>mesoscopic</a:t>
            </a:r>
            <a:r>
              <a:rPr lang="en-GB" dirty="0" smtClean="0"/>
              <a:t>” differences</a:t>
            </a:r>
          </a:p>
          <a:p>
            <a:pPr lvl="1"/>
            <a:r>
              <a:rPr lang="en-GB" dirty="0" smtClean="0"/>
              <a:t>Or look at voxel-wise volume change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Residual differences and the</a:t>
            </a:r>
            <a:br>
              <a:rPr lang="en-GB" dirty="0" smtClean="0"/>
            </a:br>
            <a:r>
              <a:rPr lang="en-GB" dirty="0" smtClean="0"/>
              <a:t>boundary shift integral (BSI)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Differences in voxel intensity after imperfect (e.g. rigid or affine) registration underpin the BSI</a:t>
            </a:r>
          </a:p>
          <a:p>
            <a:pPr lvl="1"/>
            <a:r>
              <a:rPr lang="en-GB" dirty="0" smtClean="0"/>
              <a:t>Intensity differences due to noise should cancel</a:t>
            </a:r>
          </a:p>
          <a:p>
            <a:pPr lvl="1"/>
            <a:r>
              <a:rPr lang="en-GB" dirty="0" smtClean="0"/>
              <a:t>Intensity differences due to boundary shifts should reflect volume changes</a:t>
            </a:r>
          </a:p>
          <a:p>
            <a:pPr lvl="1"/>
            <a:r>
              <a:rPr lang="en-GB" dirty="0" err="1" smtClean="0"/>
              <a:t>Freeborough</a:t>
            </a:r>
            <a:r>
              <a:rPr lang="en-GB" dirty="0" smtClean="0"/>
              <a:t> et al., 1997, IEEE TMI, vol.16, no.5, 623-9</a:t>
            </a:r>
          </a:p>
          <a:p>
            <a:r>
              <a:rPr lang="en-GB" dirty="0" smtClean="0"/>
              <a:t>Also relates to “old-fashioned” VBM without Jacobian modulation, but first, </a:t>
            </a:r>
            <a:r>
              <a:rPr lang="en-GB" dirty="0" err="1" smtClean="0"/>
              <a:t>Jacobians</a:t>
            </a:r>
            <a:r>
              <a:rPr lang="en-GB" dirty="0" smtClean="0"/>
              <a:t>…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global to regional to voxel-wise methods</a:t>
            </a:r>
          </a:p>
          <a:p>
            <a:r>
              <a:rPr lang="en-GB" dirty="0" smtClean="0"/>
              <a:t>Focusing on voxel-based morphometry</a:t>
            </a:r>
          </a:p>
          <a:p>
            <a:r>
              <a:rPr lang="en-GB" dirty="0" smtClean="0"/>
              <a:t>Some more general statistical points</a:t>
            </a:r>
          </a:p>
          <a:p>
            <a:r>
              <a:rPr lang="en-GB" dirty="0" smtClean="0"/>
              <a:t>Didactic but also critical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059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Voxel-wise volume change:</a:t>
            </a:r>
            <a:br>
              <a:rPr lang="en-GB" dirty="0" smtClean="0"/>
            </a:br>
            <a:r>
              <a:rPr lang="en-GB" dirty="0" err="1" smtClean="0"/>
              <a:t>Jacobians</a:t>
            </a:r>
            <a:r>
              <a:rPr lang="en-GB" dirty="0" smtClean="0"/>
              <a:t> of non-rigid transformations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162" t="8493" r="1264" b="69315"/>
          <a:stretch>
            <a:fillRect/>
          </a:stretch>
        </p:blipFill>
        <p:spPr bwMode="auto">
          <a:xfrm>
            <a:off x="121920" y="2164080"/>
            <a:ext cx="8916694" cy="30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34200" y="5558790"/>
            <a:ext cx="192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Bright voxels are larger in S01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4460" y="3482340"/>
            <a:ext cx="1927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S01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81500" y="3482340"/>
            <a:ext cx="1927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S02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338060" y="3482340"/>
            <a:ext cx="1927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Jac</a:t>
            </a:r>
            <a:r>
              <a:rPr lang="en-GB" dirty="0" smtClean="0"/>
              <a:t> from 2 to 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77740" y="5558790"/>
            <a:ext cx="192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Mid-grey voxels are unchanged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0300" y="5558790"/>
            <a:ext cx="192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Dark voxels are smaller in S01</a:t>
            </a:r>
          </a:p>
        </p:txBody>
      </p:sp>
      <p:cxnSp>
        <p:nvCxnSpPr>
          <p:cNvPr id="13" name="Straight Arrow Connector 12"/>
          <p:cNvCxnSpPr>
            <a:stCxn id="6" idx="0"/>
          </p:cNvCxnSpPr>
          <p:nvPr/>
        </p:nvCxnSpPr>
        <p:spPr>
          <a:xfrm rot="16200000" flipV="1">
            <a:off x="6667500" y="4328160"/>
            <a:ext cx="1139190" cy="13220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</p:cNvCxnSpPr>
          <p:nvPr/>
        </p:nvCxnSpPr>
        <p:spPr>
          <a:xfrm rot="5400000" flipH="1" flipV="1">
            <a:off x="5775960" y="5025390"/>
            <a:ext cx="499110" cy="5676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rot="5400000" flipH="1" flipV="1">
            <a:off x="4427220" y="3653790"/>
            <a:ext cx="842010" cy="29679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Voxel-wise volume change:</a:t>
            </a:r>
            <a:br>
              <a:rPr lang="en-GB" dirty="0" smtClean="0"/>
            </a:br>
            <a:r>
              <a:rPr lang="en-GB" dirty="0" err="1" smtClean="0"/>
              <a:t>Jacobians</a:t>
            </a:r>
            <a:r>
              <a:rPr lang="en-GB" dirty="0" smtClean="0"/>
              <a:t> – intuition behind the mathematics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the centre point of three points in a line</a:t>
            </a:r>
          </a:p>
          <a:p>
            <a:r>
              <a:rPr lang="en-GB" dirty="0" smtClean="0"/>
              <a:t>If all three translate the same amount along that line, the “size” of the centre point is unchanged</a:t>
            </a:r>
          </a:p>
          <a:p>
            <a:r>
              <a:rPr lang="en-GB" dirty="0" smtClean="0"/>
              <a:t>If the point on the right translates more to the right than the point on the left, the centre one stretches</a:t>
            </a:r>
          </a:p>
          <a:p>
            <a:r>
              <a:rPr lang="en-GB" dirty="0" smtClean="0"/>
              <a:t>This corresponds to a positive local </a:t>
            </a:r>
            <a:r>
              <a:rPr lang="en-GB" dirty="0" smtClean="0">
                <a:solidFill>
                  <a:srgbClr val="C00000"/>
                </a:solidFill>
              </a:rPr>
              <a:t>gradient</a:t>
            </a:r>
            <a:r>
              <a:rPr lang="en-GB" dirty="0" smtClean="0"/>
              <a:t> of the transformation: ∆Transformed / ∆Original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Voxel-wise volume change:</a:t>
            </a:r>
            <a:br>
              <a:rPr lang="en-GB" dirty="0" smtClean="0"/>
            </a:br>
            <a:r>
              <a:rPr lang="en-GB" dirty="0" err="1" smtClean="0"/>
              <a:t>Jacobians</a:t>
            </a:r>
            <a:r>
              <a:rPr lang="en-GB" dirty="0" smtClean="0"/>
              <a:t> – intuition behind the mathematics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GB" dirty="0" smtClean="0"/>
              <a:t>Along one dimension (the line of points) the </a:t>
            </a:r>
            <a:r>
              <a:rPr lang="en-GB" dirty="0" smtClean="0">
                <a:solidFill>
                  <a:srgbClr val="C00000"/>
                </a:solidFill>
              </a:rPr>
              <a:t>derivative</a:t>
            </a:r>
            <a:r>
              <a:rPr lang="en-GB" dirty="0" smtClean="0"/>
              <a:t> is ∆Transformed / ∆Original</a:t>
            </a:r>
          </a:p>
          <a:p>
            <a:pPr marL="342900" lvl="1" indent="-342900">
              <a:buFontTx/>
              <a:buChar char="•"/>
            </a:pPr>
            <a:r>
              <a:rPr lang="en-GB" dirty="0" smtClean="0"/>
              <a:t>In 3D, the gradient consists of 9 </a:t>
            </a:r>
            <a:r>
              <a:rPr lang="en-GB" dirty="0" smtClean="0">
                <a:solidFill>
                  <a:srgbClr val="C00000"/>
                </a:solidFill>
              </a:rPr>
              <a:t>partial derivatives</a:t>
            </a:r>
            <a:r>
              <a:rPr lang="en-GB" dirty="0" smtClean="0"/>
              <a:t>, which form a 3x3 </a:t>
            </a:r>
            <a:r>
              <a:rPr lang="en-GB" dirty="0" smtClean="0">
                <a:solidFill>
                  <a:srgbClr val="C00000"/>
                </a:solidFill>
              </a:rPr>
              <a:t>Jacobian matrix </a:t>
            </a:r>
            <a:r>
              <a:rPr lang="en-GB" dirty="0" smtClean="0"/>
              <a:t>or </a:t>
            </a:r>
            <a:r>
              <a:rPr lang="en-GB" dirty="0" smtClean="0">
                <a:solidFill>
                  <a:srgbClr val="C00000"/>
                </a:solidFill>
              </a:rPr>
              <a:t>tensor</a:t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endParaRPr lang="en-GB" dirty="0" smtClean="0">
              <a:solidFill>
                <a:srgbClr val="C0000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GB" dirty="0" smtClean="0"/>
              <a:t>The </a:t>
            </a:r>
            <a:r>
              <a:rPr lang="en-GB" dirty="0" smtClean="0">
                <a:solidFill>
                  <a:srgbClr val="C00000"/>
                </a:solidFill>
              </a:rPr>
              <a:t>determinant</a:t>
            </a:r>
            <a:r>
              <a:rPr lang="en-GB" dirty="0" smtClean="0"/>
              <a:t> of the matrix gives the 3D volume change</a:t>
            </a:r>
          </a:p>
          <a:p>
            <a:pPr marL="342900" lvl="1" indent="-342900">
              <a:buFontTx/>
              <a:buChar char="•"/>
            </a:pPr>
            <a:r>
              <a:rPr lang="en-GB" dirty="0" smtClean="0"/>
              <a:t>See also – </a:t>
            </a:r>
            <a:r>
              <a:rPr lang="en-GB" dirty="0" smtClean="0">
                <a:hlinkClick r:id="rId4"/>
              </a:rPr>
              <a:t>http://tinyurl.com/JacobianTutorial</a:t>
            </a:r>
            <a:endParaRPr lang="en-GB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4755" y="4391025"/>
          <a:ext cx="1787525" cy="935038"/>
        </p:xfrm>
        <a:graphic>
          <a:graphicData uri="http://schemas.openxmlformats.org/presentationml/2006/ole">
            <p:oleObj spid="_x0000_s5159" name="Equation" r:id="rId5" imgW="1358310" imgH="710891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38550" y="4391025"/>
          <a:ext cx="4073525" cy="935038"/>
        </p:xfrm>
        <a:graphic>
          <a:graphicData uri="http://schemas.openxmlformats.org/presentationml/2006/ole">
            <p:oleObj spid="_x0000_s5160" name="Equation" r:id="rId6" imgW="3098800" imgH="71120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Longitudinal tensor-based morphometry</a:t>
            </a:r>
            <a:br>
              <a:rPr lang="en-GB" dirty="0" smtClean="0"/>
            </a:br>
            <a:r>
              <a:rPr lang="en-GB" dirty="0" smtClean="0"/>
              <a:t>or voxel-compression mapping (VCM)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Longitudinal non-rigid registration more accurate</a:t>
            </a:r>
          </a:p>
          <a:p>
            <a:pPr lvl="1"/>
            <a:r>
              <a:rPr lang="en-GB" dirty="0" smtClean="0"/>
              <a:t>Within-subject changes &lt; between-subject variability</a:t>
            </a:r>
          </a:p>
          <a:p>
            <a:r>
              <a:rPr lang="en-GB" dirty="0" smtClean="0"/>
              <a:t>Motivates separate registration procedures</a:t>
            </a:r>
          </a:p>
          <a:p>
            <a:pPr lvl="1"/>
            <a:r>
              <a:rPr lang="en-GB" dirty="0" smtClean="0"/>
              <a:t>Analyse spatially normalised longitudinal </a:t>
            </a:r>
            <a:r>
              <a:rPr lang="en-GB" dirty="0" err="1" smtClean="0"/>
              <a:t>Jacobians</a:t>
            </a:r>
            <a:endParaRPr lang="en-GB" dirty="0" smtClean="0"/>
          </a:p>
          <a:p>
            <a:pPr lvl="1"/>
            <a:r>
              <a:rPr lang="en-GB" dirty="0" err="1" smtClean="0"/>
              <a:t>Scahill</a:t>
            </a:r>
            <a:r>
              <a:rPr lang="en-GB" dirty="0" smtClean="0"/>
              <a:t> et al., 2002, PNAS, vol.99, no.7, 4703</a:t>
            </a:r>
          </a:p>
          <a:p>
            <a:pPr lvl="2"/>
            <a:r>
              <a:rPr lang="en-GB" dirty="0" smtClean="0"/>
              <a:t>Aside: note this paper separates expansion and contraction, which I would not recommend, because group differences in variance could erroneously yield group differences in means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Pitfalls of tensor based morphometry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0200" y="2708275"/>
            <a:ext cx="8489950" cy="384000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Shares those of </a:t>
            </a:r>
            <a:r>
              <a:rPr lang="en-GB" dirty="0" err="1" smtClean="0"/>
              <a:t>seg</a:t>
            </a:r>
            <a:r>
              <a:rPr lang="en-GB" dirty="0" smtClean="0"/>
              <a:t>.-prop. (non-rigid registration)</a:t>
            </a:r>
          </a:p>
          <a:p>
            <a:pPr lvl="1"/>
            <a:r>
              <a:rPr lang="en-GB" dirty="0" smtClean="0"/>
              <a:t>Potential for more severe random failures</a:t>
            </a:r>
          </a:p>
          <a:p>
            <a:pPr lvl="1"/>
            <a:r>
              <a:rPr lang="en-GB" dirty="0" smtClean="0"/>
              <a:t>Potential for other systematic biases</a:t>
            </a:r>
          </a:p>
          <a:p>
            <a:r>
              <a:rPr lang="en-GB" dirty="0" smtClean="0"/>
              <a:t>More complicated interpretation</a:t>
            </a:r>
          </a:p>
          <a:p>
            <a:r>
              <a:rPr lang="en-GB" dirty="0" smtClean="0"/>
              <a:t>Adds the major problem of lack of ground truth or gold standard for voxel-wise correspondence</a:t>
            </a:r>
          </a:p>
          <a:p>
            <a:pPr lvl="1"/>
            <a:r>
              <a:rPr lang="en-GB" dirty="0" smtClean="0"/>
              <a:t>No characterisation of accuracy or bias across the brain</a:t>
            </a:r>
          </a:p>
          <a:p>
            <a:pPr lvl="1"/>
            <a:r>
              <a:rPr lang="en-GB" dirty="0" smtClean="0"/>
              <a:t>Complex and often poorly (or not at all) characterised </a:t>
            </a:r>
            <a:r>
              <a:rPr lang="en-GB" dirty="0" smtClean="0">
                <a:solidFill>
                  <a:srgbClr val="C00000"/>
                </a:solidFill>
              </a:rPr>
              <a:t>variation in sensitivity and specificity across the brain</a:t>
            </a:r>
          </a:p>
          <a:p>
            <a:pPr lvl="2"/>
            <a:r>
              <a:rPr lang="en-GB" dirty="0" smtClean="0"/>
              <a:t>Pereira et al., 2010, </a:t>
            </a:r>
            <a:r>
              <a:rPr lang="en-GB" dirty="0" err="1" smtClean="0"/>
              <a:t>Neuroimage</a:t>
            </a:r>
            <a:r>
              <a:rPr lang="en-GB" dirty="0" smtClean="0"/>
              <a:t>, vol.49, no.3, 2205-2215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Tensor- and deformation-based morphometry</a:t>
            </a:r>
            <a:br>
              <a:rPr lang="en-GB" dirty="0" smtClean="0"/>
            </a:br>
            <a:r>
              <a:rPr lang="en-GB" dirty="0" smtClean="0"/>
              <a:t>(TBM and DBM)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Both the Jacobian and its determinant are tensors</a:t>
            </a:r>
          </a:p>
          <a:p>
            <a:pPr lvl="1"/>
            <a:r>
              <a:rPr lang="en-GB" dirty="0" smtClean="0"/>
              <a:t>Tensor-based morphometry is basically just SPM of Jacobian determinants</a:t>
            </a:r>
          </a:p>
          <a:p>
            <a:pPr lvl="1"/>
            <a:r>
              <a:rPr lang="en-GB" dirty="0" smtClean="0"/>
              <a:t>Or related measures, see e.g.</a:t>
            </a:r>
            <a:br>
              <a:rPr lang="en-GB" dirty="0" smtClean="0"/>
            </a:br>
            <a:r>
              <a:rPr lang="en-GB" dirty="0" err="1" smtClean="0"/>
              <a:t>Lepore</a:t>
            </a:r>
            <a:r>
              <a:rPr lang="en-GB" dirty="0" smtClean="0"/>
              <a:t> et al., 2008, IEEE TMI, vol.27, no.1, 129-141</a:t>
            </a:r>
          </a:p>
          <a:p>
            <a:r>
              <a:rPr lang="en-GB" dirty="0" smtClean="0"/>
              <a:t>Deformation-based morphometry is either SPM or multivariate statistical analysis of the translations</a:t>
            </a:r>
          </a:p>
          <a:p>
            <a:pPr lvl="1"/>
            <a:r>
              <a:rPr lang="en-GB" dirty="0" smtClean="0"/>
              <a:t>Ashburner et al., 1998, HBM, vol.6, no.5/6, 348-357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Mass-</a:t>
            </a:r>
            <a:r>
              <a:rPr lang="en-GB" dirty="0" err="1" smtClean="0"/>
              <a:t>univariate</a:t>
            </a:r>
            <a:r>
              <a:rPr lang="en-GB" dirty="0" smtClean="0"/>
              <a:t>, mass-multivariate and global multivariate statistical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TBM (and VBM) typically perform </a:t>
            </a:r>
            <a:r>
              <a:rPr lang="en-GB" dirty="0" err="1" smtClean="0"/>
              <a:t>univariate</a:t>
            </a:r>
            <a:r>
              <a:rPr lang="en-GB" dirty="0" smtClean="0"/>
              <a:t> statistical analysis at every voxel</a:t>
            </a:r>
          </a:p>
          <a:p>
            <a:r>
              <a:rPr lang="en-GB" dirty="0" smtClean="0"/>
              <a:t>Generalised TBM, and some forms of DBM perform low-dimensional (e.g. 3 to 9) multivariate analysis at every voxel</a:t>
            </a:r>
          </a:p>
          <a:p>
            <a:r>
              <a:rPr lang="en-GB" dirty="0" err="1" smtClean="0"/>
              <a:t>Ashburner’s</a:t>
            </a:r>
            <a:r>
              <a:rPr lang="en-GB" dirty="0" smtClean="0"/>
              <a:t> DBM does 1 global multivariate test</a:t>
            </a:r>
          </a:p>
          <a:p>
            <a:pPr lvl="1"/>
            <a:r>
              <a:rPr lang="en-GB" dirty="0" smtClean="0"/>
              <a:t>Requires dimensionality reduction (from &gt;1000s to 10s)</a:t>
            </a:r>
          </a:p>
          <a:p>
            <a:pPr lvl="1"/>
            <a:r>
              <a:rPr lang="en-GB" dirty="0" smtClean="0"/>
              <a:t>Global multivariate patterns much harder to interpret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comparison correction</a:t>
            </a:r>
            <a:br>
              <a:rPr lang="en-GB" dirty="0" smtClean="0"/>
            </a:br>
            <a:r>
              <a:rPr lang="en-GB" dirty="0" smtClean="0"/>
              <a:t>and associated pitfalls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SPM performs a statistical test at every voxel</a:t>
            </a:r>
          </a:p>
          <a:p>
            <a:pPr lvl="1"/>
            <a:r>
              <a:rPr lang="en-GB" dirty="0" smtClean="0"/>
              <a:t>Significantly inflated risk of (</a:t>
            </a:r>
            <a:r>
              <a:rPr lang="en-GB" dirty="0" err="1" smtClean="0"/>
              <a:t>familywise</a:t>
            </a:r>
            <a:r>
              <a:rPr lang="en-GB" dirty="0" smtClean="0"/>
              <a:t>) type I errors</a:t>
            </a:r>
          </a:p>
          <a:p>
            <a:pPr lvl="1"/>
            <a:r>
              <a:rPr lang="en-GB" dirty="0" smtClean="0"/>
              <a:t>But not as inflated as #voxels, because of correlations</a:t>
            </a:r>
          </a:p>
          <a:p>
            <a:r>
              <a:rPr lang="en-GB" dirty="0" smtClean="0"/>
              <a:t>Important to control a suitable error rate</a:t>
            </a:r>
          </a:p>
          <a:p>
            <a:pPr lvl="1"/>
            <a:r>
              <a:rPr lang="en-GB" dirty="0" smtClean="0"/>
              <a:t>E.g. </a:t>
            </a:r>
            <a:r>
              <a:rPr lang="en-GB" dirty="0" err="1" smtClean="0"/>
              <a:t>familywise</a:t>
            </a:r>
            <a:r>
              <a:rPr lang="en-GB" dirty="0" smtClean="0"/>
              <a:t> error (FWE) or false discovery rate (FDR)</a:t>
            </a:r>
          </a:p>
          <a:p>
            <a:pPr lvl="1"/>
            <a:r>
              <a:rPr lang="en-GB" dirty="0" smtClean="0"/>
              <a:t>And to understand what it means (with FDR, you expect to be reporting false positives if you have true ones too)</a:t>
            </a:r>
          </a:p>
          <a:p>
            <a:pPr lvl="1"/>
            <a:r>
              <a:rPr lang="en-GB" dirty="0" smtClean="0"/>
              <a:t>And to be careful with small volume correction (SVC) if using it!</a:t>
            </a:r>
          </a:p>
          <a:p>
            <a:pPr lvl="1"/>
            <a:r>
              <a:rPr lang="en-GB" dirty="0" smtClean="0"/>
              <a:t>See also: Ridgway et al., 2008, </a:t>
            </a:r>
            <a:r>
              <a:rPr lang="en-GB" dirty="0" err="1" smtClean="0"/>
              <a:t>Neuroimage</a:t>
            </a:r>
            <a:r>
              <a:rPr lang="en-GB" dirty="0" smtClean="0"/>
              <a:t>, vol.40, no.4, 1429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Voxel-based morphometry</a:t>
            </a:r>
            <a:br>
              <a:rPr lang="en-GB" dirty="0" smtClean="0"/>
            </a:br>
            <a:r>
              <a:rPr lang="en-GB" dirty="0" smtClean="0"/>
              <a:t>(VBM)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708274"/>
            <a:ext cx="8489950" cy="402940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In essence VBM is Statistical Parametric Mapping of segmented tissue</a:t>
            </a:r>
            <a:r>
              <a:rPr lang="en-US" dirty="0" smtClean="0"/>
              <a:t> volume or “density”</a:t>
            </a:r>
          </a:p>
          <a:p>
            <a:pPr lvl="1"/>
            <a:r>
              <a:rPr lang="en-GB" dirty="0"/>
              <a:t>“Density” </a:t>
            </a:r>
            <a:r>
              <a:rPr lang="en-GB" dirty="0" smtClean="0"/>
              <a:t>= </a:t>
            </a:r>
            <a:r>
              <a:rPr lang="en-GB" dirty="0"/>
              <a:t>tissue-volume per </a:t>
            </a:r>
            <a:r>
              <a:rPr lang="en-GB" dirty="0" smtClean="0"/>
              <a:t>volume of smoothing kernel</a:t>
            </a:r>
            <a:endParaRPr lang="en-US" dirty="0" smtClean="0"/>
          </a:p>
          <a:p>
            <a:pPr lvl="1"/>
            <a:r>
              <a:rPr lang="en-US" dirty="0" smtClean="0"/>
              <a:t>Not interpretable as neuronal packing density or other </a:t>
            </a:r>
            <a:r>
              <a:rPr lang="en-US" dirty="0" err="1" smtClean="0"/>
              <a:t>cytoarchitectonic</a:t>
            </a:r>
            <a:r>
              <a:rPr lang="en-US" dirty="0" smtClean="0"/>
              <a:t> tissue properties, though changes in these properties may lead to VBM-detectable differences</a:t>
            </a:r>
            <a:endParaRPr lang="en-GB" dirty="0" smtClean="0"/>
          </a:p>
          <a:p>
            <a:r>
              <a:rPr lang="en-GB" dirty="0" smtClean="0"/>
              <a:t>Without Jacobian modulation, studies differences in tissue segments not removed by imperfect registration</a:t>
            </a:r>
          </a:p>
          <a:p>
            <a:r>
              <a:rPr lang="en-GB" dirty="0"/>
              <a:t>VBM with </a:t>
            </a:r>
            <a:r>
              <a:rPr lang="en-GB" dirty="0" err="1"/>
              <a:t>Jacobian</a:t>
            </a:r>
            <a:r>
              <a:rPr lang="en-GB" dirty="0"/>
              <a:t> modulation is tissue specific TBM</a:t>
            </a:r>
            <a:endParaRPr lang="en-GB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Voxel-based morphometry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0200" y="5727878"/>
            <a:ext cx="8489950" cy="1058779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Seg</a:t>
            </a:r>
            <a:r>
              <a:rPr lang="en-GB" dirty="0" smtClean="0"/>
              <a:t> + smoothing kernel like a locally weighted ROI</a:t>
            </a:r>
          </a:p>
          <a:p>
            <a:pPr lvl="1"/>
            <a:r>
              <a:rPr lang="en-GB" dirty="0" smtClean="0"/>
              <a:t>Figure from John </a:t>
            </a:r>
            <a:r>
              <a:rPr lang="en-GB" dirty="0" err="1" smtClean="0"/>
              <a:t>Ashburner’s</a:t>
            </a:r>
            <a:r>
              <a:rPr lang="en-GB" dirty="0"/>
              <a:t> morphometry slides</a:t>
            </a:r>
            <a:br>
              <a:rPr lang="en-GB" dirty="0"/>
            </a:br>
            <a:r>
              <a:rPr lang="en-GB" dirty="0">
                <a:hlinkClick r:id="rId2"/>
              </a:rPr>
              <a:t>http://www.fil.ion.ucl.ac.uk/spm/course/slides11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T1GM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00" t="16893" r="8000" b="18114"/>
          <a:stretch>
            <a:fillRect/>
          </a:stretch>
        </p:blipFill>
        <p:spPr bwMode="auto">
          <a:xfrm>
            <a:off x="813358" y="1490419"/>
            <a:ext cx="721518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 bwMode="auto">
          <a:xfrm>
            <a:off x="2985058" y="2555632"/>
            <a:ext cx="338137" cy="377825"/>
          </a:xfrm>
          <a:custGeom>
            <a:avLst/>
            <a:gdLst>
              <a:gd name="connsiteX0" fmla="*/ 114300 w 338554"/>
              <a:gd name="connsiteY0" fmla="*/ 985 h 377658"/>
              <a:gd name="connsiteX1" fmla="*/ 90487 w 338554"/>
              <a:gd name="connsiteY1" fmla="*/ 5748 h 377658"/>
              <a:gd name="connsiteX2" fmla="*/ 71437 w 338554"/>
              <a:gd name="connsiteY2" fmla="*/ 34323 h 377658"/>
              <a:gd name="connsiteX3" fmla="*/ 61912 w 338554"/>
              <a:gd name="connsiteY3" fmla="*/ 48610 h 377658"/>
              <a:gd name="connsiteX4" fmla="*/ 47625 w 338554"/>
              <a:gd name="connsiteY4" fmla="*/ 58135 h 377658"/>
              <a:gd name="connsiteX5" fmla="*/ 19050 w 338554"/>
              <a:gd name="connsiteY5" fmla="*/ 67660 h 377658"/>
              <a:gd name="connsiteX6" fmla="*/ 4762 w 338554"/>
              <a:gd name="connsiteY6" fmla="*/ 96235 h 377658"/>
              <a:gd name="connsiteX7" fmla="*/ 0 w 338554"/>
              <a:gd name="connsiteY7" fmla="*/ 110523 h 377658"/>
              <a:gd name="connsiteX8" fmla="*/ 52387 w 338554"/>
              <a:gd name="connsiteY8" fmla="*/ 124810 h 377658"/>
              <a:gd name="connsiteX9" fmla="*/ 57150 w 338554"/>
              <a:gd name="connsiteY9" fmla="*/ 110523 h 377658"/>
              <a:gd name="connsiteX10" fmla="*/ 76200 w 338554"/>
              <a:gd name="connsiteY10" fmla="*/ 105760 h 377658"/>
              <a:gd name="connsiteX11" fmla="*/ 100012 w 338554"/>
              <a:gd name="connsiteY11" fmla="*/ 100998 h 377658"/>
              <a:gd name="connsiteX12" fmla="*/ 114300 w 338554"/>
              <a:gd name="connsiteY12" fmla="*/ 110523 h 377658"/>
              <a:gd name="connsiteX13" fmla="*/ 142875 w 338554"/>
              <a:gd name="connsiteY13" fmla="*/ 148623 h 377658"/>
              <a:gd name="connsiteX14" fmla="*/ 166687 w 338554"/>
              <a:gd name="connsiteY14" fmla="*/ 181960 h 377658"/>
              <a:gd name="connsiteX15" fmla="*/ 152400 w 338554"/>
              <a:gd name="connsiteY15" fmla="*/ 191485 h 377658"/>
              <a:gd name="connsiteX16" fmla="*/ 76200 w 338554"/>
              <a:gd name="connsiteY16" fmla="*/ 201010 h 377658"/>
              <a:gd name="connsiteX17" fmla="*/ 61912 w 338554"/>
              <a:gd name="connsiteY17" fmla="*/ 210535 h 377658"/>
              <a:gd name="connsiteX18" fmla="*/ 47625 w 338554"/>
              <a:gd name="connsiteY18" fmla="*/ 215298 h 377658"/>
              <a:gd name="connsiteX19" fmla="*/ 38100 w 338554"/>
              <a:gd name="connsiteY19" fmla="*/ 253398 h 377658"/>
              <a:gd name="connsiteX20" fmla="*/ 42862 w 338554"/>
              <a:gd name="connsiteY20" fmla="*/ 320073 h 377658"/>
              <a:gd name="connsiteX21" fmla="*/ 57150 w 338554"/>
              <a:gd name="connsiteY21" fmla="*/ 329598 h 377658"/>
              <a:gd name="connsiteX22" fmla="*/ 161925 w 338554"/>
              <a:gd name="connsiteY22" fmla="*/ 334360 h 377658"/>
              <a:gd name="connsiteX23" fmla="*/ 266700 w 338554"/>
              <a:gd name="connsiteY23" fmla="*/ 343885 h 377658"/>
              <a:gd name="connsiteX24" fmla="*/ 276225 w 338554"/>
              <a:gd name="connsiteY24" fmla="*/ 358173 h 377658"/>
              <a:gd name="connsiteX25" fmla="*/ 280987 w 338554"/>
              <a:gd name="connsiteY25" fmla="*/ 372460 h 377658"/>
              <a:gd name="connsiteX26" fmla="*/ 295275 w 338554"/>
              <a:gd name="connsiteY26" fmla="*/ 377223 h 377658"/>
              <a:gd name="connsiteX27" fmla="*/ 333375 w 338554"/>
              <a:gd name="connsiteY27" fmla="*/ 372460 h 377658"/>
              <a:gd name="connsiteX28" fmla="*/ 338137 w 338554"/>
              <a:gd name="connsiteY28" fmla="*/ 358173 h 377658"/>
              <a:gd name="connsiteX29" fmla="*/ 328612 w 338554"/>
              <a:gd name="connsiteY29" fmla="*/ 315310 h 377658"/>
              <a:gd name="connsiteX30" fmla="*/ 319087 w 338554"/>
              <a:gd name="connsiteY30" fmla="*/ 277210 h 377658"/>
              <a:gd name="connsiteX31" fmla="*/ 304800 w 338554"/>
              <a:gd name="connsiteY31" fmla="*/ 262923 h 377658"/>
              <a:gd name="connsiteX32" fmla="*/ 295275 w 338554"/>
              <a:gd name="connsiteY32" fmla="*/ 243873 h 377658"/>
              <a:gd name="connsiteX33" fmla="*/ 276225 w 338554"/>
              <a:gd name="connsiteY33" fmla="*/ 239110 h 377658"/>
              <a:gd name="connsiteX34" fmla="*/ 247650 w 338554"/>
              <a:gd name="connsiteY34" fmla="*/ 243873 h 377658"/>
              <a:gd name="connsiteX35" fmla="*/ 238125 w 338554"/>
              <a:gd name="connsiteY35" fmla="*/ 258160 h 377658"/>
              <a:gd name="connsiteX36" fmla="*/ 242887 w 338554"/>
              <a:gd name="connsiteY36" fmla="*/ 220060 h 377658"/>
              <a:gd name="connsiteX37" fmla="*/ 233362 w 338554"/>
              <a:gd name="connsiteY37" fmla="*/ 110523 h 377658"/>
              <a:gd name="connsiteX38" fmla="*/ 228600 w 338554"/>
              <a:gd name="connsiteY38" fmla="*/ 96235 h 377658"/>
              <a:gd name="connsiteX39" fmla="*/ 214312 w 338554"/>
              <a:gd name="connsiteY39" fmla="*/ 81948 h 377658"/>
              <a:gd name="connsiteX40" fmla="*/ 209550 w 338554"/>
              <a:gd name="connsiteY40" fmla="*/ 67660 h 377658"/>
              <a:gd name="connsiteX41" fmla="*/ 171450 w 338554"/>
              <a:gd name="connsiteY41" fmla="*/ 24798 h 377658"/>
              <a:gd name="connsiteX42" fmla="*/ 128587 w 338554"/>
              <a:gd name="connsiteY42" fmla="*/ 985 h 377658"/>
              <a:gd name="connsiteX43" fmla="*/ 114300 w 338554"/>
              <a:gd name="connsiteY43" fmla="*/ 985 h 3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8554" h="377658">
                <a:moveTo>
                  <a:pt x="114300" y="985"/>
                </a:moveTo>
                <a:cubicBezTo>
                  <a:pt x="107950" y="1779"/>
                  <a:pt x="96877" y="778"/>
                  <a:pt x="90487" y="5748"/>
                </a:cubicBezTo>
                <a:cubicBezTo>
                  <a:pt x="81451" y="12776"/>
                  <a:pt x="77787" y="24798"/>
                  <a:pt x="71437" y="34323"/>
                </a:cubicBezTo>
                <a:cubicBezTo>
                  <a:pt x="68262" y="39085"/>
                  <a:pt x="66674" y="45435"/>
                  <a:pt x="61912" y="48610"/>
                </a:cubicBezTo>
                <a:cubicBezTo>
                  <a:pt x="57150" y="51785"/>
                  <a:pt x="52855" y="55810"/>
                  <a:pt x="47625" y="58135"/>
                </a:cubicBezTo>
                <a:cubicBezTo>
                  <a:pt x="38450" y="62213"/>
                  <a:pt x="19050" y="67660"/>
                  <a:pt x="19050" y="67660"/>
                </a:cubicBezTo>
                <a:cubicBezTo>
                  <a:pt x="7075" y="103581"/>
                  <a:pt x="23230" y="59298"/>
                  <a:pt x="4762" y="96235"/>
                </a:cubicBezTo>
                <a:cubicBezTo>
                  <a:pt x="2517" y="100725"/>
                  <a:pt x="1587" y="105760"/>
                  <a:pt x="0" y="110523"/>
                </a:cubicBezTo>
                <a:cubicBezTo>
                  <a:pt x="16843" y="132981"/>
                  <a:pt x="14672" y="141572"/>
                  <a:pt x="52387" y="124810"/>
                </a:cubicBezTo>
                <a:cubicBezTo>
                  <a:pt x="56974" y="122771"/>
                  <a:pt x="53230" y="113659"/>
                  <a:pt x="57150" y="110523"/>
                </a:cubicBezTo>
                <a:cubicBezTo>
                  <a:pt x="62261" y="106434"/>
                  <a:pt x="69810" y="107180"/>
                  <a:pt x="76200" y="105760"/>
                </a:cubicBezTo>
                <a:cubicBezTo>
                  <a:pt x="84102" y="104004"/>
                  <a:pt x="92075" y="102585"/>
                  <a:pt x="100012" y="100998"/>
                </a:cubicBezTo>
                <a:cubicBezTo>
                  <a:pt x="104775" y="104173"/>
                  <a:pt x="111125" y="105760"/>
                  <a:pt x="114300" y="110523"/>
                </a:cubicBezTo>
                <a:cubicBezTo>
                  <a:pt x="142183" y="152348"/>
                  <a:pt x="112293" y="138428"/>
                  <a:pt x="142875" y="148623"/>
                </a:cubicBezTo>
                <a:cubicBezTo>
                  <a:pt x="148590" y="154338"/>
                  <a:pt x="168478" y="171214"/>
                  <a:pt x="166687" y="181960"/>
                </a:cubicBezTo>
                <a:cubicBezTo>
                  <a:pt x="165746" y="187606"/>
                  <a:pt x="157882" y="189840"/>
                  <a:pt x="152400" y="191485"/>
                </a:cubicBezTo>
                <a:cubicBezTo>
                  <a:pt x="144400" y="193885"/>
                  <a:pt x="79547" y="200638"/>
                  <a:pt x="76200" y="201010"/>
                </a:cubicBezTo>
                <a:cubicBezTo>
                  <a:pt x="71437" y="204185"/>
                  <a:pt x="67032" y="207975"/>
                  <a:pt x="61912" y="210535"/>
                </a:cubicBezTo>
                <a:cubicBezTo>
                  <a:pt x="57422" y="212780"/>
                  <a:pt x="50063" y="210910"/>
                  <a:pt x="47625" y="215298"/>
                </a:cubicBezTo>
                <a:cubicBezTo>
                  <a:pt x="41268" y="226742"/>
                  <a:pt x="38100" y="253398"/>
                  <a:pt x="38100" y="253398"/>
                </a:cubicBezTo>
                <a:cubicBezTo>
                  <a:pt x="39687" y="275623"/>
                  <a:pt x="37458" y="298457"/>
                  <a:pt x="42862" y="320073"/>
                </a:cubicBezTo>
                <a:cubicBezTo>
                  <a:pt x="44250" y="325626"/>
                  <a:pt x="51467" y="328916"/>
                  <a:pt x="57150" y="329598"/>
                </a:cubicBezTo>
                <a:cubicBezTo>
                  <a:pt x="91862" y="333763"/>
                  <a:pt x="127024" y="332307"/>
                  <a:pt x="161925" y="334360"/>
                </a:cubicBezTo>
                <a:cubicBezTo>
                  <a:pt x="191466" y="336098"/>
                  <a:pt x="236366" y="340852"/>
                  <a:pt x="266700" y="343885"/>
                </a:cubicBezTo>
                <a:cubicBezTo>
                  <a:pt x="269875" y="348648"/>
                  <a:pt x="273665" y="353053"/>
                  <a:pt x="276225" y="358173"/>
                </a:cubicBezTo>
                <a:cubicBezTo>
                  <a:pt x="278470" y="362663"/>
                  <a:pt x="277437" y="368910"/>
                  <a:pt x="280987" y="372460"/>
                </a:cubicBezTo>
                <a:cubicBezTo>
                  <a:pt x="284537" y="376010"/>
                  <a:pt x="290512" y="375635"/>
                  <a:pt x="295275" y="377223"/>
                </a:cubicBezTo>
                <a:cubicBezTo>
                  <a:pt x="307975" y="375635"/>
                  <a:pt x="321679" y="377658"/>
                  <a:pt x="333375" y="372460"/>
                </a:cubicBezTo>
                <a:cubicBezTo>
                  <a:pt x="337962" y="370421"/>
                  <a:pt x="338554" y="363176"/>
                  <a:pt x="338137" y="358173"/>
                </a:cubicBezTo>
                <a:cubicBezTo>
                  <a:pt x="336921" y="343587"/>
                  <a:pt x="331679" y="329621"/>
                  <a:pt x="328612" y="315310"/>
                </a:cubicBezTo>
                <a:cubicBezTo>
                  <a:pt x="327852" y="311763"/>
                  <a:pt x="323317" y="283555"/>
                  <a:pt x="319087" y="277210"/>
                </a:cubicBezTo>
                <a:cubicBezTo>
                  <a:pt x="315351" y="271606"/>
                  <a:pt x="308715" y="268403"/>
                  <a:pt x="304800" y="262923"/>
                </a:cubicBezTo>
                <a:cubicBezTo>
                  <a:pt x="300674" y="257146"/>
                  <a:pt x="300729" y="248418"/>
                  <a:pt x="295275" y="243873"/>
                </a:cubicBezTo>
                <a:cubicBezTo>
                  <a:pt x="290247" y="239683"/>
                  <a:pt x="282575" y="240698"/>
                  <a:pt x="276225" y="239110"/>
                </a:cubicBezTo>
                <a:cubicBezTo>
                  <a:pt x="266700" y="240698"/>
                  <a:pt x="256287" y="239555"/>
                  <a:pt x="247650" y="243873"/>
                </a:cubicBezTo>
                <a:cubicBezTo>
                  <a:pt x="242531" y="246433"/>
                  <a:pt x="239248" y="263773"/>
                  <a:pt x="238125" y="258160"/>
                </a:cubicBezTo>
                <a:cubicBezTo>
                  <a:pt x="235615" y="245610"/>
                  <a:pt x="241300" y="232760"/>
                  <a:pt x="242887" y="220060"/>
                </a:cubicBezTo>
                <a:cubicBezTo>
                  <a:pt x="239579" y="157195"/>
                  <a:pt x="245062" y="151473"/>
                  <a:pt x="233362" y="110523"/>
                </a:cubicBezTo>
                <a:cubicBezTo>
                  <a:pt x="231983" y="105696"/>
                  <a:pt x="231385" y="100412"/>
                  <a:pt x="228600" y="96235"/>
                </a:cubicBezTo>
                <a:cubicBezTo>
                  <a:pt x="224864" y="90631"/>
                  <a:pt x="219075" y="86710"/>
                  <a:pt x="214312" y="81948"/>
                </a:cubicBezTo>
                <a:cubicBezTo>
                  <a:pt x="212725" y="77185"/>
                  <a:pt x="211795" y="72150"/>
                  <a:pt x="209550" y="67660"/>
                </a:cubicBezTo>
                <a:cubicBezTo>
                  <a:pt x="202393" y="53346"/>
                  <a:pt x="180913" y="31107"/>
                  <a:pt x="171450" y="24798"/>
                </a:cubicBezTo>
                <a:cubicBezTo>
                  <a:pt x="160755" y="17668"/>
                  <a:pt x="144062" y="2920"/>
                  <a:pt x="128587" y="985"/>
                </a:cubicBezTo>
                <a:cubicBezTo>
                  <a:pt x="120711" y="0"/>
                  <a:pt x="120650" y="191"/>
                  <a:pt x="114300" y="985"/>
                </a:cubicBezTo>
                <a:close/>
              </a:path>
            </a:pathLst>
          </a:cu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n>
                <a:solidFill>
                  <a:srgbClr val="FF0000"/>
                </a:solidFill>
              </a:ln>
              <a:cs typeface="+mn-cs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885545" y="2561982"/>
            <a:ext cx="428625" cy="428625"/>
          </a:xfrm>
          <a:prstGeom prst="ellipse">
            <a:avLst/>
          </a:prstGeom>
          <a:solidFill>
            <a:schemeClr val="accent1">
              <a:alpha val="61960"/>
            </a:scheme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atrophy measurement</a:t>
            </a:r>
            <a:endParaRPr lang="en-GB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Sensitive in vivo marker of pathology</a:t>
            </a:r>
          </a:p>
          <a:p>
            <a:pPr lvl="1"/>
            <a:r>
              <a:rPr lang="en-GB" dirty="0" smtClean="0"/>
              <a:t>~5x fewer subjects required to power a drug trial cf. MMSE</a:t>
            </a:r>
          </a:p>
          <a:p>
            <a:pPr lvl="2"/>
            <a:r>
              <a:rPr lang="en-GB" dirty="0" smtClean="0">
                <a:solidFill>
                  <a:schemeClr val="bg2"/>
                </a:solidFill>
              </a:rPr>
              <a:t>n per arm for 90% power to detect 20% effect over 12 months</a:t>
            </a:r>
          </a:p>
          <a:p>
            <a:pPr lvl="2"/>
            <a:r>
              <a:rPr lang="en-GB" dirty="0" smtClean="0">
                <a:solidFill>
                  <a:schemeClr val="bg2"/>
                </a:solidFill>
              </a:rPr>
              <a:t>Using MMSE, n = 1898; Using brain volume (BSI) n = 375</a:t>
            </a:r>
          </a:p>
          <a:p>
            <a:pPr lvl="2"/>
            <a:r>
              <a:rPr lang="en-GB" dirty="0" err="1" smtClean="0">
                <a:solidFill>
                  <a:schemeClr val="bg2"/>
                </a:solidFill>
              </a:rPr>
              <a:t>Ridha</a:t>
            </a:r>
            <a:r>
              <a:rPr lang="en-GB" dirty="0" smtClean="0">
                <a:solidFill>
                  <a:schemeClr val="bg2"/>
                </a:solidFill>
              </a:rPr>
              <a:t> et al., 2008, Journal of Neurology, vol.255, no.4, 567-574</a:t>
            </a:r>
          </a:p>
          <a:p>
            <a:r>
              <a:rPr lang="en-GB" dirty="0" smtClean="0"/>
              <a:t>Early marker of change prior to clinical symptoms</a:t>
            </a:r>
          </a:p>
          <a:p>
            <a:pPr lvl="1"/>
            <a:r>
              <a:rPr lang="en-GB" i="1" dirty="0" smtClean="0"/>
              <a:t>Increased brain atrophy rates in cognitively normal older adults with low cerebrospinal fluid Aβ1-42</a:t>
            </a:r>
            <a:r>
              <a:rPr lang="en-GB" dirty="0" smtClean="0"/>
              <a:t>.</a:t>
            </a:r>
            <a:r>
              <a:rPr lang="en-GB" i="1" dirty="0" smtClean="0"/>
              <a:t> </a:t>
            </a:r>
            <a:r>
              <a:rPr lang="en-GB" dirty="0" smtClean="0"/>
              <a:t>Schott et al., 2010, Annals of Neurology, vol.68, no.6, 825–834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voxel-based morphometry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Compared to TBM, lessens problem of expanding CSF cancelling adjacent GM atrophy</a:t>
            </a:r>
          </a:p>
          <a:p>
            <a:r>
              <a:rPr lang="en-GB" dirty="0" smtClean="0"/>
              <a:t>Segmentation might be more accurate than</a:t>
            </a:r>
            <a:br>
              <a:rPr lang="en-GB" dirty="0" smtClean="0"/>
            </a:br>
            <a:r>
              <a:rPr lang="en-GB" dirty="0" smtClean="0"/>
              <a:t>non-rigid registration (?)</a:t>
            </a:r>
          </a:p>
          <a:p>
            <a:r>
              <a:rPr lang="en-GB" dirty="0" smtClean="0"/>
              <a:t>Pragmatically: easy to use, performs very well</a:t>
            </a:r>
          </a:p>
          <a:p>
            <a:pPr lvl="1"/>
            <a:r>
              <a:rPr lang="en-GB" dirty="0" smtClean="0"/>
              <a:t>Many highly cited papers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6504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Pitfalls of voxel-based morphometry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Shares all those of listed for TBM and segmentation propagation (non-rigid registration)</a:t>
            </a:r>
          </a:p>
          <a:p>
            <a:r>
              <a:rPr lang="en-GB" dirty="0" smtClean="0"/>
              <a:t>Adds additional complications regarding</a:t>
            </a:r>
          </a:p>
          <a:p>
            <a:pPr lvl="1"/>
            <a:r>
              <a:rPr lang="en-GB" dirty="0" smtClean="0"/>
              <a:t>Intensity or contrast differences</a:t>
            </a:r>
          </a:p>
          <a:p>
            <a:pPr lvl="2"/>
            <a:r>
              <a:rPr lang="en-GB" dirty="0" smtClean="0"/>
              <a:t>See also: </a:t>
            </a:r>
            <a:r>
              <a:rPr lang="en-GB" dirty="0" err="1" smtClean="0"/>
              <a:t>Salat</a:t>
            </a:r>
            <a:r>
              <a:rPr lang="en-GB" dirty="0" smtClean="0"/>
              <a:t> et al., 2009, </a:t>
            </a:r>
            <a:r>
              <a:rPr lang="en-GB" dirty="0" err="1" smtClean="0"/>
              <a:t>Neuroimage</a:t>
            </a:r>
            <a:r>
              <a:rPr lang="en-GB" dirty="0" smtClean="0"/>
              <a:t>, vol.48, no.1, 21-28</a:t>
            </a:r>
          </a:p>
          <a:p>
            <a:pPr lvl="1"/>
            <a:r>
              <a:rPr lang="en-GB" dirty="0" err="1" smtClean="0"/>
              <a:t>Mis</a:t>
            </a:r>
            <a:r>
              <a:rPr lang="en-GB" dirty="0" smtClean="0"/>
              <a:t>-segmentation or </a:t>
            </a:r>
            <a:r>
              <a:rPr lang="en-GB" dirty="0" err="1" smtClean="0"/>
              <a:t>mis</a:t>
            </a:r>
            <a:r>
              <a:rPr lang="en-GB" dirty="0" smtClean="0"/>
              <a:t>-registration</a:t>
            </a:r>
          </a:p>
          <a:p>
            <a:pPr lvl="1"/>
            <a:r>
              <a:rPr lang="en-GB" dirty="0" smtClean="0"/>
              <a:t>Changes in folding</a:t>
            </a:r>
          </a:p>
          <a:p>
            <a:pPr lvl="1"/>
            <a:r>
              <a:rPr lang="en-GB" dirty="0" smtClean="0"/>
              <a:t>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Pitfalls of voxel-based morphometry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43" y="1641157"/>
            <a:ext cx="8807784" cy="452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2224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Figure from John </a:t>
            </a:r>
            <a:r>
              <a:rPr lang="en-GB" dirty="0" err="1"/>
              <a:t>Ashburner’s</a:t>
            </a:r>
            <a:r>
              <a:rPr lang="en-GB" dirty="0"/>
              <a:t> morphometry slides</a:t>
            </a:r>
            <a:br>
              <a:rPr lang="en-GB" dirty="0"/>
            </a:br>
            <a:r>
              <a:rPr lang="en-GB" dirty="0">
                <a:hlinkClick r:id="rId3"/>
              </a:rPr>
              <a:t>http://www.fil.ion.ucl.ac.uk/spm/course/slides11/</a:t>
            </a:r>
            <a:r>
              <a:rPr lang="en-GB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Pitfalls of voxel-based morphometry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Adds additional complications regarding</a:t>
            </a:r>
          </a:p>
          <a:p>
            <a:pPr lvl="1"/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Potential exclusion of atrophy from mask</a:t>
            </a:r>
          </a:p>
          <a:p>
            <a:pPr lvl="2"/>
            <a:r>
              <a:rPr lang="en-GB" dirty="0" smtClean="0"/>
              <a:t>Ridgway et al., 2009, </a:t>
            </a:r>
            <a:r>
              <a:rPr lang="en-GB" dirty="0" err="1" smtClean="0"/>
              <a:t>Neuroimage</a:t>
            </a:r>
            <a:r>
              <a:rPr lang="en-GB" dirty="0" smtClean="0"/>
              <a:t>, vol.44, no.1, 99-111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  <a:hlinkClick r:id="rId2"/>
              </a:rPr>
              <a:t>http://www.fil.ion.ucl.ac.uk/spm/ext/#Masking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dirty="0" smtClean="0"/>
              <a:t>Low variance regions / </a:t>
            </a:r>
            <a:r>
              <a:rPr lang="en-GB" dirty="0" err="1" smtClean="0"/>
              <a:t>mis</a:t>
            </a:r>
            <a:r>
              <a:rPr lang="en-GB" dirty="0" smtClean="0"/>
              <a:t>-location of maxima</a:t>
            </a:r>
          </a:p>
          <a:p>
            <a:pPr lvl="2"/>
            <a:r>
              <a:rPr lang="en-GB" dirty="0" err="1" smtClean="0"/>
              <a:t>Reimold</a:t>
            </a:r>
            <a:r>
              <a:rPr lang="en-GB" dirty="0" smtClean="0"/>
              <a:t> et al., 2005, JCBFM, vol.26, no.6, 751-759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  <a:hlinkClick r:id="rId3"/>
              </a:rPr>
              <a:t>http://www.fil.ion.ucl.ac.uk/spm/ext/#MASCOI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GB" dirty="0" smtClean="0"/>
              <a:t>Acosta-</a:t>
            </a:r>
            <a:r>
              <a:rPr lang="en-GB" dirty="0" err="1" smtClean="0"/>
              <a:t>Cabronero</a:t>
            </a:r>
            <a:r>
              <a:rPr lang="en-GB" dirty="0" smtClean="0"/>
              <a:t> et al., 2008, </a:t>
            </a:r>
            <a:r>
              <a:rPr lang="en-GB" dirty="0" err="1" smtClean="0"/>
              <a:t>Neuroimage</a:t>
            </a:r>
            <a:r>
              <a:rPr lang="en-GB" dirty="0" smtClean="0"/>
              <a:t>, vol.39, no.4, 1654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Pitfalls of voxel-based morphometry</a:t>
            </a:r>
            <a:br>
              <a:rPr lang="en-GB" dirty="0" smtClean="0"/>
            </a:br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708275"/>
            <a:ext cx="8489950" cy="135839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VBM is sometimes described as</a:t>
            </a:r>
            <a:br>
              <a:rPr lang="en-GB" dirty="0" smtClean="0"/>
            </a:br>
            <a:r>
              <a:rPr lang="en-GB" dirty="0" smtClean="0"/>
              <a:t>		“unbiased whole brain volumetry”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896" y="4445390"/>
            <a:ext cx="2799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Regional variation in registration accuracy, sensitivity &amp; specificity</a:t>
            </a:r>
            <a:endParaRPr lang="en-GB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V="1">
            <a:off x="1793631" y="3685735"/>
            <a:ext cx="1174652" cy="75965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93366" y="4445390"/>
            <a:ext cx="279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Segmentation problems, issues with analysis mask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93101" y="3685735"/>
            <a:ext cx="0" cy="75965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0"/>
          </p:cNvCxnSpPr>
          <p:nvPr/>
        </p:nvCxnSpPr>
        <p:spPr>
          <a:xfrm flipH="1" flipV="1">
            <a:off x="6590713" y="3685736"/>
            <a:ext cx="998807" cy="7596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33513" y="4445390"/>
            <a:ext cx="291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Intensity, folding, etc. plus difficulty in interpretation</a:t>
            </a:r>
            <a:endParaRPr lang="en-GB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30200" y="5655212"/>
            <a:ext cx="8489950" cy="120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But significant blobs probably still indicate meaningful systematic effects!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Longitudinal voxel-based morphometry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Often attempt to exploit within-subject registration</a:t>
            </a:r>
          </a:p>
          <a:p>
            <a:pPr lvl="1"/>
            <a:r>
              <a:rPr lang="en-GB" dirty="0" smtClean="0"/>
              <a:t>E.g. </a:t>
            </a:r>
            <a:r>
              <a:rPr lang="en-GB" dirty="0" err="1" smtClean="0"/>
              <a:t>Draganski</a:t>
            </a:r>
            <a:r>
              <a:rPr lang="en-GB" dirty="0" smtClean="0"/>
              <a:t> et al., 2004, Nature, vol.427, 311-312</a:t>
            </a:r>
          </a:p>
          <a:p>
            <a:r>
              <a:rPr lang="en-GB" dirty="0" smtClean="0"/>
              <a:t>Or a hybrid of VBM and longitudinal TBM</a:t>
            </a:r>
          </a:p>
          <a:p>
            <a:pPr lvl="1"/>
            <a:r>
              <a:rPr lang="en-GB" dirty="0" smtClean="0"/>
              <a:t>E.g. Hobbs et al., 2010, JNNP, vol.81, no.7, 756</a:t>
            </a:r>
          </a:p>
          <a:p>
            <a:r>
              <a:rPr lang="en-GB" dirty="0" smtClean="0"/>
              <a:t>Both methods add a serious additional pitfall</a:t>
            </a:r>
          </a:p>
          <a:p>
            <a:pPr lvl="1"/>
            <a:r>
              <a:rPr lang="en-GB" dirty="0" smtClean="0"/>
              <a:t>Asymmetries in within-subject reg. could induce bias</a:t>
            </a:r>
          </a:p>
          <a:p>
            <a:pPr lvl="2"/>
            <a:r>
              <a:rPr lang="en-GB" dirty="0" smtClean="0"/>
              <a:t>Thomas et al., 2009, </a:t>
            </a:r>
            <a:r>
              <a:rPr lang="en-GB" dirty="0" err="1" smtClean="0"/>
              <a:t>Neuroimage</a:t>
            </a:r>
            <a:r>
              <a:rPr lang="en-GB" dirty="0" smtClean="0"/>
              <a:t>, vol.48, no.1, 117-125</a:t>
            </a:r>
          </a:p>
          <a:p>
            <a:pPr lvl="2"/>
            <a:r>
              <a:rPr lang="en-GB" dirty="0" err="1" smtClean="0"/>
              <a:t>Yushkevich</a:t>
            </a:r>
            <a:r>
              <a:rPr lang="en-GB" dirty="0" smtClean="0"/>
              <a:t> et al., 2010, </a:t>
            </a:r>
            <a:r>
              <a:rPr lang="en-GB" dirty="0" err="1" smtClean="0"/>
              <a:t>Neuroimage</a:t>
            </a:r>
            <a:r>
              <a:rPr lang="en-GB" dirty="0" smtClean="0"/>
              <a:t>, vol.50, no.2, 434-445</a:t>
            </a:r>
          </a:p>
          <a:p>
            <a:pPr lvl="2"/>
            <a:r>
              <a:rPr lang="en-GB" dirty="0" smtClean="0"/>
              <a:t>Fox et al. (in press) </a:t>
            </a:r>
            <a:r>
              <a:rPr lang="en-GB" dirty="0" smtClean="0">
                <a:hlinkClick r:id="rId4"/>
              </a:rPr>
              <a:t>DOI:10.1016/j.neuroimage.2011.01.077</a:t>
            </a:r>
            <a:r>
              <a:rPr lang="en-GB" dirty="0" smtClean="0"/>
              <a:t> 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Adjustment for “nuisance” variables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708274"/>
            <a:ext cx="8489950" cy="3889171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Anything which might explain some variability in regional volumes of interest should be </a:t>
            </a:r>
            <a:r>
              <a:rPr lang="en-GB" dirty="0" smtClean="0">
                <a:solidFill>
                  <a:srgbClr val="C00000"/>
                </a:solidFill>
              </a:rPr>
              <a:t>considered</a:t>
            </a:r>
          </a:p>
          <a:p>
            <a:pPr lvl="1"/>
            <a:r>
              <a:rPr lang="en-GB" dirty="0" smtClean="0"/>
              <a:t>Age and gender are obvious and commonly used</a:t>
            </a:r>
          </a:p>
          <a:p>
            <a:pPr lvl="2"/>
            <a:r>
              <a:rPr lang="en-GB" dirty="0" smtClean="0"/>
              <a:t>Consider age+age</a:t>
            </a:r>
            <a:r>
              <a:rPr lang="en-GB" baseline="30000" dirty="0" smtClean="0"/>
              <a:t>2</a:t>
            </a:r>
            <a:r>
              <a:rPr lang="en-GB" dirty="0" smtClean="0"/>
              <a:t> to allow quadratic effects</a:t>
            </a:r>
            <a:endParaRPr lang="en-GB" baseline="30000" dirty="0" smtClean="0"/>
          </a:p>
          <a:p>
            <a:pPr lvl="1"/>
            <a:r>
              <a:rPr lang="en-GB" dirty="0" smtClean="0"/>
              <a:t>Site or scanner if more than one (NB factor, not covariate!)</a:t>
            </a:r>
          </a:p>
          <a:p>
            <a:pPr lvl="1"/>
            <a:r>
              <a:rPr lang="en-GB" dirty="0" smtClean="0"/>
              <a:t>Interval in longitudinal studies</a:t>
            </a:r>
          </a:p>
          <a:p>
            <a:pPr lvl="2"/>
            <a:r>
              <a:rPr lang="en-GB" dirty="0" smtClean="0"/>
              <a:t>Some “12-month” intervals end up several months longer…</a:t>
            </a:r>
          </a:p>
          <a:p>
            <a:r>
              <a:rPr lang="en-GB" dirty="0" smtClean="0"/>
              <a:t>Total grey matter volume often used for VBM</a:t>
            </a:r>
          </a:p>
          <a:p>
            <a:pPr lvl="1"/>
            <a:r>
              <a:rPr lang="en-GB" dirty="0" smtClean="0"/>
              <a:t>Changes interpretation when correlated with local volumes</a:t>
            </a:r>
          </a:p>
          <a:p>
            <a:pPr lvl="1"/>
            <a:r>
              <a:rPr lang="en-GB" dirty="0" smtClean="0"/>
              <a:t>Total intracranial volume (TIV/ICV) often better (check if correl.)</a:t>
            </a:r>
          </a:p>
          <a:p>
            <a:r>
              <a:rPr lang="en-GB" dirty="0" smtClean="0"/>
              <a:t>Barnes et al., 2010, </a:t>
            </a:r>
            <a:r>
              <a:rPr lang="en-GB" dirty="0" err="1" smtClean="0"/>
              <a:t>Neuroimage</a:t>
            </a:r>
            <a:r>
              <a:rPr lang="en-GB" dirty="0" smtClean="0"/>
              <a:t>, vol.53, no.4, 1244-1255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Adjustment for </a:t>
            </a:r>
            <a:r>
              <a:rPr lang="en-GB" dirty="0" smtClean="0"/>
              <a:t>global GM volume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Figure from John </a:t>
            </a:r>
            <a:r>
              <a:rPr lang="en-GB" sz="2400" dirty="0" err="1" smtClean="0"/>
              <a:t>Ashburner’s</a:t>
            </a:r>
            <a:r>
              <a:rPr lang="en-GB" sz="2400" dirty="0" smtClean="0"/>
              <a:t> Morphometry </a:t>
            </a:r>
            <a:r>
              <a:rPr lang="en-GB" sz="2400" dirty="0"/>
              <a:t>slides </a:t>
            </a:r>
            <a:r>
              <a:rPr lang="en-GB" sz="2400" dirty="0">
                <a:hlinkClick r:id="rId2"/>
              </a:rPr>
              <a:t>http://www.fil.ion.ucl.ac.uk/spm/course/slides11</a:t>
            </a:r>
            <a:r>
              <a:rPr lang="en-GB" sz="2400" dirty="0" smtClean="0">
                <a:hlinkClick r:id="rId2"/>
              </a:rPr>
              <a:t>/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52" y="3740568"/>
            <a:ext cx="441801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733087" y="4021974"/>
            <a:ext cx="429059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(ii) is globally thicker, but locally thinner than (i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0" hangingPunct="0">
              <a:defRPr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either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of these effects may be of interest to us.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67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statistical pitfalls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708275"/>
            <a:ext cx="8489950" cy="386950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Absence of evidence =/= evidence of absence</a:t>
            </a:r>
          </a:p>
          <a:p>
            <a:pPr lvl="1"/>
            <a:r>
              <a:rPr lang="en-GB" dirty="0" smtClean="0"/>
              <a:t>E.g. amygdala atrophy p=0.07 does not imply spared</a:t>
            </a:r>
          </a:p>
          <a:p>
            <a:r>
              <a:rPr lang="en-GB" dirty="0" smtClean="0"/>
              <a:t>Difference in significance =/= significant difference</a:t>
            </a:r>
          </a:p>
          <a:p>
            <a:pPr lvl="1"/>
            <a:r>
              <a:rPr lang="en-GB" dirty="0" smtClean="0"/>
              <a:t>E.g. hippocampus p=0.03 and amygdala p=0.07 unlikely to differ</a:t>
            </a:r>
          </a:p>
          <a:p>
            <a:pPr lvl="1"/>
            <a:r>
              <a:rPr lang="en-GB" dirty="0" smtClean="0"/>
              <a:t>Controls </a:t>
            </a:r>
            <a:r>
              <a:rPr lang="en-GB" dirty="0" err="1" smtClean="0"/>
              <a:t>vs</a:t>
            </a:r>
            <a:r>
              <a:rPr lang="en-GB" dirty="0" smtClean="0"/>
              <a:t> Group A significant, controls </a:t>
            </a:r>
            <a:r>
              <a:rPr lang="en-GB" dirty="0" err="1" smtClean="0"/>
              <a:t>vs</a:t>
            </a:r>
            <a:r>
              <a:rPr lang="en-GB" dirty="0" smtClean="0"/>
              <a:t> Group B not similarly does not imply Group A differs from B</a:t>
            </a:r>
          </a:p>
          <a:p>
            <a:pPr lvl="2"/>
            <a:r>
              <a:rPr lang="en-GB" dirty="0" smtClean="0"/>
              <a:t>Group B could even be more different if higher variance or lower n</a:t>
            </a:r>
          </a:p>
          <a:p>
            <a:r>
              <a:rPr lang="en-GB" dirty="0" smtClean="0"/>
              <a:t>Particularly common problems in SPM/VBM, etc.</a:t>
            </a:r>
          </a:p>
          <a:p>
            <a:pPr lvl="1"/>
            <a:r>
              <a:rPr lang="en-GB" dirty="0" smtClean="0"/>
              <a:t>Remember that absence of a blob could just mean p=0.0501!</a:t>
            </a:r>
          </a:p>
          <a:p>
            <a:pPr lvl="2"/>
            <a:r>
              <a:rPr lang="en-GB" dirty="0" err="1" smtClean="0"/>
              <a:t>Poldrack</a:t>
            </a:r>
            <a:r>
              <a:rPr lang="en-GB" dirty="0" smtClean="0"/>
              <a:t> et al., 2008, </a:t>
            </a:r>
            <a:r>
              <a:rPr lang="en-GB" dirty="0" err="1" smtClean="0"/>
              <a:t>Neuroimage</a:t>
            </a:r>
            <a:r>
              <a:rPr lang="en-GB" dirty="0" smtClean="0"/>
              <a:t>, vol.40, no.2, 409-414</a:t>
            </a:r>
          </a:p>
          <a:p>
            <a:pPr lvl="2"/>
            <a:r>
              <a:rPr lang="en-GB" dirty="0" smtClean="0"/>
              <a:t>Ridgway et al., 2008, </a:t>
            </a:r>
            <a:r>
              <a:rPr lang="en-GB" dirty="0" err="1" smtClean="0"/>
              <a:t>Neuroimage</a:t>
            </a:r>
            <a:r>
              <a:rPr lang="en-GB" dirty="0" smtClean="0"/>
              <a:t>, vol.40, no.4, 1429-1435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reading</a:t>
            </a:r>
            <a:br>
              <a:rPr lang="en-GB" dirty="0" smtClean="0"/>
            </a:br>
            <a:r>
              <a:rPr lang="en-GB" dirty="0" smtClean="0"/>
              <a:t>(particularly related to pitfalls)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231922"/>
            <a:ext cx="8489950" cy="45031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Ashburner &amp; Friston, 2000, </a:t>
            </a:r>
            <a:r>
              <a:rPr lang="en-GB" dirty="0" err="1" smtClean="0"/>
              <a:t>Neuroimage</a:t>
            </a:r>
            <a:r>
              <a:rPr lang="en-GB" dirty="0" smtClean="0"/>
              <a:t>, vol.11, no.6, 805-821</a:t>
            </a:r>
          </a:p>
          <a:p>
            <a:pPr lvl="1"/>
            <a:r>
              <a:rPr lang="en-GB" dirty="0" smtClean="0">
                <a:hlinkClick r:id="rId2"/>
              </a:rPr>
              <a:t>http://dx.doi.org/10.1006/nimg.2000.0582</a:t>
            </a:r>
            <a:r>
              <a:rPr lang="en-GB" dirty="0" smtClean="0"/>
              <a:t> </a:t>
            </a:r>
          </a:p>
          <a:p>
            <a:r>
              <a:rPr lang="en-GB" dirty="0" smtClean="0"/>
              <a:t>“VBM should not be used …” / “Why VBM should be used …”</a:t>
            </a:r>
          </a:p>
          <a:p>
            <a:pPr lvl="1"/>
            <a:r>
              <a:rPr lang="en-GB" dirty="0" smtClean="0"/>
              <a:t>Personally, I don’t find these particularly helpful, but for completeness:</a:t>
            </a:r>
          </a:p>
          <a:p>
            <a:pPr lvl="1"/>
            <a:r>
              <a:rPr lang="en-GB" dirty="0" smtClean="0">
                <a:hlinkClick r:id="rId3"/>
              </a:rPr>
              <a:t>http://dx.doi.org/10.1006/nimg.2001.0770</a:t>
            </a:r>
            <a:endParaRPr lang="en-GB" dirty="0" smtClean="0"/>
          </a:p>
          <a:p>
            <a:pPr lvl="1"/>
            <a:r>
              <a:rPr lang="en-GB" dirty="0" smtClean="0">
                <a:hlinkClick r:id="rId4"/>
              </a:rPr>
              <a:t>http://dx.doi.org/10.1006/nimg.2001.0961</a:t>
            </a:r>
            <a:endParaRPr lang="en-GB" dirty="0" smtClean="0"/>
          </a:p>
          <a:p>
            <a:r>
              <a:rPr lang="en-GB" dirty="0" err="1" smtClean="0"/>
              <a:t>Davatzikos</a:t>
            </a:r>
            <a:r>
              <a:rPr lang="en-GB" dirty="0" smtClean="0"/>
              <a:t> et al., 2004, </a:t>
            </a:r>
            <a:r>
              <a:rPr lang="en-GB" dirty="0" err="1" smtClean="0"/>
              <a:t>Neuroimage</a:t>
            </a:r>
            <a:r>
              <a:rPr lang="en-GB" dirty="0" smtClean="0"/>
              <a:t>, vol.23, no.1, 17-20</a:t>
            </a:r>
          </a:p>
          <a:p>
            <a:pPr lvl="1"/>
            <a:r>
              <a:rPr lang="en-GB" dirty="0" smtClean="0">
                <a:hlinkClick r:id="rId5"/>
              </a:rPr>
              <a:t>http://dx.doi.org/10.1016/j.neuroimage.2004.05.010</a:t>
            </a:r>
            <a:endParaRPr lang="en-GB" dirty="0" smtClean="0"/>
          </a:p>
          <a:p>
            <a:pPr lvl="1"/>
            <a:r>
              <a:rPr lang="en-GB" dirty="0" smtClean="0"/>
              <a:t>(More of a critique of mass-</a:t>
            </a:r>
            <a:r>
              <a:rPr lang="en-GB" dirty="0" err="1" smtClean="0"/>
              <a:t>univariate</a:t>
            </a:r>
            <a:r>
              <a:rPr lang="en-GB" dirty="0" smtClean="0"/>
              <a:t> SPM than VBM per se, but interesting)</a:t>
            </a:r>
          </a:p>
          <a:p>
            <a:r>
              <a:rPr lang="en-GB" dirty="0" err="1" smtClean="0"/>
              <a:t>Mechelli</a:t>
            </a:r>
            <a:r>
              <a:rPr lang="en-GB" dirty="0" smtClean="0"/>
              <a:t> et al., CMIR, vol.1, no.2, 105-113</a:t>
            </a:r>
          </a:p>
          <a:p>
            <a:pPr lvl="1"/>
            <a:r>
              <a:rPr lang="en-GB" dirty="0" smtClean="0">
                <a:hlinkClick r:id="rId6"/>
              </a:rPr>
              <a:t>http://www.fil.ion.ucl.ac.uk/spm/doc/papers/am_vbmreview.pdf</a:t>
            </a:r>
            <a:r>
              <a:rPr lang="en-GB" dirty="0" smtClean="0"/>
              <a:t>  </a:t>
            </a:r>
          </a:p>
          <a:p>
            <a:r>
              <a:rPr lang="en-GB" dirty="0" smtClean="0"/>
              <a:t>Ridgway et al., 2008, </a:t>
            </a:r>
            <a:r>
              <a:rPr lang="en-GB" dirty="0" err="1" smtClean="0"/>
              <a:t>Neuroimage</a:t>
            </a:r>
            <a:r>
              <a:rPr lang="en-GB" dirty="0" smtClean="0"/>
              <a:t>, vol.40, no.4, 1429</a:t>
            </a:r>
          </a:p>
          <a:p>
            <a:pPr lvl="1"/>
            <a:r>
              <a:rPr lang="en-GB" dirty="0" smtClean="0">
                <a:hlinkClick r:id="rId7"/>
              </a:rPr>
              <a:t>http://dx.doi.org/10.1016/j.neuroimage.2008.01.003</a:t>
            </a:r>
            <a:r>
              <a:rPr lang="en-GB" dirty="0" smtClean="0"/>
              <a:t> </a:t>
            </a:r>
          </a:p>
          <a:p>
            <a:r>
              <a:rPr lang="en-GB" dirty="0" smtClean="0"/>
              <a:t>Henley et al., 2010, AJNR, vol.31, no.4, 711-719</a:t>
            </a:r>
          </a:p>
          <a:p>
            <a:pPr lvl="1"/>
            <a:r>
              <a:rPr lang="en-GB" dirty="0" smtClean="0">
                <a:hlinkClick r:id="rId8"/>
              </a:rPr>
              <a:t>http://dx.doi.org/10.3174/ajnr.A1939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But don’t just take my word for it…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Quoting Michael W. Weiner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708275"/>
            <a:ext cx="8489950" cy="280895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“Structural imaging with MRI has been shown to be the </a:t>
            </a:r>
            <a:r>
              <a:rPr lang="en-GB" dirty="0" smtClean="0">
                <a:solidFill>
                  <a:srgbClr val="C00000"/>
                </a:solidFill>
              </a:rPr>
              <a:t>most robust and sensitive measure</a:t>
            </a:r>
            <a:r>
              <a:rPr lang="en-GB" dirty="0" smtClean="0"/>
              <a:t> of change in control subjects, MCI, and AD.</a:t>
            </a:r>
          </a:p>
          <a:p>
            <a:r>
              <a:rPr lang="en-GB" dirty="0" smtClean="0"/>
              <a:t>Rates of brain atrophy, especially in the </a:t>
            </a:r>
            <a:r>
              <a:rPr lang="en-GB" dirty="0" err="1" smtClean="0"/>
              <a:t>hippocampal</a:t>
            </a:r>
            <a:r>
              <a:rPr lang="en-GB" dirty="0" smtClean="0"/>
              <a:t> region, </a:t>
            </a:r>
            <a:r>
              <a:rPr lang="en-GB" dirty="0" smtClean="0">
                <a:solidFill>
                  <a:srgbClr val="C00000"/>
                </a:solidFill>
              </a:rPr>
              <a:t>correlate with changes of memory</a:t>
            </a:r>
            <a:r>
              <a:rPr lang="en-GB" dirty="0" smtClean="0"/>
              <a:t> and other cognitive functions.</a:t>
            </a:r>
          </a:p>
          <a:p>
            <a:r>
              <a:rPr lang="en-GB" dirty="0" smtClean="0"/>
              <a:t>Structural MRI is now </a:t>
            </a:r>
            <a:r>
              <a:rPr lang="en-GB" dirty="0" smtClean="0">
                <a:solidFill>
                  <a:srgbClr val="C00000"/>
                </a:solidFill>
              </a:rPr>
              <a:t>widely used in clinical trials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30200" y="5877272"/>
            <a:ext cx="848995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r>
              <a:rPr lang="en-GB" sz="2800" dirty="0" smtClean="0"/>
              <a:t>From: </a:t>
            </a:r>
            <a:r>
              <a:rPr lang="en-GB" sz="2800" i="1" dirty="0" smtClean="0"/>
              <a:t>Commentary on “Biomarkers in Alzheimer's disease drug development.” The view from Alzheimer’s Disease </a:t>
            </a:r>
            <a:r>
              <a:rPr lang="en-GB" sz="2800" i="1" dirty="0" err="1" smtClean="0"/>
              <a:t>Neuroimaging</a:t>
            </a:r>
            <a:r>
              <a:rPr lang="en-GB" sz="2800" i="1" dirty="0" smtClean="0"/>
              <a:t> Initiative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Weiner, 2011, Alzheimer’s and Dementia vol.7, no.3, </a:t>
            </a:r>
            <a:r>
              <a:rPr lang="en-GB" sz="2800" dirty="0"/>
              <a:t>p</a:t>
            </a:r>
            <a:r>
              <a:rPr lang="en-GB" sz="2800" dirty="0" smtClean="0"/>
              <a:t>ages e45-e47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Methods for the analysis of atrophy at a regional level: advantages and pitfalls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 smtClean="0"/>
              <a:t>Gerard R. Ridgway, PhD</a:t>
            </a:r>
          </a:p>
          <a:p>
            <a:r>
              <a:rPr lang="en-GB" sz="2400" dirty="0" smtClean="0"/>
              <a:t>UCL Institute of Neurology</a:t>
            </a:r>
          </a:p>
          <a:p>
            <a:endParaRPr lang="en-GB" sz="2400" dirty="0" smtClean="0"/>
          </a:p>
          <a:p>
            <a:r>
              <a:rPr lang="en-GB" sz="2400" dirty="0" smtClean="0"/>
              <a:t>Email </a:t>
            </a:r>
            <a:r>
              <a:rPr lang="en-GB" sz="2400" dirty="0" err="1" smtClean="0">
                <a:hlinkClick r:id="rId2"/>
              </a:rPr>
              <a:t>Ged@cantab.net</a:t>
            </a:r>
            <a:r>
              <a:rPr lang="en-GB" sz="2400" dirty="0" smtClean="0"/>
              <a:t> for slides or questions</a:t>
            </a:r>
          </a:p>
          <a:p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But don’t just take my word for it…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Quoting Michael W. Weiner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708275"/>
            <a:ext cx="8489950" cy="280895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“Structural imaging with MRI has been shown to be the </a:t>
            </a:r>
            <a:r>
              <a:rPr lang="en-GB" dirty="0" smtClean="0">
                <a:solidFill>
                  <a:srgbClr val="C00000"/>
                </a:solidFill>
              </a:rPr>
              <a:t>most robust and sensitive measure</a:t>
            </a:r>
            <a:r>
              <a:rPr lang="en-GB" dirty="0" smtClean="0"/>
              <a:t> of change in control subjects, MCI, and AD.</a:t>
            </a:r>
          </a:p>
          <a:p>
            <a:r>
              <a:rPr lang="en-GB" dirty="0" smtClean="0"/>
              <a:t>Rates of brain atrophy, especially in the </a:t>
            </a:r>
            <a:r>
              <a:rPr lang="en-GB" u="sng" dirty="0" err="1" smtClean="0">
                <a:solidFill>
                  <a:srgbClr val="FF0000"/>
                </a:solidFill>
              </a:rPr>
              <a:t>hippocampal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region, </a:t>
            </a:r>
            <a:r>
              <a:rPr lang="en-GB" dirty="0" smtClean="0">
                <a:solidFill>
                  <a:srgbClr val="C00000"/>
                </a:solidFill>
              </a:rPr>
              <a:t>correlate with changes of memory</a:t>
            </a:r>
            <a:r>
              <a:rPr lang="en-GB" dirty="0" smtClean="0"/>
              <a:t> and other cognitive functions.</a:t>
            </a:r>
          </a:p>
          <a:p>
            <a:r>
              <a:rPr lang="en-GB" dirty="0" smtClean="0"/>
              <a:t>Structural MRI is now </a:t>
            </a:r>
            <a:r>
              <a:rPr lang="en-GB" dirty="0" smtClean="0">
                <a:solidFill>
                  <a:srgbClr val="C00000"/>
                </a:solidFill>
              </a:rPr>
              <a:t>widely used in clinical trials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30200" y="5877272"/>
            <a:ext cx="848995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r>
              <a:rPr lang="en-GB" sz="2800" dirty="0" smtClean="0"/>
              <a:t>From: </a:t>
            </a:r>
            <a:r>
              <a:rPr lang="en-GB" sz="2800" i="1" dirty="0" smtClean="0"/>
              <a:t>Commentary on “Biomarkers in Alzheimer's disease drug development.” The view from Alzheimer’s Disease </a:t>
            </a:r>
            <a:r>
              <a:rPr lang="en-GB" sz="2800" i="1" dirty="0" err="1" smtClean="0"/>
              <a:t>Neuroimaging</a:t>
            </a:r>
            <a:r>
              <a:rPr lang="en-GB" sz="2800" i="1" dirty="0" smtClean="0"/>
              <a:t> Initiative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Weiner, 2011, Alzheimer’s and Dementia vol.7, no.3, </a:t>
            </a:r>
            <a:r>
              <a:rPr lang="en-GB" sz="2800" dirty="0"/>
              <a:t>p</a:t>
            </a:r>
            <a:r>
              <a:rPr lang="en-GB" sz="2800" dirty="0" smtClean="0"/>
              <a:t>ages e45-e47</a:t>
            </a:r>
          </a:p>
        </p:txBody>
      </p:sp>
    </p:spTree>
    <p:extLst>
      <p:ext uri="{BB962C8B-B14F-4D97-AF65-F5344CB8AC3E}">
        <p14:creationId xmlns:p14="http://schemas.microsoft.com/office/powerpoint/2010/main" xmlns="" val="30674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</a:t>
            </a:r>
            <a:r>
              <a:rPr lang="en-GB" dirty="0" smtClean="0">
                <a:solidFill>
                  <a:srgbClr val="C00000"/>
                </a:solidFill>
              </a:rPr>
              <a:t>regional</a:t>
            </a:r>
            <a:r>
              <a:rPr lang="en-GB" dirty="0" smtClean="0"/>
              <a:t> atrophy measurement</a:t>
            </a:r>
            <a:endParaRPr lang="en-GB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30199" y="2708275"/>
            <a:ext cx="8579023" cy="345757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Disease and disease-stage specificity</a:t>
            </a:r>
          </a:p>
          <a:p>
            <a:pPr lvl="1"/>
            <a:r>
              <a:rPr lang="en-GB" dirty="0" smtClean="0"/>
              <a:t>Whole brain atrophy in Ageing, AD, SD, HD, PD, MS, TBI, …</a:t>
            </a:r>
          </a:p>
          <a:p>
            <a:r>
              <a:rPr lang="en-GB" dirty="0" smtClean="0"/>
              <a:t>Treatment-process specificity (?)</a:t>
            </a:r>
          </a:p>
          <a:p>
            <a:pPr lvl="1"/>
            <a:r>
              <a:rPr lang="en-GB" dirty="0" smtClean="0"/>
              <a:t>“Antibody responders had greater brain volume decrease … not reflected in worsening cognitive performance … possibility that volume changes were due to amyloid removal”</a:t>
            </a:r>
          </a:p>
          <a:p>
            <a:pPr lvl="1"/>
            <a:r>
              <a:rPr lang="en-GB" dirty="0" smtClean="0"/>
              <a:t>Fox et al. </a:t>
            </a:r>
            <a:r>
              <a:rPr lang="en-GB" i="1" dirty="0" smtClean="0"/>
              <a:t>Effects of </a:t>
            </a:r>
            <a:r>
              <a:rPr lang="en-GB" i="1" dirty="0" err="1" smtClean="0"/>
              <a:t>Aβ</a:t>
            </a:r>
            <a:r>
              <a:rPr lang="en-GB" i="1" dirty="0" smtClean="0"/>
              <a:t> immunization (AN1792) on MRI measures of cerebral volume in Alzheimer disease</a:t>
            </a:r>
            <a:r>
              <a:rPr lang="en-GB" dirty="0" smtClean="0"/>
              <a:t>. Neurology, 2005, vol.64 no.9 1563-1572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of regional atrophy measurement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Manual region of interest (ROI) volumetry</a:t>
            </a:r>
          </a:p>
          <a:p>
            <a:r>
              <a:rPr lang="en-GB" dirty="0" smtClean="0"/>
              <a:t>Automatic segmentation, e.g. label propagation</a:t>
            </a:r>
          </a:p>
          <a:p>
            <a:r>
              <a:rPr lang="en-GB" dirty="0" smtClean="0"/>
              <a:t>Voxel-based or statistical parametric mapping</a:t>
            </a:r>
          </a:p>
          <a:p>
            <a:pPr lvl="1"/>
            <a:r>
              <a:rPr lang="en-GB" dirty="0" smtClean="0"/>
              <a:t>Including VBM, TBM, DBM, …</a:t>
            </a:r>
          </a:p>
          <a:p>
            <a:r>
              <a:rPr lang="en-GB" dirty="0" smtClean="0"/>
              <a:t>Vertex-based analysis on extracted surfaces</a:t>
            </a:r>
          </a:p>
          <a:p>
            <a:pPr lvl="1"/>
            <a:r>
              <a:rPr lang="en-GB" dirty="0" smtClean="0"/>
              <a:t>Cortical thickness, </a:t>
            </a:r>
            <a:r>
              <a:rPr lang="en-GB" dirty="0" err="1" smtClean="0"/>
              <a:t>gyral</a:t>
            </a:r>
            <a:r>
              <a:rPr lang="en-GB" dirty="0" smtClean="0"/>
              <a:t> depth, </a:t>
            </a:r>
            <a:r>
              <a:rPr lang="en-GB" dirty="0" err="1" smtClean="0"/>
              <a:t>gyrification</a:t>
            </a:r>
            <a:r>
              <a:rPr lang="en-GB" dirty="0" smtClean="0"/>
              <a:t>/curvature, …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manual ROI volumetry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Unambiguous and straightforward interpretation</a:t>
            </a:r>
          </a:p>
          <a:p>
            <a:pPr lvl="1"/>
            <a:r>
              <a:rPr lang="en-GB" dirty="0" smtClean="0"/>
              <a:t>If this seems a trivial advantage, wait for later slides!</a:t>
            </a:r>
          </a:p>
          <a:p>
            <a:r>
              <a:rPr lang="en-GB" dirty="0" smtClean="0"/>
              <a:t>(Potentially) well characterised sources of error</a:t>
            </a:r>
          </a:p>
          <a:p>
            <a:pPr lvl="1"/>
            <a:r>
              <a:rPr lang="en-GB" dirty="0" smtClean="0"/>
              <a:t>Intra-</a:t>
            </a:r>
            <a:r>
              <a:rPr lang="en-GB" dirty="0" err="1" smtClean="0"/>
              <a:t>rater</a:t>
            </a:r>
            <a:r>
              <a:rPr lang="en-GB" dirty="0" smtClean="0"/>
              <a:t>, inter-scan, inter-</a:t>
            </a:r>
            <a:r>
              <a:rPr lang="en-GB" dirty="0" err="1" smtClean="0"/>
              <a:t>rater</a:t>
            </a:r>
            <a:r>
              <a:rPr lang="en-GB" dirty="0" smtClean="0"/>
              <a:t>, (inter-protocol?)</a:t>
            </a:r>
          </a:p>
          <a:p>
            <a:r>
              <a:rPr lang="en-GB" dirty="0" smtClean="0"/>
              <a:t>Provides a basis for automation and/or evaluation</a:t>
            </a:r>
          </a:p>
          <a:p>
            <a:pPr lvl="1"/>
            <a:r>
              <a:rPr lang="en-GB" dirty="0" smtClean="0"/>
              <a:t>E.g. Good et al., 2002, </a:t>
            </a:r>
            <a:r>
              <a:rPr lang="en-GB" dirty="0" err="1" smtClean="0"/>
              <a:t>Neuroimage</a:t>
            </a:r>
            <a:r>
              <a:rPr lang="en-GB" dirty="0" smtClean="0"/>
              <a:t>, vol.17, no.1, 29-46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Pitfalls of manual ROI volumetry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708275"/>
            <a:ext cx="8489950" cy="390909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Subjectivity – not always possible to blind </a:t>
            </a:r>
            <a:r>
              <a:rPr lang="en-GB" dirty="0" err="1" smtClean="0"/>
              <a:t>rater</a:t>
            </a:r>
            <a:endParaRPr lang="en-GB" dirty="0" smtClean="0"/>
          </a:p>
          <a:p>
            <a:r>
              <a:rPr lang="en-GB" dirty="0" smtClean="0"/>
              <a:t>Time and expertise constrain the number of ROIs</a:t>
            </a:r>
          </a:p>
          <a:p>
            <a:r>
              <a:rPr lang="en-GB" dirty="0" smtClean="0"/>
              <a:t>Often know disease’s key </a:t>
            </a:r>
            <a:r>
              <a:rPr lang="en-GB" dirty="0" err="1" smtClean="0"/>
              <a:t>ROIs</a:t>
            </a:r>
            <a:r>
              <a:rPr lang="en-GB" dirty="0" smtClean="0"/>
              <a:t>, but not those with</a:t>
            </a:r>
          </a:p>
          <a:p>
            <a:pPr lvl="1"/>
            <a:r>
              <a:rPr lang="en-GB" dirty="0" smtClean="0"/>
              <a:t>Greatest differences among variants</a:t>
            </a:r>
          </a:p>
          <a:p>
            <a:pPr lvl="1"/>
            <a:r>
              <a:rPr lang="en-GB" dirty="0" smtClean="0"/>
              <a:t>Highest rates of change (most atrophied may plateau)</a:t>
            </a:r>
          </a:p>
          <a:p>
            <a:pPr lvl="1"/>
            <a:r>
              <a:rPr lang="en-GB" dirty="0" smtClean="0"/>
              <a:t>Most benefit from (candidate) drug treatments</a:t>
            </a:r>
          </a:p>
          <a:p>
            <a:r>
              <a:rPr lang="en-GB" dirty="0" smtClean="0"/>
              <a:t>Some boundaries poorly defined/inferred in MRI </a:t>
            </a:r>
          </a:p>
          <a:p>
            <a:r>
              <a:rPr lang="en-GB" dirty="0" smtClean="0"/>
              <a:t>Different ROI protocols can confound comparisons</a:t>
            </a:r>
          </a:p>
          <a:p>
            <a:pPr lvl="1"/>
            <a:r>
              <a:rPr lang="en-GB" dirty="0" smtClean="0"/>
              <a:t>Especially if little overlap among studies of rare patients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5.8|1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7|2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9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0.3|28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5|23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6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5.4|8|13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8|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7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4.2|5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9.8|3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2.5|15.9|63.9|1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2.1|1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8|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1"/>
</p:tagLst>
</file>

<file path=ppt/theme/theme1.xml><?xml version="1.0" encoding="utf-8"?>
<a:theme xmlns:a="http://schemas.openxmlformats.org/drawingml/2006/main" name="UCL_pptmidblu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UCL_pptmidblue</Template>
  <TotalTime>2066</TotalTime>
  <Words>2450</Words>
  <Application>Microsoft Office PowerPoint</Application>
  <PresentationFormat>On-screen Show (4:3)</PresentationFormat>
  <Paragraphs>304</Paragraphs>
  <Slides>40</Slides>
  <Notes>11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UCL_pptmidblue</vt:lpstr>
      <vt:lpstr>Equation</vt:lpstr>
      <vt:lpstr>Methods for the analysis of atrophy at a regional level: advantages and pitfalls</vt:lpstr>
      <vt:lpstr>Overview</vt:lpstr>
      <vt:lpstr>Advantages of atrophy measurement</vt:lpstr>
      <vt:lpstr>But don’t just take my word for it…  Quoting Michael W. Weiner :</vt:lpstr>
      <vt:lpstr>But don’t just take my word for it…  Quoting Michael W. Weiner :</vt:lpstr>
      <vt:lpstr>Advantages of regional atrophy measurement</vt:lpstr>
      <vt:lpstr>Methods of regional atrophy measurement</vt:lpstr>
      <vt:lpstr>Advantages of manual ROI volumetry</vt:lpstr>
      <vt:lpstr>Pitfalls of manual ROI volumetry</vt:lpstr>
      <vt:lpstr>Pitfalls of manual ROI volumetry – example</vt:lpstr>
      <vt:lpstr>Segmentation Propagation using non-rigid registration</vt:lpstr>
      <vt:lpstr>Segmentation Propagation using non-rigid registration</vt:lpstr>
      <vt:lpstr>Segmentation Propagation using non-rigid registration</vt:lpstr>
      <vt:lpstr>Segmentation Propagation using non-rigid registration</vt:lpstr>
      <vt:lpstr>Spatial normalisation and atlases</vt:lpstr>
      <vt:lpstr>Pros and cons of automatic segmentation</vt:lpstr>
      <vt:lpstr>Pitfalls of ROI volumetry – example, revisited</vt:lpstr>
      <vt:lpstr>Motivating voxel-based analyses</vt:lpstr>
      <vt:lpstr>Residual differences and the boundary shift integral (BSI)</vt:lpstr>
      <vt:lpstr>Voxel-wise volume change: Jacobians of non-rigid transformations</vt:lpstr>
      <vt:lpstr>Voxel-wise volume change: Jacobians – intuition behind the mathematics</vt:lpstr>
      <vt:lpstr>Voxel-wise volume change: Jacobians – intuition behind the mathematics</vt:lpstr>
      <vt:lpstr>Longitudinal tensor-based morphometry or voxel-compression mapping (VCM)</vt:lpstr>
      <vt:lpstr>Pitfalls of tensor based morphometry</vt:lpstr>
      <vt:lpstr>Tensor- and deformation-based morphometry (TBM and DBM)</vt:lpstr>
      <vt:lpstr>Mass-univariate, mass-multivariate and global multivariate statistical analysis</vt:lpstr>
      <vt:lpstr>Multiple comparison correction and associated pitfalls</vt:lpstr>
      <vt:lpstr>Voxel-based morphometry (VBM)</vt:lpstr>
      <vt:lpstr>Voxel-based morphometry</vt:lpstr>
      <vt:lpstr>Advantages of voxel-based morphometry</vt:lpstr>
      <vt:lpstr>Pitfalls of voxel-based morphometry</vt:lpstr>
      <vt:lpstr>Pitfalls of voxel-based morphometry</vt:lpstr>
      <vt:lpstr>Pitfalls of voxel-based morphometry</vt:lpstr>
      <vt:lpstr>Pitfalls of voxel-based morphometry Summary</vt:lpstr>
      <vt:lpstr>Longitudinal voxel-based morphometry</vt:lpstr>
      <vt:lpstr>Adjustment for “nuisance” variables</vt:lpstr>
      <vt:lpstr>Adjustment for global GM volume  Figure from John Ashburner’s Morphometry slides http://www.fil.ion.ucl.ac.uk/spm/course/slides11/ </vt:lpstr>
      <vt:lpstr>Common statistical pitfalls</vt:lpstr>
      <vt:lpstr>Further reading (particularly related to pitfalls)</vt:lpstr>
      <vt:lpstr>Methods for the analysis of atrophy at a regional level: advantages and pitfalls</vt:lpstr>
    </vt:vector>
  </TitlesOfParts>
  <Company>WTCN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 Workshop</dc:title>
  <dc:subject>Regional atrophy analysis methods</dc:subject>
  <dc:creator>Gerard R. Ridgway</dc:creator>
  <cp:keywords>Morphometry, VBM</cp:keywords>
  <cp:lastModifiedBy>Ged Ridgway</cp:lastModifiedBy>
  <cp:revision>97</cp:revision>
  <dcterms:created xsi:type="dcterms:W3CDTF">2011-05-24T08:57:34Z</dcterms:created>
  <dcterms:modified xsi:type="dcterms:W3CDTF">2011-07-13T15:18:00Z</dcterms:modified>
</cp:coreProperties>
</file>