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42" r:id="rId5"/>
    <p:sldId id="348" r:id="rId6"/>
    <p:sldId id="349" r:id="rId7"/>
    <p:sldId id="350" r:id="rId8"/>
    <p:sldId id="351" r:id="rId9"/>
    <p:sldId id="269" r:id="rId10"/>
    <p:sldId id="263" r:id="rId11"/>
    <p:sldId id="265" r:id="rId12"/>
    <p:sldId id="352" r:id="rId13"/>
    <p:sldId id="353" r:id="rId14"/>
    <p:sldId id="354" r:id="rId15"/>
    <p:sldId id="355" r:id="rId16"/>
    <p:sldId id="357" r:id="rId17"/>
    <p:sldId id="358" r:id="rId18"/>
    <p:sldId id="359" r:id="rId19"/>
    <p:sldId id="360" r:id="rId20"/>
    <p:sldId id="361" r:id="rId21"/>
    <p:sldId id="341" r:id="rId22"/>
  </p:sldIdLst>
  <p:sldSz cx="10160000" cy="7620000"/>
  <p:notesSz cx="10160000" cy="7620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9"/>
    <p:restoredTop sz="95559"/>
  </p:normalViewPr>
  <p:slideViewPr>
    <p:cSldViewPr>
      <p:cViewPr varScale="1">
        <p:scale>
          <a:sx n="111" d="100"/>
          <a:sy n="111" d="100"/>
        </p:scale>
        <p:origin x="1384" y="20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2C286-CEB9-E946-9981-859272C6CB00}" type="doc">
      <dgm:prSet loTypeId="urn:microsoft.com/office/officeart/2009/3/layout/PlusandMinus" loCatId="" qsTypeId="urn:microsoft.com/office/officeart/2005/8/quickstyle/simple1" qsCatId="simple" csTypeId="urn:microsoft.com/office/officeart/2005/8/colors/accent1_2" csCatId="accent1" phldr="1"/>
      <dgm:spPr/>
      <dgm:t>
        <a:bodyPr/>
        <a:lstStyle/>
        <a:p>
          <a:endParaRPr lang="en-GB"/>
        </a:p>
      </dgm:t>
    </dgm:pt>
    <dgm:pt modelId="{22FE7C77-DA38-8142-AC74-78CA1BF490A8}">
      <dgm:prSet phldrT="[Text]" custT="1"/>
      <dgm:spPr/>
      <dgm:t>
        <a:bodyPr/>
        <a:lstStyle/>
        <a:p>
          <a:r>
            <a:rPr lang="en-GB" sz="2000" dirty="0">
              <a:latin typeface="Arial" panose="020B0604020202020204" pitchFamily="34" charset="0"/>
              <a:cs typeface="Arial" panose="020B0604020202020204" pitchFamily="34" charset="0"/>
            </a:rPr>
            <a:t>Easy access</a:t>
          </a:r>
        </a:p>
        <a:p>
          <a:r>
            <a:rPr lang="en-GB" sz="2000" dirty="0">
              <a:latin typeface="Arial" panose="020B0604020202020204" pitchFamily="34" charset="0"/>
              <a:cs typeface="Arial" panose="020B0604020202020204" pitchFamily="34" charset="0"/>
            </a:rPr>
            <a:t>Understanding of contingent process</a:t>
          </a:r>
        </a:p>
        <a:p>
          <a:r>
            <a:rPr lang="en-GB" sz="2000" dirty="0">
              <a:latin typeface="Arial" panose="020B0604020202020204" pitchFamily="34" charset="0"/>
              <a:cs typeface="Arial" panose="020B0604020202020204" pitchFamily="34" charset="0"/>
            </a:rPr>
            <a:t>Non-voyeuristic perception </a:t>
          </a:r>
        </a:p>
        <a:p>
          <a:endParaRPr lang="en-GB" sz="2000" dirty="0">
            <a:latin typeface="Arial" panose="020B0604020202020204" pitchFamily="34" charset="0"/>
            <a:cs typeface="Arial" panose="020B0604020202020204" pitchFamily="34" charset="0"/>
          </a:endParaRPr>
        </a:p>
      </dgm:t>
    </dgm:pt>
    <dgm:pt modelId="{1168D168-DF42-414A-BC14-9C5F573BCB28}" type="parTrans" cxnId="{E2C03DB1-A291-DE44-A35E-43B96140823D}">
      <dgm:prSet/>
      <dgm:spPr/>
      <dgm:t>
        <a:bodyPr/>
        <a:lstStyle/>
        <a:p>
          <a:endParaRPr lang="en-GB" sz="2000">
            <a:latin typeface="Arial" panose="020B0604020202020204" pitchFamily="34" charset="0"/>
            <a:cs typeface="Arial" panose="020B0604020202020204" pitchFamily="34" charset="0"/>
          </a:endParaRPr>
        </a:p>
      </dgm:t>
    </dgm:pt>
    <dgm:pt modelId="{A106B0A8-3D73-2D4E-A607-3A31096F53CC}" type="sibTrans" cxnId="{E2C03DB1-A291-DE44-A35E-43B96140823D}">
      <dgm:prSet/>
      <dgm:spPr/>
      <dgm:t>
        <a:bodyPr/>
        <a:lstStyle/>
        <a:p>
          <a:endParaRPr lang="en-GB" sz="2000">
            <a:latin typeface="Arial" panose="020B0604020202020204" pitchFamily="34" charset="0"/>
            <a:cs typeface="Arial" panose="020B0604020202020204" pitchFamily="34" charset="0"/>
          </a:endParaRPr>
        </a:p>
      </dgm:t>
    </dgm:pt>
    <dgm:pt modelId="{F722239B-A6A7-3349-86C4-FEE98B91F80C}">
      <dgm:prSet phldrT="[Text]" custT="1"/>
      <dgm:spPr/>
      <dgm:t>
        <a:bodyPr/>
        <a:lstStyle/>
        <a:p>
          <a:r>
            <a:rPr lang="en-GB" sz="2000" dirty="0">
              <a:latin typeface="Arial" panose="020B0604020202020204" pitchFamily="34" charset="0"/>
              <a:cs typeface="Arial" panose="020B0604020202020204" pitchFamily="34" charset="0"/>
            </a:rPr>
            <a:t>High expectations due to shared positions </a:t>
          </a:r>
        </a:p>
        <a:p>
          <a:r>
            <a:rPr lang="en-GB" sz="2000" dirty="0">
              <a:latin typeface="Arial" panose="020B0604020202020204" pitchFamily="34" charset="0"/>
              <a:cs typeface="Arial" panose="020B0604020202020204" pitchFamily="34" charset="0"/>
            </a:rPr>
            <a:t>Ambiguous boundary </a:t>
          </a:r>
        </a:p>
        <a:p>
          <a:r>
            <a:rPr lang="en-GB" sz="2000" dirty="0">
              <a:latin typeface="Arial" panose="020B0604020202020204" pitchFamily="34" charset="0"/>
              <a:cs typeface="Arial" panose="020B0604020202020204" pitchFamily="34" charset="0"/>
            </a:rPr>
            <a:t>Taken for granted</a:t>
          </a:r>
        </a:p>
        <a:p>
          <a:r>
            <a:rPr lang="en-GB" sz="2000" dirty="0">
              <a:latin typeface="Arial" panose="020B0604020202020204" pitchFamily="34" charset="0"/>
              <a:cs typeface="Arial" panose="020B0604020202020204" pitchFamily="34" charset="0"/>
            </a:rPr>
            <a:t>Other personal, social or situational attributes  </a:t>
          </a:r>
        </a:p>
      </dgm:t>
    </dgm:pt>
    <dgm:pt modelId="{453FCBD4-FABC-5145-8556-995DBCEBE30A}" type="parTrans" cxnId="{77608C33-2369-7E4F-8FC8-9C1632838CA9}">
      <dgm:prSet/>
      <dgm:spPr/>
      <dgm:t>
        <a:bodyPr/>
        <a:lstStyle/>
        <a:p>
          <a:endParaRPr lang="en-GB" sz="2000">
            <a:latin typeface="Arial" panose="020B0604020202020204" pitchFamily="34" charset="0"/>
            <a:cs typeface="Arial" panose="020B0604020202020204" pitchFamily="34" charset="0"/>
          </a:endParaRPr>
        </a:p>
      </dgm:t>
    </dgm:pt>
    <dgm:pt modelId="{144D76D1-E623-3444-8F84-4A8E5F4F796B}" type="sibTrans" cxnId="{77608C33-2369-7E4F-8FC8-9C1632838CA9}">
      <dgm:prSet/>
      <dgm:spPr/>
      <dgm:t>
        <a:bodyPr/>
        <a:lstStyle/>
        <a:p>
          <a:endParaRPr lang="en-GB" sz="2000">
            <a:latin typeface="Arial" panose="020B0604020202020204" pitchFamily="34" charset="0"/>
            <a:cs typeface="Arial" panose="020B0604020202020204" pitchFamily="34" charset="0"/>
          </a:endParaRPr>
        </a:p>
      </dgm:t>
    </dgm:pt>
    <dgm:pt modelId="{260613D2-2E4B-7747-808F-7EA4C9D1D19C}" type="pres">
      <dgm:prSet presAssocID="{F222C286-CEB9-E946-9981-859272C6CB00}" presName="Name0" presStyleCnt="0">
        <dgm:presLayoutVars>
          <dgm:chMax val="2"/>
          <dgm:chPref val="2"/>
          <dgm:dir/>
          <dgm:animOne/>
          <dgm:resizeHandles val="exact"/>
        </dgm:presLayoutVars>
      </dgm:prSet>
      <dgm:spPr/>
    </dgm:pt>
    <dgm:pt modelId="{F58700F9-02A3-3A47-9A1C-6D2567615E16}" type="pres">
      <dgm:prSet presAssocID="{F222C286-CEB9-E946-9981-859272C6CB00}" presName="Background" presStyleLbl="bgImgPlace1" presStyleIdx="0" presStyleCnt="1"/>
      <dgm:spPr/>
    </dgm:pt>
    <dgm:pt modelId="{A4E60612-A0FB-5445-8E90-FAFCAC34BAD7}" type="pres">
      <dgm:prSet presAssocID="{F222C286-CEB9-E946-9981-859272C6CB00}" presName="ParentText1" presStyleLbl="revTx" presStyleIdx="0" presStyleCnt="2">
        <dgm:presLayoutVars>
          <dgm:chMax val="0"/>
          <dgm:chPref val="0"/>
          <dgm:bulletEnabled val="1"/>
        </dgm:presLayoutVars>
      </dgm:prSet>
      <dgm:spPr/>
    </dgm:pt>
    <dgm:pt modelId="{B9425372-C1CA-B744-8913-C4108D78C4BF}" type="pres">
      <dgm:prSet presAssocID="{F222C286-CEB9-E946-9981-859272C6CB00}" presName="ParentText2" presStyleLbl="revTx" presStyleIdx="1" presStyleCnt="2">
        <dgm:presLayoutVars>
          <dgm:chMax val="0"/>
          <dgm:chPref val="0"/>
          <dgm:bulletEnabled val="1"/>
        </dgm:presLayoutVars>
      </dgm:prSet>
      <dgm:spPr/>
    </dgm:pt>
    <dgm:pt modelId="{1018F646-99B5-374D-8972-5747CDFC32E4}" type="pres">
      <dgm:prSet presAssocID="{F222C286-CEB9-E946-9981-859272C6CB00}" presName="Plus" presStyleLbl="alignNode1" presStyleIdx="0" presStyleCnt="2"/>
      <dgm:spPr/>
    </dgm:pt>
    <dgm:pt modelId="{67D948AC-8DB4-484B-BAB8-2871AE9E747E}" type="pres">
      <dgm:prSet presAssocID="{F222C286-CEB9-E946-9981-859272C6CB00}" presName="Minus" presStyleLbl="alignNode1" presStyleIdx="1" presStyleCnt="2"/>
      <dgm:spPr/>
    </dgm:pt>
    <dgm:pt modelId="{0F30378A-F6FE-7A4E-9DD5-0E0DABDD459D}" type="pres">
      <dgm:prSet presAssocID="{F222C286-CEB9-E946-9981-859272C6CB00}" presName="Divider" presStyleLbl="parChTrans1D1" presStyleIdx="0" presStyleCnt="1"/>
      <dgm:spPr/>
    </dgm:pt>
  </dgm:ptLst>
  <dgm:cxnLst>
    <dgm:cxn modelId="{77608C33-2369-7E4F-8FC8-9C1632838CA9}" srcId="{F222C286-CEB9-E946-9981-859272C6CB00}" destId="{F722239B-A6A7-3349-86C4-FEE98B91F80C}" srcOrd="1" destOrd="0" parTransId="{453FCBD4-FABC-5145-8556-995DBCEBE30A}" sibTransId="{144D76D1-E623-3444-8F84-4A8E5F4F796B}"/>
    <dgm:cxn modelId="{FA5B676A-1EB3-B741-A753-EF0A026346DD}" type="presOf" srcId="{22FE7C77-DA38-8142-AC74-78CA1BF490A8}" destId="{A4E60612-A0FB-5445-8E90-FAFCAC34BAD7}" srcOrd="0" destOrd="0" presId="urn:microsoft.com/office/officeart/2009/3/layout/PlusandMinus"/>
    <dgm:cxn modelId="{6CA8068D-E5E7-3B45-9A84-62FC0D5F7D32}" type="presOf" srcId="{F722239B-A6A7-3349-86C4-FEE98B91F80C}" destId="{B9425372-C1CA-B744-8913-C4108D78C4BF}" srcOrd="0" destOrd="0" presId="urn:microsoft.com/office/officeart/2009/3/layout/PlusandMinus"/>
    <dgm:cxn modelId="{E2C03DB1-A291-DE44-A35E-43B96140823D}" srcId="{F222C286-CEB9-E946-9981-859272C6CB00}" destId="{22FE7C77-DA38-8142-AC74-78CA1BF490A8}" srcOrd="0" destOrd="0" parTransId="{1168D168-DF42-414A-BC14-9C5F573BCB28}" sibTransId="{A106B0A8-3D73-2D4E-A607-3A31096F53CC}"/>
    <dgm:cxn modelId="{374797EC-BE44-4742-B169-B96CC9C721AB}" type="presOf" srcId="{F222C286-CEB9-E946-9981-859272C6CB00}" destId="{260613D2-2E4B-7747-808F-7EA4C9D1D19C}" srcOrd="0" destOrd="0" presId="urn:microsoft.com/office/officeart/2009/3/layout/PlusandMinus"/>
    <dgm:cxn modelId="{661E7222-5DBC-E546-A60E-F3AB58C932E0}" type="presParOf" srcId="{260613D2-2E4B-7747-808F-7EA4C9D1D19C}" destId="{F58700F9-02A3-3A47-9A1C-6D2567615E16}" srcOrd="0" destOrd="0" presId="urn:microsoft.com/office/officeart/2009/3/layout/PlusandMinus"/>
    <dgm:cxn modelId="{26219DBD-4886-D244-8B55-EF06A9C5CE1A}" type="presParOf" srcId="{260613D2-2E4B-7747-808F-7EA4C9D1D19C}" destId="{A4E60612-A0FB-5445-8E90-FAFCAC34BAD7}" srcOrd="1" destOrd="0" presId="urn:microsoft.com/office/officeart/2009/3/layout/PlusandMinus"/>
    <dgm:cxn modelId="{C07F850E-10B9-8B41-ADC7-75C6A8020998}" type="presParOf" srcId="{260613D2-2E4B-7747-808F-7EA4C9D1D19C}" destId="{B9425372-C1CA-B744-8913-C4108D78C4BF}" srcOrd="2" destOrd="0" presId="urn:microsoft.com/office/officeart/2009/3/layout/PlusandMinus"/>
    <dgm:cxn modelId="{16217FEC-B7C5-B745-A8F6-B5E25435D0AC}" type="presParOf" srcId="{260613D2-2E4B-7747-808F-7EA4C9D1D19C}" destId="{1018F646-99B5-374D-8972-5747CDFC32E4}" srcOrd="3" destOrd="0" presId="urn:microsoft.com/office/officeart/2009/3/layout/PlusandMinus"/>
    <dgm:cxn modelId="{3B036130-87B7-DB42-B944-E6AA1FBF4E17}" type="presParOf" srcId="{260613D2-2E4B-7747-808F-7EA4C9D1D19C}" destId="{67D948AC-8DB4-484B-BAB8-2871AE9E747E}" srcOrd="4" destOrd="0" presId="urn:microsoft.com/office/officeart/2009/3/layout/PlusandMinus"/>
    <dgm:cxn modelId="{5AA96467-E859-7C42-9143-62AE7F5660A8}" type="presParOf" srcId="{260613D2-2E4B-7747-808F-7EA4C9D1D19C}" destId="{0F30378A-F6FE-7A4E-9DD5-0E0DABDD459D}"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22C286-CEB9-E946-9981-859272C6CB00}" type="doc">
      <dgm:prSet loTypeId="urn:microsoft.com/office/officeart/2009/3/layout/PlusandMinus" loCatId="" qsTypeId="urn:microsoft.com/office/officeart/2005/8/quickstyle/simple1" qsCatId="simple" csTypeId="urn:microsoft.com/office/officeart/2005/8/colors/accent1_2" csCatId="accent1" phldr="1"/>
      <dgm:spPr/>
      <dgm:t>
        <a:bodyPr/>
        <a:lstStyle/>
        <a:p>
          <a:endParaRPr lang="en-GB"/>
        </a:p>
      </dgm:t>
    </dgm:pt>
    <dgm:pt modelId="{22FE7C77-DA38-8142-AC74-78CA1BF490A8}">
      <dgm:prSet phldrT="[Text]" custT="1"/>
      <dgm:spPr/>
      <dgm:t>
        <a:bodyPr/>
        <a:lstStyle/>
        <a:p>
          <a:r>
            <a:rPr lang="en-GB" sz="2000" dirty="0">
              <a:latin typeface="Arial" panose="020B0604020202020204" pitchFamily="34" charset="0"/>
              <a:cs typeface="Arial" panose="020B0604020202020204" pitchFamily="34" charset="0"/>
            </a:rPr>
            <a:t>Non-biased observations</a:t>
          </a:r>
        </a:p>
        <a:p>
          <a:r>
            <a:rPr lang="en-GB" sz="2000" dirty="0">
              <a:latin typeface="Arial" panose="020B0604020202020204" pitchFamily="34" charset="0"/>
              <a:cs typeface="Arial" panose="020B0604020202020204" pitchFamily="34" charset="0"/>
            </a:rPr>
            <a:t>Consideration of micro details </a:t>
          </a:r>
        </a:p>
        <a:p>
          <a:r>
            <a:rPr lang="en-GB" sz="2000" dirty="0">
              <a:latin typeface="Arial" panose="020B0604020202020204" pitchFamily="34" charset="0"/>
              <a:cs typeface="Arial" panose="020B0604020202020204" pitchFamily="34" charset="0"/>
            </a:rPr>
            <a:t>Consent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dgm:t>
    </dgm:pt>
    <dgm:pt modelId="{1168D168-DF42-414A-BC14-9C5F573BCB28}" type="parTrans" cxnId="{E2C03DB1-A291-DE44-A35E-43B96140823D}">
      <dgm:prSet/>
      <dgm:spPr/>
      <dgm:t>
        <a:bodyPr/>
        <a:lstStyle/>
        <a:p>
          <a:endParaRPr lang="en-GB" sz="2000">
            <a:latin typeface="Arial" panose="020B0604020202020204" pitchFamily="34" charset="0"/>
            <a:cs typeface="Arial" panose="020B0604020202020204" pitchFamily="34" charset="0"/>
          </a:endParaRPr>
        </a:p>
      </dgm:t>
    </dgm:pt>
    <dgm:pt modelId="{A106B0A8-3D73-2D4E-A607-3A31096F53CC}" type="sibTrans" cxnId="{E2C03DB1-A291-DE44-A35E-43B96140823D}">
      <dgm:prSet/>
      <dgm:spPr/>
      <dgm:t>
        <a:bodyPr/>
        <a:lstStyle/>
        <a:p>
          <a:endParaRPr lang="en-GB" sz="2000">
            <a:latin typeface="Arial" panose="020B0604020202020204" pitchFamily="34" charset="0"/>
            <a:cs typeface="Arial" panose="020B0604020202020204" pitchFamily="34" charset="0"/>
          </a:endParaRPr>
        </a:p>
      </dgm:t>
    </dgm:pt>
    <dgm:pt modelId="{F722239B-A6A7-3349-86C4-FEE98B91F80C}">
      <dgm:prSet phldrT="[Text]" custT="1"/>
      <dgm:spPr/>
      <dgm:t>
        <a:bodyPr/>
        <a:lstStyle/>
        <a:p>
          <a:r>
            <a:rPr lang="en-GB" sz="2000" dirty="0">
              <a:latin typeface="Arial" panose="020B0604020202020204" pitchFamily="34" charset="0"/>
              <a:cs typeface="Arial" panose="020B0604020202020204" pitchFamily="34" charset="0"/>
            </a:rPr>
            <a:t>‘Detached gaze’ and otherness </a:t>
          </a:r>
        </a:p>
        <a:p>
          <a:r>
            <a:rPr lang="en-GB" sz="2000" dirty="0">
              <a:latin typeface="Arial" panose="020B0604020202020204" pitchFamily="34" charset="0"/>
              <a:cs typeface="Arial" panose="020B0604020202020204" pitchFamily="34" charset="0"/>
            </a:rPr>
            <a:t>Inaccessibility </a:t>
          </a:r>
        </a:p>
        <a:p>
          <a:r>
            <a:rPr lang="en-GB" sz="2000" dirty="0">
              <a:latin typeface="Arial" panose="020B0604020202020204" pitchFamily="34" charset="0"/>
              <a:cs typeface="Arial" panose="020B0604020202020204" pitchFamily="34" charset="0"/>
            </a:rPr>
            <a:t>Exotification of self </a:t>
          </a:r>
        </a:p>
        <a:p>
          <a:r>
            <a:rPr lang="en-GB" sz="2000" dirty="0">
              <a:latin typeface="Arial" panose="020B0604020202020204" pitchFamily="34" charset="0"/>
              <a:cs typeface="Arial" panose="020B0604020202020204" pitchFamily="34" charset="0"/>
            </a:rPr>
            <a:t>Antagonism </a:t>
          </a:r>
        </a:p>
      </dgm:t>
    </dgm:pt>
    <dgm:pt modelId="{453FCBD4-FABC-5145-8556-995DBCEBE30A}" type="parTrans" cxnId="{77608C33-2369-7E4F-8FC8-9C1632838CA9}">
      <dgm:prSet/>
      <dgm:spPr/>
      <dgm:t>
        <a:bodyPr/>
        <a:lstStyle/>
        <a:p>
          <a:endParaRPr lang="en-GB" sz="2000">
            <a:latin typeface="Arial" panose="020B0604020202020204" pitchFamily="34" charset="0"/>
            <a:cs typeface="Arial" panose="020B0604020202020204" pitchFamily="34" charset="0"/>
          </a:endParaRPr>
        </a:p>
      </dgm:t>
    </dgm:pt>
    <dgm:pt modelId="{144D76D1-E623-3444-8F84-4A8E5F4F796B}" type="sibTrans" cxnId="{77608C33-2369-7E4F-8FC8-9C1632838CA9}">
      <dgm:prSet/>
      <dgm:spPr/>
      <dgm:t>
        <a:bodyPr/>
        <a:lstStyle/>
        <a:p>
          <a:endParaRPr lang="en-GB" sz="2000">
            <a:latin typeface="Arial" panose="020B0604020202020204" pitchFamily="34" charset="0"/>
            <a:cs typeface="Arial" panose="020B0604020202020204" pitchFamily="34" charset="0"/>
          </a:endParaRPr>
        </a:p>
      </dgm:t>
    </dgm:pt>
    <dgm:pt modelId="{260613D2-2E4B-7747-808F-7EA4C9D1D19C}" type="pres">
      <dgm:prSet presAssocID="{F222C286-CEB9-E946-9981-859272C6CB00}" presName="Name0" presStyleCnt="0">
        <dgm:presLayoutVars>
          <dgm:chMax val="2"/>
          <dgm:chPref val="2"/>
          <dgm:dir/>
          <dgm:animOne/>
          <dgm:resizeHandles val="exact"/>
        </dgm:presLayoutVars>
      </dgm:prSet>
      <dgm:spPr/>
    </dgm:pt>
    <dgm:pt modelId="{F58700F9-02A3-3A47-9A1C-6D2567615E16}" type="pres">
      <dgm:prSet presAssocID="{F222C286-CEB9-E946-9981-859272C6CB00}" presName="Background" presStyleLbl="bgImgPlace1" presStyleIdx="0" presStyleCnt="1"/>
      <dgm:spPr/>
    </dgm:pt>
    <dgm:pt modelId="{A4E60612-A0FB-5445-8E90-FAFCAC34BAD7}" type="pres">
      <dgm:prSet presAssocID="{F222C286-CEB9-E946-9981-859272C6CB00}" presName="ParentText1" presStyleLbl="revTx" presStyleIdx="0" presStyleCnt="2">
        <dgm:presLayoutVars>
          <dgm:chMax val="0"/>
          <dgm:chPref val="0"/>
          <dgm:bulletEnabled val="1"/>
        </dgm:presLayoutVars>
      </dgm:prSet>
      <dgm:spPr/>
    </dgm:pt>
    <dgm:pt modelId="{B9425372-C1CA-B744-8913-C4108D78C4BF}" type="pres">
      <dgm:prSet presAssocID="{F222C286-CEB9-E946-9981-859272C6CB00}" presName="ParentText2" presStyleLbl="revTx" presStyleIdx="1" presStyleCnt="2">
        <dgm:presLayoutVars>
          <dgm:chMax val="0"/>
          <dgm:chPref val="0"/>
          <dgm:bulletEnabled val="1"/>
        </dgm:presLayoutVars>
      </dgm:prSet>
      <dgm:spPr/>
    </dgm:pt>
    <dgm:pt modelId="{1018F646-99B5-374D-8972-5747CDFC32E4}" type="pres">
      <dgm:prSet presAssocID="{F222C286-CEB9-E946-9981-859272C6CB00}" presName="Plus" presStyleLbl="alignNode1" presStyleIdx="0" presStyleCnt="2"/>
      <dgm:spPr/>
    </dgm:pt>
    <dgm:pt modelId="{67D948AC-8DB4-484B-BAB8-2871AE9E747E}" type="pres">
      <dgm:prSet presAssocID="{F222C286-CEB9-E946-9981-859272C6CB00}" presName="Minus" presStyleLbl="alignNode1" presStyleIdx="1" presStyleCnt="2"/>
      <dgm:spPr/>
    </dgm:pt>
    <dgm:pt modelId="{0F30378A-F6FE-7A4E-9DD5-0E0DABDD459D}" type="pres">
      <dgm:prSet presAssocID="{F222C286-CEB9-E946-9981-859272C6CB00}" presName="Divider" presStyleLbl="parChTrans1D1" presStyleIdx="0" presStyleCnt="1"/>
      <dgm:spPr/>
    </dgm:pt>
  </dgm:ptLst>
  <dgm:cxnLst>
    <dgm:cxn modelId="{77608C33-2369-7E4F-8FC8-9C1632838CA9}" srcId="{F222C286-CEB9-E946-9981-859272C6CB00}" destId="{F722239B-A6A7-3349-86C4-FEE98B91F80C}" srcOrd="1" destOrd="0" parTransId="{453FCBD4-FABC-5145-8556-995DBCEBE30A}" sibTransId="{144D76D1-E623-3444-8F84-4A8E5F4F796B}"/>
    <dgm:cxn modelId="{FA5B676A-1EB3-B741-A753-EF0A026346DD}" type="presOf" srcId="{22FE7C77-DA38-8142-AC74-78CA1BF490A8}" destId="{A4E60612-A0FB-5445-8E90-FAFCAC34BAD7}" srcOrd="0" destOrd="0" presId="urn:microsoft.com/office/officeart/2009/3/layout/PlusandMinus"/>
    <dgm:cxn modelId="{6CA8068D-E5E7-3B45-9A84-62FC0D5F7D32}" type="presOf" srcId="{F722239B-A6A7-3349-86C4-FEE98B91F80C}" destId="{B9425372-C1CA-B744-8913-C4108D78C4BF}" srcOrd="0" destOrd="0" presId="urn:microsoft.com/office/officeart/2009/3/layout/PlusandMinus"/>
    <dgm:cxn modelId="{E2C03DB1-A291-DE44-A35E-43B96140823D}" srcId="{F222C286-CEB9-E946-9981-859272C6CB00}" destId="{22FE7C77-DA38-8142-AC74-78CA1BF490A8}" srcOrd="0" destOrd="0" parTransId="{1168D168-DF42-414A-BC14-9C5F573BCB28}" sibTransId="{A106B0A8-3D73-2D4E-A607-3A31096F53CC}"/>
    <dgm:cxn modelId="{374797EC-BE44-4742-B169-B96CC9C721AB}" type="presOf" srcId="{F222C286-CEB9-E946-9981-859272C6CB00}" destId="{260613D2-2E4B-7747-808F-7EA4C9D1D19C}" srcOrd="0" destOrd="0" presId="urn:microsoft.com/office/officeart/2009/3/layout/PlusandMinus"/>
    <dgm:cxn modelId="{661E7222-5DBC-E546-A60E-F3AB58C932E0}" type="presParOf" srcId="{260613D2-2E4B-7747-808F-7EA4C9D1D19C}" destId="{F58700F9-02A3-3A47-9A1C-6D2567615E16}" srcOrd="0" destOrd="0" presId="urn:microsoft.com/office/officeart/2009/3/layout/PlusandMinus"/>
    <dgm:cxn modelId="{26219DBD-4886-D244-8B55-EF06A9C5CE1A}" type="presParOf" srcId="{260613D2-2E4B-7747-808F-7EA4C9D1D19C}" destId="{A4E60612-A0FB-5445-8E90-FAFCAC34BAD7}" srcOrd="1" destOrd="0" presId="urn:microsoft.com/office/officeart/2009/3/layout/PlusandMinus"/>
    <dgm:cxn modelId="{C07F850E-10B9-8B41-ADC7-75C6A8020998}" type="presParOf" srcId="{260613D2-2E4B-7747-808F-7EA4C9D1D19C}" destId="{B9425372-C1CA-B744-8913-C4108D78C4BF}" srcOrd="2" destOrd="0" presId="urn:microsoft.com/office/officeart/2009/3/layout/PlusandMinus"/>
    <dgm:cxn modelId="{16217FEC-B7C5-B745-A8F6-B5E25435D0AC}" type="presParOf" srcId="{260613D2-2E4B-7747-808F-7EA4C9D1D19C}" destId="{1018F646-99B5-374D-8972-5747CDFC32E4}" srcOrd="3" destOrd="0" presId="urn:microsoft.com/office/officeart/2009/3/layout/PlusandMinus"/>
    <dgm:cxn modelId="{3B036130-87B7-DB42-B944-E6AA1FBF4E17}" type="presParOf" srcId="{260613D2-2E4B-7747-808F-7EA4C9D1D19C}" destId="{67D948AC-8DB4-484B-BAB8-2871AE9E747E}" srcOrd="4" destOrd="0" presId="urn:microsoft.com/office/officeart/2009/3/layout/PlusandMinus"/>
    <dgm:cxn modelId="{5AA96467-E859-7C42-9143-62AE7F5660A8}" type="presParOf" srcId="{260613D2-2E4B-7747-808F-7EA4C9D1D19C}" destId="{0F30378A-F6FE-7A4E-9DD5-0E0DABDD459D}"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700F9-02A3-3A47-9A1C-6D2567615E16}">
      <dsp:nvSpPr>
        <dsp:cNvPr id="0" name=""/>
        <dsp:cNvSpPr/>
      </dsp:nvSpPr>
      <dsp:spPr>
        <a:xfrm>
          <a:off x="728749" y="1033404"/>
          <a:ext cx="7044575" cy="36405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60612-A0FB-5445-8E90-FAFCAC34BAD7}">
      <dsp:nvSpPr>
        <dsp:cNvPr id="0" name=""/>
        <dsp:cNvSpPr/>
      </dsp:nvSpPr>
      <dsp:spPr>
        <a:xfrm>
          <a:off x="939276" y="1459176"/>
          <a:ext cx="3271274" cy="311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Easy access</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Understanding of contingent process</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Non-voyeuristic perception </a:t>
          </a:r>
        </a:p>
        <a:p>
          <a:pPr marL="0" lvl="0" indent="0" algn="l" defTabSz="889000">
            <a:lnSpc>
              <a:spcPct val="90000"/>
            </a:lnSpc>
            <a:spcBef>
              <a:spcPct val="0"/>
            </a:spcBef>
            <a:spcAft>
              <a:spcPct val="35000"/>
            </a:spcAft>
            <a:buNone/>
          </a:pPr>
          <a:endParaRPr lang="en-GB" sz="2000" kern="1200" dirty="0">
            <a:latin typeface="Arial" panose="020B0604020202020204" pitchFamily="34" charset="0"/>
            <a:cs typeface="Arial" panose="020B0604020202020204" pitchFamily="34" charset="0"/>
          </a:endParaRPr>
        </a:p>
      </dsp:txBody>
      <dsp:txXfrm>
        <a:off x="939276" y="1459176"/>
        <a:ext cx="3271274" cy="3114483"/>
      </dsp:txXfrm>
    </dsp:sp>
    <dsp:sp modelId="{B9425372-C1CA-B744-8913-C4108D78C4BF}">
      <dsp:nvSpPr>
        <dsp:cNvPr id="0" name=""/>
        <dsp:cNvSpPr/>
      </dsp:nvSpPr>
      <dsp:spPr>
        <a:xfrm>
          <a:off x="4283425" y="1459176"/>
          <a:ext cx="3271274" cy="311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High expectations due to shared positions </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Ambiguous boundary </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Taken for granted</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Other personal, social or situational attributes  </a:t>
          </a:r>
        </a:p>
      </dsp:txBody>
      <dsp:txXfrm>
        <a:off x="4283425" y="1459176"/>
        <a:ext cx="3271274" cy="3114483"/>
      </dsp:txXfrm>
    </dsp:sp>
    <dsp:sp modelId="{1018F646-99B5-374D-8972-5747CDFC32E4}">
      <dsp:nvSpPr>
        <dsp:cNvPr id="0" name=""/>
        <dsp:cNvSpPr/>
      </dsp:nvSpPr>
      <dsp:spPr>
        <a:xfrm>
          <a:off x="0" y="304841"/>
          <a:ext cx="1376526" cy="1376526"/>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D948AC-8DB4-484B-BAB8-2871AE9E747E}">
      <dsp:nvSpPr>
        <dsp:cNvPr id="0" name=""/>
        <dsp:cNvSpPr/>
      </dsp:nvSpPr>
      <dsp:spPr>
        <a:xfrm>
          <a:off x="6801658" y="799873"/>
          <a:ext cx="1295554" cy="4439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0378A-F6FE-7A4E-9DD5-0E0DABDD459D}">
      <dsp:nvSpPr>
        <dsp:cNvPr id="0" name=""/>
        <dsp:cNvSpPr/>
      </dsp:nvSpPr>
      <dsp:spPr>
        <a:xfrm>
          <a:off x="4251036" y="1465836"/>
          <a:ext cx="809" cy="2974631"/>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700F9-02A3-3A47-9A1C-6D2567615E16}">
      <dsp:nvSpPr>
        <dsp:cNvPr id="0" name=""/>
        <dsp:cNvSpPr/>
      </dsp:nvSpPr>
      <dsp:spPr>
        <a:xfrm>
          <a:off x="728749" y="1033404"/>
          <a:ext cx="7044575" cy="36405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60612-A0FB-5445-8E90-FAFCAC34BAD7}">
      <dsp:nvSpPr>
        <dsp:cNvPr id="0" name=""/>
        <dsp:cNvSpPr/>
      </dsp:nvSpPr>
      <dsp:spPr>
        <a:xfrm>
          <a:off x="939276" y="1459176"/>
          <a:ext cx="3271274" cy="311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Non-biased observations</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Consideration of micro details </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Consent </a:t>
          </a:r>
        </a:p>
        <a:p>
          <a:pPr marL="0" lvl="0" indent="0" algn="l" defTabSz="889000">
            <a:lnSpc>
              <a:spcPct val="90000"/>
            </a:lnSpc>
            <a:spcBef>
              <a:spcPct val="0"/>
            </a:spcBef>
            <a:spcAft>
              <a:spcPct val="35000"/>
            </a:spcAft>
            <a:buNone/>
          </a:pPr>
          <a:endParaRPr lang="en-GB" sz="2000"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 </a:t>
          </a:r>
        </a:p>
      </dsp:txBody>
      <dsp:txXfrm>
        <a:off x="939276" y="1459176"/>
        <a:ext cx="3271274" cy="3114483"/>
      </dsp:txXfrm>
    </dsp:sp>
    <dsp:sp modelId="{B9425372-C1CA-B744-8913-C4108D78C4BF}">
      <dsp:nvSpPr>
        <dsp:cNvPr id="0" name=""/>
        <dsp:cNvSpPr/>
      </dsp:nvSpPr>
      <dsp:spPr>
        <a:xfrm>
          <a:off x="4283425" y="1459176"/>
          <a:ext cx="3271274" cy="3114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‘Detached gaze’ and otherness </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Inaccessibility </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Exotification of self </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Antagonism </a:t>
          </a:r>
        </a:p>
      </dsp:txBody>
      <dsp:txXfrm>
        <a:off x="4283425" y="1459176"/>
        <a:ext cx="3271274" cy="3114483"/>
      </dsp:txXfrm>
    </dsp:sp>
    <dsp:sp modelId="{1018F646-99B5-374D-8972-5747CDFC32E4}">
      <dsp:nvSpPr>
        <dsp:cNvPr id="0" name=""/>
        <dsp:cNvSpPr/>
      </dsp:nvSpPr>
      <dsp:spPr>
        <a:xfrm>
          <a:off x="0" y="304841"/>
          <a:ext cx="1376526" cy="1376526"/>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D948AC-8DB4-484B-BAB8-2871AE9E747E}">
      <dsp:nvSpPr>
        <dsp:cNvPr id="0" name=""/>
        <dsp:cNvSpPr/>
      </dsp:nvSpPr>
      <dsp:spPr>
        <a:xfrm>
          <a:off x="6801658" y="799873"/>
          <a:ext cx="1295554" cy="4439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0378A-F6FE-7A4E-9DD5-0E0DABDD459D}">
      <dsp:nvSpPr>
        <dsp:cNvPr id="0" name=""/>
        <dsp:cNvSpPr/>
      </dsp:nvSpPr>
      <dsp:spPr>
        <a:xfrm>
          <a:off x="4251036" y="1465836"/>
          <a:ext cx="809" cy="2974631"/>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02138"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54688" y="0"/>
            <a:ext cx="4403725" cy="382588"/>
          </a:xfrm>
          <a:prstGeom prst="rect">
            <a:avLst/>
          </a:prstGeom>
        </p:spPr>
        <p:txBody>
          <a:bodyPr vert="horz" lIns="91440" tIns="45720" rIns="91440" bIns="45720" rtlCol="0"/>
          <a:lstStyle>
            <a:lvl1pPr algn="r">
              <a:defRPr sz="1200"/>
            </a:lvl1pPr>
          </a:lstStyle>
          <a:p>
            <a:fld id="{0BB6DA30-1F90-F34B-97BF-AC3897CD8347}" type="datetimeFigureOut">
              <a:rPr lang="en-US" smtClean="0"/>
              <a:t>12/4/25</a:t>
            </a:fld>
            <a:endParaRPr lang="en-US"/>
          </a:p>
        </p:txBody>
      </p:sp>
      <p:sp>
        <p:nvSpPr>
          <p:cNvPr id="4" name="Slide Image Placeholder 3"/>
          <p:cNvSpPr>
            <a:spLocks noGrp="1" noRot="1" noChangeAspect="1"/>
          </p:cNvSpPr>
          <p:nvPr>
            <p:ph type="sldImg" idx="2"/>
          </p:nvPr>
        </p:nvSpPr>
        <p:spPr>
          <a:xfrm>
            <a:off x="3365500" y="95250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16000" y="3667125"/>
            <a:ext cx="8128000" cy="30003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7237413"/>
            <a:ext cx="4402138" cy="382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54688" y="7237413"/>
            <a:ext cx="4403725" cy="382587"/>
          </a:xfrm>
          <a:prstGeom prst="rect">
            <a:avLst/>
          </a:prstGeom>
        </p:spPr>
        <p:txBody>
          <a:bodyPr vert="horz" lIns="91440" tIns="45720" rIns="91440" bIns="45720" rtlCol="0" anchor="b"/>
          <a:lstStyle>
            <a:lvl1pPr algn="r">
              <a:defRPr sz="1200"/>
            </a:lvl1pPr>
          </a:lstStyle>
          <a:p>
            <a:fld id="{3D33490F-1905-4B49-80B8-EB07BB7063AE}" type="slidenum">
              <a:rPr lang="en-US" smtClean="0"/>
              <a:t>‹#›</a:t>
            </a:fld>
            <a:endParaRPr lang="en-US"/>
          </a:p>
        </p:txBody>
      </p:sp>
    </p:spTree>
    <p:extLst>
      <p:ext uri="{BB962C8B-B14F-4D97-AF65-F5344CB8AC3E}">
        <p14:creationId xmlns:p14="http://schemas.microsoft.com/office/powerpoint/2010/main" val="236883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3490F-1905-4B49-80B8-EB07BB7063AE}" type="slidenum">
              <a:rPr lang="en-US" smtClean="0"/>
              <a:t>1</a:t>
            </a:fld>
            <a:endParaRPr lang="en-US"/>
          </a:p>
        </p:txBody>
      </p:sp>
    </p:spTree>
    <p:extLst>
      <p:ext uri="{BB962C8B-B14F-4D97-AF65-F5344CB8AC3E}">
        <p14:creationId xmlns:p14="http://schemas.microsoft.com/office/powerpoint/2010/main" val="382504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3490F-1905-4B49-80B8-EB07BB7063AE}" type="slidenum">
              <a:rPr lang="en-US" smtClean="0"/>
              <a:t>18</a:t>
            </a:fld>
            <a:endParaRPr lang="en-US"/>
          </a:p>
        </p:txBody>
      </p:sp>
    </p:spTree>
    <p:extLst>
      <p:ext uri="{BB962C8B-B14F-4D97-AF65-F5344CB8AC3E}">
        <p14:creationId xmlns:p14="http://schemas.microsoft.com/office/powerpoint/2010/main" val="1703203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www.bartlett.ucl.ac.uk/dpu"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6A30F5A9-4EF8-984B-8E55-0946BFC60057}"/>
              </a:ext>
            </a:extLst>
          </p:cNvPr>
          <p:cNvSpPr/>
          <p:nvPr userDrawn="1"/>
        </p:nvSpPr>
        <p:spPr>
          <a:xfrm>
            <a:off x="0" y="600760"/>
            <a:ext cx="10160000" cy="693420"/>
          </a:xfrm>
          <a:custGeom>
            <a:avLst/>
            <a:gdLst/>
            <a:ahLst/>
            <a:cxnLst/>
            <a:rect l="l" t="t" r="r" b="b"/>
            <a:pathLst>
              <a:path w="10160000" h="693419">
                <a:moveTo>
                  <a:pt x="0" y="693127"/>
                </a:moveTo>
                <a:lnTo>
                  <a:pt x="7716100" y="693127"/>
                </a:lnTo>
                <a:lnTo>
                  <a:pt x="7709050" y="687976"/>
                </a:lnTo>
                <a:lnTo>
                  <a:pt x="7702280" y="682671"/>
                </a:lnTo>
                <a:lnTo>
                  <a:pt x="7655021" y="629307"/>
                </a:lnTo>
                <a:lnTo>
                  <a:pt x="7633705" y="585147"/>
                </a:lnTo>
                <a:lnTo>
                  <a:pt x="7622344" y="539871"/>
                </a:lnTo>
                <a:lnTo>
                  <a:pt x="7617538" y="494254"/>
                </a:lnTo>
                <a:lnTo>
                  <a:pt x="7615885" y="449072"/>
                </a:lnTo>
                <a:lnTo>
                  <a:pt x="7615885" y="26200"/>
                </a:lnTo>
                <a:lnTo>
                  <a:pt x="7842402" y="26200"/>
                </a:lnTo>
                <a:lnTo>
                  <a:pt x="7842402" y="470242"/>
                </a:lnTo>
                <a:lnTo>
                  <a:pt x="7842956" y="492962"/>
                </a:lnTo>
                <a:lnTo>
                  <a:pt x="7853921" y="536497"/>
                </a:lnTo>
                <a:lnTo>
                  <a:pt x="7883886" y="567961"/>
                </a:lnTo>
                <a:lnTo>
                  <a:pt x="7920749" y="580577"/>
                </a:lnTo>
                <a:lnTo>
                  <a:pt x="7940509" y="581977"/>
                </a:lnTo>
                <a:lnTo>
                  <a:pt x="7964813" y="579745"/>
                </a:lnTo>
                <a:lnTo>
                  <a:pt x="8000528" y="565850"/>
                </a:lnTo>
                <a:lnTo>
                  <a:pt x="8027667" y="536931"/>
                </a:lnTo>
                <a:lnTo>
                  <a:pt x="8039049" y="492978"/>
                </a:lnTo>
                <a:lnTo>
                  <a:pt x="8039620" y="470242"/>
                </a:lnTo>
                <a:lnTo>
                  <a:pt x="8039620" y="26200"/>
                </a:lnTo>
                <a:lnTo>
                  <a:pt x="8267153" y="26200"/>
                </a:lnTo>
                <a:lnTo>
                  <a:pt x="8267153" y="404761"/>
                </a:lnTo>
                <a:lnTo>
                  <a:pt x="8266765" y="447322"/>
                </a:lnTo>
                <a:lnTo>
                  <a:pt x="8264044" y="492511"/>
                </a:lnTo>
                <a:lnTo>
                  <a:pt x="8256660" y="538930"/>
                </a:lnTo>
                <a:lnTo>
                  <a:pt x="8242280" y="585180"/>
                </a:lnTo>
                <a:lnTo>
                  <a:pt x="8218573" y="629862"/>
                </a:lnTo>
                <a:lnTo>
                  <a:pt x="8183206" y="671576"/>
                </a:lnTo>
                <a:lnTo>
                  <a:pt x="8156803" y="693127"/>
                </a:lnTo>
                <a:lnTo>
                  <a:pt x="8495995" y="693127"/>
                </a:lnTo>
                <a:lnTo>
                  <a:pt x="8456430" y="659630"/>
                </a:lnTo>
                <a:lnTo>
                  <a:pt x="8423240" y="621149"/>
                </a:lnTo>
                <a:lnTo>
                  <a:pt x="8396318" y="578587"/>
                </a:lnTo>
                <a:lnTo>
                  <a:pt x="8375562" y="532851"/>
                </a:lnTo>
                <a:lnTo>
                  <a:pt x="8360865" y="484843"/>
                </a:lnTo>
                <a:lnTo>
                  <a:pt x="8352124" y="435470"/>
                </a:lnTo>
                <a:lnTo>
                  <a:pt x="8349233" y="385635"/>
                </a:lnTo>
                <a:lnTo>
                  <a:pt x="8351506" y="341525"/>
                </a:lnTo>
                <a:lnTo>
                  <a:pt x="8358297" y="297846"/>
                </a:lnTo>
                <a:lnTo>
                  <a:pt x="8369564" y="255137"/>
                </a:lnTo>
                <a:lnTo>
                  <a:pt x="8385266" y="213938"/>
                </a:lnTo>
                <a:lnTo>
                  <a:pt x="8405362" y="174787"/>
                </a:lnTo>
                <a:lnTo>
                  <a:pt x="8429810" y="138223"/>
                </a:lnTo>
                <a:lnTo>
                  <a:pt x="8458569" y="104785"/>
                </a:lnTo>
                <a:lnTo>
                  <a:pt x="8491597" y="75013"/>
                </a:lnTo>
                <a:lnTo>
                  <a:pt x="8528852" y="49446"/>
                </a:lnTo>
                <a:lnTo>
                  <a:pt x="8570294" y="28622"/>
                </a:lnTo>
                <a:lnTo>
                  <a:pt x="8615881" y="13080"/>
                </a:lnTo>
                <a:lnTo>
                  <a:pt x="8665572" y="3359"/>
                </a:lnTo>
                <a:lnTo>
                  <a:pt x="8719324" y="0"/>
                </a:lnTo>
                <a:lnTo>
                  <a:pt x="8772904" y="3189"/>
                </a:lnTo>
                <a:lnTo>
                  <a:pt x="8824996" y="12758"/>
                </a:lnTo>
                <a:lnTo>
                  <a:pt x="8874956" y="28705"/>
                </a:lnTo>
                <a:lnTo>
                  <a:pt x="8922139" y="51029"/>
                </a:lnTo>
                <a:lnTo>
                  <a:pt x="8965901" y="79730"/>
                </a:lnTo>
                <a:lnTo>
                  <a:pt x="9005595" y="114807"/>
                </a:lnTo>
                <a:lnTo>
                  <a:pt x="9041098" y="157713"/>
                </a:lnTo>
                <a:lnTo>
                  <a:pt x="9065171" y="198361"/>
                </a:lnTo>
                <a:lnTo>
                  <a:pt x="8876093" y="292023"/>
                </a:lnTo>
                <a:lnTo>
                  <a:pt x="8858723" y="255762"/>
                </a:lnTo>
                <a:lnTo>
                  <a:pt x="8831097" y="217246"/>
                </a:lnTo>
                <a:lnTo>
                  <a:pt x="8789050" y="186664"/>
                </a:lnTo>
                <a:lnTo>
                  <a:pt x="8728417" y="174205"/>
                </a:lnTo>
                <a:lnTo>
                  <a:pt x="8694670" y="178061"/>
                </a:lnTo>
                <a:lnTo>
                  <a:pt x="8646836" y="200121"/>
                </a:lnTo>
                <a:lnTo>
                  <a:pt x="8601414" y="255173"/>
                </a:lnTo>
                <a:lnTo>
                  <a:pt x="8585500" y="301186"/>
                </a:lnTo>
                <a:lnTo>
                  <a:pt x="8579636" y="342865"/>
                </a:lnTo>
                <a:lnTo>
                  <a:pt x="8578799" y="372567"/>
                </a:lnTo>
                <a:lnTo>
                  <a:pt x="8582238" y="424483"/>
                </a:lnTo>
                <a:lnTo>
                  <a:pt x="8593152" y="472797"/>
                </a:lnTo>
                <a:lnTo>
                  <a:pt x="8612439" y="514904"/>
                </a:lnTo>
                <a:lnTo>
                  <a:pt x="8640997" y="548202"/>
                </a:lnTo>
                <a:lnTo>
                  <a:pt x="8679721" y="570090"/>
                </a:lnTo>
                <a:lnTo>
                  <a:pt x="8729510" y="577964"/>
                </a:lnTo>
                <a:lnTo>
                  <a:pt x="8795335" y="563110"/>
                </a:lnTo>
                <a:lnTo>
                  <a:pt x="8838206" y="528621"/>
                </a:lnTo>
                <a:lnTo>
                  <a:pt x="8862869" y="489603"/>
                </a:lnTo>
                <a:lnTo>
                  <a:pt x="8874074" y="461162"/>
                </a:lnTo>
                <a:lnTo>
                  <a:pt x="9066263" y="553808"/>
                </a:lnTo>
                <a:lnTo>
                  <a:pt x="9037418" y="604135"/>
                </a:lnTo>
                <a:lnTo>
                  <a:pt x="8996514" y="654481"/>
                </a:lnTo>
                <a:lnTo>
                  <a:pt x="8961374" y="684324"/>
                </a:lnTo>
                <a:lnTo>
                  <a:pt x="8948877" y="693127"/>
                </a:lnTo>
                <a:lnTo>
                  <a:pt x="9156649" y="693127"/>
                </a:lnTo>
                <a:lnTo>
                  <a:pt x="9156649" y="25171"/>
                </a:lnTo>
                <a:lnTo>
                  <a:pt x="9382074" y="25171"/>
                </a:lnTo>
                <a:lnTo>
                  <a:pt x="9382074" y="550164"/>
                </a:lnTo>
                <a:lnTo>
                  <a:pt x="9674745" y="550164"/>
                </a:lnTo>
                <a:lnTo>
                  <a:pt x="9674745" y="693127"/>
                </a:lnTo>
                <a:lnTo>
                  <a:pt x="10159771" y="693127"/>
                </a:lnTo>
              </a:path>
            </a:pathLst>
          </a:custGeom>
          <a:ln w="8420">
            <a:solidFill>
              <a:srgbClr val="FFFFFF"/>
            </a:solidFill>
          </a:ln>
        </p:spPr>
        <p:txBody>
          <a:bodyPr wrap="square" lIns="0" tIns="0" rIns="0" bIns="0" rtlCol="0"/>
          <a:lstStyle/>
          <a:p>
            <a:endParaRPr/>
          </a:p>
        </p:txBody>
      </p:sp>
      <p:sp>
        <p:nvSpPr>
          <p:cNvPr id="12" name="object 8">
            <a:extLst>
              <a:ext uri="{FF2B5EF4-FFF2-40B4-BE49-F238E27FC236}">
                <a16:creationId xmlns:a16="http://schemas.microsoft.com/office/drawing/2014/main" id="{03E68EB5-A6FE-0644-A577-0BF8CEEDAD32}"/>
              </a:ext>
            </a:extLst>
          </p:cNvPr>
          <p:cNvSpPr txBox="1"/>
          <p:nvPr userDrawn="1"/>
        </p:nvSpPr>
        <p:spPr>
          <a:xfrm>
            <a:off x="444500" y="6800165"/>
            <a:ext cx="3612515" cy="243656"/>
          </a:xfrm>
          <a:prstGeom prst="rect">
            <a:avLst/>
          </a:prstGeom>
        </p:spPr>
        <p:txBody>
          <a:bodyPr vert="horz" wrap="square" lIns="0" tIns="12700" rIns="0" bIns="0" rtlCol="0">
            <a:spAutoFit/>
          </a:bodyPr>
          <a:lstStyle/>
          <a:p>
            <a:pPr marL="383540">
              <a:lnSpc>
                <a:spcPct val="100000"/>
              </a:lnSpc>
            </a:pPr>
            <a:r>
              <a:rPr sz="1500" b="1" spc="-5" dirty="0">
                <a:solidFill>
                  <a:srgbClr val="FFFFFF"/>
                </a:solidFill>
                <a:latin typeface="Arial"/>
                <a:cs typeface="Arial"/>
              </a:rPr>
              <a:t>@</a:t>
            </a:r>
            <a:r>
              <a:rPr lang="en-GB" sz="1500" b="1" spc="-5" dirty="0">
                <a:solidFill>
                  <a:srgbClr val="FFFFFF"/>
                </a:solidFill>
                <a:latin typeface="Arial"/>
                <a:cs typeface="Arial"/>
              </a:rPr>
              <a:t>twitter username</a:t>
            </a:r>
            <a:endParaRPr sz="1500" dirty="0">
              <a:latin typeface="Arial"/>
              <a:cs typeface="Arial"/>
            </a:endParaRPr>
          </a:p>
        </p:txBody>
      </p:sp>
      <p:sp>
        <p:nvSpPr>
          <p:cNvPr id="13" name="object 9">
            <a:extLst>
              <a:ext uri="{FF2B5EF4-FFF2-40B4-BE49-F238E27FC236}">
                <a16:creationId xmlns:a16="http://schemas.microsoft.com/office/drawing/2014/main" id="{F95586CB-5124-4E48-90CF-35C030E1A3F1}"/>
              </a:ext>
            </a:extLst>
          </p:cNvPr>
          <p:cNvSpPr/>
          <p:nvPr userDrawn="1"/>
        </p:nvSpPr>
        <p:spPr>
          <a:xfrm>
            <a:off x="457200" y="6819900"/>
            <a:ext cx="279400" cy="279400"/>
          </a:xfrm>
          <a:custGeom>
            <a:avLst/>
            <a:gdLst/>
            <a:ahLst/>
            <a:cxnLst/>
            <a:rect l="l" t="t" r="r" b="b"/>
            <a:pathLst>
              <a:path w="279400" h="279400">
                <a:moveTo>
                  <a:pt x="139700" y="0"/>
                </a:moveTo>
                <a:lnTo>
                  <a:pt x="95544" y="7122"/>
                </a:lnTo>
                <a:lnTo>
                  <a:pt x="57195" y="26954"/>
                </a:lnTo>
                <a:lnTo>
                  <a:pt x="26954" y="57195"/>
                </a:lnTo>
                <a:lnTo>
                  <a:pt x="7122" y="95544"/>
                </a:lnTo>
                <a:lnTo>
                  <a:pt x="0" y="139700"/>
                </a:lnTo>
                <a:lnTo>
                  <a:pt x="7122" y="183855"/>
                </a:lnTo>
                <a:lnTo>
                  <a:pt x="26954" y="222204"/>
                </a:lnTo>
                <a:lnTo>
                  <a:pt x="57195" y="252445"/>
                </a:lnTo>
                <a:lnTo>
                  <a:pt x="95544" y="272277"/>
                </a:lnTo>
                <a:lnTo>
                  <a:pt x="139700" y="279400"/>
                </a:lnTo>
                <a:lnTo>
                  <a:pt x="183855" y="272277"/>
                </a:lnTo>
                <a:lnTo>
                  <a:pt x="222204" y="252445"/>
                </a:lnTo>
                <a:lnTo>
                  <a:pt x="252445" y="222204"/>
                </a:lnTo>
                <a:lnTo>
                  <a:pt x="272277" y="183855"/>
                </a:lnTo>
                <a:lnTo>
                  <a:pt x="279400" y="139700"/>
                </a:lnTo>
                <a:lnTo>
                  <a:pt x="272277" y="95544"/>
                </a:lnTo>
                <a:lnTo>
                  <a:pt x="252445" y="57195"/>
                </a:lnTo>
                <a:lnTo>
                  <a:pt x="222204" y="26954"/>
                </a:lnTo>
                <a:lnTo>
                  <a:pt x="183855" y="7122"/>
                </a:lnTo>
                <a:lnTo>
                  <a:pt x="139700" y="0"/>
                </a:lnTo>
                <a:close/>
              </a:path>
            </a:pathLst>
          </a:custGeom>
          <a:solidFill>
            <a:srgbClr val="FFFFFF"/>
          </a:solidFill>
        </p:spPr>
        <p:txBody>
          <a:bodyPr wrap="square" lIns="0" tIns="0" rIns="0" bIns="0" rtlCol="0"/>
          <a:lstStyle/>
          <a:p>
            <a:endParaRPr/>
          </a:p>
        </p:txBody>
      </p:sp>
      <p:sp>
        <p:nvSpPr>
          <p:cNvPr id="23" name="object 2">
            <a:extLst>
              <a:ext uri="{FF2B5EF4-FFF2-40B4-BE49-F238E27FC236}">
                <a16:creationId xmlns:a16="http://schemas.microsoft.com/office/drawing/2014/main" id="{D021F3C1-A546-B443-A6C2-AB55CEBA362B}"/>
              </a:ext>
            </a:extLst>
          </p:cNvPr>
          <p:cNvSpPr/>
          <p:nvPr userDrawn="1"/>
        </p:nvSpPr>
        <p:spPr>
          <a:xfrm>
            <a:off x="0" y="0"/>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5A1B31"/>
          </a:solidFill>
        </p:spPr>
        <p:txBody>
          <a:bodyPr wrap="square" lIns="0" tIns="0" rIns="0" bIns="0" rtlCol="0"/>
          <a:lstStyle/>
          <a:p>
            <a:endParaRPr/>
          </a:p>
        </p:txBody>
      </p:sp>
      <p:sp>
        <p:nvSpPr>
          <p:cNvPr id="26" name="object 3">
            <a:extLst>
              <a:ext uri="{FF2B5EF4-FFF2-40B4-BE49-F238E27FC236}">
                <a16:creationId xmlns:a16="http://schemas.microsoft.com/office/drawing/2014/main" id="{200432D4-D2D7-EA45-BE43-62EE8E31D42D}"/>
              </a:ext>
            </a:extLst>
          </p:cNvPr>
          <p:cNvSpPr/>
          <p:nvPr userDrawn="1"/>
        </p:nvSpPr>
        <p:spPr>
          <a:xfrm>
            <a:off x="0" y="600760"/>
            <a:ext cx="10160000" cy="693420"/>
          </a:xfrm>
          <a:custGeom>
            <a:avLst/>
            <a:gdLst/>
            <a:ahLst/>
            <a:cxnLst/>
            <a:rect l="l" t="t" r="r" b="b"/>
            <a:pathLst>
              <a:path w="10160000" h="693419">
                <a:moveTo>
                  <a:pt x="0" y="693127"/>
                </a:moveTo>
                <a:lnTo>
                  <a:pt x="7716100" y="693127"/>
                </a:lnTo>
                <a:lnTo>
                  <a:pt x="7709050" y="687976"/>
                </a:lnTo>
                <a:lnTo>
                  <a:pt x="7702280" y="682671"/>
                </a:lnTo>
                <a:lnTo>
                  <a:pt x="7655021" y="629307"/>
                </a:lnTo>
                <a:lnTo>
                  <a:pt x="7633705" y="585147"/>
                </a:lnTo>
                <a:lnTo>
                  <a:pt x="7622344" y="539871"/>
                </a:lnTo>
                <a:lnTo>
                  <a:pt x="7617538" y="494254"/>
                </a:lnTo>
                <a:lnTo>
                  <a:pt x="7615885" y="449072"/>
                </a:lnTo>
                <a:lnTo>
                  <a:pt x="7615885" y="26200"/>
                </a:lnTo>
                <a:lnTo>
                  <a:pt x="7842402" y="26200"/>
                </a:lnTo>
                <a:lnTo>
                  <a:pt x="7842402" y="470242"/>
                </a:lnTo>
                <a:lnTo>
                  <a:pt x="7842956" y="492962"/>
                </a:lnTo>
                <a:lnTo>
                  <a:pt x="7853921" y="536497"/>
                </a:lnTo>
                <a:lnTo>
                  <a:pt x="7883886" y="567961"/>
                </a:lnTo>
                <a:lnTo>
                  <a:pt x="7920749" y="580577"/>
                </a:lnTo>
                <a:lnTo>
                  <a:pt x="7940509" y="581977"/>
                </a:lnTo>
                <a:lnTo>
                  <a:pt x="7964813" y="579745"/>
                </a:lnTo>
                <a:lnTo>
                  <a:pt x="8000528" y="565850"/>
                </a:lnTo>
                <a:lnTo>
                  <a:pt x="8027667" y="536931"/>
                </a:lnTo>
                <a:lnTo>
                  <a:pt x="8039049" y="492978"/>
                </a:lnTo>
                <a:lnTo>
                  <a:pt x="8039620" y="470242"/>
                </a:lnTo>
                <a:lnTo>
                  <a:pt x="8039620" y="26200"/>
                </a:lnTo>
                <a:lnTo>
                  <a:pt x="8267153" y="26200"/>
                </a:lnTo>
                <a:lnTo>
                  <a:pt x="8267153" y="404761"/>
                </a:lnTo>
                <a:lnTo>
                  <a:pt x="8266765" y="447322"/>
                </a:lnTo>
                <a:lnTo>
                  <a:pt x="8264044" y="492511"/>
                </a:lnTo>
                <a:lnTo>
                  <a:pt x="8256660" y="538930"/>
                </a:lnTo>
                <a:lnTo>
                  <a:pt x="8242280" y="585180"/>
                </a:lnTo>
                <a:lnTo>
                  <a:pt x="8218573" y="629862"/>
                </a:lnTo>
                <a:lnTo>
                  <a:pt x="8183206" y="671576"/>
                </a:lnTo>
                <a:lnTo>
                  <a:pt x="8156803" y="693127"/>
                </a:lnTo>
                <a:lnTo>
                  <a:pt x="8495995" y="693127"/>
                </a:lnTo>
                <a:lnTo>
                  <a:pt x="8456430" y="659630"/>
                </a:lnTo>
                <a:lnTo>
                  <a:pt x="8423240" y="621149"/>
                </a:lnTo>
                <a:lnTo>
                  <a:pt x="8396318" y="578587"/>
                </a:lnTo>
                <a:lnTo>
                  <a:pt x="8375562" y="532851"/>
                </a:lnTo>
                <a:lnTo>
                  <a:pt x="8360865" y="484843"/>
                </a:lnTo>
                <a:lnTo>
                  <a:pt x="8352124" y="435470"/>
                </a:lnTo>
                <a:lnTo>
                  <a:pt x="8349233" y="385635"/>
                </a:lnTo>
                <a:lnTo>
                  <a:pt x="8351506" y="341525"/>
                </a:lnTo>
                <a:lnTo>
                  <a:pt x="8358297" y="297846"/>
                </a:lnTo>
                <a:lnTo>
                  <a:pt x="8369564" y="255137"/>
                </a:lnTo>
                <a:lnTo>
                  <a:pt x="8385266" y="213938"/>
                </a:lnTo>
                <a:lnTo>
                  <a:pt x="8405362" y="174787"/>
                </a:lnTo>
                <a:lnTo>
                  <a:pt x="8429810" y="138223"/>
                </a:lnTo>
                <a:lnTo>
                  <a:pt x="8458569" y="104785"/>
                </a:lnTo>
                <a:lnTo>
                  <a:pt x="8491597" y="75013"/>
                </a:lnTo>
                <a:lnTo>
                  <a:pt x="8528852" y="49446"/>
                </a:lnTo>
                <a:lnTo>
                  <a:pt x="8570294" y="28622"/>
                </a:lnTo>
                <a:lnTo>
                  <a:pt x="8615881" y="13080"/>
                </a:lnTo>
                <a:lnTo>
                  <a:pt x="8665572" y="3359"/>
                </a:lnTo>
                <a:lnTo>
                  <a:pt x="8719324" y="0"/>
                </a:lnTo>
                <a:lnTo>
                  <a:pt x="8772904" y="3189"/>
                </a:lnTo>
                <a:lnTo>
                  <a:pt x="8824996" y="12758"/>
                </a:lnTo>
                <a:lnTo>
                  <a:pt x="8874956" y="28705"/>
                </a:lnTo>
                <a:lnTo>
                  <a:pt x="8922139" y="51029"/>
                </a:lnTo>
                <a:lnTo>
                  <a:pt x="8965901" y="79730"/>
                </a:lnTo>
                <a:lnTo>
                  <a:pt x="9005595" y="114807"/>
                </a:lnTo>
                <a:lnTo>
                  <a:pt x="9041098" y="157713"/>
                </a:lnTo>
                <a:lnTo>
                  <a:pt x="9065171" y="198361"/>
                </a:lnTo>
                <a:lnTo>
                  <a:pt x="8876093" y="292023"/>
                </a:lnTo>
                <a:lnTo>
                  <a:pt x="8858723" y="255762"/>
                </a:lnTo>
                <a:lnTo>
                  <a:pt x="8831097" y="217246"/>
                </a:lnTo>
                <a:lnTo>
                  <a:pt x="8789050" y="186664"/>
                </a:lnTo>
                <a:lnTo>
                  <a:pt x="8728417" y="174205"/>
                </a:lnTo>
                <a:lnTo>
                  <a:pt x="8694670" y="178061"/>
                </a:lnTo>
                <a:lnTo>
                  <a:pt x="8646836" y="200121"/>
                </a:lnTo>
                <a:lnTo>
                  <a:pt x="8601414" y="255173"/>
                </a:lnTo>
                <a:lnTo>
                  <a:pt x="8585500" y="301186"/>
                </a:lnTo>
                <a:lnTo>
                  <a:pt x="8579636" y="342865"/>
                </a:lnTo>
                <a:lnTo>
                  <a:pt x="8578799" y="372567"/>
                </a:lnTo>
                <a:lnTo>
                  <a:pt x="8582238" y="424483"/>
                </a:lnTo>
                <a:lnTo>
                  <a:pt x="8593152" y="472797"/>
                </a:lnTo>
                <a:lnTo>
                  <a:pt x="8612439" y="514904"/>
                </a:lnTo>
                <a:lnTo>
                  <a:pt x="8640997" y="548202"/>
                </a:lnTo>
                <a:lnTo>
                  <a:pt x="8679721" y="570090"/>
                </a:lnTo>
                <a:lnTo>
                  <a:pt x="8729510" y="577964"/>
                </a:lnTo>
                <a:lnTo>
                  <a:pt x="8795335" y="563110"/>
                </a:lnTo>
                <a:lnTo>
                  <a:pt x="8838206" y="528621"/>
                </a:lnTo>
                <a:lnTo>
                  <a:pt x="8862869" y="489603"/>
                </a:lnTo>
                <a:lnTo>
                  <a:pt x="8874074" y="461162"/>
                </a:lnTo>
                <a:lnTo>
                  <a:pt x="9066263" y="553808"/>
                </a:lnTo>
                <a:lnTo>
                  <a:pt x="9037418" y="604135"/>
                </a:lnTo>
                <a:lnTo>
                  <a:pt x="8996514" y="654481"/>
                </a:lnTo>
                <a:lnTo>
                  <a:pt x="8961374" y="684324"/>
                </a:lnTo>
                <a:lnTo>
                  <a:pt x="8948877" y="693127"/>
                </a:lnTo>
                <a:lnTo>
                  <a:pt x="9156649" y="693127"/>
                </a:lnTo>
                <a:lnTo>
                  <a:pt x="9156649" y="25171"/>
                </a:lnTo>
                <a:lnTo>
                  <a:pt x="9382074" y="25171"/>
                </a:lnTo>
                <a:lnTo>
                  <a:pt x="9382074" y="550164"/>
                </a:lnTo>
                <a:lnTo>
                  <a:pt x="9674745" y="550164"/>
                </a:lnTo>
                <a:lnTo>
                  <a:pt x="9674745" y="693127"/>
                </a:lnTo>
                <a:lnTo>
                  <a:pt x="10159771" y="693127"/>
                </a:lnTo>
              </a:path>
            </a:pathLst>
          </a:custGeom>
          <a:ln w="8420">
            <a:solidFill>
              <a:srgbClr val="FFFFFF"/>
            </a:solidFill>
          </a:ln>
        </p:spPr>
        <p:txBody>
          <a:bodyPr wrap="square" lIns="0" tIns="0" rIns="0" bIns="0" rtlCol="0"/>
          <a:lstStyle/>
          <a:p>
            <a:endParaRPr/>
          </a:p>
        </p:txBody>
      </p:sp>
      <p:sp>
        <p:nvSpPr>
          <p:cNvPr id="27" name="object 4">
            <a:extLst>
              <a:ext uri="{FF2B5EF4-FFF2-40B4-BE49-F238E27FC236}">
                <a16:creationId xmlns:a16="http://schemas.microsoft.com/office/drawing/2014/main" id="{5939FA33-310B-7049-9ADD-0A8F8905A247}"/>
              </a:ext>
            </a:extLst>
          </p:cNvPr>
          <p:cNvSpPr/>
          <p:nvPr userDrawn="1"/>
        </p:nvSpPr>
        <p:spPr>
          <a:xfrm>
            <a:off x="299923" y="292096"/>
            <a:ext cx="1854113" cy="220411"/>
          </a:xfrm>
          <a:prstGeom prst="rect">
            <a:avLst/>
          </a:prstGeom>
          <a:blipFill>
            <a:blip r:embed="rId2" cstate="print"/>
            <a:stretch>
              <a:fillRect/>
            </a:stretch>
          </a:blipFill>
        </p:spPr>
        <p:txBody>
          <a:bodyPr wrap="square" lIns="0" tIns="0" rIns="0" bIns="0" rtlCol="0"/>
          <a:lstStyle/>
          <a:p>
            <a:endParaRPr/>
          </a:p>
        </p:txBody>
      </p:sp>
      <p:sp>
        <p:nvSpPr>
          <p:cNvPr id="28" name="object 5">
            <a:extLst>
              <a:ext uri="{FF2B5EF4-FFF2-40B4-BE49-F238E27FC236}">
                <a16:creationId xmlns:a16="http://schemas.microsoft.com/office/drawing/2014/main" id="{07B091AE-3620-384A-A353-718499A205A4}"/>
              </a:ext>
            </a:extLst>
          </p:cNvPr>
          <p:cNvSpPr/>
          <p:nvPr userDrawn="1"/>
        </p:nvSpPr>
        <p:spPr>
          <a:xfrm>
            <a:off x="7250869" y="632246"/>
            <a:ext cx="256540" cy="299720"/>
          </a:xfrm>
          <a:custGeom>
            <a:avLst/>
            <a:gdLst/>
            <a:ahLst/>
            <a:cxnLst/>
            <a:rect l="l" t="t" r="r" b="b"/>
            <a:pathLst>
              <a:path w="256540" h="299719">
                <a:moveTo>
                  <a:pt x="246900" y="267970"/>
                </a:moveTo>
                <a:lnTo>
                  <a:pt x="9613" y="267970"/>
                </a:lnTo>
                <a:lnTo>
                  <a:pt x="9613" y="283210"/>
                </a:lnTo>
                <a:lnTo>
                  <a:pt x="0" y="283210"/>
                </a:lnTo>
                <a:lnTo>
                  <a:pt x="0" y="299720"/>
                </a:lnTo>
                <a:lnTo>
                  <a:pt x="256514" y="299720"/>
                </a:lnTo>
                <a:lnTo>
                  <a:pt x="256514" y="284480"/>
                </a:lnTo>
                <a:lnTo>
                  <a:pt x="246900" y="284480"/>
                </a:lnTo>
                <a:lnTo>
                  <a:pt x="246900" y="267970"/>
                </a:lnTo>
                <a:close/>
              </a:path>
              <a:path w="256540" h="299719">
                <a:moveTo>
                  <a:pt x="237337" y="260350"/>
                </a:moveTo>
                <a:lnTo>
                  <a:pt x="19215" y="260350"/>
                </a:lnTo>
                <a:lnTo>
                  <a:pt x="19215" y="267970"/>
                </a:lnTo>
                <a:lnTo>
                  <a:pt x="237337" y="267970"/>
                </a:lnTo>
                <a:lnTo>
                  <a:pt x="237337" y="260350"/>
                </a:lnTo>
                <a:close/>
              </a:path>
              <a:path w="256540" h="299719">
                <a:moveTo>
                  <a:pt x="37249" y="257810"/>
                </a:moveTo>
                <a:lnTo>
                  <a:pt x="19342" y="257810"/>
                </a:lnTo>
                <a:lnTo>
                  <a:pt x="19227" y="260350"/>
                </a:lnTo>
                <a:lnTo>
                  <a:pt x="37350" y="260350"/>
                </a:lnTo>
                <a:lnTo>
                  <a:pt x="37249" y="257810"/>
                </a:lnTo>
                <a:close/>
              </a:path>
              <a:path w="256540" h="299719">
                <a:moveTo>
                  <a:pt x="77228" y="257810"/>
                </a:moveTo>
                <a:lnTo>
                  <a:pt x="59334" y="257810"/>
                </a:lnTo>
                <a:lnTo>
                  <a:pt x="59220" y="260350"/>
                </a:lnTo>
                <a:lnTo>
                  <a:pt x="77330" y="260350"/>
                </a:lnTo>
                <a:lnTo>
                  <a:pt x="77228" y="257810"/>
                </a:lnTo>
                <a:close/>
              </a:path>
              <a:path w="256540" h="299719">
                <a:moveTo>
                  <a:pt x="117220" y="257810"/>
                </a:moveTo>
                <a:lnTo>
                  <a:pt x="99313" y="257810"/>
                </a:lnTo>
                <a:lnTo>
                  <a:pt x="99225" y="260350"/>
                </a:lnTo>
                <a:lnTo>
                  <a:pt x="117322" y="260350"/>
                </a:lnTo>
                <a:lnTo>
                  <a:pt x="117220" y="257810"/>
                </a:lnTo>
                <a:close/>
              </a:path>
              <a:path w="256540" h="299719">
                <a:moveTo>
                  <a:pt x="157200" y="257810"/>
                </a:moveTo>
                <a:lnTo>
                  <a:pt x="139331" y="257810"/>
                </a:lnTo>
                <a:lnTo>
                  <a:pt x="139204" y="260350"/>
                </a:lnTo>
                <a:lnTo>
                  <a:pt x="157327" y="260350"/>
                </a:lnTo>
                <a:lnTo>
                  <a:pt x="157327" y="259080"/>
                </a:lnTo>
                <a:lnTo>
                  <a:pt x="157200" y="257810"/>
                </a:lnTo>
                <a:close/>
              </a:path>
              <a:path w="256540" h="299719">
                <a:moveTo>
                  <a:pt x="197192" y="257810"/>
                </a:moveTo>
                <a:lnTo>
                  <a:pt x="179311" y="257810"/>
                </a:lnTo>
                <a:lnTo>
                  <a:pt x="179209" y="260350"/>
                </a:lnTo>
                <a:lnTo>
                  <a:pt x="197319" y="260350"/>
                </a:lnTo>
                <a:lnTo>
                  <a:pt x="197192" y="257810"/>
                </a:lnTo>
                <a:close/>
              </a:path>
              <a:path w="256540" h="299719">
                <a:moveTo>
                  <a:pt x="237197" y="257810"/>
                </a:moveTo>
                <a:lnTo>
                  <a:pt x="219290" y="257810"/>
                </a:lnTo>
                <a:lnTo>
                  <a:pt x="219163" y="259080"/>
                </a:lnTo>
                <a:lnTo>
                  <a:pt x="219163" y="260350"/>
                </a:lnTo>
                <a:lnTo>
                  <a:pt x="237324" y="260350"/>
                </a:lnTo>
                <a:lnTo>
                  <a:pt x="237324" y="259080"/>
                </a:lnTo>
                <a:lnTo>
                  <a:pt x="237197" y="257810"/>
                </a:lnTo>
                <a:close/>
              </a:path>
              <a:path w="256540" h="299719">
                <a:moveTo>
                  <a:pt x="35877" y="256540"/>
                </a:moveTo>
                <a:lnTo>
                  <a:pt x="20662" y="256540"/>
                </a:lnTo>
                <a:lnTo>
                  <a:pt x="20650" y="257810"/>
                </a:lnTo>
                <a:lnTo>
                  <a:pt x="35877" y="257810"/>
                </a:lnTo>
                <a:lnTo>
                  <a:pt x="35877" y="256540"/>
                </a:lnTo>
                <a:close/>
              </a:path>
              <a:path w="256540" h="299719">
                <a:moveTo>
                  <a:pt x="75869" y="256540"/>
                </a:moveTo>
                <a:lnTo>
                  <a:pt x="60667" y="256540"/>
                </a:lnTo>
                <a:lnTo>
                  <a:pt x="60667" y="257810"/>
                </a:lnTo>
                <a:lnTo>
                  <a:pt x="75869" y="257810"/>
                </a:lnTo>
                <a:lnTo>
                  <a:pt x="75869" y="256540"/>
                </a:lnTo>
                <a:close/>
              </a:path>
              <a:path w="256540" h="299719">
                <a:moveTo>
                  <a:pt x="115874" y="256540"/>
                </a:moveTo>
                <a:lnTo>
                  <a:pt x="100660" y="256540"/>
                </a:lnTo>
                <a:lnTo>
                  <a:pt x="100660" y="257810"/>
                </a:lnTo>
                <a:lnTo>
                  <a:pt x="115874" y="257810"/>
                </a:lnTo>
                <a:lnTo>
                  <a:pt x="115874" y="256540"/>
                </a:lnTo>
                <a:close/>
              </a:path>
              <a:path w="256540" h="299719">
                <a:moveTo>
                  <a:pt x="154774" y="186690"/>
                </a:moveTo>
                <a:lnTo>
                  <a:pt x="141757" y="186690"/>
                </a:lnTo>
                <a:lnTo>
                  <a:pt x="141757" y="255270"/>
                </a:lnTo>
                <a:lnTo>
                  <a:pt x="140817" y="256540"/>
                </a:lnTo>
                <a:lnTo>
                  <a:pt x="140627" y="256540"/>
                </a:lnTo>
                <a:lnTo>
                  <a:pt x="140627" y="257810"/>
                </a:lnTo>
                <a:lnTo>
                  <a:pt x="155841" y="257810"/>
                </a:lnTo>
                <a:lnTo>
                  <a:pt x="155841" y="256540"/>
                </a:lnTo>
                <a:lnTo>
                  <a:pt x="154774" y="255270"/>
                </a:lnTo>
                <a:lnTo>
                  <a:pt x="154774" y="186690"/>
                </a:lnTo>
                <a:close/>
              </a:path>
              <a:path w="256540" h="299719">
                <a:moveTo>
                  <a:pt x="195846" y="256540"/>
                </a:moveTo>
                <a:lnTo>
                  <a:pt x="180632" y="256540"/>
                </a:lnTo>
                <a:lnTo>
                  <a:pt x="180632" y="257810"/>
                </a:lnTo>
                <a:lnTo>
                  <a:pt x="195846" y="257810"/>
                </a:lnTo>
                <a:lnTo>
                  <a:pt x="195846" y="256540"/>
                </a:lnTo>
                <a:close/>
              </a:path>
              <a:path w="256540" h="299719">
                <a:moveTo>
                  <a:pt x="235851" y="256540"/>
                </a:moveTo>
                <a:lnTo>
                  <a:pt x="220637" y="256540"/>
                </a:lnTo>
                <a:lnTo>
                  <a:pt x="220637" y="257810"/>
                </a:lnTo>
                <a:lnTo>
                  <a:pt x="235851" y="257810"/>
                </a:lnTo>
                <a:lnTo>
                  <a:pt x="235851" y="256540"/>
                </a:lnTo>
                <a:close/>
              </a:path>
              <a:path w="256540" h="299719">
                <a:moveTo>
                  <a:pt x="34772" y="186690"/>
                </a:moveTo>
                <a:lnTo>
                  <a:pt x="21767" y="186690"/>
                </a:lnTo>
                <a:lnTo>
                  <a:pt x="21767" y="255270"/>
                </a:lnTo>
                <a:lnTo>
                  <a:pt x="20840" y="256540"/>
                </a:lnTo>
                <a:lnTo>
                  <a:pt x="35852" y="256540"/>
                </a:lnTo>
                <a:lnTo>
                  <a:pt x="34772" y="255270"/>
                </a:lnTo>
                <a:lnTo>
                  <a:pt x="34772" y="186690"/>
                </a:lnTo>
                <a:close/>
              </a:path>
              <a:path w="256540" h="299719">
                <a:moveTo>
                  <a:pt x="74777" y="186690"/>
                </a:moveTo>
                <a:lnTo>
                  <a:pt x="61760" y="186690"/>
                </a:lnTo>
                <a:lnTo>
                  <a:pt x="61760" y="255270"/>
                </a:lnTo>
                <a:lnTo>
                  <a:pt x="60845" y="256540"/>
                </a:lnTo>
                <a:lnTo>
                  <a:pt x="75844" y="256540"/>
                </a:lnTo>
                <a:lnTo>
                  <a:pt x="74777" y="255270"/>
                </a:lnTo>
                <a:lnTo>
                  <a:pt x="74777" y="186690"/>
                </a:lnTo>
                <a:close/>
              </a:path>
              <a:path w="256540" h="299719">
                <a:moveTo>
                  <a:pt x="114769" y="186690"/>
                </a:moveTo>
                <a:lnTo>
                  <a:pt x="101765" y="186690"/>
                </a:lnTo>
                <a:lnTo>
                  <a:pt x="101765" y="255270"/>
                </a:lnTo>
                <a:lnTo>
                  <a:pt x="100812" y="256540"/>
                </a:lnTo>
                <a:lnTo>
                  <a:pt x="115658" y="256540"/>
                </a:lnTo>
                <a:lnTo>
                  <a:pt x="114769" y="255270"/>
                </a:lnTo>
                <a:lnTo>
                  <a:pt x="114769" y="186690"/>
                </a:lnTo>
                <a:close/>
              </a:path>
              <a:path w="256540" h="299719">
                <a:moveTo>
                  <a:pt x="194767" y="186690"/>
                </a:moveTo>
                <a:lnTo>
                  <a:pt x="181724" y="186690"/>
                </a:lnTo>
                <a:lnTo>
                  <a:pt x="181762" y="255270"/>
                </a:lnTo>
                <a:lnTo>
                  <a:pt x="181533" y="255270"/>
                </a:lnTo>
                <a:lnTo>
                  <a:pt x="180809" y="256540"/>
                </a:lnTo>
                <a:lnTo>
                  <a:pt x="195668" y="256540"/>
                </a:lnTo>
                <a:lnTo>
                  <a:pt x="194767" y="255270"/>
                </a:lnTo>
                <a:lnTo>
                  <a:pt x="194767" y="186690"/>
                </a:lnTo>
                <a:close/>
              </a:path>
              <a:path w="256540" h="299719">
                <a:moveTo>
                  <a:pt x="234746" y="186690"/>
                </a:moveTo>
                <a:lnTo>
                  <a:pt x="221729" y="186690"/>
                </a:lnTo>
                <a:lnTo>
                  <a:pt x="221729" y="255270"/>
                </a:lnTo>
                <a:lnTo>
                  <a:pt x="220814" y="256540"/>
                </a:lnTo>
                <a:lnTo>
                  <a:pt x="235635" y="256540"/>
                </a:lnTo>
                <a:lnTo>
                  <a:pt x="234746" y="255270"/>
                </a:lnTo>
                <a:lnTo>
                  <a:pt x="234746" y="186690"/>
                </a:lnTo>
                <a:close/>
              </a:path>
              <a:path w="256540" h="299719">
                <a:moveTo>
                  <a:pt x="35509" y="184150"/>
                </a:moveTo>
                <a:lnTo>
                  <a:pt x="21018" y="184150"/>
                </a:lnTo>
                <a:lnTo>
                  <a:pt x="21018" y="186690"/>
                </a:lnTo>
                <a:lnTo>
                  <a:pt x="35509" y="186690"/>
                </a:lnTo>
                <a:lnTo>
                  <a:pt x="35509" y="184150"/>
                </a:lnTo>
                <a:close/>
              </a:path>
              <a:path w="256540" h="299719">
                <a:moveTo>
                  <a:pt x="75501" y="184150"/>
                </a:moveTo>
                <a:lnTo>
                  <a:pt x="61010" y="184150"/>
                </a:lnTo>
                <a:lnTo>
                  <a:pt x="61010" y="186690"/>
                </a:lnTo>
                <a:lnTo>
                  <a:pt x="75501" y="186690"/>
                </a:lnTo>
                <a:lnTo>
                  <a:pt x="75501" y="184150"/>
                </a:lnTo>
                <a:close/>
              </a:path>
              <a:path w="256540" h="299719">
                <a:moveTo>
                  <a:pt x="115506" y="184150"/>
                </a:moveTo>
                <a:lnTo>
                  <a:pt x="101015" y="184150"/>
                </a:lnTo>
                <a:lnTo>
                  <a:pt x="101015" y="186690"/>
                </a:lnTo>
                <a:lnTo>
                  <a:pt x="115506" y="186690"/>
                </a:lnTo>
                <a:lnTo>
                  <a:pt x="115506" y="184150"/>
                </a:lnTo>
                <a:close/>
              </a:path>
              <a:path w="256540" h="299719">
                <a:moveTo>
                  <a:pt x="155498" y="184150"/>
                </a:moveTo>
                <a:lnTo>
                  <a:pt x="141008" y="184150"/>
                </a:lnTo>
                <a:lnTo>
                  <a:pt x="141008" y="186690"/>
                </a:lnTo>
                <a:lnTo>
                  <a:pt x="155498" y="186690"/>
                </a:lnTo>
                <a:lnTo>
                  <a:pt x="155498" y="184150"/>
                </a:lnTo>
                <a:close/>
              </a:path>
              <a:path w="256540" h="299719">
                <a:moveTo>
                  <a:pt x="195465" y="184150"/>
                </a:moveTo>
                <a:lnTo>
                  <a:pt x="180974" y="184150"/>
                </a:lnTo>
                <a:lnTo>
                  <a:pt x="180974" y="186690"/>
                </a:lnTo>
                <a:lnTo>
                  <a:pt x="195465" y="186690"/>
                </a:lnTo>
                <a:lnTo>
                  <a:pt x="195465" y="184150"/>
                </a:lnTo>
                <a:close/>
              </a:path>
              <a:path w="256540" h="299719">
                <a:moveTo>
                  <a:pt x="235470" y="184150"/>
                </a:moveTo>
                <a:lnTo>
                  <a:pt x="221005" y="184150"/>
                </a:lnTo>
                <a:lnTo>
                  <a:pt x="221005" y="186690"/>
                </a:lnTo>
                <a:lnTo>
                  <a:pt x="235470" y="186690"/>
                </a:lnTo>
                <a:lnTo>
                  <a:pt x="235470" y="184150"/>
                </a:lnTo>
                <a:close/>
              </a:path>
              <a:path w="256540" h="299719">
                <a:moveTo>
                  <a:pt x="35852" y="182880"/>
                </a:moveTo>
                <a:lnTo>
                  <a:pt x="20713" y="182880"/>
                </a:lnTo>
                <a:lnTo>
                  <a:pt x="20993" y="184150"/>
                </a:lnTo>
                <a:lnTo>
                  <a:pt x="35737" y="184150"/>
                </a:lnTo>
                <a:lnTo>
                  <a:pt x="35852" y="182880"/>
                </a:lnTo>
                <a:close/>
              </a:path>
              <a:path w="256540" h="299719">
                <a:moveTo>
                  <a:pt x="75844" y="182880"/>
                </a:moveTo>
                <a:lnTo>
                  <a:pt x="60693" y="182880"/>
                </a:lnTo>
                <a:lnTo>
                  <a:pt x="60845" y="184150"/>
                </a:lnTo>
                <a:lnTo>
                  <a:pt x="75552" y="184150"/>
                </a:lnTo>
                <a:lnTo>
                  <a:pt x="75844" y="182880"/>
                </a:lnTo>
                <a:close/>
              </a:path>
              <a:path w="256540" h="299719">
                <a:moveTo>
                  <a:pt x="115849" y="182880"/>
                </a:moveTo>
                <a:lnTo>
                  <a:pt x="100685" y="182880"/>
                </a:lnTo>
                <a:lnTo>
                  <a:pt x="100812" y="184150"/>
                </a:lnTo>
                <a:lnTo>
                  <a:pt x="115696" y="184150"/>
                </a:lnTo>
                <a:lnTo>
                  <a:pt x="115849" y="182880"/>
                </a:lnTo>
                <a:close/>
              </a:path>
              <a:path w="256540" h="299719">
                <a:moveTo>
                  <a:pt x="155816" y="182880"/>
                </a:moveTo>
                <a:lnTo>
                  <a:pt x="140690" y="182880"/>
                </a:lnTo>
                <a:lnTo>
                  <a:pt x="140817" y="184150"/>
                </a:lnTo>
                <a:lnTo>
                  <a:pt x="155549" y="184150"/>
                </a:lnTo>
                <a:lnTo>
                  <a:pt x="155816" y="182880"/>
                </a:lnTo>
                <a:close/>
              </a:path>
              <a:path w="256540" h="299719">
                <a:moveTo>
                  <a:pt x="195821" y="182880"/>
                </a:moveTo>
                <a:lnTo>
                  <a:pt x="180657" y="182880"/>
                </a:lnTo>
                <a:lnTo>
                  <a:pt x="180809" y="184150"/>
                </a:lnTo>
                <a:lnTo>
                  <a:pt x="195541" y="184150"/>
                </a:lnTo>
                <a:lnTo>
                  <a:pt x="195821" y="182880"/>
                </a:lnTo>
                <a:close/>
              </a:path>
              <a:path w="256540" h="299719">
                <a:moveTo>
                  <a:pt x="235826" y="182880"/>
                </a:moveTo>
                <a:lnTo>
                  <a:pt x="220687" y="182880"/>
                </a:lnTo>
                <a:lnTo>
                  <a:pt x="220814" y="184150"/>
                </a:lnTo>
                <a:lnTo>
                  <a:pt x="235661" y="184150"/>
                </a:lnTo>
                <a:lnTo>
                  <a:pt x="235826" y="182880"/>
                </a:lnTo>
                <a:close/>
              </a:path>
              <a:path w="256540" h="299719">
                <a:moveTo>
                  <a:pt x="36360" y="177800"/>
                </a:moveTo>
                <a:lnTo>
                  <a:pt x="20192" y="177800"/>
                </a:lnTo>
                <a:lnTo>
                  <a:pt x="20192" y="179070"/>
                </a:lnTo>
                <a:lnTo>
                  <a:pt x="20421" y="180340"/>
                </a:lnTo>
                <a:lnTo>
                  <a:pt x="22313" y="182880"/>
                </a:lnTo>
                <a:lnTo>
                  <a:pt x="34264" y="182880"/>
                </a:lnTo>
                <a:lnTo>
                  <a:pt x="36182" y="181610"/>
                </a:lnTo>
                <a:lnTo>
                  <a:pt x="36271" y="180340"/>
                </a:lnTo>
                <a:lnTo>
                  <a:pt x="36360" y="177800"/>
                </a:lnTo>
                <a:close/>
              </a:path>
              <a:path w="256540" h="299719">
                <a:moveTo>
                  <a:pt x="76352" y="177800"/>
                </a:moveTo>
                <a:lnTo>
                  <a:pt x="60197" y="177800"/>
                </a:lnTo>
                <a:lnTo>
                  <a:pt x="60197" y="179070"/>
                </a:lnTo>
                <a:lnTo>
                  <a:pt x="60413" y="180340"/>
                </a:lnTo>
                <a:lnTo>
                  <a:pt x="62318" y="182880"/>
                </a:lnTo>
                <a:lnTo>
                  <a:pt x="74231" y="182880"/>
                </a:lnTo>
                <a:lnTo>
                  <a:pt x="76174" y="181610"/>
                </a:lnTo>
                <a:lnTo>
                  <a:pt x="76263" y="180340"/>
                </a:lnTo>
                <a:lnTo>
                  <a:pt x="76352" y="177800"/>
                </a:lnTo>
                <a:close/>
              </a:path>
              <a:path w="256540" h="299719">
                <a:moveTo>
                  <a:pt x="116357" y="177800"/>
                </a:moveTo>
                <a:lnTo>
                  <a:pt x="100164" y="177800"/>
                </a:lnTo>
                <a:lnTo>
                  <a:pt x="100164" y="179070"/>
                </a:lnTo>
                <a:lnTo>
                  <a:pt x="100393" y="180340"/>
                </a:lnTo>
                <a:lnTo>
                  <a:pt x="102323" y="182880"/>
                </a:lnTo>
                <a:lnTo>
                  <a:pt x="114236" y="182880"/>
                </a:lnTo>
                <a:lnTo>
                  <a:pt x="116179" y="181610"/>
                </a:lnTo>
                <a:lnTo>
                  <a:pt x="116268" y="180340"/>
                </a:lnTo>
                <a:lnTo>
                  <a:pt x="116357" y="177800"/>
                </a:lnTo>
                <a:close/>
              </a:path>
              <a:path w="256540" h="299719">
                <a:moveTo>
                  <a:pt x="156324" y="177800"/>
                </a:moveTo>
                <a:lnTo>
                  <a:pt x="140169" y="177800"/>
                </a:lnTo>
                <a:lnTo>
                  <a:pt x="140169" y="179070"/>
                </a:lnTo>
                <a:lnTo>
                  <a:pt x="140385" y="180340"/>
                </a:lnTo>
                <a:lnTo>
                  <a:pt x="142290" y="182880"/>
                </a:lnTo>
                <a:lnTo>
                  <a:pt x="154228" y="182880"/>
                </a:lnTo>
                <a:lnTo>
                  <a:pt x="156171" y="181610"/>
                </a:lnTo>
                <a:lnTo>
                  <a:pt x="156248" y="180340"/>
                </a:lnTo>
                <a:lnTo>
                  <a:pt x="156324" y="177800"/>
                </a:lnTo>
                <a:close/>
              </a:path>
              <a:path w="256540" h="299719">
                <a:moveTo>
                  <a:pt x="196329" y="177800"/>
                </a:moveTo>
                <a:lnTo>
                  <a:pt x="180162" y="177800"/>
                </a:lnTo>
                <a:lnTo>
                  <a:pt x="180162" y="179070"/>
                </a:lnTo>
                <a:lnTo>
                  <a:pt x="180378" y="180340"/>
                </a:lnTo>
                <a:lnTo>
                  <a:pt x="182283" y="182880"/>
                </a:lnTo>
                <a:lnTo>
                  <a:pt x="194221" y="182880"/>
                </a:lnTo>
                <a:lnTo>
                  <a:pt x="196164" y="181610"/>
                </a:lnTo>
                <a:lnTo>
                  <a:pt x="196253" y="180340"/>
                </a:lnTo>
                <a:lnTo>
                  <a:pt x="196329" y="177800"/>
                </a:lnTo>
                <a:close/>
              </a:path>
              <a:path w="256540" h="299719">
                <a:moveTo>
                  <a:pt x="236321" y="177800"/>
                </a:moveTo>
                <a:lnTo>
                  <a:pt x="220167" y="177800"/>
                </a:lnTo>
                <a:lnTo>
                  <a:pt x="220167" y="179070"/>
                </a:lnTo>
                <a:lnTo>
                  <a:pt x="220357" y="180340"/>
                </a:lnTo>
                <a:lnTo>
                  <a:pt x="222288" y="182880"/>
                </a:lnTo>
                <a:lnTo>
                  <a:pt x="234416" y="182880"/>
                </a:lnTo>
                <a:lnTo>
                  <a:pt x="236143" y="181610"/>
                </a:lnTo>
                <a:lnTo>
                  <a:pt x="236232" y="180340"/>
                </a:lnTo>
                <a:lnTo>
                  <a:pt x="236321" y="177800"/>
                </a:lnTo>
                <a:close/>
              </a:path>
              <a:path w="256540" h="299719">
                <a:moveTo>
                  <a:pt x="37820" y="173990"/>
                </a:moveTo>
                <a:lnTo>
                  <a:pt x="18745" y="173990"/>
                </a:lnTo>
                <a:lnTo>
                  <a:pt x="18745" y="177800"/>
                </a:lnTo>
                <a:lnTo>
                  <a:pt x="37820" y="177800"/>
                </a:lnTo>
                <a:lnTo>
                  <a:pt x="37820" y="173990"/>
                </a:lnTo>
                <a:close/>
              </a:path>
              <a:path w="256540" h="299719">
                <a:moveTo>
                  <a:pt x="77825" y="173990"/>
                </a:moveTo>
                <a:lnTo>
                  <a:pt x="58737" y="173990"/>
                </a:lnTo>
                <a:lnTo>
                  <a:pt x="58737" y="177800"/>
                </a:lnTo>
                <a:lnTo>
                  <a:pt x="77825" y="177800"/>
                </a:lnTo>
                <a:lnTo>
                  <a:pt x="77825" y="173990"/>
                </a:lnTo>
                <a:close/>
              </a:path>
              <a:path w="256540" h="299719">
                <a:moveTo>
                  <a:pt x="117805" y="173990"/>
                </a:moveTo>
                <a:lnTo>
                  <a:pt x="98742" y="173990"/>
                </a:lnTo>
                <a:lnTo>
                  <a:pt x="98742" y="177800"/>
                </a:lnTo>
                <a:lnTo>
                  <a:pt x="117805" y="177800"/>
                </a:lnTo>
                <a:lnTo>
                  <a:pt x="117805" y="173990"/>
                </a:lnTo>
                <a:close/>
              </a:path>
              <a:path w="256540" h="299719">
                <a:moveTo>
                  <a:pt x="157797" y="173990"/>
                </a:moveTo>
                <a:lnTo>
                  <a:pt x="138709" y="173990"/>
                </a:lnTo>
                <a:lnTo>
                  <a:pt x="138709" y="177800"/>
                </a:lnTo>
                <a:lnTo>
                  <a:pt x="157797" y="177800"/>
                </a:lnTo>
                <a:lnTo>
                  <a:pt x="157797" y="173990"/>
                </a:lnTo>
                <a:close/>
              </a:path>
              <a:path w="256540" h="299719">
                <a:moveTo>
                  <a:pt x="197815" y="173990"/>
                </a:moveTo>
                <a:lnTo>
                  <a:pt x="178714" y="173990"/>
                </a:lnTo>
                <a:lnTo>
                  <a:pt x="178714" y="177800"/>
                </a:lnTo>
                <a:lnTo>
                  <a:pt x="197815" y="177800"/>
                </a:lnTo>
                <a:lnTo>
                  <a:pt x="197815" y="173990"/>
                </a:lnTo>
                <a:close/>
              </a:path>
              <a:path w="256540" h="299719">
                <a:moveTo>
                  <a:pt x="237794" y="173990"/>
                </a:moveTo>
                <a:lnTo>
                  <a:pt x="218693" y="173990"/>
                </a:lnTo>
                <a:lnTo>
                  <a:pt x="218693" y="177800"/>
                </a:lnTo>
                <a:lnTo>
                  <a:pt x="237794" y="177800"/>
                </a:lnTo>
                <a:lnTo>
                  <a:pt x="237794" y="173990"/>
                </a:lnTo>
                <a:close/>
              </a:path>
              <a:path w="256540" h="299719">
                <a:moveTo>
                  <a:pt x="246735" y="161290"/>
                </a:moveTo>
                <a:lnTo>
                  <a:pt x="9702" y="161290"/>
                </a:lnTo>
                <a:lnTo>
                  <a:pt x="10807" y="163830"/>
                </a:lnTo>
                <a:lnTo>
                  <a:pt x="12598" y="173990"/>
                </a:lnTo>
                <a:lnTo>
                  <a:pt x="243852" y="173990"/>
                </a:lnTo>
                <a:lnTo>
                  <a:pt x="245681" y="163830"/>
                </a:lnTo>
                <a:lnTo>
                  <a:pt x="246735" y="161290"/>
                </a:lnTo>
                <a:close/>
              </a:path>
              <a:path w="256540" h="299719">
                <a:moveTo>
                  <a:pt x="250951" y="154940"/>
                </a:moveTo>
                <a:lnTo>
                  <a:pt x="5613" y="154940"/>
                </a:lnTo>
                <a:lnTo>
                  <a:pt x="5803" y="156210"/>
                </a:lnTo>
                <a:lnTo>
                  <a:pt x="7492" y="161290"/>
                </a:lnTo>
                <a:lnTo>
                  <a:pt x="249034" y="161290"/>
                </a:lnTo>
                <a:lnTo>
                  <a:pt x="250723" y="156210"/>
                </a:lnTo>
                <a:lnTo>
                  <a:pt x="250951" y="154940"/>
                </a:lnTo>
                <a:close/>
              </a:path>
              <a:path w="256540" h="299719">
                <a:moveTo>
                  <a:pt x="128244" y="128270"/>
                </a:moveTo>
                <a:lnTo>
                  <a:pt x="6248" y="154940"/>
                </a:lnTo>
                <a:lnTo>
                  <a:pt x="250278" y="154940"/>
                </a:lnTo>
                <a:lnTo>
                  <a:pt x="128244" y="128270"/>
                </a:lnTo>
                <a:close/>
              </a:path>
              <a:path w="256540" h="299719">
                <a:moveTo>
                  <a:pt x="181673" y="111760"/>
                </a:moveTo>
                <a:lnTo>
                  <a:pt x="75031" y="111760"/>
                </a:lnTo>
                <a:lnTo>
                  <a:pt x="75031" y="121920"/>
                </a:lnTo>
                <a:lnTo>
                  <a:pt x="73583" y="123190"/>
                </a:lnTo>
                <a:lnTo>
                  <a:pt x="72389" y="123190"/>
                </a:lnTo>
                <a:lnTo>
                  <a:pt x="72389" y="132080"/>
                </a:lnTo>
                <a:lnTo>
                  <a:pt x="128308" y="119380"/>
                </a:lnTo>
                <a:lnTo>
                  <a:pt x="181673" y="119380"/>
                </a:lnTo>
                <a:lnTo>
                  <a:pt x="181673" y="111760"/>
                </a:lnTo>
                <a:close/>
              </a:path>
              <a:path w="256540" h="299719">
                <a:moveTo>
                  <a:pt x="181673" y="119380"/>
                </a:moveTo>
                <a:lnTo>
                  <a:pt x="128409" y="119380"/>
                </a:lnTo>
                <a:lnTo>
                  <a:pt x="184340" y="132080"/>
                </a:lnTo>
                <a:lnTo>
                  <a:pt x="184340" y="123190"/>
                </a:lnTo>
                <a:lnTo>
                  <a:pt x="183108" y="123190"/>
                </a:lnTo>
                <a:lnTo>
                  <a:pt x="181673" y="121920"/>
                </a:lnTo>
                <a:lnTo>
                  <a:pt x="181673" y="119380"/>
                </a:lnTo>
                <a:close/>
              </a:path>
              <a:path w="256540" h="299719">
                <a:moveTo>
                  <a:pt x="184683" y="107950"/>
                </a:moveTo>
                <a:lnTo>
                  <a:pt x="72034" y="107950"/>
                </a:lnTo>
                <a:lnTo>
                  <a:pt x="73190" y="109220"/>
                </a:lnTo>
                <a:lnTo>
                  <a:pt x="73190" y="111760"/>
                </a:lnTo>
                <a:lnTo>
                  <a:pt x="183502" y="111760"/>
                </a:lnTo>
                <a:lnTo>
                  <a:pt x="183502" y="109220"/>
                </a:lnTo>
                <a:lnTo>
                  <a:pt x="184683" y="107950"/>
                </a:lnTo>
                <a:close/>
              </a:path>
              <a:path w="256540" h="299719">
                <a:moveTo>
                  <a:pt x="185585" y="105410"/>
                </a:moveTo>
                <a:lnTo>
                  <a:pt x="71145" y="105410"/>
                </a:lnTo>
                <a:lnTo>
                  <a:pt x="71145" y="107950"/>
                </a:lnTo>
                <a:lnTo>
                  <a:pt x="185585" y="107950"/>
                </a:lnTo>
                <a:lnTo>
                  <a:pt x="185585" y="105410"/>
                </a:lnTo>
                <a:close/>
              </a:path>
              <a:path w="256540" h="299719">
                <a:moveTo>
                  <a:pt x="182638" y="101600"/>
                </a:moveTo>
                <a:lnTo>
                  <a:pt x="74091" y="101600"/>
                </a:lnTo>
                <a:lnTo>
                  <a:pt x="74117" y="105410"/>
                </a:lnTo>
                <a:lnTo>
                  <a:pt x="182613" y="105410"/>
                </a:lnTo>
                <a:lnTo>
                  <a:pt x="182638" y="101600"/>
                </a:lnTo>
                <a:close/>
              </a:path>
              <a:path w="256540" h="299719">
                <a:moveTo>
                  <a:pt x="179755" y="99060"/>
                </a:moveTo>
                <a:lnTo>
                  <a:pt x="76949" y="99060"/>
                </a:lnTo>
                <a:lnTo>
                  <a:pt x="76949" y="101600"/>
                </a:lnTo>
                <a:lnTo>
                  <a:pt x="179755" y="101600"/>
                </a:lnTo>
                <a:lnTo>
                  <a:pt x="179755" y="99060"/>
                </a:lnTo>
                <a:close/>
              </a:path>
              <a:path w="256540" h="299719">
                <a:moveTo>
                  <a:pt x="140995" y="40640"/>
                </a:moveTo>
                <a:lnTo>
                  <a:pt x="115696" y="40640"/>
                </a:lnTo>
                <a:lnTo>
                  <a:pt x="112191" y="41910"/>
                </a:lnTo>
                <a:lnTo>
                  <a:pt x="112128" y="44450"/>
                </a:lnTo>
                <a:lnTo>
                  <a:pt x="107001" y="46990"/>
                </a:lnTo>
                <a:lnTo>
                  <a:pt x="80213" y="85090"/>
                </a:lnTo>
                <a:lnTo>
                  <a:pt x="79374" y="99060"/>
                </a:lnTo>
                <a:lnTo>
                  <a:pt x="177342" y="99060"/>
                </a:lnTo>
                <a:lnTo>
                  <a:pt x="162359" y="57150"/>
                </a:lnTo>
                <a:lnTo>
                  <a:pt x="144614" y="44450"/>
                </a:lnTo>
                <a:lnTo>
                  <a:pt x="144513" y="41910"/>
                </a:lnTo>
                <a:lnTo>
                  <a:pt x="140995" y="40640"/>
                </a:lnTo>
                <a:close/>
              </a:path>
              <a:path w="256540" h="299719">
                <a:moveTo>
                  <a:pt x="138620" y="36830"/>
                </a:moveTo>
                <a:lnTo>
                  <a:pt x="118046" y="36830"/>
                </a:lnTo>
                <a:lnTo>
                  <a:pt x="118770" y="38100"/>
                </a:lnTo>
                <a:lnTo>
                  <a:pt x="118744" y="39370"/>
                </a:lnTo>
                <a:lnTo>
                  <a:pt x="118046" y="40640"/>
                </a:lnTo>
                <a:lnTo>
                  <a:pt x="138645" y="40640"/>
                </a:lnTo>
                <a:lnTo>
                  <a:pt x="137947" y="39370"/>
                </a:lnTo>
                <a:lnTo>
                  <a:pt x="137921" y="38100"/>
                </a:lnTo>
                <a:lnTo>
                  <a:pt x="138620" y="36830"/>
                </a:lnTo>
                <a:close/>
              </a:path>
              <a:path w="256540" h="299719">
                <a:moveTo>
                  <a:pt x="140246" y="34290"/>
                </a:moveTo>
                <a:lnTo>
                  <a:pt x="116408" y="34290"/>
                </a:lnTo>
                <a:lnTo>
                  <a:pt x="116408" y="36830"/>
                </a:lnTo>
                <a:lnTo>
                  <a:pt x="140246" y="36830"/>
                </a:lnTo>
                <a:lnTo>
                  <a:pt x="140246" y="34290"/>
                </a:lnTo>
                <a:close/>
              </a:path>
              <a:path w="256540" h="299719">
                <a:moveTo>
                  <a:pt x="136182" y="30480"/>
                </a:moveTo>
                <a:lnTo>
                  <a:pt x="120548" y="30480"/>
                </a:lnTo>
                <a:lnTo>
                  <a:pt x="120014" y="31750"/>
                </a:lnTo>
                <a:lnTo>
                  <a:pt x="120014" y="33020"/>
                </a:lnTo>
                <a:lnTo>
                  <a:pt x="119799" y="34290"/>
                </a:lnTo>
                <a:lnTo>
                  <a:pt x="136931" y="34290"/>
                </a:lnTo>
                <a:lnTo>
                  <a:pt x="136677" y="33020"/>
                </a:lnTo>
                <a:lnTo>
                  <a:pt x="136677" y="31750"/>
                </a:lnTo>
                <a:lnTo>
                  <a:pt x="136182" y="30480"/>
                </a:lnTo>
                <a:close/>
              </a:path>
              <a:path w="256540" h="299719">
                <a:moveTo>
                  <a:pt x="135775" y="16510"/>
                </a:moveTo>
                <a:lnTo>
                  <a:pt x="120942" y="16510"/>
                </a:lnTo>
                <a:lnTo>
                  <a:pt x="120942" y="30480"/>
                </a:lnTo>
                <a:lnTo>
                  <a:pt x="135775" y="30480"/>
                </a:lnTo>
                <a:lnTo>
                  <a:pt x="135775" y="16510"/>
                </a:lnTo>
                <a:close/>
              </a:path>
              <a:path w="256540" h="299719">
                <a:moveTo>
                  <a:pt x="136982" y="15240"/>
                </a:moveTo>
                <a:lnTo>
                  <a:pt x="119748" y="15240"/>
                </a:lnTo>
                <a:lnTo>
                  <a:pt x="119748" y="16510"/>
                </a:lnTo>
                <a:lnTo>
                  <a:pt x="136982" y="16510"/>
                </a:lnTo>
                <a:lnTo>
                  <a:pt x="136982" y="15240"/>
                </a:lnTo>
                <a:close/>
              </a:path>
              <a:path w="256540" h="299719">
                <a:moveTo>
                  <a:pt x="135661" y="12700"/>
                </a:moveTo>
                <a:lnTo>
                  <a:pt x="121069" y="12700"/>
                </a:lnTo>
                <a:lnTo>
                  <a:pt x="121069" y="13970"/>
                </a:lnTo>
                <a:lnTo>
                  <a:pt x="120891" y="15240"/>
                </a:lnTo>
                <a:lnTo>
                  <a:pt x="135801" y="15240"/>
                </a:lnTo>
                <a:lnTo>
                  <a:pt x="135661" y="13970"/>
                </a:lnTo>
                <a:lnTo>
                  <a:pt x="135661" y="12700"/>
                </a:lnTo>
                <a:close/>
              </a:path>
              <a:path w="256540" h="299719">
                <a:moveTo>
                  <a:pt x="136982" y="11430"/>
                </a:moveTo>
                <a:lnTo>
                  <a:pt x="119748" y="11430"/>
                </a:lnTo>
                <a:lnTo>
                  <a:pt x="119748" y="12700"/>
                </a:lnTo>
                <a:lnTo>
                  <a:pt x="136982" y="12700"/>
                </a:lnTo>
                <a:lnTo>
                  <a:pt x="136982" y="11430"/>
                </a:lnTo>
                <a:close/>
              </a:path>
              <a:path w="256540" h="299719">
                <a:moveTo>
                  <a:pt x="130149" y="3810"/>
                </a:moveTo>
                <a:lnTo>
                  <a:pt x="126580" y="3810"/>
                </a:lnTo>
                <a:lnTo>
                  <a:pt x="126288" y="5080"/>
                </a:lnTo>
                <a:lnTo>
                  <a:pt x="126263" y="6350"/>
                </a:lnTo>
                <a:lnTo>
                  <a:pt x="123939" y="8890"/>
                </a:lnTo>
                <a:lnTo>
                  <a:pt x="121297" y="10160"/>
                </a:lnTo>
                <a:lnTo>
                  <a:pt x="121069" y="11430"/>
                </a:lnTo>
                <a:lnTo>
                  <a:pt x="135635" y="11430"/>
                </a:lnTo>
                <a:lnTo>
                  <a:pt x="135394" y="10160"/>
                </a:lnTo>
                <a:lnTo>
                  <a:pt x="135102" y="10160"/>
                </a:lnTo>
                <a:lnTo>
                  <a:pt x="132778" y="8890"/>
                </a:lnTo>
                <a:lnTo>
                  <a:pt x="130428" y="6350"/>
                </a:lnTo>
                <a:lnTo>
                  <a:pt x="130428" y="5080"/>
                </a:lnTo>
                <a:lnTo>
                  <a:pt x="130149" y="3810"/>
                </a:lnTo>
                <a:close/>
              </a:path>
              <a:path w="256540" h="299719">
                <a:moveTo>
                  <a:pt x="128409" y="0"/>
                </a:moveTo>
                <a:lnTo>
                  <a:pt x="127114" y="2540"/>
                </a:lnTo>
                <a:lnTo>
                  <a:pt x="127114" y="3810"/>
                </a:lnTo>
                <a:lnTo>
                  <a:pt x="129578" y="3810"/>
                </a:lnTo>
                <a:lnTo>
                  <a:pt x="129578" y="2540"/>
                </a:lnTo>
                <a:lnTo>
                  <a:pt x="128409" y="0"/>
                </a:lnTo>
                <a:close/>
              </a:path>
            </a:pathLst>
          </a:custGeom>
          <a:solidFill>
            <a:srgbClr val="FFFFFF"/>
          </a:solidFill>
        </p:spPr>
        <p:txBody>
          <a:bodyPr wrap="square" lIns="0" tIns="0" rIns="0" bIns="0" rtlCol="0"/>
          <a:lstStyle/>
          <a:p>
            <a:endParaRPr/>
          </a:p>
        </p:txBody>
      </p:sp>
      <p:sp>
        <p:nvSpPr>
          <p:cNvPr id="29" name="object 6">
            <a:extLst>
              <a:ext uri="{FF2B5EF4-FFF2-40B4-BE49-F238E27FC236}">
                <a16:creationId xmlns:a16="http://schemas.microsoft.com/office/drawing/2014/main" id="{575FAA9D-DABE-DB41-B392-03F2FCA69862}"/>
              </a:ext>
            </a:extLst>
          </p:cNvPr>
          <p:cNvSpPr txBox="1">
            <a:spLocks noGrp="1"/>
          </p:cNvSpPr>
          <p:nvPr>
            <p:ph type="title"/>
          </p:nvPr>
        </p:nvSpPr>
        <p:spPr>
          <a:xfrm>
            <a:off x="596900" y="1756476"/>
            <a:ext cx="9185275" cy="1936428"/>
          </a:xfrm>
          <a:prstGeom prst="rect">
            <a:avLst/>
          </a:prstGeom>
        </p:spPr>
        <p:txBody>
          <a:bodyPr vert="horz" wrap="square" lIns="0" tIns="12700" rIns="0" bIns="0" rtlCol="0">
            <a:spAutoFit/>
          </a:bodyPr>
          <a:lstStyle>
            <a:lvl1pPr>
              <a:defRPr b="1">
                <a:latin typeface="+mn-lt"/>
              </a:defRPr>
            </a:lvl1pPr>
          </a:lstStyle>
          <a:p>
            <a:pPr marL="12700">
              <a:lnSpc>
                <a:spcPts val="4980"/>
              </a:lnSpc>
              <a:spcBef>
                <a:spcPts val="100"/>
              </a:spcBef>
            </a:pPr>
            <a:r>
              <a:rPr lang="en-GB" sz="4300" spc="-15" dirty="0">
                <a:solidFill>
                  <a:srgbClr val="FFFFFF"/>
                </a:solidFill>
              </a:rPr>
              <a:t>Title</a:t>
            </a:r>
            <a:br>
              <a:rPr lang="en-GB" sz="4300" spc="-15" dirty="0">
                <a:solidFill>
                  <a:srgbClr val="FFFFFF"/>
                </a:solidFill>
              </a:rPr>
            </a:br>
            <a:r>
              <a:rPr lang="en-GB" sz="4300" spc="-15" dirty="0">
                <a:solidFill>
                  <a:srgbClr val="FFFFFF"/>
                </a:solidFill>
              </a:rPr>
              <a:t>Title</a:t>
            </a:r>
            <a:br>
              <a:rPr lang="en-GB" sz="4300" spc="-15" dirty="0">
                <a:solidFill>
                  <a:srgbClr val="FFFFFF"/>
                </a:solidFill>
              </a:rPr>
            </a:br>
            <a:r>
              <a:rPr lang="en-GB" sz="4300" spc="-15" dirty="0">
                <a:solidFill>
                  <a:srgbClr val="FFFFFF"/>
                </a:solidFill>
              </a:rPr>
              <a:t>Title</a:t>
            </a:r>
            <a:endParaRPr sz="4300" dirty="0"/>
          </a:p>
        </p:txBody>
      </p:sp>
      <p:sp>
        <p:nvSpPr>
          <p:cNvPr id="30" name="object 7">
            <a:extLst>
              <a:ext uri="{FF2B5EF4-FFF2-40B4-BE49-F238E27FC236}">
                <a16:creationId xmlns:a16="http://schemas.microsoft.com/office/drawing/2014/main" id="{6D989112-20B1-BB48-A6D6-75AA7ACFAC74}"/>
              </a:ext>
            </a:extLst>
          </p:cNvPr>
          <p:cNvSpPr txBox="1"/>
          <p:nvPr userDrawn="1"/>
        </p:nvSpPr>
        <p:spPr>
          <a:xfrm>
            <a:off x="596900" y="3953576"/>
            <a:ext cx="8998585" cy="846386"/>
          </a:xfrm>
          <a:prstGeom prst="rect">
            <a:avLst/>
          </a:prstGeom>
        </p:spPr>
        <p:txBody>
          <a:bodyPr vert="horz" wrap="square" lIns="0" tIns="38100" rIns="0" bIns="0" rtlCol="0">
            <a:spAutoFit/>
          </a:bodyPr>
          <a:lstStyle/>
          <a:p>
            <a:pPr marL="12700" marR="6812915">
              <a:lnSpc>
                <a:spcPts val="3000"/>
              </a:lnSpc>
              <a:spcBef>
                <a:spcPts val="300"/>
              </a:spcBef>
            </a:pPr>
            <a:r>
              <a:rPr lang="en-GB" sz="2600" b="1" spc="-5" dirty="0">
                <a:solidFill>
                  <a:srgbClr val="FFFFFF"/>
                </a:solidFill>
                <a:latin typeface="Arial"/>
                <a:cs typeface="Arial"/>
              </a:rPr>
              <a:t>Name </a:t>
            </a:r>
            <a:r>
              <a:rPr lang="en-GB" sz="2600" spc="-5" dirty="0">
                <a:solidFill>
                  <a:srgbClr val="FFFFFF"/>
                </a:solidFill>
                <a:latin typeface="Arial"/>
                <a:cs typeface="Arial"/>
              </a:rPr>
              <a:t>|</a:t>
            </a:r>
            <a:r>
              <a:rPr lang="en-GB" sz="2600" b="1" spc="-5" dirty="0">
                <a:solidFill>
                  <a:srgbClr val="FFFFFF"/>
                </a:solidFill>
                <a:latin typeface="Arial"/>
                <a:cs typeface="Arial"/>
              </a:rPr>
              <a:t> Role</a:t>
            </a:r>
          </a:p>
          <a:p>
            <a:pPr marL="12700" marR="6812915">
              <a:lnSpc>
                <a:spcPts val="3000"/>
              </a:lnSpc>
              <a:spcBef>
                <a:spcPts val="300"/>
              </a:spcBef>
            </a:pPr>
            <a:r>
              <a:rPr lang="en-GB" sz="2600" b="1" spc="-5" dirty="0">
                <a:solidFill>
                  <a:srgbClr val="FFFFFF"/>
                </a:solidFill>
                <a:latin typeface="Arial"/>
                <a:cs typeface="Arial"/>
              </a:rPr>
              <a:t>Name </a:t>
            </a:r>
            <a:r>
              <a:rPr lang="en-GB" sz="2600" spc="-5" dirty="0">
                <a:solidFill>
                  <a:srgbClr val="FFFFFF"/>
                </a:solidFill>
                <a:latin typeface="Arial"/>
                <a:cs typeface="Arial"/>
              </a:rPr>
              <a:t>|</a:t>
            </a:r>
            <a:r>
              <a:rPr lang="en-GB" sz="2600" b="1" spc="-5" dirty="0">
                <a:solidFill>
                  <a:srgbClr val="FFFFFF"/>
                </a:solidFill>
                <a:latin typeface="Arial"/>
                <a:cs typeface="Arial"/>
              </a:rPr>
              <a:t> Role</a:t>
            </a:r>
            <a:endParaRPr lang="en-GB" sz="2600" dirty="0">
              <a:latin typeface="Arial"/>
              <a:cs typeface="Arial"/>
            </a:endParaRPr>
          </a:p>
        </p:txBody>
      </p:sp>
      <p:sp>
        <p:nvSpPr>
          <p:cNvPr id="31" name="object 8">
            <a:extLst>
              <a:ext uri="{FF2B5EF4-FFF2-40B4-BE49-F238E27FC236}">
                <a16:creationId xmlns:a16="http://schemas.microsoft.com/office/drawing/2014/main" id="{79AC342E-6017-4E4D-A74C-F9252D65DCD8}"/>
              </a:ext>
            </a:extLst>
          </p:cNvPr>
          <p:cNvSpPr txBox="1"/>
          <p:nvPr userDrawn="1"/>
        </p:nvSpPr>
        <p:spPr>
          <a:xfrm>
            <a:off x="596900" y="6952565"/>
            <a:ext cx="3612515" cy="243656"/>
          </a:xfrm>
          <a:prstGeom prst="rect">
            <a:avLst/>
          </a:prstGeom>
        </p:spPr>
        <p:txBody>
          <a:bodyPr vert="horz" wrap="square" lIns="0" tIns="12700" rIns="0" bIns="0" rtlCol="0">
            <a:spAutoFit/>
          </a:bodyPr>
          <a:lstStyle/>
          <a:p>
            <a:pPr marL="383540">
              <a:lnSpc>
                <a:spcPct val="100000"/>
              </a:lnSpc>
            </a:pPr>
            <a:r>
              <a:rPr sz="1500" b="1" spc="-5" dirty="0">
                <a:solidFill>
                  <a:srgbClr val="FFFFFF"/>
                </a:solidFill>
                <a:latin typeface="Arial"/>
                <a:cs typeface="Arial"/>
              </a:rPr>
              <a:t>@</a:t>
            </a:r>
            <a:r>
              <a:rPr lang="en-GB" sz="1500" b="1" spc="-5" dirty="0">
                <a:solidFill>
                  <a:srgbClr val="FFFFFF"/>
                </a:solidFill>
                <a:latin typeface="Arial"/>
                <a:cs typeface="Arial"/>
              </a:rPr>
              <a:t>twitter username</a:t>
            </a:r>
            <a:endParaRPr sz="1500" dirty="0">
              <a:latin typeface="Arial"/>
              <a:cs typeface="Arial"/>
            </a:endParaRPr>
          </a:p>
        </p:txBody>
      </p:sp>
      <p:sp>
        <p:nvSpPr>
          <p:cNvPr id="32" name="object 9">
            <a:extLst>
              <a:ext uri="{FF2B5EF4-FFF2-40B4-BE49-F238E27FC236}">
                <a16:creationId xmlns:a16="http://schemas.microsoft.com/office/drawing/2014/main" id="{54F0271D-5A3E-E743-ADD4-E74C0F1A9C1D}"/>
              </a:ext>
            </a:extLst>
          </p:cNvPr>
          <p:cNvSpPr/>
          <p:nvPr userDrawn="1"/>
        </p:nvSpPr>
        <p:spPr>
          <a:xfrm>
            <a:off x="628650" y="6952565"/>
            <a:ext cx="279400" cy="279400"/>
          </a:xfrm>
          <a:custGeom>
            <a:avLst/>
            <a:gdLst/>
            <a:ahLst/>
            <a:cxnLst/>
            <a:rect l="l" t="t" r="r" b="b"/>
            <a:pathLst>
              <a:path w="279400" h="279400">
                <a:moveTo>
                  <a:pt x="139700" y="0"/>
                </a:moveTo>
                <a:lnTo>
                  <a:pt x="95544" y="7122"/>
                </a:lnTo>
                <a:lnTo>
                  <a:pt x="57195" y="26954"/>
                </a:lnTo>
                <a:lnTo>
                  <a:pt x="26954" y="57195"/>
                </a:lnTo>
                <a:lnTo>
                  <a:pt x="7122" y="95544"/>
                </a:lnTo>
                <a:lnTo>
                  <a:pt x="0" y="139700"/>
                </a:lnTo>
                <a:lnTo>
                  <a:pt x="7122" y="183855"/>
                </a:lnTo>
                <a:lnTo>
                  <a:pt x="26954" y="222204"/>
                </a:lnTo>
                <a:lnTo>
                  <a:pt x="57195" y="252445"/>
                </a:lnTo>
                <a:lnTo>
                  <a:pt x="95544" y="272277"/>
                </a:lnTo>
                <a:lnTo>
                  <a:pt x="139700" y="279400"/>
                </a:lnTo>
                <a:lnTo>
                  <a:pt x="183855" y="272277"/>
                </a:lnTo>
                <a:lnTo>
                  <a:pt x="222204" y="252445"/>
                </a:lnTo>
                <a:lnTo>
                  <a:pt x="252445" y="222204"/>
                </a:lnTo>
                <a:lnTo>
                  <a:pt x="272277" y="183855"/>
                </a:lnTo>
                <a:lnTo>
                  <a:pt x="279400" y="139700"/>
                </a:lnTo>
                <a:lnTo>
                  <a:pt x="272277" y="95544"/>
                </a:lnTo>
                <a:lnTo>
                  <a:pt x="252445" y="57195"/>
                </a:lnTo>
                <a:lnTo>
                  <a:pt x="222204" y="26954"/>
                </a:lnTo>
                <a:lnTo>
                  <a:pt x="183855" y="7122"/>
                </a:lnTo>
                <a:lnTo>
                  <a:pt x="139700" y="0"/>
                </a:lnTo>
                <a:close/>
              </a:path>
            </a:pathLst>
          </a:custGeom>
          <a:solidFill>
            <a:srgbClr val="FFFFFF"/>
          </a:solidFill>
        </p:spPr>
        <p:txBody>
          <a:bodyPr wrap="square" lIns="0" tIns="0" rIns="0" bIns="0" rtlCol="0"/>
          <a:lstStyle/>
          <a:p>
            <a:endParaRPr/>
          </a:p>
        </p:txBody>
      </p:sp>
      <p:sp>
        <p:nvSpPr>
          <p:cNvPr id="34" name="object 10">
            <a:extLst>
              <a:ext uri="{FF2B5EF4-FFF2-40B4-BE49-F238E27FC236}">
                <a16:creationId xmlns:a16="http://schemas.microsoft.com/office/drawing/2014/main" id="{D928B97A-5EA8-EA44-AE89-305917009A01}"/>
              </a:ext>
            </a:extLst>
          </p:cNvPr>
          <p:cNvSpPr/>
          <p:nvPr userDrawn="1"/>
        </p:nvSpPr>
        <p:spPr>
          <a:xfrm>
            <a:off x="674916" y="7033724"/>
            <a:ext cx="186867" cy="152125"/>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A2F0F415-B510-C742-8F64-FDFA12264049}"/>
              </a:ext>
            </a:extLst>
          </p:cNvPr>
          <p:cNvSpPr txBox="1"/>
          <p:nvPr userDrawn="1"/>
        </p:nvSpPr>
        <p:spPr>
          <a:xfrm>
            <a:off x="7831666" y="6917034"/>
            <a:ext cx="1801495"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Arial"/>
                <a:cs typeface="Arial"/>
              </a:rPr>
              <a:t>Photos © </a:t>
            </a:r>
            <a:r>
              <a:rPr lang="en-GB" sz="1600" b="1" dirty="0">
                <a:latin typeface="Arial"/>
                <a:cs typeface="Arial"/>
              </a:rPr>
              <a:t>Name</a:t>
            </a:r>
            <a:endParaRPr sz="1600" dirty="0">
              <a:latin typeface="Arial"/>
              <a:cs typeface="Arial"/>
            </a:endParaRPr>
          </a:p>
        </p:txBody>
      </p:sp>
      <p:sp>
        <p:nvSpPr>
          <p:cNvPr id="9" name="object 6">
            <a:extLst>
              <a:ext uri="{FF2B5EF4-FFF2-40B4-BE49-F238E27FC236}">
                <a16:creationId xmlns:a16="http://schemas.microsoft.com/office/drawing/2014/main" id="{202B17DF-AB25-4143-B8E5-0171968E117E}"/>
              </a:ext>
            </a:extLst>
          </p:cNvPr>
          <p:cNvSpPr txBox="1">
            <a:spLocks/>
          </p:cNvSpPr>
          <p:nvPr userDrawn="1"/>
        </p:nvSpPr>
        <p:spPr>
          <a:xfrm>
            <a:off x="444500" y="146243"/>
            <a:ext cx="9185275" cy="574966"/>
          </a:xfrm>
          <a:prstGeom prst="rect">
            <a:avLst/>
          </a:prstGeom>
        </p:spPr>
        <p:txBody>
          <a:bodyPr vert="horz" wrap="square" lIns="0" tIns="12700" rIns="0" bIns="0" rtlCol="0">
            <a:spAutoFit/>
          </a:bodyPr>
          <a:lstStyle>
            <a:lvl1pPr>
              <a:defRPr>
                <a:latin typeface="+mj-lt"/>
                <a:ea typeface="+mj-ea"/>
                <a:cs typeface="+mj-cs"/>
              </a:defRPr>
            </a:lvl1pPr>
          </a:lstStyle>
          <a:p>
            <a:pPr marL="12700">
              <a:lnSpc>
                <a:spcPts val="4980"/>
              </a:lnSpc>
              <a:spcBef>
                <a:spcPts val="100"/>
              </a:spcBef>
            </a:pPr>
            <a:r>
              <a:rPr lang="en-GB" sz="2400" kern="0" spc="-15" dirty="0">
                <a:latin typeface="Arial" panose="020B0604020202020204" pitchFamily="34" charset="0"/>
                <a:cs typeface="Arial" panose="020B0604020202020204" pitchFamily="34" charset="0"/>
              </a:rPr>
              <a:t>Cover photo if you have</a:t>
            </a:r>
            <a:endParaRPr lang="en-GB" sz="2400" kern="0" dirty="0">
              <a:latin typeface="Arial" panose="020B0604020202020204" pitchFamily="34" charset="0"/>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5EAC823-D6C4-BF4D-BC1C-FEFAC60C560C}"/>
              </a:ext>
            </a:extLst>
          </p:cNvPr>
          <p:cNvSpPr txBox="1">
            <a:spLocks noGrp="1"/>
          </p:cNvSpPr>
          <p:nvPr>
            <p:ph type="title"/>
          </p:nvPr>
        </p:nvSpPr>
        <p:spPr>
          <a:xfrm>
            <a:off x="444500" y="316700"/>
            <a:ext cx="9271000" cy="592470"/>
          </a:xfrm>
          <a:prstGeom prst="rect">
            <a:avLst/>
          </a:prstGeom>
        </p:spPr>
        <p:txBody>
          <a:bodyPr vert="horz" wrap="square" lIns="0" tIns="66040" rIns="0" bIns="0" rtlCol="0">
            <a:spAutoFit/>
          </a:bodyPr>
          <a:lstStyle>
            <a:lvl1pPr>
              <a:defRPr sz="3700" b="1">
                <a:latin typeface="+mn-lt"/>
              </a:defRPr>
            </a:lvl1pPr>
          </a:lstStyle>
          <a:p>
            <a:pPr marL="12700" marR="5080">
              <a:lnSpc>
                <a:spcPts val="4100"/>
              </a:lnSpc>
              <a:spcBef>
                <a:spcPts val="520"/>
              </a:spcBef>
            </a:pPr>
            <a:r>
              <a:rPr lang="en-GB" dirty="0"/>
              <a:t>Title - slide sample V.01</a:t>
            </a:r>
            <a:endParaRPr dirty="0"/>
          </a:p>
        </p:txBody>
      </p:sp>
      <p:sp>
        <p:nvSpPr>
          <p:cNvPr id="9" name="object 5">
            <a:extLst>
              <a:ext uri="{FF2B5EF4-FFF2-40B4-BE49-F238E27FC236}">
                <a16:creationId xmlns:a16="http://schemas.microsoft.com/office/drawing/2014/main" id="{454C43EB-F3E3-4A40-A60D-92686F0D3699}"/>
              </a:ext>
            </a:extLst>
          </p:cNvPr>
          <p:cNvSpPr/>
          <p:nvPr userDrawn="1"/>
        </p:nvSpPr>
        <p:spPr>
          <a:xfrm>
            <a:off x="533400" y="1262598"/>
            <a:ext cx="9169400" cy="0"/>
          </a:xfrm>
          <a:custGeom>
            <a:avLst/>
            <a:gdLst/>
            <a:ahLst/>
            <a:cxnLst/>
            <a:rect l="l" t="t" r="r" b="b"/>
            <a:pathLst>
              <a:path w="9169400">
                <a:moveTo>
                  <a:pt x="0" y="0"/>
                </a:moveTo>
                <a:lnTo>
                  <a:pt x="9169400" y="0"/>
                </a:lnTo>
              </a:path>
            </a:pathLst>
          </a:custGeom>
          <a:ln w="19050">
            <a:solidFill>
              <a:srgbClr val="000000"/>
            </a:solidFill>
          </a:ln>
        </p:spPr>
        <p:txBody>
          <a:bodyPr wrap="square" lIns="0" tIns="0" rIns="0" bIns="0" rtlCol="0"/>
          <a:lstStyle/>
          <a:p>
            <a:endParaRPr/>
          </a:p>
        </p:txBody>
      </p:sp>
      <p:sp>
        <p:nvSpPr>
          <p:cNvPr id="10" name="object 6">
            <a:extLst>
              <a:ext uri="{FF2B5EF4-FFF2-40B4-BE49-F238E27FC236}">
                <a16:creationId xmlns:a16="http://schemas.microsoft.com/office/drawing/2014/main" id="{71CE728C-7110-6845-BE87-82C885E58B19}"/>
              </a:ext>
            </a:extLst>
          </p:cNvPr>
          <p:cNvSpPr/>
          <p:nvPr userDrawn="1"/>
        </p:nvSpPr>
        <p:spPr>
          <a:xfrm>
            <a:off x="3596216" y="1684251"/>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FFFFFF"/>
          </a:solidFill>
        </p:spPr>
        <p:txBody>
          <a:bodyPr wrap="square" lIns="0" tIns="0" rIns="0" bIns="0" rtlCol="0"/>
          <a:lstStyle/>
          <a:p>
            <a:endParaRPr/>
          </a:p>
        </p:txBody>
      </p:sp>
      <p:sp>
        <p:nvSpPr>
          <p:cNvPr id="11" name="object 7">
            <a:extLst>
              <a:ext uri="{FF2B5EF4-FFF2-40B4-BE49-F238E27FC236}">
                <a16:creationId xmlns:a16="http://schemas.microsoft.com/office/drawing/2014/main" id="{F64FCA1D-8DD4-7B49-9E4E-62927542F9C0}"/>
              </a:ext>
            </a:extLst>
          </p:cNvPr>
          <p:cNvSpPr/>
          <p:nvPr userDrawn="1"/>
        </p:nvSpPr>
        <p:spPr>
          <a:xfrm>
            <a:off x="6728883" y="1684251"/>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FFFFFF"/>
          </a:solidFill>
        </p:spPr>
        <p:txBody>
          <a:bodyPr wrap="square" lIns="0" tIns="0" rIns="0" bIns="0" rtlCol="0"/>
          <a:lstStyle/>
          <a:p>
            <a:endParaRPr/>
          </a:p>
        </p:txBody>
      </p:sp>
      <p:sp>
        <p:nvSpPr>
          <p:cNvPr id="12" name="object 8">
            <a:extLst>
              <a:ext uri="{FF2B5EF4-FFF2-40B4-BE49-F238E27FC236}">
                <a16:creationId xmlns:a16="http://schemas.microsoft.com/office/drawing/2014/main" id="{F4FE36FC-4329-A145-8C95-4C9D47AF9B54}"/>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13" name="object 9">
            <a:extLst>
              <a:ext uri="{FF2B5EF4-FFF2-40B4-BE49-F238E27FC236}">
                <a16:creationId xmlns:a16="http://schemas.microsoft.com/office/drawing/2014/main" id="{D28F9078-5E10-1E4A-A03F-119B9B1216CC}"/>
              </a:ext>
            </a:extLst>
          </p:cNvPr>
          <p:cNvSpPr/>
          <p:nvPr userDrawn="1"/>
        </p:nvSpPr>
        <p:spPr>
          <a:xfrm>
            <a:off x="3596216" y="1167348"/>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000000"/>
          </a:solidFill>
        </p:spPr>
        <p:txBody>
          <a:bodyPr wrap="square" lIns="0" tIns="0" rIns="0" bIns="0" rtlCol="0"/>
          <a:lstStyle/>
          <a:p>
            <a:endParaRPr/>
          </a:p>
        </p:txBody>
      </p:sp>
      <p:sp>
        <p:nvSpPr>
          <p:cNvPr id="14" name="object 10">
            <a:extLst>
              <a:ext uri="{FF2B5EF4-FFF2-40B4-BE49-F238E27FC236}">
                <a16:creationId xmlns:a16="http://schemas.microsoft.com/office/drawing/2014/main" id="{BE654EDF-183B-A542-A196-D0E50A37EC14}"/>
              </a:ext>
            </a:extLst>
          </p:cNvPr>
          <p:cNvSpPr/>
          <p:nvPr userDrawn="1"/>
        </p:nvSpPr>
        <p:spPr>
          <a:xfrm>
            <a:off x="6728883" y="1167348"/>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000000"/>
          </a:solidFill>
        </p:spPr>
        <p:txBody>
          <a:bodyPr wrap="square" lIns="0" tIns="0" rIns="0" bIns="0" rtlCol="0"/>
          <a:lstStyle/>
          <a:p>
            <a:endParaRPr/>
          </a:p>
        </p:txBody>
      </p:sp>
      <p:sp>
        <p:nvSpPr>
          <p:cNvPr id="15" name="object 4">
            <a:extLst>
              <a:ext uri="{FF2B5EF4-FFF2-40B4-BE49-F238E27FC236}">
                <a16:creationId xmlns:a16="http://schemas.microsoft.com/office/drawing/2014/main" id="{3BCE722D-ED2C-5D48-A008-5DBDBD5A1A84}"/>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16" name="object 3">
            <a:extLst>
              <a:ext uri="{FF2B5EF4-FFF2-40B4-BE49-F238E27FC236}">
                <a16:creationId xmlns:a16="http://schemas.microsoft.com/office/drawing/2014/main" id="{65214246-351A-1D43-A492-386894E142FD}"/>
              </a:ext>
            </a:extLst>
          </p:cNvPr>
          <p:cNvSpPr txBox="1"/>
          <p:nvPr userDrawn="1"/>
        </p:nvSpPr>
        <p:spPr>
          <a:xfrm>
            <a:off x="444501" y="1701000"/>
            <a:ext cx="2635250" cy="2721258"/>
          </a:xfrm>
          <a:prstGeom prst="rect">
            <a:avLst/>
          </a:prstGeom>
        </p:spPr>
        <p:txBody>
          <a:bodyPr vert="horz" wrap="square" lIns="0" tIns="12700" rIns="0" bIns="0" rtlCol="0">
            <a:spAutoFit/>
          </a:bodyPr>
          <a:lstStyle/>
          <a:p>
            <a:pPr marL="12700">
              <a:lnSpc>
                <a:spcPct val="100000"/>
              </a:lnSpc>
              <a:spcBef>
                <a:spcPts val="100"/>
              </a:spcBef>
              <a:tabLst>
                <a:tab pos="240665" algn="l"/>
                <a:tab pos="241300" algn="l"/>
              </a:tabLst>
            </a:pPr>
            <a:r>
              <a:rPr lang="en-GB" sz="2200" b="1" dirty="0">
                <a:latin typeface="Arial" panose="020B0604020202020204" pitchFamily="34" charset="0"/>
                <a:cs typeface="Arial" panose="020B0604020202020204" pitchFamily="34" charset="0"/>
              </a:rPr>
              <a:t>Lorem ipsum</a:t>
            </a:r>
          </a:p>
          <a:p>
            <a:pPr marL="12700">
              <a:lnSpc>
                <a:spcPct val="100000"/>
              </a:lnSpc>
              <a:spcBef>
                <a:spcPts val="100"/>
              </a:spcBef>
              <a:tabLst>
                <a:tab pos="240665" algn="l"/>
                <a:tab pos="241300" algn="l"/>
              </a:tabLst>
            </a:pPr>
            <a:r>
              <a:rPr lang="en-GB" sz="2200" b="1" dirty="0" err="1">
                <a:latin typeface="Arial" panose="020B0604020202020204" pitchFamily="34" charset="0"/>
                <a:cs typeface="Arial" panose="020B0604020202020204" pitchFamily="34" charset="0"/>
              </a:rPr>
              <a:t>dolor</a:t>
            </a:r>
            <a:r>
              <a:rPr lang="en-GB" sz="2200" b="1" dirty="0">
                <a:latin typeface="Arial" panose="020B0604020202020204" pitchFamily="34" charset="0"/>
                <a:cs typeface="Arial" panose="020B0604020202020204" pitchFamily="34" charset="0"/>
              </a:rPr>
              <a:t> sit </a:t>
            </a:r>
            <a:r>
              <a:rPr lang="en-GB" sz="2200" b="1" dirty="0" err="1">
                <a:latin typeface="Arial" panose="020B0604020202020204" pitchFamily="34" charset="0"/>
                <a:cs typeface="Arial" panose="020B0604020202020204" pitchFamily="34" charset="0"/>
              </a:rPr>
              <a:t>amet</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consectetur</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adipisici</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elit</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sed</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eiusmod</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tempor</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incidunt</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ut</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labore</a:t>
            </a:r>
            <a:r>
              <a:rPr lang="en-GB" sz="2200" b="1" dirty="0">
                <a:latin typeface="Arial" panose="020B0604020202020204" pitchFamily="34" charset="0"/>
                <a:cs typeface="Arial" panose="020B0604020202020204" pitchFamily="34" charset="0"/>
              </a:rPr>
              <a:t> et dolore magna </a:t>
            </a:r>
            <a:r>
              <a:rPr lang="en-GB" sz="2200" b="1" dirty="0" err="1">
                <a:latin typeface="Arial" panose="020B0604020202020204" pitchFamily="34" charset="0"/>
                <a:cs typeface="Arial" panose="020B0604020202020204" pitchFamily="34" charset="0"/>
              </a:rPr>
              <a:t>aliqua</a:t>
            </a:r>
            <a:r>
              <a:rPr lang="en-GB" sz="2200" b="1" dirty="0">
                <a:latin typeface="Arial" panose="020B0604020202020204" pitchFamily="34" charset="0"/>
                <a:cs typeface="Arial" panose="020B0604020202020204" pitchFamily="34" charset="0"/>
              </a:rPr>
              <a:t>.</a:t>
            </a:r>
            <a:endParaRPr sz="2200" b="1" dirty="0">
              <a:latin typeface="Arial" panose="020B0604020202020204" pitchFamily="34" charset="0"/>
              <a:cs typeface="Arial" panose="020B0604020202020204" pitchFamily="34" charset="0"/>
            </a:endParaRPr>
          </a:p>
        </p:txBody>
      </p:sp>
      <p:sp>
        <p:nvSpPr>
          <p:cNvPr id="17" name="object 3">
            <a:extLst>
              <a:ext uri="{FF2B5EF4-FFF2-40B4-BE49-F238E27FC236}">
                <a16:creationId xmlns:a16="http://schemas.microsoft.com/office/drawing/2014/main" id="{7A78B714-73A8-9244-8C14-1162281741EC}"/>
              </a:ext>
            </a:extLst>
          </p:cNvPr>
          <p:cNvSpPr txBox="1"/>
          <p:nvPr userDrawn="1"/>
        </p:nvSpPr>
        <p:spPr>
          <a:xfrm>
            <a:off x="3630152" y="1701000"/>
            <a:ext cx="2743134" cy="2382704"/>
          </a:xfrm>
          <a:prstGeom prst="rect">
            <a:avLst/>
          </a:prstGeom>
        </p:spPr>
        <p:txBody>
          <a:bodyPr vert="horz" wrap="square" lIns="0" tIns="12700" rIns="0" bIns="0" rtlCol="0">
            <a:spAutoFit/>
          </a:bodyPr>
          <a:lstStyle/>
          <a:p>
            <a:pPr marL="12700">
              <a:lnSpc>
                <a:spcPct val="100000"/>
              </a:lnSpc>
              <a:spcBef>
                <a:spcPts val="100"/>
              </a:spcBef>
              <a:tabLst>
                <a:tab pos="240665" algn="l"/>
                <a:tab pos="241300" algn="l"/>
              </a:tabLst>
            </a:pPr>
            <a:r>
              <a:rPr lang="en-GB" sz="2200" b="1" dirty="0">
                <a:latin typeface="Arial" panose="020B0604020202020204" pitchFamily="34" charset="0"/>
                <a:cs typeface="Arial" panose="020B0604020202020204" pitchFamily="34" charset="0"/>
              </a:rPr>
              <a:t>Ut </a:t>
            </a:r>
            <a:r>
              <a:rPr lang="en-GB" sz="2200" b="1" dirty="0" err="1">
                <a:latin typeface="Arial" panose="020B0604020202020204" pitchFamily="34" charset="0"/>
                <a:cs typeface="Arial" panose="020B0604020202020204" pitchFamily="34" charset="0"/>
              </a:rPr>
              <a:t>enim</a:t>
            </a:r>
            <a:r>
              <a:rPr lang="en-GB" sz="2200" b="1" dirty="0">
                <a:latin typeface="Arial" panose="020B0604020202020204" pitchFamily="34" charset="0"/>
                <a:cs typeface="Arial" panose="020B0604020202020204" pitchFamily="34" charset="0"/>
              </a:rPr>
              <a:t> ad minim </a:t>
            </a:r>
            <a:r>
              <a:rPr lang="en-GB" sz="2200" b="1" dirty="0" err="1">
                <a:latin typeface="Arial" panose="020B0604020202020204" pitchFamily="34" charset="0"/>
                <a:cs typeface="Arial" panose="020B0604020202020204" pitchFamily="34" charset="0"/>
              </a:rPr>
              <a:t>veniam</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quis</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nostrud</a:t>
            </a:r>
            <a:r>
              <a:rPr lang="en-GB" sz="2200" b="1" dirty="0">
                <a:latin typeface="Arial" panose="020B0604020202020204" pitchFamily="34" charset="0"/>
                <a:cs typeface="Arial" panose="020B0604020202020204" pitchFamily="34" charset="0"/>
              </a:rPr>
              <a:t> exercitation </a:t>
            </a:r>
            <a:r>
              <a:rPr lang="en-GB" sz="2200" b="1" dirty="0" err="1">
                <a:latin typeface="Arial" panose="020B0604020202020204" pitchFamily="34" charset="0"/>
                <a:cs typeface="Arial" panose="020B0604020202020204" pitchFamily="34" charset="0"/>
              </a:rPr>
              <a:t>ullamco</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laboris</a:t>
            </a:r>
            <a:r>
              <a:rPr lang="en-GB" sz="2200" b="1" dirty="0">
                <a:latin typeface="Arial" panose="020B0604020202020204" pitchFamily="34" charset="0"/>
                <a:cs typeface="Arial" panose="020B0604020202020204" pitchFamily="34" charset="0"/>
              </a:rPr>
              <a:t> nisi </a:t>
            </a:r>
            <a:r>
              <a:rPr lang="en-GB" sz="2200" b="1" dirty="0" err="1">
                <a:latin typeface="Arial" panose="020B0604020202020204" pitchFamily="34" charset="0"/>
                <a:cs typeface="Arial" panose="020B0604020202020204" pitchFamily="34" charset="0"/>
              </a:rPr>
              <a:t>ut</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aliquid</a:t>
            </a:r>
            <a:r>
              <a:rPr lang="en-GB" sz="2200" b="1" dirty="0">
                <a:latin typeface="Arial" panose="020B0604020202020204" pitchFamily="34" charset="0"/>
                <a:cs typeface="Arial" panose="020B0604020202020204" pitchFamily="34" charset="0"/>
              </a:rPr>
              <a:t> ex </a:t>
            </a:r>
            <a:r>
              <a:rPr lang="en-GB" sz="2200" b="1" dirty="0" err="1">
                <a:latin typeface="Arial" panose="020B0604020202020204" pitchFamily="34" charset="0"/>
                <a:cs typeface="Arial" panose="020B0604020202020204" pitchFamily="34" charset="0"/>
              </a:rPr>
              <a:t>ea</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commodi</a:t>
            </a:r>
            <a:r>
              <a:rPr lang="en-GB" sz="2200" b="1" dirty="0">
                <a:latin typeface="Arial" panose="020B0604020202020204" pitchFamily="34" charset="0"/>
                <a:cs typeface="Arial" panose="020B0604020202020204" pitchFamily="34" charset="0"/>
              </a:rPr>
              <a:t> </a:t>
            </a:r>
            <a:r>
              <a:rPr lang="en-GB" sz="2200" b="1" dirty="0" err="1">
                <a:latin typeface="Arial" panose="020B0604020202020204" pitchFamily="34" charset="0"/>
                <a:cs typeface="Arial" panose="020B0604020202020204" pitchFamily="34" charset="0"/>
              </a:rPr>
              <a:t>consequat</a:t>
            </a:r>
            <a:r>
              <a:rPr lang="en-GB" sz="2200" b="1" dirty="0">
                <a:latin typeface="Arial" panose="020B0604020202020204" pitchFamily="34" charset="0"/>
                <a:cs typeface="Arial" panose="020B0604020202020204" pitchFamily="34" charset="0"/>
              </a:rPr>
              <a:t>.</a:t>
            </a:r>
            <a:endParaRPr sz="2200" b="1" dirty="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238AA8C2-27D0-4B40-82D4-B6DBEECE9E52}"/>
              </a:ext>
            </a:extLst>
          </p:cNvPr>
          <p:cNvSpPr txBox="1"/>
          <p:nvPr userDrawn="1"/>
        </p:nvSpPr>
        <p:spPr>
          <a:xfrm>
            <a:off x="6727313" y="1701000"/>
            <a:ext cx="2635250" cy="1705595"/>
          </a:xfrm>
          <a:prstGeom prst="rect">
            <a:avLst/>
          </a:prstGeom>
        </p:spPr>
        <p:txBody>
          <a:bodyPr vert="horz" wrap="square" lIns="0" tIns="12700" rIns="0" bIns="0" rtlCol="0">
            <a:spAutoFit/>
          </a:bodyPr>
          <a:lstStyle/>
          <a:p>
            <a:pPr marL="12700">
              <a:lnSpc>
                <a:spcPct val="100000"/>
              </a:lnSpc>
              <a:spcBef>
                <a:spcPts val="100"/>
              </a:spcBef>
              <a:tabLst>
                <a:tab pos="240665" algn="l"/>
                <a:tab pos="241300" algn="l"/>
              </a:tabLst>
            </a:pPr>
            <a:r>
              <a:rPr lang="en-GB" sz="2200" b="1" dirty="0" err="1"/>
              <a:t>Quis</a:t>
            </a:r>
            <a:r>
              <a:rPr lang="en-GB" sz="2200" b="1" dirty="0"/>
              <a:t> </a:t>
            </a:r>
            <a:r>
              <a:rPr lang="en-GB" sz="2200" b="1" dirty="0" err="1"/>
              <a:t>aute</a:t>
            </a:r>
            <a:r>
              <a:rPr lang="en-GB" sz="2200" b="1" dirty="0"/>
              <a:t> </a:t>
            </a:r>
            <a:r>
              <a:rPr lang="en-GB" sz="2200" b="1" dirty="0" err="1"/>
              <a:t>iure</a:t>
            </a:r>
            <a:r>
              <a:rPr lang="en-GB" sz="2200" b="1" dirty="0"/>
              <a:t> </a:t>
            </a:r>
            <a:r>
              <a:rPr lang="en-GB" sz="2200" b="1" dirty="0" err="1"/>
              <a:t>reprehenderit</a:t>
            </a:r>
            <a:r>
              <a:rPr lang="en-GB" sz="2200" b="1" dirty="0"/>
              <a:t> in </a:t>
            </a:r>
            <a:r>
              <a:rPr lang="en-GB" sz="2200" b="1" dirty="0" err="1"/>
              <a:t>voluptate</a:t>
            </a:r>
            <a:r>
              <a:rPr lang="en-GB" sz="2200" b="1" dirty="0"/>
              <a:t> </a:t>
            </a:r>
            <a:r>
              <a:rPr lang="en-GB" sz="2200" b="1" dirty="0" err="1"/>
              <a:t>velit</a:t>
            </a:r>
            <a:r>
              <a:rPr lang="en-GB" sz="2200" b="1" dirty="0"/>
              <a:t> </a:t>
            </a:r>
            <a:r>
              <a:rPr lang="en-GB" sz="2200" b="1" dirty="0" err="1"/>
              <a:t>esse</a:t>
            </a:r>
            <a:r>
              <a:rPr lang="en-GB" sz="2200" b="1" dirty="0"/>
              <a:t> </a:t>
            </a:r>
            <a:r>
              <a:rPr lang="en-GB" sz="2200" b="1" dirty="0" err="1"/>
              <a:t>cillum</a:t>
            </a:r>
            <a:r>
              <a:rPr lang="en-GB" sz="2200" b="1" dirty="0"/>
              <a:t> dolore </a:t>
            </a:r>
            <a:r>
              <a:rPr lang="en-GB" sz="2200" b="1" dirty="0" err="1"/>
              <a:t>eu</a:t>
            </a:r>
            <a:r>
              <a:rPr lang="en-GB" sz="2200" b="1" dirty="0"/>
              <a:t> </a:t>
            </a:r>
            <a:r>
              <a:rPr lang="en-GB" sz="2200" b="1" dirty="0" err="1"/>
              <a:t>fugiat</a:t>
            </a:r>
            <a:r>
              <a:rPr lang="en-GB" sz="2200" b="1" dirty="0"/>
              <a:t> </a:t>
            </a:r>
            <a:r>
              <a:rPr lang="en-GB" sz="2200" b="1" dirty="0" err="1"/>
              <a:t>nulla</a:t>
            </a:r>
            <a:r>
              <a:rPr lang="en-GB" sz="2200" b="1" dirty="0"/>
              <a:t> </a:t>
            </a:r>
            <a:r>
              <a:rPr lang="en-GB" sz="2200" b="1" dirty="0" err="1"/>
              <a:t>pariatur</a:t>
            </a:r>
            <a:r>
              <a:rPr lang="en-GB" sz="2200" b="1" dirty="0"/>
              <a:t>.</a:t>
            </a:r>
            <a:endParaRPr sz="2200" b="1"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B9B01EF-9EDD-3D42-9AEB-CF2F1F0EC3B3}"/>
              </a:ext>
            </a:extLst>
          </p:cNvPr>
          <p:cNvSpPr txBox="1">
            <a:spLocks noGrp="1"/>
          </p:cNvSpPr>
          <p:nvPr>
            <p:ph type="title"/>
          </p:nvPr>
        </p:nvSpPr>
        <p:spPr>
          <a:xfrm>
            <a:off x="444500" y="316700"/>
            <a:ext cx="3860800" cy="582211"/>
          </a:xfrm>
          <a:prstGeom prst="rect">
            <a:avLst/>
          </a:prstGeom>
        </p:spPr>
        <p:txBody>
          <a:bodyPr vert="horz" wrap="square" lIns="0" tIns="12700" rIns="0" bIns="0" rtlCol="0">
            <a:spAutoFit/>
          </a:bodyPr>
          <a:lstStyle>
            <a:lvl1pPr>
              <a:defRPr sz="3700" b="1">
                <a:latin typeface="Arial" panose="020B0604020202020204" pitchFamily="34" charset="0"/>
                <a:cs typeface="Arial" panose="020B0604020202020204" pitchFamily="34" charset="0"/>
              </a:defRPr>
            </a:lvl1pPr>
          </a:lstStyle>
          <a:p>
            <a:pPr marL="12700">
              <a:lnSpc>
                <a:spcPct val="100000"/>
              </a:lnSpc>
              <a:spcBef>
                <a:spcPts val="100"/>
              </a:spcBef>
            </a:pPr>
            <a:r>
              <a:rPr lang="en-GB" dirty="0"/>
              <a:t>Slide sample 02</a:t>
            </a:r>
            <a:endParaRPr dirty="0"/>
          </a:p>
        </p:txBody>
      </p:sp>
      <p:sp>
        <p:nvSpPr>
          <p:cNvPr id="7" name="object 3">
            <a:extLst>
              <a:ext uri="{FF2B5EF4-FFF2-40B4-BE49-F238E27FC236}">
                <a16:creationId xmlns:a16="http://schemas.microsoft.com/office/drawing/2014/main" id="{97B3F6BC-CE9D-8342-A785-4387AE18728B}"/>
              </a:ext>
            </a:extLst>
          </p:cNvPr>
          <p:cNvSpPr txBox="1"/>
          <p:nvPr userDrawn="1"/>
        </p:nvSpPr>
        <p:spPr>
          <a:xfrm>
            <a:off x="444500" y="1701000"/>
            <a:ext cx="2633980" cy="703580"/>
          </a:xfrm>
          <a:prstGeom prst="rect">
            <a:avLst/>
          </a:prstGeom>
        </p:spPr>
        <p:txBody>
          <a:bodyPr vert="horz" wrap="square" lIns="0" tIns="5080" rIns="0" bIns="0" rtlCol="0">
            <a:spAutoFit/>
          </a:bodyPr>
          <a:lstStyle/>
          <a:p>
            <a:pPr marL="12700" marR="5080">
              <a:lnSpc>
                <a:spcPct val="102200"/>
              </a:lnSpc>
              <a:spcBef>
                <a:spcPts val="40"/>
              </a:spcBef>
            </a:pPr>
            <a:r>
              <a:rPr sz="2200" b="1" spc="-5" dirty="0">
                <a:latin typeface="Arial"/>
                <a:cs typeface="Arial"/>
              </a:rPr>
              <a:t>How </a:t>
            </a:r>
            <a:r>
              <a:rPr sz="2200" b="1" dirty="0">
                <a:latin typeface="Arial"/>
                <a:cs typeface="Arial"/>
              </a:rPr>
              <a:t>do we</a:t>
            </a:r>
            <a:r>
              <a:rPr sz="2200" b="1" spc="-95" dirty="0">
                <a:latin typeface="Arial"/>
                <a:cs typeface="Arial"/>
              </a:rPr>
              <a:t> </a:t>
            </a:r>
            <a:r>
              <a:rPr sz="2200" b="1" spc="-5" dirty="0">
                <a:latin typeface="Arial"/>
                <a:cs typeface="Arial"/>
              </a:rPr>
              <a:t>address  </a:t>
            </a:r>
            <a:r>
              <a:rPr sz="2200" b="1" dirty="0">
                <a:latin typeface="Arial"/>
                <a:cs typeface="Arial"/>
              </a:rPr>
              <a:t>our</a:t>
            </a:r>
            <a:r>
              <a:rPr sz="2200" b="1" spc="-5" dirty="0">
                <a:latin typeface="Arial"/>
                <a:cs typeface="Arial"/>
              </a:rPr>
              <a:t> </a:t>
            </a:r>
            <a:r>
              <a:rPr sz="2200" b="1" spc="-10" dirty="0">
                <a:latin typeface="Arial"/>
                <a:cs typeface="Arial"/>
              </a:rPr>
              <a:t>Vision?</a:t>
            </a:r>
            <a:endParaRPr sz="2200">
              <a:latin typeface="Arial"/>
              <a:cs typeface="Arial"/>
            </a:endParaRPr>
          </a:p>
        </p:txBody>
      </p:sp>
      <p:sp>
        <p:nvSpPr>
          <p:cNvPr id="8" name="object 4">
            <a:extLst>
              <a:ext uri="{FF2B5EF4-FFF2-40B4-BE49-F238E27FC236}">
                <a16:creationId xmlns:a16="http://schemas.microsoft.com/office/drawing/2014/main" id="{00160BF5-2A23-EC47-9013-18A70AFF8D9B}"/>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F5D1A71D-34AA-9D4F-851E-DC0E1338D501}"/>
              </a:ext>
            </a:extLst>
          </p:cNvPr>
          <p:cNvSpPr/>
          <p:nvPr userDrawn="1"/>
        </p:nvSpPr>
        <p:spPr>
          <a:xfrm>
            <a:off x="558800" y="1262598"/>
            <a:ext cx="9144000" cy="0"/>
          </a:xfrm>
          <a:custGeom>
            <a:avLst/>
            <a:gdLst/>
            <a:ahLst/>
            <a:cxnLst/>
            <a:rect l="l" t="t" r="r" b="b"/>
            <a:pathLst>
              <a:path w="9144000">
                <a:moveTo>
                  <a:pt x="0" y="0"/>
                </a:moveTo>
                <a:lnTo>
                  <a:pt x="9144000" y="0"/>
                </a:lnTo>
              </a:path>
            </a:pathLst>
          </a:custGeom>
          <a:ln w="19050">
            <a:solidFill>
              <a:srgbClr val="000000"/>
            </a:solidFill>
          </a:ln>
        </p:spPr>
        <p:txBody>
          <a:bodyPr wrap="square" lIns="0" tIns="0" rIns="0" bIns="0" rtlCol="0"/>
          <a:lstStyle/>
          <a:p>
            <a:endParaRPr/>
          </a:p>
        </p:txBody>
      </p:sp>
      <p:sp>
        <p:nvSpPr>
          <p:cNvPr id="10" name="object 6">
            <a:extLst>
              <a:ext uri="{FF2B5EF4-FFF2-40B4-BE49-F238E27FC236}">
                <a16:creationId xmlns:a16="http://schemas.microsoft.com/office/drawing/2014/main" id="{08AF91B6-60D3-F442-8D86-25885F0CD7FA}"/>
              </a:ext>
            </a:extLst>
          </p:cNvPr>
          <p:cNvSpPr txBox="1"/>
          <p:nvPr userDrawn="1"/>
        </p:nvSpPr>
        <p:spPr>
          <a:xfrm>
            <a:off x="3998400" y="1611548"/>
            <a:ext cx="4664075" cy="4103688"/>
          </a:xfrm>
          <a:prstGeom prst="rect">
            <a:avLst/>
          </a:prstGeom>
        </p:spPr>
        <p:txBody>
          <a:bodyPr vert="horz" wrap="square" lIns="0" tIns="38100" rIns="0" bIns="0" rtlCol="0">
            <a:spAutoFit/>
          </a:bodyPr>
          <a:lstStyle/>
          <a:p>
            <a:pPr marL="12700" marR="70485">
              <a:lnSpc>
                <a:spcPts val="3500"/>
              </a:lnSpc>
              <a:spcBef>
                <a:spcPts val="300"/>
              </a:spcBef>
              <a:buAutoNum type="arabicPeriod"/>
              <a:tabLst>
                <a:tab pos="436245" algn="l"/>
              </a:tabLst>
            </a:pPr>
            <a:r>
              <a:rPr lang="en-GB" sz="3000" b="1" spc="-5" dirty="0">
                <a:latin typeface="Arial"/>
                <a:cs typeface="Arial"/>
              </a:rPr>
              <a:t> </a:t>
            </a:r>
            <a:r>
              <a:rPr sz="3000" b="1" spc="-5" dirty="0">
                <a:latin typeface="Arial"/>
                <a:cs typeface="Arial"/>
              </a:rPr>
              <a:t>By </a:t>
            </a:r>
            <a:r>
              <a:rPr sz="3000" b="1" dirty="0">
                <a:latin typeface="Arial"/>
                <a:cs typeface="Arial"/>
              </a:rPr>
              <a:t>building the  </a:t>
            </a:r>
            <a:r>
              <a:rPr sz="3000" b="1" spc="-5" dirty="0">
                <a:latin typeface="Arial"/>
                <a:cs typeface="Arial"/>
              </a:rPr>
              <a:t>capacity </a:t>
            </a:r>
            <a:r>
              <a:rPr sz="3000" b="1" dirty="0">
                <a:latin typeface="Arial"/>
                <a:cs typeface="Arial"/>
              </a:rPr>
              <a:t>of</a:t>
            </a:r>
            <a:r>
              <a:rPr sz="3000" b="1" spc="-95" dirty="0">
                <a:latin typeface="Arial"/>
                <a:cs typeface="Arial"/>
              </a:rPr>
              <a:t> </a:t>
            </a:r>
            <a:r>
              <a:rPr sz="3000" b="1" dirty="0">
                <a:latin typeface="Arial"/>
                <a:cs typeface="Arial"/>
              </a:rPr>
              <a:t>professionals  </a:t>
            </a:r>
            <a:r>
              <a:rPr sz="3000" b="1" spc="-5" dirty="0">
                <a:latin typeface="Arial"/>
                <a:cs typeface="Arial"/>
              </a:rPr>
              <a:t>and</a:t>
            </a:r>
            <a:r>
              <a:rPr sz="3000" b="1" spc="-15" dirty="0">
                <a:latin typeface="Arial"/>
                <a:cs typeface="Arial"/>
              </a:rPr>
              <a:t> </a:t>
            </a:r>
            <a:r>
              <a:rPr sz="3000" b="1" dirty="0">
                <a:latin typeface="Arial"/>
                <a:cs typeface="Arial"/>
              </a:rPr>
              <a:t>institutions</a:t>
            </a:r>
            <a:endParaRPr sz="3000" dirty="0">
              <a:latin typeface="Arial"/>
              <a:cs typeface="Arial"/>
            </a:endParaRPr>
          </a:p>
          <a:p>
            <a:pPr>
              <a:lnSpc>
                <a:spcPct val="100000"/>
              </a:lnSpc>
              <a:spcBef>
                <a:spcPts val="50"/>
              </a:spcBef>
              <a:buFont typeface="Arial"/>
              <a:buAutoNum type="arabicPeriod"/>
            </a:pPr>
            <a:endParaRPr sz="3000" dirty="0">
              <a:latin typeface="Times New Roman"/>
              <a:cs typeface="Times New Roman"/>
            </a:endParaRPr>
          </a:p>
          <a:p>
            <a:pPr marL="12700" marR="5080">
              <a:lnSpc>
                <a:spcPts val="3500"/>
              </a:lnSpc>
              <a:buAutoNum type="arabicPeriod"/>
              <a:tabLst>
                <a:tab pos="436245" algn="l"/>
              </a:tabLst>
            </a:pPr>
            <a:r>
              <a:rPr lang="en-GB" sz="3000" b="1" spc="-5" dirty="0">
                <a:latin typeface="Arial"/>
                <a:cs typeface="Arial"/>
              </a:rPr>
              <a:t> </a:t>
            </a:r>
            <a:r>
              <a:rPr sz="3000" b="1" spc="-5" dirty="0">
                <a:latin typeface="Arial"/>
                <a:cs typeface="Arial"/>
              </a:rPr>
              <a:t>By </a:t>
            </a:r>
            <a:r>
              <a:rPr sz="3000" b="1" dirty="0">
                <a:latin typeface="Arial"/>
                <a:cs typeface="Arial"/>
              </a:rPr>
              <a:t>designing &amp;  implementing innovative,  </a:t>
            </a:r>
            <a:r>
              <a:rPr sz="3000" b="1" spc="-5" dirty="0">
                <a:latin typeface="Arial"/>
                <a:cs typeface="Arial"/>
              </a:rPr>
              <a:t>sustainable </a:t>
            </a:r>
            <a:r>
              <a:rPr sz="3000" b="1" dirty="0">
                <a:latin typeface="Arial"/>
                <a:cs typeface="Arial"/>
              </a:rPr>
              <a:t>&amp; inclusive  </a:t>
            </a:r>
            <a:r>
              <a:rPr sz="3000" b="1" spc="-5" dirty="0">
                <a:latin typeface="Arial"/>
                <a:cs typeface="Arial"/>
              </a:rPr>
              <a:t>strategies at </a:t>
            </a:r>
            <a:r>
              <a:rPr sz="3000" b="1" dirty="0">
                <a:latin typeface="Arial"/>
                <a:cs typeface="Arial"/>
              </a:rPr>
              <a:t>the local,  national </a:t>
            </a:r>
            <a:r>
              <a:rPr sz="3000" b="1" spc="-5" dirty="0">
                <a:latin typeface="Arial"/>
                <a:cs typeface="Arial"/>
              </a:rPr>
              <a:t>and </a:t>
            </a:r>
            <a:r>
              <a:rPr sz="3000" b="1" dirty="0">
                <a:latin typeface="Arial"/>
                <a:cs typeface="Arial"/>
              </a:rPr>
              <a:t>global</a:t>
            </a:r>
            <a:r>
              <a:rPr sz="3000" b="1" spc="-95" dirty="0">
                <a:latin typeface="Arial"/>
                <a:cs typeface="Arial"/>
              </a:rPr>
              <a:t> </a:t>
            </a:r>
            <a:r>
              <a:rPr sz="3000" b="1" dirty="0">
                <a:latin typeface="Arial"/>
                <a:cs typeface="Arial"/>
              </a:rPr>
              <a:t>levels</a:t>
            </a:r>
            <a:endParaRPr sz="3000"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A386C68-9F64-1540-99BF-04046E093426}"/>
              </a:ext>
            </a:extLst>
          </p:cNvPr>
          <p:cNvSpPr txBox="1">
            <a:spLocks noGrp="1"/>
          </p:cNvSpPr>
          <p:nvPr>
            <p:ph type="title"/>
          </p:nvPr>
        </p:nvSpPr>
        <p:spPr>
          <a:xfrm>
            <a:off x="444499" y="316700"/>
            <a:ext cx="4584701" cy="582211"/>
          </a:xfrm>
          <a:prstGeom prst="rect">
            <a:avLst/>
          </a:prstGeom>
        </p:spPr>
        <p:txBody>
          <a:bodyPr vert="horz" wrap="square" lIns="0" tIns="12700" rIns="0" bIns="0" rtlCol="0">
            <a:spAutoFit/>
          </a:bodyPr>
          <a:lstStyle>
            <a:lvl1pPr>
              <a:defRPr sz="3700" b="1">
                <a:latin typeface="Arial" panose="020B0604020202020204" pitchFamily="34" charset="0"/>
                <a:cs typeface="Arial" panose="020B0604020202020204" pitchFamily="34" charset="0"/>
              </a:defRPr>
            </a:lvl1pPr>
          </a:lstStyle>
          <a:p>
            <a:pPr marL="12700">
              <a:lnSpc>
                <a:spcPct val="100000"/>
              </a:lnSpc>
              <a:spcBef>
                <a:spcPts val="100"/>
              </a:spcBef>
            </a:pPr>
            <a:r>
              <a:rPr lang="en-GB" spc="-5" dirty="0"/>
              <a:t>Slide sample 03</a:t>
            </a:r>
            <a:endParaRPr spc="-5" dirty="0"/>
          </a:p>
        </p:txBody>
      </p:sp>
      <p:sp>
        <p:nvSpPr>
          <p:cNvPr id="4" name="object 3">
            <a:extLst>
              <a:ext uri="{FF2B5EF4-FFF2-40B4-BE49-F238E27FC236}">
                <a16:creationId xmlns:a16="http://schemas.microsoft.com/office/drawing/2014/main" id="{BC7E674A-2DED-F245-B6E5-B2FA0885DF1B}"/>
              </a:ext>
            </a:extLst>
          </p:cNvPr>
          <p:cNvSpPr txBox="1"/>
          <p:nvPr userDrawn="1"/>
        </p:nvSpPr>
        <p:spPr>
          <a:xfrm>
            <a:off x="444500" y="1701000"/>
            <a:ext cx="3747135" cy="1405513"/>
          </a:xfrm>
          <a:prstGeom prst="rect">
            <a:avLst/>
          </a:prstGeom>
        </p:spPr>
        <p:txBody>
          <a:bodyPr vert="horz" wrap="square" lIns="0" tIns="12700" rIns="0" bIns="0" rtlCol="0">
            <a:spAutoFit/>
          </a:bodyPr>
          <a:lstStyle/>
          <a:p>
            <a:pPr marL="240665" indent="-227965">
              <a:lnSpc>
                <a:spcPct val="100000"/>
              </a:lnSpc>
              <a:spcBef>
                <a:spcPts val="100"/>
              </a:spcBef>
              <a:buChar char="•"/>
              <a:tabLst>
                <a:tab pos="240665" algn="l"/>
                <a:tab pos="241300" algn="l"/>
              </a:tabLst>
            </a:pPr>
            <a:r>
              <a:rPr lang="en-GB" sz="2200" b="1" spc="-5" dirty="0">
                <a:latin typeface="Arial"/>
                <a:cs typeface="Arial"/>
              </a:rPr>
              <a:t>Bullet point</a:t>
            </a:r>
            <a:endParaRPr sz="2200" dirty="0">
              <a:latin typeface="Arial"/>
              <a:cs typeface="Arial"/>
            </a:endParaRPr>
          </a:p>
          <a:p>
            <a:pPr marL="240665" indent="-227965">
              <a:lnSpc>
                <a:spcPct val="100000"/>
              </a:lnSpc>
              <a:spcBef>
                <a:spcPts val="100"/>
              </a:spcBef>
              <a:buChar char="•"/>
              <a:tabLst>
                <a:tab pos="240665" algn="l"/>
                <a:tab pos="241300" algn="l"/>
              </a:tabLst>
            </a:pPr>
            <a:r>
              <a:rPr lang="en-GB" sz="2200" b="1" spc="-5" dirty="0">
                <a:latin typeface="Arial"/>
                <a:cs typeface="Arial"/>
              </a:rPr>
              <a:t>Bullet point</a:t>
            </a:r>
            <a:endParaRPr lang="en-GB" sz="2200" dirty="0">
              <a:latin typeface="Arial"/>
              <a:cs typeface="Arial"/>
            </a:endParaRPr>
          </a:p>
          <a:p>
            <a:pPr marL="240665" indent="-227965">
              <a:lnSpc>
                <a:spcPct val="100000"/>
              </a:lnSpc>
              <a:spcBef>
                <a:spcPts val="100"/>
              </a:spcBef>
              <a:buChar char="•"/>
              <a:tabLst>
                <a:tab pos="240665" algn="l"/>
                <a:tab pos="241300" algn="l"/>
              </a:tabLst>
            </a:pPr>
            <a:r>
              <a:rPr lang="en-GB" sz="2200" b="1" spc="-5" dirty="0">
                <a:latin typeface="Arial"/>
                <a:cs typeface="Arial"/>
              </a:rPr>
              <a:t>Bullet point</a:t>
            </a:r>
            <a:endParaRPr lang="en-GB" sz="2200" dirty="0">
              <a:latin typeface="Arial"/>
              <a:cs typeface="Arial"/>
            </a:endParaRPr>
          </a:p>
          <a:p>
            <a:pPr marL="240665" indent="-227965">
              <a:lnSpc>
                <a:spcPct val="100000"/>
              </a:lnSpc>
              <a:spcBef>
                <a:spcPts val="100"/>
              </a:spcBef>
              <a:buChar char="•"/>
              <a:tabLst>
                <a:tab pos="240665" algn="l"/>
                <a:tab pos="241300" algn="l"/>
              </a:tabLst>
            </a:pPr>
            <a:r>
              <a:rPr lang="en-GB" sz="2200" b="1" spc="-5" dirty="0">
                <a:latin typeface="Arial"/>
                <a:cs typeface="Arial"/>
              </a:rPr>
              <a:t>Bullet point</a:t>
            </a:r>
            <a:endParaRPr lang="en-GB" sz="2200" dirty="0">
              <a:latin typeface="Arial"/>
              <a:cs typeface="Arial"/>
            </a:endParaRPr>
          </a:p>
        </p:txBody>
      </p:sp>
      <p:sp>
        <p:nvSpPr>
          <p:cNvPr id="5" name="object 4">
            <a:extLst>
              <a:ext uri="{FF2B5EF4-FFF2-40B4-BE49-F238E27FC236}">
                <a16:creationId xmlns:a16="http://schemas.microsoft.com/office/drawing/2014/main" id="{F261452D-A630-B949-8E85-5710CAC2AD57}"/>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913B9597-782D-144A-B288-AF583DAD7BBA}"/>
              </a:ext>
            </a:extLst>
          </p:cNvPr>
          <p:cNvSpPr/>
          <p:nvPr userDrawn="1"/>
        </p:nvSpPr>
        <p:spPr>
          <a:xfrm>
            <a:off x="558800" y="1262598"/>
            <a:ext cx="9144000" cy="0"/>
          </a:xfrm>
          <a:custGeom>
            <a:avLst/>
            <a:gdLst/>
            <a:ahLst/>
            <a:cxnLst/>
            <a:rect l="l" t="t" r="r" b="b"/>
            <a:pathLst>
              <a:path w="9144000">
                <a:moveTo>
                  <a:pt x="0" y="0"/>
                </a:moveTo>
                <a:lnTo>
                  <a:pt x="9144000" y="0"/>
                </a:lnTo>
              </a:path>
            </a:pathLst>
          </a:custGeom>
          <a:ln w="19050">
            <a:solidFill>
              <a:srgbClr val="000000"/>
            </a:solidFill>
          </a:ln>
        </p:spPr>
        <p:txBody>
          <a:bodyPr wrap="square" lIns="0" tIns="0" rIns="0" bIns="0" rtlCol="0"/>
          <a:lstStyle/>
          <a:p>
            <a:endParaRPr/>
          </a:p>
        </p:txBody>
      </p:sp>
      <p:sp>
        <p:nvSpPr>
          <p:cNvPr id="8" name="object 2">
            <a:extLst>
              <a:ext uri="{FF2B5EF4-FFF2-40B4-BE49-F238E27FC236}">
                <a16:creationId xmlns:a16="http://schemas.microsoft.com/office/drawing/2014/main" id="{96064B03-E922-1649-9B2A-1076BE6FB2E5}"/>
              </a:ext>
            </a:extLst>
          </p:cNvPr>
          <p:cNvSpPr txBox="1">
            <a:spLocks/>
          </p:cNvSpPr>
          <p:nvPr userDrawn="1"/>
        </p:nvSpPr>
        <p:spPr>
          <a:xfrm>
            <a:off x="5353049" y="219171"/>
            <a:ext cx="3206751" cy="382156"/>
          </a:xfrm>
          <a:prstGeom prst="rect">
            <a:avLst/>
          </a:prstGeom>
        </p:spPr>
        <p:txBody>
          <a:bodyPr vert="horz" wrap="square" lIns="0" tIns="12700" rIns="0" bIns="0" rtlCol="0">
            <a:spAutoFit/>
          </a:bodyPr>
          <a:lstStyle>
            <a:lvl1pPr>
              <a:defRPr sz="3700" b="1" i="0">
                <a:solidFill>
                  <a:schemeClr val="tx1"/>
                </a:solidFill>
                <a:latin typeface="Arial"/>
                <a:ea typeface="+mj-ea"/>
                <a:cs typeface="Arial"/>
              </a:defRPr>
            </a:lvl1pPr>
          </a:lstStyle>
          <a:p>
            <a:pPr marL="12700">
              <a:spcBef>
                <a:spcPts val="100"/>
              </a:spcBef>
            </a:pPr>
            <a:r>
              <a:rPr lang="en-GB" sz="2400" b="0" kern="0" spc="-5" dirty="0">
                <a:solidFill>
                  <a:schemeClr val="bg1"/>
                </a:solidFill>
              </a:rPr>
              <a:t>Image if you have</a:t>
            </a:r>
          </a:p>
        </p:txBody>
      </p:sp>
      <p:sp>
        <p:nvSpPr>
          <p:cNvPr id="9" name="Holder 4">
            <a:extLst>
              <a:ext uri="{FF2B5EF4-FFF2-40B4-BE49-F238E27FC236}">
                <a16:creationId xmlns:a16="http://schemas.microsoft.com/office/drawing/2014/main" id="{A18E0E29-5F2A-F740-8A8D-DC89C5A503CC}"/>
              </a:ext>
            </a:extLst>
          </p:cNvPr>
          <p:cNvSpPr>
            <a:spLocks noGrp="1"/>
          </p:cNvSpPr>
          <p:nvPr>
            <p:ph sz="half" idx="3"/>
          </p:nvPr>
        </p:nvSpPr>
        <p:spPr>
          <a:xfrm>
            <a:off x="5130802" y="0"/>
            <a:ext cx="5029198" cy="7620000"/>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dirty="0"/>
          </a:p>
        </p:txBody>
      </p:sp>
    </p:spTree>
    <p:extLst>
      <p:ext uri="{BB962C8B-B14F-4D97-AF65-F5344CB8AC3E}">
        <p14:creationId xmlns:p14="http://schemas.microsoft.com/office/powerpoint/2010/main" val="64249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7DF31217-1E0E-BF43-B976-24C2DC631180}"/>
              </a:ext>
            </a:extLst>
          </p:cNvPr>
          <p:cNvSpPr txBox="1">
            <a:spLocks noGrp="1"/>
          </p:cNvSpPr>
          <p:nvPr>
            <p:ph type="title"/>
          </p:nvPr>
        </p:nvSpPr>
        <p:spPr>
          <a:xfrm>
            <a:off x="444500" y="316700"/>
            <a:ext cx="4489450" cy="582211"/>
          </a:xfrm>
          <a:prstGeom prst="rect">
            <a:avLst/>
          </a:prstGeom>
        </p:spPr>
        <p:txBody>
          <a:bodyPr vert="horz" wrap="square" lIns="0" tIns="12700" rIns="0" bIns="0" rtlCol="0">
            <a:spAutoFit/>
          </a:bodyPr>
          <a:lstStyle>
            <a:lvl1pPr>
              <a:defRPr sz="3700" b="1">
                <a:latin typeface="Arial" panose="020B0604020202020204" pitchFamily="34" charset="0"/>
                <a:cs typeface="Arial" panose="020B0604020202020204" pitchFamily="34" charset="0"/>
              </a:defRPr>
            </a:lvl1pPr>
          </a:lstStyle>
          <a:p>
            <a:pPr marL="12700">
              <a:lnSpc>
                <a:spcPct val="100000"/>
              </a:lnSpc>
              <a:spcBef>
                <a:spcPts val="100"/>
              </a:spcBef>
            </a:pPr>
            <a:r>
              <a:rPr lang="en-GB" spc="-5" dirty="0"/>
              <a:t>Slide sample 04</a:t>
            </a:r>
            <a:endParaRPr dirty="0"/>
          </a:p>
        </p:txBody>
      </p:sp>
      <p:sp>
        <p:nvSpPr>
          <p:cNvPr id="4" name="object 3">
            <a:extLst>
              <a:ext uri="{FF2B5EF4-FFF2-40B4-BE49-F238E27FC236}">
                <a16:creationId xmlns:a16="http://schemas.microsoft.com/office/drawing/2014/main" id="{79EF4619-C750-524B-9D1C-99757D432328}"/>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BC3D24D2-658C-5646-8AB7-8C84E875AB38}"/>
              </a:ext>
            </a:extLst>
          </p:cNvPr>
          <p:cNvSpPr txBox="1"/>
          <p:nvPr userDrawn="1"/>
        </p:nvSpPr>
        <p:spPr>
          <a:xfrm>
            <a:off x="444500" y="1646500"/>
            <a:ext cx="3288665" cy="1109980"/>
          </a:xfrm>
          <a:prstGeom prst="rect">
            <a:avLst/>
          </a:prstGeom>
        </p:spPr>
        <p:txBody>
          <a:bodyPr vert="horz" wrap="square" lIns="0" tIns="66040" rIns="0" bIns="0" rtlCol="0">
            <a:spAutoFit/>
          </a:bodyPr>
          <a:lstStyle/>
          <a:p>
            <a:pPr marL="12700" marR="5080">
              <a:lnSpc>
                <a:spcPts val="4100"/>
              </a:lnSpc>
              <a:spcBef>
                <a:spcPts val="520"/>
              </a:spcBef>
            </a:pPr>
            <a:r>
              <a:rPr sz="3700" b="1" spc="-5" dirty="0">
                <a:latin typeface="Arial"/>
                <a:cs typeface="Arial"/>
              </a:rPr>
              <a:t>Multicultural</a:t>
            </a:r>
            <a:r>
              <a:rPr sz="3700" b="1" spc="-90" dirty="0">
                <a:latin typeface="Arial"/>
                <a:cs typeface="Arial"/>
              </a:rPr>
              <a:t> </a:t>
            </a:r>
            <a:r>
              <a:rPr sz="3700" b="1" dirty="0">
                <a:latin typeface="Arial"/>
                <a:cs typeface="Arial"/>
              </a:rPr>
              <a:t>&amp;  international</a:t>
            </a:r>
            <a:endParaRPr sz="3700" dirty="0">
              <a:latin typeface="Arial"/>
              <a:cs typeface="Arial"/>
            </a:endParaRPr>
          </a:p>
        </p:txBody>
      </p:sp>
      <p:sp>
        <p:nvSpPr>
          <p:cNvPr id="6" name="object 6">
            <a:extLst>
              <a:ext uri="{FF2B5EF4-FFF2-40B4-BE49-F238E27FC236}">
                <a16:creationId xmlns:a16="http://schemas.microsoft.com/office/drawing/2014/main" id="{60958C5E-00BF-1C4B-BD38-C474E61A6FCE}"/>
              </a:ext>
            </a:extLst>
          </p:cNvPr>
          <p:cNvSpPr txBox="1"/>
          <p:nvPr userDrawn="1"/>
        </p:nvSpPr>
        <p:spPr>
          <a:xfrm>
            <a:off x="444500" y="3221300"/>
            <a:ext cx="3876675" cy="1046480"/>
          </a:xfrm>
          <a:prstGeom prst="rect">
            <a:avLst/>
          </a:prstGeom>
        </p:spPr>
        <p:txBody>
          <a:bodyPr vert="horz" wrap="square" lIns="0" tIns="5080" rIns="0" bIns="0" rtlCol="0">
            <a:spAutoFit/>
          </a:bodyPr>
          <a:lstStyle/>
          <a:p>
            <a:pPr marL="12700" marR="5080">
              <a:lnSpc>
                <a:spcPct val="102299"/>
              </a:lnSpc>
              <a:spcBef>
                <a:spcPts val="40"/>
              </a:spcBef>
            </a:pPr>
            <a:r>
              <a:rPr sz="2200" b="1" dirty="0">
                <a:latin typeface="Arial"/>
                <a:cs typeface="Arial"/>
              </a:rPr>
              <a:t>Over </a:t>
            </a:r>
            <a:r>
              <a:rPr sz="2200" b="1" spc="-5" dirty="0">
                <a:latin typeface="Arial"/>
                <a:cs typeface="Arial"/>
              </a:rPr>
              <a:t>200 </a:t>
            </a:r>
            <a:r>
              <a:rPr sz="2200" b="1" dirty="0">
                <a:latin typeface="Arial"/>
                <a:cs typeface="Arial"/>
              </a:rPr>
              <a:t>new </a:t>
            </a:r>
            <a:r>
              <a:rPr sz="2200" b="1" spc="-5" dirty="0">
                <a:latin typeface="Arial"/>
                <a:cs typeface="Arial"/>
              </a:rPr>
              <a:t>students</a:t>
            </a:r>
            <a:r>
              <a:rPr sz="2200" b="1" spc="-95" dirty="0">
                <a:latin typeface="Arial"/>
                <a:cs typeface="Arial"/>
              </a:rPr>
              <a:t> </a:t>
            </a:r>
            <a:r>
              <a:rPr sz="2200" b="1" spc="-5" dirty="0">
                <a:latin typeface="Arial"/>
                <a:cs typeface="Arial"/>
              </a:rPr>
              <a:t>every  year </a:t>
            </a:r>
            <a:r>
              <a:rPr sz="2200" b="1" dirty="0">
                <a:latin typeface="Arial"/>
                <a:cs typeface="Arial"/>
              </a:rPr>
              <a:t>from over </a:t>
            </a:r>
            <a:r>
              <a:rPr sz="2200" b="1" spc="-5" dirty="0">
                <a:latin typeface="Arial"/>
                <a:cs typeface="Arial"/>
              </a:rPr>
              <a:t>50 </a:t>
            </a:r>
            <a:r>
              <a:rPr sz="2200" b="1" dirty="0">
                <a:latin typeface="Arial"/>
                <a:cs typeface="Arial"/>
              </a:rPr>
              <a:t>different  nationalities.</a:t>
            </a:r>
            <a:endParaRPr sz="2200">
              <a:latin typeface="Arial"/>
              <a:cs typeface="Arial"/>
            </a:endParaRPr>
          </a:p>
        </p:txBody>
      </p:sp>
      <p:sp>
        <p:nvSpPr>
          <p:cNvPr id="7" name="object 5">
            <a:extLst>
              <a:ext uri="{FF2B5EF4-FFF2-40B4-BE49-F238E27FC236}">
                <a16:creationId xmlns:a16="http://schemas.microsoft.com/office/drawing/2014/main" id="{DDAE6CD3-CC79-2947-BC28-82BCA9643279}"/>
              </a:ext>
            </a:extLst>
          </p:cNvPr>
          <p:cNvSpPr/>
          <p:nvPr userDrawn="1"/>
        </p:nvSpPr>
        <p:spPr>
          <a:xfrm>
            <a:off x="558800" y="1262598"/>
            <a:ext cx="9144000" cy="0"/>
          </a:xfrm>
          <a:custGeom>
            <a:avLst/>
            <a:gdLst/>
            <a:ahLst/>
            <a:cxnLst/>
            <a:rect l="l" t="t" r="r" b="b"/>
            <a:pathLst>
              <a:path w="9144000">
                <a:moveTo>
                  <a:pt x="0" y="0"/>
                </a:moveTo>
                <a:lnTo>
                  <a:pt x="9144000" y="0"/>
                </a:lnTo>
              </a:path>
            </a:pathLst>
          </a:custGeom>
          <a:ln w="19050">
            <a:solidFill>
              <a:srgbClr val="000000"/>
            </a:solidFill>
          </a:ln>
        </p:spPr>
        <p:txBody>
          <a:bodyPr wrap="square" lIns="0" tIns="0" rIns="0" bIns="0" rtlCol="0"/>
          <a:lstStyle/>
          <a:p>
            <a:endParaRPr/>
          </a:p>
        </p:txBody>
      </p:sp>
      <p:sp>
        <p:nvSpPr>
          <p:cNvPr id="8" name="Holder 4">
            <a:extLst>
              <a:ext uri="{FF2B5EF4-FFF2-40B4-BE49-F238E27FC236}">
                <a16:creationId xmlns:a16="http://schemas.microsoft.com/office/drawing/2014/main" id="{1B9ECBAC-1A79-A543-849D-16E946DF7FC9}"/>
              </a:ext>
            </a:extLst>
          </p:cNvPr>
          <p:cNvSpPr>
            <a:spLocks noGrp="1"/>
          </p:cNvSpPr>
          <p:nvPr>
            <p:ph sz="half" idx="3"/>
          </p:nvPr>
        </p:nvSpPr>
        <p:spPr>
          <a:xfrm>
            <a:off x="5130802" y="0"/>
            <a:ext cx="5029198" cy="7620000"/>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dirty="0"/>
          </a:p>
        </p:txBody>
      </p:sp>
    </p:spTree>
    <p:extLst>
      <p:ext uri="{BB962C8B-B14F-4D97-AF65-F5344CB8AC3E}">
        <p14:creationId xmlns:p14="http://schemas.microsoft.com/office/powerpoint/2010/main" val="368426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D79A4E0-28A2-9E41-B044-37772DE24042}"/>
              </a:ext>
            </a:extLst>
          </p:cNvPr>
          <p:cNvSpPr txBox="1">
            <a:spLocks noGrp="1"/>
          </p:cNvSpPr>
          <p:nvPr>
            <p:ph type="title"/>
          </p:nvPr>
        </p:nvSpPr>
        <p:spPr>
          <a:xfrm>
            <a:off x="444500" y="316700"/>
            <a:ext cx="6007100" cy="582211"/>
          </a:xfrm>
          <a:prstGeom prst="rect">
            <a:avLst/>
          </a:prstGeom>
        </p:spPr>
        <p:txBody>
          <a:bodyPr vert="horz" wrap="square" lIns="0" tIns="12700" rIns="0" bIns="0" rtlCol="0">
            <a:spAutoFit/>
          </a:bodyPr>
          <a:lstStyle>
            <a:lvl1pPr>
              <a:defRPr sz="3700" b="1">
                <a:latin typeface="+mn-lt"/>
              </a:defRPr>
            </a:lvl1pPr>
          </a:lstStyle>
          <a:p>
            <a:pPr marL="12700">
              <a:lnSpc>
                <a:spcPct val="100000"/>
              </a:lnSpc>
              <a:spcBef>
                <a:spcPts val="100"/>
              </a:spcBef>
            </a:pPr>
            <a:r>
              <a:rPr lang="en-GB" dirty="0"/>
              <a:t>Slide with quote sample</a:t>
            </a:r>
            <a:endParaRPr spc="-15" dirty="0"/>
          </a:p>
        </p:txBody>
      </p:sp>
      <p:sp>
        <p:nvSpPr>
          <p:cNvPr id="4" name="object 3">
            <a:extLst>
              <a:ext uri="{FF2B5EF4-FFF2-40B4-BE49-F238E27FC236}">
                <a16:creationId xmlns:a16="http://schemas.microsoft.com/office/drawing/2014/main" id="{1E10F894-DEDC-544C-969E-5A8738DDEE14}"/>
              </a:ext>
            </a:extLst>
          </p:cNvPr>
          <p:cNvSpPr txBox="1"/>
          <p:nvPr userDrawn="1"/>
        </p:nvSpPr>
        <p:spPr>
          <a:xfrm>
            <a:off x="444500" y="1701000"/>
            <a:ext cx="3038475" cy="1046480"/>
          </a:xfrm>
          <a:prstGeom prst="rect">
            <a:avLst/>
          </a:prstGeom>
        </p:spPr>
        <p:txBody>
          <a:bodyPr vert="horz" wrap="square" lIns="0" tIns="5080" rIns="0" bIns="0" rtlCol="0">
            <a:spAutoFit/>
          </a:bodyPr>
          <a:lstStyle/>
          <a:p>
            <a:pPr marL="12700" marR="5080">
              <a:lnSpc>
                <a:spcPct val="102200"/>
              </a:lnSpc>
              <a:spcBef>
                <a:spcPts val="40"/>
              </a:spcBef>
            </a:pPr>
            <a:r>
              <a:rPr sz="2200" b="1" spc="-20" dirty="0">
                <a:latin typeface="Arial"/>
                <a:cs typeface="Arial"/>
              </a:rPr>
              <a:t>DPU’s </a:t>
            </a:r>
            <a:r>
              <a:rPr sz="2200" b="1" dirty="0">
                <a:latin typeface="Arial"/>
                <a:cs typeface="Arial"/>
              </a:rPr>
              <a:t>‘vision’ </a:t>
            </a:r>
            <a:r>
              <a:rPr sz="2200" b="1" spc="-5" dirty="0">
                <a:latin typeface="Arial"/>
                <a:cs typeface="Arial"/>
              </a:rPr>
              <a:t>mirrors  </a:t>
            </a:r>
            <a:r>
              <a:rPr sz="2200" b="1" dirty="0">
                <a:latin typeface="Arial"/>
                <a:cs typeface="Arial"/>
              </a:rPr>
              <a:t>the inclusive</a:t>
            </a:r>
            <a:r>
              <a:rPr sz="2200" b="1" spc="-100" dirty="0">
                <a:latin typeface="Arial"/>
                <a:cs typeface="Arial"/>
              </a:rPr>
              <a:t> </a:t>
            </a:r>
            <a:r>
              <a:rPr sz="2200" b="1" spc="-5" dirty="0">
                <a:latin typeface="Arial"/>
                <a:cs typeface="Arial"/>
              </a:rPr>
              <a:t>concerns  </a:t>
            </a:r>
            <a:r>
              <a:rPr sz="2200" b="1" dirty="0">
                <a:latin typeface="Arial"/>
                <a:cs typeface="Arial"/>
              </a:rPr>
              <a:t>of</a:t>
            </a:r>
            <a:r>
              <a:rPr sz="2200" b="1" spc="-5" dirty="0">
                <a:latin typeface="Arial"/>
                <a:cs typeface="Arial"/>
              </a:rPr>
              <a:t> UCL:</a:t>
            </a:r>
            <a:endParaRPr sz="2200" dirty="0">
              <a:latin typeface="Arial"/>
              <a:cs typeface="Arial"/>
            </a:endParaRPr>
          </a:p>
        </p:txBody>
      </p:sp>
      <p:sp>
        <p:nvSpPr>
          <p:cNvPr id="5" name="object 4">
            <a:extLst>
              <a:ext uri="{FF2B5EF4-FFF2-40B4-BE49-F238E27FC236}">
                <a16:creationId xmlns:a16="http://schemas.microsoft.com/office/drawing/2014/main" id="{F360597E-78F2-A34B-8124-3F4717ACE0E3}"/>
              </a:ext>
            </a:extLst>
          </p:cNvPr>
          <p:cNvSpPr txBox="1">
            <a:spLocks noGrp="1"/>
          </p:cNvSpPr>
          <p:nvPr>
            <p:ph type="body" idx="1"/>
          </p:nvPr>
        </p:nvSpPr>
        <p:spPr>
          <a:xfrm>
            <a:off x="690372" y="1648978"/>
            <a:ext cx="8779255" cy="4962897"/>
          </a:xfrm>
          <a:prstGeom prst="rect">
            <a:avLst/>
          </a:prstGeom>
        </p:spPr>
        <p:txBody>
          <a:bodyPr vert="horz" wrap="square" lIns="0" tIns="38100" rIns="0" bIns="0" rtlCol="0">
            <a:spAutoFit/>
          </a:bodyPr>
          <a:lstStyle>
            <a:lvl1pPr>
              <a:defRPr sz="3000" b="1">
                <a:latin typeface="Arial" panose="020B0604020202020204" pitchFamily="34" charset="0"/>
                <a:cs typeface="Arial" panose="020B0604020202020204" pitchFamily="34" charset="0"/>
              </a:defRPr>
            </a:lvl1pPr>
          </a:lstStyle>
          <a:p>
            <a:pPr marL="4763770" marR="208279">
              <a:lnSpc>
                <a:spcPts val="3500"/>
              </a:lnSpc>
              <a:spcBef>
                <a:spcPts val="300"/>
              </a:spcBef>
            </a:pPr>
            <a:r>
              <a:rPr lang="en-GB" dirty="0"/>
              <a:t>A just world in</a:t>
            </a:r>
            <a:r>
              <a:rPr lang="en-GB" spc="-215" dirty="0"/>
              <a:t> </a:t>
            </a:r>
            <a:r>
              <a:rPr lang="en-GB" dirty="0"/>
              <a:t>which  women </a:t>
            </a:r>
            <a:r>
              <a:rPr lang="en-GB" spc="-5" dirty="0"/>
              <a:t>and</a:t>
            </a:r>
            <a:r>
              <a:rPr lang="en-GB" spc="-25" dirty="0"/>
              <a:t> </a:t>
            </a:r>
            <a:r>
              <a:rPr lang="en-GB" spc="-5" dirty="0"/>
              <a:t>men</a:t>
            </a:r>
          </a:p>
          <a:p>
            <a:pPr marL="3347720" marR="622300" indent="1416050">
              <a:lnSpc>
                <a:spcPts val="3500"/>
              </a:lnSpc>
            </a:pPr>
            <a:r>
              <a:rPr lang="en-GB" spc="-5" dirty="0"/>
              <a:t>are equally able </a:t>
            </a:r>
            <a:r>
              <a:rPr lang="en-GB" dirty="0"/>
              <a:t>to  </a:t>
            </a:r>
            <a:r>
              <a:rPr lang="en-GB" spc="-5" dirty="0"/>
              <a:t>choose, </a:t>
            </a:r>
            <a:r>
              <a:rPr lang="en-GB" dirty="0"/>
              <a:t>plan </a:t>
            </a:r>
            <a:r>
              <a:rPr lang="en-GB" spc="-5" dirty="0"/>
              <a:t>and manage  </a:t>
            </a:r>
            <a:r>
              <a:rPr lang="en-GB" dirty="0"/>
              <a:t>their own lives </a:t>
            </a:r>
            <a:r>
              <a:rPr lang="en-GB" spc="-5" dirty="0"/>
              <a:t>and </a:t>
            </a:r>
            <a:r>
              <a:rPr lang="en-GB" dirty="0"/>
              <a:t>that of  their </a:t>
            </a:r>
            <a:r>
              <a:rPr lang="en-GB" spc="-5" dirty="0"/>
              <a:t>communities, and </a:t>
            </a:r>
            <a:r>
              <a:rPr lang="en-GB" dirty="0"/>
              <a:t>to  influence local, national  </a:t>
            </a:r>
            <a:r>
              <a:rPr lang="en-GB" spc="-5" dirty="0"/>
              <a:t>and </a:t>
            </a:r>
            <a:r>
              <a:rPr lang="en-GB" dirty="0"/>
              <a:t>global development  in ways that </a:t>
            </a:r>
            <a:r>
              <a:rPr lang="en-GB" spc="-5" dirty="0"/>
              <a:t>are</a:t>
            </a:r>
            <a:r>
              <a:rPr lang="en-GB" spc="-90" dirty="0"/>
              <a:t> </a:t>
            </a:r>
            <a:r>
              <a:rPr lang="en-GB" spc="-20" dirty="0"/>
              <a:t>politically,  </a:t>
            </a:r>
            <a:r>
              <a:rPr lang="en-GB" spc="-25" dirty="0"/>
              <a:t>economically, </a:t>
            </a:r>
            <a:r>
              <a:rPr lang="en-GB" spc="-5" dirty="0"/>
              <a:t>socially</a:t>
            </a:r>
            <a:r>
              <a:rPr lang="en-GB" spc="-25" dirty="0"/>
              <a:t> </a:t>
            </a:r>
            <a:r>
              <a:rPr lang="en-GB" spc="-5" dirty="0"/>
              <a:t>and</a:t>
            </a:r>
          </a:p>
          <a:p>
            <a:pPr marL="3347720">
              <a:lnSpc>
                <a:spcPts val="3410"/>
              </a:lnSpc>
            </a:pPr>
            <a:r>
              <a:rPr lang="en-GB" spc="-5" dirty="0"/>
              <a:t>environmentally</a:t>
            </a:r>
            <a:r>
              <a:rPr lang="en-GB" spc="-80" dirty="0"/>
              <a:t> </a:t>
            </a:r>
            <a:r>
              <a:rPr lang="en-GB" spc="-5" dirty="0"/>
              <a:t>sustainable.”</a:t>
            </a:r>
          </a:p>
        </p:txBody>
      </p:sp>
      <p:sp>
        <p:nvSpPr>
          <p:cNvPr id="6" name="object 5">
            <a:extLst>
              <a:ext uri="{FF2B5EF4-FFF2-40B4-BE49-F238E27FC236}">
                <a16:creationId xmlns:a16="http://schemas.microsoft.com/office/drawing/2014/main" id="{5F46F1D7-C7D0-BC4B-AF58-361422BAE7CA}"/>
              </a:ext>
            </a:extLst>
          </p:cNvPr>
          <p:cNvSpPr/>
          <p:nvPr userDrawn="1"/>
        </p:nvSpPr>
        <p:spPr>
          <a:xfrm>
            <a:off x="4038597" y="1765303"/>
            <a:ext cx="1247140" cy="981075"/>
          </a:xfrm>
          <a:custGeom>
            <a:avLst/>
            <a:gdLst/>
            <a:ahLst/>
            <a:cxnLst/>
            <a:rect l="l" t="t" r="r" b="b"/>
            <a:pathLst>
              <a:path w="1247139" h="981075">
                <a:moveTo>
                  <a:pt x="401713" y="0"/>
                </a:moveTo>
                <a:lnTo>
                  <a:pt x="354747" y="18289"/>
                </a:lnTo>
                <a:lnTo>
                  <a:pt x="310647" y="38726"/>
                </a:lnTo>
                <a:lnTo>
                  <a:pt x="269416" y="61312"/>
                </a:lnTo>
                <a:lnTo>
                  <a:pt x="231053" y="86046"/>
                </a:lnTo>
                <a:lnTo>
                  <a:pt x="195561" y="112929"/>
                </a:lnTo>
                <a:lnTo>
                  <a:pt x="162940" y="141960"/>
                </a:lnTo>
                <a:lnTo>
                  <a:pt x="127866" y="179041"/>
                </a:lnTo>
                <a:lnTo>
                  <a:pt x="97502" y="217987"/>
                </a:lnTo>
                <a:lnTo>
                  <a:pt x="71849" y="258802"/>
                </a:lnTo>
                <a:lnTo>
                  <a:pt x="50909" y="301488"/>
                </a:lnTo>
                <a:lnTo>
                  <a:pt x="34683" y="346049"/>
                </a:lnTo>
                <a:lnTo>
                  <a:pt x="24080" y="386268"/>
                </a:lnTo>
                <a:lnTo>
                  <a:pt x="15407" y="431104"/>
                </a:lnTo>
                <a:lnTo>
                  <a:pt x="8664" y="480558"/>
                </a:lnTo>
                <a:lnTo>
                  <a:pt x="3849" y="534628"/>
                </a:lnTo>
                <a:lnTo>
                  <a:pt x="962" y="593314"/>
                </a:lnTo>
                <a:lnTo>
                  <a:pt x="0" y="656615"/>
                </a:lnTo>
                <a:lnTo>
                  <a:pt x="0" y="980884"/>
                </a:lnTo>
                <a:lnTo>
                  <a:pt x="453339" y="980884"/>
                </a:lnTo>
                <a:lnTo>
                  <a:pt x="453339" y="527545"/>
                </a:lnTo>
                <a:lnTo>
                  <a:pt x="233933" y="527545"/>
                </a:lnTo>
                <a:lnTo>
                  <a:pt x="237442" y="476120"/>
                </a:lnTo>
                <a:lnTo>
                  <a:pt x="245406" y="428953"/>
                </a:lnTo>
                <a:lnTo>
                  <a:pt x="257827" y="386040"/>
                </a:lnTo>
                <a:lnTo>
                  <a:pt x="274704" y="347383"/>
                </a:lnTo>
                <a:lnTo>
                  <a:pt x="296036" y="312978"/>
                </a:lnTo>
                <a:lnTo>
                  <a:pt x="322656" y="282134"/>
                </a:lnTo>
                <a:lnTo>
                  <a:pt x="355408" y="254128"/>
                </a:lnTo>
                <a:lnTo>
                  <a:pt x="394291" y="228959"/>
                </a:lnTo>
                <a:lnTo>
                  <a:pt x="439304" y="206627"/>
                </a:lnTo>
                <a:lnTo>
                  <a:pt x="490448" y="187134"/>
                </a:lnTo>
                <a:lnTo>
                  <a:pt x="401713" y="0"/>
                </a:lnTo>
                <a:close/>
              </a:path>
              <a:path w="1247139" h="981075">
                <a:moveTo>
                  <a:pt x="1158354" y="0"/>
                </a:moveTo>
                <a:lnTo>
                  <a:pt x="1111851" y="18289"/>
                </a:lnTo>
                <a:lnTo>
                  <a:pt x="1068088" y="38726"/>
                </a:lnTo>
                <a:lnTo>
                  <a:pt x="1027063" y="61312"/>
                </a:lnTo>
                <a:lnTo>
                  <a:pt x="988773" y="86046"/>
                </a:lnTo>
                <a:lnTo>
                  <a:pt x="953217" y="112929"/>
                </a:lnTo>
                <a:lnTo>
                  <a:pt x="920394" y="141960"/>
                </a:lnTo>
                <a:lnTo>
                  <a:pt x="885025" y="179011"/>
                </a:lnTo>
                <a:lnTo>
                  <a:pt x="854433" y="217866"/>
                </a:lnTo>
                <a:lnTo>
                  <a:pt x="828618" y="258522"/>
                </a:lnTo>
                <a:lnTo>
                  <a:pt x="807582" y="300980"/>
                </a:lnTo>
                <a:lnTo>
                  <a:pt x="791324" y="345236"/>
                </a:lnTo>
                <a:lnTo>
                  <a:pt x="780720" y="385259"/>
                </a:lnTo>
                <a:lnTo>
                  <a:pt x="772048" y="430031"/>
                </a:lnTo>
                <a:lnTo>
                  <a:pt x="765305" y="479551"/>
                </a:lnTo>
                <a:lnTo>
                  <a:pt x="760490" y="533822"/>
                </a:lnTo>
                <a:lnTo>
                  <a:pt x="757602" y="592843"/>
                </a:lnTo>
                <a:lnTo>
                  <a:pt x="756640" y="656615"/>
                </a:lnTo>
                <a:lnTo>
                  <a:pt x="756640" y="980884"/>
                </a:lnTo>
                <a:lnTo>
                  <a:pt x="1209979" y="980884"/>
                </a:lnTo>
                <a:lnTo>
                  <a:pt x="1209979" y="527545"/>
                </a:lnTo>
                <a:lnTo>
                  <a:pt x="990561" y="527545"/>
                </a:lnTo>
                <a:lnTo>
                  <a:pt x="994076" y="476120"/>
                </a:lnTo>
                <a:lnTo>
                  <a:pt x="1002044" y="428953"/>
                </a:lnTo>
                <a:lnTo>
                  <a:pt x="1014467" y="386040"/>
                </a:lnTo>
                <a:lnTo>
                  <a:pt x="1031344" y="347383"/>
                </a:lnTo>
                <a:lnTo>
                  <a:pt x="1052677" y="312978"/>
                </a:lnTo>
                <a:lnTo>
                  <a:pt x="1079297" y="282134"/>
                </a:lnTo>
                <a:lnTo>
                  <a:pt x="1112047" y="254128"/>
                </a:lnTo>
                <a:lnTo>
                  <a:pt x="1150928" y="228959"/>
                </a:lnTo>
                <a:lnTo>
                  <a:pt x="1195938" y="206627"/>
                </a:lnTo>
                <a:lnTo>
                  <a:pt x="1247076" y="187134"/>
                </a:lnTo>
                <a:lnTo>
                  <a:pt x="1158354" y="0"/>
                </a:lnTo>
                <a:close/>
              </a:path>
            </a:pathLst>
          </a:custGeom>
          <a:solidFill>
            <a:srgbClr val="000000"/>
          </a:solidFill>
        </p:spPr>
        <p:txBody>
          <a:bodyPr wrap="square" lIns="0" tIns="0" rIns="0" bIns="0" rtlCol="0"/>
          <a:lstStyle/>
          <a:p>
            <a:endParaRPr/>
          </a:p>
        </p:txBody>
      </p:sp>
      <p:sp>
        <p:nvSpPr>
          <p:cNvPr id="7" name="object 6">
            <a:extLst>
              <a:ext uri="{FF2B5EF4-FFF2-40B4-BE49-F238E27FC236}">
                <a16:creationId xmlns:a16="http://schemas.microsoft.com/office/drawing/2014/main" id="{940D3D16-0B88-F747-ADCF-E2CD0E233FAF}"/>
              </a:ext>
            </a:extLst>
          </p:cNvPr>
          <p:cNvSpPr/>
          <p:nvPr userDrawn="1"/>
        </p:nvSpPr>
        <p:spPr>
          <a:xfrm>
            <a:off x="463550" y="1167348"/>
            <a:ext cx="190500" cy="190500"/>
          </a:xfrm>
          <a:prstGeom prst="rect">
            <a:avLst/>
          </a:prstGeom>
          <a:blipFill>
            <a:blip r:embed="rId2"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47FC9453-BE79-7C47-805B-6AF7E26667AE}"/>
              </a:ext>
            </a:extLst>
          </p:cNvPr>
          <p:cNvSpPr/>
          <p:nvPr userDrawn="1"/>
        </p:nvSpPr>
        <p:spPr>
          <a:xfrm>
            <a:off x="558800" y="1262598"/>
            <a:ext cx="9144000" cy="0"/>
          </a:xfrm>
          <a:custGeom>
            <a:avLst/>
            <a:gdLst/>
            <a:ahLst/>
            <a:cxnLst/>
            <a:rect l="l" t="t" r="r" b="b"/>
            <a:pathLst>
              <a:path w="9144000">
                <a:moveTo>
                  <a:pt x="0" y="0"/>
                </a:moveTo>
                <a:lnTo>
                  <a:pt x="9144000" y="0"/>
                </a:lnTo>
              </a:path>
            </a:pathLst>
          </a:custGeom>
          <a:ln w="1905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54025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9BB30E7-4D5A-A448-A85E-5EAEE31B6A4D}"/>
              </a:ext>
            </a:extLst>
          </p:cNvPr>
          <p:cNvSpPr/>
          <p:nvPr userDrawn="1"/>
        </p:nvSpPr>
        <p:spPr>
          <a:xfrm>
            <a:off x="0" y="6350"/>
            <a:ext cx="10160000" cy="7613650"/>
          </a:xfrm>
          <a:custGeom>
            <a:avLst/>
            <a:gdLst/>
            <a:ahLst/>
            <a:cxnLst/>
            <a:rect l="l" t="t" r="r" b="b"/>
            <a:pathLst>
              <a:path w="10160000" h="7613650">
                <a:moveTo>
                  <a:pt x="0" y="7613650"/>
                </a:moveTo>
                <a:lnTo>
                  <a:pt x="10160000" y="7613650"/>
                </a:lnTo>
                <a:lnTo>
                  <a:pt x="10160000" y="0"/>
                </a:lnTo>
                <a:lnTo>
                  <a:pt x="0" y="0"/>
                </a:lnTo>
                <a:lnTo>
                  <a:pt x="0" y="7613650"/>
                </a:lnTo>
                <a:close/>
              </a:path>
            </a:pathLst>
          </a:custGeom>
          <a:solidFill>
            <a:srgbClr val="5A1B31"/>
          </a:solidFill>
        </p:spPr>
        <p:txBody>
          <a:bodyPr wrap="square" lIns="0" tIns="0" rIns="0" bIns="0" rtlCol="0"/>
          <a:lstStyle/>
          <a:p>
            <a:endParaRPr/>
          </a:p>
        </p:txBody>
      </p:sp>
      <p:sp>
        <p:nvSpPr>
          <p:cNvPr id="7" name="object 6">
            <a:extLst>
              <a:ext uri="{FF2B5EF4-FFF2-40B4-BE49-F238E27FC236}">
                <a16:creationId xmlns:a16="http://schemas.microsoft.com/office/drawing/2014/main" id="{5F34CE27-AB12-F54E-9951-94D467871E71}"/>
              </a:ext>
            </a:extLst>
          </p:cNvPr>
          <p:cNvSpPr txBox="1">
            <a:spLocks noGrp="1"/>
          </p:cNvSpPr>
          <p:nvPr>
            <p:ph type="title"/>
          </p:nvPr>
        </p:nvSpPr>
        <p:spPr>
          <a:xfrm>
            <a:off x="438765" y="3137112"/>
            <a:ext cx="9185275" cy="668837"/>
          </a:xfrm>
          <a:prstGeom prst="rect">
            <a:avLst/>
          </a:prstGeom>
        </p:spPr>
        <p:txBody>
          <a:bodyPr vert="horz" wrap="square" lIns="0" tIns="12700" rIns="0" bIns="0" rtlCol="0">
            <a:spAutoFit/>
          </a:bodyPr>
          <a:lstStyle>
            <a:lvl1pPr>
              <a:defRPr b="1">
                <a:latin typeface="Arial" panose="020B0604020202020204" pitchFamily="34" charset="0"/>
                <a:cs typeface="Arial" panose="020B0604020202020204" pitchFamily="34" charset="0"/>
              </a:defRPr>
            </a:lvl1pPr>
          </a:lstStyle>
          <a:p>
            <a:pPr marL="12700" algn="ctr">
              <a:lnSpc>
                <a:spcPts val="4980"/>
              </a:lnSpc>
              <a:spcBef>
                <a:spcPts val="100"/>
              </a:spcBef>
            </a:pPr>
            <a:r>
              <a:rPr lang="en-GB" sz="6000" spc="-15" dirty="0">
                <a:solidFill>
                  <a:schemeClr val="bg1"/>
                </a:solidFill>
              </a:rPr>
              <a:t>Thank you</a:t>
            </a:r>
            <a:endParaRPr sz="6000" dirty="0">
              <a:solidFill>
                <a:schemeClr val="bg1"/>
              </a:solidFill>
            </a:endParaRPr>
          </a:p>
        </p:txBody>
      </p:sp>
      <p:sp>
        <p:nvSpPr>
          <p:cNvPr id="8" name="object 8">
            <a:extLst>
              <a:ext uri="{FF2B5EF4-FFF2-40B4-BE49-F238E27FC236}">
                <a16:creationId xmlns:a16="http://schemas.microsoft.com/office/drawing/2014/main" id="{CDDCE152-09D1-2D48-97CE-FFE431D080E8}"/>
              </a:ext>
            </a:extLst>
          </p:cNvPr>
          <p:cNvSpPr txBox="1"/>
          <p:nvPr userDrawn="1"/>
        </p:nvSpPr>
        <p:spPr>
          <a:xfrm>
            <a:off x="444500" y="6406254"/>
            <a:ext cx="3612515" cy="794769"/>
          </a:xfrm>
          <a:prstGeom prst="rect">
            <a:avLst/>
          </a:prstGeom>
        </p:spPr>
        <p:txBody>
          <a:bodyPr vert="horz" wrap="square" lIns="0" tIns="12700" rIns="0" bIns="0" rtlCol="0">
            <a:spAutoFit/>
          </a:bodyPr>
          <a:lstStyle/>
          <a:p>
            <a:pPr marL="12700" marR="5080">
              <a:lnSpc>
                <a:spcPct val="105600"/>
              </a:lnSpc>
              <a:spcBef>
                <a:spcPts val="100"/>
              </a:spcBef>
            </a:pPr>
            <a:r>
              <a:rPr sz="1200" b="1" dirty="0">
                <a:solidFill>
                  <a:srgbClr val="FFFFFF"/>
                </a:solidFill>
                <a:latin typeface="Arial"/>
                <a:cs typeface="Arial"/>
              </a:rPr>
              <a:t>The </a:t>
            </a:r>
            <a:r>
              <a:rPr sz="1200" b="1" spc="-5" dirty="0">
                <a:solidFill>
                  <a:srgbClr val="FFFFFF"/>
                </a:solidFill>
                <a:latin typeface="Arial"/>
                <a:cs typeface="Arial"/>
              </a:rPr>
              <a:t>Bartlett Development </a:t>
            </a:r>
            <a:r>
              <a:rPr sz="1200" b="1" dirty="0">
                <a:solidFill>
                  <a:srgbClr val="FFFFFF"/>
                </a:solidFill>
                <a:latin typeface="Arial"/>
                <a:cs typeface="Arial"/>
              </a:rPr>
              <a:t>Planning </a:t>
            </a:r>
            <a:r>
              <a:rPr sz="1200" b="1" spc="-5" dirty="0">
                <a:solidFill>
                  <a:srgbClr val="FFFFFF"/>
                </a:solidFill>
                <a:latin typeface="Arial"/>
                <a:cs typeface="Arial"/>
              </a:rPr>
              <a:t>Unit </a:t>
            </a:r>
            <a:endParaRPr lang="en-GB" sz="1200" b="1" spc="-5" dirty="0">
              <a:solidFill>
                <a:srgbClr val="FFFFFF"/>
              </a:solidFill>
              <a:latin typeface="Arial"/>
              <a:cs typeface="Arial"/>
            </a:endParaRPr>
          </a:p>
          <a:p>
            <a:pPr marL="12700" marR="5080">
              <a:lnSpc>
                <a:spcPct val="105600"/>
              </a:lnSpc>
              <a:spcBef>
                <a:spcPts val="100"/>
              </a:spcBef>
            </a:pPr>
            <a:r>
              <a:rPr sz="1200" b="1" spc="-5" dirty="0">
                <a:solidFill>
                  <a:srgbClr val="FFFFFF"/>
                </a:solidFill>
                <a:latin typeface="Arial"/>
                <a:cs typeface="Arial"/>
              </a:rPr>
              <a:t>34 </a:t>
            </a:r>
            <a:r>
              <a:rPr sz="1200" b="1" spc="-20" dirty="0">
                <a:solidFill>
                  <a:srgbClr val="FFFFFF"/>
                </a:solidFill>
                <a:latin typeface="Arial"/>
                <a:cs typeface="Arial"/>
              </a:rPr>
              <a:t>Tavistock</a:t>
            </a:r>
            <a:r>
              <a:rPr sz="1200" b="1" spc="-10" dirty="0">
                <a:solidFill>
                  <a:srgbClr val="FFFFFF"/>
                </a:solidFill>
                <a:latin typeface="Arial"/>
                <a:cs typeface="Arial"/>
              </a:rPr>
              <a:t> </a:t>
            </a:r>
            <a:r>
              <a:rPr sz="1200" b="1" dirty="0">
                <a:solidFill>
                  <a:srgbClr val="FFFFFF"/>
                </a:solidFill>
                <a:latin typeface="Arial"/>
                <a:cs typeface="Arial"/>
              </a:rPr>
              <a:t>Square</a:t>
            </a:r>
            <a:endParaRPr sz="1200" dirty="0">
              <a:latin typeface="Arial"/>
              <a:cs typeface="Arial"/>
            </a:endParaRPr>
          </a:p>
          <a:p>
            <a:pPr marL="12700" marR="1184910">
              <a:lnSpc>
                <a:spcPct val="105600"/>
              </a:lnSpc>
            </a:pPr>
            <a:r>
              <a:rPr sz="1200" b="1" dirty="0">
                <a:solidFill>
                  <a:srgbClr val="FFFFFF"/>
                </a:solidFill>
                <a:latin typeface="Arial"/>
                <a:cs typeface="Arial"/>
              </a:rPr>
              <a:t>London WC1H </a:t>
            </a:r>
            <a:r>
              <a:rPr sz="1200" b="1" spc="-5" dirty="0">
                <a:solidFill>
                  <a:srgbClr val="FFFFFF"/>
                </a:solidFill>
                <a:latin typeface="Arial"/>
                <a:cs typeface="Arial"/>
              </a:rPr>
              <a:t>9EZ  </a:t>
            </a:r>
            <a:r>
              <a:rPr sz="1200" b="1" dirty="0">
                <a:solidFill>
                  <a:srgbClr val="FFFFFF"/>
                </a:solidFill>
                <a:latin typeface="Arial"/>
                <a:cs typeface="Arial"/>
                <a:hlinkClick r:id="rId2"/>
              </a:rPr>
              <a:t>ww</a:t>
            </a:r>
            <a:r>
              <a:rPr sz="1200" b="1" spc="-60" dirty="0">
                <a:solidFill>
                  <a:srgbClr val="FFFFFF"/>
                </a:solidFill>
                <a:latin typeface="Arial"/>
                <a:cs typeface="Arial"/>
                <a:hlinkClick r:id="rId2"/>
              </a:rPr>
              <a:t>w</a:t>
            </a:r>
            <a:r>
              <a:rPr sz="1200" b="1" dirty="0">
                <a:solidFill>
                  <a:srgbClr val="FFFFFF"/>
                </a:solidFill>
                <a:latin typeface="Arial"/>
                <a:cs typeface="Arial"/>
                <a:hlinkClick r:id="rId2"/>
              </a:rPr>
              <a:t>.bartlett.ucl.ac.uk/dpu</a:t>
            </a:r>
            <a:endParaRPr sz="1200" dirty="0">
              <a:latin typeface="Arial"/>
              <a:cs typeface="Arial"/>
            </a:endParaRPr>
          </a:p>
        </p:txBody>
      </p:sp>
      <p:pic>
        <p:nvPicPr>
          <p:cNvPr id="9" name="Picture 8">
            <a:extLst>
              <a:ext uri="{FF2B5EF4-FFF2-40B4-BE49-F238E27FC236}">
                <a16:creationId xmlns:a16="http://schemas.microsoft.com/office/drawing/2014/main" id="{455576A4-FFF3-7F4A-9373-9E722597E821}"/>
              </a:ext>
            </a:extLst>
          </p:cNvPr>
          <p:cNvPicPr>
            <a:picLocks noChangeAspect="1"/>
          </p:cNvPicPr>
          <p:nvPr userDrawn="1"/>
        </p:nvPicPr>
        <p:blipFill>
          <a:blip r:embed="rId3"/>
          <a:stretch>
            <a:fillRect/>
          </a:stretch>
        </p:blipFill>
        <p:spPr>
          <a:xfrm>
            <a:off x="6102986" y="6424971"/>
            <a:ext cx="3549013" cy="76322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5211927" cy="1472847"/>
          </a:xfrm>
        </p:spPr>
        <p:txBody>
          <a:bodyPr>
            <a:noAutofit/>
          </a:bodyPr>
          <a:lstStyle>
            <a:lvl1pPr algn="l">
              <a:lnSpc>
                <a:spcPct val="70000"/>
              </a:lnSpc>
              <a:defRPr sz="4444" b="1">
                <a:latin typeface="Arial"/>
                <a:cs typeface="Arial"/>
              </a:defRPr>
            </a:lvl1pPr>
          </a:lstStyle>
          <a:p>
            <a:r>
              <a:rPr lang="en-GB"/>
              <a:t>Click to edit Master title style</a:t>
            </a:r>
            <a:endParaRPr lang="en-US" dirty="0"/>
          </a:p>
        </p:txBody>
      </p:sp>
      <p:sp>
        <p:nvSpPr>
          <p:cNvPr id="3" name="Content Placeholder 2"/>
          <p:cNvSpPr>
            <a:spLocks noGrp="1"/>
          </p:cNvSpPr>
          <p:nvPr>
            <p:ph idx="1"/>
          </p:nvPr>
        </p:nvSpPr>
        <p:spPr>
          <a:xfrm>
            <a:off x="508000" y="1778000"/>
            <a:ext cx="9144000" cy="5028848"/>
          </a:xfrm>
        </p:spPr>
        <p:txBody>
          <a:bodyPr>
            <a:normAutofit/>
          </a:bodyPr>
          <a:lstStyle>
            <a:lvl1pPr marL="0" indent="0">
              <a:buNone/>
              <a:defRPr sz="1778">
                <a:latin typeface="Arial"/>
                <a:cs typeface="Arial"/>
              </a:defRPr>
            </a:lvl1pPr>
            <a:lvl2pPr marL="507995" indent="0">
              <a:buNone/>
              <a:defRPr sz="2222"/>
            </a:lvl2pPr>
            <a:lvl3pPr marL="1015990" indent="0">
              <a:buNone/>
              <a:defRPr sz="2222"/>
            </a:lvl3pPr>
            <a:lvl4pPr marL="1523985" indent="0">
              <a:buNone/>
              <a:defRPr sz="2222"/>
            </a:lvl4pPr>
            <a:lvl5pPr marL="2031980" indent="0">
              <a:buNone/>
              <a:defRPr sz="2222"/>
            </a:lvl5pPr>
          </a:lstStyle>
          <a:p>
            <a:pPr lvl="0"/>
            <a:r>
              <a:rPr lang="en-GB"/>
              <a:t>Click to edit Master text styles</a:t>
            </a:r>
          </a:p>
        </p:txBody>
      </p:sp>
      <p:sp>
        <p:nvSpPr>
          <p:cNvPr id="5" name="Footer Placeholder 4"/>
          <p:cNvSpPr>
            <a:spLocks noGrp="1"/>
          </p:cNvSpPr>
          <p:nvPr>
            <p:ph type="ftr" sz="quarter" idx="11"/>
          </p:nvPr>
        </p:nvSpPr>
        <p:spPr>
          <a:xfrm>
            <a:off x="702460" y="7062612"/>
            <a:ext cx="8949541" cy="405694"/>
          </a:xfrm>
        </p:spPr>
        <p:txBody>
          <a:bodyPr/>
          <a:lstStyle>
            <a:lvl1pPr algn="l">
              <a:defRPr sz="1111">
                <a:solidFill>
                  <a:schemeClr val="bg1">
                    <a:lumMod val="65000"/>
                  </a:schemeClr>
                </a:solidFill>
                <a:latin typeface="Arial"/>
                <a:cs typeface="Arial"/>
              </a:defRPr>
            </a:lvl1pPr>
          </a:lstStyle>
          <a:p>
            <a:r>
              <a:rPr lang="en-US" dirty="0"/>
              <a:t>Title of presentation</a:t>
            </a:r>
          </a:p>
        </p:txBody>
      </p:sp>
      <p:sp>
        <p:nvSpPr>
          <p:cNvPr id="6" name="Slide Number Placeholder 5"/>
          <p:cNvSpPr>
            <a:spLocks noGrp="1"/>
          </p:cNvSpPr>
          <p:nvPr>
            <p:ph type="sldNum" sz="quarter" idx="12"/>
          </p:nvPr>
        </p:nvSpPr>
        <p:spPr>
          <a:xfrm>
            <a:off x="508001" y="7062612"/>
            <a:ext cx="244190" cy="405694"/>
          </a:xfrm>
          <a:ln>
            <a:noFill/>
          </a:ln>
        </p:spPr>
        <p:txBody>
          <a:bodyPr/>
          <a:lstStyle>
            <a:lvl1pPr algn="l">
              <a:defRPr sz="1111" b="1">
                <a:solidFill>
                  <a:schemeClr val="tx1"/>
                </a:solidFill>
                <a:latin typeface="Arial"/>
                <a:cs typeface="Arial"/>
              </a:defRPr>
            </a:lvl1pPr>
          </a:lstStyle>
          <a:p>
            <a:fld id="{115BEA05-CFA5-4F41-A40D-0405A8AD5A2C}" type="slidenum">
              <a:rPr lang="en-US" smtClean="0"/>
              <a:pPr/>
              <a:t>‹#›</a:t>
            </a:fld>
            <a:endParaRPr lang="en-US" dirty="0"/>
          </a:p>
        </p:txBody>
      </p:sp>
    </p:spTree>
    <p:extLst>
      <p:ext uri="{BB962C8B-B14F-4D97-AF65-F5344CB8AC3E}">
        <p14:creationId xmlns:p14="http://schemas.microsoft.com/office/powerpoint/2010/main" val="391354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object 6">
            <a:extLst>
              <a:ext uri="{FF2B5EF4-FFF2-40B4-BE49-F238E27FC236}">
                <a16:creationId xmlns:a16="http://schemas.microsoft.com/office/drawing/2014/main" id="{E90CE9FA-801A-1147-AE29-E5BCDC60797D}"/>
              </a:ext>
            </a:extLst>
          </p:cNvPr>
          <p:cNvSpPr/>
          <p:nvPr userDrawn="1"/>
        </p:nvSpPr>
        <p:spPr>
          <a:xfrm>
            <a:off x="3596216" y="1684251"/>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FFFFFF"/>
          </a:solidFill>
        </p:spPr>
        <p:txBody>
          <a:bodyPr wrap="square" lIns="0" tIns="0" rIns="0" bIns="0" rtlCol="0"/>
          <a:lstStyle/>
          <a:p>
            <a:endParaRPr/>
          </a:p>
        </p:txBody>
      </p:sp>
      <p:sp>
        <p:nvSpPr>
          <p:cNvPr id="19" name="object 7">
            <a:extLst>
              <a:ext uri="{FF2B5EF4-FFF2-40B4-BE49-F238E27FC236}">
                <a16:creationId xmlns:a16="http://schemas.microsoft.com/office/drawing/2014/main" id="{DF61A3BA-0333-464A-8FF1-369E77AC2216}"/>
              </a:ext>
            </a:extLst>
          </p:cNvPr>
          <p:cNvSpPr/>
          <p:nvPr userDrawn="1"/>
        </p:nvSpPr>
        <p:spPr>
          <a:xfrm>
            <a:off x="6728883" y="1684251"/>
            <a:ext cx="190500" cy="190500"/>
          </a:xfrm>
          <a:custGeom>
            <a:avLst/>
            <a:gdLst/>
            <a:ahLst/>
            <a:cxnLst/>
            <a:rect l="l" t="t" r="r" b="b"/>
            <a:pathLst>
              <a:path w="190500" h="190500">
                <a:moveTo>
                  <a:pt x="95250" y="0"/>
                </a:moveTo>
                <a:lnTo>
                  <a:pt x="58175" y="7485"/>
                </a:lnTo>
                <a:lnTo>
                  <a:pt x="27898" y="27898"/>
                </a:lnTo>
                <a:lnTo>
                  <a:pt x="7485" y="58175"/>
                </a:lnTo>
                <a:lnTo>
                  <a:pt x="0" y="95250"/>
                </a:lnTo>
                <a:lnTo>
                  <a:pt x="7485" y="132324"/>
                </a:lnTo>
                <a:lnTo>
                  <a:pt x="27898" y="162601"/>
                </a:lnTo>
                <a:lnTo>
                  <a:pt x="58175" y="183014"/>
                </a:lnTo>
                <a:lnTo>
                  <a:pt x="95250" y="190500"/>
                </a:lnTo>
                <a:lnTo>
                  <a:pt x="132324" y="183014"/>
                </a:lnTo>
                <a:lnTo>
                  <a:pt x="162601" y="162601"/>
                </a:lnTo>
                <a:lnTo>
                  <a:pt x="183014" y="132324"/>
                </a:lnTo>
                <a:lnTo>
                  <a:pt x="190500" y="95250"/>
                </a:lnTo>
                <a:lnTo>
                  <a:pt x="183014" y="58175"/>
                </a:lnTo>
                <a:lnTo>
                  <a:pt x="162601" y="27898"/>
                </a:lnTo>
                <a:lnTo>
                  <a:pt x="132324" y="7485"/>
                </a:lnTo>
                <a:lnTo>
                  <a:pt x="95250" y="0"/>
                </a:lnTo>
                <a:close/>
              </a:path>
            </a:pathLst>
          </a:custGeom>
          <a:solidFill>
            <a:srgbClr val="FFFFFF"/>
          </a:solid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7" r:id="rId6"/>
    <p:sldLayoutId id="2147483668" r:id="rId7"/>
    <p:sldLayoutId id="2147483665" r:id="rId8"/>
    <p:sldLayoutId id="2147483669"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hanaleisomar.wordpress.com/"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tiff"/><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http://www.bartlett.ucl.ac.uk/dp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0160000" cy="7620000"/>
          </a:xfrm>
          <a:custGeom>
            <a:avLst/>
            <a:gdLst/>
            <a:ahLst/>
            <a:cxnLst/>
            <a:rect l="l" t="t" r="r" b="b"/>
            <a:pathLst>
              <a:path w="10160000" h="7620000">
                <a:moveTo>
                  <a:pt x="0" y="7620000"/>
                </a:moveTo>
                <a:lnTo>
                  <a:pt x="10160000" y="7620000"/>
                </a:lnTo>
                <a:lnTo>
                  <a:pt x="10160000" y="0"/>
                </a:lnTo>
                <a:lnTo>
                  <a:pt x="0" y="0"/>
                </a:lnTo>
                <a:lnTo>
                  <a:pt x="0" y="7620000"/>
                </a:lnTo>
                <a:close/>
              </a:path>
            </a:pathLst>
          </a:custGeom>
          <a:solidFill>
            <a:srgbClr val="5A1B31"/>
          </a:solidFill>
        </p:spPr>
        <p:txBody>
          <a:bodyPr wrap="square" lIns="0" tIns="0" rIns="0" bIns="0" rtlCol="0"/>
          <a:lstStyle/>
          <a:p>
            <a:endParaRPr/>
          </a:p>
        </p:txBody>
      </p:sp>
      <p:sp>
        <p:nvSpPr>
          <p:cNvPr id="3" name="object 3"/>
          <p:cNvSpPr/>
          <p:nvPr/>
        </p:nvSpPr>
        <p:spPr>
          <a:xfrm>
            <a:off x="0" y="600760"/>
            <a:ext cx="10160000" cy="693420"/>
          </a:xfrm>
          <a:custGeom>
            <a:avLst/>
            <a:gdLst/>
            <a:ahLst/>
            <a:cxnLst/>
            <a:rect l="l" t="t" r="r" b="b"/>
            <a:pathLst>
              <a:path w="10160000" h="693419">
                <a:moveTo>
                  <a:pt x="0" y="693127"/>
                </a:moveTo>
                <a:lnTo>
                  <a:pt x="7716100" y="693127"/>
                </a:lnTo>
                <a:lnTo>
                  <a:pt x="7709050" y="687976"/>
                </a:lnTo>
                <a:lnTo>
                  <a:pt x="7702280" y="682671"/>
                </a:lnTo>
                <a:lnTo>
                  <a:pt x="7655021" y="629307"/>
                </a:lnTo>
                <a:lnTo>
                  <a:pt x="7633705" y="585147"/>
                </a:lnTo>
                <a:lnTo>
                  <a:pt x="7622344" y="539871"/>
                </a:lnTo>
                <a:lnTo>
                  <a:pt x="7617538" y="494254"/>
                </a:lnTo>
                <a:lnTo>
                  <a:pt x="7615885" y="449072"/>
                </a:lnTo>
                <a:lnTo>
                  <a:pt x="7615885" y="26200"/>
                </a:lnTo>
                <a:lnTo>
                  <a:pt x="7842402" y="26200"/>
                </a:lnTo>
                <a:lnTo>
                  <a:pt x="7842402" y="470242"/>
                </a:lnTo>
                <a:lnTo>
                  <a:pt x="7842956" y="492962"/>
                </a:lnTo>
                <a:lnTo>
                  <a:pt x="7853921" y="536497"/>
                </a:lnTo>
                <a:lnTo>
                  <a:pt x="7883886" y="567961"/>
                </a:lnTo>
                <a:lnTo>
                  <a:pt x="7920749" y="580577"/>
                </a:lnTo>
                <a:lnTo>
                  <a:pt x="7940509" y="581977"/>
                </a:lnTo>
                <a:lnTo>
                  <a:pt x="7964813" y="579745"/>
                </a:lnTo>
                <a:lnTo>
                  <a:pt x="8000528" y="565850"/>
                </a:lnTo>
                <a:lnTo>
                  <a:pt x="8027667" y="536931"/>
                </a:lnTo>
                <a:lnTo>
                  <a:pt x="8039049" y="492978"/>
                </a:lnTo>
                <a:lnTo>
                  <a:pt x="8039620" y="470242"/>
                </a:lnTo>
                <a:lnTo>
                  <a:pt x="8039620" y="26200"/>
                </a:lnTo>
                <a:lnTo>
                  <a:pt x="8267153" y="26200"/>
                </a:lnTo>
                <a:lnTo>
                  <a:pt x="8267153" y="404761"/>
                </a:lnTo>
                <a:lnTo>
                  <a:pt x="8266765" y="447322"/>
                </a:lnTo>
                <a:lnTo>
                  <a:pt x="8264044" y="492511"/>
                </a:lnTo>
                <a:lnTo>
                  <a:pt x="8256660" y="538930"/>
                </a:lnTo>
                <a:lnTo>
                  <a:pt x="8242280" y="585180"/>
                </a:lnTo>
                <a:lnTo>
                  <a:pt x="8218573" y="629862"/>
                </a:lnTo>
                <a:lnTo>
                  <a:pt x="8183206" y="671576"/>
                </a:lnTo>
                <a:lnTo>
                  <a:pt x="8156803" y="693127"/>
                </a:lnTo>
                <a:lnTo>
                  <a:pt x="8495995" y="693127"/>
                </a:lnTo>
                <a:lnTo>
                  <a:pt x="8456430" y="659630"/>
                </a:lnTo>
                <a:lnTo>
                  <a:pt x="8423240" y="621149"/>
                </a:lnTo>
                <a:lnTo>
                  <a:pt x="8396318" y="578587"/>
                </a:lnTo>
                <a:lnTo>
                  <a:pt x="8375562" y="532851"/>
                </a:lnTo>
                <a:lnTo>
                  <a:pt x="8360865" y="484843"/>
                </a:lnTo>
                <a:lnTo>
                  <a:pt x="8352124" y="435470"/>
                </a:lnTo>
                <a:lnTo>
                  <a:pt x="8349233" y="385635"/>
                </a:lnTo>
                <a:lnTo>
                  <a:pt x="8351506" y="341525"/>
                </a:lnTo>
                <a:lnTo>
                  <a:pt x="8358297" y="297846"/>
                </a:lnTo>
                <a:lnTo>
                  <a:pt x="8369564" y="255137"/>
                </a:lnTo>
                <a:lnTo>
                  <a:pt x="8385266" y="213938"/>
                </a:lnTo>
                <a:lnTo>
                  <a:pt x="8405362" y="174787"/>
                </a:lnTo>
                <a:lnTo>
                  <a:pt x="8429810" y="138223"/>
                </a:lnTo>
                <a:lnTo>
                  <a:pt x="8458569" y="104785"/>
                </a:lnTo>
                <a:lnTo>
                  <a:pt x="8491597" y="75013"/>
                </a:lnTo>
                <a:lnTo>
                  <a:pt x="8528852" y="49446"/>
                </a:lnTo>
                <a:lnTo>
                  <a:pt x="8570294" y="28622"/>
                </a:lnTo>
                <a:lnTo>
                  <a:pt x="8615881" y="13080"/>
                </a:lnTo>
                <a:lnTo>
                  <a:pt x="8665572" y="3359"/>
                </a:lnTo>
                <a:lnTo>
                  <a:pt x="8719324" y="0"/>
                </a:lnTo>
                <a:lnTo>
                  <a:pt x="8772904" y="3189"/>
                </a:lnTo>
                <a:lnTo>
                  <a:pt x="8824996" y="12758"/>
                </a:lnTo>
                <a:lnTo>
                  <a:pt x="8874956" y="28705"/>
                </a:lnTo>
                <a:lnTo>
                  <a:pt x="8922139" y="51029"/>
                </a:lnTo>
                <a:lnTo>
                  <a:pt x="8965901" y="79730"/>
                </a:lnTo>
                <a:lnTo>
                  <a:pt x="9005595" y="114807"/>
                </a:lnTo>
                <a:lnTo>
                  <a:pt x="9041098" y="157713"/>
                </a:lnTo>
                <a:lnTo>
                  <a:pt x="9065171" y="198361"/>
                </a:lnTo>
                <a:lnTo>
                  <a:pt x="8876093" y="292023"/>
                </a:lnTo>
                <a:lnTo>
                  <a:pt x="8858723" y="255762"/>
                </a:lnTo>
                <a:lnTo>
                  <a:pt x="8831097" y="217246"/>
                </a:lnTo>
                <a:lnTo>
                  <a:pt x="8789050" y="186664"/>
                </a:lnTo>
                <a:lnTo>
                  <a:pt x="8728417" y="174205"/>
                </a:lnTo>
                <a:lnTo>
                  <a:pt x="8694670" y="178061"/>
                </a:lnTo>
                <a:lnTo>
                  <a:pt x="8646836" y="200121"/>
                </a:lnTo>
                <a:lnTo>
                  <a:pt x="8601414" y="255173"/>
                </a:lnTo>
                <a:lnTo>
                  <a:pt x="8585500" y="301186"/>
                </a:lnTo>
                <a:lnTo>
                  <a:pt x="8579636" y="342865"/>
                </a:lnTo>
                <a:lnTo>
                  <a:pt x="8578799" y="372567"/>
                </a:lnTo>
                <a:lnTo>
                  <a:pt x="8582238" y="424483"/>
                </a:lnTo>
                <a:lnTo>
                  <a:pt x="8593152" y="472797"/>
                </a:lnTo>
                <a:lnTo>
                  <a:pt x="8612439" y="514904"/>
                </a:lnTo>
                <a:lnTo>
                  <a:pt x="8640997" y="548202"/>
                </a:lnTo>
                <a:lnTo>
                  <a:pt x="8679721" y="570090"/>
                </a:lnTo>
                <a:lnTo>
                  <a:pt x="8729510" y="577964"/>
                </a:lnTo>
                <a:lnTo>
                  <a:pt x="8795335" y="563110"/>
                </a:lnTo>
                <a:lnTo>
                  <a:pt x="8838206" y="528621"/>
                </a:lnTo>
                <a:lnTo>
                  <a:pt x="8862869" y="489603"/>
                </a:lnTo>
                <a:lnTo>
                  <a:pt x="8874074" y="461162"/>
                </a:lnTo>
                <a:lnTo>
                  <a:pt x="9066263" y="553808"/>
                </a:lnTo>
                <a:lnTo>
                  <a:pt x="9037418" y="604135"/>
                </a:lnTo>
                <a:lnTo>
                  <a:pt x="8996514" y="654481"/>
                </a:lnTo>
                <a:lnTo>
                  <a:pt x="8961374" y="684324"/>
                </a:lnTo>
                <a:lnTo>
                  <a:pt x="8948877" y="693127"/>
                </a:lnTo>
                <a:lnTo>
                  <a:pt x="9156649" y="693127"/>
                </a:lnTo>
                <a:lnTo>
                  <a:pt x="9156649" y="25171"/>
                </a:lnTo>
                <a:lnTo>
                  <a:pt x="9382074" y="25171"/>
                </a:lnTo>
                <a:lnTo>
                  <a:pt x="9382074" y="550164"/>
                </a:lnTo>
                <a:lnTo>
                  <a:pt x="9674745" y="550164"/>
                </a:lnTo>
                <a:lnTo>
                  <a:pt x="9674745" y="693127"/>
                </a:lnTo>
                <a:lnTo>
                  <a:pt x="10159771" y="693127"/>
                </a:lnTo>
              </a:path>
            </a:pathLst>
          </a:custGeom>
          <a:ln w="8420">
            <a:solidFill>
              <a:srgbClr val="FFFFFF"/>
            </a:solidFill>
          </a:ln>
        </p:spPr>
        <p:txBody>
          <a:bodyPr wrap="square" lIns="0" tIns="0" rIns="0" bIns="0" rtlCol="0"/>
          <a:lstStyle/>
          <a:p>
            <a:endParaRPr/>
          </a:p>
        </p:txBody>
      </p:sp>
      <p:sp>
        <p:nvSpPr>
          <p:cNvPr id="4" name="object 4"/>
          <p:cNvSpPr/>
          <p:nvPr/>
        </p:nvSpPr>
        <p:spPr>
          <a:xfrm>
            <a:off x="299923" y="292096"/>
            <a:ext cx="1854113" cy="22041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50869" y="632246"/>
            <a:ext cx="256540" cy="299720"/>
          </a:xfrm>
          <a:custGeom>
            <a:avLst/>
            <a:gdLst/>
            <a:ahLst/>
            <a:cxnLst/>
            <a:rect l="l" t="t" r="r" b="b"/>
            <a:pathLst>
              <a:path w="256540" h="299719">
                <a:moveTo>
                  <a:pt x="246900" y="267970"/>
                </a:moveTo>
                <a:lnTo>
                  <a:pt x="9613" y="267970"/>
                </a:lnTo>
                <a:lnTo>
                  <a:pt x="9613" y="283210"/>
                </a:lnTo>
                <a:lnTo>
                  <a:pt x="0" y="283210"/>
                </a:lnTo>
                <a:lnTo>
                  <a:pt x="0" y="299720"/>
                </a:lnTo>
                <a:lnTo>
                  <a:pt x="256514" y="299720"/>
                </a:lnTo>
                <a:lnTo>
                  <a:pt x="256514" y="284480"/>
                </a:lnTo>
                <a:lnTo>
                  <a:pt x="246900" y="284480"/>
                </a:lnTo>
                <a:lnTo>
                  <a:pt x="246900" y="267970"/>
                </a:lnTo>
                <a:close/>
              </a:path>
              <a:path w="256540" h="299719">
                <a:moveTo>
                  <a:pt x="237337" y="260350"/>
                </a:moveTo>
                <a:lnTo>
                  <a:pt x="19215" y="260350"/>
                </a:lnTo>
                <a:lnTo>
                  <a:pt x="19215" y="267970"/>
                </a:lnTo>
                <a:lnTo>
                  <a:pt x="237337" y="267970"/>
                </a:lnTo>
                <a:lnTo>
                  <a:pt x="237337" y="260350"/>
                </a:lnTo>
                <a:close/>
              </a:path>
              <a:path w="256540" h="299719">
                <a:moveTo>
                  <a:pt x="37249" y="257810"/>
                </a:moveTo>
                <a:lnTo>
                  <a:pt x="19342" y="257810"/>
                </a:lnTo>
                <a:lnTo>
                  <a:pt x="19227" y="260350"/>
                </a:lnTo>
                <a:lnTo>
                  <a:pt x="37350" y="260350"/>
                </a:lnTo>
                <a:lnTo>
                  <a:pt x="37249" y="257810"/>
                </a:lnTo>
                <a:close/>
              </a:path>
              <a:path w="256540" h="299719">
                <a:moveTo>
                  <a:pt x="77228" y="257810"/>
                </a:moveTo>
                <a:lnTo>
                  <a:pt x="59334" y="257810"/>
                </a:lnTo>
                <a:lnTo>
                  <a:pt x="59220" y="260350"/>
                </a:lnTo>
                <a:lnTo>
                  <a:pt x="77330" y="260350"/>
                </a:lnTo>
                <a:lnTo>
                  <a:pt x="77228" y="257810"/>
                </a:lnTo>
                <a:close/>
              </a:path>
              <a:path w="256540" h="299719">
                <a:moveTo>
                  <a:pt x="117220" y="257810"/>
                </a:moveTo>
                <a:lnTo>
                  <a:pt x="99313" y="257810"/>
                </a:lnTo>
                <a:lnTo>
                  <a:pt x="99225" y="260350"/>
                </a:lnTo>
                <a:lnTo>
                  <a:pt x="117322" y="260350"/>
                </a:lnTo>
                <a:lnTo>
                  <a:pt x="117220" y="257810"/>
                </a:lnTo>
                <a:close/>
              </a:path>
              <a:path w="256540" h="299719">
                <a:moveTo>
                  <a:pt x="157200" y="257810"/>
                </a:moveTo>
                <a:lnTo>
                  <a:pt x="139331" y="257810"/>
                </a:lnTo>
                <a:lnTo>
                  <a:pt x="139204" y="260350"/>
                </a:lnTo>
                <a:lnTo>
                  <a:pt x="157327" y="260350"/>
                </a:lnTo>
                <a:lnTo>
                  <a:pt x="157327" y="259080"/>
                </a:lnTo>
                <a:lnTo>
                  <a:pt x="157200" y="257810"/>
                </a:lnTo>
                <a:close/>
              </a:path>
              <a:path w="256540" h="299719">
                <a:moveTo>
                  <a:pt x="197192" y="257810"/>
                </a:moveTo>
                <a:lnTo>
                  <a:pt x="179311" y="257810"/>
                </a:lnTo>
                <a:lnTo>
                  <a:pt x="179209" y="260350"/>
                </a:lnTo>
                <a:lnTo>
                  <a:pt x="197319" y="260350"/>
                </a:lnTo>
                <a:lnTo>
                  <a:pt x="197192" y="257810"/>
                </a:lnTo>
                <a:close/>
              </a:path>
              <a:path w="256540" h="299719">
                <a:moveTo>
                  <a:pt x="237197" y="257810"/>
                </a:moveTo>
                <a:lnTo>
                  <a:pt x="219290" y="257810"/>
                </a:lnTo>
                <a:lnTo>
                  <a:pt x="219163" y="259080"/>
                </a:lnTo>
                <a:lnTo>
                  <a:pt x="219163" y="260350"/>
                </a:lnTo>
                <a:lnTo>
                  <a:pt x="237324" y="260350"/>
                </a:lnTo>
                <a:lnTo>
                  <a:pt x="237324" y="259080"/>
                </a:lnTo>
                <a:lnTo>
                  <a:pt x="237197" y="257810"/>
                </a:lnTo>
                <a:close/>
              </a:path>
              <a:path w="256540" h="299719">
                <a:moveTo>
                  <a:pt x="35877" y="256540"/>
                </a:moveTo>
                <a:lnTo>
                  <a:pt x="20662" y="256540"/>
                </a:lnTo>
                <a:lnTo>
                  <a:pt x="20650" y="257810"/>
                </a:lnTo>
                <a:lnTo>
                  <a:pt x="35877" y="257810"/>
                </a:lnTo>
                <a:lnTo>
                  <a:pt x="35877" y="256540"/>
                </a:lnTo>
                <a:close/>
              </a:path>
              <a:path w="256540" h="299719">
                <a:moveTo>
                  <a:pt x="75869" y="256540"/>
                </a:moveTo>
                <a:lnTo>
                  <a:pt x="60667" y="256540"/>
                </a:lnTo>
                <a:lnTo>
                  <a:pt x="60667" y="257810"/>
                </a:lnTo>
                <a:lnTo>
                  <a:pt x="75869" y="257810"/>
                </a:lnTo>
                <a:lnTo>
                  <a:pt x="75869" y="256540"/>
                </a:lnTo>
                <a:close/>
              </a:path>
              <a:path w="256540" h="299719">
                <a:moveTo>
                  <a:pt x="115874" y="256540"/>
                </a:moveTo>
                <a:lnTo>
                  <a:pt x="100660" y="256540"/>
                </a:lnTo>
                <a:lnTo>
                  <a:pt x="100660" y="257810"/>
                </a:lnTo>
                <a:lnTo>
                  <a:pt x="115874" y="257810"/>
                </a:lnTo>
                <a:lnTo>
                  <a:pt x="115874" y="256540"/>
                </a:lnTo>
                <a:close/>
              </a:path>
              <a:path w="256540" h="299719">
                <a:moveTo>
                  <a:pt x="154774" y="186690"/>
                </a:moveTo>
                <a:lnTo>
                  <a:pt x="141757" y="186690"/>
                </a:lnTo>
                <a:lnTo>
                  <a:pt x="141757" y="255270"/>
                </a:lnTo>
                <a:lnTo>
                  <a:pt x="140817" y="256540"/>
                </a:lnTo>
                <a:lnTo>
                  <a:pt x="140627" y="256540"/>
                </a:lnTo>
                <a:lnTo>
                  <a:pt x="140627" y="257810"/>
                </a:lnTo>
                <a:lnTo>
                  <a:pt x="155841" y="257810"/>
                </a:lnTo>
                <a:lnTo>
                  <a:pt x="155841" y="256540"/>
                </a:lnTo>
                <a:lnTo>
                  <a:pt x="154774" y="255270"/>
                </a:lnTo>
                <a:lnTo>
                  <a:pt x="154774" y="186690"/>
                </a:lnTo>
                <a:close/>
              </a:path>
              <a:path w="256540" h="299719">
                <a:moveTo>
                  <a:pt x="195846" y="256540"/>
                </a:moveTo>
                <a:lnTo>
                  <a:pt x="180632" y="256540"/>
                </a:lnTo>
                <a:lnTo>
                  <a:pt x="180632" y="257810"/>
                </a:lnTo>
                <a:lnTo>
                  <a:pt x="195846" y="257810"/>
                </a:lnTo>
                <a:lnTo>
                  <a:pt x="195846" y="256540"/>
                </a:lnTo>
                <a:close/>
              </a:path>
              <a:path w="256540" h="299719">
                <a:moveTo>
                  <a:pt x="235851" y="256540"/>
                </a:moveTo>
                <a:lnTo>
                  <a:pt x="220637" y="256540"/>
                </a:lnTo>
                <a:lnTo>
                  <a:pt x="220637" y="257810"/>
                </a:lnTo>
                <a:lnTo>
                  <a:pt x="235851" y="257810"/>
                </a:lnTo>
                <a:lnTo>
                  <a:pt x="235851" y="256540"/>
                </a:lnTo>
                <a:close/>
              </a:path>
              <a:path w="256540" h="299719">
                <a:moveTo>
                  <a:pt x="34772" y="186690"/>
                </a:moveTo>
                <a:lnTo>
                  <a:pt x="21767" y="186690"/>
                </a:lnTo>
                <a:lnTo>
                  <a:pt x="21767" y="255270"/>
                </a:lnTo>
                <a:lnTo>
                  <a:pt x="20840" y="256540"/>
                </a:lnTo>
                <a:lnTo>
                  <a:pt x="35852" y="256540"/>
                </a:lnTo>
                <a:lnTo>
                  <a:pt x="34772" y="255270"/>
                </a:lnTo>
                <a:lnTo>
                  <a:pt x="34772" y="186690"/>
                </a:lnTo>
                <a:close/>
              </a:path>
              <a:path w="256540" h="299719">
                <a:moveTo>
                  <a:pt x="74777" y="186690"/>
                </a:moveTo>
                <a:lnTo>
                  <a:pt x="61760" y="186690"/>
                </a:lnTo>
                <a:lnTo>
                  <a:pt x="61760" y="255270"/>
                </a:lnTo>
                <a:lnTo>
                  <a:pt x="60845" y="256540"/>
                </a:lnTo>
                <a:lnTo>
                  <a:pt x="75844" y="256540"/>
                </a:lnTo>
                <a:lnTo>
                  <a:pt x="74777" y="255270"/>
                </a:lnTo>
                <a:lnTo>
                  <a:pt x="74777" y="186690"/>
                </a:lnTo>
                <a:close/>
              </a:path>
              <a:path w="256540" h="299719">
                <a:moveTo>
                  <a:pt x="114769" y="186690"/>
                </a:moveTo>
                <a:lnTo>
                  <a:pt x="101765" y="186690"/>
                </a:lnTo>
                <a:lnTo>
                  <a:pt x="101765" y="255270"/>
                </a:lnTo>
                <a:lnTo>
                  <a:pt x="100812" y="256540"/>
                </a:lnTo>
                <a:lnTo>
                  <a:pt x="115658" y="256540"/>
                </a:lnTo>
                <a:lnTo>
                  <a:pt x="114769" y="255270"/>
                </a:lnTo>
                <a:lnTo>
                  <a:pt x="114769" y="186690"/>
                </a:lnTo>
                <a:close/>
              </a:path>
              <a:path w="256540" h="299719">
                <a:moveTo>
                  <a:pt x="194767" y="186690"/>
                </a:moveTo>
                <a:lnTo>
                  <a:pt x="181724" y="186690"/>
                </a:lnTo>
                <a:lnTo>
                  <a:pt x="181762" y="255270"/>
                </a:lnTo>
                <a:lnTo>
                  <a:pt x="181533" y="255270"/>
                </a:lnTo>
                <a:lnTo>
                  <a:pt x="180809" y="256540"/>
                </a:lnTo>
                <a:lnTo>
                  <a:pt x="195668" y="256540"/>
                </a:lnTo>
                <a:lnTo>
                  <a:pt x="194767" y="255270"/>
                </a:lnTo>
                <a:lnTo>
                  <a:pt x="194767" y="186690"/>
                </a:lnTo>
                <a:close/>
              </a:path>
              <a:path w="256540" h="299719">
                <a:moveTo>
                  <a:pt x="234746" y="186690"/>
                </a:moveTo>
                <a:lnTo>
                  <a:pt x="221729" y="186690"/>
                </a:lnTo>
                <a:lnTo>
                  <a:pt x="221729" y="255270"/>
                </a:lnTo>
                <a:lnTo>
                  <a:pt x="220814" y="256540"/>
                </a:lnTo>
                <a:lnTo>
                  <a:pt x="235635" y="256540"/>
                </a:lnTo>
                <a:lnTo>
                  <a:pt x="234746" y="255270"/>
                </a:lnTo>
                <a:lnTo>
                  <a:pt x="234746" y="186690"/>
                </a:lnTo>
                <a:close/>
              </a:path>
              <a:path w="256540" h="299719">
                <a:moveTo>
                  <a:pt x="35509" y="184150"/>
                </a:moveTo>
                <a:lnTo>
                  <a:pt x="21018" y="184150"/>
                </a:lnTo>
                <a:lnTo>
                  <a:pt x="21018" y="186690"/>
                </a:lnTo>
                <a:lnTo>
                  <a:pt x="35509" y="186690"/>
                </a:lnTo>
                <a:lnTo>
                  <a:pt x="35509" y="184150"/>
                </a:lnTo>
                <a:close/>
              </a:path>
              <a:path w="256540" h="299719">
                <a:moveTo>
                  <a:pt x="75501" y="184150"/>
                </a:moveTo>
                <a:lnTo>
                  <a:pt x="61010" y="184150"/>
                </a:lnTo>
                <a:lnTo>
                  <a:pt x="61010" y="186690"/>
                </a:lnTo>
                <a:lnTo>
                  <a:pt x="75501" y="186690"/>
                </a:lnTo>
                <a:lnTo>
                  <a:pt x="75501" y="184150"/>
                </a:lnTo>
                <a:close/>
              </a:path>
              <a:path w="256540" h="299719">
                <a:moveTo>
                  <a:pt x="115506" y="184150"/>
                </a:moveTo>
                <a:lnTo>
                  <a:pt x="101015" y="184150"/>
                </a:lnTo>
                <a:lnTo>
                  <a:pt x="101015" y="186690"/>
                </a:lnTo>
                <a:lnTo>
                  <a:pt x="115506" y="186690"/>
                </a:lnTo>
                <a:lnTo>
                  <a:pt x="115506" y="184150"/>
                </a:lnTo>
                <a:close/>
              </a:path>
              <a:path w="256540" h="299719">
                <a:moveTo>
                  <a:pt x="155498" y="184150"/>
                </a:moveTo>
                <a:lnTo>
                  <a:pt x="141008" y="184150"/>
                </a:lnTo>
                <a:lnTo>
                  <a:pt x="141008" y="186690"/>
                </a:lnTo>
                <a:lnTo>
                  <a:pt x="155498" y="186690"/>
                </a:lnTo>
                <a:lnTo>
                  <a:pt x="155498" y="184150"/>
                </a:lnTo>
                <a:close/>
              </a:path>
              <a:path w="256540" h="299719">
                <a:moveTo>
                  <a:pt x="195465" y="184150"/>
                </a:moveTo>
                <a:lnTo>
                  <a:pt x="180974" y="184150"/>
                </a:lnTo>
                <a:lnTo>
                  <a:pt x="180974" y="186690"/>
                </a:lnTo>
                <a:lnTo>
                  <a:pt x="195465" y="186690"/>
                </a:lnTo>
                <a:lnTo>
                  <a:pt x="195465" y="184150"/>
                </a:lnTo>
                <a:close/>
              </a:path>
              <a:path w="256540" h="299719">
                <a:moveTo>
                  <a:pt x="235470" y="184150"/>
                </a:moveTo>
                <a:lnTo>
                  <a:pt x="221005" y="184150"/>
                </a:lnTo>
                <a:lnTo>
                  <a:pt x="221005" y="186690"/>
                </a:lnTo>
                <a:lnTo>
                  <a:pt x="235470" y="186690"/>
                </a:lnTo>
                <a:lnTo>
                  <a:pt x="235470" y="184150"/>
                </a:lnTo>
                <a:close/>
              </a:path>
              <a:path w="256540" h="299719">
                <a:moveTo>
                  <a:pt x="35852" y="182880"/>
                </a:moveTo>
                <a:lnTo>
                  <a:pt x="20713" y="182880"/>
                </a:lnTo>
                <a:lnTo>
                  <a:pt x="20993" y="184150"/>
                </a:lnTo>
                <a:lnTo>
                  <a:pt x="35737" y="184150"/>
                </a:lnTo>
                <a:lnTo>
                  <a:pt x="35852" y="182880"/>
                </a:lnTo>
                <a:close/>
              </a:path>
              <a:path w="256540" h="299719">
                <a:moveTo>
                  <a:pt x="75844" y="182880"/>
                </a:moveTo>
                <a:lnTo>
                  <a:pt x="60693" y="182880"/>
                </a:lnTo>
                <a:lnTo>
                  <a:pt x="60845" y="184150"/>
                </a:lnTo>
                <a:lnTo>
                  <a:pt x="75552" y="184150"/>
                </a:lnTo>
                <a:lnTo>
                  <a:pt x="75844" y="182880"/>
                </a:lnTo>
                <a:close/>
              </a:path>
              <a:path w="256540" h="299719">
                <a:moveTo>
                  <a:pt x="115849" y="182880"/>
                </a:moveTo>
                <a:lnTo>
                  <a:pt x="100685" y="182880"/>
                </a:lnTo>
                <a:lnTo>
                  <a:pt x="100812" y="184150"/>
                </a:lnTo>
                <a:lnTo>
                  <a:pt x="115696" y="184150"/>
                </a:lnTo>
                <a:lnTo>
                  <a:pt x="115849" y="182880"/>
                </a:lnTo>
                <a:close/>
              </a:path>
              <a:path w="256540" h="299719">
                <a:moveTo>
                  <a:pt x="155816" y="182880"/>
                </a:moveTo>
                <a:lnTo>
                  <a:pt x="140690" y="182880"/>
                </a:lnTo>
                <a:lnTo>
                  <a:pt x="140817" y="184150"/>
                </a:lnTo>
                <a:lnTo>
                  <a:pt x="155549" y="184150"/>
                </a:lnTo>
                <a:lnTo>
                  <a:pt x="155816" y="182880"/>
                </a:lnTo>
                <a:close/>
              </a:path>
              <a:path w="256540" h="299719">
                <a:moveTo>
                  <a:pt x="195821" y="182880"/>
                </a:moveTo>
                <a:lnTo>
                  <a:pt x="180657" y="182880"/>
                </a:lnTo>
                <a:lnTo>
                  <a:pt x="180809" y="184150"/>
                </a:lnTo>
                <a:lnTo>
                  <a:pt x="195541" y="184150"/>
                </a:lnTo>
                <a:lnTo>
                  <a:pt x="195821" y="182880"/>
                </a:lnTo>
                <a:close/>
              </a:path>
              <a:path w="256540" h="299719">
                <a:moveTo>
                  <a:pt x="235826" y="182880"/>
                </a:moveTo>
                <a:lnTo>
                  <a:pt x="220687" y="182880"/>
                </a:lnTo>
                <a:lnTo>
                  <a:pt x="220814" y="184150"/>
                </a:lnTo>
                <a:lnTo>
                  <a:pt x="235661" y="184150"/>
                </a:lnTo>
                <a:lnTo>
                  <a:pt x="235826" y="182880"/>
                </a:lnTo>
                <a:close/>
              </a:path>
              <a:path w="256540" h="299719">
                <a:moveTo>
                  <a:pt x="36360" y="177800"/>
                </a:moveTo>
                <a:lnTo>
                  <a:pt x="20192" y="177800"/>
                </a:lnTo>
                <a:lnTo>
                  <a:pt x="20192" y="179070"/>
                </a:lnTo>
                <a:lnTo>
                  <a:pt x="20421" y="180340"/>
                </a:lnTo>
                <a:lnTo>
                  <a:pt x="22313" y="182880"/>
                </a:lnTo>
                <a:lnTo>
                  <a:pt x="34264" y="182880"/>
                </a:lnTo>
                <a:lnTo>
                  <a:pt x="36182" y="181610"/>
                </a:lnTo>
                <a:lnTo>
                  <a:pt x="36271" y="180340"/>
                </a:lnTo>
                <a:lnTo>
                  <a:pt x="36360" y="177800"/>
                </a:lnTo>
                <a:close/>
              </a:path>
              <a:path w="256540" h="299719">
                <a:moveTo>
                  <a:pt x="76352" y="177800"/>
                </a:moveTo>
                <a:lnTo>
                  <a:pt x="60197" y="177800"/>
                </a:lnTo>
                <a:lnTo>
                  <a:pt x="60197" y="179070"/>
                </a:lnTo>
                <a:lnTo>
                  <a:pt x="60413" y="180340"/>
                </a:lnTo>
                <a:lnTo>
                  <a:pt x="62318" y="182880"/>
                </a:lnTo>
                <a:lnTo>
                  <a:pt x="74231" y="182880"/>
                </a:lnTo>
                <a:lnTo>
                  <a:pt x="76174" y="181610"/>
                </a:lnTo>
                <a:lnTo>
                  <a:pt x="76263" y="180340"/>
                </a:lnTo>
                <a:lnTo>
                  <a:pt x="76352" y="177800"/>
                </a:lnTo>
                <a:close/>
              </a:path>
              <a:path w="256540" h="299719">
                <a:moveTo>
                  <a:pt x="116357" y="177800"/>
                </a:moveTo>
                <a:lnTo>
                  <a:pt x="100164" y="177800"/>
                </a:lnTo>
                <a:lnTo>
                  <a:pt x="100164" y="179070"/>
                </a:lnTo>
                <a:lnTo>
                  <a:pt x="100393" y="180340"/>
                </a:lnTo>
                <a:lnTo>
                  <a:pt x="102323" y="182880"/>
                </a:lnTo>
                <a:lnTo>
                  <a:pt x="114236" y="182880"/>
                </a:lnTo>
                <a:lnTo>
                  <a:pt x="116179" y="181610"/>
                </a:lnTo>
                <a:lnTo>
                  <a:pt x="116268" y="180340"/>
                </a:lnTo>
                <a:lnTo>
                  <a:pt x="116357" y="177800"/>
                </a:lnTo>
                <a:close/>
              </a:path>
              <a:path w="256540" h="299719">
                <a:moveTo>
                  <a:pt x="156324" y="177800"/>
                </a:moveTo>
                <a:lnTo>
                  <a:pt x="140169" y="177800"/>
                </a:lnTo>
                <a:lnTo>
                  <a:pt x="140169" y="179070"/>
                </a:lnTo>
                <a:lnTo>
                  <a:pt x="140385" y="180340"/>
                </a:lnTo>
                <a:lnTo>
                  <a:pt x="142290" y="182880"/>
                </a:lnTo>
                <a:lnTo>
                  <a:pt x="154228" y="182880"/>
                </a:lnTo>
                <a:lnTo>
                  <a:pt x="156171" y="181610"/>
                </a:lnTo>
                <a:lnTo>
                  <a:pt x="156248" y="180340"/>
                </a:lnTo>
                <a:lnTo>
                  <a:pt x="156324" y="177800"/>
                </a:lnTo>
                <a:close/>
              </a:path>
              <a:path w="256540" h="299719">
                <a:moveTo>
                  <a:pt x="196329" y="177800"/>
                </a:moveTo>
                <a:lnTo>
                  <a:pt x="180162" y="177800"/>
                </a:lnTo>
                <a:lnTo>
                  <a:pt x="180162" y="179070"/>
                </a:lnTo>
                <a:lnTo>
                  <a:pt x="180378" y="180340"/>
                </a:lnTo>
                <a:lnTo>
                  <a:pt x="182283" y="182880"/>
                </a:lnTo>
                <a:lnTo>
                  <a:pt x="194221" y="182880"/>
                </a:lnTo>
                <a:lnTo>
                  <a:pt x="196164" y="181610"/>
                </a:lnTo>
                <a:lnTo>
                  <a:pt x="196253" y="180340"/>
                </a:lnTo>
                <a:lnTo>
                  <a:pt x="196329" y="177800"/>
                </a:lnTo>
                <a:close/>
              </a:path>
              <a:path w="256540" h="299719">
                <a:moveTo>
                  <a:pt x="236321" y="177800"/>
                </a:moveTo>
                <a:lnTo>
                  <a:pt x="220167" y="177800"/>
                </a:lnTo>
                <a:lnTo>
                  <a:pt x="220167" y="179070"/>
                </a:lnTo>
                <a:lnTo>
                  <a:pt x="220357" y="180340"/>
                </a:lnTo>
                <a:lnTo>
                  <a:pt x="222288" y="182880"/>
                </a:lnTo>
                <a:lnTo>
                  <a:pt x="234416" y="182880"/>
                </a:lnTo>
                <a:lnTo>
                  <a:pt x="236143" y="181610"/>
                </a:lnTo>
                <a:lnTo>
                  <a:pt x="236232" y="180340"/>
                </a:lnTo>
                <a:lnTo>
                  <a:pt x="236321" y="177800"/>
                </a:lnTo>
                <a:close/>
              </a:path>
              <a:path w="256540" h="299719">
                <a:moveTo>
                  <a:pt x="37820" y="173990"/>
                </a:moveTo>
                <a:lnTo>
                  <a:pt x="18745" y="173990"/>
                </a:lnTo>
                <a:lnTo>
                  <a:pt x="18745" y="177800"/>
                </a:lnTo>
                <a:lnTo>
                  <a:pt x="37820" y="177800"/>
                </a:lnTo>
                <a:lnTo>
                  <a:pt x="37820" y="173990"/>
                </a:lnTo>
                <a:close/>
              </a:path>
              <a:path w="256540" h="299719">
                <a:moveTo>
                  <a:pt x="77825" y="173990"/>
                </a:moveTo>
                <a:lnTo>
                  <a:pt x="58737" y="173990"/>
                </a:lnTo>
                <a:lnTo>
                  <a:pt x="58737" y="177800"/>
                </a:lnTo>
                <a:lnTo>
                  <a:pt x="77825" y="177800"/>
                </a:lnTo>
                <a:lnTo>
                  <a:pt x="77825" y="173990"/>
                </a:lnTo>
                <a:close/>
              </a:path>
              <a:path w="256540" h="299719">
                <a:moveTo>
                  <a:pt x="117805" y="173990"/>
                </a:moveTo>
                <a:lnTo>
                  <a:pt x="98742" y="173990"/>
                </a:lnTo>
                <a:lnTo>
                  <a:pt x="98742" y="177800"/>
                </a:lnTo>
                <a:lnTo>
                  <a:pt x="117805" y="177800"/>
                </a:lnTo>
                <a:lnTo>
                  <a:pt x="117805" y="173990"/>
                </a:lnTo>
                <a:close/>
              </a:path>
              <a:path w="256540" h="299719">
                <a:moveTo>
                  <a:pt x="157797" y="173990"/>
                </a:moveTo>
                <a:lnTo>
                  <a:pt x="138709" y="173990"/>
                </a:lnTo>
                <a:lnTo>
                  <a:pt x="138709" y="177800"/>
                </a:lnTo>
                <a:lnTo>
                  <a:pt x="157797" y="177800"/>
                </a:lnTo>
                <a:lnTo>
                  <a:pt x="157797" y="173990"/>
                </a:lnTo>
                <a:close/>
              </a:path>
              <a:path w="256540" h="299719">
                <a:moveTo>
                  <a:pt x="197815" y="173990"/>
                </a:moveTo>
                <a:lnTo>
                  <a:pt x="178714" y="173990"/>
                </a:lnTo>
                <a:lnTo>
                  <a:pt x="178714" y="177800"/>
                </a:lnTo>
                <a:lnTo>
                  <a:pt x="197815" y="177800"/>
                </a:lnTo>
                <a:lnTo>
                  <a:pt x="197815" y="173990"/>
                </a:lnTo>
                <a:close/>
              </a:path>
              <a:path w="256540" h="299719">
                <a:moveTo>
                  <a:pt x="237794" y="173990"/>
                </a:moveTo>
                <a:lnTo>
                  <a:pt x="218693" y="173990"/>
                </a:lnTo>
                <a:lnTo>
                  <a:pt x="218693" y="177800"/>
                </a:lnTo>
                <a:lnTo>
                  <a:pt x="237794" y="177800"/>
                </a:lnTo>
                <a:lnTo>
                  <a:pt x="237794" y="173990"/>
                </a:lnTo>
                <a:close/>
              </a:path>
              <a:path w="256540" h="299719">
                <a:moveTo>
                  <a:pt x="246735" y="161290"/>
                </a:moveTo>
                <a:lnTo>
                  <a:pt x="9702" y="161290"/>
                </a:lnTo>
                <a:lnTo>
                  <a:pt x="10807" y="163830"/>
                </a:lnTo>
                <a:lnTo>
                  <a:pt x="12598" y="173990"/>
                </a:lnTo>
                <a:lnTo>
                  <a:pt x="243852" y="173990"/>
                </a:lnTo>
                <a:lnTo>
                  <a:pt x="245681" y="163830"/>
                </a:lnTo>
                <a:lnTo>
                  <a:pt x="246735" y="161290"/>
                </a:lnTo>
                <a:close/>
              </a:path>
              <a:path w="256540" h="299719">
                <a:moveTo>
                  <a:pt x="250951" y="154940"/>
                </a:moveTo>
                <a:lnTo>
                  <a:pt x="5613" y="154940"/>
                </a:lnTo>
                <a:lnTo>
                  <a:pt x="5803" y="156210"/>
                </a:lnTo>
                <a:lnTo>
                  <a:pt x="7492" y="161290"/>
                </a:lnTo>
                <a:lnTo>
                  <a:pt x="249034" y="161290"/>
                </a:lnTo>
                <a:lnTo>
                  <a:pt x="250723" y="156210"/>
                </a:lnTo>
                <a:lnTo>
                  <a:pt x="250951" y="154940"/>
                </a:lnTo>
                <a:close/>
              </a:path>
              <a:path w="256540" h="299719">
                <a:moveTo>
                  <a:pt x="128244" y="128270"/>
                </a:moveTo>
                <a:lnTo>
                  <a:pt x="6248" y="154940"/>
                </a:lnTo>
                <a:lnTo>
                  <a:pt x="250278" y="154940"/>
                </a:lnTo>
                <a:lnTo>
                  <a:pt x="128244" y="128270"/>
                </a:lnTo>
                <a:close/>
              </a:path>
              <a:path w="256540" h="299719">
                <a:moveTo>
                  <a:pt x="181673" y="111760"/>
                </a:moveTo>
                <a:lnTo>
                  <a:pt x="75031" y="111760"/>
                </a:lnTo>
                <a:lnTo>
                  <a:pt x="75031" y="121920"/>
                </a:lnTo>
                <a:lnTo>
                  <a:pt x="73583" y="123190"/>
                </a:lnTo>
                <a:lnTo>
                  <a:pt x="72389" y="123190"/>
                </a:lnTo>
                <a:lnTo>
                  <a:pt x="72389" y="132080"/>
                </a:lnTo>
                <a:lnTo>
                  <a:pt x="128308" y="119380"/>
                </a:lnTo>
                <a:lnTo>
                  <a:pt x="181673" y="119380"/>
                </a:lnTo>
                <a:lnTo>
                  <a:pt x="181673" y="111760"/>
                </a:lnTo>
                <a:close/>
              </a:path>
              <a:path w="256540" h="299719">
                <a:moveTo>
                  <a:pt x="181673" y="119380"/>
                </a:moveTo>
                <a:lnTo>
                  <a:pt x="128409" y="119380"/>
                </a:lnTo>
                <a:lnTo>
                  <a:pt x="184340" y="132080"/>
                </a:lnTo>
                <a:lnTo>
                  <a:pt x="184340" y="123190"/>
                </a:lnTo>
                <a:lnTo>
                  <a:pt x="183108" y="123190"/>
                </a:lnTo>
                <a:lnTo>
                  <a:pt x="181673" y="121920"/>
                </a:lnTo>
                <a:lnTo>
                  <a:pt x="181673" y="119380"/>
                </a:lnTo>
                <a:close/>
              </a:path>
              <a:path w="256540" h="299719">
                <a:moveTo>
                  <a:pt x="184683" y="107950"/>
                </a:moveTo>
                <a:lnTo>
                  <a:pt x="72034" y="107950"/>
                </a:lnTo>
                <a:lnTo>
                  <a:pt x="73190" y="109220"/>
                </a:lnTo>
                <a:lnTo>
                  <a:pt x="73190" y="111760"/>
                </a:lnTo>
                <a:lnTo>
                  <a:pt x="183502" y="111760"/>
                </a:lnTo>
                <a:lnTo>
                  <a:pt x="183502" y="109220"/>
                </a:lnTo>
                <a:lnTo>
                  <a:pt x="184683" y="107950"/>
                </a:lnTo>
                <a:close/>
              </a:path>
              <a:path w="256540" h="299719">
                <a:moveTo>
                  <a:pt x="185585" y="105410"/>
                </a:moveTo>
                <a:lnTo>
                  <a:pt x="71145" y="105410"/>
                </a:lnTo>
                <a:lnTo>
                  <a:pt x="71145" y="107950"/>
                </a:lnTo>
                <a:lnTo>
                  <a:pt x="185585" y="107950"/>
                </a:lnTo>
                <a:lnTo>
                  <a:pt x="185585" y="105410"/>
                </a:lnTo>
                <a:close/>
              </a:path>
              <a:path w="256540" h="299719">
                <a:moveTo>
                  <a:pt x="182638" y="101600"/>
                </a:moveTo>
                <a:lnTo>
                  <a:pt x="74091" y="101600"/>
                </a:lnTo>
                <a:lnTo>
                  <a:pt x="74117" y="105410"/>
                </a:lnTo>
                <a:lnTo>
                  <a:pt x="182613" y="105410"/>
                </a:lnTo>
                <a:lnTo>
                  <a:pt x="182638" y="101600"/>
                </a:lnTo>
                <a:close/>
              </a:path>
              <a:path w="256540" h="299719">
                <a:moveTo>
                  <a:pt x="179755" y="99060"/>
                </a:moveTo>
                <a:lnTo>
                  <a:pt x="76949" y="99060"/>
                </a:lnTo>
                <a:lnTo>
                  <a:pt x="76949" y="101600"/>
                </a:lnTo>
                <a:lnTo>
                  <a:pt x="179755" y="101600"/>
                </a:lnTo>
                <a:lnTo>
                  <a:pt x="179755" y="99060"/>
                </a:lnTo>
                <a:close/>
              </a:path>
              <a:path w="256540" h="299719">
                <a:moveTo>
                  <a:pt x="140995" y="40640"/>
                </a:moveTo>
                <a:lnTo>
                  <a:pt x="115696" y="40640"/>
                </a:lnTo>
                <a:lnTo>
                  <a:pt x="112191" y="41910"/>
                </a:lnTo>
                <a:lnTo>
                  <a:pt x="112128" y="44450"/>
                </a:lnTo>
                <a:lnTo>
                  <a:pt x="107001" y="46990"/>
                </a:lnTo>
                <a:lnTo>
                  <a:pt x="80213" y="85090"/>
                </a:lnTo>
                <a:lnTo>
                  <a:pt x="79374" y="99060"/>
                </a:lnTo>
                <a:lnTo>
                  <a:pt x="177342" y="99060"/>
                </a:lnTo>
                <a:lnTo>
                  <a:pt x="162359" y="57150"/>
                </a:lnTo>
                <a:lnTo>
                  <a:pt x="144614" y="44450"/>
                </a:lnTo>
                <a:lnTo>
                  <a:pt x="144513" y="41910"/>
                </a:lnTo>
                <a:lnTo>
                  <a:pt x="140995" y="40640"/>
                </a:lnTo>
                <a:close/>
              </a:path>
              <a:path w="256540" h="299719">
                <a:moveTo>
                  <a:pt x="138620" y="36830"/>
                </a:moveTo>
                <a:lnTo>
                  <a:pt x="118046" y="36830"/>
                </a:lnTo>
                <a:lnTo>
                  <a:pt x="118770" y="38100"/>
                </a:lnTo>
                <a:lnTo>
                  <a:pt x="118744" y="39370"/>
                </a:lnTo>
                <a:lnTo>
                  <a:pt x="118046" y="40640"/>
                </a:lnTo>
                <a:lnTo>
                  <a:pt x="138645" y="40640"/>
                </a:lnTo>
                <a:lnTo>
                  <a:pt x="137947" y="39370"/>
                </a:lnTo>
                <a:lnTo>
                  <a:pt x="137921" y="38100"/>
                </a:lnTo>
                <a:lnTo>
                  <a:pt x="138620" y="36830"/>
                </a:lnTo>
                <a:close/>
              </a:path>
              <a:path w="256540" h="299719">
                <a:moveTo>
                  <a:pt x="140246" y="34290"/>
                </a:moveTo>
                <a:lnTo>
                  <a:pt x="116408" y="34290"/>
                </a:lnTo>
                <a:lnTo>
                  <a:pt x="116408" y="36830"/>
                </a:lnTo>
                <a:lnTo>
                  <a:pt x="140246" y="36830"/>
                </a:lnTo>
                <a:lnTo>
                  <a:pt x="140246" y="34290"/>
                </a:lnTo>
                <a:close/>
              </a:path>
              <a:path w="256540" h="299719">
                <a:moveTo>
                  <a:pt x="136182" y="30480"/>
                </a:moveTo>
                <a:lnTo>
                  <a:pt x="120548" y="30480"/>
                </a:lnTo>
                <a:lnTo>
                  <a:pt x="120014" y="31750"/>
                </a:lnTo>
                <a:lnTo>
                  <a:pt x="120014" y="33020"/>
                </a:lnTo>
                <a:lnTo>
                  <a:pt x="119799" y="34290"/>
                </a:lnTo>
                <a:lnTo>
                  <a:pt x="136931" y="34290"/>
                </a:lnTo>
                <a:lnTo>
                  <a:pt x="136677" y="33020"/>
                </a:lnTo>
                <a:lnTo>
                  <a:pt x="136677" y="31750"/>
                </a:lnTo>
                <a:lnTo>
                  <a:pt x="136182" y="30480"/>
                </a:lnTo>
                <a:close/>
              </a:path>
              <a:path w="256540" h="299719">
                <a:moveTo>
                  <a:pt x="135775" y="16510"/>
                </a:moveTo>
                <a:lnTo>
                  <a:pt x="120942" y="16510"/>
                </a:lnTo>
                <a:lnTo>
                  <a:pt x="120942" y="30480"/>
                </a:lnTo>
                <a:lnTo>
                  <a:pt x="135775" y="30480"/>
                </a:lnTo>
                <a:lnTo>
                  <a:pt x="135775" y="16510"/>
                </a:lnTo>
                <a:close/>
              </a:path>
              <a:path w="256540" h="299719">
                <a:moveTo>
                  <a:pt x="136982" y="15240"/>
                </a:moveTo>
                <a:lnTo>
                  <a:pt x="119748" y="15240"/>
                </a:lnTo>
                <a:lnTo>
                  <a:pt x="119748" y="16510"/>
                </a:lnTo>
                <a:lnTo>
                  <a:pt x="136982" y="16510"/>
                </a:lnTo>
                <a:lnTo>
                  <a:pt x="136982" y="15240"/>
                </a:lnTo>
                <a:close/>
              </a:path>
              <a:path w="256540" h="299719">
                <a:moveTo>
                  <a:pt x="135661" y="12700"/>
                </a:moveTo>
                <a:lnTo>
                  <a:pt x="121069" y="12700"/>
                </a:lnTo>
                <a:lnTo>
                  <a:pt x="121069" y="13970"/>
                </a:lnTo>
                <a:lnTo>
                  <a:pt x="120891" y="15240"/>
                </a:lnTo>
                <a:lnTo>
                  <a:pt x="135801" y="15240"/>
                </a:lnTo>
                <a:lnTo>
                  <a:pt x="135661" y="13970"/>
                </a:lnTo>
                <a:lnTo>
                  <a:pt x="135661" y="12700"/>
                </a:lnTo>
                <a:close/>
              </a:path>
              <a:path w="256540" h="299719">
                <a:moveTo>
                  <a:pt x="136982" y="11430"/>
                </a:moveTo>
                <a:lnTo>
                  <a:pt x="119748" y="11430"/>
                </a:lnTo>
                <a:lnTo>
                  <a:pt x="119748" y="12700"/>
                </a:lnTo>
                <a:lnTo>
                  <a:pt x="136982" y="12700"/>
                </a:lnTo>
                <a:lnTo>
                  <a:pt x="136982" y="11430"/>
                </a:lnTo>
                <a:close/>
              </a:path>
              <a:path w="256540" h="299719">
                <a:moveTo>
                  <a:pt x="130149" y="3810"/>
                </a:moveTo>
                <a:lnTo>
                  <a:pt x="126580" y="3810"/>
                </a:lnTo>
                <a:lnTo>
                  <a:pt x="126288" y="5080"/>
                </a:lnTo>
                <a:lnTo>
                  <a:pt x="126263" y="6350"/>
                </a:lnTo>
                <a:lnTo>
                  <a:pt x="123939" y="8890"/>
                </a:lnTo>
                <a:lnTo>
                  <a:pt x="121297" y="10160"/>
                </a:lnTo>
                <a:lnTo>
                  <a:pt x="121069" y="11430"/>
                </a:lnTo>
                <a:lnTo>
                  <a:pt x="135635" y="11430"/>
                </a:lnTo>
                <a:lnTo>
                  <a:pt x="135394" y="10160"/>
                </a:lnTo>
                <a:lnTo>
                  <a:pt x="135102" y="10160"/>
                </a:lnTo>
                <a:lnTo>
                  <a:pt x="132778" y="8890"/>
                </a:lnTo>
                <a:lnTo>
                  <a:pt x="130428" y="6350"/>
                </a:lnTo>
                <a:lnTo>
                  <a:pt x="130428" y="5080"/>
                </a:lnTo>
                <a:lnTo>
                  <a:pt x="130149" y="3810"/>
                </a:lnTo>
                <a:close/>
              </a:path>
              <a:path w="256540" h="299719">
                <a:moveTo>
                  <a:pt x="128409" y="0"/>
                </a:moveTo>
                <a:lnTo>
                  <a:pt x="127114" y="2540"/>
                </a:lnTo>
                <a:lnTo>
                  <a:pt x="127114" y="3810"/>
                </a:lnTo>
                <a:lnTo>
                  <a:pt x="129578" y="3810"/>
                </a:lnTo>
                <a:lnTo>
                  <a:pt x="129578" y="2540"/>
                </a:lnTo>
                <a:lnTo>
                  <a:pt x="128409" y="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444500" y="2514251"/>
            <a:ext cx="9185275" cy="1245790"/>
          </a:xfrm>
          <a:prstGeom prst="rect">
            <a:avLst/>
          </a:prstGeom>
        </p:spPr>
        <p:txBody>
          <a:bodyPr vert="horz" wrap="square" lIns="0" tIns="12700" rIns="0" bIns="0" rtlCol="0">
            <a:spAutoFit/>
          </a:bodyPr>
          <a:lstStyle/>
          <a:p>
            <a:pPr marL="12700">
              <a:lnSpc>
                <a:spcPts val="4980"/>
              </a:lnSpc>
              <a:spcBef>
                <a:spcPts val="100"/>
              </a:spcBef>
            </a:pPr>
            <a:r>
              <a:rPr lang="en-GB" sz="3800" dirty="0"/>
              <a:t>Urban Ethnography- A Methodological Reorientation in Human Geography</a:t>
            </a:r>
            <a:endParaRPr sz="3800" b="1" dirty="0"/>
          </a:p>
        </p:txBody>
      </p:sp>
      <p:sp>
        <p:nvSpPr>
          <p:cNvPr id="7" name="object 7"/>
          <p:cNvSpPr txBox="1"/>
          <p:nvPr/>
        </p:nvSpPr>
        <p:spPr>
          <a:xfrm>
            <a:off x="444500" y="4124044"/>
            <a:ext cx="12560299" cy="1692771"/>
          </a:xfrm>
          <a:prstGeom prst="rect">
            <a:avLst/>
          </a:prstGeom>
        </p:spPr>
        <p:txBody>
          <a:bodyPr vert="horz" wrap="square" lIns="0" tIns="38100" rIns="0" bIns="0" rtlCol="0" anchor="ctr">
            <a:spAutoFit/>
          </a:bodyPr>
          <a:lstStyle/>
          <a:p>
            <a:pPr marL="12700" marR="6812915">
              <a:lnSpc>
                <a:spcPts val="3000"/>
              </a:lnSpc>
              <a:spcBef>
                <a:spcPts val="300"/>
              </a:spcBef>
            </a:pPr>
            <a:r>
              <a:rPr lang="en-GB" sz="2600" b="1" spc="-5" dirty="0">
                <a:solidFill>
                  <a:srgbClr val="FFFFFF"/>
                </a:solidFill>
                <a:latin typeface="Arial"/>
                <a:cs typeface="Arial"/>
              </a:rPr>
              <a:t>Dr Raktim Ray | Lecturer (Teaching)</a:t>
            </a:r>
          </a:p>
          <a:p>
            <a:pPr marL="12700" marR="6812915">
              <a:lnSpc>
                <a:spcPts val="3000"/>
              </a:lnSpc>
              <a:spcBef>
                <a:spcPts val="300"/>
              </a:spcBef>
            </a:pPr>
            <a:r>
              <a:rPr lang="en-GB" sz="2600" b="1" spc="-5" dirty="0" err="1">
                <a:solidFill>
                  <a:srgbClr val="FFFFFF"/>
                </a:solidFill>
                <a:latin typeface="Arial"/>
                <a:cs typeface="Arial"/>
              </a:rPr>
              <a:t>raktim.ray@ucl.ac.uk</a:t>
            </a:r>
            <a:endParaRPr lang="en-GB" sz="2600" b="1" spc="-5" dirty="0">
              <a:solidFill>
                <a:srgbClr val="FFFFFF"/>
              </a:solidFill>
              <a:latin typeface="Arial"/>
              <a:cs typeface="Arial"/>
            </a:endParaRPr>
          </a:p>
          <a:p>
            <a:pPr marL="12700" marR="6812915">
              <a:lnSpc>
                <a:spcPts val="3000"/>
              </a:lnSpc>
              <a:spcBef>
                <a:spcPts val="300"/>
              </a:spcBef>
            </a:pPr>
            <a:r>
              <a:rPr lang="en-GB" sz="2600" b="1" spc="-5" dirty="0">
                <a:solidFill>
                  <a:srgbClr val="FFFFFF"/>
                </a:solidFill>
                <a:latin typeface="Arial"/>
                <a:cs typeface="Arial"/>
              </a:rPr>
              <a:t>Development Planning Unit</a:t>
            </a:r>
          </a:p>
          <a:p>
            <a:pPr marL="12700" marR="6812915">
              <a:lnSpc>
                <a:spcPts val="3000"/>
              </a:lnSpc>
              <a:spcBef>
                <a:spcPts val="300"/>
              </a:spcBef>
            </a:pPr>
            <a:r>
              <a:rPr lang="en-GB" sz="2600" b="1" spc="-5" dirty="0">
                <a:solidFill>
                  <a:srgbClr val="FFFFFF"/>
                </a:solidFill>
                <a:latin typeface="Arial"/>
                <a:cs typeface="Arial"/>
              </a:rPr>
              <a:t>University College of London </a:t>
            </a:r>
          </a:p>
        </p:txBody>
      </p:sp>
      <p:sp>
        <p:nvSpPr>
          <p:cNvPr id="8" name="object 8"/>
          <p:cNvSpPr txBox="1"/>
          <p:nvPr/>
        </p:nvSpPr>
        <p:spPr>
          <a:xfrm>
            <a:off x="444500" y="6800165"/>
            <a:ext cx="3612515" cy="243656"/>
          </a:xfrm>
          <a:prstGeom prst="rect">
            <a:avLst/>
          </a:prstGeom>
        </p:spPr>
        <p:txBody>
          <a:bodyPr vert="horz" wrap="square" lIns="0" tIns="12700" rIns="0" bIns="0" rtlCol="0">
            <a:spAutoFit/>
          </a:bodyPr>
          <a:lstStyle/>
          <a:p>
            <a:pPr marL="383540">
              <a:lnSpc>
                <a:spcPct val="100000"/>
              </a:lnSpc>
            </a:pPr>
            <a:r>
              <a:rPr sz="1500" b="1" spc="-5" dirty="0">
                <a:solidFill>
                  <a:srgbClr val="FFFFFF"/>
                </a:solidFill>
                <a:latin typeface="Arial"/>
                <a:cs typeface="Arial"/>
              </a:rPr>
              <a:t>@</a:t>
            </a:r>
            <a:r>
              <a:rPr lang="en-GB" sz="1500" b="1" spc="-5" dirty="0" err="1">
                <a:solidFill>
                  <a:srgbClr val="FFFFFF"/>
                </a:solidFill>
                <a:latin typeface="Arial"/>
                <a:cs typeface="Arial"/>
              </a:rPr>
              <a:t>raktimplan</a:t>
            </a:r>
            <a:endParaRPr sz="1500" dirty="0">
              <a:latin typeface="Arial"/>
              <a:cs typeface="Arial"/>
            </a:endParaRPr>
          </a:p>
        </p:txBody>
      </p:sp>
      <p:sp>
        <p:nvSpPr>
          <p:cNvPr id="9" name="object 9"/>
          <p:cNvSpPr/>
          <p:nvPr/>
        </p:nvSpPr>
        <p:spPr>
          <a:xfrm>
            <a:off x="457200" y="6819900"/>
            <a:ext cx="279400" cy="279400"/>
          </a:xfrm>
          <a:custGeom>
            <a:avLst/>
            <a:gdLst/>
            <a:ahLst/>
            <a:cxnLst/>
            <a:rect l="l" t="t" r="r" b="b"/>
            <a:pathLst>
              <a:path w="279400" h="279400">
                <a:moveTo>
                  <a:pt x="139700" y="0"/>
                </a:moveTo>
                <a:lnTo>
                  <a:pt x="95544" y="7122"/>
                </a:lnTo>
                <a:lnTo>
                  <a:pt x="57195" y="26954"/>
                </a:lnTo>
                <a:lnTo>
                  <a:pt x="26954" y="57195"/>
                </a:lnTo>
                <a:lnTo>
                  <a:pt x="7122" y="95544"/>
                </a:lnTo>
                <a:lnTo>
                  <a:pt x="0" y="139700"/>
                </a:lnTo>
                <a:lnTo>
                  <a:pt x="7122" y="183855"/>
                </a:lnTo>
                <a:lnTo>
                  <a:pt x="26954" y="222204"/>
                </a:lnTo>
                <a:lnTo>
                  <a:pt x="57195" y="252445"/>
                </a:lnTo>
                <a:lnTo>
                  <a:pt x="95544" y="272277"/>
                </a:lnTo>
                <a:lnTo>
                  <a:pt x="139700" y="279400"/>
                </a:lnTo>
                <a:lnTo>
                  <a:pt x="183855" y="272277"/>
                </a:lnTo>
                <a:lnTo>
                  <a:pt x="222204" y="252445"/>
                </a:lnTo>
                <a:lnTo>
                  <a:pt x="252445" y="222204"/>
                </a:lnTo>
                <a:lnTo>
                  <a:pt x="272277" y="183855"/>
                </a:lnTo>
                <a:lnTo>
                  <a:pt x="279400" y="139700"/>
                </a:lnTo>
                <a:lnTo>
                  <a:pt x="272277" y="95544"/>
                </a:lnTo>
                <a:lnTo>
                  <a:pt x="252445" y="57195"/>
                </a:lnTo>
                <a:lnTo>
                  <a:pt x="222204" y="26954"/>
                </a:lnTo>
                <a:lnTo>
                  <a:pt x="183855" y="7122"/>
                </a:lnTo>
                <a:lnTo>
                  <a:pt x="139700" y="0"/>
                </a:lnTo>
                <a:close/>
              </a:path>
            </a:pathLst>
          </a:custGeom>
          <a:solidFill>
            <a:srgbClr val="FFFFFF"/>
          </a:solidFill>
        </p:spPr>
        <p:txBody>
          <a:bodyPr wrap="square" lIns="0" tIns="0" rIns="0" bIns="0" rtlCol="0"/>
          <a:lstStyle/>
          <a:p>
            <a:endParaRPr/>
          </a:p>
        </p:txBody>
      </p:sp>
      <p:sp>
        <p:nvSpPr>
          <p:cNvPr id="10" name="object 10"/>
          <p:cNvSpPr/>
          <p:nvPr/>
        </p:nvSpPr>
        <p:spPr>
          <a:xfrm>
            <a:off x="503468" y="6882794"/>
            <a:ext cx="186867" cy="15212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8580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8000" y="1295575"/>
            <a:ext cx="9144000" cy="5767036"/>
          </a:xfrm>
        </p:spPr>
        <p:txBody>
          <a:bodyPr/>
          <a:lstStyle/>
          <a:p>
            <a:r>
              <a:rPr lang="en-GB" dirty="0"/>
              <a:t>Ethnography provides tools to unpack the complexities of the social and spatial world created by human actions (Herbert, 2000).  </a:t>
            </a:r>
          </a:p>
          <a:p>
            <a:pPr marL="317497" indent="-317497">
              <a:buFont typeface="Arial" panose="020B0604020202020204" pitchFamily="34" charset="0"/>
              <a:buChar char="•"/>
            </a:pPr>
            <a:r>
              <a:rPr lang="en-GB" dirty="0"/>
              <a:t>reflexive understanding </a:t>
            </a:r>
          </a:p>
          <a:p>
            <a:pPr marL="317497" indent="-317497">
              <a:buFont typeface="Arial" panose="020B0604020202020204" pitchFamily="34" charset="0"/>
              <a:buChar char="•"/>
            </a:pPr>
            <a:r>
              <a:rPr lang="en-GB" dirty="0"/>
              <a:t>focus on the participant’s perspective to certain actions (Hammersley, 2006)</a:t>
            </a:r>
          </a:p>
          <a:p>
            <a:pPr marL="317497" indent="-317497">
              <a:buFont typeface="Arial" panose="020B0604020202020204" pitchFamily="34" charset="0"/>
              <a:buChar char="•"/>
            </a:pPr>
            <a:r>
              <a:rPr lang="en-GB" dirty="0"/>
              <a:t>analytical perspective on human actions and meanings </a:t>
            </a:r>
          </a:p>
          <a:p>
            <a:pPr marL="317497" indent="-317497">
              <a:buFont typeface="Arial" panose="020B0604020202020204" pitchFamily="34" charset="0"/>
              <a:buChar char="•"/>
            </a:pPr>
            <a:r>
              <a:rPr lang="en-GB" dirty="0"/>
              <a:t>flexible approach </a:t>
            </a:r>
          </a:p>
          <a:p>
            <a:r>
              <a:rPr lang="en-GB" b="1" dirty="0"/>
              <a:t>Critique: </a:t>
            </a:r>
          </a:p>
          <a:p>
            <a:pPr marL="317497" indent="-317497">
              <a:buFont typeface="Arial" panose="020B0604020202020204" pitchFamily="34" charset="0"/>
              <a:buChar char="•"/>
            </a:pPr>
            <a:r>
              <a:rPr lang="en-GB" dirty="0"/>
              <a:t>territorial approach, lack of temporality</a:t>
            </a:r>
          </a:p>
          <a:p>
            <a:pPr marL="317497" indent="-317497">
              <a:buFont typeface="Arial" panose="020B0604020202020204" pitchFamily="34" charset="0"/>
              <a:buChar char="•"/>
            </a:pPr>
            <a:r>
              <a:rPr lang="en-GB" dirty="0"/>
              <a:t>biased observations </a:t>
            </a:r>
          </a:p>
          <a:p>
            <a:pPr marL="317497" indent="-317497">
              <a:buFont typeface="Arial" panose="020B0604020202020204" pitchFamily="34" charset="0"/>
              <a:buChar char="•"/>
            </a:pPr>
            <a:r>
              <a:rPr lang="en-GB" dirty="0"/>
              <a:t>ahistorical- lack of understanding of spatial metaphors (Hart, 2006)</a:t>
            </a:r>
          </a:p>
          <a:p>
            <a:pPr marL="317497" indent="-317497">
              <a:buFont typeface="Arial" panose="020B0604020202020204" pitchFamily="34" charset="0"/>
              <a:buChar char="•"/>
            </a:pPr>
            <a:r>
              <a:rPr lang="en-GB" dirty="0"/>
              <a:t>ethnography of location vs ethnography of circulation (Roy, 2012; Holston, 2008)</a:t>
            </a:r>
          </a:p>
          <a:p>
            <a:r>
              <a:rPr lang="en-GB" b="1" dirty="0"/>
              <a:t>Critical Ethnography </a:t>
            </a:r>
            <a:endParaRPr lang="en-GB" dirty="0"/>
          </a:p>
          <a:p>
            <a:pPr marL="317497" indent="-317497">
              <a:buFont typeface="Arial" panose="020B0604020202020204" pitchFamily="34" charset="0"/>
              <a:buChar char="•"/>
            </a:pPr>
            <a:r>
              <a:rPr lang="en-GB" dirty="0"/>
              <a:t>challenges the ‘detached gaze’ of ethnography and engages with the contingent forms of reality </a:t>
            </a:r>
          </a:p>
          <a:p>
            <a:pPr marL="317497" indent="-317497">
              <a:buFont typeface="Arial" panose="020B0604020202020204" pitchFamily="34" charset="0"/>
              <a:buChar char="•"/>
            </a:pPr>
            <a:r>
              <a:rPr lang="en-GB" dirty="0"/>
              <a:t>relational understanding through the dialectical relationships between the production of knowledge and history (Hart, 2004, 2006)</a:t>
            </a:r>
          </a:p>
          <a:p>
            <a:pPr marL="317497" indent="-317497">
              <a:buFont typeface="Arial" panose="020B0604020202020204" pitchFamily="34" charset="0"/>
              <a:buChar char="•"/>
            </a:pPr>
            <a:r>
              <a:rPr lang="en-GB" dirty="0"/>
              <a:t>articulation: dynamic as the conditions and processes are always in motion</a:t>
            </a:r>
          </a:p>
          <a:p>
            <a:pPr marL="317497" indent="-317497">
              <a:buFont typeface="Arial" panose="020B0604020202020204" pitchFamily="34" charset="0"/>
              <a:buChar char="•"/>
            </a:pPr>
            <a:r>
              <a:rPr lang="en-GB" dirty="0"/>
              <a:t>networked mobilisation of power (Allen, 2003, 2009)</a:t>
            </a:r>
          </a:p>
          <a:p>
            <a:pPr marL="317497" indent="-317497">
              <a:buFont typeface="Arial" panose="020B0604020202020204" pitchFamily="34" charset="0"/>
              <a:buChar char="•"/>
            </a:pPr>
            <a:endParaRPr lang="en-GB" dirty="0"/>
          </a:p>
          <a:p>
            <a:endParaRPr lang="en-US" dirty="0"/>
          </a:p>
        </p:txBody>
      </p:sp>
      <p:sp>
        <p:nvSpPr>
          <p:cNvPr id="5" name="Slide Number Placeholder 4"/>
          <p:cNvSpPr>
            <a:spLocks noGrp="1"/>
          </p:cNvSpPr>
          <p:nvPr>
            <p:ph type="sldNum" sz="quarter" idx="12"/>
          </p:nvPr>
        </p:nvSpPr>
        <p:spPr/>
        <p:txBody>
          <a:bodyPr/>
          <a:lstStyle/>
          <a:p>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Doing Ethnography </a:t>
            </a:r>
            <a:endParaRPr lang="en-US" sz="4444" dirty="0"/>
          </a:p>
        </p:txBody>
      </p:sp>
    </p:spTree>
    <p:extLst>
      <p:ext uri="{BB962C8B-B14F-4D97-AF65-F5344CB8AC3E}">
        <p14:creationId xmlns:p14="http://schemas.microsoft.com/office/powerpoint/2010/main" val="175629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8000" y="1295576"/>
            <a:ext cx="9144000" cy="5028848"/>
          </a:xfrm>
        </p:spPr>
        <p:txBody>
          <a:bodyPr>
            <a:normAutofit lnSpcReduction="10000"/>
          </a:bodyPr>
          <a:lstStyle/>
          <a:p>
            <a:pPr marL="317497" indent="-317497">
              <a:buFont typeface="Arial" panose="020B0604020202020204" pitchFamily="34" charset="0"/>
              <a:buChar char="•"/>
            </a:pPr>
            <a:r>
              <a:rPr lang="en-GB" b="1" dirty="0"/>
              <a:t>Participant observation</a:t>
            </a:r>
            <a:r>
              <a:rPr lang="en-GB" dirty="0"/>
              <a:t>: critically examines assumptions and theories; understands the interrelationship of practices, histories and ideologies (Shah, 2017)</a:t>
            </a:r>
          </a:p>
          <a:p>
            <a:endParaRPr lang="en-GB" dirty="0"/>
          </a:p>
          <a:p>
            <a:pPr marL="317497" indent="-317497">
              <a:buFont typeface="Arial" panose="020B0604020202020204" pitchFamily="34" charset="0"/>
              <a:buChar char="•"/>
            </a:pPr>
            <a:r>
              <a:rPr lang="en-GB" b="1" dirty="0"/>
              <a:t>Semi- structured interviews: </a:t>
            </a:r>
            <a:r>
              <a:rPr lang="en-GB" dirty="0"/>
              <a:t>flexibility, embodied everyday experiences of the respondents and makes the interview as an iterative process (</a:t>
            </a:r>
            <a:r>
              <a:rPr lang="en-GB" dirty="0" err="1"/>
              <a:t>Rabionet</a:t>
            </a:r>
            <a:r>
              <a:rPr lang="en-GB" dirty="0"/>
              <a:t>, 2011)</a:t>
            </a:r>
          </a:p>
          <a:p>
            <a:endParaRPr lang="en-GB" dirty="0"/>
          </a:p>
          <a:p>
            <a:pPr marL="317497" indent="-317497">
              <a:buFont typeface="Arial" panose="020B0604020202020204" pitchFamily="34" charset="0"/>
              <a:buChar char="•"/>
            </a:pPr>
            <a:r>
              <a:rPr lang="en-GB" b="1" dirty="0"/>
              <a:t>Oral Histories: </a:t>
            </a:r>
            <a:r>
              <a:rPr lang="en-GB" dirty="0"/>
              <a:t>interconnectedness of personal memory, public events and lived imageries (Thomson, 2007; </a:t>
            </a:r>
            <a:r>
              <a:rPr lang="en-GB" dirty="0" err="1"/>
              <a:t>Sandercock</a:t>
            </a:r>
            <a:r>
              <a:rPr lang="en-GB" dirty="0"/>
              <a:t>, 2003)</a:t>
            </a:r>
          </a:p>
          <a:p>
            <a:endParaRPr lang="en-GB" dirty="0"/>
          </a:p>
          <a:p>
            <a:pPr marL="317497" indent="-317497">
              <a:buFont typeface="Arial" panose="020B0604020202020204" pitchFamily="34" charset="0"/>
              <a:buChar char="•"/>
            </a:pPr>
            <a:r>
              <a:rPr lang="en-GB" b="1" dirty="0"/>
              <a:t>Visual ethnography: </a:t>
            </a:r>
            <a:r>
              <a:rPr lang="en-GB" dirty="0"/>
              <a:t>challenges the </a:t>
            </a:r>
            <a:r>
              <a:rPr lang="en-GB" dirty="0" err="1"/>
              <a:t>despatialised</a:t>
            </a:r>
            <a:r>
              <a:rPr lang="en-GB" dirty="0"/>
              <a:t> and disembodied view of the world and helps to unpack spatial fantasies, desire and dislocations (Rose, 2014; </a:t>
            </a:r>
            <a:r>
              <a:rPr lang="en-GB" dirty="0" err="1"/>
              <a:t>Puwar</a:t>
            </a:r>
            <a:r>
              <a:rPr lang="en-GB" dirty="0"/>
              <a:t>, 2009, </a:t>
            </a:r>
            <a:r>
              <a:rPr lang="en-GB" dirty="0" err="1"/>
              <a:t>Crang</a:t>
            </a:r>
            <a:r>
              <a:rPr lang="en-GB" dirty="0"/>
              <a:t>, 2003) </a:t>
            </a:r>
          </a:p>
          <a:p>
            <a:r>
              <a:rPr lang="en-GB" b="1" dirty="0"/>
              <a:t>     </a:t>
            </a:r>
            <a:r>
              <a:rPr lang="en-GB" b="1" dirty="0" err="1"/>
              <a:t>Autophotography</a:t>
            </a:r>
            <a:r>
              <a:rPr lang="en-GB" b="1" dirty="0"/>
              <a:t>: </a:t>
            </a:r>
            <a:r>
              <a:rPr lang="en-GB" dirty="0"/>
              <a:t>participant generated imageries (Lombard, 2013)</a:t>
            </a:r>
          </a:p>
          <a:p>
            <a:endParaRPr lang="en-GB" dirty="0"/>
          </a:p>
          <a:p>
            <a:pPr marL="317497" indent="-317497">
              <a:buFont typeface="Arial" panose="020B0604020202020204" pitchFamily="34" charset="0"/>
              <a:buChar char="•"/>
            </a:pPr>
            <a:r>
              <a:rPr lang="en-GB" b="1" dirty="0"/>
              <a:t>Digital Ethnography: </a:t>
            </a:r>
            <a:r>
              <a:rPr lang="en-GB" dirty="0"/>
              <a:t>technology-enabled ethnography, virtual connections; computer-mediated social interaction</a:t>
            </a:r>
            <a:endParaRPr lang="en-GB" b="1" dirty="0"/>
          </a:p>
          <a:p>
            <a:endParaRPr lang="en-GB" b="1" dirty="0"/>
          </a:p>
          <a:p>
            <a:pPr marL="317497" indent="-317497">
              <a:buFont typeface="Arial" panose="020B0604020202020204" pitchFamily="34" charset="0"/>
              <a:buChar char="•"/>
            </a:pPr>
            <a:endParaRPr lang="en-GB" dirty="0"/>
          </a:p>
          <a:p>
            <a:r>
              <a:rPr lang="en-GB" b="1" dirty="0"/>
              <a:t> </a:t>
            </a:r>
            <a:endParaRPr lang="en-GB" dirty="0"/>
          </a:p>
          <a:p>
            <a:endParaRPr lang="en-GB" dirty="0"/>
          </a:p>
          <a:p>
            <a:pPr marL="317497" indent="-317497">
              <a:buFont typeface="Arial" panose="020B0604020202020204" pitchFamily="34" charset="0"/>
              <a:buChar char="•"/>
            </a:pPr>
            <a:endParaRPr lang="en-GB" dirty="0"/>
          </a:p>
          <a:p>
            <a:endParaRPr lang="en-US" dirty="0"/>
          </a:p>
        </p:txBody>
      </p:sp>
      <p:sp>
        <p:nvSpPr>
          <p:cNvPr id="5" name="Slide Number Placeholder 4"/>
          <p:cNvSpPr>
            <a:spLocks noGrp="1"/>
          </p:cNvSpPr>
          <p:nvPr>
            <p:ph type="sldNum" sz="quarter" idx="12"/>
          </p:nvPr>
        </p:nvSpPr>
        <p:spPr/>
        <p:txBody>
          <a:bodyPr/>
          <a:lstStyle/>
          <a:p>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Doing Ethnography- Methods  </a:t>
            </a:r>
            <a:endParaRPr lang="en-US" sz="4444" dirty="0"/>
          </a:p>
        </p:txBody>
      </p:sp>
    </p:spTree>
    <p:extLst>
      <p:ext uri="{BB962C8B-B14F-4D97-AF65-F5344CB8AC3E}">
        <p14:creationId xmlns:p14="http://schemas.microsoft.com/office/powerpoint/2010/main" val="428912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8000" y="1295576"/>
            <a:ext cx="9144000" cy="5644892"/>
          </a:xfrm>
        </p:spPr>
        <p:txBody>
          <a:bodyPr>
            <a:normAutofit/>
          </a:bodyPr>
          <a:lstStyle/>
          <a:p>
            <a:endParaRPr lang="en-GB" dirty="0"/>
          </a:p>
          <a:p>
            <a:endParaRPr lang="en-GB" dirty="0"/>
          </a:p>
          <a:p>
            <a:endParaRPr lang="en-GB" dirty="0"/>
          </a:p>
          <a:p>
            <a:endParaRPr lang="en-GB"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Digital Ethnography </a:t>
            </a:r>
            <a:endParaRPr lang="en-US" sz="4444" dirty="0"/>
          </a:p>
        </p:txBody>
      </p:sp>
      <p:sp>
        <p:nvSpPr>
          <p:cNvPr id="2" name="Rectangle 1">
            <a:extLst>
              <a:ext uri="{FF2B5EF4-FFF2-40B4-BE49-F238E27FC236}">
                <a16:creationId xmlns:a16="http://schemas.microsoft.com/office/drawing/2014/main" id="{A973529C-C76F-2F4E-9BAF-D95D04658523}"/>
              </a:ext>
            </a:extLst>
          </p:cNvPr>
          <p:cNvSpPr/>
          <p:nvPr/>
        </p:nvSpPr>
        <p:spPr>
          <a:xfrm>
            <a:off x="2124365" y="1627086"/>
            <a:ext cx="1768103" cy="7389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rPr>
              <a:t>Virtual Ethnography</a:t>
            </a:r>
          </a:p>
        </p:txBody>
      </p:sp>
      <p:sp>
        <p:nvSpPr>
          <p:cNvPr id="7" name="Rectangle 6">
            <a:extLst>
              <a:ext uri="{FF2B5EF4-FFF2-40B4-BE49-F238E27FC236}">
                <a16:creationId xmlns:a16="http://schemas.microsoft.com/office/drawing/2014/main" id="{070C392F-CD71-BB4C-BB31-6E4BBDCAEB99}"/>
              </a:ext>
            </a:extLst>
          </p:cNvPr>
          <p:cNvSpPr/>
          <p:nvPr/>
        </p:nvSpPr>
        <p:spPr>
          <a:xfrm>
            <a:off x="6091602" y="1782948"/>
            <a:ext cx="1768103" cy="7389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rPr>
              <a:t>Digital  Ethnography</a:t>
            </a:r>
          </a:p>
        </p:txBody>
      </p:sp>
      <p:sp>
        <p:nvSpPr>
          <p:cNvPr id="8" name="Rectangle 7">
            <a:extLst>
              <a:ext uri="{FF2B5EF4-FFF2-40B4-BE49-F238E27FC236}">
                <a16:creationId xmlns:a16="http://schemas.microsoft.com/office/drawing/2014/main" id="{7B388C6C-8F6B-3940-88DC-B9AF83E78E63}"/>
              </a:ext>
            </a:extLst>
          </p:cNvPr>
          <p:cNvSpPr/>
          <p:nvPr/>
        </p:nvSpPr>
        <p:spPr>
          <a:xfrm>
            <a:off x="6091602" y="3071091"/>
            <a:ext cx="1768103" cy="7389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rPr>
              <a:t>Cyber   Ethnography</a:t>
            </a:r>
          </a:p>
        </p:txBody>
      </p:sp>
      <p:sp>
        <p:nvSpPr>
          <p:cNvPr id="10" name="Rectangle 9">
            <a:extLst>
              <a:ext uri="{FF2B5EF4-FFF2-40B4-BE49-F238E27FC236}">
                <a16:creationId xmlns:a16="http://schemas.microsoft.com/office/drawing/2014/main" id="{DFA13B1F-B10A-9E42-AC07-5D09D0EA7A64}"/>
              </a:ext>
            </a:extLst>
          </p:cNvPr>
          <p:cNvSpPr/>
          <p:nvPr/>
        </p:nvSpPr>
        <p:spPr>
          <a:xfrm>
            <a:off x="4102706" y="2420834"/>
            <a:ext cx="1768103" cy="7389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rPr>
              <a:t>Online   Ethnography</a:t>
            </a:r>
          </a:p>
        </p:txBody>
      </p:sp>
      <p:sp>
        <p:nvSpPr>
          <p:cNvPr id="11" name="Rectangle 10">
            <a:extLst>
              <a:ext uri="{FF2B5EF4-FFF2-40B4-BE49-F238E27FC236}">
                <a16:creationId xmlns:a16="http://schemas.microsoft.com/office/drawing/2014/main" id="{C2E4CE22-8A2D-EE46-A048-DE6E72D8854C}"/>
              </a:ext>
            </a:extLst>
          </p:cNvPr>
          <p:cNvSpPr/>
          <p:nvPr/>
        </p:nvSpPr>
        <p:spPr>
          <a:xfrm>
            <a:off x="1842874" y="3154589"/>
            <a:ext cx="1768103" cy="7389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err="1">
                <a:solidFill>
                  <a:schemeClr val="tx1"/>
                </a:solidFill>
              </a:rPr>
              <a:t>Netography</a:t>
            </a:r>
            <a:endParaRPr lang="en-GB" sz="2000" dirty="0">
              <a:solidFill>
                <a:schemeClr val="tx1"/>
              </a:solidFill>
            </a:endParaRPr>
          </a:p>
        </p:txBody>
      </p:sp>
      <p:sp>
        <p:nvSpPr>
          <p:cNvPr id="12" name="Content Placeholder 8">
            <a:extLst>
              <a:ext uri="{FF2B5EF4-FFF2-40B4-BE49-F238E27FC236}">
                <a16:creationId xmlns:a16="http://schemas.microsoft.com/office/drawing/2014/main" id="{5A0B0CE1-B144-AE40-A910-6D142B5DF9E8}"/>
              </a:ext>
            </a:extLst>
          </p:cNvPr>
          <p:cNvSpPr txBox="1">
            <a:spLocks/>
          </p:cNvSpPr>
          <p:nvPr/>
        </p:nvSpPr>
        <p:spPr>
          <a:xfrm>
            <a:off x="630094" y="4001754"/>
            <a:ext cx="9144000" cy="3002632"/>
          </a:xfrm>
          <a:prstGeom prst="rect">
            <a:avLst/>
          </a:prstGeom>
        </p:spPr>
        <p:txBody>
          <a:bodyPr vert="horz" lIns="101600" tIns="50800" rIns="101600" bIns="50800" rtlCol="0">
            <a:normAutofit/>
          </a:bodyPr>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497" indent="-317497">
              <a:buFont typeface="Arial" panose="020B0604020202020204" pitchFamily="34" charset="0"/>
              <a:buChar char="•"/>
            </a:pPr>
            <a:r>
              <a:rPr lang="en-GB" sz="1778" dirty="0"/>
              <a:t>effectively gather data about digital communities </a:t>
            </a:r>
          </a:p>
          <a:p>
            <a:pPr marL="317497" indent="-317497">
              <a:buFont typeface="Arial" panose="020B0604020202020204" pitchFamily="34" charset="0"/>
              <a:buChar char="•"/>
            </a:pPr>
            <a:r>
              <a:rPr lang="en-GB" sz="1778" dirty="0"/>
              <a:t>using multimedia approach </a:t>
            </a:r>
          </a:p>
          <a:p>
            <a:pPr marL="317497" indent="-317497">
              <a:buFont typeface="Arial" panose="020B0604020202020204" pitchFamily="34" charset="0"/>
              <a:buChar char="•"/>
            </a:pPr>
            <a:r>
              <a:rPr lang="en-GB" sz="1778" dirty="0"/>
              <a:t>boundaries as relational </a:t>
            </a:r>
          </a:p>
          <a:p>
            <a:pPr marL="317497" indent="-317497">
              <a:buFont typeface="Arial" panose="020B0604020202020204" pitchFamily="34" charset="0"/>
              <a:buChar char="•"/>
            </a:pPr>
            <a:r>
              <a:rPr lang="en-GB" sz="1778" dirty="0"/>
              <a:t>decipher spatiality that is designed by software infrastructures </a:t>
            </a:r>
          </a:p>
          <a:p>
            <a:pPr marL="317497" indent="-317497">
              <a:buFont typeface="Arial" panose="020B0604020202020204" pitchFamily="34" charset="0"/>
              <a:buChar char="•"/>
            </a:pPr>
            <a:r>
              <a:rPr lang="en-GB" sz="1778" dirty="0"/>
              <a:t>status of images as representations and the flow of everyday life  (Pink, 2015)</a:t>
            </a:r>
          </a:p>
          <a:p>
            <a:endParaRPr lang="en-GB" sz="1778" dirty="0"/>
          </a:p>
          <a:p>
            <a:r>
              <a:rPr lang="en-GB" sz="1778" i="1" dirty="0"/>
              <a:t>“Digital ethnographies are self-reflexive analytical practices aimed at portraying lives and stories, transgressing objectified urban representations, and creatively expressing meaningful narratives</a:t>
            </a:r>
            <a:r>
              <a:rPr lang="en-GB" sz="1778" dirty="0"/>
              <a:t>” (</a:t>
            </a:r>
            <a:r>
              <a:rPr lang="en-GB" sz="1778" dirty="0" err="1"/>
              <a:t>Sandercock</a:t>
            </a:r>
            <a:r>
              <a:rPr lang="en-GB" sz="1778" dirty="0"/>
              <a:t> &amp; </a:t>
            </a:r>
            <a:r>
              <a:rPr lang="en-GB" sz="1778" dirty="0" err="1"/>
              <a:t>Attili</a:t>
            </a:r>
            <a:r>
              <a:rPr lang="en-GB" sz="1778" dirty="0"/>
              <a:t> 2010:26) </a:t>
            </a:r>
          </a:p>
          <a:p>
            <a:pPr marL="317497" indent="-317497">
              <a:buFont typeface="Arial" panose="020B0604020202020204" pitchFamily="34" charset="0"/>
              <a:buChar char="•"/>
            </a:pPr>
            <a:endParaRPr lang="en-GB" sz="1778" dirty="0"/>
          </a:p>
          <a:p>
            <a:pPr marL="317497" indent="-317497">
              <a:buFont typeface="Arial" panose="020B0604020202020204" pitchFamily="34" charset="0"/>
              <a:buChar char="•"/>
            </a:pPr>
            <a:endParaRPr lang="en-GB" sz="1778" dirty="0"/>
          </a:p>
          <a:p>
            <a:endParaRPr lang="en-US" sz="1778" dirty="0"/>
          </a:p>
        </p:txBody>
      </p:sp>
    </p:spTree>
    <p:extLst>
      <p:ext uri="{BB962C8B-B14F-4D97-AF65-F5344CB8AC3E}">
        <p14:creationId xmlns:p14="http://schemas.microsoft.com/office/powerpoint/2010/main" val="343496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30094" y="1778001"/>
            <a:ext cx="9144000" cy="3196441"/>
          </a:xfrm>
        </p:spPr>
        <p:txBody>
          <a:bodyPr/>
          <a:lstStyle/>
          <a:p>
            <a:endParaRPr lang="en-GB" dirty="0"/>
          </a:p>
          <a:p>
            <a:endParaRPr lang="en-GB" dirty="0"/>
          </a:p>
          <a:p>
            <a:pPr marL="317497" indent="-317497">
              <a:buFont typeface="Arial" panose="020B0604020202020204" pitchFamily="34" charset="0"/>
              <a:buChar char="•"/>
            </a:pPr>
            <a:endParaRPr lang="en-GB" dirty="0"/>
          </a:p>
          <a:p>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Ethics in Digital World</a:t>
            </a:r>
            <a:endParaRPr lang="en-US" sz="4444" dirty="0"/>
          </a:p>
        </p:txBody>
      </p:sp>
      <p:sp>
        <p:nvSpPr>
          <p:cNvPr id="2" name="Rectangle 1">
            <a:extLst>
              <a:ext uri="{FF2B5EF4-FFF2-40B4-BE49-F238E27FC236}">
                <a16:creationId xmlns:a16="http://schemas.microsoft.com/office/drawing/2014/main" id="{33005A13-B1A6-E340-B628-E864CAE7ABCE}"/>
              </a:ext>
            </a:extLst>
          </p:cNvPr>
          <p:cNvSpPr/>
          <p:nvPr/>
        </p:nvSpPr>
        <p:spPr>
          <a:xfrm>
            <a:off x="630095" y="1367631"/>
            <a:ext cx="8355568" cy="2007537"/>
          </a:xfrm>
          <a:prstGeom prst="rect">
            <a:avLst/>
          </a:prstGeom>
        </p:spPr>
        <p:txBody>
          <a:bodyPr wrap="square">
            <a:spAutoFit/>
          </a:bodyPr>
          <a:lstStyle/>
          <a:p>
            <a:pPr marL="317497" indent="-317497">
              <a:buFont typeface="Arial" panose="020B0604020202020204" pitchFamily="34" charset="0"/>
              <a:buChar char="•"/>
            </a:pPr>
            <a:r>
              <a:rPr lang="en-GB" sz="1778" dirty="0">
                <a:latin typeface="Arial" panose="020B0604020202020204" pitchFamily="34" charset="0"/>
                <a:cs typeface="Arial" panose="020B0604020202020204" pitchFamily="34" charset="0"/>
              </a:rPr>
              <a:t>Invisible presence: ‘</a:t>
            </a:r>
            <a:r>
              <a:rPr lang="en-GB" sz="1778" dirty="0" err="1">
                <a:latin typeface="Arial" panose="020B0604020202020204" pitchFamily="34" charset="0"/>
                <a:cs typeface="Arial" panose="020B0604020202020204" pitchFamily="34" charset="0"/>
              </a:rPr>
              <a:t>cyberstealth</a:t>
            </a:r>
            <a:r>
              <a:rPr lang="en-GB" sz="1778" dirty="0">
                <a:latin typeface="Arial" panose="020B0604020202020204" pitchFamily="34" charset="0"/>
                <a:cs typeface="Arial" panose="020B0604020202020204" pitchFamily="34" charset="0"/>
              </a:rPr>
              <a:t>’ (</a:t>
            </a:r>
            <a:r>
              <a:rPr lang="en-GB" sz="1778" dirty="0" err="1">
                <a:latin typeface="Arial" panose="020B0604020202020204" pitchFamily="34" charset="0"/>
                <a:cs typeface="Arial" panose="020B0604020202020204" pitchFamily="34" charset="0"/>
              </a:rPr>
              <a:t>Ebo</a:t>
            </a:r>
            <a:r>
              <a:rPr lang="en-GB" sz="1778" dirty="0">
                <a:latin typeface="Arial" panose="020B0604020202020204" pitchFamily="34" charset="0"/>
                <a:cs typeface="Arial" panose="020B0604020202020204" pitchFamily="34" charset="0"/>
              </a:rPr>
              <a:t>, 1998)</a:t>
            </a:r>
          </a:p>
          <a:p>
            <a:pPr marL="317497" indent="-317497">
              <a:buFont typeface="Arial" panose="020B0604020202020204" pitchFamily="34" charset="0"/>
              <a:buChar char="•"/>
            </a:pPr>
            <a:r>
              <a:rPr lang="en-GB" sz="1778" dirty="0">
                <a:latin typeface="Arial" panose="020B0604020202020204" pitchFamily="34" charset="0"/>
                <a:cs typeface="Arial" panose="020B0604020202020204" pitchFamily="34" charset="0"/>
              </a:rPr>
              <a:t>Digital spaces are not neutral space rather extension of colonial relations</a:t>
            </a:r>
          </a:p>
          <a:p>
            <a:pPr marL="317497" indent="-317497">
              <a:buFont typeface="Arial" panose="020B0604020202020204" pitchFamily="34" charset="0"/>
              <a:buChar char="•"/>
            </a:pPr>
            <a:r>
              <a:rPr lang="en-GB" sz="1778" dirty="0">
                <a:latin typeface="Arial" panose="020B0604020202020204" pitchFamily="34" charset="0"/>
                <a:cs typeface="Arial" panose="020B0604020202020204" pitchFamily="34" charset="0"/>
              </a:rPr>
              <a:t>Sometimes ‘records’ exotica or marginalises ethnic others (Murthy, 2008)</a:t>
            </a:r>
          </a:p>
          <a:p>
            <a:pPr marL="317497" indent="-317497">
              <a:buFont typeface="Arial" panose="020B0604020202020204" pitchFamily="34" charset="0"/>
              <a:buChar char="•"/>
            </a:pPr>
            <a:r>
              <a:rPr lang="en-GB" sz="1778" dirty="0">
                <a:latin typeface="Arial" panose="020B0604020202020204" pitchFamily="34" charset="0"/>
                <a:cs typeface="Arial" panose="020B0604020202020204" pitchFamily="34" charset="0"/>
              </a:rPr>
              <a:t>Becoming consumable in digital medium image, text, narratives do not lose their politics rather </a:t>
            </a:r>
            <a:r>
              <a:rPr lang="en-GB" sz="1778" dirty="0" err="1">
                <a:latin typeface="Arial" panose="020B0604020202020204" pitchFamily="34" charset="0"/>
                <a:cs typeface="Arial" panose="020B0604020202020204" pitchFamily="34" charset="0"/>
              </a:rPr>
              <a:t>reconfigues</a:t>
            </a:r>
            <a:endParaRPr lang="en-GB" sz="1778" dirty="0">
              <a:latin typeface="Arial" panose="020B0604020202020204" pitchFamily="34" charset="0"/>
              <a:cs typeface="Arial" panose="020B0604020202020204" pitchFamily="34" charset="0"/>
            </a:endParaRPr>
          </a:p>
          <a:p>
            <a:r>
              <a:rPr lang="en-GB" sz="1778" i="1" dirty="0">
                <a:latin typeface="Arial" panose="020B0604020202020204" pitchFamily="34" charset="0"/>
                <a:cs typeface="Arial" panose="020B0604020202020204" pitchFamily="34" charset="0"/>
              </a:rPr>
              <a:t>“social media configures post-traumatic imagery for the purposes of sustaining colonial amnesia” (Dar, 2020: 141)</a:t>
            </a:r>
            <a:endParaRPr lang="en-GB" sz="1778"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9B4603E-CC7C-1145-9AFC-5C817CC75813}"/>
              </a:ext>
            </a:extLst>
          </p:cNvPr>
          <p:cNvSpPr/>
          <p:nvPr/>
        </p:nvSpPr>
        <p:spPr>
          <a:xfrm>
            <a:off x="507999" y="3674139"/>
            <a:ext cx="8355568" cy="2110065"/>
          </a:xfrm>
          <a:prstGeom prst="rect">
            <a:avLst/>
          </a:prstGeom>
        </p:spPr>
        <p:txBody>
          <a:bodyPr wrap="square">
            <a:spAutoFit/>
          </a:bodyPr>
          <a:lstStyle/>
          <a:p>
            <a:r>
              <a:rPr lang="en-GB" sz="2222" b="1" dirty="0">
                <a:latin typeface="Arial" panose="020B0604020202020204" pitchFamily="34" charset="0"/>
                <a:cs typeface="Arial" panose="020B0604020202020204" pitchFamily="34" charset="0"/>
              </a:rPr>
              <a:t>How to do digital research ethically? </a:t>
            </a:r>
          </a:p>
          <a:p>
            <a:pPr marL="317497" indent="-317497">
              <a:buFont typeface="Arial" panose="020B0604020202020204" pitchFamily="34" charset="0"/>
              <a:buChar char="•"/>
            </a:pPr>
            <a:endParaRPr lang="en-GB" sz="2000" dirty="0"/>
          </a:p>
          <a:p>
            <a:pPr marL="317497" indent="-317497">
              <a:buFont typeface="Arial" panose="020B0604020202020204" pitchFamily="34" charset="0"/>
              <a:buChar char="•"/>
            </a:pPr>
            <a:r>
              <a:rPr lang="en-GB" sz="1778" dirty="0">
                <a:latin typeface="Arial" panose="020B0604020202020204" pitchFamily="34" charset="0"/>
                <a:cs typeface="Arial" panose="020B0604020202020204" pitchFamily="34" charset="0"/>
              </a:rPr>
              <a:t>requires new procedures </a:t>
            </a:r>
          </a:p>
          <a:p>
            <a:pPr marL="317497" indent="-317497">
              <a:buFont typeface="Arial" panose="020B0604020202020204" pitchFamily="34" charset="0"/>
              <a:buChar char="•"/>
            </a:pPr>
            <a:r>
              <a:rPr lang="en-GB" sz="1778" dirty="0">
                <a:latin typeface="Arial" panose="020B0604020202020204" pitchFamily="34" charset="0"/>
                <a:cs typeface="Arial" panose="020B0604020202020204" pitchFamily="34" charset="0"/>
              </a:rPr>
              <a:t>collaborative ways through a mutual learning process (</a:t>
            </a:r>
            <a:r>
              <a:rPr lang="en-GB" sz="1778" dirty="0" err="1">
                <a:latin typeface="Arial" panose="020B0604020202020204" pitchFamily="34" charset="0"/>
                <a:cs typeface="Arial" panose="020B0604020202020204" pitchFamily="34" charset="0"/>
              </a:rPr>
              <a:t>Sandercock</a:t>
            </a:r>
            <a:r>
              <a:rPr lang="en-GB" sz="1778" dirty="0">
                <a:latin typeface="Arial" panose="020B0604020202020204" pitchFamily="34" charset="0"/>
                <a:cs typeface="Arial" panose="020B0604020202020204" pitchFamily="34" charset="0"/>
              </a:rPr>
              <a:t> &amp; </a:t>
            </a:r>
            <a:r>
              <a:rPr lang="en-GB" sz="1778" dirty="0" err="1">
                <a:latin typeface="Arial" panose="020B0604020202020204" pitchFamily="34" charset="0"/>
                <a:cs typeface="Arial" panose="020B0604020202020204" pitchFamily="34" charset="0"/>
              </a:rPr>
              <a:t>Attili</a:t>
            </a:r>
            <a:r>
              <a:rPr lang="en-GB" sz="1778" dirty="0">
                <a:latin typeface="Arial" panose="020B0604020202020204" pitchFamily="34" charset="0"/>
                <a:cs typeface="Arial" panose="020B0604020202020204" pitchFamily="34" charset="0"/>
              </a:rPr>
              <a:t> 2010) </a:t>
            </a:r>
          </a:p>
          <a:p>
            <a:pPr marL="317497" indent="-317497">
              <a:buFont typeface="Arial" panose="020B0604020202020204" pitchFamily="34" charset="0"/>
              <a:buChar char="•"/>
            </a:pPr>
            <a:r>
              <a:rPr lang="en-GB" sz="1778" dirty="0">
                <a:latin typeface="Arial" panose="020B0604020202020204" pitchFamily="34" charset="0"/>
                <a:cs typeface="Arial" panose="020B0604020202020204" pitchFamily="34" charset="0"/>
              </a:rPr>
              <a:t>defining co-responsibility and acknowledging existing power relations </a:t>
            </a:r>
          </a:p>
          <a:p>
            <a:pPr marL="317497" indent="-317497">
              <a:buFont typeface="Arial" panose="020B0604020202020204" pitchFamily="34" charset="0"/>
              <a:buChar char="•"/>
            </a:pPr>
            <a:r>
              <a:rPr lang="en-GB" sz="1778" dirty="0">
                <a:latin typeface="Arial" panose="020B0604020202020204" pitchFamily="34" charset="0"/>
                <a:cs typeface="Arial" panose="020B0604020202020204" pitchFamily="34" charset="0"/>
              </a:rPr>
              <a:t>designing ‘principled space’ collaboratively (</a:t>
            </a:r>
            <a:r>
              <a:rPr lang="en-GB" sz="1778" dirty="0">
                <a:latin typeface="Arial" panose="020B0604020202020204" pitchFamily="34" charset="0"/>
                <a:cs typeface="Arial" panose="020B0604020202020204" pitchFamily="34" charset="0"/>
                <a:hlinkClick r:id="rId2"/>
              </a:rPr>
              <a:t>Hanalei Ramos)  </a:t>
            </a:r>
            <a:endParaRPr lang="en-GB" sz="1778"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13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30094" y="1778001"/>
            <a:ext cx="9144000" cy="3196441"/>
          </a:xfrm>
        </p:spPr>
        <p:txBody>
          <a:bodyPr/>
          <a:lstStyle/>
          <a:p>
            <a:endParaRPr lang="en-GB" dirty="0"/>
          </a:p>
          <a:p>
            <a:endParaRPr lang="en-GB" dirty="0"/>
          </a:p>
          <a:p>
            <a:pPr marL="317497" indent="-317497">
              <a:buFont typeface="Arial" panose="020B0604020202020204" pitchFamily="34" charset="0"/>
              <a:buChar char="•"/>
            </a:pPr>
            <a:endParaRPr lang="en-GB" dirty="0"/>
          </a:p>
          <a:p>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Visual and or Narratives</a:t>
            </a:r>
            <a:endParaRPr lang="en-US" sz="4444" dirty="0"/>
          </a:p>
        </p:txBody>
      </p:sp>
      <p:pic>
        <p:nvPicPr>
          <p:cNvPr id="7" name="Picture 6" descr="A screenshot of a social media post&#10;&#10;Description automatically generated">
            <a:extLst>
              <a:ext uri="{FF2B5EF4-FFF2-40B4-BE49-F238E27FC236}">
                <a16:creationId xmlns:a16="http://schemas.microsoft.com/office/drawing/2014/main" id="{839254A8-8725-F045-AA1A-82603B474D0B}"/>
              </a:ext>
            </a:extLst>
          </p:cNvPr>
          <p:cNvPicPr/>
          <p:nvPr/>
        </p:nvPicPr>
        <p:blipFill>
          <a:blip r:embed="rId2" cstate="screen">
            <a:extLst>
              <a:ext uri="{28A0092B-C50C-407E-A947-70E740481C1C}">
                <a14:useLocalDpi xmlns:a14="http://schemas.microsoft.com/office/drawing/2010/main"/>
              </a:ext>
            </a:extLst>
          </a:blip>
          <a:stretch>
            <a:fillRect/>
          </a:stretch>
        </p:blipFill>
        <p:spPr>
          <a:xfrm>
            <a:off x="483736" y="1304435"/>
            <a:ext cx="5080000" cy="2876550"/>
          </a:xfrm>
          <a:prstGeom prst="rect">
            <a:avLst/>
          </a:prstGeom>
        </p:spPr>
      </p:pic>
      <p:grpSp>
        <p:nvGrpSpPr>
          <p:cNvPr id="8" name="Group 7">
            <a:extLst>
              <a:ext uri="{FF2B5EF4-FFF2-40B4-BE49-F238E27FC236}">
                <a16:creationId xmlns:a16="http://schemas.microsoft.com/office/drawing/2014/main" id="{512F5456-D719-F349-B74E-C1B700E547E6}"/>
              </a:ext>
            </a:extLst>
          </p:cNvPr>
          <p:cNvGrpSpPr/>
          <p:nvPr/>
        </p:nvGrpSpPr>
        <p:grpSpPr>
          <a:xfrm>
            <a:off x="507999" y="4403724"/>
            <a:ext cx="4204335" cy="2876550"/>
            <a:chOff x="0" y="0"/>
            <a:chExt cx="4965700" cy="3397250"/>
          </a:xfrm>
        </p:grpSpPr>
        <p:pic>
          <p:nvPicPr>
            <p:cNvPr id="10" name="Picture 9" descr="A close up of a newspaper&#10;&#10;Description automatically generated">
              <a:extLst>
                <a:ext uri="{FF2B5EF4-FFF2-40B4-BE49-F238E27FC236}">
                  <a16:creationId xmlns:a16="http://schemas.microsoft.com/office/drawing/2014/main" id="{61F37A75-D60A-1545-AE9F-3B816839F1EE}"/>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20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0" y="0"/>
              <a:ext cx="4965700" cy="3397250"/>
            </a:xfrm>
            <a:prstGeom prst="rect">
              <a:avLst/>
            </a:prstGeom>
          </p:spPr>
        </p:pic>
        <p:sp>
          <p:nvSpPr>
            <p:cNvPr id="12" name="Rectangle 11">
              <a:extLst>
                <a:ext uri="{FF2B5EF4-FFF2-40B4-BE49-F238E27FC236}">
                  <a16:creationId xmlns:a16="http://schemas.microsoft.com/office/drawing/2014/main" id="{18A02C38-968C-194F-8091-385958EB84D3}"/>
                </a:ext>
              </a:extLst>
            </p:cNvPr>
            <p:cNvSpPr/>
            <p:nvPr/>
          </p:nvSpPr>
          <p:spPr>
            <a:xfrm>
              <a:off x="190500" y="1993900"/>
              <a:ext cx="4495800" cy="11557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 name="Rectangle 2">
            <a:extLst>
              <a:ext uri="{FF2B5EF4-FFF2-40B4-BE49-F238E27FC236}">
                <a16:creationId xmlns:a16="http://schemas.microsoft.com/office/drawing/2014/main" id="{D90B34BE-AB4F-FB4C-A38F-B9BFECB44FAA}"/>
              </a:ext>
            </a:extLst>
          </p:cNvPr>
          <p:cNvSpPr/>
          <p:nvPr/>
        </p:nvSpPr>
        <p:spPr>
          <a:xfrm>
            <a:off x="5811693" y="4458212"/>
            <a:ext cx="3962401" cy="2862322"/>
          </a:xfrm>
          <a:prstGeom prst="rect">
            <a:avLst/>
          </a:prstGeom>
        </p:spPr>
        <p:txBody>
          <a:bodyPr wrap="square">
            <a:spAutoFit/>
          </a:bodyPr>
          <a:lstStyle/>
          <a:p>
            <a:r>
              <a:rPr lang="en-GB" dirty="0">
                <a:latin typeface="Arial" panose="020B0604020202020204" pitchFamily="34" charset="0"/>
                <a:ea typeface="Calibri" panose="020F0502020204030204" pitchFamily="34" charset="0"/>
                <a:cs typeface="Times New Roman" panose="02020603050405020304" pitchFamily="18" charset="0"/>
              </a:rPr>
              <a:t>The reasons mentioned for this were: gossiping; leaving working place without permission; leaving department before red light; moving here and there and keeping machine idle; assembling in front of the exit gate before finishing work. From the narrative of the notice, it is clearly understood that the allegations are fabricated. </a:t>
            </a:r>
            <a:endParaRPr lang="en-GB" dirty="0"/>
          </a:p>
        </p:txBody>
      </p:sp>
      <p:sp>
        <p:nvSpPr>
          <p:cNvPr id="11" name="Rectangle 10">
            <a:extLst>
              <a:ext uri="{FF2B5EF4-FFF2-40B4-BE49-F238E27FC236}">
                <a16:creationId xmlns:a16="http://schemas.microsoft.com/office/drawing/2014/main" id="{EA7654BB-DAE0-6840-B171-AE1E955797B4}"/>
              </a:ext>
            </a:extLst>
          </p:cNvPr>
          <p:cNvSpPr/>
          <p:nvPr/>
        </p:nvSpPr>
        <p:spPr>
          <a:xfrm>
            <a:off x="5811692" y="2112120"/>
            <a:ext cx="3962401" cy="369332"/>
          </a:xfrm>
          <a:prstGeom prst="rect">
            <a:avLst/>
          </a:prstGeom>
        </p:spPr>
        <p:txBody>
          <a:bodyPr wrap="square">
            <a:spAutoFit/>
          </a:bodyPr>
          <a:lstStyle/>
          <a:p>
            <a:r>
              <a:rPr lang="en-GB" dirty="0"/>
              <a:t>Diasporic capital </a:t>
            </a:r>
          </a:p>
        </p:txBody>
      </p:sp>
    </p:spTree>
    <p:extLst>
      <p:ext uri="{BB962C8B-B14F-4D97-AF65-F5344CB8AC3E}">
        <p14:creationId xmlns:p14="http://schemas.microsoft.com/office/powerpoint/2010/main" val="132264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30094" y="1778001"/>
            <a:ext cx="9144000" cy="3196441"/>
          </a:xfrm>
        </p:spPr>
        <p:txBody>
          <a:bodyPr/>
          <a:lstStyle/>
          <a:p>
            <a:endParaRPr lang="en-GB" dirty="0"/>
          </a:p>
          <a:p>
            <a:endParaRPr lang="en-GB" dirty="0"/>
          </a:p>
          <a:p>
            <a:pPr marL="317497" indent="-317497">
              <a:buFont typeface="Arial" panose="020B0604020202020204" pitchFamily="34" charset="0"/>
              <a:buChar char="•"/>
            </a:pPr>
            <a:endParaRPr lang="en-GB" dirty="0"/>
          </a:p>
          <a:p>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Visual and or Narratives</a:t>
            </a:r>
            <a:endParaRPr lang="en-US" sz="4444" dirty="0"/>
          </a:p>
          <a:p>
            <a:r>
              <a:rPr lang="en-GB" sz="4444" dirty="0"/>
              <a:t> </a:t>
            </a:r>
            <a:endParaRPr lang="en-US" sz="4444" dirty="0"/>
          </a:p>
        </p:txBody>
      </p:sp>
      <p:pic>
        <p:nvPicPr>
          <p:cNvPr id="11" name="Picture 10" descr="A close up of a newspaper&#10;&#10;Description automatically generated">
            <a:extLst>
              <a:ext uri="{FF2B5EF4-FFF2-40B4-BE49-F238E27FC236}">
                <a16:creationId xmlns:a16="http://schemas.microsoft.com/office/drawing/2014/main" id="{23BCF9FD-8309-0C4A-B664-D07554F34F0C}"/>
              </a:ext>
            </a:extLst>
          </p:cNvPr>
          <p:cNvPicPr/>
          <p:nvPr/>
        </p:nvPicPr>
        <p:blipFill>
          <a:blip r:embed="rId2" cstate="email">
            <a:extLst>
              <a:ext uri="{28A0092B-C50C-407E-A947-70E740481C1C}">
                <a14:useLocalDpi xmlns:a14="http://schemas.microsoft.com/office/drawing/2010/main"/>
              </a:ext>
            </a:extLst>
          </a:blip>
          <a:stretch>
            <a:fillRect/>
          </a:stretch>
        </p:blipFill>
        <p:spPr>
          <a:xfrm>
            <a:off x="630094" y="1330594"/>
            <a:ext cx="2513330" cy="3482975"/>
          </a:xfrm>
          <a:prstGeom prst="rect">
            <a:avLst/>
          </a:prstGeom>
        </p:spPr>
      </p:pic>
      <p:sp>
        <p:nvSpPr>
          <p:cNvPr id="2" name="Rectangle 1">
            <a:extLst>
              <a:ext uri="{FF2B5EF4-FFF2-40B4-BE49-F238E27FC236}">
                <a16:creationId xmlns:a16="http://schemas.microsoft.com/office/drawing/2014/main" id="{8ADBDFD1-49EB-CF4E-B235-04F7B7D7745E}"/>
              </a:ext>
            </a:extLst>
          </p:cNvPr>
          <p:cNvSpPr/>
          <p:nvPr/>
        </p:nvSpPr>
        <p:spPr>
          <a:xfrm>
            <a:off x="519887" y="4824148"/>
            <a:ext cx="2971801" cy="2585323"/>
          </a:xfrm>
          <a:prstGeom prst="rect">
            <a:avLst/>
          </a:prstGeom>
        </p:spPr>
        <p:txBody>
          <a:bodyPr wrap="square">
            <a:spAutoFit/>
          </a:bodyPr>
          <a:lstStyle/>
          <a:p>
            <a:pPr algn="just"/>
            <a:r>
              <a:rPr lang="en-GB" dirty="0">
                <a:latin typeface="Arial" panose="020B0604020202020204" pitchFamily="34" charset="0"/>
                <a:ea typeface="Calibri" panose="020F0502020204030204" pitchFamily="34" charset="0"/>
                <a:cs typeface="Times New Roman" panose="02020603050405020304" pitchFamily="18" charset="0"/>
              </a:rPr>
              <a:t>“We as taxpayers have a right to live in a clean &amp; pollution free surrounding…….</a:t>
            </a:r>
            <a:r>
              <a:rPr lang="en-GB" i="1" dirty="0" err="1">
                <a:latin typeface="Arial" panose="020B0604020202020204" pitchFamily="34" charset="0"/>
                <a:ea typeface="Calibri" panose="020F0502020204030204" pitchFamily="34" charset="0"/>
                <a:cs typeface="Times New Roman" panose="02020603050405020304" pitchFamily="18" charset="0"/>
              </a:rPr>
              <a:t>Bidhannagar</a:t>
            </a:r>
            <a:r>
              <a:rPr lang="en-GB" dirty="0">
                <a:latin typeface="Arial" panose="020B0604020202020204" pitchFamily="34" charset="0"/>
                <a:ea typeface="Calibri" panose="020F0502020204030204" pitchFamily="34" charset="0"/>
                <a:cs typeface="Times New Roman" panose="02020603050405020304" pitchFamily="18" charset="0"/>
              </a:rPr>
              <a:t> is ours and we not only have a duty but also a right to protect it from becoming an unplanned, dirty and chaotic township”.</a:t>
            </a:r>
            <a:r>
              <a:rPr lang="en-GB" dirty="0"/>
              <a:t> </a:t>
            </a:r>
          </a:p>
        </p:txBody>
      </p:sp>
      <p:pic>
        <p:nvPicPr>
          <p:cNvPr id="13" name="image5.jpg" descr="A herd of sheep walking along a river next to a body of water&#10;&#10;Description automatically generated">
            <a:extLst>
              <a:ext uri="{FF2B5EF4-FFF2-40B4-BE49-F238E27FC236}">
                <a16:creationId xmlns:a16="http://schemas.microsoft.com/office/drawing/2014/main" id="{A782AE3C-1984-2043-BDB1-3CF433C4D2C7}"/>
              </a:ext>
            </a:extLst>
          </p:cNvPr>
          <p:cNvPicPr/>
          <p:nvPr/>
        </p:nvPicPr>
        <p:blipFill>
          <a:blip r:embed="rId3"/>
          <a:srcRect/>
          <a:stretch>
            <a:fillRect/>
          </a:stretch>
        </p:blipFill>
        <p:spPr>
          <a:xfrm>
            <a:off x="6622873" y="1711470"/>
            <a:ext cx="3307457" cy="2479530"/>
          </a:xfrm>
          <a:prstGeom prst="rect">
            <a:avLst/>
          </a:prstGeom>
          <a:ln/>
        </p:spPr>
      </p:pic>
      <p:pic>
        <p:nvPicPr>
          <p:cNvPr id="14" name="Picture 13" descr="A picture containing tree, outdoor, ground&#10;&#10;Description automatically generated">
            <a:extLst>
              <a:ext uri="{FF2B5EF4-FFF2-40B4-BE49-F238E27FC236}">
                <a16:creationId xmlns:a16="http://schemas.microsoft.com/office/drawing/2014/main" id="{38152DAF-48E9-7543-9C99-EF783222C4B9}"/>
              </a:ext>
            </a:extLst>
          </p:cNvPr>
          <p:cNvPicPr/>
          <p:nvPr/>
        </p:nvPicPr>
        <p:blipFill>
          <a:blip r:embed="rId4" cstate="print">
            <a:extLst>
              <a:ext uri="{28A0092B-C50C-407E-A947-70E740481C1C}">
                <a14:useLocalDpi xmlns:a14="http://schemas.microsoft.com/office/drawing/2010/main"/>
              </a:ext>
            </a:extLst>
          </a:blip>
          <a:stretch>
            <a:fillRect/>
          </a:stretch>
        </p:blipFill>
        <p:spPr>
          <a:xfrm rot="5400000">
            <a:off x="3227854" y="1808311"/>
            <a:ext cx="3497186" cy="2513330"/>
          </a:xfrm>
          <a:prstGeom prst="rect">
            <a:avLst/>
          </a:prstGeom>
        </p:spPr>
      </p:pic>
      <p:sp>
        <p:nvSpPr>
          <p:cNvPr id="10" name="Rectangle 9">
            <a:extLst>
              <a:ext uri="{FF2B5EF4-FFF2-40B4-BE49-F238E27FC236}">
                <a16:creationId xmlns:a16="http://schemas.microsoft.com/office/drawing/2014/main" id="{1078A72C-C58E-DD41-BEF9-7F728E7E11B0}"/>
              </a:ext>
            </a:extLst>
          </p:cNvPr>
          <p:cNvSpPr/>
          <p:nvPr/>
        </p:nvSpPr>
        <p:spPr>
          <a:xfrm>
            <a:off x="3639995" y="4859867"/>
            <a:ext cx="2593117" cy="1200329"/>
          </a:xfrm>
          <a:prstGeom prst="rect">
            <a:avLst/>
          </a:prstGeom>
        </p:spPr>
        <p:txBody>
          <a:bodyPr wrap="square">
            <a:spAutoFit/>
          </a:bodyPr>
          <a:lstStyle/>
          <a:p>
            <a:pPr algn="just"/>
            <a:r>
              <a:rPr lang="en-GB" dirty="0" err="1">
                <a:latin typeface="Arial" panose="020B0604020202020204" pitchFamily="34" charset="0"/>
                <a:ea typeface="Calibri" panose="020F0502020204030204" pitchFamily="34" charset="0"/>
                <a:cs typeface="Times New Roman" panose="02020603050405020304" pitchFamily="18" charset="0"/>
              </a:rPr>
              <a:t>Adhocness</a:t>
            </a:r>
            <a:r>
              <a:rPr lang="en-GB" dirty="0">
                <a:latin typeface="Arial" panose="020B0604020202020204" pitchFamily="34" charset="0"/>
                <a:ea typeface="Calibri" panose="020F0502020204030204" pitchFamily="34" charset="0"/>
                <a:cs typeface="Times New Roman" panose="02020603050405020304" pitchFamily="18" charset="0"/>
              </a:rPr>
              <a:t> of the ordinary: Assemblage of body, material and action</a:t>
            </a:r>
            <a:endParaRPr lang="en-GB" dirty="0"/>
          </a:p>
        </p:txBody>
      </p:sp>
      <p:sp>
        <p:nvSpPr>
          <p:cNvPr id="12" name="Rectangle 11">
            <a:extLst>
              <a:ext uri="{FF2B5EF4-FFF2-40B4-BE49-F238E27FC236}">
                <a16:creationId xmlns:a16="http://schemas.microsoft.com/office/drawing/2014/main" id="{5F455709-8B5D-B34E-B840-C1016CCBEFF4}"/>
              </a:ext>
            </a:extLst>
          </p:cNvPr>
          <p:cNvSpPr/>
          <p:nvPr/>
        </p:nvSpPr>
        <p:spPr>
          <a:xfrm>
            <a:off x="6668312" y="4889415"/>
            <a:ext cx="3307457" cy="368385"/>
          </a:xfrm>
          <a:prstGeom prst="rect">
            <a:avLst/>
          </a:prstGeom>
        </p:spPr>
        <p:txBody>
          <a:bodyPr wrap="square">
            <a:spAutoFit/>
          </a:bodyPr>
          <a:lstStyle/>
          <a:p>
            <a:pPr algn="just"/>
            <a:r>
              <a:rPr lang="en-GB" dirty="0">
                <a:latin typeface="Arial" panose="020B0604020202020204" pitchFamily="34" charset="0"/>
                <a:ea typeface="Calibri" panose="020F0502020204030204" pitchFamily="34" charset="0"/>
                <a:cs typeface="Times New Roman" panose="02020603050405020304" pitchFamily="18" charset="0"/>
              </a:rPr>
              <a:t>Land waiting for conversion</a:t>
            </a:r>
            <a:endParaRPr lang="en-GB" dirty="0"/>
          </a:p>
        </p:txBody>
      </p:sp>
    </p:spTree>
    <p:extLst>
      <p:ext uri="{BB962C8B-B14F-4D97-AF65-F5344CB8AC3E}">
        <p14:creationId xmlns:p14="http://schemas.microsoft.com/office/powerpoint/2010/main" val="214592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30094" y="1778001"/>
            <a:ext cx="9144000" cy="3196441"/>
          </a:xfrm>
        </p:spPr>
        <p:txBody>
          <a:bodyPr/>
          <a:lstStyle/>
          <a:p>
            <a:endParaRPr lang="en-GB" dirty="0"/>
          </a:p>
          <a:p>
            <a:endParaRPr lang="en-GB" dirty="0"/>
          </a:p>
          <a:p>
            <a:pPr marL="317497" indent="-317497">
              <a:buFont typeface="Arial" panose="020B0604020202020204" pitchFamily="34" charset="0"/>
              <a:buChar char="•"/>
            </a:pPr>
            <a:endParaRPr lang="en-GB" dirty="0"/>
          </a:p>
          <a:p>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Visual and or Narratives</a:t>
            </a:r>
            <a:endParaRPr lang="en-US" sz="4444" dirty="0"/>
          </a:p>
        </p:txBody>
      </p:sp>
      <p:grpSp>
        <p:nvGrpSpPr>
          <p:cNvPr id="8" name="Group 7">
            <a:extLst>
              <a:ext uri="{FF2B5EF4-FFF2-40B4-BE49-F238E27FC236}">
                <a16:creationId xmlns:a16="http://schemas.microsoft.com/office/drawing/2014/main" id="{B05474F5-6E27-CB4D-A94C-819332E3B37A}"/>
              </a:ext>
            </a:extLst>
          </p:cNvPr>
          <p:cNvGrpSpPr/>
          <p:nvPr/>
        </p:nvGrpSpPr>
        <p:grpSpPr>
          <a:xfrm>
            <a:off x="595595" y="1490271"/>
            <a:ext cx="4235817" cy="3285371"/>
            <a:chOff x="0" y="0"/>
            <a:chExt cx="5024733" cy="4208146"/>
          </a:xfrm>
        </p:grpSpPr>
        <p:grpSp>
          <p:nvGrpSpPr>
            <p:cNvPr id="10" name="Group 9">
              <a:extLst>
                <a:ext uri="{FF2B5EF4-FFF2-40B4-BE49-F238E27FC236}">
                  <a16:creationId xmlns:a16="http://schemas.microsoft.com/office/drawing/2014/main" id="{D92887AF-5B0D-2F4A-9DBB-7B7BA3B41C62}"/>
                </a:ext>
              </a:extLst>
            </p:cNvPr>
            <p:cNvGrpSpPr/>
            <p:nvPr/>
          </p:nvGrpSpPr>
          <p:grpSpPr>
            <a:xfrm>
              <a:off x="0" y="0"/>
              <a:ext cx="2603492" cy="4208146"/>
              <a:chOff x="4225543" y="1805150"/>
              <a:chExt cx="2240908" cy="3949690"/>
            </a:xfrm>
          </p:grpSpPr>
          <p:grpSp>
            <p:nvGrpSpPr>
              <p:cNvPr id="18" name="Group 17">
                <a:extLst>
                  <a:ext uri="{FF2B5EF4-FFF2-40B4-BE49-F238E27FC236}">
                    <a16:creationId xmlns:a16="http://schemas.microsoft.com/office/drawing/2014/main" id="{DA07981B-5D9A-7E42-BD13-88EA411B7957}"/>
                  </a:ext>
                </a:extLst>
              </p:cNvPr>
              <p:cNvGrpSpPr/>
              <p:nvPr/>
            </p:nvGrpSpPr>
            <p:grpSpPr>
              <a:xfrm>
                <a:off x="4225543" y="1805150"/>
                <a:ext cx="2240908" cy="3949690"/>
                <a:chOff x="0" y="528816"/>
                <a:chExt cx="3067675" cy="5563375"/>
              </a:xfrm>
            </p:grpSpPr>
            <p:sp>
              <p:nvSpPr>
                <p:cNvPr id="19" name="Rectangle 18">
                  <a:extLst>
                    <a:ext uri="{FF2B5EF4-FFF2-40B4-BE49-F238E27FC236}">
                      <a16:creationId xmlns:a16="http://schemas.microsoft.com/office/drawing/2014/main" id="{23E1AB7C-CA23-E84B-B4FF-E18BD98CE4E9}"/>
                    </a:ext>
                  </a:extLst>
                </p:cNvPr>
                <p:cNvSpPr/>
                <p:nvPr/>
              </p:nvSpPr>
              <p:spPr>
                <a:xfrm>
                  <a:off x="0" y="528816"/>
                  <a:ext cx="3067675" cy="5563375"/>
                </a:xfrm>
                <a:prstGeom prst="rect">
                  <a:avLst/>
                </a:prstGeom>
                <a:noFill/>
                <a:ln>
                  <a:noFill/>
                </a:ln>
              </p:spPr>
              <p:txBody>
                <a:bodyPr spcFirstLastPara="1" wrap="square" lIns="91425" tIns="91425" rIns="91425" bIns="91425" anchor="ctr" anchorCtr="0"/>
                <a:lstStyle/>
                <a:p>
                  <a:pPr algn="l">
                    <a:lnSpc>
                      <a:spcPct val="150000"/>
                    </a:lnSpc>
                    <a:spcAft>
                      <a:spcPts val="60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21" name="Shape 45">
                  <a:extLst>
                    <a:ext uri="{FF2B5EF4-FFF2-40B4-BE49-F238E27FC236}">
                      <a16:creationId xmlns:a16="http://schemas.microsoft.com/office/drawing/2014/main" id="{BD1349B1-DD61-1E4E-AAD4-9C20C4E22FA0}"/>
                    </a:ext>
                  </a:extLst>
                </p:cNvPr>
                <p:cNvPicPr preferRelativeResize="0"/>
                <p:nvPr/>
              </p:nvPicPr>
              <p:blipFill rotWithShape="1">
                <a:blip r:embed="rId2">
                  <a:alphaModFix/>
                </a:blip>
                <a:srcRect/>
                <a:stretch/>
              </p:blipFill>
              <p:spPr>
                <a:xfrm>
                  <a:off x="161257" y="528816"/>
                  <a:ext cx="2744250" cy="4494747"/>
                </a:xfrm>
                <a:prstGeom prst="rect">
                  <a:avLst/>
                </a:prstGeom>
                <a:noFill/>
                <a:ln>
                  <a:noFill/>
                </a:ln>
              </p:spPr>
            </p:pic>
          </p:grpSp>
        </p:grpSp>
        <p:sp>
          <p:nvSpPr>
            <p:cNvPr id="15" name="Rectangle 14">
              <a:extLst>
                <a:ext uri="{FF2B5EF4-FFF2-40B4-BE49-F238E27FC236}">
                  <a16:creationId xmlns:a16="http://schemas.microsoft.com/office/drawing/2014/main" id="{21358281-EA2F-7945-A293-5AF6215ECA90}"/>
                </a:ext>
              </a:extLst>
            </p:cNvPr>
            <p:cNvSpPr/>
            <p:nvPr/>
          </p:nvSpPr>
          <p:spPr>
            <a:xfrm>
              <a:off x="3157268" y="247572"/>
              <a:ext cx="1867465" cy="3960574"/>
            </a:xfrm>
            <a:prstGeom prst="rect">
              <a:avLst/>
            </a:prstGeom>
            <a:noFill/>
            <a:ln>
              <a:noFill/>
            </a:ln>
          </p:spPr>
          <p:txBody>
            <a:bodyPr spcFirstLastPara="1" wrap="square" lIns="91425" tIns="91425" rIns="91425" bIns="91425" anchor="ctr" anchorCtr="0"/>
            <a:lstStyle/>
            <a:p>
              <a:pPr algn="l">
                <a:lnSpc>
                  <a:spcPct val="150000"/>
                </a:lnSpc>
                <a:spcAft>
                  <a:spcPts val="60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p>
          </p:txBody>
        </p:sp>
      </p:grpSp>
      <p:pic>
        <p:nvPicPr>
          <p:cNvPr id="22" name="Shape 5">
            <a:extLst>
              <a:ext uri="{FF2B5EF4-FFF2-40B4-BE49-F238E27FC236}">
                <a16:creationId xmlns:a16="http://schemas.microsoft.com/office/drawing/2014/main" id="{86ACECD4-D3A5-7046-826A-63245E09D991}"/>
              </a:ext>
            </a:extLst>
          </p:cNvPr>
          <p:cNvPicPr/>
          <p:nvPr/>
        </p:nvPicPr>
        <p:blipFill rotWithShape="1">
          <a:blip r:embed="rId3">
            <a:alphaModFix/>
          </a:blip>
          <a:srcRect/>
          <a:stretch/>
        </p:blipFill>
        <p:spPr>
          <a:xfrm>
            <a:off x="3066553" y="1683555"/>
            <a:ext cx="2811780" cy="1854835"/>
          </a:xfrm>
          <a:prstGeom prst="rect">
            <a:avLst/>
          </a:prstGeom>
          <a:noFill/>
          <a:ln>
            <a:noFill/>
          </a:ln>
        </p:spPr>
      </p:pic>
      <p:grpSp>
        <p:nvGrpSpPr>
          <p:cNvPr id="23" name="Group 22">
            <a:extLst>
              <a:ext uri="{FF2B5EF4-FFF2-40B4-BE49-F238E27FC236}">
                <a16:creationId xmlns:a16="http://schemas.microsoft.com/office/drawing/2014/main" id="{174F3DB8-87F3-674D-975E-0EA0676F29DF}"/>
              </a:ext>
            </a:extLst>
          </p:cNvPr>
          <p:cNvGrpSpPr/>
          <p:nvPr/>
        </p:nvGrpSpPr>
        <p:grpSpPr>
          <a:xfrm>
            <a:off x="6068931" y="1497073"/>
            <a:ext cx="4305300" cy="3670290"/>
            <a:chOff x="3193350" y="1944850"/>
            <a:chExt cx="4305300" cy="3670290"/>
          </a:xfrm>
        </p:grpSpPr>
        <p:grpSp>
          <p:nvGrpSpPr>
            <p:cNvPr id="24" name="Group 23">
              <a:extLst>
                <a:ext uri="{FF2B5EF4-FFF2-40B4-BE49-F238E27FC236}">
                  <a16:creationId xmlns:a16="http://schemas.microsoft.com/office/drawing/2014/main" id="{63BC3291-7900-DF4C-8A5F-7B2B19C19914}"/>
                </a:ext>
              </a:extLst>
            </p:cNvPr>
            <p:cNvGrpSpPr/>
            <p:nvPr/>
          </p:nvGrpSpPr>
          <p:grpSpPr>
            <a:xfrm>
              <a:off x="3193350" y="1944850"/>
              <a:ext cx="4305300" cy="3670290"/>
              <a:chOff x="0" y="0"/>
              <a:chExt cx="6545179" cy="5625325"/>
            </a:xfrm>
          </p:grpSpPr>
          <p:sp>
            <p:nvSpPr>
              <p:cNvPr id="25" name="Rectangle 24">
                <a:extLst>
                  <a:ext uri="{FF2B5EF4-FFF2-40B4-BE49-F238E27FC236}">
                    <a16:creationId xmlns:a16="http://schemas.microsoft.com/office/drawing/2014/main" id="{82CD171A-B360-C241-AE12-69DAB0FBF96E}"/>
                  </a:ext>
                </a:extLst>
              </p:cNvPr>
              <p:cNvSpPr/>
              <p:nvPr/>
            </p:nvSpPr>
            <p:spPr>
              <a:xfrm>
                <a:off x="0" y="0"/>
                <a:ext cx="6545175" cy="5625325"/>
              </a:xfrm>
              <a:prstGeom prst="rect">
                <a:avLst/>
              </a:prstGeom>
              <a:noFill/>
              <a:ln>
                <a:noFill/>
              </a:ln>
            </p:spPr>
            <p:txBody>
              <a:bodyPr spcFirstLastPara="1" wrap="square" lIns="91425" tIns="91425" rIns="91425" bIns="91425" anchor="ctr" anchorCtr="0"/>
              <a:lstStyle/>
              <a:p>
                <a:pPr algn="l">
                  <a:lnSpc>
                    <a:spcPct val="150000"/>
                  </a:lnSpc>
                  <a:spcAft>
                    <a:spcPts val="60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26" name="Shape 32">
                <a:extLst>
                  <a:ext uri="{FF2B5EF4-FFF2-40B4-BE49-F238E27FC236}">
                    <a16:creationId xmlns:a16="http://schemas.microsoft.com/office/drawing/2014/main" id="{B42CBFD5-A201-CD4E-980B-F6E4FA82A5B3}"/>
                  </a:ext>
                </a:extLst>
              </p:cNvPr>
              <p:cNvPicPr preferRelativeResize="0"/>
              <p:nvPr/>
            </p:nvPicPr>
            <p:blipFill rotWithShape="1">
              <a:blip r:embed="rId4">
                <a:alphaModFix/>
              </a:blip>
              <a:srcRect/>
              <a:stretch/>
            </p:blipFill>
            <p:spPr>
              <a:xfrm>
                <a:off x="0" y="0"/>
                <a:ext cx="6545179" cy="3681663"/>
              </a:xfrm>
              <a:prstGeom prst="rect">
                <a:avLst/>
              </a:prstGeom>
              <a:noFill/>
              <a:ln>
                <a:noFill/>
              </a:ln>
            </p:spPr>
          </p:pic>
        </p:grpSp>
      </p:grpSp>
      <p:sp>
        <p:nvSpPr>
          <p:cNvPr id="17" name="Rectangle 16">
            <a:extLst>
              <a:ext uri="{FF2B5EF4-FFF2-40B4-BE49-F238E27FC236}">
                <a16:creationId xmlns:a16="http://schemas.microsoft.com/office/drawing/2014/main" id="{2F3ED208-2412-A642-AB4F-49129FBC6474}"/>
              </a:ext>
            </a:extLst>
          </p:cNvPr>
          <p:cNvSpPr/>
          <p:nvPr/>
        </p:nvSpPr>
        <p:spPr>
          <a:xfrm>
            <a:off x="3793240" y="4452877"/>
            <a:ext cx="1363907" cy="369332"/>
          </a:xfrm>
          <a:prstGeom prst="rect">
            <a:avLst/>
          </a:prstGeom>
        </p:spPr>
        <p:txBody>
          <a:bodyPr wrap="square">
            <a:spAutoFit/>
          </a:bodyPr>
          <a:lstStyle/>
          <a:p>
            <a:pPr algn="just"/>
            <a:r>
              <a:rPr lang="en-GB" b="1" dirty="0">
                <a:latin typeface="Arial" panose="020B0604020202020204" pitchFamily="34" charset="0"/>
                <a:cs typeface="Times New Roman" panose="02020603050405020304" pitchFamily="18" charset="0"/>
              </a:rPr>
              <a:t>Early 2017</a:t>
            </a:r>
            <a:endParaRPr lang="en-GB" b="1" dirty="0"/>
          </a:p>
        </p:txBody>
      </p:sp>
      <p:sp>
        <p:nvSpPr>
          <p:cNvPr id="3" name="Right Arrow 2">
            <a:extLst>
              <a:ext uri="{FF2B5EF4-FFF2-40B4-BE49-F238E27FC236}">
                <a16:creationId xmlns:a16="http://schemas.microsoft.com/office/drawing/2014/main" id="{F2C7A297-3EE3-F147-84C3-B001697677D0}"/>
              </a:ext>
            </a:extLst>
          </p:cNvPr>
          <p:cNvSpPr/>
          <p:nvPr/>
        </p:nvSpPr>
        <p:spPr>
          <a:xfrm>
            <a:off x="1879600" y="4144579"/>
            <a:ext cx="6477000" cy="243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00D0CD3-AD87-CB4B-AAAA-68BA63779CD3}"/>
              </a:ext>
            </a:extLst>
          </p:cNvPr>
          <p:cNvSpPr/>
          <p:nvPr/>
        </p:nvSpPr>
        <p:spPr>
          <a:xfrm>
            <a:off x="508000" y="4817889"/>
            <a:ext cx="2558554" cy="646331"/>
          </a:xfrm>
          <a:prstGeom prst="rect">
            <a:avLst/>
          </a:prstGeom>
        </p:spPr>
        <p:txBody>
          <a:bodyPr wrap="square">
            <a:spAutoFit/>
          </a:bodyPr>
          <a:lstStyle/>
          <a:p>
            <a:pPr algn="just"/>
            <a:r>
              <a:rPr lang="en-GB" dirty="0"/>
              <a:t>Anti-power grid, Anti land grabbing </a:t>
            </a:r>
          </a:p>
        </p:txBody>
      </p:sp>
      <p:sp>
        <p:nvSpPr>
          <p:cNvPr id="28" name="Rectangle 27">
            <a:extLst>
              <a:ext uri="{FF2B5EF4-FFF2-40B4-BE49-F238E27FC236}">
                <a16:creationId xmlns:a16="http://schemas.microsoft.com/office/drawing/2014/main" id="{9F427DE9-CCB4-0348-891C-C96F0C8DE2C9}"/>
              </a:ext>
            </a:extLst>
          </p:cNvPr>
          <p:cNvSpPr/>
          <p:nvPr/>
        </p:nvSpPr>
        <p:spPr>
          <a:xfrm>
            <a:off x="1030360" y="4452877"/>
            <a:ext cx="1173309" cy="369332"/>
          </a:xfrm>
          <a:prstGeom prst="rect">
            <a:avLst/>
          </a:prstGeom>
        </p:spPr>
        <p:txBody>
          <a:bodyPr wrap="square">
            <a:spAutoFit/>
          </a:bodyPr>
          <a:lstStyle/>
          <a:p>
            <a:pPr algn="just"/>
            <a:r>
              <a:rPr lang="en-GB" b="1" dirty="0">
                <a:latin typeface="Arial" panose="020B0604020202020204" pitchFamily="34" charset="0"/>
                <a:cs typeface="Times New Roman" panose="02020603050405020304" pitchFamily="18" charset="0"/>
              </a:rPr>
              <a:t>Mid 2016</a:t>
            </a:r>
            <a:endParaRPr lang="en-GB" b="1" dirty="0"/>
          </a:p>
        </p:txBody>
      </p:sp>
      <p:sp>
        <p:nvSpPr>
          <p:cNvPr id="29" name="Rectangle 28">
            <a:extLst>
              <a:ext uri="{FF2B5EF4-FFF2-40B4-BE49-F238E27FC236}">
                <a16:creationId xmlns:a16="http://schemas.microsoft.com/office/drawing/2014/main" id="{F7BD9A5B-7DA8-1C40-B6BA-32E72462FA7C}"/>
              </a:ext>
            </a:extLst>
          </p:cNvPr>
          <p:cNvSpPr/>
          <p:nvPr/>
        </p:nvSpPr>
        <p:spPr>
          <a:xfrm>
            <a:off x="7669595" y="4448557"/>
            <a:ext cx="1363907" cy="369332"/>
          </a:xfrm>
          <a:prstGeom prst="rect">
            <a:avLst/>
          </a:prstGeom>
        </p:spPr>
        <p:txBody>
          <a:bodyPr wrap="square">
            <a:spAutoFit/>
          </a:bodyPr>
          <a:lstStyle/>
          <a:p>
            <a:pPr algn="just"/>
            <a:r>
              <a:rPr lang="en-GB" b="1" dirty="0">
                <a:latin typeface="Arial" panose="020B0604020202020204" pitchFamily="34" charset="0"/>
                <a:cs typeface="Times New Roman" panose="02020603050405020304" pitchFamily="18" charset="0"/>
              </a:rPr>
              <a:t>Mid 2018</a:t>
            </a:r>
            <a:endParaRPr lang="en-GB" b="1" dirty="0"/>
          </a:p>
        </p:txBody>
      </p:sp>
      <p:sp>
        <p:nvSpPr>
          <p:cNvPr id="30" name="Rectangle 29">
            <a:extLst>
              <a:ext uri="{FF2B5EF4-FFF2-40B4-BE49-F238E27FC236}">
                <a16:creationId xmlns:a16="http://schemas.microsoft.com/office/drawing/2014/main" id="{C46D888C-1849-854E-A349-0170539694D5}"/>
              </a:ext>
            </a:extLst>
          </p:cNvPr>
          <p:cNvSpPr/>
          <p:nvPr/>
        </p:nvSpPr>
        <p:spPr>
          <a:xfrm>
            <a:off x="3552135" y="4835865"/>
            <a:ext cx="2558554" cy="369332"/>
          </a:xfrm>
          <a:prstGeom prst="rect">
            <a:avLst/>
          </a:prstGeom>
        </p:spPr>
        <p:txBody>
          <a:bodyPr wrap="square">
            <a:spAutoFit/>
          </a:bodyPr>
          <a:lstStyle/>
          <a:p>
            <a:pPr algn="just"/>
            <a:r>
              <a:rPr lang="en-GB" dirty="0"/>
              <a:t>Anti-local tyrant </a:t>
            </a:r>
          </a:p>
        </p:txBody>
      </p:sp>
      <p:sp>
        <p:nvSpPr>
          <p:cNvPr id="31" name="Rectangle 30">
            <a:extLst>
              <a:ext uri="{FF2B5EF4-FFF2-40B4-BE49-F238E27FC236}">
                <a16:creationId xmlns:a16="http://schemas.microsoft.com/office/drawing/2014/main" id="{BF59D21E-1FF0-A24D-B6E1-527FA3B2F3E6}"/>
              </a:ext>
            </a:extLst>
          </p:cNvPr>
          <p:cNvSpPr/>
          <p:nvPr/>
        </p:nvSpPr>
        <p:spPr>
          <a:xfrm>
            <a:off x="6919664" y="4762522"/>
            <a:ext cx="2558554" cy="369332"/>
          </a:xfrm>
          <a:prstGeom prst="rect">
            <a:avLst/>
          </a:prstGeom>
        </p:spPr>
        <p:txBody>
          <a:bodyPr wrap="square">
            <a:spAutoFit/>
          </a:bodyPr>
          <a:lstStyle/>
          <a:p>
            <a:pPr algn="just"/>
            <a:r>
              <a:rPr lang="en-GB" dirty="0"/>
              <a:t>Electoral democracy </a:t>
            </a:r>
          </a:p>
        </p:txBody>
      </p:sp>
    </p:spTree>
    <p:extLst>
      <p:ext uri="{BB962C8B-B14F-4D97-AF65-F5344CB8AC3E}">
        <p14:creationId xmlns:p14="http://schemas.microsoft.com/office/powerpoint/2010/main" val="96534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Visual and or Narratives</a:t>
            </a:r>
            <a:endParaRPr lang="en-US" sz="4444" dirty="0"/>
          </a:p>
        </p:txBody>
      </p:sp>
      <p:grpSp>
        <p:nvGrpSpPr>
          <p:cNvPr id="17" name="Group 16">
            <a:extLst>
              <a:ext uri="{FF2B5EF4-FFF2-40B4-BE49-F238E27FC236}">
                <a16:creationId xmlns:a16="http://schemas.microsoft.com/office/drawing/2014/main" id="{4C18920C-CF2D-EA4F-A235-DAE5C425DF08}"/>
              </a:ext>
            </a:extLst>
          </p:cNvPr>
          <p:cNvGrpSpPr/>
          <p:nvPr/>
        </p:nvGrpSpPr>
        <p:grpSpPr>
          <a:xfrm>
            <a:off x="2165032" y="1433830"/>
            <a:ext cx="5829935" cy="4752340"/>
            <a:chOff x="0" y="0"/>
            <a:chExt cx="5829935" cy="4752625"/>
          </a:xfrm>
        </p:grpSpPr>
        <p:pic>
          <p:nvPicPr>
            <p:cNvPr id="20" name="Picture 19">
              <a:extLst>
                <a:ext uri="{FF2B5EF4-FFF2-40B4-BE49-F238E27FC236}">
                  <a16:creationId xmlns:a16="http://schemas.microsoft.com/office/drawing/2014/main" id="{1C810621-AD60-D646-9539-270A747E007C}"/>
                </a:ext>
              </a:extLst>
            </p:cNvPr>
            <p:cNvPicPr/>
            <p:nvPr/>
          </p:nvPicPr>
          <p:blipFill rotWithShape="1">
            <a:blip r:embed="rId2" cstate="print">
              <a:extLst>
                <a:ext uri="{28A0092B-C50C-407E-A947-70E740481C1C}">
                  <a14:useLocalDpi xmlns:a14="http://schemas.microsoft.com/office/drawing/2010/main"/>
                </a:ext>
              </a:extLst>
            </a:blip>
            <a:srcRect/>
            <a:stretch/>
          </p:blipFill>
          <p:spPr>
            <a:xfrm>
              <a:off x="0" y="0"/>
              <a:ext cx="2806700" cy="1870551"/>
            </a:xfrm>
            <a:prstGeom prst="rect">
              <a:avLst/>
            </a:prstGeom>
          </p:spPr>
        </p:pic>
        <p:pic>
          <p:nvPicPr>
            <p:cNvPr id="28" name="Picture 27">
              <a:extLst>
                <a:ext uri="{FF2B5EF4-FFF2-40B4-BE49-F238E27FC236}">
                  <a16:creationId xmlns:a16="http://schemas.microsoft.com/office/drawing/2014/main" id="{C41F2A3B-B586-BE4A-A74A-3A8CDA6DD212}"/>
                </a:ext>
              </a:extLst>
            </p:cNvPr>
            <p:cNvPicPr/>
            <p:nvPr/>
          </p:nvPicPr>
          <p:blipFill rotWithShape="1">
            <a:blip r:embed="rId3" cstate="print">
              <a:extLst>
                <a:ext uri="{28A0092B-C50C-407E-A947-70E740481C1C}">
                  <a14:useLocalDpi xmlns:a14="http://schemas.microsoft.com/office/drawing/2010/main"/>
                </a:ext>
              </a:extLst>
            </a:blip>
            <a:srcRect/>
            <a:stretch/>
          </p:blipFill>
          <p:spPr>
            <a:xfrm>
              <a:off x="3006090" y="0"/>
              <a:ext cx="2823844" cy="1870551"/>
            </a:xfrm>
            <a:prstGeom prst="rect">
              <a:avLst/>
            </a:prstGeom>
          </p:spPr>
        </p:pic>
        <p:grpSp>
          <p:nvGrpSpPr>
            <p:cNvPr id="29" name="Group 28">
              <a:extLst>
                <a:ext uri="{FF2B5EF4-FFF2-40B4-BE49-F238E27FC236}">
                  <a16:creationId xmlns:a16="http://schemas.microsoft.com/office/drawing/2014/main" id="{D4569EB6-FC83-A042-9112-7593C4097F92}"/>
                </a:ext>
              </a:extLst>
            </p:cNvPr>
            <p:cNvGrpSpPr/>
            <p:nvPr/>
          </p:nvGrpSpPr>
          <p:grpSpPr>
            <a:xfrm>
              <a:off x="0" y="2197577"/>
              <a:ext cx="5829935" cy="2108835"/>
              <a:chOff x="0" y="2197577"/>
              <a:chExt cx="5829935" cy="2108835"/>
            </a:xfrm>
          </p:grpSpPr>
          <p:pic>
            <p:nvPicPr>
              <p:cNvPr id="34" name="Picture 33">
                <a:extLst>
                  <a:ext uri="{FF2B5EF4-FFF2-40B4-BE49-F238E27FC236}">
                    <a16:creationId xmlns:a16="http://schemas.microsoft.com/office/drawing/2014/main" id="{B0710CA9-DACF-AF49-8F47-2AC3871F52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197577"/>
                <a:ext cx="2806700" cy="2105025"/>
              </a:xfrm>
              <a:prstGeom prst="rect">
                <a:avLst/>
              </a:prstGeom>
            </p:spPr>
          </p:pic>
          <p:pic>
            <p:nvPicPr>
              <p:cNvPr id="35" name="Picture 34">
                <a:extLst>
                  <a:ext uri="{FF2B5EF4-FFF2-40B4-BE49-F238E27FC236}">
                    <a16:creationId xmlns:a16="http://schemas.microsoft.com/office/drawing/2014/main" id="{8ED459D9-467D-BB42-82B1-BAEE8A45EA8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365500" y="1841977"/>
                <a:ext cx="2105025" cy="2823845"/>
              </a:xfrm>
              <a:prstGeom prst="rect">
                <a:avLst/>
              </a:prstGeom>
            </p:spPr>
          </p:pic>
        </p:grpSp>
        <p:sp>
          <p:nvSpPr>
            <p:cNvPr id="30" name="TextBox 8">
              <a:extLst>
                <a:ext uri="{FF2B5EF4-FFF2-40B4-BE49-F238E27FC236}">
                  <a16:creationId xmlns:a16="http://schemas.microsoft.com/office/drawing/2014/main" id="{89B3B8B7-8262-234E-8E5D-34555EC38B63}"/>
                </a:ext>
              </a:extLst>
            </p:cNvPr>
            <p:cNvSpPr txBox="1"/>
            <p:nvPr/>
          </p:nvSpPr>
          <p:spPr>
            <a:xfrm>
              <a:off x="0" y="1870281"/>
              <a:ext cx="419100" cy="408318"/>
            </a:xfrm>
            <a:prstGeom prst="rect">
              <a:avLst/>
            </a:prstGeom>
            <a:noFill/>
          </p:spPr>
          <p:txBody>
            <a:bodyPr wrap="square" rtlCol="0">
              <a:spAutoFit/>
            </a:bodyPr>
            <a:lstStyle/>
            <a:p>
              <a:pPr algn="just">
                <a:lnSpc>
                  <a:spcPct val="150000"/>
                </a:lnSpc>
                <a:spcAft>
                  <a:spcPts val="600"/>
                </a:spcAft>
              </a:pPr>
              <a:r>
                <a:rPr lang="en-GB" sz="1100" b="1" kern="1200">
                  <a:solidFill>
                    <a:srgbClr val="FF0000"/>
                  </a:solidFill>
                  <a:effectLst/>
                  <a:latin typeface="Arial" panose="020B0604020202020204" pitchFamily="34" charset="0"/>
                  <a:ea typeface="Calibri" panose="020F0502020204030204" pitchFamily="34" charset="0"/>
                  <a:cs typeface="Arial" panose="020B0604020202020204" pitchFamily="34" charset="0"/>
                </a:rPr>
                <a:t>L1</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1" name="TextBox 12">
              <a:extLst>
                <a:ext uri="{FF2B5EF4-FFF2-40B4-BE49-F238E27FC236}">
                  <a16:creationId xmlns:a16="http://schemas.microsoft.com/office/drawing/2014/main" id="{3EBCC83C-86EE-C240-A6C6-403AB88151CE}"/>
                </a:ext>
              </a:extLst>
            </p:cNvPr>
            <p:cNvSpPr txBox="1"/>
            <p:nvPr/>
          </p:nvSpPr>
          <p:spPr>
            <a:xfrm>
              <a:off x="0" y="4344206"/>
              <a:ext cx="419100" cy="408318"/>
            </a:xfrm>
            <a:prstGeom prst="rect">
              <a:avLst/>
            </a:prstGeom>
            <a:noFill/>
          </p:spPr>
          <p:txBody>
            <a:bodyPr wrap="square" rtlCol="0">
              <a:spAutoFit/>
            </a:bodyPr>
            <a:lstStyle/>
            <a:p>
              <a:pPr algn="just">
                <a:lnSpc>
                  <a:spcPct val="150000"/>
                </a:lnSpc>
                <a:spcAft>
                  <a:spcPts val="600"/>
                </a:spcAft>
              </a:pPr>
              <a:r>
                <a:rPr lang="en-GB" sz="1100" b="1" kern="1200">
                  <a:solidFill>
                    <a:srgbClr val="FF0000"/>
                  </a:solidFill>
                  <a:effectLst/>
                  <a:latin typeface="Arial" panose="020B0604020202020204" pitchFamily="34" charset="0"/>
                  <a:ea typeface="Calibri" panose="020F0502020204030204" pitchFamily="34" charset="0"/>
                  <a:cs typeface="Arial" panose="020B0604020202020204" pitchFamily="34" charset="0"/>
                </a:rPr>
                <a:t>L2</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2" name="TextBox 13">
              <a:extLst>
                <a:ext uri="{FF2B5EF4-FFF2-40B4-BE49-F238E27FC236}">
                  <a16:creationId xmlns:a16="http://schemas.microsoft.com/office/drawing/2014/main" id="{AD83E154-A9EF-3D4F-84BC-28FBEFD1AA4F}"/>
                </a:ext>
              </a:extLst>
            </p:cNvPr>
            <p:cNvSpPr txBox="1"/>
            <p:nvPr/>
          </p:nvSpPr>
          <p:spPr>
            <a:xfrm>
              <a:off x="5410834" y="1870324"/>
              <a:ext cx="419100" cy="408318"/>
            </a:xfrm>
            <a:prstGeom prst="rect">
              <a:avLst/>
            </a:prstGeom>
            <a:noFill/>
          </p:spPr>
          <p:txBody>
            <a:bodyPr wrap="square" rtlCol="0">
              <a:spAutoFit/>
            </a:bodyPr>
            <a:lstStyle/>
            <a:p>
              <a:pPr algn="just">
                <a:lnSpc>
                  <a:spcPct val="150000"/>
                </a:lnSpc>
                <a:spcAft>
                  <a:spcPts val="600"/>
                </a:spcAft>
              </a:pPr>
              <a:r>
                <a:rPr lang="en-GB" sz="1100" b="1" kern="1200">
                  <a:solidFill>
                    <a:srgbClr val="FF0000"/>
                  </a:solidFill>
                  <a:effectLst/>
                  <a:latin typeface="Arial" panose="020B0604020202020204" pitchFamily="34" charset="0"/>
                  <a:ea typeface="Calibri" panose="020F0502020204030204" pitchFamily="34" charset="0"/>
                  <a:cs typeface="Arial" panose="020B0604020202020204" pitchFamily="34" charset="0"/>
                </a:rPr>
                <a:t>R1</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3" name="TextBox 14">
              <a:extLst>
                <a:ext uri="{FF2B5EF4-FFF2-40B4-BE49-F238E27FC236}">
                  <a16:creationId xmlns:a16="http://schemas.microsoft.com/office/drawing/2014/main" id="{F32A42FC-FDAB-5847-B454-FCA9B16425DE}"/>
                </a:ext>
              </a:extLst>
            </p:cNvPr>
            <p:cNvSpPr txBox="1"/>
            <p:nvPr/>
          </p:nvSpPr>
          <p:spPr>
            <a:xfrm>
              <a:off x="5410834" y="4344307"/>
              <a:ext cx="419100" cy="408318"/>
            </a:xfrm>
            <a:prstGeom prst="rect">
              <a:avLst/>
            </a:prstGeom>
            <a:noFill/>
          </p:spPr>
          <p:txBody>
            <a:bodyPr wrap="square" rtlCol="0">
              <a:spAutoFit/>
            </a:bodyPr>
            <a:lstStyle/>
            <a:p>
              <a:pPr algn="just">
                <a:lnSpc>
                  <a:spcPct val="150000"/>
                </a:lnSpc>
                <a:spcAft>
                  <a:spcPts val="600"/>
                </a:spcAft>
              </a:pPr>
              <a:r>
                <a:rPr lang="en-GB" sz="1100" b="1" kern="1200">
                  <a:solidFill>
                    <a:srgbClr val="FF0000"/>
                  </a:solidFill>
                  <a:effectLst/>
                  <a:latin typeface="Arial" panose="020B0604020202020204" pitchFamily="34" charset="0"/>
                  <a:ea typeface="Calibri" panose="020F0502020204030204" pitchFamily="34" charset="0"/>
                  <a:cs typeface="Arial" panose="020B0604020202020204" pitchFamily="34" charset="0"/>
                </a:rPr>
                <a:t>R2</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8" name="Rectangle 17">
            <a:extLst>
              <a:ext uri="{FF2B5EF4-FFF2-40B4-BE49-F238E27FC236}">
                <a16:creationId xmlns:a16="http://schemas.microsoft.com/office/drawing/2014/main" id="{FC57BD59-D1F7-7C4F-827D-A96D5396EF12}"/>
              </a:ext>
            </a:extLst>
          </p:cNvPr>
          <p:cNvSpPr/>
          <p:nvPr/>
        </p:nvSpPr>
        <p:spPr>
          <a:xfrm>
            <a:off x="2022316" y="6070800"/>
            <a:ext cx="6115368" cy="923330"/>
          </a:xfrm>
          <a:prstGeom prst="rect">
            <a:avLst/>
          </a:prstGeom>
        </p:spPr>
        <p:txBody>
          <a:bodyPr wrap="square">
            <a:spAutoFit/>
          </a:bodyPr>
          <a:lstStyle/>
          <a:p>
            <a:pPr algn="just"/>
            <a:r>
              <a:rPr lang="en-GB" dirty="0"/>
              <a:t>L1: Dilapidated                     R1: Inexplicit Commercial Use</a:t>
            </a:r>
          </a:p>
          <a:p>
            <a:pPr algn="just"/>
            <a:r>
              <a:rPr lang="en-GB" dirty="0"/>
              <a:t>L2: Explicit commercial use R2: Inexplicit Commercial Use</a:t>
            </a:r>
          </a:p>
          <a:p>
            <a:pPr algn="r"/>
            <a:r>
              <a:rPr lang="en-GB" dirty="0"/>
              <a:t>              </a:t>
            </a:r>
          </a:p>
        </p:txBody>
      </p:sp>
    </p:spTree>
    <p:extLst>
      <p:ext uri="{BB962C8B-B14F-4D97-AF65-F5344CB8AC3E}">
        <p14:creationId xmlns:p14="http://schemas.microsoft.com/office/powerpoint/2010/main" val="797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50"/>
            <a:ext cx="10160000" cy="7613650"/>
          </a:xfrm>
          <a:custGeom>
            <a:avLst/>
            <a:gdLst/>
            <a:ahLst/>
            <a:cxnLst/>
            <a:rect l="l" t="t" r="r" b="b"/>
            <a:pathLst>
              <a:path w="10160000" h="7613650">
                <a:moveTo>
                  <a:pt x="0" y="7613650"/>
                </a:moveTo>
                <a:lnTo>
                  <a:pt x="10160000" y="7613650"/>
                </a:lnTo>
                <a:lnTo>
                  <a:pt x="10160000" y="0"/>
                </a:lnTo>
                <a:lnTo>
                  <a:pt x="0" y="0"/>
                </a:lnTo>
                <a:lnTo>
                  <a:pt x="0" y="7613650"/>
                </a:lnTo>
                <a:close/>
              </a:path>
            </a:pathLst>
          </a:custGeom>
          <a:solidFill>
            <a:srgbClr val="5A1B31"/>
          </a:solidFill>
        </p:spPr>
        <p:txBody>
          <a:bodyPr wrap="square" lIns="0" tIns="0" rIns="0" bIns="0" rtlCol="0"/>
          <a:lstStyle/>
          <a:p>
            <a:endParaRPr/>
          </a:p>
        </p:txBody>
      </p:sp>
      <p:sp>
        <p:nvSpPr>
          <p:cNvPr id="6" name="object 6"/>
          <p:cNvSpPr txBox="1">
            <a:spLocks noGrp="1"/>
          </p:cNvSpPr>
          <p:nvPr>
            <p:ph type="title"/>
          </p:nvPr>
        </p:nvSpPr>
        <p:spPr>
          <a:xfrm>
            <a:off x="438765" y="3137112"/>
            <a:ext cx="9185275" cy="668837"/>
          </a:xfrm>
          <a:prstGeom prst="rect">
            <a:avLst/>
          </a:prstGeom>
        </p:spPr>
        <p:txBody>
          <a:bodyPr vert="horz" wrap="square" lIns="0" tIns="12700" rIns="0" bIns="0" rtlCol="0">
            <a:spAutoFit/>
          </a:bodyPr>
          <a:lstStyle/>
          <a:p>
            <a:pPr marL="12700" algn="ctr">
              <a:lnSpc>
                <a:spcPts val="4980"/>
              </a:lnSpc>
              <a:spcBef>
                <a:spcPts val="100"/>
              </a:spcBef>
            </a:pPr>
            <a:r>
              <a:rPr lang="en-GB" sz="6000" spc="-15" dirty="0">
                <a:solidFill>
                  <a:schemeClr val="bg1"/>
                </a:solidFill>
              </a:rPr>
              <a:t>Thank you</a:t>
            </a:r>
            <a:endParaRPr sz="6000" dirty="0">
              <a:solidFill>
                <a:schemeClr val="bg1"/>
              </a:solidFill>
            </a:endParaRPr>
          </a:p>
        </p:txBody>
      </p:sp>
      <p:sp>
        <p:nvSpPr>
          <p:cNvPr id="7" name="object 8">
            <a:extLst>
              <a:ext uri="{FF2B5EF4-FFF2-40B4-BE49-F238E27FC236}">
                <a16:creationId xmlns:a16="http://schemas.microsoft.com/office/drawing/2014/main" id="{F8BDBEA3-616B-6C4B-931B-A0FAB4F801DB}"/>
              </a:ext>
            </a:extLst>
          </p:cNvPr>
          <p:cNvSpPr txBox="1"/>
          <p:nvPr/>
        </p:nvSpPr>
        <p:spPr>
          <a:xfrm>
            <a:off x="444500" y="6406254"/>
            <a:ext cx="3612515" cy="794769"/>
          </a:xfrm>
          <a:prstGeom prst="rect">
            <a:avLst/>
          </a:prstGeom>
        </p:spPr>
        <p:txBody>
          <a:bodyPr vert="horz" wrap="square" lIns="0" tIns="12700" rIns="0" bIns="0" rtlCol="0">
            <a:spAutoFit/>
          </a:bodyPr>
          <a:lstStyle/>
          <a:p>
            <a:pPr marL="12700" marR="5080">
              <a:lnSpc>
                <a:spcPct val="105600"/>
              </a:lnSpc>
              <a:spcBef>
                <a:spcPts val="100"/>
              </a:spcBef>
            </a:pPr>
            <a:r>
              <a:rPr sz="1200" b="1" dirty="0">
                <a:solidFill>
                  <a:srgbClr val="FFFFFF"/>
                </a:solidFill>
                <a:latin typeface="Arial"/>
                <a:cs typeface="Arial"/>
              </a:rPr>
              <a:t>The </a:t>
            </a:r>
            <a:r>
              <a:rPr sz="1200" b="1" spc="-5" dirty="0">
                <a:solidFill>
                  <a:srgbClr val="FFFFFF"/>
                </a:solidFill>
                <a:latin typeface="Arial"/>
                <a:cs typeface="Arial"/>
              </a:rPr>
              <a:t>Bartlett Development </a:t>
            </a:r>
            <a:r>
              <a:rPr sz="1200" b="1" dirty="0">
                <a:solidFill>
                  <a:srgbClr val="FFFFFF"/>
                </a:solidFill>
                <a:latin typeface="Arial"/>
                <a:cs typeface="Arial"/>
              </a:rPr>
              <a:t>Planning </a:t>
            </a:r>
            <a:r>
              <a:rPr sz="1200" b="1" spc="-5" dirty="0">
                <a:solidFill>
                  <a:srgbClr val="FFFFFF"/>
                </a:solidFill>
                <a:latin typeface="Arial"/>
                <a:cs typeface="Arial"/>
              </a:rPr>
              <a:t>Unit </a:t>
            </a:r>
            <a:endParaRPr lang="en-GB" sz="1200" b="1" spc="-5" dirty="0">
              <a:solidFill>
                <a:srgbClr val="FFFFFF"/>
              </a:solidFill>
              <a:latin typeface="Arial"/>
              <a:cs typeface="Arial"/>
            </a:endParaRPr>
          </a:p>
          <a:p>
            <a:pPr marL="12700" marR="5080">
              <a:lnSpc>
                <a:spcPct val="105600"/>
              </a:lnSpc>
              <a:spcBef>
                <a:spcPts val="100"/>
              </a:spcBef>
            </a:pPr>
            <a:r>
              <a:rPr sz="1200" b="1" spc="-5" dirty="0">
                <a:solidFill>
                  <a:srgbClr val="FFFFFF"/>
                </a:solidFill>
                <a:latin typeface="Arial"/>
                <a:cs typeface="Arial"/>
              </a:rPr>
              <a:t>34 </a:t>
            </a:r>
            <a:r>
              <a:rPr sz="1200" b="1" spc="-20" dirty="0">
                <a:solidFill>
                  <a:srgbClr val="FFFFFF"/>
                </a:solidFill>
                <a:latin typeface="Arial"/>
                <a:cs typeface="Arial"/>
              </a:rPr>
              <a:t>Tavistock</a:t>
            </a:r>
            <a:r>
              <a:rPr sz="1200" b="1" spc="-10" dirty="0">
                <a:solidFill>
                  <a:srgbClr val="FFFFFF"/>
                </a:solidFill>
                <a:latin typeface="Arial"/>
                <a:cs typeface="Arial"/>
              </a:rPr>
              <a:t> </a:t>
            </a:r>
            <a:r>
              <a:rPr sz="1200" b="1" dirty="0">
                <a:solidFill>
                  <a:srgbClr val="FFFFFF"/>
                </a:solidFill>
                <a:latin typeface="Arial"/>
                <a:cs typeface="Arial"/>
              </a:rPr>
              <a:t>Square</a:t>
            </a:r>
            <a:endParaRPr sz="1200" dirty="0">
              <a:latin typeface="Arial"/>
              <a:cs typeface="Arial"/>
            </a:endParaRPr>
          </a:p>
          <a:p>
            <a:pPr marL="12700" marR="1184910">
              <a:lnSpc>
                <a:spcPct val="105600"/>
              </a:lnSpc>
            </a:pPr>
            <a:r>
              <a:rPr sz="1200" b="1" dirty="0">
                <a:solidFill>
                  <a:srgbClr val="FFFFFF"/>
                </a:solidFill>
                <a:latin typeface="Arial"/>
                <a:cs typeface="Arial"/>
              </a:rPr>
              <a:t>London WC1H </a:t>
            </a:r>
            <a:r>
              <a:rPr sz="1200" b="1" spc="-5" dirty="0">
                <a:solidFill>
                  <a:srgbClr val="FFFFFF"/>
                </a:solidFill>
                <a:latin typeface="Arial"/>
                <a:cs typeface="Arial"/>
              </a:rPr>
              <a:t>9EZ  </a:t>
            </a:r>
            <a:r>
              <a:rPr sz="1200" b="1" dirty="0">
                <a:solidFill>
                  <a:srgbClr val="FFFFFF"/>
                </a:solidFill>
                <a:latin typeface="Arial"/>
                <a:cs typeface="Arial"/>
                <a:hlinkClick r:id="rId3"/>
              </a:rPr>
              <a:t>ww</a:t>
            </a:r>
            <a:r>
              <a:rPr sz="1200" b="1" spc="-60" dirty="0">
                <a:solidFill>
                  <a:srgbClr val="FFFFFF"/>
                </a:solidFill>
                <a:latin typeface="Arial"/>
                <a:cs typeface="Arial"/>
                <a:hlinkClick r:id="rId3"/>
              </a:rPr>
              <a:t>w</a:t>
            </a:r>
            <a:r>
              <a:rPr sz="1200" b="1" dirty="0">
                <a:solidFill>
                  <a:srgbClr val="FFFFFF"/>
                </a:solidFill>
                <a:latin typeface="Arial"/>
                <a:cs typeface="Arial"/>
                <a:hlinkClick r:id="rId3"/>
              </a:rPr>
              <a:t>.bartlett.ucl.ac.uk/dpu</a:t>
            </a:r>
            <a:endParaRPr sz="1200" dirty="0">
              <a:latin typeface="Arial"/>
              <a:cs typeface="Arial"/>
            </a:endParaRPr>
          </a:p>
        </p:txBody>
      </p:sp>
      <p:pic>
        <p:nvPicPr>
          <p:cNvPr id="10" name="Picture 9">
            <a:extLst>
              <a:ext uri="{FF2B5EF4-FFF2-40B4-BE49-F238E27FC236}">
                <a16:creationId xmlns:a16="http://schemas.microsoft.com/office/drawing/2014/main" id="{41B592B3-6AB7-2E46-B7CA-B82B4ABDFCFB}"/>
              </a:ext>
            </a:extLst>
          </p:cNvPr>
          <p:cNvPicPr>
            <a:picLocks noChangeAspect="1"/>
          </p:cNvPicPr>
          <p:nvPr/>
        </p:nvPicPr>
        <p:blipFill>
          <a:blip r:embed="rId4"/>
          <a:stretch>
            <a:fillRect/>
          </a:stretch>
        </p:blipFill>
        <p:spPr>
          <a:xfrm>
            <a:off x="6102986" y="6424971"/>
            <a:ext cx="3549013" cy="763228"/>
          </a:xfrm>
          <a:prstGeom prst="rect">
            <a:avLst/>
          </a:prstGeom>
        </p:spPr>
      </p:pic>
    </p:spTree>
    <p:extLst>
      <p:ext uri="{BB962C8B-B14F-4D97-AF65-F5344CB8AC3E}">
        <p14:creationId xmlns:p14="http://schemas.microsoft.com/office/powerpoint/2010/main" val="198781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14597" y="1612252"/>
            <a:ext cx="9144000" cy="5028848"/>
          </a:xfrm>
        </p:spPr>
        <p:txBody>
          <a:bodyPr>
            <a:noAutofit/>
          </a:bodyPr>
          <a:lstStyle/>
          <a:p>
            <a:pPr marL="317497" indent="-317497">
              <a:buFont typeface="Wingdings" pitchFamily="2" charset="2"/>
              <a:buChar char="q"/>
            </a:pPr>
            <a:r>
              <a:rPr lang="en-GB" sz="2222" dirty="0"/>
              <a:t>Ontology vs Epistemology</a:t>
            </a:r>
          </a:p>
          <a:p>
            <a:r>
              <a:rPr lang="en-GB" sz="2222" dirty="0"/>
              <a:t>Ontology generally means the ‘theory of being’ (Sayer, 1997): How do we perceive reality? </a:t>
            </a:r>
          </a:p>
          <a:p>
            <a:r>
              <a:rPr lang="en-GB" sz="2222" dirty="0"/>
              <a:t>Epistemology: how to acquire knowledge about reality </a:t>
            </a:r>
          </a:p>
          <a:p>
            <a:pPr marL="317497" indent="-317497">
              <a:buFont typeface="Wingdings" pitchFamily="2" charset="2"/>
              <a:buChar char="q"/>
            </a:pPr>
            <a:r>
              <a:rPr lang="en-GB" sz="2222" dirty="0"/>
              <a:t>Reality is socially constructed </a:t>
            </a:r>
          </a:p>
          <a:p>
            <a:pPr marL="317497" indent="-317497">
              <a:buFont typeface="Wingdings" pitchFamily="2" charset="2"/>
              <a:buChar char="q"/>
            </a:pPr>
            <a:r>
              <a:rPr lang="en-GB" sz="2222" dirty="0"/>
              <a:t>Human agency as a set of discursive power relations and social events (Proctor, 1998)</a:t>
            </a:r>
          </a:p>
          <a:p>
            <a:pPr marL="317497" indent="-317497">
              <a:buFont typeface="Wingdings" pitchFamily="2" charset="2"/>
              <a:buChar char="q"/>
            </a:pPr>
            <a:r>
              <a:rPr lang="en-GB" sz="2222" dirty="0"/>
              <a:t>Social is always an emergent reality, which is iterative and revises its own practices and agencies (Gorski, 2013) </a:t>
            </a:r>
          </a:p>
        </p:txBody>
      </p:sp>
      <p:sp>
        <p:nvSpPr>
          <p:cNvPr id="4" name="Footer Placeholder 3"/>
          <p:cNvSpPr>
            <a:spLocks noGrp="1"/>
          </p:cNvSpPr>
          <p:nvPr>
            <p:ph type="ftr" sz="quarter" idx="11"/>
          </p:nvPr>
        </p:nvSpPr>
        <p:spPr/>
        <p:txBody>
          <a:bodyPr/>
          <a:lstStyle/>
          <a:p>
            <a:r>
              <a:rPr lang="en-US"/>
              <a:t>Title of presentation</a:t>
            </a:r>
            <a:endParaRPr lang="en-US" dirty="0"/>
          </a:p>
        </p:txBody>
      </p:sp>
      <p:sp>
        <p:nvSpPr>
          <p:cNvPr id="5" name="Slide Number Placeholder 4"/>
          <p:cNvSpPr>
            <a:spLocks noGrp="1"/>
          </p:cNvSpPr>
          <p:nvPr>
            <p:ph type="sldNum" sz="quarter" idx="12"/>
          </p:nvPr>
        </p:nvSpPr>
        <p:spPr/>
        <p:txBody>
          <a:bodyPr/>
          <a:lstStyle/>
          <a:p>
            <a:fld id="{115BEA05-CFA5-4F41-A40D-0405A8AD5A2C}" type="slidenum">
              <a:rPr lang="en-US" smtClean="0"/>
              <a:pPr/>
              <a:t>2</a:t>
            </a:fld>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endParaRPr lang="en-US" sz="4444" dirty="0"/>
          </a:p>
        </p:txBody>
      </p:sp>
      <p:sp>
        <p:nvSpPr>
          <p:cNvPr id="8" name="Title 7">
            <a:extLst>
              <a:ext uri="{FF2B5EF4-FFF2-40B4-BE49-F238E27FC236}">
                <a16:creationId xmlns:a16="http://schemas.microsoft.com/office/drawing/2014/main" id="{A19F8FE5-F73E-2047-84F8-6CA8C986AC20}"/>
              </a:ext>
            </a:extLst>
          </p:cNvPr>
          <p:cNvSpPr>
            <a:spLocks noGrp="1"/>
          </p:cNvSpPr>
          <p:nvPr>
            <p:ph type="title"/>
          </p:nvPr>
        </p:nvSpPr>
        <p:spPr>
          <a:xfrm>
            <a:off x="508000" y="305153"/>
            <a:ext cx="8970380" cy="1472847"/>
          </a:xfrm>
        </p:spPr>
        <p:txBody>
          <a:bodyPr/>
          <a:lstStyle/>
          <a:p>
            <a:br>
              <a:rPr lang="en-US" dirty="0"/>
            </a:br>
            <a:r>
              <a:rPr lang="en-US" dirty="0"/>
              <a:t>How do we see what we see?  </a:t>
            </a:r>
          </a:p>
        </p:txBody>
      </p:sp>
    </p:spTree>
    <p:extLst>
      <p:ext uri="{BB962C8B-B14F-4D97-AF65-F5344CB8AC3E}">
        <p14:creationId xmlns:p14="http://schemas.microsoft.com/office/powerpoint/2010/main" val="396301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14597" y="1612252"/>
            <a:ext cx="9144000" cy="5028848"/>
          </a:xfrm>
        </p:spPr>
        <p:txBody>
          <a:bodyPr>
            <a:noAutofit/>
          </a:bodyPr>
          <a:lstStyle/>
          <a:p>
            <a:pPr marL="380996" indent="-380996">
              <a:buFont typeface="Wingdings" pitchFamily="2" charset="2"/>
              <a:buChar char="q"/>
            </a:pPr>
            <a:r>
              <a:rPr lang="en-GB" sz="2222" dirty="0"/>
              <a:t>Emic vs Etic perspectives </a:t>
            </a:r>
          </a:p>
          <a:p>
            <a:r>
              <a:rPr lang="en-GB" sz="2222" dirty="0"/>
              <a:t>Emic are those taken by a researcher who is a member of the community being studied. </a:t>
            </a:r>
          </a:p>
          <a:p>
            <a:r>
              <a:rPr lang="en-GB" sz="2222" dirty="0"/>
              <a:t>Etic perspectives are those taken by a researcher who is an outsider to the community being studied.</a:t>
            </a:r>
          </a:p>
          <a:p>
            <a:pPr marL="380996" indent="-380996">
              <a:buFont typeface="Wingdings" pitchFamily="2" charset="2"/>
              <a:buChar char="q"/>
            </a:pPr>
            <a:r>
              <a:rPr lang="en-GB" sz="2222" dirty="0"/>
              <a:t>Why do we need to understand insider vs outsider debate? </a:t>
            </a:r>
          </a:p>
          <a:p>
            <a:pPr marL="380996" indent="-380996">
              <a:buFont typeface="Wingdings" pitchFamily="2" charset="2"/>
              <a:buChar char="Ø"/>
            </a:pPr>
            <a:r>
              <a:rPr lang="en-GB" sz="2222" dirty="0"/>
              <a:t>personal bias </a:t>
            </a:r>
          </a:p>
          <a:p>
            <a:pPr marL="380996" indent="-380996">
              <a:buFont typeface="Wingdings" pitchFamily="2" charset="2"/>
              <a:buChar char="Ø"/>
            </a:pPr>
            <a:r>
              <a:rPr lang="en-GB" sz="2222" dirty="0"/>
              <a:t>social reality is constructed </a:t>
            </a:r>
          </a:p>
          <a:p>
            <a:pPr marL="380996" indent="-380996">
              <a:buFont typeface="Wingdings" pitchFamily="2" charset="2"/>
              <a:buChar char="Ø"/>
            </a:pPr>
            <a:r>
              <a:rPr lang="en-GB" sz="2222" dirty="0"/>
              <a:t>contextual and lived experiences</a:t>
            </a:r>
          </a:p>
          <a:p>
            <a:pPr marL="380996" indent="-380996">
              <a:buFont typeface="Wingdings" pitchFamily="2" charset="2"/>
              <a:buChar char="Ø"/>
            </a:pPr>
            <a:r>
              <a:rPr lang="en-GB" sz="2222" dirty="0"/>
              <a:t>impact on knowledge production </a:t>
            </a:r>
            <a:endParaRPr lang="en-US" sz="2222" dirty="0"/>
          </a:p>
          <a:p>
            <a:endParaRPr lang="en-US" sz="2222" dirty="0"/>
          </a:p>
        </p:txBody>
      </p:sp>
      <p:sp>
        <p:nvSpPr>
          <p:cNvPr id="4" name="Footer Placeholder 3"/>
          <p:cNvSpPr>
            <a:spLocks noGrp="1"/>
          </p:cNvSpPr>
          <p:nvPr>
            <p:ph type="ftr" sz="quarter" idx="11"/>
          </p:nvPr>
        </p:nvSpPr>
        <p:spPr/>
        <p:txBody>
          <a:bodyPr/>
          <a:lstStyle/>
          <a:p>
            <a:r>
              <a:rPr lang="en-US"/>
              <a:t>Title of presentation</a:t>
            </a:r>
            <a:endParaRPr lang="en-US" dirty="0"/>
          </a:p>
        </p:txBody>
      </p:sp>
      <p:sp>
        <p:nvSpPr>
          <p:cNvPr id="5" name="Slide Number Placeholder 4"/>
          <p:cNvSpPr>
            <a:spLocks noGrp="1"/>
          </p:cNvSpPr>
          <p:nvPr>
            <p:ph type="sldNum" sz="quarter" idx="12"/>
          </p:nvPr>
        </p:nvSpPr>
        <p:spPr/>
        <p:txBody>
          <a:bodyPr/>
          <a:lstStyle/>
          <a:p>
            <a:fld id="{115BEA05-CFA5-4F41-A40D-0405A8AD5A2C}" type="slidenum">
              <a:rPr lang="en-US" smtClean="0"/>
              <a:pPr/>
              <a:t>3</a:t>
            </a:fld>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endParaRPr lang="en-US" sz="4444" dirty="0"/>
          </a:p>
        </p:txBody>
      </p:sp>
      <p:sp>
        <p:nvSpPr>
          <p:cNvPr id="8" name="Title 7">
            <a:extLst>
              <a:ext uri="{FF2B5EF4-FFF2-40B4-BE49-F238E27FC236}">
                <a16:creationId xmlns:a16="http://schemas.microsoft.com/office/drawing/2014/main" id="{A19F8FE5-F73E-2047-84F8-6CA8C986AC20}"/>
              </a:ext>
            </a:extLst>
          </p:cNvPr>
          <p:cNvSpPr>
            <a:spLocks noGrp="1"/>
          </p:cNvSpPr>
          <p:nvPr>
            <p:ph type="title"/>
          </p:nvPr>
        </p:nvSpPr>
        <p:spPr>
          <a:xfrm>
            <a:off x="508000" y="305153"/>
            <a:ext cx="8970380" cy="1472847"/>
          </a:xfrm>
        </p:spPr>
        <p:txBody>
          <a:bodyPr/>
          <a:lstStyle/>
          <a:p>
            <a:br>
              <a:rPr lang="en-US" dirty="0"/>
            </a:br>
            <a:r>
              <a:rPr lang="en-US" dirty="0"/>
              <a:t>How do we see what we see?  </a:t>
            </a:r>
          </a:p>
        </p:txBody>
      </p:sp>
    </p:spTree>
    <p:extLst>
      <p:ext uri="{BB962C8B-B14F-4D97-AF65-F5344CB8AC3E}">
        <p14:creationId xmlns:p14="http://schemas.microsoft.com/office/powerpoint/2010/main" val="246112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Title of presentation</a:t>
            </a:r>
            <a:endParaRPr lang="en-US" dirty="0"/>
          </a:p>
        </p:txBody>
      </p:sp>
      <p:sp>
        <p:nvSpPr>
          <p:cNvPr id="5" name="Slide Number Placeholder 4"/>
          <p:cNvSpPr>
            <a:spLocks noGrp="1"/>
          </p:cNvSpPr>
          <p:nvPr>
            <p:ph type="sldNum" sz="quarter" idx="12"/>
          </p:nvPr>
        </p:nvSpPr>
        <p:spPr/>
        <p:txBody>
          <a:bodyPr/>
          <a:lstStyle/>
          <a:p>
            <a:fld id="{115BEA05-CFA5-4F41-A40D-0405A8AD5A2C}" type="slidenum">
              <a:rPr lang="en-US" smtClean="0"/>
              <a:pPr/>
              <a:t>4</a:t>
            </a:fld>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endParaRPr lang="en-US" sz="4444" dirty="0"/>
          </a:p>
        </p:txBody>
      </p:sp>
      <p:sp>
        <p:nvSpPr>
          <p:cNvPr id="2" name="Rectangle 1">
            <a:extLst>
              <a:ext uri="{FF2B5EF4-FFF2-40B4-BE49-F238E27FC236}">
                <a16:creationId xmlns:a16="http://schemas.microsoft.com/office/drawing/2014/main" id="{484DC8E7-8C8D-C744-9BEE-967CDF1D4D11}"/>
              </a:ext>
            </a:extLst>
          </p:cNvPr>
          <p:cNvSpPr/>
          <p:nvPr/>
        </p:nvSpPr>
        <p:spPr>
          <a:xfrm>
            <a:off x="540983" y="1649148"/>
            <a:ext cx="8603017" cy="434286"/>
          </a:xfrm>
          <a:prstGeom prst="rect">
            <a:avLst/>
          </a:prstGeom>
        </p:spPr>
        <p:txBody>
          <a:bodyPr wrap="square">
            <a:spAutoFit/>
          </a:bodyPr>
          <a:lstStyle/>
          <a:p>
            <a:pPr marL="380996" indent="-380996">
              <a:buFont typeface="Wingdings" pitchFamily="2" charset="2"/>
              <a:buChar char="v"/>
            </a:pPr>
            <a:r>
              <a:rPr lang="en-GB" sz="2222" dirty="0">
                <a:latin typeface="Arial" panose="020B0604020202020204" pitchFamily="34" charset="0"/>
                <a:cs typeface="Arial" panose="020B0604020202020204" pitchFamily="34" charset="0"/>
              </a:rPr>
              <a:t>Insider perspective </a:t>
            </a:r>
          </a:p>
        </p:txBody>
      </p:sp>
      <p:sp>
        <p:nvSpPr>
          <p:cNvPr id="8" name="Title 7">
            <a:extLst>
              <a:ext uri="{FF2B5EF4-FFF2-40B4-BE49-F238E27FC236}">
                <a16:creationId xmlns:a16="http://schemas.microsoft.com/office/drawing/2014/main" id="{22D641B4-8E6F-8D4D-904C-31D6052B0D9F}"/>
              </a:ext>
            </a:extLst>
          </p:cNvPr>
          <p:cNvSpPr>
            <a:spLocks noGrp="1"/>
          </p:cNvSpPr>
          <p:nvPr>
            <p:ph type="title"/>
          </p:nvPr>
        </p:nvSpPr>
        <p:spPr>
          <a:xfrm>
            <a:off x="508000" y="305153"/>
            <a:ext cx="8970380" cy="1472847"/>
          </a:xfrm>
        </p:spPr>
        <p:txBody>
          <a:bodyPr/>
          <a:lstStyle/>
          <a:p>
            <a:br>
              <a:rPr lang="en-US" dirty="0"/>
            </a:br>
            <a:r>
              <a:rPr lang="en-US" dirty="0"/>
              <a:t>Comparative Advantage and Disadvantage </a:t>
            </a:r>
          </a:p>
        </p:txBody>
      </p:sp>
      <p:graphicFrame>
        <p:nvGraphicFramePr>
          <p:cNvPr id="7" name="Diagram 6">
            <a:extLst>
              <a:ext uri="{FF2B5EF4-FFF2-40B4-BE49-F238E27FC236}">
                <a16:creationId xmlns:a16="http://schemas.microsoft.com/office/drawing/2014/main" id="{5488D3BB-75EF-0A45-B52F-258B7C0AA50F}"/>
              </a:ext>
            </a:extLst>
          </p:cNvPr>
          <p:cNvGraphicFramePr/>
          <p:nvPr/>
        </p:nvGraphicFramePr>
        <p:xfrm>
          <a:off x="1205125" y="1908848"/>
          <a:ext cx="8097213" cy="4978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03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Title of presentation</a:t>
            </a:r>
            <a:endParaRPr lang="en-US" dirty="0"/>
          </a:p>
        </p:txBody>
      </p:sp>
      <p:sp>
        <p:nvSpPr>
          <p:cNvPr id="5" name="Slide Number Placeholder 4"/>
          <p:cNvSpPr>
            <a:spLocks noGrp="1"/>
          </p:cNvSpPr>
          <p:nvPr>
            <p:ph type="sldNum" sz="quarter" idx="12"/>
          </p:nvPr>
        </p:nvSpPr>
        <p:spPr/>
        <p:txBody>
          <a:bodyPr/>
          <a:lstStyle/>
          <a:p>
            <a:fld id="{115BEA05-CFA5-4F41-A40D-0405A8AD5A2C}" type="slidenum">
              <a:rPr lang="en-US" smtClean="0"/>
              <a:pPr/>
              <a:t>5</a:t>
            </a:fld>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endParaRPr lang="en-US" sz="4444" dirty="0"/>
          </a:p>
        </p:txBody>
      </p:sp>
      <p:sp>
        <p:nvSpPr>
          <p:cNvPr id="2" name="Rectangle 1">
            <a:extLst>
              <a:ext uri="{FF2B5EF4-FFF2-40B4-BE49-F238E27FC236}">
                <a16:creationId xmlns:a16="http://schemas.microsoft.com/office/drawing/2014/main" id="{484DC8E7-8C8D-C744-9BEE-967CDF1D4D11}"/>
              </a:ext>
            </a:extLst>
          </p:cNvPr>
          <p:cNvSpPr/>
          <p:nvPr/>
        </p:nvSpPr>
        <p:spPr>
          <a:xfrm>
            <a:off x="540983" y="1649148"/>
            <a:ext cx="8603017" cy="434286"/>
          </a:xfrm>
          <a:prstGeom prst="rect">
            <a:avLst/>
          </a:prstGeom>
        </p:spPr>
        <p:txBody>
          <a:bodyPr wrap="square">
            <a:spAutoFit/>
          </a:bodyPr>
          <a:lstStyle/>
          <a:p>
            <a:pPr marL="380996" indent="-380996">
              <a:buFont typeface="Wingdings" pitchFamily="2" charset="2"/>
              <a:buChar char="v"/>
            </a:pPr>
            <a:r>
              <a:rPr lang="en-GB" sz="2222" dirty="0">
                <a:latin typeface="Arial" panose="020B0604020202020204" pitchFamily="34" charset="0"/>
                <a:cs typeface="Arial" panose="020B0604020202020204" pitchFamily="34" charset="0"/>
              </a:rPr>
              <a:t>Outsider perspective </a:t>
            </a:r>
          </a:p>
        </p:txBody>
      </p:sp>
      <p:sp>
        <p:nvSpPr>
          <p:cNvPr id="8" name="Title 7">
            <a:extLst>
              <a:ext uri="{FF2B5EF4-FFF2-40B4-BE49-F238E27FC236}">
                <a16:creationId xmlns:a16="http://schemas.microsoft.com/office/drawing/2014/main" id="{22D641B4-8E6F-8D4D-904C-31D6052B0D9F}"/>
              </a:ext>
            </a:extLst>
          </p:cNvPr>
          <p:cNvSpPr>
            <a:spLocks noGrp="1"/>
          </p:cNvSpPr>
          <p:nvPr>
            <p:ph type="title"/>
          </p:nvPr>
        </p:nvSpPr>
        <p:spPr>
          <a:xfrm>
            <a:off x="508000" y="305153"/>
            <a:ext cx="8970380" cy="1472847"/>
          </a:xfrm>
        </p:spPr>
        <p:txBody>
          <a:bodyPr/>
          <a:lstStyle/>
          <a:p>
            <a:br>
              <a:rPr lang="en-US" dirty="0"/>
            </a:br>
            <a:r>
              <a:rPr lang="en-US" dirty="0"/>
              <a:t>Comparative Advantage and Disadvantage </a:t>
            </a:r>
          </a:p>
        </p:txBody>
      </p:sp>
      <p:graphicFrame>
        <p:nvGraphicFramePr>
          <p:cNvPr id="7" name="Diagram 6">
            <a:extLst>
              <a:ext uri="{FF2B5EF4-FFF2-40B4-BE49-F238E27FC236}">
                <a16:creationId xmlns:a16="http://schemas.microsoft.com/office/drawing/2014/main" id="{5488D3BB-75EF-0A45-B52F-258B7C0AA50F}"/>
              </a:ext>
            </a:extLst>
          </p:cNvPr>
          <p:cNvGraphicFramePr/>
          <p:nvPr/>
        </p:nvGraphicFramePr>
        <p:xfrm>
          <a:off x="1205125" y="1908848"/>
          <a:ext cx="8097213" cy="4978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778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14597" y="1612252"/>
            <a:ext cx="9144000" cy="5028848"/>
          </a:xfrm>
        </p:spPr>
        <p:txBody>
          <a:bodyPr>
            <a:noAutofit/>
          </a:bodyPr>
          <a:lstStyle/>
          <a:p>
            <a:pPr marL="380996" indent="-380996">
              <a:buFont typeface="Wingdings" pitchFamily="2" charset="2"/>
              <a:buChar char="v"/>
            </a:pPr>
            <a:r>
              <a:rPr lang="en-GB" sz="2222" dirty="0"/>
              <a:t>Gendered politics of knowledge production (de Silva and Gandhi, 2018)</a:t>
            </a:r>
          </a:p>
          <a:p>
            <a:pPr marL="380996" indent="-380996">
              <a:buFont typeface="Wingdings" pitchFamily="2" charset="2"/>
              <a:buChar char="v"/>
            </a:pPr>
            <a:r>
              <a:rPr lang="en-GB" sz="2222" dirty="0"/>
              <a:t>Researcher as subjected being and reflexive understanding (Sultana, 2007)</a:t>
            </a:r>
          </a:p>
          <a:p>
            <a:pPr marL="380996" indent="-380996">
              <a:buFont typeface="Wingdings" pitchFamily="2" charset="2"/>
              <a:buChar char="v"/>
            </a:pPr>
            <a:r>
              <a:rPr lang="en-GB" sz="2222" dirty="0"/>
              <a:t>﻿Positionality constantly varies in relation to the participants</a:t>
            </a:r>
          </a:p>
          <a:p>
            <a:endParaRPr lang="en-GB" sz="1667" i="1" dirty="0"/>
          </a:p>
          <a:p>
            <a:r>
              <a:rPr lang="en-GB" sz="1667" i="1" dirty="0"/>
              <a:t>“I was sitting in the office of the local councillor and discussing the recent eviction in Salt Lake as a part of my ethnographic fieldwork. A middle-aged man Asim entered into the office and sat next to the councillor, listened to our discussions also commented on why hawkers of Kolkata do not deserve any rehabilitation. The final part of the discussion was related to the ‘(il)legal’ Bangladeshi migrants in the squatters of the Salt Lake. Our conversation was about to end, and I was preparing to leave the office. Asim suddenly told me even the person with whom you were speaking and having tea last Sunday is also from Bangladesh.” (Ray, 2020) </a:t>
            </a:r>
          </a:p>
        </p:txBody>
      </p:sp>
      <p:sp>
        <p:nvSpPr>
          <p:cNvPr id="4" name="Footer Placeholder 3"/>
          <p:cNvSpPr>
            <a:spLocks noGrp="1"/>
          </p:cNvSpPr>
          <p:nvPr>
            <p:ph type="ftr" sz="quarter" idx="11"/>
          </p:nvPr>
        </p:nvSpPr>
        <p:spPr/>
        <p:txBody>
          <a:bodyPr/>
          <a:lstStyle/>
          <a:p>
            <a:r>
              <a:rPr lang="en-US"/>
              <a:t>Title of presentation</a:t>
            </a:r>
            <a:endParaRPr lang="en-US" dirty="0"/>
          </a:p>
        </p:txBody>
      </p:sp>
      <p:sp>
        <p:nvSpPr>
          <p:cNvPr id="5" name="Slide Number Placeholder 4"/>
          <p:cNvSpPr>
            <a:spLocks noGrp="1"/>
          </p:cNvSpPr>
          <p:nvPr>
            <p:ph type="sldNum" sz="quarter" idx="12"/>
          </p:nvPr>
        </p:nvSpPr>
        <p:spPr/>
        <p:txBody>
          <a:bodyPr/>
          <a:lstStyle/>
          <a:p>
            <a:fld id="{115BEA05-CFA5-4F41-A40D-0405A8AD5A2C}" type="slidenum">
              <a:rPr lang="en-US" smtClean="0"/>
              <a:pPr/>
              <a:t>6</a:t>
            </a:fld>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endParaRPr lang="en-US" sz="4444" dirty="0"/>
          </a:p>
        </p:txBody>
      </p:sp>
      <p:sp>
        <p:nvSpPr>
          <p:cNvPr id="8" name="Title 7">
            <a:extLst>
              <a:ext uri="{FF2B5EF4-FFF2-40B4-BE49-F238E27FC236}">
                <a16:creationId xmlns:a16="http://schemas.microsoft.com/office/drawing/2014/main" id="{A19F8FE5-F73E-2047-84F8-6CA8C986AC20}"/>
              </a:ext>
            </a:extLst>
          </p:cNvPr>
          <p:cNvSpPr>
            <a:spLocks noGrp="1"/>
          </p:cNvSpPr>
          <p:nvPr>
            <p:ph type="title"/>
          </p:nvPr>
        </p:nvSpPr>
        <p:spPr>
          <a:xfrm>
            <a:off x="508000" y="305153"/>
            <a:ext cx="8970380" cy="1472847"/>
          </a:xfrm>
        </p:spPr>
        <p:txBody>
          <a:bodyPr/>
          <a:lstStyle/>
          <a:p>
            <a:br>
              <a:rPr lang="en-US" dirty="0"/>
            </a:br>
            <a:r>
              <a:rPr lang="en-US" dirty="0"/>
              <a:t>How positionality is constructed  </a:t>
            </a:r>
          </a:p>
        </p:txBody>
      </p:sp>
    </p:spTree>
    <p:extLst>
      <p:ext uri="{BB962C8B-B14F-4D97-AF65-F5344CB8AC3E}">
        <p14:creationId xmlns:p14="http://schemas.microsoft.com/office/powerpoint/2010/main" val="146581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8000" y="1295576"/>
            <a:ext cx="9144000" cy="5028848"/>
          </a:xfrm>
        </p:spPr>
        <p:txBody>
          <a:bodyPr/>
          <a:lstStyle/>
          <a:p>
            <a:r>
              <a:rPr lang="en-US" b="1" dirty="0"/>
              <a:t>Research Questions and Logics of Inquiry </a:t>
            </a:r>
          </a:p>
          <a:p>
            <a:pPr marL="317497" indent="-317497">
              <a:buFont typeface="Arial" panose="020B0604020202020204" pitchFamily="34" charset="0"/>
              <a:buChar char="•"/>
            </a:pPr>
            <a:r>
              <a:rPr lang="en-US" dirty="0"/>
              <a:t>Research design primarily focuses on what to investigate and how to investigate</a:t>
            </a:r>
          </a:p>
          <a:p>
            <a:pPr marL="317497" indent="-317497">
              <a:buFont typeface="Arial" panose="020B0604020202020204" pitchFamily="34" charset="0"/>
              <a:buChar char="•"/>
            </a:pPr>
            <a:r>
              <a:rPr lang="en-US" dirty="0"/>
              <a:t>Systematic logics behind different research design</a:t>
            </a:r>
          </a:p>
          <a:p>
            <a:r>
              <a:rPr lang="en-US" b="1" dirty="0"/>
              <a:t>Inductive vs Deductive </a:t>
            </a:r>
          </a:p>
          <a:p>
            <a:pPr marL="317497" indent="-317497">
              <a:buFont typeface="Arial" panose="020B0604020202020204" pitchFamily="34" charset="0"/>
              <a:buChar char="•"/>
            </a:pPr>
            <a:r>
              <a:rPr lang="en-US" dirty="0"/>
              <a:t>Inductive: Drawing inferences from observations in order to make </a:t>
            </a:r>
            <a:r>
              <a:rPr lang="en-US" dirty="0" err="1"/>
              <a:t>generalisations</a:t>
            </a:r>
            <a:r>
              <a:rPr lang="en-US" dirty="0"/>
              <a:t>. </a:t>
            </a:r>
          </a:p>
          <a:p>
            <a:r>
              <a:rPr lang="en-US" dirty="0"/>
              <a:t>     Data collection and analyses happens without any preconceptions </a:t>
            </a:r>
          </a:p>
          <a:p>
            <a:pPr marL="317497" indent="-317497">
              <a:buFont typeface="Arial" panose="020B0604020202020204" pitchFamily="34" charset="0"/>
              <a:buChar char="•"/>
            </a:pPr>
            <a:r>
              <a:rPr lang="en-US" dirty="0"/>
              <a:t>Deductive: Putting a rule/ theory’s predictions to test </a:t>
            </a:r>
          </a:p>
          <a:p>
            <a:r>
              <a:rPr lang="en-US" dirty="0"/>
              <a:t>     Data collection and analyses are conducted to test the hypothesis </a:t>
            </a:r>
          </a:p>
          <a:p>
            <a:endParaRPr lang="en-US" dirty="0"/>
          </a:p>
        </p:txBody>
      </p:sp>
      <p:sp>
        <p:nvSpPr>
          <p:cNvPr id="5" name="Slide Number Placeholder 4"/>
          <p:cNvSpPr>
            <a:spLocks noGrp="1"/>
          </p:cNvSpPr>
          <p:nvPr>
            <p:ph type="sldNum" sz="quarter" idx="12"/>
          </p:nvPr>
        </p:nvSpPr>
        <p:spPr/>
        <p:txBody>
          <a:bodyPr/>
          <a:lstStyle/>
          <a:p>
            <a:fld id="{115BEA05-CFA5-4F41-A40D-0405A8AD5A2C}" type="slidenum">
              <a:rPr lang="en-US" smtClean="0"/>
              <a:pPr/>
              <a:t>7</a:t>
            </a:fld>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Research Methods </a:t>
            </a:r>
            <a:endParaRPr lang="en-US" sz="4444" dirty="0"/>
          </a:p>
        </p:txBody>
      </p:sp>
      <p:graphicFrame>
        <p:nvGraphicFramePr>
          <p:cNvPr id="2" name="Table 2">
            <a:extLst>
              <a:ext uri="{FF2B5EF4-FFF2-40B4-BE49-F238E27FC236}">
                <a16:creationId xmlns:a16="http://schemas.microsoft.com/office/drawing/2014/main" id="{586EDF26-4E91-9D43-9F78-4A5702A023D7}"/>
              </a:ext>
            </a:extLst>
          </p:cNvPr>
          <p:cNvGraphicFramePr>
            <a:graphicFrameLocks noGrp="1"/>
          </p:cNvGraphicFramePr>
          <p:nvPr/>
        </p:nvGraphicFramePr>
        <p:xfrm>
          <a:off x="699082" y="4038468"/>
          <a:ext cx="8590061" cy="3276578"/>
        </p:xfrm>
        <a:graphic>
          <a:graphicData uri="http://schemas.openxmlformats.org/drawingml/2006/table">
            <a:tbl>
              <a:tblPr firstRow="1" bandRow="1">
                <a:tableStyleId>{5C22544A-7EE6-4342-B048-85BDC9FD1C3A}</a:tableStyleId>
              </a:tblPr>
              <a:tblGrid>
                <a:gridCol w="1714344">
                  <a:extLst>
                    <a:ext uri="{9D8B030D-6E8A-4147-A177-3AD203B41FA5}">
                      <a16:colId xmlns:a16="http://schemas.microsoft.com/office/drawing/2014/main" val="3022493879"/>
                    </a:ext>
                  </a:extLst>
                </a:gridCol>
                <a:gridCol w="1993958">
                  <a:extLst>
                    <a:ext uri="{9D8B030D-6E8A-4147-A177-3AD203B41FA5}">
                      <a16:colId xmlns:a16="http://schemas.microsoft.com/office/drawing/2014/main" val="2023792748"/>
                    </a:ext>
                  </a:extLst>
                </a:gridCol>
                <a:gridCol w="2021461">
                  <a:extLst>
                    <a:ext uri="{9D8B030D-6E8A-4147-A177-3AD203B41FA5}">
                      <a16:colId xmlns:a16="http://schemas.microsoft.com/office/drawing/2014/main" val="1341265850"/>
                    </a:ext>
                  </a:extLst>
                </a:gridCol>
                <a:gridCol w="2860298">
                  <a:extLst>
                    <a:ext uri="{9D8B030D-6E8A-4147-A177-3AD203B41FA5}">
                      <a16:colId xmlns:a16="http://schemas.microsoft.com/office/drawing/2014/main" val="1245592138"/>
                    </a:ext>
                  </a:extLst>
                </a:gridCol>
              </a:tblGrid>
              <a:tr h="878818">
                <a:tc>
                  <a:txBody>
                    <a:bodyPr/>
                    <a:lstStyle/>
                    <a:p>
                      <a:r>
                        <a:rPr lang="en-GB" sz="1800" dirty="0">
                          <a:latin typeface="Arial" panose="020B0604020202020204" pitchFamily="34" charset="0"/>
                          <a:cs typeface="Arial" panose="020B0604020202020204" pitchFamily="34" charset="0"/>
                        </a:rPr>
                        <a:t>Logic of Inquiry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Paradigm</a:t>
                      </a:r>
                    </a:p>
                  </a:txBody>
                  <a:tcPr marL="101600" marR="101600" marT="50800" marB="50800"/>
                </a:tc>
                <a:tc>
                  <a:txBody>
                    <a:bodyPr/>
                    <a:lstStyle/>
                    <a:p>
                      <a:r>
                        <a:rPr lang="en-GB" sz="1800" dirty="0">
                          <a:latin typeface="Arial" panose="020B0604020202020204" pitchFamily="34" charset="0"/>
                          <a:cs typeface="Arial" panose="020B0604020202020204" pitchFamily="34" charset="0"/>
                        </a:rPr>
                        <a:t>Objective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Method </a:t>
                      </a:r>
                    </a:p>
                  </a:txBody>
                  <a:tcPr marL="101600" marR="101600" marT="50800" marB="50800"/>
                </a:tc>
                <a:extLst>
                  <a:ext uri="{0D108BD9-81ED-4DB2-BD59-A6C34878D82A}">
                    <a16:rowId xmlns:a16="http://schemas.microsoft.com/office/drawing/2014/main" val="3967551300"/>
                  </a:ext>
                </a:extLst>
              </a:tr>
              <a:tr h="1185333">
                <a:tc>
                  <a:txBody>
                    <a:bodyPr/>
                    <a:lstStyle/>
                    <a:p>
                      <a:r>
                        <a:rPr lang="en-GB" sz="1800" dirty="0">
                          <a:latin typeface="Arial" panose="020B0604020202020204" pitchFamily="34" charset="0"/>
                          <a:cs typeface="Arial" panose="020B0604020202020204" pitchFamily="34" charset="0"/>
                        </a:rPr>
                        <a:t>Inductive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Social constructivism/ Relativism/ Interpretivism</a:t>
                      </a:r>
                    </a:p>
                  </a:txBody>
                  <a:tcPr marL="101600" marR="101600" marT="50800" marB="50800"/>
                </a:tc>
                <a:tc>
                  <a:txBody>
                    <a:bodyPr/>
                    <a:lstStyle/>
                    <a:p>
                      <a:r>
                        <a:rPr lang="en-GB" sz="1800" dirty="0">
                          <a:latin typeface="Arial" panose="020B0604020202020204" pitchFamily="34" charset="0"/>
                          <a:cs typeface="Arial" panose="020B0604020202020204" pitchFamily="34" charset="0"/>
                        </a:rPr>
                        <a:t>To develop theories through generalisation principles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Observation&gt;Identifying similar patterns&gt;induce universal laws</a:t>
                      </a:r>
                    </a:p>
                  </a:txBody>
                  <a:tcPr marL="101600" marR="101600" marT="50800" marB="50800"/>
                </a:tc>
                <a:extLst>
                  <a:ext uri="{0D108BD9-81ED-4DB2-BD59-A6C34878D82A}">
                    <a16:rowId xmlns:a16="http://schemas.microsoft.com/office/drawing/2014/main" val="1014151284"/>
                  </a:ext>
                </a:extLst>
              </a:tr>
              <a:tr h="1185333">
                <a:tc>
                  <a:txBody>
                    <a:bodyPr/>
                    <a:lstStyle/>
                    <a:p>
                      <a:r>
                        <a:rPr lang="en-GB" sz="1800" dirty="0">
                          <a:latin typeface="Arial" panose="020B0604020202020204" pitchFamily="34" charset="0"/>
                          <a:cs typeface="Arial" panose="020B0604020202020204" pitchFamily="34" charset="0"/>
                        </a:rPr>
                        <a:t>Deductive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Positivism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Formation of hypothesis and to test theories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Develop hypothesis&gt; Test it against identified parameters&gt; Contribute to existing theory </a:t>
                      </a:r>
                    </a:p>
                  </a:txBody>
                  <a:tcPr marL="101600" marR="101600" marT="50800" marB="50800"/>
                </a:tc>
                <a:extLst>
                  <a:ext uri="{0D108BD9-81ED-4DB2-BD59-A6C34878D82A}">
                    <a16:rowId xmlns:a16="http://schemas.microsoft.com/office/drawing/2014/main" val="683236516"/>
                  </a:ext>
                </a:extLst>
              </a:tr>
            </a:tbl>
          </a:graphicData>
        </a:graphic>
      </p:graphicFrame>
      <p:sp>
        <p:nvSpPr>
          <p:cNvPr id="3" name="TextBox 2">
            <a:extLst>
              <a:ext uri="{FF2B5EF4-FFF2-40B4-BE49-F238E27FC236}">
                <a16:creationId xmlns:a16="http://schemas.microsoft.com/office/drawing/2014/main" id="{3992D43F-D311-374E-8E7D-F9D56FA0123E}"/>
              </a:ext>
            </a:extLst>
          </p:cNvPr>
          <p:cNvSpPr txBox="1"/>
          <p:nvPr/>
        </p:nvSpPr>
        <p:spPr>
          <a:xfrm>
            <a:off x="630095" y="7287953"/>
            <a:ext cx="1851789" cy="263277"/>
          </a:xfrm>
          <a:prstGeom prst="rect">
            <a:avLst/>
          </a:prstGeom>
          <a:noFill/>
        </p:spPr>
        <p:txBody>
          <a:bodyPr wrap="none" rtlCol="0">
            <a:spAutoFit/>
          </a:bodyPr>
          <a:lstStyle/>
          <a:p>
            <a:r>
              <a:rPr lang="en-GB" sz="1111" dirty="0">
                <a:latin typeface="Arial" panose="020B0604020202020204" pitchFamily="34" charset="0"/>
                <a:cs typeface="Arial" panose="020B0604020202020204" pitchFamily="34" charset="0"/>
              </a:rPr>
              <a:t>Adapted from Potter, 2006</a:t>
            </a:r>
          </a:p>
        </p:txBody>
      </p:sp>
    </p:spTree>
    <p:extLst>
      <p:ext uri="{BB962C8B-B14F-4D97-AF65-F5344CB8AC3E}">
        <p14:creationId xmlns:p14="http://schemas.microsoft.com/office/powerpoint/2010/main" val="166290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8000" y="1295576"/>
            <a:ext cx="9144000" cy="5028848"/>
          </a:xfrm>
        </p:spPr>
        <p:txBody>
          <a:bodyPr/>
          <a:lstStyle/>
          <a:p>
            <a:r>
              <a:rPr lang="en-US" b="1" dirty="0"/>
              <a:t>Transduction </a:t>
            </a:r>
          </a:p>
          <a:p>
            <a:pPr marL="317497" indent="-317497">
              <a:buFont typeface="Arial" panose="020B0604020202020204" pitchFamily="34" charset="0"/>
              <a:buChar char="•"/>
            </a:pPr>
            <a:r>
              <a:rPr lang="en-US" dirty="0"/>
              <a:t>transformative operation through iterations (Kitchen and Dodge, 2005)</a:t>
            </a:r>
          </a:p>
          <a:p>
            <a:pPr marL="317497" indent="-317497">
              <a:buFont typeface="Arial" panose="020B0604020202020204" pitchFamily="34" charset="0"/>
              <a:buChar char="•"/>
            </a:pPr>
            <a:r>
              <a:rPr lang="en-US" dirty="0"/>
              <a:t>whole and part are constitutive of each other </a:t>
            </a:r>
          </a:p>
          <a:p>
            <a:pPr marL="317497" indent="-317497">
              <a:buFont typeface="Arial" panose="020B0604020202020204" pitchFamily="34" charset="0"/>
              <a:buChar char="•"/>
            </a:pPr>
            <a:r>
              <a:rPr lang="en-US" dirty="0"/>
              <a:t>follows a circular/networked path of inquiry </a:t>
            </a:r>
          </a:p>
          <a:p>
            <a:pPr marL="317497" indent="-317497">
              <a:buFont typeface="Arial" panose="020B0604020202020204" pitchFamily="34" charset="0"/>
              <a:buChar char="•"/>
            </a:pPr>
            <a:r>
              <a:rPr lang="en-US" dirty="0"/>
              <a:t>makes theory generative and iterative </a:t>
            </a:r>
          </a:p>
        </p:txBody>
      </p:sp>
      <p:sp>
        <p:nvSpPr>
          <p:cNvPr id="5" name="Slide Number Placeholder 4"/>
          <p:cNvSpPr>
            <a:spLocks noGrp="1"/>
          </p:cNvSpPr>
          <p:nvPr>
            <p:ph type="sldNum" sz="quarter" idx="12"/>
          </p:nvPr>
        </p:nvSpPr>
        <p:spPr/>
        <p:txBody>
          <a:bodyPr/>
          <a:lstStyle/>
          <a:p>
            <a:fld id="{115BEA05-CFA5-4F41-A40D-0405A8AD5A2C}" type="slidenum">
              <a:rPr lang="en-US" smtClean="0"/>
              <a:pPr/>
              <a:t>8</a:t>
            </a:fld>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Research Methods </a:t>
            </a:r>
            <a:endParaRPr lang="en-US" sz="4444" dirty="0"/>
          </a:p>
        </p:txBody>
      </p:sp>
      <p:graphicFrame>
        <p:nvGraphicFramePr>
          <p:cNvPr id="7" name="Table 2">
            <a:extLst>
              <a:ext uri="{FF2B5EF4-FFF2-40B4-BE49-F238E27FC236}">
                <a16:creationId xmlns:a16="http://schemas.microsoft.com/office/drawing/2014/main" id="{3032A174-6BA2-EE4E-9071-5837B8FB09F5}"/>
              </a:ext>
            </a:extLst>
          </p:cNvPr>
          <p:cNvGraphicFramePr>
            <a:graphicFrameLocks noGrp="1"/>
          </p:cNvGraphicFramePr>
          <p:nvPr/>
        </p:nvGraphicFramePr>
        <p:xfrm>
          <a:off x="630095" y="3074939"/>
          <a:ext cx="8590061" cy="2626338"/>
        </p:xfrm>
        <a:graphic>
          <a:graphicData uri="http://schemas.openxmlformats.org/drawingml/2006/table">
            <a:tbl>
              <a:tblPr firstRow="1" bandRow="1">
                <a:tableStyleId>{5C22544A-7EE6-4342-B048-85BDC9FD1C3A}</a:tableStyleId>
              </a:tblPr>
              <a:tblGrid>
                <a:gridCol w="1714344">
                  <a:extLst>
                    <a:ext uri="{9D8B030D-6E8A-4147-A177-3AD203B41FA5}">
                      <a16:colId xmlns:a16="http://schemas.microsoft.com/office/drawing/2014/main" val="3022493879"/>
                    </a:ext>
                  </a:extLst>
                </a:gridCol>
                <a:gridCol w="1993958">
                  <a:extLst>
                    <a:ext uri="{9D8B030D-6E8A-4147-A177-3AD203B41FA5}">
                      <a16:colId xmlns:a16="http://schemas.microsoft.com/office/drawing/2014/main" val="2023792748"/>
                    </a:ext>
                  </a:extLst>
                </a:gridCol>
                <a:gridCol w="2021461">
                  <a:extLst>
                    <a:ext uri="{9D8B030D-6E8A-4147-A177-3AD203B41FA5}">
                      <a16:colId xmlns:a16="http://schemas.microsoft.com/office/drawing/2014/main" val="1341265850"/>
                    </a:ext>
                  </a:extLst>
                </a:gridCol>
                <a:gridCol w="2860298">
                  <a:extLst>
                    <a:ext uri="{9D8B030D-6E8A-4147-A177-3AD203B41FA5}">
                      <a16:colId xmlns:a16="http://schemas.microsoft.com/office/drawing/2014/main" val="1245592138"/>
                    </a:ext>
                  </a:extLst>
                </a:gridCol>
              </a:tblGrid>
              <a:tr h="878818">
                <a:tc>
                  <a:txBody>
                    <a:bodyPr/>
                    <a:lstStyle/>
                    <a:p>
                      <a:r>
                        <a:rPr lang="en-GB" sz="1800" dirty="0">
                          <a:latin typeface="Arial" panose="020B0604020202020204" pitchFamily="34" charset="0"/>
                          <a:cs typeface="Arial" panose="020B0604020202020204" pitchFamily="34" charset="0"/>
                        </a:rPr>
                        <a:t>Logic of Inquiry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Paradigm</a:t>
                      </a:r>
                    </a:p>
                  </a:txBody>
                  <a:tcPr marL="101600" marR="101600" marT="50800" marB="50800"/>
                </a:tc>
                <a:tc>
                  <a:txBody>
                    <a:bodyPr/>
                    <a:lstStyle/>
                    <a:p>
                      <a:r>
                        <a:rPr lang="en-GB" sz="1800" dirty="0">
                          <a:latin typeface="Arial" panose="020B0604020202020204" pitchFamily="34" charset="0"/>
                          <a:cs typeface="Arial" panose="020B0604020202020204" pitchFamily="34" charset="0"/>
                        </a:rPr>
                        <a:t>Objective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Method </a:t>
                      </a:r>
                    </a:p>
                  </a:txBody>
                  <a:tcPr marL="101600" marR="101600" marT="50800" marB="50800"/>
                </a:tc>
                <a:extLst>
                  <a:ext uri="{0D108BD9-81ED-4DB2-BD59-A6C34878D82A}">
                    <a16:rowId xmlns:a16="http://schemas.microsoft.com/office/drawing/2014/main" val="3967551300"/>
                  </a:ext>
                </a:extLst>
              </a:tr>
              <a:tr h="1727200">
                <a:tc>
                  <a:txBody>
                    <a:bodyPr/>
                    <a:lstStyle/>
                    <a:p>
                      <a:r>
                        <a:rPr lang="en-GB" sz="1800" dirty="0">
                          <a:latin typeface="Arial" panose="020B0604020202020204" pitchFamily="34" charset="0"/>
                          <a:cs typeface="Arial" panose="020B0604020202020204" pitchFamily="34" charset="0"/>
                        </a:rPr>
                        <a:t>Transduction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Critical realism </a:t>
                      </a:r>
                    </a:p>
                  </a:txBody>
                  <a:tcPr marL="101600" marR="101600" marT="50800" marB="50800"/>
                </a:tc>
                <a:tc>
                  <a:txBody>
                    <a:bodyPr/>
                    <a:lstStyle/>
                    <a:p>
                      <a:r>
                        <a:rPr lang="en-GB" sz="1800" dirty="0">
                          <a:latin typeface="Arial" panose="020B0604020202020204" pitchFamily="34" charset="0"/>
                          <a:cs typeface="Arial" panose="020B0604020202020204" pitchFamily="34" charset="0"/>
                        </a:rPr>
                        <a:t>Theory is multi-layered and generative</a:t>
                      </a:r>
                    </a:p>
                  </a:txBody>
                  <a:tcPr marL="101600" marR="101600" marT="50800" marB="50800"/>
                </a:tc>
                <a:tc>
                  <a:txBody>
                    <a:bodyPr/>
                    <a:lstStyle/>
                    <a:p>
                      <a:r>
                        <a:rPr lang="en-GB" sz="1800" dirty="0">
                          <a:latin typeface="Arial" panose="020B0604020202020204" pitchFamily="34" charset="0"/>
                          <a:cs typeface="Arial" panose="020B0604020202020204" pitchFamily="34" charset="0"/>
                        </a:rPr>
                        <a:t>Ordinary observation&gt; &gt;Identifying similar patterns&gt;theory testing&gt;</a:t>
                      </a:r>
                    </a:p>
                    <a:p>
                      <a:r>
                        <a:rPr lang="en-GB" sz="1800" dirty="0">
                          <a:latin typeface="Arial" panose="020B0604020202020204" pitchFamily="34" charset="0"/>
                          <a:cs typeface="Arial" panose="020B0604020202020204" pitchFamily="34" charset="0"/>
                        </a:rPr>
                        <a:t>specific observation&gt;relational theory building </a:t>
                      </a:r>
                    </a:p>
                  </a:txBody>
                  <a:tcPr marL="101600" marR="101600" marT="50800" marB="50800"/>
                </a:tc>
                <a:extLst>
                  <a:ext uri="{0D108BD9-81ED-4DB2-BD59-A6C34878D82A}">
                    <a16:rowId xmlns:a16="http://schemas.microsoft.com/office/drawing/2014/main" val="1014151284"/>
                  </a:ext>
                </a:extLst>
              </a:tr>
            </a:tbl>
          </a:graphicData>
        </a:graphic>
      </p:graphicFrame>
    </p:spTree>
    <p:extLst>
      <p:ext uri="{BB962C8B-B14F-4D97-AF65-F5344CB8AC3E}">
        <p14:creationId xmlns:p14="http://schemas.microsoft.com/office/powerpoint/2010/main" val="362015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08000" y="1295576"/>
            <a:ext cx="9144000" cy="5644892"/>
          </a:xfrm>
        </p:spPr>
        <p:txBody>
          <a:bodyPr>
            <a:normAutofit fontScale="92500" lnSpcReduction="10000"/>
          </a:bodyPr>
          <a:lstStyle/>
          <a:p>
            <a:r>
              <a:rPr lang="en-GB" dirty="0"/>
              <a:t>Five types: </a:t>
            </a:r>
          </a:p>
          <a:p>
            <a:pPr marL="317497" indent="-317497">
              <a:buFont typeface="Arial" panose="020B0604020202020204" pitchFamily="34" charset="0"/>
              <a:buChar char="•"/>
            </a:pPr>
            <a:r>
              <a:rPr lang="en-GB" b="1" dirty="0"/>
              <a:t>case study: </a:t>
            </a:r>
            <a:r>
              <a:rPr lang="en-GB" dirty="0"/>
              <a:t>single case or a case bounded by time and place (Creswell, 1998)</a:t>
            </a:r>
          </a:p>
          <a:p>
            <a:endParaRPr lang="en-GB" dirty="0"/>
          </a:p>
          <a:p>
            <a:pPr marL="317497" indent="-317497">
              <a:buFont typeface="Arial" panose="020B0604020202020204" pitchFamily="34" charset="0"/>
              <a:buChar char="•"/>
            </a:pPr>
            <a:r>
              <a:rPr lang="en-GB" b="1" dirty="0"/>
              <a:t>ethnography study: </a:t>
            </a:r>
            <a:r>
              <a:rPr lang="en-GB" dirty="0"/>
              <a:t>studies an entire group that shares common practices and focus on everyday activities </a:t>
            </a:r>
          </a:p>
          <a:p>
            <a:endParaRPr lang="en-GB" dirty="0"/>
          </a:p>
          <a:p>
            <a:pPr marL="317497" indent="-317497">
              <a:buFont typeface="Arial" panose="020B0604020202020204" pitchFamily="34" charset="0"/>
              <a:buChar char="•"/>
            </a:pPr>
            <a:r>
              <a:rPr lang="en-GB" b="1" dirty="0"/>
              <a:t>phenomenological study:</a:t>
            </a:r>
            <a:r>
              <a:rPr lang="en-GB" dirty="0"/>
              <a:t> focus is on the participant’s perceptions of the event or situation and the study tries to answer the question of the experience </a:t>
            </a:r>
          </a:p>
          <a:p>
            <a:pPr marL="317497" indent="-317497">
              <a:buFont typeface="Arial" panose="020B0604020202020204" pitchFamily="34" charset="0"/>
              <a:buChar char="•"/>
            </a:pPr>
            <a:endParaRPr lang="en-GB" dirty="0"/>
          </a:p>
          <a:p>
            <a:pPr marL="317497" indent="-317497">
              <a:buFont typeface="Arial" panose="020B0604020202020204" pitchFamily="34" charset="0"/>
              <a:buChar char="•"/>
            </a:pPr>
            <a:r>
              <a:rPr lang="en-GB" b="1" dirty="0"/>
              <a:t>grounded theory study:</a:t>
            </a:r>
            <a:r>
              <a:rPr lang="en-GB" dirty="0"/>
              <a:t> examines people’s actions and interactions without any preconceived hypothesis; identifies emerging common patterns </a:t>
            </a:r>
          </a:p>
          <a:p>
            <a:pPr marL="317497" indent="-317497">
              <a:buFont typeface="Arial" panose="020B0604020202020204" pitchFamily="34" charset="0"/>
              <a:buChar char="•"/>
            </a:pPr>
            <a:endParaRPr lang="en-GB" dirty="0"/>
          </a:p>
          <a:p>
            <a:pPr marL="317497" indent="-317497">
              <a:buFont typeface="Arial" panose="020B0604020202020204" pitchFamily="34" charset="0"/>
              <a:buChar char="•"/>
            </a:pPr>
            <a:r>
              <a:rPr lang="en-GB" b="1" dirty="0"/>
              <a:t>content analysis: </a:t>
            </a:r>
            <a:r>
              <a:rPr lang="en-GB" dirty="0"/>
              <a:t>a detailed and systematic examination of the contents of a particular body of materials for the purpose of identifying patterns, themes, or biases (</a:t>
            </a:r>
            <a:r>
              <a:rPr lang="en-GB" dirty="0" err="1"/>
              <a:t>Leedy</a:t>
            </a:r>
            <a:r>
              <a:rPr lang="en-GB" dirty="0"/>
              <a:t> and Ormrod, 2001) </a:t>
            </a:r>
          </a:p>
          <a:p>
            <a:endParaRPr lang="en-GB" dirty="0"/>
          </a:p>
          <a:p>
            <a:pPr marL="317497" indent="-317497">
              <a:buFont typeface="Arial" panose="020B0604020202020204" pitchFamily="34" charset="0"/>
              <a:buChar char="•"/>
            </a:pPr>
            <a:r>
              <a:rPr lang="en-GB" b="1" dirty="0"/>
              <a:t>autoethnography:</a:t>
            </a:r>
            <a:r>
              <a:rPr lang="en-GB" dirty="0"/>
              <a:t> focuses on self subjectivities </a:t>
            </a:r>
          </a:p>
          <a:p>
            <a:endParaRPr lang="en-GB" dirty="0"/>
          </a:p>
          <a:p>
            <a:pPr marL="317497" indent="-317497">
              <a:buFont typeface="Arial" panose="020B0604020202020204" pitchFamily="34" charset="0"/>
              <a:buChar char="•"/>
            </a:pPr>
            <a:r>
              <a:rPr lang="en-GB" b="1" dirty="0"/>
              <a:t>feminist research method: </a:t>
            </a:r>
            <a:r>
              <a:rPr lang="en-GB" dirty="0"/>
              <a:t>analyses through a gendered lens; involves a critique of unexamined assumptions about women and dominant forms of knowing and doing (Burns and Walker, 2005)</a:t>
            </a:r>
          </a:p>
          <a:p>
            <a:r>
              <a:rPr lang="en-GB" b="1" dirty="0"/>
              <a:t>      intersectionality</a:t>
            </a:r>
            <a:r>
              <a:rPr lang="en-GB" dirty="0"/>
              <a:t>: analyses interlocking structures of oppressions with a focus on understanding 	how a subject is produced through various intersections (Mohanty, 2003; Crenshaw, 1989; 	Lorde, 1984; bell hooks, 19981) </a:t>
            </a:r>
          </a:p>
          <a:p>
            <a:pPr marL="317497" indent="-317497">
              <a:buFont typeface="Arial" panose="020B0604020202020204" pitchFamily="34" charset="0"/>
              <a:buChar char="•"/>
            </a:pPr>
            <a:endParaRPr lang="en-GB" dirty="0"/>
          </a:p>
          <a:p>
            <a:endParaRPr lang="en-GB" dirty="0"/>
          </a:p>
          <a:p>
            <a:endParaRPr lang="en-GB" dirty="0"/>
          </a:p>
        </p:txBody>
      </p:sp>
      <p:sp>
        <p:nvSpPr>
          <p:cNvPr id="5" name="Slide Number Placeholder 4"/>
          <p:cNvSpPr>
            <a:spLocks noGrp="1"/>
          </p:cNvSpPr>
          <p:nvPr>
            <p:ph type="sldNum" sz="quarter" idx="12"/>
          </p:nvPr>
        </p:nvSpPr>
        <p:spPr/>
        <p:txBody>
          <a:bodyPr/>
          <a:lstStyle/>
          <a:p>
            <a:fld id="{115BEA05-CFA5-4F41-A40D-0405A8AD5A2C}" type="slidenum">
              <a:rPr lang="en-US" smtClean="0"/>
              <a:pPr/>
              <a:t>9</a:t>
            </a:fld>
            <a:endParaRPr lang="en-US" dirty="0"/>
          </a:p>
        </p:txBody>
      </p:sp>
      <p:sp>
        <p:nvSpPr>
          <p:cNvPr id="6" name="Title 1">
            <a:extLst>
              <a:ext uri="{FF2B5EF4-FFF2-40B4-BE49-F238E27FC236}">
                <a16:creationId xmlns:a16="http://schemas.microsoft.com/office/drawing/2014/main" id="{D4C711A3-7679-1844-A4C3-357C80D43B4C}"/>
              </a:ext>
            </a:extLst>
          </p:cNvPr>
          <p:cNvSpPr txBox="1">
            <a:spLocks/>
          </p:cNvSpPr>
          <p:nvPr/>
        </p:nvSpPr>
        <p:spPr>
          <a:xfrm>
            <a:off x="507999" y="305153"/>
            <a:ext cx="8957519" cy="1472847"/>
          </a:xfrm>
          <a:prstGeom prst="rect">
            <a:avLst/>
          </a:prstGeom>
        </p:spPr>
        <p:txBody>
          <a:bodyPr vert="horz" lIns="101600" tIns="50800" rIns="101600" bIns="50800" rtlCol="0" anchor="ctr">
            <a:noAutofit/>
          </a:bodyPr>
          <a:lstStyle>
            <a:lvl1pPr algn="l" defTabSz="457200" rtl="0" eaLnBrk="1" latinLnBrk="0" hangingPunct="1">
              <a:lnSpc>
                <a:spcPct val="70000"/>
              </a:lnSpc>
              <a:spcBef>
                <a:spcPct val="0"/>
              </a:spcBef>
              <a:buNone/>
              <a:defRPr sz="4000" b="1" kern="1200">
                <a:solidFill>
                  <a:schemeClr val="tx1"/>
                </a:solidFill>
                <a:latin typeface="Arial"/>
                <a:ea typeface="+mj-ea"/>
                <a:cs typeface="Arial"/>
              </a:defRPr>
            </a:lvl1pPr>
          </a:lstStyle>
          <a:p>
            <a:r>
              <a:rPr lang="en-GB" sz="4444" dirty="0"/>
              <a:t>Qualitative Research Method  </a:t>
            </a:r>
            <a:endParaRPr lang="en-US" sz="4444" dirty="0"/>
          </a:p>
        </p:txBody>
      </p:sp>
    </p:spTree>
    <p:extLst>
      <p:ext uri="{BB962C8B-B14F-4D97-AF65-F5344CB8AC3E}">
        <p14:creationId xmlns:p14="http://schemas.microsoft.com/office/powerpoint/2010/main" val="3522343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8F4170E52634408852F92241FF89EF" ma:contentTypeVersion="8" ma:contentTypeDescription="Create a new document." ma:contentTypeScope="" ma:versionID="b8453a0df885d151fdedbf3cc751a2b7">
  <xsd:schema xmlns:xsd="http://www.w3.org/2001/XMLSchema" xmlns:xs="http://www.w3.org/2001/XMLSchema" xmlns:p="http://schemas.microsoft.com/office/2006/metadata/properties" xmlns:ns2="1b0517d3-c488-40a2-9c09-5b6e8fb1b76f" targetNamespace="http://schemas.microsoft.com/office/2006/metadata/properties" ma:root="true" ma:fieldsID="808cd38072c869d266ed3eff8b8294e7" ns2:_="">
    <xsd:import namespace="1b0517d3-c488-40a2-9c09-5b6e8fb1b7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517d3-c488-40a2-9c09-5b6e8fb1b7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C496F0-469B-479C-99C6-3544E89D32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3406B29-CA37-4DE8-9FB8-B7C53DAEF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0517d3-c488-40a2-9c09-5b6e8fb1b7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AF02D1-23B3-4760-9E99-2D2FAD1089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1395</TotalTime>
  <Words>1507</Words>
  <Application>Microsoft Macintosh PowerPoint</Application>
  <PresentationFormat>Custom</PresentationFormat>
  <Paragraphs>214</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 Theme</vt:lpstr>
      <vt:lpstr>Urban Ethnography- A Methodological Reorientation in Human Geography</vt:lpstr>
      <vt:lpstr> How do we see what we see?  </vt:lpstr>
      <vt:lpstr> How do we see what we see?  </vt:lpstr>
      <vt:lpstr> Comparative Advantage and Disadvantage </vt:lpstr>
      <vt:lpstr> Comparative Advantage and Disadvantage </vt:lpstr>
      <vt:lpstr> How positionality is constructed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Bartlett Development Planning Unit  University College London</dc:title>
  <cp:lastModifiedBy>Kalinowski, Damian</cp:lastModifiedBy>
  <cp:revision>81</cp:revision>
  <dcterms:created xsi:type="dcterms:W3CDTF">2019-09-20T10:09:46Z</dcterms:created>
  <dcterms:modified xsi:type="dcterms:W3CDTF">2025-12-04T17:13:53Z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2019-09-20T00:00:00Z</vt:filetime>
  </property>
  <property fmtid="{D5CDD505-2E9C-101B-9397-08002B2CF9AE}" pid="3" name="Creator">
    <vt:lpwstr>Adobe InDesign 14.0 (Macintosh)</vt:lpwstr>
  </property>
  <property fmtid="{D5CDD505-2E9C-101B-9397-08002B2CF9AE}" pid="4" name="LastSaved">
    <vt:filetime>2019-09-20T00:00:00Z</vt:filetime>
  </property>
  <property fmtid="{D5CDD505-2E9C-101B-9397-08002B2CF9AE}" pid="5" name="ContentTypeId">
    <vt:lpwstr>0x010100DA8F4170E52634408852F92241FF89EF</vt:lpwstr>
  </property>
</Properties>
</file>