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02" r:id="rId3"/>
    <p:sldId id="257" r:id="rId4"/>
    <p:sldId id="261" r:id="rId5"/>
    <p:sldId id="265" r:id="rId6"/>
    <p:sldId id="383" r:id="rId7"/>
    <p:sldId id="330" r:id="rId8"/>
    <p:sldId id="345" r:id="rId9"/>
    <p:sldId id="375" r:id="rId10"/>
    <p:sldId id="390" r:id="rId11"/>
    <p:sldId id="378" r:id="rId12"/>
    <p:sldId id="379" r:id="rId13"/>
    <p:sldId id="380" r:id="rId14"/>
    <p:sldId id="394" r:id="rId15"/>
    <p:sldId id="399" r:id="rId16"/>
    <p:sldId id="365" r:id="rId17"/>
    <p:sldId id="397" r:id="rId18"/>
    <p:sldId id="267" r:id="rId19"/>
    <p:sldId id="268" r:id="rId20"/>
    <p:sldId id="400" r:id="rId21"/>
    <p:sldId id="401" r:id="rId22"/>
    <p:sldId id="274" r:id="rId23"/>
    <p:sldId id="353" r:id="rId24"/>
    <p:sldId id="279" r:id="rId25"/>
    <p:sldId id="3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CBC7"/>
    <a:srgbClr val="8A7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9736" autoAdjust="0"/>
  </p:normalViewPr>
  <p:slideViewPr>
    <p:cSldViewPr snapToGrid="0">
      <p:cViewPr varScale="1">
        <p:scale>
          <a:sx n="50" d="100"/>
          <a:sy n="50" d="100"/>
        </p:scale>
        <p:origin x="1320" y="4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8E869-886C-4BBA-B09E-87057CDC1F95}" type="datetimeFigureOut">
              <a:rPr lang="en-GB" smtClean="0"/>
              <a:t>18/08/2025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DBBA-F8E7-4BF5-83C4-D7595F9684FD}" type="slidenum">
              <a:rPr lang="en-GB" smtClean="0"/>
              <a:t>‹#›</a:t>
            </a:fld>
            <a:endParaRPr lang="en-GB"/>
          </a:p>
        </p:txBody>
      </p:sp>
    </p:spTree>
    <p:extLst>
      <p:ext uri="{BB962C8B-B14F-4D97-AF65-F5344CB8AC3E}">
        <p14:creationId xmlns:p14="http://schemas.microsoft.com/office/powerpoint/2010/main" val="156910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1</a:t>
            </a:fld>
            <a:endParaRPr lang="en-GB"/>
          </a:p>
        </p:txBody>
      </p:sp>
    </p:spTree>
    <p:extLst>
      <p:ext uri="{BB962C8B-B14F-4D97-AF65-F5344CB8AC3E}">
        <p14:creationId xmlns:p14="http://schemas.microsoft.com/office/powerpoint/2010/main" val="146827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2950"/>
            <a:ext cx="6623050" cy="3725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259547-E00C-4959-AA80-3A2197C5505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029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C259547-E00C-4959-AA80-3A2197C55052}" type="slidenum">
              <a:rPr lang="en-GB" smtClean="0"/>
              <a:pPr>
                <a:defRPr/>
              </a:pPr>
              <a:t>11</a:t>
            </a:fld>
            <a:endParaRPr lang="en-GB"/>
          </a:p>
        </p:txBody>
      </p:sp>
    </p:spTree>
    <p:extLst>
      <p:ext uri="{BB962C8B-B14F-4D97-AF65-F5344CB8AC3E}">
        <p14:creationId xmlns:p14="http://schemas.microsoft.com/office/powerpoint/2010/main" val="40307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C259547-E00C-4959-AA80-3A2197C55052}" type="slidenum">
              <a:rPr lang="en-GB" smtClean="0"/>
              <a:pPr>
                <a:defRPr/>
              </a:pPr>
              <a:t>12</a:t>
            </a:fld>
            <a:endParaRPr lang="en-GB"/>
          </a:p>
        </p:txBody>
      </p:sp>
    </p:spTree>
    <p:extLst>
      <p:ext uri="{BB962C8B-B14F-4D97-AF65-F5344CB8AC3E}">
        <p14:creationId xmlns:p14="http://schemas.microsoft.com/office/powerpoint/2010/main" val="394106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C259547-E00C-4959-AA80-3A2197C55052}" type="slidenum">
              <a:rPr lang="en-GB" smtClean="0"/>
              <a:pPr>
                <a:defRPr/>
              </a:pPr>
              <a:t>13</a:t>
            </a:fld>
            <a:endParaRPr lang="en-GB"/>
          </a:p>
        </p:txBody>
      </p:sp>
    </p:spTree>
    <p:extLst>
      <p:ext uri="{BB962C8B-B14F-4D97-AF65-F5344CB8AC3E}">
        <p14:creationId xmlns:p14="http://schemas.microsoft.com/office/powerpoint/2010/main" val="404263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CB5A05-D43A-4E07-A9F3-DA3F5DEA5BFF}" type="slidenum">
              <a:rPr lang="en-GB" smtClean="0"/>
              <a:t>14</a:t>
            </a:fld>
            <a:endParaRPr lang="en-GB"/>
          </a:p>
        </p:txBody>
      </p:sp>
    </p:spTree>
    <p:extLst>
      <p:ext uri="{BB962C8B-B14F-4D97-AF65-F5344CB8AC3E}">
        <p14:creationId xmlns:p14="http://schemas.microsoft.com/office/powerpoint/2010/main" val="125389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15</a:t>
            </a:fld>
            <a:endParaRPr lang="en-GB"/>
          </a:p>
        </p:txBody>
      </p:sp>
    </p:spTree>
    <p:extLst>
      <p:ext uri="{BB962C8B-B14F-4D97-AF65-F5344CB8AC3E}">
        <p14:creationId xmlns:p14="http://schemas.microsoft.com/office/powerpoint/2010/main" val="95360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D6A0AA-48E1-421F-AECA-F34811293BF4}" type="slidenum">
              <a:rPr lang="en-GB" smtClean="0"/>
              <a:t>16</a:t>
            </a:fld>
            <a:endParaRPr lang="en-GB"/>
          </a:p>
        </p:txBody>
      </p:sp>
    </p:spTree>
    <p:extLst>
      <p:ext uri="{BB962C8B-B14F-4D97-AF65-F5344CB8AC3E}">
        <p14:creationId xmlns:p14="http://schemas.microsoft.com/office/powerpoint/2010/main" val="65415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17</a:t>
            </a:fld>
            <a:endParaRPr lang="en-GB"/>
          </a:p>
        </p:txBody>
      </p:sp>
    </p:spTree>
    <p:extLst>
      <p:ext uri="{BB962C8B-B14F-4D97-AF65-F5344CB8AC3E}">
        <p14:creationId xmlns:p14="http://schemas.microsoft.com/office/powerpoint/2010/main" val="273984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18</a:t>
            </a:fld>
            <a:endParaRPr lang="en-GB"/>
          </a:p>
        </p:txBody>
      </p:sp>
    </p:spTree>
    <p:extLst>
      <p:ext uri="{BB962C8B-B14F-4D97-AF65-F5344CB8AC3E}">
        <p14:creationId xmlns:p14="http://schemas.microsoft.com/office/powerpoint/2010/main" val="107762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CB5A05-D43A-4E07-A9F3-DA3F5DEA5BFF}" type="slidenum">
              <a:rPr lang="en-GB" smtClean="0"/>
              <a:t>19</a:t>
            </a:fld>
            <a:endParaRPr lang="en-GB"/>
          </a:p>
        </p:txBody>
      </p:sp>
    </p:spTree>
    <p:extLst>
      <p:ext uri="{BB962C8B-B14F-4D97-AF65-F5344CB8AC3E}">
        <p14:creationId xmlns:p14="http://schemas.microsoft.com/office/powerpoint/2010/main" val="266920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2</a:t>
            </a:fld>
            <a:endParaRPr lang="en-GB"/>
          </a:p>
        </p:txBody>
      </p:sp>
    </p:spTree>
    <p:extLst>
      <p:ext uri="{BB962C8B-B14F-4D97-AF65-F5344CB8AC3E}">
        <p14:creationId xmlns:p14="http://schemas.microsoft.com/office/powerpoint/2010/main" val="723487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20</a:t>
            </a:fld>
            <a:endParaRPr lang="en-GB"/>
          </a:p>
        </p:txBody>
      </p:sp>
    </p:spTree>
    <p:extLst>
      <p:ext uri="{BB962C8B-B14F-4D97-AF65-F5344CB8AC3E}">
        <p14:creationId xmlns:p14="http://schemas.microsoft.com/office/powerpoint/2010/main" val="137132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19B25985-D4BB-49FE-9AD3-D344145F2425}" type="slidenum">
              <a:rPr lang="en-GB" smtClean="0"/>
              <a:t>22</a:t>
            </a:fld>
            <a:endParaRPr lang="en-GB"/>
          </a:p>
        </p:txBody>
      </p:sp>
    </p:spTree>
    <p:extLst>
      <p:ext uri="{BB962C8B-B14F-4D97-AF65-F5344CB8AC3E}">
        <p14:creationId xmlns:p14="http://schemas.microsoft.com/office/powerpoint/2010/main" val="1563471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46971E-8DEA-AF40-B029-B7CE457BDE25}" type="slidenum">
              <a:rPr lang="en-US" smtClean="0"/>
              <a:t>23</a:t>
            </a:fld>
            <a:endParaRPr lang="en-US"/>
          </a:p>
        </p:txBody>
      </p:sp>
    </p:spTree>
    <p:extLst>
      <p:ext uri="{BB962C8B-B14F-4D97-AF65-F5344CB8AC3E}">
        <p14:creationId xmlns:p14="http://schemas.microsoft.com/office/powerpoint/2010/main" val="4167738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follow us on social media or contact us if you would like to know more about how the site was developed about our evaluation or our next steps in developing social care supports for care workers </a:t>
            </a:r>
          </a:p>
          <a:p>
            <a:endParaRPr lang="en-GB" dirty="0"/>
          </a:p>
          <a:p>
            <a:endParaRPr lang="en-GB" dirty="0"/>
          </a:p>
        </p:txBody>
      </p:sp>
      <p:sp>
        <p:nvSpPr>
          <p:cNvPr id="4" name="Slide Number Placeholder 3"/>
          <p:cNvSpPr>
            <a:spLocks noGrp="1"/>
          </p:cNvSpPr>
          <p:nvPr>
            <p:ph type="sldNum" sz="quarter" idx="5"/>
          </p:nvPr>
        </p:nvSpPr>
        <p:spPr/>
        <p:txBody>
          <a:bodyPr/>
          <a:lstStyle/>
          <a:p>
            <a:fld id="{19B25985-D4BB-49FE-9AD3-D344145F2425}" type="slidenum">
              <a:rPr lang="en-GB" smtClean="0"/>
              <a:t>24</a:t>
            </a:fld>
            <a:endParaRPr lang="en-GB"/>
          </a:p>
        </p:txBody>
      </p:sp>
    </p:spTree>
    <p:extLst>
      <p:ext uri="{BB962C8B-B14F-4D97-AF65-F5344CB8AC3E}">
        <p14:creationId xmlns:p14="http://schemas.microsoft.com/office/powerpoint/2010/main" val="73070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25</a:t>
            </a:fld>
            <a:endParaRPr lang="en-GB"/>
          </a:p>
        </p:txBody>
      </p:sp>
    </p:spTree>
    <p:extLst>
      <p:ext uri="{BB962C8B-B14F-4D97-AF65-F5344CB8AC3E}">
        <p14:creationId xmlns:p14="http://schemas.microsoft.com/office/powerpoint/2010/main" val="43827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3</a:t>
            </a:fld>
            <a:endParaRPr lang="en-GB"/>
          </a:p>
        </p:txBody>
      </p:sp>
    </p:spTree>
    <p:extLst>
      <p:ext uri="{BB962C8B-B14F-4D97-AF65-F5344CB8AC3E}">
        <p14:creationId xmlns:p14="http://schemas.microsoft.com/office/powerpoint/2010/main" val="111001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59547-E00C-4959-AA80-3A2197C55052}" type="slidenum">
              <a:rPr lang="en-GB" smtClean="0"/>
              <a:pPr>
                <a:defRPr/>
              </a:pPr>
              <a:t>4</a:t>
            </a:fld>
            <a:endParaRPr lang="en-GB"/>
          </a:p>
        </p:txBody>
      </p:sp>
    </p:spTree>
    <p:extLst>
      <p:ext uri="{BB962C8B-B14F-4D97-AF65-F5344CB8AC3E}">
        <p14:creationId xmlns:p14="http://schemas.microsoft.com/office/powerpoint/2010/main" val="15924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C259547-E00C-4959-AA80-3A2197C55052}" type="slidenum">
              <a:rPr lang="en-GB" smtClean="0"/>
              <a:pPr>
                <a:defRPr/>
              </a:pPr>
              <a:t>5</a:t>
            </a:fld>
            <a:endParaRPr lang="en-GB"/>
          </a:p>
        </p:txBody>
      </p:sp>
    </p:spTree>
    <p:extLst>
      <p:ext uri="{BB962C8B-B14F-4D97-AF65-F5344CB8AC3E}">
        <p14:creationId xmlns:p14="http://schemas.microsoft.com/office/powerpoint/2010/main" val="205869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6</a:t>
            </a:fld>
            <a:endParaRPr lang="en-GB"/>
          </a:p>
        </p:txBody>
      </p:sp>
    </p:spTree>
    <p:extLst>
      <p:ext uri="{BB962C8B-B14F-4D97-AF65-F5344CB8AC3E}">
        <p14:creationId xmlns:p14="http://schemas.microsoft.com/office/powerpoint/2010/main" val="75860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09D91B4-43D0-4994-9A14-3F5B015B6DA9}" type="slidenum">
              <a:rPr lang="en-GB" smtClean="0"/>
              <a:t>7</a:t>
            </a:fld>
            <a:endParaRPr lang="en-GB"/>
          </a:p>
        </p:txBody>
      </p:sp>
    </p:spTree>
    <p:extLst>
      <p:ext uri="{BB962C8B-B14F-4D97-AF65-F5344CB8AC3E}">
        <p14:creationId xmlns:p14="http://schemas.microsoft.com/office/powerpoint/2010/main" val="186901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8</a:t>
            </a:fld>
            <a:endParaRPr lang="en-GB"/>
          </a:p>
        </p:txBody>
      </p:sp>
    </p:spTree>
    <p:extLst>
      <p:ext uri="{BB962C8B-B14F-4D97-AF65-F5344CB8AC3E}">
        <p14:creationId xmlns:p14="http://schemas.microsoft.com/office/powerpoint/2010/main" val="137144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B33DBBA-F8E7-4BF5-83C4-D7595F9684FD}" type="slidenum">
              <a:rPr lang="en-GB" smtClean="0"/>
              <a:t>9</a:t>
            </a:fld>
            <a:endParaRPr lang="en-GB"/>
          </a:p>
        </p:txBody>
      </p:sp>
    </p:spTree>
    <p:extLst>
      <p:ext uri="{BB962C8B-B14F-4D97-AF65-F5344CB8AC3E}">
        <p14:creationId xmlns:p14="http://schemas.microsoft.com/office/powerpoint/2010/main" val="315400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1D3D-EF1A-44D0-A0EE-44FF65459A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0D5A28-4BC2-4E81-8191-9C551CFDF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CACBE1-698C-4236-A1EC-A24B6F48A6C0}"/>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DD24E69B-A3DD-4DBB-BD1B-A10F142380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9212E-C040-42F2-9C43-99AB824AB4A7}"/>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25454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1E96-1FDE-434D-A53C-9B936B2C69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A5BC8C-7112-4EA0-8579-FFFE8457D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5B99A-0D0B-4E37-8678-C005E38B2E6B}"/>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380D6DFA-23A0-40D0-A2FF-907BA55F2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FF7D2-968E-4CA6-9158-598600CCB1CD}"/>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387662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5BFE3-5371-4E92-981A-B90C95E8F3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CA6AAF-9241-4218-8F19-F15A7651F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FAC8F-C67E-482A-9957-36687CC98642}"/>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F6A3F610-A5DE-422B-ABE1-14834A786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A9F127-8FBD-43EB-95D2-7F046EF005A2}"/>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92776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A3EF7802-254B-463B-900B-B52DB91C72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9" t="6351" r="1569"/>
          <a:stretch/>
        </p:blipFill>
        <p:spPr>
          <a:xfrm>
            <a:off x="0" y="-1"/>
            <a:ext cx="12192000" cy="6858001"/>
          </a:xfrm>
          <a:prstGeom prst="rect">
            <a:avLst/>
          </a:prstGeom>
        </p:spPr>
      </p:pic>
      <p:sp>
        <p:nvSpPr>
          <p:cNvPr id="2" name="Title 1">
            <a:extLst>
              <a:ext uri="{FF2B5EF4-FFF2-40B4-BE49-F238E27FC236}">
                <a16:creationId xmlns:a16="http://schemas.microsoft.com/office/drawing/2014/main" id="{288B59C7-53F5-460D-90CA-A0D5A83B09A7}"/>
              </a:ext>
            </a:extLst>
          </p:cNvPr>
          <p:cNvSpPr>
            <a:spLocks noGrp="1"/>
          </p:cNvSpPr>
          <p:nvPr>
            <p:ph type="ctrTitle"/>
          </p:nvPr>
        </p:nvSpPr>
        <p:spPr>
          <a:xfrm>
            <a:off x="1016000" y="1640252"/>
            <a:ext cx="4652957" cy="1310615"/>
          </a:xfrm>
        </p:spPr>
        <p:txBody>
          <a:bodyPr vert="horz" wrap="square" lIns="0" tIns="78740" rIns="0" bIns="0" rtlCol="0">
            <a:spAutoFit/>
          </a:bodyPr>
          <a:lstStyle>
            <a:lvl1pPr>
              <a:defRPr lang="en-GB" sz="4528" dirty="0">
                <a:solidFill>
                  <a:srgbClr val="FFFFFF"/>
                </a:solidFill>
                <a:ea typeface="+mn-ea"/>
              </a:defRPr>
            </a:lvl1pPr>
          </a:lstStyle>
          <a:p>
            <a:pPr marL="16913" marR="6765" lvl="0">
              <a:lnSpc>
                <a:spcPts val="4794"/>
              </a:lnSpc>
            </a:pPr>
            <a:r>
              <a:rPr lang="en-GB"/>
              <a:t>Click to edit Master title style</a:t>
            </a:r>
            <a:endParaRPr lang="en-GB" dirty="0"/>
          </a:p>
        </p:txBody>
      </p:sp>
      <p:sp>
        <p:nvSpPr>
          <p:cNvPr id="19" name="Text Placeholder 18">
            <a:extLst>
              <a:ext uri="{FF2B5EF4-FFF2-40B4-BE49-F238E27FC236}">
                <a16:creationId xmlns:a16="http://schemas.microsoft.com/office/drawing/2014/main" id="{C7DE67B3-F692-49C9-A325-2CA3265C7158}"/>
              </a:ext>
            </a:extLst>
          </p:cNvPr>
          <p:cNvSpPr>
            <a:spLocks noGrp="1"/>
          </p:cNvSpPr>
          <p:nvPr>
            <p:ph type="body" sz="quarter" idx="10"/>
          </p:nvPr>
        </p:nvSpPr>
        <p:spPr>
          <a:xfrm>
            <a:off x="1020757" y="3990862"/>
            <a:ext cx="4648200" cy="672877"/>
          </a:xfrm>
        </p:spPr>
        <p:txBody>
          <a:bodyPr anchor="t" anchorCtr="0">
            <a:spAutoFit/>
          </a:bodyPr>
          <a:lstStyle>
            <a:lvl1pPr marL="0" indent="0">
              <a:buFontTx/>
              <a:buNone/>
              <a:defRPr lang="en-US" sz="1864" kern="1200" dirty="0" smtClean="0">
                <a:solidFill>
                  <a:srgbClr val="FCB53B"/>
                </a:solidFill>
                <a:latin typeface="Arial"/>
                <a:ea typeface="+mn-ea"/>
                <a:cs typeface="Arial"/>
              </a:defRPr>
            </a:lvl1pPr>
            <a:lvl2pPr marL="0" indent="0">
              <a:buFontTx/>
              <a:buNone/>
              <a:defRPr lang="en-US" sz="1864" kern="1200" dirty="0" smtClean="0">
                <a:solidFill>
                  <a:srgbClr val="FCB53B"/>
                </a:solidFill>
                <a:latin typeface="Arial"/>
                <a:ea typeface="+mn-ea"/>
                <a:cs typeface="Arial"/>
              </a:defRPr>
            </a:lvl2pPr>
            <a:lvl3pPr marL="0" indent="0">
              <a:buFontTx/>
              <a:buNone/>
              <a:defRPr lang="en-US" sz="1864" kern="1200" dirty="0" smtClean="0">
                <a:solidFill>
                  <a:srgbClr val="FCB53B"/>
                </a:solidFill>
                <a:latin typeface="Arial"/>
                <a:ea typeface="+mn-ea"/>
                <a:cs typeface="Arial"/>
              </a:defRPr>
            </a:lvl3pPr>
            <a:lvl4pPr marL="0" indent="0">
              <a:buFontTx/>
              <a:buNone/>
              <a:defRPr lang="en-US" sz="1864" kern="1200" dirty="0" smtClean="0">
                <a:solidFill>
                  <a:srgbClr val="FCB53B"/>
                </a:solidFill>
                <a:latin typeface="Arial"/>
                <a:ea typeface="+mn-ea"/>
                <a:cs typeface="Arial"/>
              </a:defRPr>
            </a:lvl4pPr>
            <a:lvl5pPr marL="0" indent="0">
              <a:buFontTx/>
              <a:buNone/>
              <a:defRPr lang="en-GB" sz="1864" kern="1200" dirty="0">
                <a:solidFill>
                  <a:srgbClr val="FCB53B"/>
                </a:solidFill>
                <a:latin typeface="Arial"/>
                <a:ea typeface="+mn-ea"/>
                <a:cs typeface="Aria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B8CF1E36-B7DD-4FEC-A8BF-EF1547DA3BDA}"/>
              </a:ext>
            </a:extLst>
          </p:cNvPr>
          <p:cNvSpPr>
            <a:spLocks noGrp="1"/>
          </p:cNvSpPr>
          <p:nvPr>
            <p:ph type="body" sz="quarter" idx="11" hasCustomPrompt="1"/>
          </p:nvPr>
        </p:nvSpPr>
        <p:spPr>
          <a:xfrm>
            <a:off x="8966200" y="401671"/>
            <a:ext cx="2794000" cy="405899"/>
          </a:xfrm>
        </p:spPr>
        <p:txBody>
          <a:bodyPr>
            <a:noAutofit/>
          </a:bodyPr>
          <a:lstStyle>
            <a:lvl1pPr marL="16913" marR="6765" indent="0" algn="l" defTabSz="1217706" rtl="0" eaLnBrk="1" latinLnBrk="0" hangingPunct="1">
              <a:lnSpc>
                <a:spcPts val="1864"/>
              </a:lnSpc>
              <a:spcBef>
                <a:spcPts val="240"/>
              </a:spcBef>
              <a:buFontTx/>
              <a:buNone/>
              <a:defRPr lang="en-GB" sz="1598" kern="1200" dirty="0">
                <a:solidFill>
                  <a:srgbClr val="FCB53B"/>
                </a:solidFill>
                <a:latin typeface="Arial"/>
                <a:ea typeface="+mn-ea"/>
                <a:cs typeface="Arial"/>
              </a:defRPr>
            </a:lvl1pPr>
            <a:lvl2pPr marL="0" indent="0">
              <a:buFontTx/>
              <a:buNone/>
              <a:defRPr sz="1598">
                <a:solidFill>
                  <a:schemeClr val="accent4"/>
                </a:solidFill>
              </a:defRPr>
            </a:lvl2pPr>
            <a:lvl3pPr marL="0" indent="0">
              <a:buFontTx/>
              <a:buNone/>
              <a:defRPr sz="1598">
                <a:solidFill>
                  <a:schemeClr val="accent4"/>
                </a:solidFill>
              </a:defRPr>
            </a:lvl3pPr>
            <a:lvl4pPr marL="0" indent="0">
              <a:buFontTx/>
              <a:buNone/>
              <a:defRPr sz="1598">
                <a:solidFill>
                  <a:schemeClr val="accent4"/>
                </a:solidFill>
              </a:defRPr>
            </a:lvl4pPr>
            <a:lvl5pPr marL="0" indent="0">
              <a:buFontTx/>
              <a:buNone/>
              <a:defRPr sz="1598">
                <a:solidFill>
                  <a:schemeClr val="accent4"/>
                </a:solidFill>
              </a:defRPr>
            </a:lvl5pPr>
          </a:lstStyle>
          <a:p>
            <a:pPr lvl="0"/>
            <a:r>
              <a:rPr lang="en-US" dirty="0"/>
              <a:t>Click to add additional information</a:t>
            </a:r>
            <a:endParaRPr lang="en-GB" dirty="0"/>
          </a:p>
        </p:txBody>
      </p:sp>
    </p:spTree>
    <p:extLst>
      <p:ext uri="{BB962C8B-B14F-4D97-AF65-F5344CB8AC3E}">
        <p14:creationId xmlns:p14="http://schemas.microsoft.com/office/powerpoint/2010/main" val="121292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543646" y="1241305"/>
            <a:ext cx="11118893" cy="497848"/>
          </a:xfrm>
        </p:spPr>
        <p:txBody>
          <a:bodyPr anchor="t" anchorCtr="0"/>
          <a:lstStyle>
            <a:lvl1pPr>
              <a:defRPr sz="21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15939" y="2040557"/>
            <a:ext cx="5181600" cy="3826164"/>
          </a:xfrm>
        </p:spPr>
        <p:txBody>
          <a:bodyPr/>
          <a:lstStyle>
            <a:lvl1pPr marL="105966" indent="-105966">
              <a:buFont typeface="Arial" panose="020B0604020202020204" pitchFamily="34" charset="0"/>
              <a:buChar char="•"/>
              <a:tabLst/>
              <a:defRPr>
                <a:solidFill>
                  <a:schemeClr val="tx1"/>
                </a:solidFill>
              </a:defRPr>
            </a:lvl1pPr>
            <a:lvl2pPr marL="216694" indent="-110729">
              <a:buFont typeface="System Font"/>
              <a:buChar char="–"/>
              <a:tabLst/>
              <a:defRPr>
                <a:solidFill>
                  <a:schemeClr val="tx1"/>
                </a:solidFill>
              </a:defRPr>
            </a:lvl2pPr>
            <a:lvl3pPr marL="105966" indent="-100013">
              <a:tabLst/>
              <a:defRPr sz="900" b="1">
                <a:solidFill>
                  <a:schemeClr val="tx1"/>
                </a:solidFill>
              </a:defRPr>
            </a:lvl3pPr>
            <a:lvl4pPr marL="239316" indent="-107156">
              <a:tabLst/>
              <a:defRPr sz="900">
                <a:solidFill>
                  <a:schemeClr val="tx1"/>
                </a:solidFill>
              </a:defRPr>
            </a:lvl4pPr>
            <a:lvl5pPr marL="272654" indent="-133350">
              <a:tabLst/>
              <a:defRPr sz="7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506413" y="320675"/>
            <a:ext cx="8323139" cy="306388"/>
          </a:xfrm>
        </p:spPr>
        <p:txBody>
          <a:bodyPr/>
          <a:lstStyle>
            <a:lvl1pPr>
              <a:defRPr sz="1500">
                <a:solidFill>
                  <a:schemeClr val="tx2"/>
                </a:solidFill>
              </a:defRPr>
            </a:lvl1pPr>
          </a:lstStyle>
          <a:p>
            <a:pPr lvl="0"/>
            <a:r>
              <a:rPr lang="en-US" dirty="0"/>
              <a:t>Presentation name.</a:t>
            </a:r>
          </a:p>
        </p:txBody>
      </p:sp>
      <p:sp>
        <p:nvSpPr>
          <p:cNvPr id="13" name="Content Placeholder 2">
            <a:extLst>
              <a:ext uri="{FF2B5EF4-FFF2-40B4-BE49-F238E27FC236}">
                <a16:creationId xmlns:a16="http://schemas.microsoft.com/office/drawing/2014/main" id="{CB0D413D-F64B-A442-B3B2-4811F6349BFA}"/>
              </a:ext>
            </a:extLst>
          </p:cNvPr>
          <p:cNvSpPr>
            <a:spLocks noGrp="1"/>
          </p:cNvSpPr>
          <p:nvPr>
            <p:ph sz="half" idx="15"/>
          </p:nvPr>
        </p:nvSpPr>
        <p:spPr>
          <a:xfrm>
            <a:off x="6096000" y="2040557"/>
            <a:ext cx="5181600" cy="3826164"/>
          </a:xfrm>
        </p:spPr>
        <p:txBody>
          <a:bodyPr/>
          <a:lstStyle>
            <a:lvl1pPr marL="105966" indent="-105966">
              <a:buFont typeface="Arial" panose="020B0604020202020204" pitchFamily="34" charset="0"/>
              <a:buChar char="•"/>
              <a:tabLst/>
              <a:defRPr>
                <a:solidFill>
                  <a:schemeClr val="tx1"/>
                </a:solidFill>
              </a:defRPr>
            </a:lvl1pPr>
            <a:lvl2pPr marL="216694" indent="-110729">
              <a:buFont typeface="System Font"/>
              <a:buChar char="–"/>
              <a:tabLst/>
              <a:defRPr>
                <a:solidFill>
                  <a:schemeClr val="tx1"/>
                </a:solidFill>
              </a:defRPr>
            </a:lvl2pPr>
            <a:lvl3pPr marL="105966" indent="-100013">
              <a:tabLst/>
              <a:defRPr sz="900" b="1">
                <a:solidFill>
                  <a:schemeClr val="tx1"/>
                </a:solidFill>
              </a:defRPr>
            </a:lvl3pPr>
            <a:lvl4pPr marL="239316" indent="-107156">
              <a:tabLst/>
              <a:defRPr sz="900">
                <a:solidFill>
                  <a:schemeClr val="tx1"/>
                </a:solidFill>
              </a:defRPr>
            </a:lvl4pPr>
            <a:lvl5pPr marL="272654" indent="-133350">
              <a:tabLst/>
              <a:defRPr sz="7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4725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7D6-7A16-F24D-94C0-B75AF5D054C3}"/>
              </a:ext>
            </a:extLst>
          </p:cNvPr>
          <p:cNvSpPr>
            <a:spLocks noGrp="1"/>
          </p:cNvSpPr>
          <p:nvPr>
            <p:ph type="title"/>
          </p:nvPr>
        </p:nvSpPr>
        <p:spPr>
          <a:xfrm>
            <a:off x="506702" y="1079432"/>
            <a:ext cx="8319591" cy="730370"/>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36E8022-3A5C-BE46-8730-1CBF69304EF4}"/>
              </a:ext>
            </a:extLst>
          </p:cNvPr>
          <p:cNvSpPr>
            <a:spLocks noGrp="1"/>
          </p:cNvSpPr>
          <p:nvPr>
            <p:ph idx="1"/>
          </p:nvPr>
        </p:nvSpPr>
        <p:spPr>
          <a:xfrm>
            <a:off x="509962" y="2012692"/>
            <a:ext cx="8319591"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Text Placeholder 8">
            <a:extLst>
              <a:ext uri="{FF2B5EF4-FFF2-40B4-BE49-F238E27FC236}">
                <a16:creationId xmlns:a16="http://schemas.microsoft.com/office/drawing/2014/main" id="{9D5B7104-6B9A-4FF3-B209-F13FAE4BE065}"/>
              </a:ext>
            </a:extLst>
          </p:cNvPr>
          <p:cNvSpPr>
            <a:spLocks noGrp="1"/>
          </p:cNvSpPr>
          <p:nvPr>
            <p:ph type="body" sz="quarter" idx="13" hasCustomPrompt="1"/>
          </p:nvPr>
        </p:nvSpPr>
        <p:spPr>
          <a:xfrm>
            <a:off x="506413" y="320675"/>
            <a:ext cx="8323139" cy="306388"/>
          </a:xfrm>
        </p:spPr>
        <p:txBody>
          <a:bodyPr/>
          <a:lstStyle>
            <a:lvl1pPr>
              <a:defRPr sz="1500" b="1" i="0">
                <a:solidFill>
                  <a:schemeClr val="tx2"/>
                </a:solidFill>
                <a:latin typeface="Derailed" panose="020B0503030101060003" pitchFamily="34" charset="77"/>
              </a:defRPr>
            </a:lvl1pPr>
          </a:lstStyle>
          <a:p>
            <a:pPr lvl="0"/>
            <a:r>
              <a:rPr lang="en-US" dirty="0"/>
              <a:t>Presentation name.</a:t>
            </a:r>
          </a:p>
        </p:txBody>
      </p:sp>
    </p:spTree>
    <p:extLst>
      <p:ext uri="{BB962C8B-B14F-4D97-AF65-F5344CB8AC3E}">
        <p14:creationId xmlns:p14="http://schemas.microsoft.com/office/powerpoint/2010/main" val="172448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4BB9-0F34-46A4-BBDC-4D899219CD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667973-F585-42B9-A59F-01B1B916B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A4C81-70CA-4A9C-AC05-F2D67D669B4A}"/>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C5337294-DB4A-44B6-ACF0-E6F68F423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E48604-5CD7-4664-9969-52084BF59A5E}"/>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4736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8DD7-9161-41AB-B828-C5C9A4BEB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EC94CC-C0BA-4A5B-8536-7C3D26B87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54576-DE96-46A7-9A52-182FC93812A7}"/>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60596A44-313A-4979-9D6A-B078EC929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093E5-3D54-4FED-9EC4-8CFD6D6EABB1}"/>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296560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E8C7-DAEF-460C-BF1A-880607AC4A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B3E6D4-E9F1-4082-A51F-758AEEE2C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0231C7-1440-4725-B653-C578C0777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17BF45-6C67-42F1-B7C2-2132835711FD}"/>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6" name="Footer Placeholder 5">
            <a:extLst>
              <a:ext uri="{FF2B5EF4-FFF2-40B4-BE49-F238E27FC236}">
                <a16:creationId xmlns:a16="http://schemas.microsoft.com/office/drawing/2014/main" id="{DE344DC1-9F15-4F85-B243-467350AC54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9D16B-78E5-49F5-A800-0D38BD2F6857}"/>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13730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873B-7392-4F9D-8EEF-AC8A91936F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E1FD69-AB78-48DB-83A3-824815685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2ECD4-1395-41B3-8F71-B530ECB587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5A62D2-3D2D-4B1A-9300-B8803B2EA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6BEF83-0373-40E8-9FA0-3AF93F4C9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D0F2DE-AC4A-4DF5-A3ED-BEA14318224D}"/>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8" name="Footer Placeholder 7">
            <a:extLst>
              <a:ext uri="{FF2B5EF4-FFF2-40B4-BE49-F238E27FC236}">
                <a16:creationId xmlns:a16="http://schemas.microsoft.com/office/drawing/2014/main" id="{D4C0916E-A4E4-400D-A86B-E5466C3189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E71147-53CC-4883-9D56-BB59F70AAED8}"/>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127494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24AB-BEC0-4DCC-A376-DBC8C4EF9E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86993C-5A30-4F50-BF8F-C7744C23F0E4}"/>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4" name="Footer Placeholder 3">
            <a:extLst>
              <a:ext uri="{FF2B5EF4-FFF2-40B4-BE49-F238E27FC236}">
                <a16:creationId xmlns:a16="http://schemas.microsoft.com/office/drawing/2014/main" id="{690388E2-FDEB-4B5C-9C58-E9F53679D0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C97210-B82B-429A-871B-67142BEC9A2E}"/>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177763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CB3AE-0DBB-4ED2-9F58-A3CBDB3539C9}"/>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3" name="Footer Placeholder 2">
            <a:extLst>
              <a:ext uri="{FF2B5EF4-FFF2-40B4-BE49-F238E27FC236}">
                <a16:creationId xmlns:a16="http://schemas.microsoft.com/office/drawing/2014/main" id="{1B93F692-D257-45C4-B686-BF484EECB9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2FA4D6-D725-4866-84BE-B9127A33250D}"/>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265091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C8F4-8AE0-4B3E-AEC4-7F5010CC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A3437E-BF30-4E68-9322-3BBCFDBC7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88A382-AB61-42F7-8780-48DCD5C70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24B5D-A708-4979-813A-EFB723E12395}"/>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6" name="Footer Placeholder 5">
            <a:extLst>
              <a:ext uri="{FF2B5EF4-FFF2-40B4-BE49-F238E27FC236}">
                <a16:creationId xmlns:a16="http://schemas.microsoft.com/office/drawing/2014/main" id="{B307B004-596D-4B60-8D8F-C3ED2B19A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2FE16-5E18-4601-B917-29CD8211D280}"/>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318596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9BF-8F6E-45F0-98EF-F5B5B8AC1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7DA9F2-AB68-4906-A840-BC12A5A4F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EF8C9C-3232-46FB-9E6D-5C2EE5115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C5395-9068-47D9-8C0B-9F6A7E2167C9}"/>
              </a:ext>
            </a:extLst>
          </p:cNvPr>
          <p:cNvSpPr>
            <a:spLocks noGrp="1"/>
          </p:cNvSpPr>
          <p:nvPr>
            <p:ph type="dt" sz="half" idx="10"/>
          </p:nvPr>
        </p:nvSpPr>
        <p:spPr/>
        <p:txBody>
          <a:bodyPr/>
          <a:lstStyle/>
          <a:p>
            <a:fld id="{98E474B0-2AC1-44ED-AB9C-20758A477B94}" type="datetimeFigureOut">
              <a:rPr lang="en-GB" smtClean="0"/>
              <a:t>18/08/2025</a:t>
            </a:fld>
            <a:endParaRPr lang="en-GB"/>
          </a:p>
        </p:txBody>
      </p:sp>
      <p:sp>
        <p:nvSpPr>
          <p:cNvPr id="6" name="Footer Placeholder 5">
            <a:extLst>
              <a:ext uri="{FF2B5EF4-FFF2-40B4-BE49-F238E27FC236}">
                <a16:creationId xmlns:a16="http://schemas.microsoft.com/office/drawing/2014/main" id="{C99601C4-3752-478F-802B-2D59CBA48B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7D1C20-DC23-49C3-86A8-D1A8CCA55B22}"/>
              </a:ext>
            </a:extLst>
          </p:cNvPr>
          <p:cNvSpPr>
            <a:spLocks noGrp="1"/>
          </p:cNvSpPr>
          <p:nvPr>
            <p:ph type="sldNum" sz="quarter" idx="12"/>
          </p:nvPr>
        </p:nvSpPr>
        <p:spPr/>
        <p:txBody>
          <a:bodyPr/>
          <a:lstStyle/>
          <a:p>
            <a:fld id="{B40CA72B-0C7D-4D73-A0E3-21C1F87A003A}" type="slidenum">
              <a:rPr lang="en-GB" smtClean="0"/>
              <a:t>‹#›</a:t>
            </a:fld>
            <a:endParaRPr lang="en-GB"/>
          </a:p>
        </p:txBody>
      </p:sp>
    </p:spTree>
    <p:extLst>
      <p:ext uri="{BB962C8B-B14F-4D97-AF65-F5344CB8AC3E}">
        <p14:creationId xmlns:p14="http://schemas.microsoft.com/office/powerpoint/2010/main" val="115900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D7AAD-63E5-4B60-B4C4-33B2350F5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DACF2-1BBB-4897-9126-0B9B7B00C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D36A1-08DE-4528-BDD3-D7AB702E8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474B0-2AC1-44ED-AB9C-20758A477B94}" type="datetimeFigureOut">
              <a:rPr lang="en-GB" smtClean="0"/>
              <a:t>18/08/2025</a:t>
            </a:fld>
            <a:endParaRPr lang="en-GB"/>
          </a:p>
        </p:txBody>
      </p:sp>
      <p:sp>
        <p:nvSpPr>
          <p:cNvPr id="5" name="Footer Placeholder 4">
            <a:extLst>
              <a:ext uri="{FF2B5EF4-FFF2-40B4-BE49-F238E27FC236}">
                <a16:creationId xmlns:a16="http://schemas.microsoft.com/office/drawing/2014/main" id="{3A53EC77-9CE7-4431-A5F9-0A4697A44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29B79F-D646-4C18-A60F-DE0AF76B8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CA72B-0C7D-4D73-A0E3-21C1F87A003A}" type="slidenum">
              <a:rPr lang="en-GB" smtClean="0"/>
              <a:t>‹#›</a:t>
            </a:fld>
            <a:endParaRPr lang="en-GB"/>
          </a:p>
        </p:txBody>
      </p:sp>
    </p:spTree>
    <p:extLst>
      <p:ext uri="{BB962C8B-B14F-4D97-AF65-F5344CB8AC3E}">
        <p14:creationId xmlns:p14="http://schemas.microsoft.com/office/powerpoint/2010/main" val="24825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177/1471301220915068" TargetMode="External"/><Relationship Id="rId3" Type="http://schemas.openxmlformats.org/officeDocument/2006/relationships/hyperlink" Target="https://bjgp.org/content/early/2020/05/18/bjgp20X710165" TargetMode="External"/><Relationship Id="rId7" Type="http://schemas.openxmlformats.org/officeDocument/2006/relationships/hyperlink" Target="https://doi.org/10.1371/journal.pone.0260506"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doi.org/10.1093/ageing/afab114" TargetMode="External"/><Relationship Id="rId5" Type="http://schemas.openxmlformats.org/officeDocument/2006/relationships/hyperlink" Target="https://doi.org.10.1080/13607863.2020.1818182" TargetMode="External"/><Relationship Id="rId4" Type="http://schemas.openxmlformats.org/officeDocument/2006/relationships/hyperlink" Target="https://www.emerald.com/insight/content/doi/10.1108/JICA-02-2020-0005/full/html?skipTracking=true" TargetMode="External"/><Relationship Id="rId9" Type="http://schemas.openxmlformats.org/officeDocument/2006/relationships/hyperlink" Target="https://bmcgeriatr.biomedcentral.com/articles/10.1186/s12877-021-02257-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journalofdementiacare.co.uk/article/how-do-we-meaningfully-engage-stakeholders-in-developing-a-best-practice-approach-to-post-diagnostic-dementia-sup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academic.oup.com/ageing/article/50/6/2230/63143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A573-A5ED-4904-B3B0-00292373B398}"/>
              </a:ext>
            </a:extLst>
          </p:cNvPr>
          <p:cNvSpPr>
            <a:spLocks noGrp="1"/>
          </p:cNvSpPr>
          <p:nvPr>
            <p:ph type="ctrTitle"/>
          </p:nvPr>
        </p:nvSpPr>
        <p:spPr>
          <a:xfrm>
            <a:off x="1375719" y="1735144"/>
            <a:ext cx="9144000" cy="2387600"/>
          </a:xfrm>
        </p:spPr>
        <p:txBody>
          <a:bodyPr>
            <a:noAutofit/>
          </a:bodyPr>
          <a:lstStyle/>
          <a:p>
            <a:r>
              <a:rPr lang="en-GB" sz="2800" b="1" i="0" u="none" strike="noStrike" baseline="0" dirty="0">
                <a:solidFill>
                  <a:srgbClr val="7030A0"/>
                </a:solidFill>
                <a:latin typeface="T3Font_0"/>
              </a:rPr>
              <a:t>The role of primary care</a:t>
            </a:r>
            <a:br>
              <a:rPr lang="en-GB" sz="2800" b="1" i="0" u="none" strike="noStrike" baseline="0" dirty="0">
                <a:latin typeface="T3Font_0"/>
              </a:rPr>
            </a:br>
            <a:br>
              <a:rPr lang="en-GB" sz="2800" b="1" i="0" u="none" strike="noStrike" baseline="0" dirty="0">
                <a:latin typeface="T3Font_0"/>
              </a:rPr>
            </a:br>
            <a:r>
              <a:rPr lang="en-GB" sz="2800" b="1" i="0" u="none" strike="noStrike" baseline="0" dirty="0" err="1">
                <a:latin typeface="T3Font_0"/>
              </a:rPr>
              <a:t>PriDem</a:t>
            </a:r>
            <a:r>
              <a:rPr lang="en-GB" sz="2800" b="1" i="0" u="none" strike="noStrike" baseline="0" dirty="0">
                <a:latin typeface="T3Font_0"/>
              </a:rPr>
              <a:t> project - Primary care-led post</a:t>
            </a:r>
            <a:br>
              <a:rPr lang="en-GB" sz="2800" b="1" i="0" u="none" strike="noStrike" baseline="0" dirty="0">
                <a:latin typeface="T3Font_0"/>
              </a:rPr>
            </a:br>
            <a:r>
              <a:rPr lang="en-GB" sz="2800" b="1" i="0" u="none" strike="noStrike" baseline="0" dirty="0">
                <a:latin typeface="T3Font_0"/>
              </a:rPr>
              <a:t>diagnostic Dementia Care: developing evidence-based, person centred</a:t>
            </a:r>
            <a:br>
              <a:rPr lang="en-GB" sz="2800" b="1" i="0" u="none" strike="noStrike" baseline="0" dirty="0">
                <a:latin typeface="T3Font_0"/>
              </a:rPr>
            </a:br>
            <a:r>
              <a:rPr lang="en-GB" sz="2800" b="1" i="0" u="none" strike="noStrike" baseline="0" dirty="0">
                <a:latin typeface="T3Font_0"/>
              </a:rPr>
              <a:t>sustainable models for future care</a:t>
            </a:r>
            <a:endParaRPr lang="en-GB" sz="2800" b="1" dirty="0"/>
          </a:p>
        </p:txBody>
      </p:sp>
      <p:sp>
        <p:nvSpPr>
          <p:cNvPr id="3" name="Subtitle 2">
            <a:extLst>
              <a:ext uri="{FF2B5EF4-FFF2-40B4-BE49-F238E27FC236}">
                <a16:creationId xmlns:a16="http://schemas.microsoft.com/office/drawing/2014/main" id="{CEAB0BA5-D00B-4F58-85FE-B8579EB5C8F7}"/>
              </a:ext>
            </a:extLst>
          </p:cNvPr>
          <p:cNvSpPr>
            <a:spLocks noGrp="1"/>
          </p:cNvSpPr>
          <p:nvPr>
            <p:ph type="subTitle" idx="1"/>
          </p:nvPr>
        </p:nvSpPr>
        <p:spPr>
          <a:xfrm>
            <a:off x="1524000" y="4141706"/>
            <a:ext cx="9144000" cy="1655762"/>
          </a:xfrm>
        </p:spPr>
        <p:txBody>
          <a:bodyPr>
            <a:normAutofit fontScale="70000" lnSpcReduction="20000"/>
          </a:bodyPr>
          <a:lstStyle/>
          <a:p>
            <a:endParaRPr lang="en-GB" dirty="0"/>
          </a:p>
          <a:p>
            <a:r>
              <a:rPr lang="en-GB" b="1" dirty="0"/>
              <a:t>Dr Sarah Griffiths</a:t>
            </a:r>
          </a:p>
          <a:p>
            <a:r>
              <a:rPr lang="en-GB" dirty="0"/>
              <a:t>Senior Research Fellow and Study Manager</a:t>
            </a:r>
          </a:p>
          <a:p>
            <a:r>
              <a:rPr lang="en-GB" dirty="0" err="1"/>
              <a:t>PriDem</a:t>
            </a:r>
            <a:r>
              <a:rPr lang="en-GB" dirty="0"/>
              <a:t> Workstream 4</a:t>
            </a:r>
          </a:p>
          <a:p>
            <a:r>
              <a:rPr lang="en-GB" sz="3600" b="1" dirty="0">
                <a:solidFill>
                  <a:srgbClr val="7030A0"/>
                </a:solidFill>
              </a:rPr>
              <a:t>Twitter: @PriDemProject</a:t>
            </a:r>
          </a:p>
        </p:txBody>
      </p:sp>
      <p:pic>
        <p:nvPicPr>
          <p:cNvPr id="4" name="Picture 3" descr="A picture containing text, clipart&#10;&#10;Description automatically generated">
            <a:extLst>
              <a:ext uri="{FF2B5EF4-FFF2-40B4-BE49-F238E27FC236}">
                <a16:creationId xmlns:a16="http://schemas.microsoft.com/office/drawing/2014/main" id="{8780E590-DDF7-405B-A971-D3FB08E7D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53" y="179738"/>
            <a:ext cx="3676181" cy="2038521"/>
          </a:xfrm>
          <a:prstGeom prst="rect">
            <a:avLst/>
          </a:prstGeom>
        </p:spPr>
      </p:pic>
      <p:pic>
        <p:nvPicPr>
          <p:cNvPr id="5" name="Picture 2" descr="Alzheimer's Society - United Against Dementia">
            <a:extLst>
              <a:ext uri="{FF2B5EF4-FFF2-40B4-BE49-F238E27FC236}">
                <a16:creationId xmlns:a16="http://schemas.microsoft.com/office/drawing/2014/main" id="{EBD78256-5596-4D19-ACC7-53F10BD3E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353" y="313479"/>
            <a:ext cx="2419294" cy="864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ewcastle University – Logos Download">
            <a:extLst>
              <a:ext uri="{FF2B5EF4-FFF2-40B4-BE49-F238E27FC236}">
                <a16:creationId xmlns:a16="http://schemas.microsoft.com/office/drawing/2014/main" id="{EDC1A533-E020-4141-BFFA-5CCC8A93B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9587" y="1322189"/>
            <a:ext cx="1876826" cy="63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68F06C3D-F7A8-47D7-A191-2F453F371E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201" y="2218259"/>
            <a:ext cx="1683598" cy="498036"/>
          </a:xfrm>
          <a:prstGeom prst="rect">
            <a:avLst/>
          </a:prstGeom>
        </p:spPr>
      </p:pic>
      <p:sp>
        <p:nvSpPr>
          <p:cNvPr id="8" name="TextBox 7">
            <a:extLst>
              <a:ext uri="{FF2B5EF4-FFF2-40B4-BE49-F238E27FC236}">
                <a16:creationId xmlns:a16="http://schemas.microsoft.com/office/drawing/2014/main" id="{24531980-B8C5-4940-1A22-BE1B78C9D287}"/>
              </a:ext>
            </a:extLst>
          </p:cNvPr>
          <p:cNvSpPr txBox="1"/>
          <p:nvPr/>
        </p:nvSpPr>
        <p:spPr>
          <a:xfrm>
            <a:off x="400050" y="6175189"/>
            <a:ext cx="11477597" cy="369332"/>
          </a:xfrm>
          <a:prstGeom prst="rect">
            <a:avLst/>
          </a:prstGeom>
          <a:solidFill>
            <a:srgbClr val="9ECBC7"/>
          </a:solidFill>
        </p:spPr>
        <p:txBody>
          <a:bodyPr wrap="square" rtlCol="0">
            <a:spAutoFit/>
          </a:bodyPr>
          <a:lstStyle/>
          <a:p>
            <a:r>
              <a:rPr lang="en-GB" sz="1800" b="1" dirty="0">
                <a:effectLst/>
                <a:latin typeface="Calibri" panose="020F0502020204030204" pitchFamily="34" charset="0"/>
                <a:ea typeface="Calibri" panose="020F0502020204030204" pitchFamily="34" charset="0"/>
              </a:rPr>
              <a:t>Bedfordshire NHS Memory and wellbeing service 2</a:t>
            </a:r>
            <a:r>
              <a:rPr lang="en-GB" sz="1800" b="1" baseline="30000" dirty="0">
                <a:effectLst/>
                <a:latin typeface="Calibri" panose="020F0502020204030204" pitchFamily="34" charset="0"/>
                <a:ea typeface="Calibri" panose="020F0502020204030204" pitchFamily="34" charset="0"/>
              </a:rPr>
              <a:t>nd</a:t>
            </a:r>
            <a:r>
              <a:rPr lang="en-GB" sz="1800" b="1" dirty="0">
                <a:effectLst/>
                <a:latin typeface="Calibri" panose="020F0502020204030204" pitchFamily="34" charset="0"/>
                <a:ea typeface="Calibri" panose="020F0502020204030204" pitchFamily="34" charset="0"/>
              </a:rPr>
              <a:t> Luton and Bedfordshire Memory Services Conference: 22/06/2022</a:t>
            </a:r>
            <a:endParaRPr lang="en-GB" b="1" dirty="0"/>
          </a:p>
        </p:txBody>
      </p:sp>
    </p:spTree>
    <p:extLst>
      <p:ext uri="{BB962C8B-B14F-4D97-AF65-F5344CB8AC3E}">
        <p14:creationId xmlns:p14="http://schemas.microsoft.com/office/powerpoint/2010/main" val="65274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A359C0-AA41-450D-B701-C45B5903B0FD}"/>
              </a:ext>
            </a:extLst>
          </p:cNvPr>
          <p:cNvSpPr>
            <a:spLocks noGrp="1"/>
          </p:cNvSpPr>
          <p:nvPr>
            <p:ph type="title"/>
          </p:nvPr>
        </p:nvSpPr>
        <p:spPr>
          <a:xfrm>
            <a:off x="615960" y="729372"/>
            <a:ext cx="10972800" cy="646112"/>
          </a:xfrm>
        </p:spPr>
        <p:txBody>
          <a:bodyPr>
            <a:normAutofit/>
          </a:bodyPr>
          <a:lstStyle/>
          <a:p>
            <a:r>
              <a:rPr lang="en-GB" sz="3600" b="1" dirty="0"/>
              <a:t>WS3: The PriDem intervention</a:t>
            </a:r>
          </a:p>
        </p:txBody>
      </p:sp>
      <p:sp>
        <p:nvSpPr>
          <p:cNvPr id="5" name="Slide Number Placeholder 4">
            <a:extLst>
              <a:ext uri="{FF2B5EF4-FFF2-40B4-BE49-F238E27FC236}">
                <a16:creationId xmlns:a16="http://schemas.microsoft.com/office/drawing/2014/main" id="{FEF6EF6E-C3D8-43F6-BCF0-2BD7FDACC43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E7EA0D-6364-2B4A-8E45-9A79CD741A72}"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grpSp>
        <p:nvGrpSpPr>
          <p:cNvPr id="4" name="Group 3">
            <a:extLst>
              <a:ext uri="{FF2B5EF4-FFF2-40B4-BE49-F238E27FC236}">
                <a16:creationId xmlns:a16="http://schemas.microsoft.com/office/drawing/2014/main" id="{439F83B4-2294-49B0-8B8A-2998FBCB87AA}"/>
              </a:ext>
            </a:extLst>
          </p:cNvPr>
          <p:cNvGrpSpPr/>
          <p:nvPr/>
        </p:nvGrpSpPr>
        <p:grpSpPr>
          <a:xfrm>
            <a:off x="2042839" y="1575617"/>
            <a:ext cx="6199226" cy="4136755"/>
            <a:chOff x="2413614" y="1062796"/>
            <a:chExt cx="7364483" cy="4914334"/>
          </a:xfrm>
        </p:grpSpPr>
        <p:sp>
          <p:nvSpPr>
            <p:cNvPr id="22" name="Oval 21">
              <a:extLst>
                <a:ext uri="{FF2B5EF4-FFF2-40B4-BE49-F238E27FC236}">
                  <a16:creationId xmlns:a16="http://schemas.microsoft.com/office/drawing/2014/main" id="{C247DE8E-E131-45EB-85D0-A589EBD16323}"/>
                </a:ext>
              </a:extLst>
            </p:cNvPr>
            <p:cNvSpPr/>
            <p:nvPr/>
          </p:nvSpPr>
          <p:spPr>
            <a:xfrm>
              <a:off x="5518563" y="1062796"/>
              <a:ext cx="3377339" cy="3354591"/>
            </a:xfrm>
            <a:prstGeom prst="ellipse">
              <a:avLst/>
            </a:prstGeom>
            <a:solidFill>
              <a:schemeClr val="bg1">
                <a:alpha val="0"/>
              </a:schemeClr>
            </a:solidFill>
            <a:ln w="38100">
              <a:solidFill>
                <a:srgbClr val="00A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Derailed"/>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Derailed"/>
                <a:ea typeface="+mn-ea"/>
                <a:cs typeface="+mn-cs"/>
              </a:endParaRPr>
            </a:p>
          </p:txBody>
        </p:sp>
        <p:pic>
          <p:nvPicPr>
            <p:cNvPr id="23" name="Content Placeholder 6" descr="Doctor female with solid fill">
              <a:extLst>
                <a:ext uri="{FF2B5EF4-FFF2-40B4-BE49-F238E27FC236}">
                  <a16:creationId xmlns:a16="http://schemas.microsoft.com/office/drawing/2014/main" id="{3B67EF2E-A5D7-4079-8BB0-29FA8D1E62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2633" y="1346604"/>
              <a:ext cx="1296145" cy="1296144"/>
            </a:xfrm>
            <a:prstGeom prst="rect">
              <a:avLst/>
            </a:prstGeom>
          </p:spPr>
        </p:pic>
        <p:sp>
          <p:nvSpPr>
            <p:cNvPr id="24" name="TextBox 23">
              <a:extLst>
                <a:ext uri="{FF2B5EF4-FFF2-40B4-BE49-F238E27FC236}">
                  <a16:creationId xmlns:a16="http://schemas.microsoft.com/office/drawing/2014/main" id="{98F9EC3F-D284-40BB-A6B9-5E939E31C603}"/>
                </a:ext>
              </a:extLst>
            </p:cNvPr>
            <p:cNvSpPr txBox="1"/>
            <p:nvPr/>
          </p:nvSpPr>
          <p:spPr>
            <a:xfrm>
              <a:off x="2413614" y="2566311"/>
              <a:ext cx="2022740" cy="7678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Clinical dementia lead</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5" name="Graphic 24" descr="Briefcase with solid fill">
              <a:extLst>
                <a:ext uri="{FF2B5EF4-FFF2-40B4-BE49-F238E27FC236}">
                  <a16:creationId xmlns:a16="http://schemas.microsoft.com/office/drawing/2014/main" id="{A5B17C99-3C1B-4C07-9B78-61D9AF58A8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1572" y="3374467"/>
              <a:ext cx="818268" cy="818268"/>
            </a:xfrm>
            <a:prstGeom prst="rect">
              <a:avLst/>
            </a:prstGeom>
          </p:spPr>
        </p:pic>
        <p:sp>
          <p:nvSpPr>
            <p:cNvPr id="26" name="TextBox 25">
              <a:extLst>
                <a:ext uri="{FF2B5EF4-FFF2-40B4-BE49-F238E27FC236}">
                  <a16:creationId xmlns:a16="http://schemas.microsoft.com/office/drawing/2014/main" id="{06E444EE-66A4-49C4-9CE4-CA9930937307}"/>
                </a:ext>
              </a:extLst>
            </p:cNvPr>
            <p:cNvSpPr txBox="1"/>
            <p:nvPr/>
          </p:nvSpPr>
          <p:spPr>
            <a:xfrm>
              <a:off x="2472025" y="4043397"/>
              <a:ext cx="1897360" cy="4387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Resources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Oval 26">
              <a:extLst>
                <a:ext uri="{FF2B5EF4-FFF2-40B4-BE49-F238E27FC236}">
                  <a16:creationId xmlns:a16="http://schemas.microsoft.com/office/drawing/2014/main" id="{08813D04-F3F4-4E1F-95AC-1DE9A7E4F7D4}"/>
                </a:ext>
              </a:extLst>
            </p:cNvPr>
            <p:cNvSpPr/>
            <p:nvPr/>
          </p:nvSpPr>
          <p:spPr>
            <a:xfrm>
              <a:off x="4436354" y="2740091"/>
              <a:ext cx="3412362" cy="3237039"/>
            </a:xfrm>
            <a:prstGeom prst="ellipse">
              <a:avLst/>
            </a:prstGeom>
            <a:solidFill>
              <a:schemeClr val="bg1">
                <a:alpha val="0"/>
              </a:schemeClr>
            </a:solidFill>
            <a:ln w="38100">
              <a:solidFill>
                <a:srgbClr val="A2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Derailed"/>
                <a:ea typeface="+mn-ea"/>
                <a:cs typeface="+mn-cs"/>
              </a:endParaRPr>
            </a:p>
          </p:txBody>
        </p:sp>
        <p:sp>
          <p:nvSpPr>
            <p:cNvPr id="28" name="Oval 27">
              <a:extLst>
                <a:ext uri="{FF2B5EF4-FFF2-40B4-BE49-F238E27FC236}">
                  <a16:creationId xmlns:a16="http://schemas.microsoft.com/office/drawing/2014/main" id="{1D5BACB9-3078-4415-97D1-503D7157D5B3}"/>
                </a:ext>
              </a:extLst>
            </p:cNvPr>
            <p:cNvSpPr/>
            <p:nvPr/>
          </p:nvSpPr>
          <p:spPr>
            <a:xfrm>
              <a:off x="6400758" y="2740091"/>
              <a:ext cx="3377339" cy="3237039"/>
            </a:xfrm>
            <a:prstGeom prst="ellipse">
              <a:avLst/>
            </a:prstGeom>
            <a:solidFill>
              <a:schemeClr val="bg1">
                <a:alpha val="0"/>
              </a:schemeClr>
            </a:solidFill>
            <a:ln w="38100">
              <a:solidFill>
                <a:srgbClr val="93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Derailed"/>
                <a:ea typeface="+mn-ea"/>
                <a:cs typeface="+mn-cs"/>
              </a:endParaRPr>
            </a:p>
          </p:txBody>
        </p:sp>
        <p:sp>
          <p:nvSpPr>
            <p:cNvPr id="29" name="TextBox 28">
              <a:extLst>
                <a:ext uri="{FF2B5EF4-FFF2-40B4-BE49-F238E27FC236}">
                  <a16:creationId xmlns:a16="http://schemas.microsoft.com/office/drawing/2014/main" id="{5BC114A1-7F9B-4900-854A-C3B4B8F0D71E}"/>
                </a:ext>
              </a:extLst>
            </p:cNvPr>
            <p:cNvSpPr txBox="1"/>
            <p:nvPr/>
          </p:nvSpPr>
          <p:spPr>
            <a:xfrm>
              <a:off x="4533803" y="4018844"/>
              <a:ext cx="1853234" cy="149907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A27A02"/>
                  </a:solidFill>
                  <a:effectLst/>
                  <a:uLnTx/>
                  <a:uFillTx/>
                  <a:latin typeface="Calibri" panose="020F0502020204030204" pitchFamily="34" charset="0"/>
                  <a:ea typeface="+mn-ea"/>
                  <a:cs typeface="Calibri" panose="020F0502020204030204" pitchFamily="34" charset="0"/>
                </a:rPr>
                <a:t>Delivering tailored care</a:t>
              </a:r>
              <a:br>
                <a:rPr kumimoji="0" lang="en-US" sz="2000" b="1" i="0" u="none" strike="noStrike" kern="1200" cap="none" spc="0" normalizeH="0" baseline="0" noProof="0" dirty="0">
                  <a:ln>
                    <a:noFill/>
                  </a:ln>
                  <a:solidFill>
                    <a:srgbClr val="A27A02"/>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A27A02"/>
                  </a:solidFill>
                  <a:effectLst/>
                  <a:uLnTx/>
                  <a:uFillTx/>
                  <a:latin typeface="Calibri" panose="020F0502020204030204" pitchFamily="34" charset="0"/>
                  <a:ea typeface="+mn-ea"/>
                  <a:cs typeface="Calibri" panose="020F0502020204030204" pitchFamily="34" charset="0"/>
                </a:rPr>
                <a:t>&amp; support</a:t>
              </a:r>
              <a:endParaRPr kumimoji="0" lang="en-GB" sz="2000" b="1" i="0" u="none" strike="noStrike" kern="1200" cap="none" spc="0" normalizeH="0" baseline="0" noProof="0" dirty="0">
                <a:ln>
                  <a:noFill/>
                </a:ln>
                <a:solidFill>
                  <a:srgbClr val="A27A02"/>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TextBox 29">
              <a:extLst>
                <a:ext uri="{FF2B5EF4-FFF2-40B4-BE49-F238E27FC236}">
                  <a16:creationId xmlns:a16="http://schemas.microsoft.com/office/drawing/2014/main" id="{49B66375-3AE4-400A-B51A-FF43A6199B4D}"/>
                </a:ext>
              </a:extLst>
            </p:cNvPr>
            <p:cNvSpPr txBox="1"/>
            <p:nvPr/>
          </p:nvSpPr>
          <p:spPr>
            <a:xfrm>
              <a:off x="7971949" y="4007678"/>
              <a:ext cx="1547326" cy="149907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3509E"/>
                  </a:solidFill>
                  <a:effectLst/>
                  <a:uLnTx/>
                  <a:uFillTx/>
                  <a:latin typeface="Calibri" panose="020F0502020204030204" pitchFamily="34" charset="0"/>
                  <a:ea typeface="+mn-ea"/>
                  <a:cs typeface="Calibri" panose="020F0502020204030204" pitchFamily="34" charset="0"/>
                </a:rPr>
                <a:t>Building capacity &amp; capability</a:t>
              </a:r>
              <a:endParaRPr kumimoji="0" lang="en-GB" sz="2000" b="1" i="0" u="none" strike="noStrike" kern="1200" cap="none" spc="0" normalizeH="0" baseline="0" noProof="0" dirty="0">
                <a:ln>
                  <a:noFill/>
                </a:ln>
                <a:solidFill>
                  <a:srgbClr val="93509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93509E"/>
                </a:solidFill>
                <a:effectLst/>
                <a:uLnTx/>
                <a:uFillTx/>
                <a:latin typeface="Arial" charset="0"/>
                <a:ea typeface="+mn-ea"/>
                <a:cs typeface="+mn-cs"/>
              </a:endParaRPr>
            </a:p>
          </p:txBody>
        </p:sp>
        <p:sp>
          <p:nvSpPr>
            <p:cNvPr id="31" name="TextBox 30">
              <a:extLst>
                <a:ext uri="{FF2B5EF4-FFF2-40B4-BE49-F238E27FC236}">
                  <a16:creationId xmlns:a16="http://schemas.microsoft.com/office/drawing/2014/main" id="{EFB9C547-2241-47BF-9A2D-3FDCF4FE9937}"/>
                </a:ext>
              </a:extLst>
            </p:cNvPr>
            <p:cNvSpPr txBox="1"/>
            <p:nvPr/>
          </p:nvSpPr>
          <p:spPr>
            <a:xfrm>
              <a:off x="6185793" y="1948053"/>
              <a:ext cx="2100805" cy="8409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A39B"/>
                  </a:solidFill>
                  <a:effectLst/>
                  <a:uLnTx/>
                  <a:uFillTx/>
                  <a:latin typeface="Calibri" panose="020F0502020204030204" pitchFamily="34" charset="0"/>
                  <a:ea typeface="+mn-ea"/>
                  <a:cs typeface="Calibri" panose="020F0502020204030204" pitchFamily="34" charset="0"/>
                </a:rPr>
                <a:t>Developing systems</a:t>
              </a:r>
              <a:r>
                <a:rPr kumimoji="0" lang="en-GB" sz="1600" b="1" i="0" u="none" strike="noStrike" kern="1200" cap="none" spc="0" normalizeH="0" baseline="0" noProof="0" dirty="0">
                  <a:ln>
                    <a:noFill/>
                  </a:ln>
                  <a:solidFill>
                    <a:srgbClr val="424456">
                      <a:lumMod val="75000"/>
                    </a:srgbClr>
                  </a:solidFill>
                  <a:effectLst/>
                  <a:uLnTx/>
                  <a:uFillTx/>
                  <a:latin typeface="Arial" charset="0"/>
                  <a:ea typeface="+mn-ea"/>
                  <a:cs typeface="+mn-cs"/>
                </a:rPr>
                <a:t>	  </a:t>
              </a:r>
            </a:p>
          </p:txBody>
        </p:sp>
        <p:sp>
          <p:nvSpPr>
            <p:cNvPr id="32" name="TextBox 31">
              <a:extLst>
                <a:ext uri="{FF2B5EF4-FFF2-40B4-BE49-F238E27FC236}">
                  <a16:creationId xmlns:a16="http://schemas.microsoft.com/office/drawing/2014/main" id="{0EF15BD1-15B7-4FBD-8B8D-E5B2CE00959C}"/>
                </a:ext>
              </a:extLst>
            </p:cNvPr>
            <p:cNvSpPr txBox="1"/>
            <p:nvPr/>
          </p:nvSpPr>
          <p:spPr>
            <a:xfrm>
              <a:off x="6480574" y="3502224"/>
              <a:ext cx="1318349" cy="7129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Derailed"/>
                  <a:ea typeface="+mn-ea"/>
                  <a:cs typeface="+mn-cs"/>
                </a:rPr>
                <a:t>People with dementia &amp; their families</a:t>
              </a:r>
            </a:p>
          </p:txBody>
        </p:sp>
        <p:pic>
          <p:nvPicPr>
            <p:cNvPr id="33" name="Content Placeholder 4" descr="Users with solid fill">
              <a:extLst>
                <a:ext uri="{FF2B5EF4-FFF2-40B4-BE49-F238E27FC236}">
                  <a16:creationId xmlns:a16="http://schemas.microsoft.com/office/drawing/2014/main" id="{EFE855E8-ECC7-40C7-9024-EA94E5E2277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auto">
            <a:xfrm>
              <a:off x="3018864" y="4399924"/>
              <a:ext cx="803682" cy="80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743F1267-0356-4E77-BB22-6B2C5D7C1292}"/>
                </a:ext>
              </a:extLst>
            </p:cNvPr>
            <p:cNvSpPr txBox="1"/>
            <p:nvPr/>
          </p:nvSpPr>
          <p:spPr>
            <a:xfrm>
              <a:off x="2480852" y="5129997"/>
              <a:ext cx="1897360" cy="4387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Stakeholders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135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E9C8B6-8894-4014-AE6B-A37109644964}"/>
              </a:ext>
            </a:extLst>
          </p:cNvPr>
          <p:cNvSpPr>
            <a:spLocks noGrp="1"/>
          </p:cNvSpPr>
          <p:nvPr>
            <p:ph type="sldNum" sz="quarter" idx="12"/>
          </p:nvPr>
        </p:nvSpPr>
        <p:spPr/>
        <p:txBody>
          <a:bodyPr/>
          <a:lstStyle/>
          <a:p>
            <a:fld id="{E5E7EA0D-6364-2B4A-8E45-9A79CD741A72}" type="slidenum">
              <a:rPr lang="en-GB" smtClean="0"/>
              <a:t>11</a:t>
            </a:fld>
            <a:endParaRPr lang="en-GB"/>
          </a:p>
        </p:txBody>
      </p:sp>
      <p:grpSp>
        <p:nvGrpSpPr>
          <p:cNvPr id="7" name="Group 6">
            <a:extLst>
              <a:ext uri="{FF2B5EF4-FFF2-40B4-BE49-F238E27FC236}">
                <a16:creationId xmlns:a16="http://schemas.microsoft.com/office/drawing/2014/main" id="{0331E5A6-D731-489C-85E4-8C60D35B0F34}"/>
              </a:ext>
            </a:extLst>
          </p:cNvPr>
          <p:cNvGrpSpPr/>
          <p:nvPr/>
        </p:nvGrpSpPr>
        <p:grpSpPr>
          <a:xfrm>
            <a:off x="1919537" y="836712"/>
            <a:ext cx="2669880" cy="5481900"/>
            <a:chOff x="467545" y="404664"/>
            <a:chExt cx="2669880" cy="5481900"/>
          </a:xfrm>
        </p:grpSpPr>
        <p:sp>
          <p:nvSpPr>
            <p:cNvPr id="8" name="TextBox 7">
              <a:extLst>
                <a:ext uri="{FF2B5EF4-FFF2-40B4-BE49-F238E27FC236}">
                  <a16:creationId xmlns:a16="http://schemas.microsoft.com/office/drawing/2014/main" id="{5B222077-F129-4DEE-844B-1BA368FBA38E}"/>
                </a:ext>
              </a:extLst>
            </p:cNvPr>
            <p:cNvSpPr txBox="1"/>
            <p:nvPr/>
          </p:nvSpPr>
          <p:spPr>
            <a:xfrm>
              <a:off x="827584" y="5517232"/>
              <a:ext cx="1897360" cy="369332"/>
            </a:xfrm>
            <a:prstGeom prst="rect">
              <a:avLst/>
            </a:prstGeom>
            <a:noFill/>
          </p:spPr>
          <p:txBody>
            <a:bodyPr wrap="square" rtlCol="0">
              <a:spAutoFit/>
            </a:bodyPr>
            <a:lstStyle/>
            <a:p>
              <a:pPr algn="ctr"/>
              <a:r>
                <a:rPr lang="en-US" dirty="0"/>
                <a:t>Resources</a:t>
              </a:r>
              <a:endParaRPr lang="en-GB" dirty="0"/>
            </a:p>
          </p:txBody>
        </p:sp>
        <p:grpSp>
          <p:nvGrpSpPr>
            <p:cNvPr id="9" name="Group 8">
              <a:extLst>
                <a:ext uri="{FF2B5EF4-FFF2-40B4-BE49-F238E27FC236}">
                  <a16:creationId xmlns:a16="http://schemas.microsoft.com/office/drawing/2014/main" id="{118E6DBE-5A0A-45C0-A654-51932CE98413}"/>
                </a:ext>
              </a:extLst>
            </p:cNvPr>
            <p:cNvGrpSpPr/>
            <p:nvPr/>
          </p:nvGrpSpPr>
          <p:grpSpPr>
            <a:xfrm>
              <a:off x="467545" y="404664"/>
              <a:ext cx="2669880" cy="5297234"/>
              <a:chOff x="467545" y="404664"/>
              <a:chExt cx="2669880" cy="5297234"/>
            </a:xfrm>
          </p:grpSpPr>
          <p:sp>
            <p:nvSpPr>
              <p:cNvPr id="10" name="Oval 9">
                <a:extLst>
                  <a:ext uri="{FF2B5EF4-FFF2-40B4-BE49-F238E27FC236}">
                    <a16:creationId xmlns:a16="http://schemas.microsoft.com/office/drawing/2014/main" id="{960E7F72-8937-4E3B-9A94-E26C53D0F4F8}"/>
                  </a:ext>
                </a:extLst>
              </p:cNvPr>
              <p:cNvSpPr/>
              <p:nvPr/>
            </p:nvSpPr>
            <p:spPr>
              <a:xfrm>
                <a:off x="467545" y="2250522"/>
                <a:ext cx="2669880" cy="2352310"/>
              </a:xfrm>
              <a:prstGeom prst="ellipse">
                <a:avLst/>
              </a:prstGeom>
              <a:solidFill>
                <a:schemeClr val="bg1"/>
              </a:solidFill>
              <a:ln w="57150">
                <a:solidFill>
                  <a:srgbClr val="00A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dirty="0">
                    <a:solidFill>
                      <a:schemeClr val="tx1"/>
                    </a:solidFill>
                  </a:rPr>
                </a:br>
                <a:r>
                  <a:rPr lang="en-US" sz="2800" b="1" dirty="0">
                    <a:solidFill>
                      <a:schemeClr val="tx1"/>
                    </a:solidFill>
                  </a:rPr>
                  <a:t>Developing systems</a:t>
                </a:r>
              </a:p>
              <a:p>
                <a:pPr algn="ctr"/>
                <a:endParaRPr lang="en-US" dirty="0">
                  <a:solidFill>
                    <a:schemeClr val="tx1"/>
                  </a:solidFill>
                </a:endParaRPr>
              </a:p>
              <a:p>
                <a:pPr algn="ctr"/>
                <a:endParaRPr lang="en-GB" dirty="0">
                  <a:solidFill>
                    <a:schemeClr val="tx1"/>
                  </a:solidFill>
                </a:endParaRPr>
              </a:p>
            </p:txBody>
          </p:sp>
          <p:pic>
            <p:nvPicPr>
              <p:cNvPr id="11" name="Graphic 10" descr="Briefcase with solid fill">
                <a:extLst>
                  <a:ext uri="{FF2B5EF4-FFF2-40B4-BE49-F238E27FC236}">
                    <a16:creationId xmlns:a16="http://schemas.microsoft.com/office/drawing/2014/main" id="{DE679490-B0A9-4FF3-88A7-282F1A03CE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064" y="4787498"/>
                <a:ext cx="914400" cy="914400"/>
              </a:xfrm>
              <a:prstGeom prst="rect">
                <a:avLst/>
              </a:prstGeom>
            </p:spPr>
          </p:pic>
          <p:pic>
            <p:nvPicPr>
              <p:cNvPr id="12" name="Content Placeholder 6" descr="Doctor female with solid fill">
                <a:extLst>
                  <a:ext uri="{FF2B5EF4-FFF2-40B4-BE49-F238E27FC236}">
                    <a16:creationId xmlns:a16="http://schemas.microsoft.com/office/drawing/2014/main" id="{6DF31954-39C3-4464-954F-0EC87960DA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878" y="404664"/>
                <a:ext cx="1296144" cy="1296144"/>
              </a:xfrm>
              <a:prstGeom prst="rect">
                <a:avLst/>
              </a:prstGeom>
            </p:spPr>
          </p:pic>
          <p:sp>
            <p:nvSpPr>
              <p:cNvPr id="13" name="TextBox 12">
                <a:extLst>
                  <a:ext uri="{FF2B5EF4-FFF2-40B4-BE49-F238E27FC236}">
                    <a16:creationId xmlns:a16="http://schemas.microsoft.com/office/drawing/2014/main" id="{BB0C9C9C-E122-4827-A63F-AB8AA4594FE9}"/>
                  </a:ext>
                </a:extLst>
              </p:cNvPr>
              <p:cNvSpPr txBox="1"/>
              <p:nvPr/>
            </p:nvSpPr>
            <p:spPr>
              <a:xfrm>
                <a:off x="874440" y="1545962"/>
                <a:ext cx="1897360" cy="646331"/>
              </a:xfrm>
              <a:prstGeom prst="rect">
                <a:avLst/>
              </a:prstGeom>
              <a:noFill/>
            </p:spPr>
            <p:txBody>
              <a:bodyPr wrap="square" rtlCol="0">
                <a:spAutoFit/>
              </a:bodyPr>
              <a:lstStyle/>
              <a:p>
                <a:pPr algn="ctr"/>
                <a:r>
                  <a:rPr lang="en-US" dirty="0"/>
                  <a:t>Clinical dementia lead </a:t>
                </a:r>
                <a:endParaRPr lang="en-GB" dirty="0"/>
              </a:p>
            </p:txBody>
          </p:sp>
        </p:grpSp>
      </p:grpSp>
      <p:sp>
        <p:nvSpPr>
          <p:cNvPr id="14" name="TextBox 13">
            <a:extLst>
              <a:ext uri="{FF2B5EF4-FFF2-40B4-BE49-F238E27FC236}">
                <a16:creationId xmlns:a16="http://schemas.microsoft.com/office/drawing/2014/main" id="{D9356B99-8853-4FB6-A895-3309CD662A4D}"/>
              </a:ext>
            </a:extLst>
          </p:cNvPr>
          <p:cNvSpPr txBox="1"/>
          <p:nvPr/>
        </p:nvSpPr>
        <p:spPr>
          <a:xfrm>
            <a:off x="4871866" y="1184436"/>
            <a:ext cx="5616622" cy="1708160"/>
          </a:xfrm>
          <a:prstGeom prst="rect">
            <a:avLst/>
          </a:prstGeom>
          <a:noFill/>
        </p:spPr>
        <p:txBody>
          <a:bodyPr wrap="square" rtlCol="0">
            <a:spAutoFit/>
          </a:bodyPr>
          <a:lstStyle/>
          <a:p>
            <a:pPr marL="285750" indent="-285750">
              <a:lnSpc>
                <a:spcPct val="90000"/>
              </a:lnSpc>
              <a:spcAft>
                <a:spcPts val="600"/>
              </a:spcAft>
              <a:buFont typeface="Arial" panose="020B0604020202020204" pitchFamily="34" charset="0"/>
              <a:buChar char="•"/>
            </a:pPr>
            <a:r>
              <a:rPr lang="en-US" sz="2000" b="1" dirty="0"/>
              <a:t>Baseline mapping</a:t>
            </a:r>
            <a:r>
              <a:rPr lang="en-US" sz="2000" dirty="0"/>
              <a:t>:  local services against </a:t>
            </a:r>
            <a:r>
              <a:rPr lang="en-US" sz="2000" dirty="0" err="1"/>
              <a:t>PriDem</a:t>
            </a:r>
            <a:r>
              <a:rPr lang="en-US" sz="2000" dirty="0"/>
              <a:t> components of care &amp; NICE recommendations</a:t>
            </a:r>
          </a:p>
          <a:p>
            <a:pPr marL="285750" indent="-285750">
              <a:lnSpc>
                <a:spcPct val="90000"/>
              </a:lnSpc>
              <a:spcAft>
                <a:spcPts val="600"/>
              </a:spcAft>
              <a:buFont typeface="Arial" panose="020B0604020202020204" pitchFamily="34" charset="0"/>
              <a:buChar char="•"/>
            </a:pPr>
            <a:r>
              <a:rPr lang="en-US" sz="2000" dirty="0"/>
              <a:t>Review transitions &amp; information sharing</a:t>
            </a:r>
          </a:p>
          <a:p>
            <a:pPr marL="285750" indent="-285750">
              <a:lnSpc>
                <a:spcPct val="90000"/>
              </a:lnSpc>
              <a:spcAft>
                <a:spcPts val="600"/>
              </a:spcAft>
              <a:buFont typeface="Arial" panose="020B0604020202020204" pitchFamily="34" charset="0"/>
              <a:buChar char="•"/>
            </a:pPr>
            <a:r>
              <a:rPr lang="en-US" sz="2000" dirty="0"/>
              <a:t>Create a </a:t>
            </a:r>
            <a:r>
              <a:rPr lang="en-US" sz="2000" b="1" dirty="0"/>
              <a:t>local integrated dementia care pathway</a:t>
            </a:r>
          </a:p>
          <a:p>
            <a:pPr marL="285750" indent="-285750">
              <a:lnSpc>
                <a:spcPct val="90000"/>
              </a:lnSpc>
              <a:spcAft>
                <a:spcPts val="600"/>
              </a:spcAft>
              <a:buFont typeface="Arial" panose="020B0604020202020204" pitchFamily="34" charset="0"/>
              <a:buChar char="•"/>
            </a:pPr>
            <a:r>
              <a:rPr lang="en-US" sz="2000" dirty="0"/>
              <a:t>Identify </a:t>
            </a:r>
            <a:r>
              <a:rPr lang="en-US" sz="2000" b="1" dirty="0"/>
              <a:t>named point of contact</a:t>
            </a:r>
            <a:endParaRPr lang="en-GB" sz="2000" b="1" dirty="0"/>
          </a:p>
        </p:txBody>
      </p:sp>
      <p:sp>
        <p:nvSpPr>
          <p:cNvPr id="15" name="Arrow: Down 14">
            <a:extLst>
              <a:ext uri="{FF2B5EF4-FFF2-40B4-BE49-F238E27FC236}">
                <a16:creationId xmlns:a16="http://schemas.microsoft.com/office/drawing/2014/main" id="{8A70844A-7325-4FB5-AEAE-468770A98665}"/>
              </a:ext>
            </a:extLst>
          </p:cNvPr>
          <p:cNvSpPr/>
          <p:nvPr/>
        </p:nvSpPr>
        <p:spPr>
          <a:xfrm>
            <a:off x="7229300" y="2937364"/>
            <a:ext cx="360040" cy="1355732"/>
          </a:xfrm>
          <a:prstGeom prst="downArrow">
            <a:avLst/>
          </a:prstGeom>
          <a:solidFill>
            <a:srgbClr val="00A39B"/>
          </a:solidFill>
          <a:ln>
            <a:solidFill>
              <a:srgbClr val="00A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FB85789-2CE6-4DAC-BD16-731D3B106EA2}"/>
              </a:ext>
            </a:extLst>
          </p:cNvPr>
          <p:cNvSpPr txBox="1"/>
          <p:nvPr/>
        </p:nvSpPr>
        <p:spPr>
          <a:xfrm>
            <a:off x="4943872" y="4365105"/>
            <a:ext cx="5040562" cy="1908215"/>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sz="2000" dirty="0"/>
              <a:t>Improved understanding of local services &amp; how to access them</a:t>
            </a:r>
          </a:p>
          <a:p>
            <a:pPr marL="342900" indent="-342900">
              <a:lnSpc>
                <a:spcPct val="90000"/>
              </a:lnSpc>
              <a:spcAft>
                <a:spcPts val="600"/>
              </a:spcAft>
              <a:buFont typeface="Arial" panose="020B0604020202020204" pitchFamily="34" charset="0"/>
              <a:buChar char="•"/>
            </a:pPr>
            <a:r>
              <a:rPr lang="en-US" sz="2000" dirty="0"/>
              <a:t>Overview for commissioners, highlighting gaps &amp; duplication</a:t>
            </a:r>
          </a:p>
          <a:p>
            <a:pPr marL="342900" indent="-342900">
              <a:lnSpc>
                <a:spcPct val="90000"/>
              </a:lnSpc>
              <a:spcAft>
                <a:spcPts val="600"/>
              </a:spcAft>
              <a:buFont typeface="Arial" panose="020B0604020202020204" pitchFamily="34" charset="0"/>
              <a:buChar char="•"/>
            </a:pPr>
            <a:r>
              <a:rPr lang="en-US" sz="2000" dirty="0"/>
              <a:t>Shared understanding of post-diagnostic support in dementia</a:t>
            </a:r>
            <a:endParaRPr lang="en-GB" sz="2000" dirty="0"/>
          </a:p>
        </p:txBody>
      </p:sp>
    </p:spTree>
    <p:extLst>
      <p:ext uri="{BB962C8B-B14F-4D97-AF65-F5344CB8AC3E}">
        <p14:creationId xmlns:p14="http://schemas.microsoft.com/office/powerpoint/2010/main" val="90925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81A597-EA43-4AB1-8ABD-A6527D528578}"/>
              </a:ext>
            </a:extLst>
          </p:cNvPr>
          <p:cNvSpPr>
            <a:spLocks noGrp="1"/>
          </p:cNvSpPr>
          <p:nvPr>
            <p:ph type="sldNum" sz="quarter" idx="12"/>
          </p:nvPr>
        </p:nvSpPr>
        <p:spPr/>
        <p:txBody>
          <a:bodyPr/>
          <a:lstStyle/>
          <a:p>
            <a:fld id="{E5E7EA0D-6364-2B4A-8E45-9A79CD741A72}" type="slidenum">
              <a:rPr lang="en-GB" smtClean="0"/>
              <a:t>12</a:t>
            </a:fld>
            <a:endParaRPr lang="en-GB"/>
          </a:p>
        </p:txBody>
      </p:sp>
      <p:sp>
        <p:nvSpPr>
          <p:cNvPr id="13" name="Oval 12">
            <a:extLst>
              <a:ext uri="{FF2B5EF4-FFF2-40B4-BE49-F238E27FC236}">
                <a16:creationId xmlns:a16="http://schemas.microsoft.com/office/drawing/2014/main" id="{9255ABAC-16D5-40E3-A381-C15035668CE1}"/>
              </a:ext>
            </a:extLst>
          </p:cNvPr>
          <p:cNvSpPr/>
          <p:nvPr/>
        </p:nvSpPr>
        <p:spPr>
          <a:xfrm>
            <a:off x="2050180" y="2552333"/>
            <a:ext cx="2461643" cy="2239302"/>
          </a:xfrm>
          <a:prstGeom prst="ellipse">
            <a:avLst/>
          </a:prstGeom>
          <a:solidFill>
            <a:schemeClr val="bg1"/>
          </a:solidFill>
          <a:ln w="57150">
            <a:solidFill>
              <a:srgbClr val="A2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r>
              <a:rPr lang="en-US" sz="2400" b="1" dirty="0">
                <a:solidFill>
                  <a:schemeClr val="tx1"/>
                </a:solidFill>
              </a:rPr>
              <a:t>Delivering tailored care &amp; support</a:t>
            </a:r>
          </a:p>
          <a:p>
            <a:pPr algn="ctr"/>
            <a:endParaRPr lang="en-US" dirty="0">
              <a:solidFill>
                <a:schemeClr val="tx1"/>
              </a:solidFill>
            </a:endParaRPr>
          </a:p>
          <a:p>
            <a:pPr algn="ctr"/>
            <a:endParaRPr lang="en-GB" dirty="0">
              <a:solidFill>
                <a:schemeClr val="tx1"/>
              </a:solidFill>
            </a:endParaRPr>
          </a:p>
        </p:txBody>
      </p:sp>
      <p:grpSp>
        <p:nvGrpSpPr>
          <p:cNvPr id="14" name="Group 13">
            <a:extLst>
              <a:ext uri="{FF2B5EF4-FFF2-40B4-BE49-F238E27FC236}">
                <a16:creationId xmlns:a16="http://schemas.microsoft.com/office/drawing/2014/main" id="{B18EC921-5935-4D5F-9A64-7B9E4F6E733B}"/>
              </a:ext>
            </a:extLst>
          </p:cNvPr>
          <p:cNvGrpSpPr/>
          <p:nvPr/>
        </p:nvGrpSpPr>
        <p:grpSpPr>
          <a:xfrm>
            <a:off x="2157689" y="764704"/>
            <a:ext cx="1944216" cy="5481900"/>
            <a:chOff x="827584" y="404664"/>
            <a:chExt cx="1944216" cy="5481900"/>
          </a:xfrm>
        </p:grpSpPr>
        <p:sp>
          <p:nvSpPr>
            <p:cNvPr id="15" name="TextBox 14">
              <a:extLst>
                <a:ext uri="{FF2B5EF4-FFF2-40B4-BE49-F238E27FC236}">
                  <a16:creationId xmlns:a16="http://schemas.microsoft.com/office/drawing/2014/main" id="{465C6626-AB6B-40B8-8499-C2FC0F271B09}"/>
                </a:ext>
              </a:extLst>
            </p:cNvPr>
            <p:cNvSpPr txBox="1"/>
            <p:nvPr/>
          </p:nvSpPr>
          <p:spPr>
            <a:xfrm>
              <a:off x="827584" y="5517232"/>
              <a:ext cx="1897360" cy="369332"/>
            </a:xfrm>
            <a:prstGeom prst="rect">
              <a:avLst/>
            </a:prstGeom>
            <a:noFill/>
          </p:spPr>
          <p:txBody>
            <a:bodyPr wrap="square" rtlCol="0">
              <a:spAutoFit/>
            </a:bodyPr>
            <a:lstStyle/>
            <a:p>
              <a:pPr algn="ctr"/>
              <a:r>
                <a:rPr lang="en-US" dirty="0"/>
                <a:t>Resources</a:t>
              </a:r>
              <a:endParaRPr lang="en-GB" dirty="0"/>
            </a:p>
          </p:txBody>
        </p:sp>
        <p:grpSp>
          <p:nvGrpSpPr>
            <p:cNvPr id="16" name="Group 15">
              <a:extLst>
                <a:ext uri="{FF2B5EF4-FFF2-40B4-BE49-F238E27FC236}">
                  <a16:creationId xmlns:a16="http://schemas.microsoft.com/office/drawing/2014/main" id="{D5E9D8CA-4C61-4B7D-B112-FAF98978B904}"/>
                </a:ext>
              </a:extLst>
            </p:cNvPr>
            <p:cNvGrpSpPr/>
            <p:nvPr/>
          </p:nvGrpSpPr>
          <p:grpSpPr>
            <a:xfrm>
              <a:off x="874440" y="404664"/>
              <a:ext cx="1897360" cy="5297234"/>
              <a:chOff x="874440" y="404664"/>
              <a:chExt cx="1897360" cy="5297234"/>
            </a:xfrm>
          </p:grpSpPr>
          <p:pic>
            <p:nvPicPr>
              <p:cNvPr id="17" name="Graphic 16" descr="Briefcase with solid fill">
                <a:extLst>
                  <a:ext uri="{FF2B5EF4-FFF2-40B4-BE49-F238E27FC236}">
                    <a16:creationId xmlns:a16="http://schemas.microsoft.com/office/drawing/2014/main" id="{1CFB22DC-7932-4C27-9EB7-44E0DE51A7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064" y="4787498"/>
                <a:ext cx="914400" cy="914400"/>
              </a:xfrm>
              <a:prstGeom prst="rect">
                <a:avLst/>
              </a:prstGeom>
            </p:spPr>
          </p:pic>
          <p:pic>
            <p:nvPicPr>
              <p:cNvPr id="18" name="Content Placeholder 6" descr="Doctor female with solid fill">
                <a:extLst>
                  <a:ext uri="{FF2B5EF4-FFF2-40B4-BE49-F238E27FC236}">
                    <a16:creationId xmlns:a16="http://schemas.microsoft.com/office/drawing/2014/main" id="{9B70D2CC-754B-447B-9C66-6DA7597BDA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878" y="404664"/>
                <a:ext cx="1296144" cy="1296144"/>
              </a:xfrm>
              <a:prstGeom prst="rect">
                <a:avLst/>
              </a:prstGeom>
            </p:spPr>
          </p:pic>
          <p:sp>
            <p:nvSpPr>
              <p:cNvPr id="19" name="TextBox 18">
                <a:extLst>
                  <a:ext uri="{FF2B5EF4-FFF2-40B4-BE49-F238E27FC236}">
                    <a16:creationId xmlns:a16="http://schemas.microsoft.com/office/drawing/2014/main" id="{ADE28B7B-A358-4290-858C-F59FAF07C070}"/>
                  </a:ext>
                </a:extLst>
              </p:cNvPr>
              <p:cNvSpPr txBox="1"/>
              <p:nvPr/>
            </p:nvSpPr>
            <p:spPr>
              <a:xfrm>
                <a:off x="874440" y="1545962"/>
                <a:ext cx="1897360" cy="646331"/>
              </a:xfrm>
              <a:prstGeom prst="rect">
                <a:avLst/>
              </a:prstGeom>
              <a:noFill/>
            </p:spPr>
            <p:txBody>
              <a:bodyPr wrap="square" rtlCol="0">
                <a:spAutoFit/>
              </a:bodyPr>
              <a:lstStyle/>
              <a:p>
                <a:pPr algn="ctr"/>
                <a:r>
                  <a:rPr lang="en-US" dirty="0"/>
                  <a:t>Clinical dementia lead</a:t>
                </a:r>
                <a:endParaRPr lang="en-GB" dirty="0"/>
              </a:p>
            </p:txBody>
          </p:sp>
        </p:grpSp>
      </p:grpSp>
      <p:sp>
        <p:nvSpPr>
          <p:cNvPr id="20" name="TextBox 19">
            <a:extLst>
              <a:ext uri="{FF2B5EF4-FFF2-40B4-BE49-F238E27FC236}">
                <a16:creationId xmlns:a16="http://schemas.microsoft.com/office/drawing/2014/main" id="{DD5F85DA-CFA8-47DD-A67A-28F0A4458677}"/>
              </a:ext>
            </a:extLst>
          </p:cNvPr>
          <p:cNvSpPr txBox="1"/>
          <p:nvPr/>
        </p:nvSpPr>
        <p:spPr>
          <a:xfrm>
            <a:off x="4876800" y="1340769"/>
            <a:ext cx="5611688" cy="1354217"/>
          </a:xfrm>
          <a:prstGeom prst="rect">
            <a:avLst/>
          </a:prstGeom>
          <a:noFill/>
        </p:spPr>
        <p:txBody>
          <a:bodyPr wrap="square" rtlCol="0">
            <a:spAutoFit/>
          </a:bodyPr>
          <a:lstStyle/>
          <a:p>
            <a:pPr marL="285750" indent="-285750">
              <a:lnSpc>
                <a:spcPct val="90000"/>
              </a:lnSpc>
              <a:spcAft>
                <a:spcPts val="600"/>
              </a:spcAft>
              <a:buFont typeface="Arial" panose="020B0604020202020204" pitchFamily="34" charset="0"/>
              <a:buChar char="•"/>
            </a:pPr>
            <a:r>
              <a:rPr lang="en-US" sz="2000" dirty="0"/>
              <a:t>Develop </a:t>
            </a:r>
            <a:r>
              <a:rPr lang="en-US" sz="2000" b="1" dirty="0"/>
              <a:t>formal, holistic review &amp; care planning</a:t>
            </a:r>
          </a:p>
          <a:p>
            <a:pPr marL="285750" indent="-285750">
              <a:lnSpc>
                <a:spcPct val="90000"/>
              </a:lnSpc>
              <a:spcAft>
                <a:spcPts val="600"/>
              </a:spcAft>
              <a:buFont typeface="Arial" panose="020B0604020202020204" pitchFamily="34" charset="0"/>
              <a:buChar char="•"/>
            </a:pPr>
            <a:r>
              <a:rPr lang="en-US" sz="2000" dirty="0"/>
              <a:t>People with </a:t>
            </a:r>
            <a:r>
              <a:rPr lang="en-US" sz="2000" b="1" dirty="0"/>
              <a:t>non-complex needs managed by generalists + support</a:t>
            </a:r>
          </a:p>
          <a:p>
            <a:pPr marL="285750" indent="-285750">
              <a:lnSpc>
                <a:spcPct val="90000"/>
              </a:lnSpc>
              <a:spcAft>
                <a:spcPts val="600"/>
              </a:spcAft>
              <a:buFont typeface="Arial" panose="020B0604020202020204" pitchFamily="34" charset="0"/>
              <a:buChar char="•"/>
            </a:pPr>
            <a:r>
              <a:rPr lang="en-US" sz="2000" dirty="0"/>
              <a:t>Support management of people + complex needs</a:t>
            </a:r>
          </a:p>
        </p:txBody>
      </p:sp>
      <p:sp>
        <p:nvSpPr>
          <p:cNvPr id="21" name="Arrow: Down 20">
            <a:extLst>
              <a:ext uri="{FF2B5EF4-FFF2-40B4-BE49-F238E27FC236}">
                <a16:creationId xmlns:a16="http://schemas.microsoft.com/office/drawing/2014/main" id="{07B61795-85C6-478C-95FC-D44DC1C9FBB5}"/>
              </a:ext>
            </a:extLst>
          </p:cNvPr>
          <p:cNvSpPr/>
          <p:nvPr/>
        </p:nvSpPr>
        <p:spPr>
          <a:xfrm>
            <a:off x="7180026" y="2965778"/>
            <a:ext cx="356135" cy="1327319"/>
          </a:xfrm>
          <a:prstGeom prst="downArrow">
            <a:avLst/>
          </a:prstGeom>
          <a:solidFill>
            <a:srgbClr val="A27A02"/>
          </a:solidFill>
          <a:ln>
            <a:solidFill>
              <a:srgbClr val="A2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645D370-5A2A-406E-96D3-BB8147ECBDA5}"/>
              </a:ext>
            </a:extLst>
          </p:cNvPr>
          <p:cNvSpPr txBox="1"/>
          <p:nvPr/>
        </p:nvSpPr>
        <p:spPr>
          <a:xfrm>
            <a:off x="4876800" y="4397830"/>
            <a:ext cx="5107632" cy="1670499"/>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sz="2000" dirty="0"/>
              <a:t>Tailored assessment, information provision &amp; management</a:t>
            </a:r>
          </a:p>
          <a:p>
            <a:pPr marL="342900" indent="-342900">
              <a:lnSpc>
                <a:spcPct val="90000"/>
              </a:lnSpc>
              <a:spcAft>
                <a:spcPts val="600"/>
              </a:spcAft>
              <a:buFont typeface="Arial" panose="020B0604020202020204" pitchFamily="34" charset="0"/>
              <a:buChar char="•"/>
            </a:pPr>
            <a:r>
              <a:rPr lang="en-US" sz="2000" dirty="0"/>
              <a:t>Improved consistency &amp; quality of reviews</a:t>
            </a:r>
          </a:p>
          <a:p>
            <a:pPr marL="342900" indent="-342900">
              <a:lnSpc>
                <a:spcPct val="90000"/>
              </a:lnSpc>
              <a:spcAft>
                <a:spcPts val="600"/>
              </a:spcAft>
              <a:buFont typeface="Arial" panose="020B0604020202020204" pitchFamily="34" charset="0"/>
              <a:buChar char="•"/>
            </a:pPr>
            <a:r>
              <a:rPr lang="en-US" sz="2000" dirty="0"/>
              <a:t>Ensure timely access to appropriate interventions</a:t>
            </a:r>
            <a:endParaRPr lang="en-GB" sz="2000" dirty="0"/>
          </a:p>
        </p:txBody>
      </p:sp>
    </p:spTree>
    <p:extLst>
      <p:ext uri="{BB962C8B-B14F-4D97-AF65-F5344CB8AC3E}">
        <p14:creationId xmlns:p14="http://schemas.microsoft.com/office/powerpoint/2010/main" val="277257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0FAABD-3D3F-4F65-805F-BCC2DB01AE75}"/>
              </a:ext>
            </a:extLst>
          </p:cNvPr>
          <p:cNvSpPr>
            <a:spLocks noGrp="1"/>
          </p:cNvSpPr>
          <p:nvPr>
            <p:ph type="sldNum" sz="quarter" idx="12"/>
          </p:nvPr>
        </p:nvSpPr>
        <p:spPr/>
        <p:txBody>
          <a:bodyPr/>
          <a:lstStyle/>
          <a:p>
            <a:fld id="{E5E7EA0D-6364-2B4A-8E45-9A79CD741A72}" type="slidenum">
              <a:rPr lang="en-GB" smtClean="0"/>
              <a:t>13</a:t>
            </a:fld>
            <a:endParaRPr lang="en-GB"/>
          </a:p>
        </p:txBody>
      </p:sp>
      <p:sp>
        <p:nvSpPr>
          <p:cNvPr id="7" name="Oval 6">
            <a:extLst>
              <a:ext uri="{FF2B5EF4-FFF2-40B4-BE49-F238E27FC236}">
                <a16:creationId xmlns:a16="http://schemas.microsoft.com/office/drawing/2014/main" id="{4020821C-2010-41A1-BE93-1461A1C4BD2B}"/>
              </a:ext>
            </a:extLst>
          </p:cNvPr>
          <p:cNvSpPr/>
          <p:nvPr/>
        </p:nvSpPr>
        <p:spPr>
          <a:xfrm>
            <a:off x="1973178" y="2621815"/>
            <a:ext cx="2466637" cy="2151163"/>
          </a:xfrm>
          <a:prstGeom prst="ellipse">
            <a:avLst/>
          </a:prstGeom>
          <a:solidFill>
            <a:schemeClr val="bg1"/>
          </a:solidFill>
          <a:ln w="57150">
            <a:solidFill>
              <a:srgbClr val="93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r>
              <a:rPr lang="en-US" sz="2400" b="1" dirty="0">
                <a:solidFill>
                  <a:schemeClr val="tx1"/>
                </a:solidFill>
              </a:rPr>
              <a:t>Building capacity &amp; capability</a:t>
            </a:r>
          </a:p>
          <a:p>
            <a:pPr algn="ctr"/>
            <a:endParaRPr lang="en-US" dirty="0">
              <a:solidFill>
                <a:schemeClr val="tx1"/>
              </a:solidFill>
            </a:endParaRPr>
          </a:p>
          <a:p>
            <a:pPr algn="ctr"/>
            <a:endParaRPr lang="en-GB" dirty="0">
              <a:solidFill>
                <a:schemeClr val="tx1"/>
              </a:solidFill>
            </a:endParaRPr>
          </a:p>
        </p:txBody>
      </p:sp>
      <p:sp>
        <p:nvSpPr>
          <p:cNvPr id="8" name="TextBox 7">
            <a:extLst>
              <a:ext uri="{FF2B5EF4-FFF2-40B4-BE49-F238E27FC236}">
                <a16:creationId xmlns:a16="http://schemas.microsoft.com/office/drawing/2014/main" id="{EFAF3A8C-D4A5-4BB5-9FA0-A01AF14D2D3F}"/>
              </a:ext>
            </a:extLst>
          </p:cNvPr>
          <p:cNvSpPr txBox="1"/>
          <p:nvPr/>
        </p:nvSpPr>
        <p:spPr>
          <a:xfrm>
            <a:off x="4871864" y="836712"/>
            <a:ext cx="5472608" cy="1785104"/>
          </a:xfrm>
          <a:prstGeom prst="rect">
            <a:avLst/>
          </a:prstGeom>
          <a:noFill/>
        </p:spPr>
        <p:txBody>
          <a:bodyPr wrap="square" rtlCol="0">
            <a:spAutoFit/>
          </a:bodyPr>
          <a:lstStyle/>
          <a:p>
            <a:pPr marL="285750" indent="-285750">
              <a:lnSpc>
                <a:spcPct val="90000"/>
              </a:lnSpc>
              <a:spcAft>
                <a:spcPts val="600"/>
              </a:spcAft>
              <a:buFont typeface="Arial" panose="020B0604020202020204" pitchFamily="34" charset="0"/>
              <a:buChar char="•"/>
            </a:pPr>
            <a:r>
              <a:rPr lang="en-US" sz="2000" dirty="0"/>
              <a:t>Develop a </a:t>
            </a:r>
            <a:r>
              <a:rPr lang="en-US" sz="2000" b="1" dirty="0"/>
              <a:t>GP practice dementia team</a:t>
            </a:r>
          </a:p>
          <a:p>
            <a:pPr marL="285750" indent="-285750">
              <a:lnSpc>
                <a:spcPct val="90000"/>
              </a:lnSpc>
              <a:spcAft>
                <a:spcPts val="600"/>
              </a:spcAft>
              <a:buFont typeface="Arial" panose="020B0604020202020204" pitchFamily="34" charset="0"/>
              <a:buChar char="•"/>
            </a:pPr>
            <a:r>
              <a:rPr lang="en-US" sz="2000" b="1" dirty="0"/>
              <a:t>Improve access to specialist advice </a:t>
            </a:r>
          </a:p>
          <a:p>
            <a:pPr marL="285750" indent="-285750">
              <a:lnSpc>
                <a:spcPct val="90000"/>
              </a:lnSpc>
              <a:spcAft>
                <a:spcPts val="600"/>
              </a:spcAft>
              <a:buFont typeface="Arial" panose="020B0604020202020204" pitchFamily="34" charset="0"/>
              <a:buChar char="•"/>
            </a:pPr>
            <a:r>
              <a:rPr lang="en-US" sz="2000" dirty="0"/>
              <a:t>Upskill generalist staff</a:t>
            </a:r>
          </a:p>
          <a:p>
            <a:pPr marL="742950" lvl="1" indent="-285750">
              <a:lnSpc>
                <a:spcPct val="90000"/>
              </a:lnSpc>
              <a:spcAft>
                <a:spcPts val="600"/>
              </a:spcAft>
              <a:buFont typeface="Arial" panose="020B0604020202020204" pitchFamily="34" charset="0"/>
              <a:buChar char="•"/>
            </a:pPr>
            <a:r>
              <a:rPr lang="en-US" sz="2000" dirty="0"/>
              <a:t>Mentoring/Formal training</a:t>
            </a:r>
          </a:p>
          <a:p>
            <a:pPr marL="742950" lvl="1" indent="-285750">
              <a:lnSpc>
                <a:spcPct val="90000"/>
              </a:lnSpc>
              <a:spcAft>
                <a:spcPts val="600"/>
              </a:spcAft>
              <a:buFont typeface="Arial" panose="020B0604020202020204" pitchFamily="34" charset="0"/>
              <a:buChar char="•"/>
            </a:pPr>
            <a:r>
              <a:rPr lang="en-US" sz="2000" dirty="0"/>
              <a:t>MDT meetings</a:t>
            </a:r>
          </a:p>
        </p:txBody>
      </p:sp>
      <p:sp>
        <p:nvSpPr>
          <p:cNvPr id="9" name="Arrow: Down 8">
            <a:extLst>
              <a:ext uri="{FF2B5EF4-FFF2-40B4-BE49-F238E27FC236}">
                <a16:creationId xmlns:a16="http://schemas.microsoft.com/office/drawing/2014/main" id="{A220449B-845B-4B3A-9B67-C6AAE3A92D00}"/>
              </a:ext>
            </a:extLst>
          </p:cNvPr>
          <p:cNvSpPr/>
          <p:nvPr/>
        </p:nvSpPr>
        <p:spPr>
          <a:xfrm>
            <a:off x="7104112" y="2708920"/>
            <a:ext cx="360040" cy="1584176"/>
          </a:xfrm>
          <a:prstGeom prst="downArrow">
            <a:avLst/>
          </a:prstGeom>
          <a:solidFill>
            <a:srgbClr val="93509E"/>
          </a:solidFill>
          <a:ln>
            <a:solidFill>
              <a:srgbClr val="93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1D577D7-9982-4BFA-B457-6391759D3325}"/>
              </a:ext>
            </a:extLst>
          </p:cNvPr>
          <p:cNvSpPr txBox="1"/>
          <p:nvPr/>
        </p:nvSpPr>
        <p:spPr>
          <a:xfrm>
            <a:off x="4727848" y="4437113"/>
            <a:ext cx="5832648" cy="1431161"/>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sz="2000" dirty="0"/>
              <a:t>Increased awareness/understanding of dementia</a:t>
            </a:r>
          </a:p>
          <a:p>
            <a:pPr marL="342900" indent="-342900">
              <a:lnSpc>
                <a:spcPct val="90000"/>
              </a:lnSpc>
              <a:spcAft>
                <a:spcPts val="600"/>
              </a:spcAft>
              <a:buFont typeface="Arial" panose="020B0604020202020204" pitchFamily="34" charset="0"/>
              <a:buChar char="•"/>
            </a:pPr>
            <a:r>
              <a:rPr lang="en-US" sz="2000" dirty="0"/>
              <a:t>Improved skills of generalist staff</a:t>
            </a:r>
          </a:p>
          <a:p>
            <a:pPr marL="342900" indent="-342900">
              <a:lnSpc>
                <a:spcPct val="90000"/>
              </a:lnSpc>
              <a:spcAft>
                <a:spcPts val="600"/>
              </a:spcAft>
              <a:buFont typeface="Arial" panose="020B0604020202020204" pitchFamily="34" charset="0"/>
              <a:buChar char="•"/>
            </a:pPr>
            <a:r>
              <a:rPr lang="en-US" sz="2000" dirty="0"/>
              <a:t>Increased self-efficacy &amp; confidence of staff</a:t>
            </a:r>
          </a:p>
          <a:p>
            <a:pPr marL="342900" indent="-342900">
              <a:lnSpc>
                <a:spcPct val="90000"/>
              </a:lnSpc>
              <a:spcAft>
                <a:spcPts val="600"/>
              </a:spcAft>
              <a:buFont typeface="Arial" panose="020B0604020202020204" pitchFamily="34" charset="0"/>
              <a:buChar char="•"/>
            </a:pPr>
            <a:r>
              <a:rPr lang="en-US" sz="2000" dirty="0"/>
              <a:t>Tiered system within the practice</a:t>
            </a:r>
            <a:endParaRPr lang="en-GB" sz="2000" dirty="0"/>
          </a:p>
        </p:txBody>
      </p:sp>
      <p:grpSp>
        <p:nvGrpSpPr>
          <p:cNvPr id="11" name="Group 10">
            <a:extLst>
              <a:ext uri="{FF2B5EF4-FFF2-40B4-BE49-F238E27FC236}">
                <a16:creationId xmlns:a16="http://schemas.microsoft.com/office/drawing/2014/main" id="{B3A3431C-DC02-4FA0-827F-207A5E1CE32B}"/>
              </a:ext>
            </a:extLst>
          </p:cNvPr>
          <p:cNvGrpSpPr/>
          <p:nvPr/>
        </p:nvGrpSpPr>
        <p:grpSpPr>
          <a:xfrm>
            <a:off x="2135933" y="698242"/>
            <a:ext cx="1944216" cy="5481900"/>
            <a:chOff x="827584" y="404664"/>
            <a:chExt cx="1944216" cy="5481900"/>
          </a:xfrm>
        </p:grpSpPr>
        <p:sp>
          <p:nvSpPr>
            <p:cNvPr id="12" name="TextBox 11">
              <a:extLst>
                <a:ext uri="{FF2B5EF4-FFF2-40B4-BE49-F238E27FC236}">
                  <a16:creationId xmlns:a16="http://schemas.microsoft.com/office/drawing/2014/main" id="{25024AE1-51EB-4A0C-92D5-42A60F3E7DF0}"/>
                </a:ext>
              </a:extLst>
            </p:cNvPr>
            <p:cNvSpPr txBox="1"/>
            <p:nvPr/>
          </p:nvSpPr>
          <p:spPr>
            <a:xfrm>
              <a:off x="827584" y="5517232"/>
              <a:ext cx="1897360" cy="369332"/>
            </a:xfrm>
            <a:prstGeom prst="rect">
              <a:avLst/>
            </a:prstGeom>
            <a:noFill/>
          </p:spPr>
          <p:txBody>
            <a:bodyPr wrap="square" rtlCol="0">
              <a:spAutoFit/>
            </a:bodyPr>
            <a:lstStyle/>
            <a:p>
              <a:pPr algn="ctr"/>
              <a:r>
                <a:rPr lang="en-US" dirty="0"/>
                <a:t>Resources</a:t>
              </a:r>
              <a:endParaRPr lang="en-GB" dirty="0"/>
            </a:p>
          </p:txBody>
        </p:sp>
        <p:grpSp>
          <p:nvGrpSpPr>
            <p:cNvPr id="13" name="Group 12">
              <a:extLst>
                <a:ext uri="{FF2B5EF4-FFF2-40B4-BE49-F238E27FC236}">
                  <a16:creationId xmlns:a16="http://schemas.microsoft.com/office/drawing/2014/main" id="{FE0F77FD-E8B9-4088-86AC-DD9CEF042E64}"/>
                </a:ext>
              </a:extLst>
            </p:cNvPr>
            <p:cNvGrpSpPr/>
            <p:nvPr/>
          </p:nvGrpSpPr>
          <p:grpSpPr>
            <a:xfrm>
              <a:off x="874440" y="404664"/>
              <a:ext cx="1897360" cy="5297234"/>
              <a:chOff x="874440" y="404664"/>
              <a:chExt cx="1897360" cy="5297234"/>
            </a:xfrm>
          </p:grpSpPr>
          <p:pic>
            <p:nvPicPr>
              <p:cNvPr id="14" name="Graphic 13" descr="Briefcase with solid fill">
                <a:extLst>
                  <a:ext uri="{FF2B5EF4-FFF2-40B4-BE49-F238E27FC236}">
                    <a16:creationId xmlns:a16="http://schemas.microsoft.com/office/drawing/2014/main" id="{6F827031-19B4-4EB3-8AAE-A6F8580C94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064" y="4787498"/>
                <a:ext cx="914400" cy="914400"/>
              </a:xfrm>
              <a:prstGeom prst="rect">
                <a:avLst/>
              </a:prstGeom>
            </p:spPr>
          </p:pic>
          <p:pic>
            <p:nvPicPr>
              <p:cNvPr id="15" name="Content Placeholder 6" descr="Doctor female with solid fill">
                <a:extLst>
                  <a:ext uri="{FF2B5EF4-FFF2-40B4-BE49-F238E27FC236}">
                    <a16:creationId xmlns:a16="http://schemas.microsoft.com/office/drawing/2014/main" id="{9F6E0B5E-6D87-4A9F-A078-4D1FFE2B57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878" y="404664"/>
                <a:ext cx="1296144" cy="1296144"/>
              </a:xfrm>
              <a:prstGeom prst="rect">
                <a:avLst/>
              </a:prstGeom>
            </p:spPr>
          </p:pic>
          <p:sp>
            <p:nvSpPr>
              <p:cNvPr id="16" name="TextBox 15">
                <a:extLst>
                  <a:ext uri="{FF2B5EF4-FFF2-40B4-BE49-F238E27FC236}">
                    <a16:creationId xmlns:a16="http://schemas.microsoft.com/office/drawing/2014/main" id="{6D9115EB-C160-4B3E-8BEF-720A1EA5B3E2}"/>
                  </a:ext>
                </a:extLst>
              </p:cNvPr>
              <p:cNvSpPr txBox="1"/>
              <p:nvPr/>
            </p:nvSpPr>
            <p:spPr>
              <a:xfrm>
                <a:off x="874440" y="1545962"/>
                <a:ext cx="1897360" cy="646331"/>
              </a:xfrm>
              <a:prstGeom prst="rect">
                <a:avLst/>
              </a:prstGeom>
              <a:noFill/>
            </p:spPr>
            <p:txBody>
              <a:bodyPr wrap="square" rtlCol="0">
                <a:spAutoFit/>
              </a:bodyPr>
              <a:lstStyle/>
              <a:p>
                <a:pPr algn="ctr"/>
                <a:r>
                  <a:rPr lang="en-US" dirty="0"/>
                  <a:t>Clinical dementia lead</a:t>
                </a:r>
                <a:endParaRPr lang="en-GB" dirty="0"/>
              </a:p>
            </p:txBody>
          </p:sp>
        </p:grpSp>
      </p:grpSp>
    </p:spTree>
    <p:extLst>
      <p:ext uri="{BB962C8B-B14F-4D97-AF65-F5344CB8AC3E}">
        <p14:creationId xmlns:p14="http://schemas.microsoft.com/office/powerpoint/2010/main" val="413762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Tyne Bridge and Quayside, Newcastle">
            <a:extLst>
              <a:ext uri="{FF2B5EF4-FFF2-40B4-BE49-F238E27FC236}">
                <a16:creationId xmlns:a16="http://schemas.microsoft.com/office/drawing/2014/main" id="{77FEA273-28F1-4FEF-9844-FA50C64798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C090F294-9E0F-4F1D-970F-849957EFFDE6}"/>
              </a:ext>
            </a:extLst>
          </p:cNvPr>
          <p:cNvPicPr>
            <a:picLocks noChangeAspect="1"/>
          </p:cNvPicPr>
          <p:nvPr/>
        </p:nvPicPr>
        <p:blipFill>
          <a:blip r:embed="rId3"/>
          <a:stretch>
            <a:fillRect/>
          </a:stretch>
        </p:blipFill>
        <p:spPr>
          <a:xfrm>
            <a:off x="2145023" y="3456040"/>
            <a:ext cx="4190006" cy="2468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Image">
            <a:extLst>
              <a:ext uri="{FF2B5EF4-FFF2-40B4-BE49-F238E27FC236}">
                <a16:creationId xmlns:a16="http://schemas.microsoft.com/office/drawing/2014/main" id="{E6DF6AAD-6619-471D-A063-649E7EEFE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69" y="1063717"/>
            <a:ext cx="4559791" cy="2122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7446745-2293-4167-AF54-3223B509FF69}"/>
              </a:ext>
            </a:extLst>
          </p:cNvPr>
          <p:cNvSpPr txBox="1"/>
          <p:nvPr/>
        </p:nvSpPr>
        <p:spPr>
          <a:xfrm>
            <a:off x="5654842" y="942428"/>
            <a:ext cx="3670663" cy="954107"/>
          </a:xfrm>
          <a:prstGeom prst="rect">
            <a:avLst/>
          </a:prstGeom>
          <a:noFill/>
        </p:spPr>
        <p:txBody>
          <a:bodyPr wrap="square" rtlCol="0">
            <a:spAutoFit/>
          </a:bodyPr>
          <a:lstStyle/>
          <a:p>
            <a:r>
              <a:rPr lang="en-GB" sz="2800" b="1" dirty="0"/>
              <a:t>Barnet: </a:t>
            </a:r>
            <a:r>
              <a:rPr lang="en-GB" sz="2800" dirty="0"/>
              <a:t>three GP practices, one PCN </a:t>
            </a:r>
          </a:p>
        </p:txBody>
      </p:sp>
      <p:sp>
        <p:nvSpPr>
          <p:cNvPr id="9" name="TextBox 8">
            <a:extLst>
              <a:ext uri="{FF2B5EF4-FFF2-40B4-BE49-F238E27FC236}">
                <a16:creationId xmlns:a16="http://schemas.microsoft.com/office/drawing/2014/main" id="{11DF2F6F-FB67-4CBA-8053-332702BC34D6}"/>
              </a:ext>
            </a:extLst>
          </p:cNvPr>
          <p:cNvSpPr txBox="1"/>
          <p:nvPr/>
        </p:nvSpPr>
        <p:spPr>
          <a:xfrm>
            <a:off x="6836686" y="3581400"/>
            <a:ext cx="4328160" cy="954107"/>
          </a:xfrm>
          <a:prstGeom prst="rect">
            <a:avLst/>
          </a:prstGeom>
          <a:noFill/>
        </p:spPr>
        <p:txBody>
          <a:bodyPr wrap="square" rtlCol="0">
            <a:spAutoFit/>
          </a:bodyPr>
          <a:lstStyle/>
          <a:p>
            <a:r>
              <a:rPr lang="en-GB" sz="2800" b="1" dirty="0"/>
              <a:t>Newcastle: </a:t>
            </a:r>
            <a:r>
              <a:rPr lang="en-GB" sz="2800" dirty="0"/>
              <a:t>Four GP practices, three PCNs</a:t>
            </a:r>
          </a:p>
        </p:txBody>
      </p:sp>
      <p:sp>
        <p:nvSpPr>
          <p:cNvPr id="8" name="Title 1">
            <a:extLst>
              <a:ext uri="{FF2B5EF4-FFF2-40B4-BE49-F238E27FC236}">
                <a16:creationId xmlns:a16="http://schemas.microsoft.com/office/drawing/2014/main" id="{2E264414-9999-42FF-906C-52293FA3E9AF}"/>
              </a:ext>
            </a:extLst>
          </p:cNvPr>
          <p:cNvSpPr>
            <a:spLocks noGrp="1"/>
          </p:cNvSpPr>
          <p:nvPr>
            <p:ph type="title"/>
          </p:nvPr>
        </p:nvSpPr>
        <p:spPr>
          <a:xfrm>
            <a:off x="1740567" y="133988"/>
            <a:ext cx="9893969" cy="929729"/>
          </a:xfrm>
        </p:spPr>
        <p:txBody>
          <a:bodyPr>
            <a:normAutofit fontScale="90000"/>
          </a:bodyPr>
          <a:lstStyle/>
          <a:p>
            <a:pPr algn="l"/>
            <a:r>
              <a:rPr lang="en-GB" sz="3600" b="1" dirty="0"/>
              <a:t>WS4: feasibility/implementation study taking place in…</a:t>
            </a:r>
          </a:p>
        </p:txBody>
      </p:sp>
      <p:sp>
        <p:nvSpPr>
          <p:cNvPr id="2" name="TextBox 1">
            <a:extLst>
              <a:ext uri="{FF2B5EF4-FFF2-40B4-BE49-F238E27FC236}">
                <a16:creationId xmlns:a16="http://schemas.microsoft.com/office/drawing/2014/main" id="{399E734F-70A3-4AEE-81E2-EC63685A99DD}"/>
              </a:ext>
            </a:extLst>
          </p:cNvPr>
          <p:cNvSpPr txBox="1"/>
          <p:nvPr/>
        </p:nvSpPr>
        <p:spPr>
          <a:xfrm>
            <a:off x="6687551" y="6069349"/>
            <a:ext cx="5355314" cy="461665"/>
          </a:xfrm>
          <a:prstGeom prst="rect">
            <a:avLst/>
          </a:prstGeom>
          <a:noFill/>
        </p:spPr>
        <p:txBody>
          <a:bodyPr wrap="square" rtlCol="0">
            <a:spAutoFit/>
          </a:bodyPr>
          <a:lstStyle/>
          <a:p>
            <a:r>
              <a:rPr lang="en-GB" sz="2400" b="1" dirty="0"/>
              <a:t>NB target was 16-20  GP practices overall </a:t>
            </a:r>
          </a:p>
        </p:txBody>
      </p:sp>
    </p:spTree>
    <p:extLst>
      <p:ext uri="{BB962C8B-B14F-4D97-AF65-F5344CB8AC3E}">
        <p14:creationId xmlns:p14="http://schemas.microsoft.com/office/powerpoint/2010/main" val="48596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FFB-7FA1-492B-977F-73A38D2843C4}"/>
              </a:ext>
            </a:extLst>
          </p:cNvPr>
          <p:cNvSpPr>
            <a:spLocks noGrp="1"/>
          </p:cNvSpPr>
          <p:nvPr>
            <p:ph type="title"/>
          </p:nvPr>
        </p:nvSpPr>
        <p:spPr/>
        <p:txBody>
          <a:bodyPr/>
          <a:lstStyle/>
          <a:p>
            <a:r>
              <a:rPr lang="en-GB" b="1" dirty="0"/>
              <a:t>Timeline</a:t>
            </a:r>
          </a:p>
        </p:txBody>
      </p:sp>
      <p:pic>
        <p:nvPicPr>
          <p:cNvPr id="4" name="Picture 3" descr="Timeline&#10;&#10;Description automatically generated">
            <a:extLst>
              <a:ext uri="{FF2B5EF4-FFF2-40B4-BE49-F238E27FC236}">
                <a16:creationId xmlns:a16="http://schemas.microsoft.com/office/drawing/2014/main" id="{B7D65E4E-0A83-49ED-9C0B-670EC5B3C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 y="1838425"/>
            <a:ext cx="11958551" cy="3031958"/>
          </a:xfrm>
          <a:prstGeom prst="rect">
            <a:avLst/>
          </a:prstGeom>
        </p:spPr>
      </p:pic>
      <p:sp>
        <p:nvSpPr>
          <p:cNvPr id="3" name="Arrow: Up 2">
            <a:extLst>
              <a:ext uri="{FF2B5EF4-FFF2-40B4-BE49-F238E27FC236}">
                <a16:creationId xmlns:a16="http://schemas.microsoft.com/office/drawing/2014/main" id="{F72531B9-D45B-4BD6-B07C-95BECD797757}"/>
              </a:ext>
            </a:extLst>
          </p:cNvPr>
          <p:cNvSpPr/>
          <p:nvPr/>
        </p:nvSpPr>
        <p:spPr>
          <a:xfrm>
            <a:off x="2748014" y="4658627"/>
            <a:ext cx="279132" cy="101065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92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B4ED-DB04-4B9E-86E1-7ACA10F75EF3}"/>
              </a:ext>
            </a:extLst>
          </p:cNvPr>
          <p:cNvSpPr>
            <a:spLocks noGrp="1"/>
          </p:cNvSpPr>
          <p:nvPr>
            <p:ph type="title"/>
          </p:nvPr>
        </p:nvSpPr>
        <p:spPr>
          <a:xfrm>
            <a:off x="855438" y="320040"/>
            <a:ext cx="3494362" cy="4930986"/>
          </a:xfrm>
        </p:spPr>
        <p:txBody>
          <a:bodyPr>
            <a:normAutofit/>
          </a:bodyPr>
          <a:lstStyle/>
          <a:p>
            <a:pPr algn="r"/>
            <a:r>
              <a:rPr lang="en-GB" b="1" dirty="0">
                <a:solidFill>
                  <a:schemeClr val="accent1"/>
                </a:solidFill>
              </a:rPr>
              <a:t>What are we researching?</a:t>
            </a:r>
            <a:br>
              <a:rPr lang="en-GB" b="1" dirty="0">
                <a:solidFill>
                  <a:schemeClr val="accent1"/>
                </a:solidFill>
              </a:rPr>
            </a:br>
            <a:br>
              <a:rPr lang="en-GB" b="1" dirty="0">
                <a:solidFill>
                  <a:schemeClr val="accent1"/>
                </a:solidFill>
              </a:rPr>
            </a:br>
            <a:r>
              <a:rPr lang="en-GB" b="1" dirty="0">
                <a:solidFill>
                  <a:schemeClr val="accent1"/>
                </a:solidFill>
              </a:rPr>
              <a:t> 	</a:t>
            </a:r>
            <a:br>
              <a:rPr lang="en-GB" b="1" dirty="0">
                <a:solidFill>
                  <a:schemeClr val="accent1"/>
                </a:solidFill>
              </a:rPr>
            </a:br>
            <a:r>
              <a:rPr lang="en-GB" b="1" dirty="0">
                <a:solidFill>
                  <a:schemeClr val="accent1"/>
                </a:solidFill>
              </a:rPr>
              <a:t>How? </a:t>
            </a:r>
          </a:p>
        </p:txBody>
      </p:sp>
      <p:sp>
        <p:nvSpPr>
          <p:cNvPr id="3" name="Content Placeholder 2">
            <a:extLst>
              <a:ext uri="{FF2B5EF4-FFF2-40B4-BE49-F238E27FC236}">
                <a16:creationId xmlns:a16="http://schemas.microsoft.com/office/drawing/2014/main" id="{00EDEE32-D9FA-4F2A-9D92-11A10ABFE4FC}"/>
              </a:ext>
            </a:extLst>
          </p:cNvPr>
          <p:cNvSpPr>
            <a:spLocks noGrp="1"/>
          </p:cNvSpPr>
          <p:nvPr>
            <p:ph sz="half" idx="1"/>
          </p:nvPr>
        </p:nvSpPr>
        <p:spPr>
          <a:xfrm>
            <a:off x="4976029" y="803396"/>
            <a:ext cx="6526159" cy="2304627"/>
          </a:xfrm>
        </p:spPr>
        <p:txBody>
          <a:bodyPr anchor="b">
            <a:normAutofit/>
          </a:bodyPr>
          <a:lstStyle/>
          <a:p>
            <a:r>
              <a:rPr lang="en-GB" sz="2400" dirty="0"/>
              <a:t>Barriers and facilitators to implementing this approach over 12 months </a:t>
            </a:r>
          </a:p>
          <a:p>
            <a:r>
              <a:rPr lang="en-GB" sz="2400" dirty="0"/>
              <a:t>Early signs of impact for patients, carers and professionals (target recruitment is 80 PLWD across participating practices in the SE and NE)</a:t>
            </a:r>
          </a:p>
        </p:txBody>
      </p:sp>
      <p:sp>
        <p:nvSpPr>
          <p:cNvPr id="4" name="Content Placeholder 3">
            <a:extLst>
              <a:ext uri="{FF2B5EF4-FFF2-40B4-BE49-F238E27FC236}">
                <a16:creationId xmlns:a16="http://schemas.microsoft.com/office/drawing/2014/main" id="{6D5E5EF1-6790-4AD8-B6D0-3262211CBCB2}"/>
              </a:ext>
            </a:extLst>
          </p:cNvPr>
          <p:cNvSpPr>
            <a:spLocks noGrp="1"/>
          </p:cNvSpPr>
          <p:nvPr>
            <p:ph sz="half" idx="2"/>
          </p:nvPr>
        </p:nvSpPr>
        <p:spPr>
          <a:xfrm>
            <a:off x="4976030" y="3750733"/>
            <a:ext cx="6250940" cy="2304628"/>
          </a:xfrm>
        </p:spPr>
        <p:txBody>
          <a:bodyPr>
            <a:normAutofit/>
          </a:bodyPr>
          <a:lstStyle/>
          <a:p>
            <a:r>
              <a:rPr lang="en-GB" sz="2400" dirty="0"/>
              <a:t>Interviews </a:t>
            </a:r>
          </a:p>
          <a:p>
            <a:r>
              <a:rPr lang="en-GB" sz="2400" dirty="0"/>
              <a:t>QoL outcome measures with people living with dementia and carers</a:t>
            </a:r>
          </a:p>
          <a:p>
            <a:r>
              <a:rPr lang="en-GB" sz="2400" dirty="0"/>
              <a:t>Care plan audit: consistency and quality of care plans</a:t>
            </a:r>
          </a:p>
          <a:p>
            <a:endParaRPr lang="en-GB" sz="2400" dirty="0"/>
          </a:p>
          <a:p>
            <a:pPr marL="0" indent="0">
              <a:buNone/>
            </a:pPr>
            <a:endParaRPr lang="en-GB" sz="2000" dirty="0"/>
          </a:p>
        </p:txBody>
      </p:sp>
    </p:spTree>
    <p:extLst>
      <p:ext uri="{BB962C8B-B14F-4D97-AF65-F5344CB8AC3E}">
        <p14:creationId xmlns:p14="http://schemas.microsoft.com/office/powerpoint/2010/main" val="359311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B635F65-00BB-4006-8C63-5B4C74FB01EF}"/>
              </a:ext>
            </a:extLst>
          </p:cNvPr>
          <p:cNvGraphicFramePr>
            <a:graphicFrameLocks noGrp="1"/>
          </p:cNvGraphicFramePr>
          <p:nvPr>
            <p:extLst>
              <p:ext uri="{D42A27DB-BD31-4B8C-83A1-F6EECF244321}">
                <p14:modId xmlns:p14="http://schemas.microsoft.com/office/powerpoint/2010/main" val="673204427"/>
              </p:ext>
            </p:extLst>
          </p:nvPr>
        </p:nvGraphicFramePr>
        <p:xfrm>
          <a:off x="679174" y="286069"/>
          <a:ext cx="10833651" cy="5466597"/>
        </p:xfrm>
        <a:graphic>
          <a:graphicData uri="http://schemas.openxmlformats.org/drawingml/2006/table">
            <a:tbl>
              <a:tblPr firstRow="1" bandRow="1">
                <a:tableStyleId>{46F890A9-2807-4EBB-B81D-B2AA78EC7F39}</a:tableStyleId>
              </a:tblPr>
              <a:tblGrid>
                <a:gridCol w="5153033">
                  <a:extLst>
                    <a:ext uri="{9D8B030D-6E8A-4147-A177-3AD203B41FA5}">
                      <a16:colId xmlns:a16="http://schemas.microsoft.com/office/drawing/2014/main" val="333611013"/>
                    </a:ext>
                  </a:extLst>
                </a:gridCol>
                <a:gridCol w="5680618">
                  <a:extLst>
                    <a:ext uri="{9D8B030D-6E8A-4147-A177-3AD203B41FA5}">
                      <a16:colId xmlns:a16="http://schemas.microsoft.com/office/drawing/2014/main" val="2991402953"/>
                    </a:ext>
                  </a:extLst>
                </a:gridCol>
              </a:tblGrid>
              <a:tr h="523577">
                <a:tc>
                  <a:txBody>
                    <a:bodyPr/>
                    <a:lstStyle/>
                    <a:p>
                      <a:r>
                        <a:rPr lang="en-GB" sz="2400" dirty="0"/>
                        <a:t>Primary care challenges</a:t>
                      </a:r>
                    </a:p>
                  </a:txBody>
                  <a:tcPr/>
                </a:tc>
                <a:tc>
                  <a:txBody>
                    <a:bodyPr/>
                    <a:lstStyle/>
                    <a:p>
                      <a:r>
                        <a:rPr lang="en-GB" sz="2400" dirty="0"/>
                        <a:t>Solutions </a:t>
                      </a:r>
                    </a:p>
                  </a:txBody>
                  <a:tcPr/>
                </a:tc>
                <a:extLst>
                  <a:ext uri="{0D108BD9-81ED-4DB2-BD59-A6C34878D82A}">
                    <a16:rowId xmlns:a16="http://schemas.microsoft.com/office/drawing/2014/main" val="2723240982"/>
                  </a:ext>
                </a:extLst>
              </a:tr>
              <a:tr h="2549571">
                <a:tc>
                  <a:txBody>
                    <a:bodyPr/>
                    <a:lstStyle/>
                    <a:p>
                      <a:pPr fontAlgn="base">
                        <a:lnSpc>
                          <a:spcPct val="100000"/>
                        </a:lnSpc>
                        <a:spcAft>
                          <a:spcPts val="800"/>
                        </a:spcAft>
                      </a:pPr>
                      <a:r>
                        <a:rPr lang="en-GB" sz="1800" b="1" dirty="0">
                          <a:solidFill>
                            <a:sysClr val="windowText" lastClr="000000"/>
                          </a:solidFill>
                          <a:effectLst/>
                        </a:rPr>
                        <a:t>FOR STUDY SET-UP</a:t>
                      </a:r>
                    </a:p>
                    <a:p>
                      <a:pPr fontAlgn="base">
                        <a:lnSpc>
                          <a:spcPct val="100000"/>
                        </a:lnSpc>
                        <a:spcAft>
                          <a:spcPts val="800"/>
                        </a:spcAft>
                      </a:pPr>
                      <a:r>
                        <a:rPr lang="en-GB" sz="1800" dirty="0">
                          <a:solidFill>
                            <a:sysClr val="windowText" lastClr="000000"/>
                          </a:solidFill>
                          <a:effectLst/>
                        </a:rPr>
                        <a:t>Enthusiasm about the research BUT…</a:t>
                      </a:r>
                    </a:p>
                    <a:p>
                      <a:pPr fontAlgn="base">
                        <a:lnSpc>
                          <a:spcPct val="100000"/>
                        </a:lnSpc>
                        <a:spcAft>
                          <a:spcPts val="800"/>
                        </a:spcAft>
                      </a:pPr>
                      <a:r>
                        <a:rPr lang="en-GB" sz="1800" dirty="0">
                          <a:solidFill>
                            <a:sysClr val="windowText" lastClr="000000"/>
                          </a:solidFill>
                          <a:effectLst/>
                        </a:rPr>
                        <a:t>concerns about capacity to take part</a:t>
                      </a:r>
                    </a:p>
                    <a:p>
                      <a:endParaRPr lang="en-GB" dirty="0"/>
                    </a:p>
                  </a:txBody>
                  <a:tcPr/>
                </a:tc>
                <a:tc>
                  <a:txBody>
                    <a:bodyPr/>
                    <a:lstStyle/>
                    <a:p>
                      <a:pPr marL="285750" indent="-285750" fontAlgn="base">
                        <a:lnSpc>
                          <a:spcPct val="107000"/>
                        </a:lnSpc>
                        <a:spcAft>
                          <a:spcPts val="800"/>
                        </a:spcAft>
                        <a:buFont typeface="Arial" panose="020B0604020202020204" pitchFamily="34" charset="0"/>
                        <a:buChar char="•"/>
                      </a:pPr>
                      <a:r>
                        <a:rPr lang="en-GB" sz="1800" dirty="0">
                          <a:solidFill>
                            <a:sysClr val="windowText" lastClr="000000"/>
                          </a:solidFill>
                          <a:effectLst/>
                        </a:rPr>
                        <a:t>Building relationships over time</a:t>
                      </a:r>
                    </a:p>
                    <a:p>
                      <a:pPr marL="285750" indent="-285750" fontAlgn="base">
                        <a:lnSpc>
                          <a:spcPct val="107000"/>
                        </a:lnSpc>
                        <a:spcAft>
                          <a:spcPts val="800"/>
                        </a:spcAft>
                        <a:buFont typeface="Arial" panose="020B0604020202020204" pitchFamily="34" charset="0"/>
                        <a:buChar char="•"/>
                      </a:pPr>
                      <a:r>
                        <a:rPr lang="en-GB" sz="1800" dirty="0">
                          <a:solidFill>
                            <a:sysClr val="windowText" lastClr="000000"/>
                          </a:solidFill>
                          <a:effectLst/>
                        </a:rPr>
                        <a:t>Reducing burden on practices e.g., </a:t>
                      </a:r>
                      <a:r>
                        <a:rPr lang="en-GB" sz="1800" b="1" dirty="0">
                          <a:solidFill>
                            <a:sysClr val="windowText" lastClr="000000"/>
                          </a:solidFill>
                          <a:effectLst/>
                        </a:rPr>
                        <a:t>NHS Confidentiality Advisory Group approval </a:t>
                      </a:r>
                    </a:p>
                    <a:p>
                      <a:pPr marL="285750" indent="-285750" fontAlgn="base">
                        <a:lnSpc>
                          <a:spcPct val="107000"/>
                        </a:lnSpc>
                        <a:spcAft>
                          <a:spcPts val="800"/>
                        </a:spcAft>
                        <a:buFont typeface="Arial" panose="020B0604020202020204" pitchFamily="34" charset="0"/>
                        <a:buChar char="•"/>
                      </a:pPr>
                      <a:r>
                        <a:rPr lang="en-GB" sz="1800" dirty="0">
                          <a:solidFill>
                            <a:sysClr val="windowText" lastClr="000000"/>
                          </a:solidFill>
                          <a:effectLst/>
                        </a:rPr>
                        <a:t>Highlighting  benefits e.g., ‘</a:t>
                      </a:r>
                      <a:r>
                        <a:rPr lang="en-GB" sz="1800" i="1" dirty="0">
                          <a:solidFill>
                            <a:sysClr val="windowText" lastClr="000000"/>
                          </a:solidFill>
                          <a:effectLst/>
                        </a:rPr>
                        <a:t>The CDL will provide mentorship alongside informal/formal bespoke training’</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b="1" dirty="0">
                          <a:solidFill>
                            <a:sysClr val="windowText" lastClr="000000"/>
                          </a:solidFill>
                          <a:effectLst/>
                        </a:rPr>
                        <a:t>OUTCOME: </a:t>
                      </a:r>
                      <a:r>
                        <a:rPr lang="en-GB" sz="1800" b="0" dirty="0">
                          <a:solidFill>
                            <a:sysClr val="windowText" lastClr="000000"/>
                          </a:solidFill>
                          <a:effectLst/>
                        </a:rPr>
                        <a:t>5 months from initial meetings to first GP practice recruited </a:t>
                      </a:r>
                      <a:endParaRPr lang="en-GB" sz="1800" b="0" i="0" dirty="0">
                        <a:solidFill>
                          <a:sysClr val="windowText" lastClr="000000"/>
                        </a:solidFill>
                        <a:effectLst/>
                        <a:latin typeface="Franklin Gothic Book" panose="020B0503020102020204" pitchFamily="34" charset="0"/>
                      </a:endParaRPr>
                    </a:p>
                  </a:txBody>
                  <a:tcPr/>
                </a:tc>
                <a:extLst>
                  <a:ext uri="{0D108BD9-81ED-4DB2-BD59-A6C34878D82A}">
                    <a16:rowId xmlns:a16="http://schemas.microsoft.com/office/drawing/2014/main" val="411956169"/>
                  </a:ext>
                </a:extLst>
              </a:tr>
              <a:tr h="2393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FOR THE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Emb</a:t>
                      </a:r>
                      <a:r>
                        <a:rPr lang="en-GB" dirty="0">
                          <a:solidFill>
                            <a:sysClr val="windowText" lastClr="000000"/>
                          </a:solidFill>
                        </a:rPr>
                        <a:t>edding CDLs into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Wanting someone to manage the caseload</a:t>
                      </a:r>
                      <a:endParaRPr lang="en-GB" i="0" dirty="0">
                        <a:solidFill>
                          <a:sysClr val="windowText" lastClr="000000"/>
                        </a:solidFill>
                        <a:latin typeface="Franklin Gothic Book" panose="020B05030201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ysClr val="windowText" lastClr="000000"/>
                          </a:solidFill>
                          <a:effectLst/>
                        </a:rPr>
                        <a:t>Planting the seed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ysClr val="windowText" lastClr="000000"/>
                          </a:solidFill>
                          <a:effectLst/>
                        </a:rPr>
                        <a:t>Working with enthusiastic staff to make small changes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ysClr val="windowText" lastClr="000000"/>
                          </a:solidFill>
                          <a:effectLst/>
                        </a:rPr>
                        <a:t>Clinical skills as a hook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ysClr val="windowText" lastClr="000000"/>
                          </a:solidFill>
                          <a:effectLst/>
                        </a:rPr>
                        <a:t>Doing some of the work and sharing outcomes with GPs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ysClr val="windowText" lastClr="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ysClr val="windowText" lastClr="000000"/>
                          </a:solidFill>
                          <a:effectLst/>
                        </a:rPr>
                        <a:t>OUTCOME: </a:t>
                      </a:r>
                      <a:r>
                        <a:rPr lang="en-GB" sz="1800" dirty="0">
                          <a:solidFill>
                            <a:sysClr val="windowText" lastClr="000000"/>
                          </a:solidFill>
                          <a:effectLst/>
                        </a:rPr>
                        <a:t>3-4 months in, SE and CDLs are starting to change minds and make an impact. </a:t>
                      </a:r>
                      <a:endParaRPr lang="en-GB" dirty="0"/>
                    </a:p>
                  </a:txBody>
                  <a:tcPr/>
                </a:tc>
                <a:extLst>
                  <a:ext uri="{0D108BD9-81ED-4DB2-BD59-A6C34878D82A}">
                    <a16:rowId xmlns:a16="http://schemas.microsoft.com/office/drawing/2014/main" val="1025398121"/>
                  </a:ext>
                </a:extLst>
              </a:tr>
            </a:tbl>
          </a:graphicData>
        </a:graphic>
      </p:graphicFrame>
    </p:spTree>
    <p:extLst>
      <p:ext uri="{BB962C8B-B14F-4D97-AF65-F5344CB8AC3E}">
        <p14:creationId xmlns:p14="http://schemas.microsoft.com/office/powerpoint/2010/main" val="113786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B6500-5957-4205-A963-75C2A2BECD9C}"/>
              </a:ext>
            </a:extLst>
          </p:cNvPr>
          <p:cNvSpPr>
            <a:spLocks noGrp="1"/>
          </p:cNvSpPr>
          <p:nvPr>
            <p:ph type="title"/>
          </p:nvPr>
        </p:nvSpPr>
        <p:spPr>
          <a:xfrm>
            <a:off x="841248" y="548640"/>
            <a:ext cx="3600860" cy="5431536"/>
          </a:xfrm>
        </p:spPr>
        <p:txBody>
          <a:bodyPr>
            <a:normAutofit/>
          </a:bodyPr>
          <a:lstStyle/>
          <a:p>
            <a:r>
              <a:rPr lang="en-GB" sz="5400" b="1"/>
              <a:t>Insights from recruitment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4E300D-7C84-4D38-BEFC-4A868072F8C0}"/>
              </a:ext>
            </a:extLst>
          </p:cNvPr>
          <p:cNvSpPr>
            <a:spLocks noGrp="1"/>
          </p:cNvSpPr>
          <p:nvPr>
            <p:ph idx="1"/>
          </p:nvPr>
        </p:nvSpPr>
        <p:spPr>
          <a:xfrm>
            <a:off x="5126418" y="552091"/>
            <a:ext cx="6224335" cy="5431536"/>
          </a:xfrm>
        </p:spPr>
        <p:txBody>
          <a:bodyPr anchor="ctr">
            <a:normAutofit/>
          </a:bodyPr>
          <a:lstStyle/>
          <a:p>
            <a:r>
              <a:rPr lang="en-GB" sz="2200"/>
              <a:t>People really want to talk</a:t>
            </a:r>
          </a:p>
          <a:p>
            <a:r>
              <a:rPr lang="en-GB" sz="2200"/>
              <a:t>High level of unmet need </a:t>
            </a:r>
          </a:p>
          <a:p>
            <a:r>
              <a:rPr lang="en-GB" sz="2200"/>
              <a:t>Lack of peer support </a:t>
            </a:r>
          </a:p>
          <a:p>
            <a:r>
              <a:rPr lang="en-GB" sz="2200"/>
              <a:t>PLWD in denial – challenge of engagement/problem for carers </a:t>
            </a:r>
          </a:p>
          <a:p>
            <a:r>
              <a:rPr lang="en-GB" sz="2200"/>
              <a:t>Cynicism that research can improve things</a:t>
            </a:r>
          </a:p>
          <a:p>
            <a:r>
              <a:rPr lang="en-GB" sz="2200"/>
              <a:t>Loneliness</a:t>
            </a:r>
          </a:p>
          <a:p>
            <a:pPr marL="0" indent="0">
              <a:buNone/>
            </a:pPr>
            <a:endParaRPr lang="en-GB" sz="2200" dirty="0"/>
          </a:p>
        </p:txBody>
      </p:sp>
    </p:spTree>
    <p:extLst>
      <p:ext uri="{BB962C8B-B14F-4D97-AF65-F5344CB8AC3E}">
        <p14:creationId xmlns:p14="http://schemas.microsoft.com/office/powerpoint/2010/main" val="176894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22334-F711-413A-BFBC-7468C14A021C}"/>
              </a:ext>
            </a:extLst>
          </p:cNvPr>
          <p:cNvSpPr>
            <a:spLocks noGrp="1"/>
          </p:cNvSpPr>
          <p:nvPr>
            <p:ph type="title"/>
          </p:nvPr>
        </p:nvSpPr>
        <p:spPr>
          <a:xfrm>
            <a:off x="838200" y="365125"/>
            <a:ext cx="10515600" cy="1325563"/>
          </a:xfrm>
        </p:spPr>
        <p:txBody>
          <a:bodyPr>
            <a:normAutofit/>
          </a:bodyPr>
          <a:lstStyle/>
          <a:p>
            <a:r>
              <a:rPr lang="en-GB" sz="5400" b="1"/>
              <a:t>Intervention highlights so far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6527DA-FE0B-4E87-B210-CB0BF5AF88F8}"/>
              </a:ext>
            </a:extLst>
          </p:cNvPr>
          <p:cNvSpPr>
            <a:spLocks noGrp="1"/>
          </p:cNvSpPr>
          <p:nvPr>
            <p:ph idx="1"/>
          </p:nvPr>
        </p:nvSpPr>
        <p:spPr>
          <a:xfrm>
            <a:off x="838200" y="1929384"/>
            <a:ext cx="10515600" cy="4251960"/>
          </a:xfrm>
        </p:spPr>
        <p:txBody>
          <a:bodyPr>
            <a:normAutofit/>
          </a:bodyPr>
          <a:lstStyle/>
          <a:p>
            <a:r>
              <a:rPr lang="en-GB" sz="2200" dirty="0">
                <a:effectLst/>
                <a:ea typeface="Calibri" panose="020F0502020204030204" pitchFamily="34" charset="0"/>
              </a:rPr>
              <a:t>Mapping services in Newcastle and Barnet</a:t>
            </a:r>
          </a:p>
          <a:p>
            <a:r>
              <a:rPr lang="en-GB" sz="2200" dirty="0">
                <a:ea typeface="Calibri" panose="020F0502020204030204" pitchFamily="34" charset="0"/>
              </a:rPr>
              <a:t>Improving referral routes </a:t>
            </a:r>
            <a:r>
              <a:rPr lang="en-GB" sz="2200" dirty="0">
                <a:effectLst/>
                <a:ea typeface="Calibri" panose="020F0502020204030204" pitchFamily="34" charset="0"/>
              </a:rPr>
              <a:t> </a:t>
            </a:r>
          </a:p>
          <a:p>
            <a:r>
              <a:rPr lang="en-GB" sz="2200" dirty="0">
                <a:ea typeface="Calibri" panose="020F0502020204030204" pitchFamily="34" charset="0"/>
              </a:rPr>
              <a:t>E</a:t>
            </a:r>
            <a:r>
              <a:rPr lang="en-GB" sz="2200" dirty="0">
                <a:effectLst/>
                <a:ea typeface="Calibri" panose="020F0502020204030204" pitchFamily="34" charset="0"/>
              </a:rPr>
              <a:t>valuating dementia review and care planning processes </a:t>
            </a:r>
          </a:p>
          <a:p>
            <a:r>
              <a:rPr lang="en-GB" sz="2200" dirty="0">
                <a:ea typeface="Calibri" panose="020F0502020204030204" pitchFamily="34" charset="0"/>
              </a:rPr>
              <a:t>One stop shop dementia reviews </a:t>
            </a:r>
          </a:p>
          <a:p>
            <a:r>
              <a:rPr lang="en-GB" sz="2200" dirty="0">
                <a:ea typeface="Calibri" panose="020F0502020204030204" pitchFamily="34" charset="0"/>
              </a:rPr>
              <a:t>EMIS alerts</a:t>
            </a:r>
          </a:p>
          <a:p>
            <a:r>
              <a:rPr lang="en-GB" sz="2200" dirty="0">
                <a:ea typeface="Calibri" panose="020F0502020204030204" pitchFamily="34" charset="0"/>
              </a:rPr>
              <a:t>Drop in sessions for patients, carers and staff (advice on cases) </a:t>
            </a:r>
          </a:p>
          <a:p>
            <a:r>
              <a:rPr lang="en-GB" sz="2200" dirty="0">
                <a:ea typeface="Calibri" panose="020F0502020204030204" pitchFamily="34" charset="0"/>
              </a:rPr>
              <a:t>Identifying staff training needs and tailoring training accordingly</a:t>
            </a:r>
          </a:p>
          <a:p>
            <a:r>
              <a:rPr lang="en-GB" sz="2200" dirty="0">
                <a:effectLst/>
                <a:ea typeface="Calibri" panose="020F0502020204030204" pitchFamily="34" charset="0"/>
              </a:rPr>
              <a:t>Exploring support for those who are housebound</a:t>
            </a:r>
          </a:p>
          <a:p>
            <a:endParaRPr lang="en-GB" sz="2200" dirty="0"/>
          </a:p>
        </p:txBody>
      </p:sp>
    </p:spTree>
    <p:extLst>
      <p:ext uri="{BB962C8B-B14F-4D97-AF65-F5344CB8AC3E}">
        <p14:creationId xmlns:p14="http://schemas.microsoft.com/office/powerpoint/2010/main" val="331146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8061-2898-84D7-768B-678A0A7104FA}"/>
              </a:ext>
            </a:extLst>
          </p:cNvPr>
          <p:cNvSpPr>
            <a:spLocks noGrp="1"/>
          </p:cNvSpPr>
          <p:nvPr>
            <p:ph type="title"/>
          </p:nvPr>
        </p:nvSpPr>
        <p:spPr/>
        <p:txBody>
          <a:bodyPr/>
          <a:lstStyle/>
          <a:p>
            <a:r>
              <a:rPr lang="en-GB" b="1" dirty="0" err="1"/>
              <a:t>PriDem</a:t>
            </a:r>
            <a:r>
              <a:rPr lang="en-GB" b="1" dirty="0"/>
              <a:t> Core Team </a:t>
            </a:r>
          </a:p>
        </p:txBody>
      </p:sp>
      <p:graphicFrame>
        <p:nvGraphicFramePr>
          <p:cNvPr id="4" name="Table 4">
            <a:extLst>
              <a:ext uri="{FF2B5EF4-FFF2-40B4-BE49-F238E27FC236}">
                <a16:creationId xmlns:a16="http://schemas.microsoft.com/office/drawing/2014/main" id="{8C874AB9-5EC5-4C6D-DBB4-4F54DC457E26}"/>
              </a:ext>
            </a:extLst>
          </p:cNvPr>
          <p:cNvGraphicFramePr>
            <a:graphicFrameLocks noGrp="1"/>
          </p:cNvGraphicFramePr>
          <p:nvPr>
            <p:extLst>
              <p:ext uri="{D42A27DB-BD31-4B8C-83A1-F6EECF244321}">
                <p14:modId xmlns:p14="http://schemas.microsoft.com/office/powerpoint/2010/main" val="3593339345"/>
              </p:ext>
            </p:extLst>
          </p:nvPr>
        </p:nvGraphicFramePr>
        <p:xfrm>
          <a:off x="977898" y="2467277"/>
          <a:ext cx="9480552" cy="3621940"/>
        </p:xfrm>
        <a:graphic>
          <a:graphicData uri="http://schemas.openxmlformats.org/drawingml/2006/table">
            <a:tbl>
              <a:tblPr firstRow="1" bandRow="1">
                <a:tableStyleId>{2D5ABB26-0587-4C30-8999-92F81FD0307C}</a:tableStyleId>
              </a:tblPr>
              <a:tblGrid>
                <a:gridCol w="4632327">
                  <a:extLst>
                    <a:ext uri="{9D8B030D-6E8A-4147-A177-3AD203B41FA5}">
                      <a16:colId xmlns:a16="http://schemas.microsoft.com/office/drawing/2014/main" val="1867778417"/>
                    </a:ext>
                  </a:extLst>
                </a:gridCol>
                <a:gridCol w="4848225">
                  <a:extLst>
                    <a:ext uri="{9D8B030D-6E8A-4147-A177-3AD203B41FA5}">
                      <a16:colId xmlns:a16="http://schemas.microsoft.com/office/drawing/2014/main" val="1844456136"/>
                    </a:ext>
                  </a:extLst>
                </a:gridCol>
              </a:tblGrid>
              <a:tr h="511028">
                <a:tc>
                  <a:txBody>
                    <a:bodyPr/>
                    <a:lstStyle/>
                    <a:p>
                      <a:r>
                        <a:rPr lang="en-GB" sz="2400" b="1" dirty="0"/>
                        <a:t>Overall lead</a:t>
                      </a:r>
                    </a:p>
                  </a:txBody>
                  <a:tcPr/>
                </a:tc>
                <a:tc>
                  <a:txBody>
                    <a:bodyPr/>
                    <a:lstStyle/>
                    <a:p>
                      <a:pPr algn="l"/>
                      <a:r>
                        <a:rPr lang="en-GB" sz="2400" b="1" dirty="0"/>
                        <a:t>Leading on workstream 4</a:t>
                      </a:r>
                    </a:p>
                  </a:txBody>
                  <a:tcPr/>
                </a:tc>
                <a:extLst>
                  <a:ext uri="{0D108BD9-81ED-4DB2-BD59-A6C34878D82A}">
                    <a16:rowId xmlns:a16="http://schemas.microsoft.com/office/drawing/2014/main" val="531565466"/>
                  </a:ext>
                </a:extLst>
              </a:tr>
              <a:tr h="555772">
                <a:tc>
                  <a:txBody>
                    <a:bodyPr/>
                    <a:lstStyle/>
                    <a:p>
                      <a:r>
                        <a:rPr lang="en-GB" sz="2400" dirty="0"/>
                        <a:t>Professor Dame Louise Robinson </a:t>
                      </a:r>
                    </a:p>
                  </a:txBody>
                  <a:tcPr/>
                </a:tc>
                <a:tc>
                  <a:txBody>
                    <a:bodyPr/>
                    <a:lstStyle/>
                    <a:p>
                      <a:r>
                        <a:rPr lang="en-GB" sz="2400" dirty="0"/>
                        <a:t>Professor Greta Rait</a:t>
                      </a:r>
                    </a:p>
                  </a:txBody>
                  <a:tcPr/>
                </a:tc>
                <a:extLst>
                  <a:ext uri="{0D108BD9-81ED-4DB2-BD59-A6C34878D82A}">
                    <a16:rowId xmlns:a16="http://schemas.microsoft.com/office/drawing/2014/main" val="2531872981"/>
                  </a:ext>
                </a:extLst>
              </a:tr>
              <a:tr h="511028">
                <a:tc>
                  <a:txBody>
                    <a:bodyPr/>
                    <a:lstStyle/>
                    <a:p>
                      <a:r>
                        <a:rPr lang="en-GB" sz="2400" dirty="0"/>
                        <a:t>Claire Bamford</a:t>
                      </a:r>
                    </a:p>
                  </a:txBody>
                  <a:tcPr/>
                </a:tc>
                <a:tc>
                  <a:txBody>
                    <a:bodyPr/>
                    <a:lstStyle/>
                    <a:p>
                      <a:r>
                        <a:rPr lang="en-GB" sz="2400" dirty="0"/>
                        <a:t>Professor Kate Walters</a:t>
                      </a:r>
                    </a:p>
                  </a:txBody>
                  <a:tcPr/>
                </a:tc>
                <a:extLst>
                  <a:ext uri="{0D108BD9-81ED-4DB2-BD59-A6C34878D82A}">
                    <a16:rowId xmlns:a16="http://schemas.microsoft.com/office/drawing/2014/main" val="4280363395"/>
                  </a:ext>
                </a:extLst>
              </a:tr>
              <a:tr h="511028">
                <a:tc>
                  <a:txBody>
                    <a:bodyPr/>
                    <a:lstStyle/>
                    <a:p>
                      <a:r>
                        <a:rPr lang="en-GB" sz="2400" dirty="0"/>
                        <a:t>Dr Greta Brunskill</a:t>
                      </a:r>
                    </a:p>
                  </a:txBody>
                  <a:tcPr/>
                </a:tc>
                <a:tc>
                  <a:txBody>
                    <a:bodyPr/>
                    <a:lstStyle/>
                    <a:p>
                      <a:r>
                        <a:rPr lang="en-GB" sz="2400" dirty="0"/>
                        <a:t>Jane Wilcock</a:t>
                      </a:r>
                    </a:p>
                  </a:txBody>
                  <a:tcPr/>
                </a:tc>
                <a:extLst>
                  <a:ext uri="{0D108BD9-81ED-4DB2-BD59-A6C34878D82A}">
                    <a16:rowId xmlns:a16="http://schemas.microsoft.com/office/drawing/2014/main" val="2703921074"/>
                  </a:ext>
                </a:extLst>
              </a:tr>
              <a:tr h="511028">
                <a:tc>
                  <a:txBody>
                    <a:bodyPr/>
                    <a:lstStyle/>
                    <a:p>
                      <a:r>
                        <a:rPr lang="en-GB" sz="2400" dirty="0"/>
                        <a:t>Dr Alison Wheatley</a:t>
                      </a:r>
                    </a:p>
                  </a:txBody>
                  <a:tcPr/>
                </a:tc>
                <a:tc>
                  <a:txBody>
                    <a:bodyPr/>
                    <a:lstStyle/>
                    <a:p>
                      <a:r>
                        <a:rPr lang="en-GB" sz="2400" dirty="0"/>
                        <a:t>Dr Sarah Griffiths</a:t>
                      </a:r>
                    </a:p>
                  </a:txBody>
                  <a:tcPr/>
                </a:tc>
                <a:extLst>
                  <a:ext uri="{0D108BD9-81ED-4DB2-BD59-A6C34878D82A}">
                    <a16:rowId xmlns:a16="http://schemas.microsoft.com/office/drawing/2014/main" val="4183823038"/>
                  </a:ext>
                </a:extLst>
              </a:tr>
              <a:tr h="511028">
                <a:tc>
                  <a:txBody>
                    <a:bodyPr/>
                    <a:lstStyle/>
                    <a:p>
                      <a:endParaRPr lang="en-GB" sz="2400" dirty="0"/>
                    </a:p>
                  </a:txBody>
                  <a:tcPr/>
                </a:tc>
                <a:tc>
                  <a:txBody>
                    <a:bodyPr/>
                    <a:lstStyle/>
                    <a:p>
                      <a:r>
                        <a:rPr lang="en-GB" sz="2400" dirty="0"/>
                        <a:t>Emily Spencer</a:t>
                      </a:r>
                    </a:p>
                  </a:txBody>
                  <a:tcPr/>
                </a:tc>
                <a:extLst>
                  <a:ext uri="{0D108BD9-81ED-4DB2-BD59-A6C34878D82A}">
                    <a16:rowId xmlns:a16="http://schemas.microsoft.com/office/drawing/2014/main" val="925879849"/>
                  </a:ext>
                </a:extLst>
              </a:tr>
              <a:tr h="511028">
                <a:tc>
                  <a:txBody>
                    <a:bodyPr/>
                    <a:lstStyle/>
                    <a:p>
                      <a:endParaRPr lang="en-GB" sz="2400" dirty="0"/>
                    </a:p>
                  </a:txBody>
                  <a:tcPr/>
                </a:tc>
                <a:tc>
                  <a:txBody>
                    <a:bodyPr/>
                    <a:lstStyle/>
                    <a:p>
                      <a:r>
                        <a:rPr lang="en-GB" sz="2400" dirty="0"/>
                        <a:t>Federica D’Andrea </a:t>
                      </a:r>
                    </a:p>
                  </a:txBody>
                  <a:tcPr/>
                </a:tc>
                <a:extLst>
                  <a:ext uri="{0D108BD9-81ED-4DB2-BD59-A6C34878D82A}">
                    <a16:rowId xmlns:a16="http://schemas.microsoft.com/office/drawing/2014/main" val="1023974979"/>
                  </a:ext>
                </a:extLst>
              </a:tr>
            </a:tbl>
          </a:graphicData>
        </a:graphic>
      </p:graphicFrame>
      <p:pic>
        <p:nvPicPr>
          <p:cNvPr id="5" name="Picture 4" descr="Newcastle University – Logos Download">
            <a:extLst>
              <a:ext uri="{FF2B5EF4-FFF2-40B4-BE49-F238E27FC236}">
                <a16:creationId xmlns:a16="http://schemas.microsoft.com/office/drawing/2014/main" id="{ADD837BA-8DC9-7D54-81AD-B82F1BF4A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912" y="1690688"/>
            <a:ext cx="1876826" cy="634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6DE23008-3FDF-B8E2-C49D-99FBF39E2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8174" y="1648953"/>
            <a:ext cx="1683598" cy="498036"/>
          </a:xfrm>
          <a:prstGeom prst="rect">
            <a:avLst/>
          </a:prstGeom>
        </p:spPr>
      </p:pic>
    </p:spTree>
    <p:extLst>
      <p:ext uri="{BB962C8B-B14F-4D97-AF65-F5344CB8AC3E}">
        <p14:creationId xmlns:p14="http://schemas.microsoft.com/office/powerpoint/2010/main" val="277536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4F04C-2E90-4407-B3F7-537242216FA2}"/>
              </a:ext>
            </a:extLst>
          </p:cNvPr>
          <p:cNvSpPr>
            <a:spLocks noGrp="1"/>
          </p:cNvSpPr>
          <p:nvPr>
            <p:ph type="title"/>
          </p:nvPr>
        </p:nvSpPr>
        <p:spPr>
          <a:xfrm>
            <a:off x="838200" y="365125"/>
            <a:ext cx="10515600" cy="1325563"/>
          </a:xfrm>
        </p:spPr>
        <p:txBody>
          <a:bodyPr>
            <a:normAutofit/>
          </a:bodyPr>
          <a:lstStyle/>
          <a:p>
            <a:r>
              <a:rPr lang="en-GB" sz="5400" b="1"/>
              <a:t>PriDem next steps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6D3E09-1C1B-4240-8BAD-03B8ED54F6A6}"/>
              </a:ext>
            </a:extLst>
          </p:cNvPr>
          <p:cNvSpPr>
            <a:spLocks noGrp="1"/>
          </p:cNvSpPr>
          <p:nvPr>
            <p:ph idx="1"/>
          </p:nvPr>
        </p:nvSpPr>
        <p:spPr>
          <a:xfrm>
            <a:off x="838200" y="1929384"/>
            <a:ext cx="10515600" cy="4251960"/>
          </a:xfrm>
        </p:spPr>
        <p:txBody>
          <a:bodyPr>
            <a:normAutofit fontScale="40000" lnSpcReduction="20000"/>
          </a:bodyPr>
          <a:lstStyle/>
          <a:p>
            <a:r>
              <a:rPr lang="en-GB" sz="7400" dirty="0"/>
              <a:t>Interviews with CDLs, supervisor, PLWD, carers </a:t>
            </a:r>
          </a:p>
          <a:p>
            <a:endParaRPr lang="en-GB" sz="7400" dirty="0"/>
          </a:p>
          <a:p>
            <a:r>
              <a:rPr lang="en-GB" sz="7400" dirty="0"/>
              <a:t>Observations of the intervention in practice </a:t>
            </a:r>
          </a:p>
          <a:p>
            <a:endParaRPr lang="en-GB" sz="7400" dirty="0"/>
          </a:p>
          <a:p>
            <a:r>
              <a:rPr lang="en-GB" sz="7400" dirty="0"/>
              <a:t>Ongoing intervention supervision reflective notes</a:t>
            </a:r>
          </a:p>
          <a:p>
            <a:endParaRPr lang="en-GB" sz="7400" dirty="0"/>
          </a:p>
          <a:p>
            <a:r>
              <a:rPr lang="en-GB" sz="7400" dirty="0"/>
              <a:t>Care plan audit baseline data</a:t>
            </a:r>
          </a:p>
          <a:p>
            <a:endParaRPr lang="en-GB" sz="7400" dirty="0"/>
          </a:p>
          <a:p>
            <a:r>
              <a:rPr lang="en-GB" sz="7400" dirty="0"/>
              <a:t>Ongoing dissemination</a:t>
            </a:r>
            <a:endParaRPr lang="en-GB" sz="2200" dirty="0"/>
          </a:p>
          <a:p>
            <a:pPr marL="0" indent="0">
              <a:buNone/>
            </a:pPr>
            <a:r>
              <a:rPr lang="en-GB" sz="2600" dirty="0">
                <a:cs typeface="Calibri" panose="020F0502020204030204" pitchFamily="34" charset="0"/>
              </a:rPr>
              <a:t> </a:t>
            </a:r>
          </a:p>
          <a:p>
            <a:pPr marL="0" indent="0">
              <a:buNone/>
            </a:pPr>
            <a:endParaRPr lang="en-GB" sz="3200" b="1" dirty="0">
              <a:solidFill>
                <a:schemeClr val="accent6"/>
              </a:solidFill>
            </a:endParaRPr>
          </a:p>
          <a:p>
            <a:pPr marL="457200" indent="-457200">
              <a:buAutoNum type="arabicPeriod"/>
            </a:pPr>
            <a:endParaRPr lang="en-GB" sz="2400" b="1" dirty="0">
              <a:solidFill>
                <a:schemeClr val="accent6"/>
              </a:solidFill>
              <a:latin typeface="Verdana" panose="020B0604030504040204" pitchFamily="34" charset="0"/>
              <a:ea typeface="Calibri" panose="020F0502020204030204" pitchFamily="34" charset="0"/>
              <a:cs typeface="Calibri" panose="020F0502020204030204" pitchFamily="34" charset="0"/>
            </a:endParaRPr>
          </a:p>
          <a:p>
            <a:pPr marL="342900" indent="-342900">
              <a:buAutoNum type="arabicPeriod"/>
            </a:pPr>
            <a:endParaRPr lang="en-GB" sz="1800" dirty="0">
              <a:effectLst/>
              <a:latin typeface="Verdana" panose="020B0604030504040204" pitchFamily="34" charset="0"/>
              <a:ea typeface="Calibri" panose="020F0502020204030204" pitchFamily="34" charset="0"/>
              <a:cs typeface="Calibri" panose="020F0502020204030204" pitchFamily="34" charset="0"/>
            </a:endParaRPr>
          </a:p>
          <a:p>
            <a:endParaRPr lang="en-GB" sz="2200" dirty="0"/>
          </a:p>
          <a:p>
            <a:endParaRPr lang="en-GB" sz="2200" dirty="0"/>
          </a:p>
        </p:txBody>
      </p:sp>
    </p:spTree>
    <p:extLst>
      <p:ext uri="{BB962C8B-B14F-4D97-AF65-F5344CB8AC3E}">
        <p14:creationId xmlns:p14="http://schemas.microsoft.com/office/powerpoint/2010/main" val="412287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725AE-1EBB-4312-ABF7-241020DFDBB2}"/>
              </a:ext>
            </a:extLst>
          </p:cNvPr>
          <p:cNvSpPr txBox="1"/>
          <p:nvPr/>
        </p:nvSpPr>
        <p:spPr>
          <a:xfrm>
            <a:off x="1155031" y="962526"/>
            <a:ext cx="9644513" cy="4154984"/>
          </a:xfrm>
          <a:prstGeom prst="rect">
            <a:avLst/>
          </a:prstGeom>
          <a:noFill/>
        </p:spPr>
        <p:txBody>
          <a:bodyPr wrap="square">
            <a:spAutoFit/>
          </a:bodyPr>
          <a:lstStyle/>
          <a:p>
            <a:pPr marL="0" indent="0">
              <a:buNone/>
            </a:pPr>
            <a:r>
              <a:rPr lang="en-GB" sz="2400" b="1" dirty="0"/>
              <a:t>Alzheimer’s Europe conference 2022, abstracts accepted:</a:t>
            </a:r>
          </a:p>
          <a:p>
            <a:endParaRPr lang="en-GB" sz="2400" dirty="0"/>
          </a:p>
          <a:p>
            <a:pPr marL="457200" indent="-457200">
              <a:buAutoNum type="arabicPeriod"/>
            </a:pPr>
            <a:r>
              <a:rPr lang="en-GB" sz="2400" i="1" dirty="0">
                <a:ea typeface="Calibri" panose="020F0502020204030204" pitchFamily="34" charset="0"/>
                <a:cs typeface="Calibri" panose="020F0502020204030204" pitchFamily="34" charset="0"/>
              </a:rPr>
              <a:t>Including people living with dementia in research and making it a positive experience</a:t>
            </a:r>
          </a:p>
          <a:p>
            <a:pPr marL="457200" indent="-457200">
              <a:buFont typeface="Arial" panose="020B0604020202020204" pitchFamily="34" charset="0"/>
              <a:buAutoNum type="arabicPeriod"/>
            </a:pPr>
            <a:r>
              <a:rPr lang="en-GB" sz="2400" i="1" dirty="0" err="1">
                <a:ea typeface="Calibri" panose="020F0502020204030204" pitchFamily="34" charset="0"/>
                <a:cs typeface="Calibri" panose="020F0502020204030204" pitchFamily="34" charset="0"/>
              </a:rPr>
              <a:t>PriDem</a:t>
            </a:r>
            <a:r>
              <a:rPr lang="en-GB" sz="2400" i="1" dirty="0">
                <a:ea typeface="Calibri" panose="020F0502020204030204" pitchFamily="34" charset="0"/>
                <a:cs typeface="Calibri" panose="020F0502020204030204" pitchFamily="34" charset="0"/>
              </a:rPr>
              <a:t> intervention: the experiences of people living with dementia and their carers</a:t>
            </a:r>
          </a:p>
          <a:p>
            <a:pPr marL="0" indent="0">
              <a:buNone/>
            </a:pPr>
            <a:endParaRPr lang="en-GB" sz="2400" b="1" dirty="0">
              <a:cs typeface="Calibri" panose="020F0502020204030204" pitchFamily="34" charset="0"/>
            </a:endParaRPr>
          </a:p>
          <a:p>
            <a:pPr marL="0" indent="0">
              <a:buNone/>
            </a:pPr>
            <a:r>
              <a:rPr lang="en-GB" sz="2400" b="1" dirty="0">
                <a:cs typeface="Calibri" panose="020F0502020204030204" pitchFamily="34" charset="0"/>
              </a:rPr>
              <a:t>Liverpool dementia and ageing forum, abstract submitted:</a:t>
            </a:r>
          </a:p>
          <a:p>
            <a:pPr marL="0" indent="0">
              <a:buNone/>
            </a:pPr>
            <a:endParaRPr lang="en-GB" sz="2400" b="1" dirty="0">
              <a:cs typeface="Calibri" panose="020F0502020204030204" pitchFamily="34" charset="0"/>
            </a:endParaRPr>
          </a:p>
          <a:p>
            <a:pPr marL="0" indent="0">
              <a:buNone/>
            </a:pPr>
            <a:r>
              <a:rPr lang="en-GB" sz="2400" i="1" dirty="0">
                <a:effectLst/>
                <a:ea typeface="Calibri" panose="020F0502020204030204" pitchFamily="34" charset="0"/>
                <a:cs typeface="Arial" panose="020B0604020202020204" pitchFamily="34" charset="0"/>
              </a:rPr>
              <a:t>‘Post-pandemic, primary care led dementia support: Preferences and values of people living with dementia and carers in the </a:t>
            </a:r>
            <a:r>
              <a:rPr lang="en-GB" sz="2400" i="1" dirty="0" err="1">
                <a:effectLst/>
                <a:ea typeface="Calibri" panose="020F0502020204030204" pitchFamily="34" charset="0"/>
                <a:cs typeface="Arial" panose="020B0604020202020204" pitchFamily="34" charset="0"/>
              </a:rPr>
              <a:t>PriDem</a:t>
            </a:r>
            <a:r>
              <a:rPr lang="en-GB" sz="2400" i="1" dirty="0">
                <a:effectLst/>
                <a:ea typeface="Calibri" panose="020F0502020204030204" pitchFamily="34" charset="0"/>
                <a:cs typeface="Arial" panose="020B0604020202020204" pitchFamily="34" charset="0"/>
              </a:rPr>
              <a:t> Study’</a:t>
            </a:r>
          </a:p>
        </p:txBody>
      </p:sp>
    </p:spTree>
    <p:extLst>
      <p:ext uri="{BB962C8B-B14F-4D97-AF65-F5344CB8AC3E}">
        <p14:creationId xmlns:p14="http://schemas.microsoft.com/office/powerpoint/2010/main" val="357379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A6F43-8B6B-456A-8BF8-932A605D5CAE}"/>
              </a:ext>
            </a:extLst>
          </p:cNvPr>
          <p:cNvPicPr>
            <a:picLocks noChangeAspect="1"/>
          </p:cNvPicPr>
          <p:nvPr/>
        </p:nvPicPr>
        <p:blipFill>
          <a:blip r:embed="rId3"/>
          <a:stretch>
            <a:fillRect/>
          </a:stretch>
        </p:blipFill>
        <p:spPr>
          <a:xfrm>
            <a:off x="1225214" y="518170"/>
            <a:ext cx="9132724" cy="5457806"/>
          </a:xfrm>
          <a:prstGeom prst="rect">
            <a:avLst/>
          </a:prstGeom>
        </p:spPr>
      </p:pic>
    </p:spTree>
    <p:extLst>
      <p:ext uri="{BB962C8B-B14F-4D97-AF65-F5344CB8AC3E}">
        <p14:creationId xmlns:p14="http://schemas.microsoft.com/office/powerpoint/2010/main" val="2080155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712E-FEE8-4F83-8F70-F1897EEB1F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7515A8-3211-495E-9C25-6AEBF11DA0E3}"/>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9B13C419-354B-41D2-993F-4587D1AF2A72}"/>
              </a:ext>
            </a:extLst>
          </p:cNvPr>
          <p:cNvPicPr>
            <a:picLocks noChangeAspect="1"/>
          </p:cNvPicPr>
          <p:nvPr/>
        </p:nvPicPr>
        <p:blipFill>
          <a:blip r:embed="rId3"/>
          <a:stretch>
            <a:fillRect/>
          </a:stretch>
        </p:blipFill>
        <p:spPr>
          <a:xfrm>
            <a:off x="7517" y="0"/>
            <a:ext cx="7349296" cy="5020863"/>
          </a:xfrm>
          <a:prstGeom prst="rect">
            <a:avLst/>
          </a:prstGeom>
        </p:spPr>
      </p:pic>
      <p:pic>
        <p:nvPicPr>
          <p:cNvPr id="7" name="Picture 6">
            <a:extLst>
              <a:ext uri="{FF2B5EF4-FFF2-40B4-BE49-F238E27FC236}">
                <a16:creationId xmlns:a16="http://schemas.microsoft.com/office/drawing/2014/main" id="{89B69D63-C739-4145-8FDF-CFC65519F1B0}"/>
              </a:ext>
            </a:extLst>
          </p:cNvPr>
          <p:cNvPicPr>
            <a:picLocks noChangeAspect="1"/>
          </p:cNvPicPr>
          <p:nvPr/>
        </p:nvPicPr>
        <p:blipFill rotWithShape="1">
          <a:blip r:embed="rId4"/>
          <a:srcRect l="3406" t="886"/>
          <a:stretch/>
        </p:blipFill>
        <p:spPr>
          <a:xfrm>
            <a:off x="6420239" y="1332342"/>
            <a:ext cx="5759579" cy="4517505"/>
          </a:xfrm>
          <a:prstGeom prst="rect">
            <a:avLst/>
          </a:prstGeom>
        </p:spPr>
      </p:pic>
    </p:spTree>
    <p:extLst>
      <p:ext uri="{BB962C8B-B14F-4D97-AF65-F5344CB8AC3E}">
        <p14:creationId xmlns:p14="http://schemas.microsoft.com/office/powerpoint/2010/main" val="319086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A79-66CA-4462-8BF6-100971F751C1}"/>
              </a:ext>
            </a:extLst>
          </p:cNvPr>
          <p:cNvSpPr>
            <a:spLocks noGrp="1"/>
          </p:cNvSpPr>
          <p:nvPr>
            <p:ph type="ctrTitle"/>
          </p:nvPr>
        </p:nvSpPr>
        <p:spPr>
          <a:xfrm>
            <a:off x="1022264" y="988628"/>
            <a:ext cx="10857795" cy="4505336"/>
          </a:xfrm>
        </p:spPr>
        <p:txBody>
          <a:bodyPr/>
          <a:lstStyle/>
          <a:p>
            <a:r>
              <a:rPr lang="en-GB" sz="2663" dirty="0"/>
              <a:t>Website: https://www.forwardwithdementia.org/en</a:t>
            </a:r>
            <a:br>
              <a:rPr lang="en-GB" sz="2663" dirty="0"/>
            </a:br>
            <a:br>
              <a:rPr lang="en-GB" sz="2663" dirty="0"/>
            </a:br>
            <a:r>
              <a:rPr lang="en-GB" sz="2663" dirty="0"/>
              <a:t>Email: forwardwithdementia@ucl.ac.uk</a:t>
            </a:r>
            <a:br>
              <a:rPr lang="en-GB" sz="2663" dirty="0"/>
            </a:br>
            <a:br>
              <a:rPr lang="en-GB" sz="2663" dirty="0"/>
            </a:br>
            <a:r>
              <a:rPr lang="en-GB" sz="2663" dirty="0"/>
              <a:t>Twitter: @</a:t>
            </a:r>
            <a:r>
              <a:rPr lang="en-GB" sz="2663" dirty="0" err="1"/>
              <a:t>ForwardDementia</a:t>
            </a:r>
            <a:br>
              <a:rPr lang="en-GB" sz="2663" dirty="0"/>
            </a:br>
            <a:br>
              <a:rPr lang="en-GB" sz="2663" dirty="0"/>
            </a:br>
            <a:r>
              <a:rPr lang="en-GB" sz="2663" dirty="0"/>
              <a:t>Instagram: https://</a:t>
            </a:r>
            <a:r>
              <a:rPr lang="en-GB" sz="2663" dirty="0" err="1"/>
              <a:t>www.instagram.com</a:t>
            </a:r>
            <a:r>
              <a:rPr lang="en-GB" sz="2663" dirty="0"/>
              <a:t>/</a:t>
            </a:r>
            <a:r>
              <a:rPr lang="en-GB" sz="2663" dirty="0" err="1"/>
              <a:t>forwardwithdementia_gb</a:t>
            </a:r>
            <a:r>
              <a:rPr lang="en-GB" sz="2663" dirty="0"/>
              <a:t>/</a:t>
            </a:r>
            <a:br>
              <a:rPr lang="en-GB" sz="2663" dirty="0"/>
            </a:br>
            <a:br>
              <a:rPr lang="en-GB" sz="2663" dirty="0"/>
            </a:br>
            <a:r>
              <a:rPr lang="en-GB" sz="2663" dirty="0"/>
              <a:t>Facebook</a:t>
            </a:r>
            <a:r>
              <a:rPr lang="en-GB" sz="2663" dirty="0">
                <a:solidFill>
                  <a:schemeClr val="bg1"/>
                </a:solidFill>
              </a:rPr>
              <a:t>: https://</a:t>
            </a:r>
            <a:r>
              <a:rPr lang="en-GB" sz="2663" dirty="0" err="1">
                <a:solidFill>
                  <a:schemeClr val="bg1"/>
                </a:solidFill>
              </a:rPr>
              <a:t>www.facebook.com</a:t>
            </a:r>
            <a:r>
              <a:rPr lang="en-GB" sz="2663" dirty="0">
                <a:solidFill>
                  <a:schemeClr val="bg1"/>
                </a:solidFill>
              </a:rPr>
              <a:t>/</a:t>
            </a:r>
            <a:r>
              <a:rPr lang="en-GB" sz="2663" dirty="0" err="1">
                <a:solidFill>
                  <a:schemeClr val="bg1"/>
                </a:solidFill>
              </a:rPr>
              <a:t>ForwardDementiaGB</a:t>
            </a:r>
            <a:br>
              <a:rPr lang="en-GB" sz="2663" dirty="0"/>
            </a:br>
            <a:br>
              <a:rPr lang="en-GB" sz="2663" dirty="0"/>
            </a:br>
            <a:r>
              <a:rPr lang="en-GB" sz="2663" dirty="0"/>
              <a:t>You Tube: Forward with dementia International</a:t>
            </a:r>
            <a:br>
              <a:rPr lang="en-GB" sz="2663" dirty="0"/>
            </a:br>
            <a:endParaRPr lang="en-GB" sz="2663" dirty="0"/>
          </a:p>
        </p:txBody>
      </p:sp>
    </p:spTree>
    <p:extLst>
      <p:ext uri="{BB962C8B-B14F-4D97-AF65-F5344CB8AC3E}">
        <p14:creationId xmlns:p14="http://schemas.microsoft.com/office/powerpoint/2010/main" val="265571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17DD-A4FC-49E0-9500-D89A62743B31}"/>
              </a:ext>
            </a:extLst>
          </p:cNvPr>
          <p:cNvSpPr>
            <a:spLocks noGrp="1"/>
          </p:cNvSpPr>
          <p:nvPr>
            <p:ph type="ctrTitle"/>
          </p:nvPr>
        </p:nvSpPr>
        <p:spPr>
          <a:xfrm>
            <a:off x="2625056" y="1090046"/>
            <a:ext cx="6008615" cy="251669"/>
          </a:xfrm>
        </p:spPr>
        <p:txBody>
          <a:bodyPr>
            <a:noAutofit/>
          </a:bodyPr>
          <a:lstStyle/>
          <a:p>
            <a:r>
              <a:rPr lang="en-GB" sz="1800" b="1" dirty="0" err="1"/>
              <a:t>PriDem</a:t>
            </a:r>
            <a:r>
              <a:rPr lang="en-GB" sz="1800" b="1" dirty="0"/>
              <a:t> publications</a:t>
            </a:r>
          </a:p>
        </p:txBody>
      </p:sp>
      <p:sp>
        <p:nvSpPr>
          <p:cNvPr id="6" name="TextBox 5">
            <a:extLst>
              <a:ext uri="{FF2B5EF4-FFF2-40B4-BE49-F238E27FC236}">
                <a16:creationId xmlns:a16="http://schemas.microsoft.com/office/drawing/2014/main" id="{C2E78C55-8081-412D-A2B3-BB220894A1AC}"/>
              </a:ext>
            </a:extLst>
          </p:cNvPr>
          <p:cNvSpPr txBox="1"/>
          <p:nvPr/>
        </p:nvSpPr>
        <p:spPr>
          <a:xfrm>
            <a:off x="1847529" y="1484785"/>
            <a:ext cx="8459525" cy="4985803"/>
          </a:xfrm>
          <a:prstGeom prst="rect">
            <a:avLst/>
          </a:prstGeom>
          <a:noFill/>
        </p:spPr>
        <p:txBody>
          <a:bodyPr wrap="square">
            <a:spAutoFit/>
          </a:bodyPr>
          <a:lstStyle/>
          <a:p>
            <a:pPr marL="257175" indent="-257175" algn="just">
              <a:spcAft>
                <a:spcPts val="450"/>
              </a:spcAft>
              <a:buFont typeface="Times New Roman" panose="02020603050405020304" pitchFamily="18" charset="0"/>
              <a:buAutoNum type="arabicPeriod"/>
            </a:pPr>
            <a:r>
              <a:rPr lang="en-GB" sz="825" dirty="0">
                <a:ea typeface="Times New Roman" panose="02020603050405020304" pitchFamily="18" charset="0"/>
              </a:rPr>
              <a:t>Frost R, Walters K, Aw S, Brunskill G, Wilcock J, Robinson L, Knapp M, Harrison-Dening K, Allan L, Manthorpe J, Rait G and on behalf of the </a:t>
            </a:r>
            <a:r>
              <a:rPr lang="en-GB" sz="825" dirty="0" err="1">
                <a:ea typeface="Times New Roman" panose="02020603050405020304" pitchFamily="18" charset="0"/>
              </a:rPr>
              <a:t>PriDem</a:t>
            </a:r>
            <a:r>
              <a:rPr lang="en-GB" sz="825" dirty="0">
                <a:ea typeface="Times New Roman" panose="02020603050405020304" pitchFamily="18" charset="0"/>
              </a:rPr>
              <a:t> Study project team. Effectiveness of different post-diagnostic dementia care models delivered by primary care: a systematic review </a:t>
            </a:r>
            <a:r>
              <a:rPr lang="en-GB" sz="825" i="1" dirty="0">
                <a:ea typeface="Times New Roman" panose="02020603050405020304" pitchFamily="18" charset="0"/>
              </a:rPr>
              <a:t>British Journal of General Practice </a:t>
            </a:r>
            <a:r>
              <a:rPr lang="en-GB" sz="825" dirty="0">
                <a:ea typeface="Times New Roman" panose="02020603050405020304" pitchFamily="18" charset="0"/>
              </a:rPr>
              <a:t>2020; 79 (695): e343-e441. DOI: </a:t>
            </a:r>
            <a:r>
              <a:rPr lang="en-GB" sz="825" u="sng" dirty="0">
                <a:solidFill>
                  <a:srgbClr val="0000FF"/>
                </a:solidFill>
                <a:ea typeface="Times New Roman" panose="02020603050405020304" pitchFamily="18" charset="0"/>
                <a:hlinkClick r:id="rId3"/>
              </a:rPr>
              <a:t>https://bjgp.org/content/early/2020/05/18/bjgp20X710165</a:t>
            </a:r>
            <a:endParaRPr lang="en-GB" sz="825" u="sng" dirty="0">
              <a:solidFill>
                <a:srgbClr val="0000FF"/>
              </a:solidFill>
              <a:ea typeface="Times New Roman" panose="02020603050405020304" pitchFamily="18" charset="0"/>
            </a:endParaRPr>
          </a:p>
          <a:p>
            <a:pPr marL="257175" indent="-257175" algn="just">
              <a:spcAft>
                <a:spcPts val="450"/>
              </a:spcAft>
              <a:buFont typeface="Times New Roman" panose="02020603050405020304" pitchFamily="18" charset="0"/>
              <a:buAutoNum type="arabicPeriod"/>
            </a:pPr>
            <a:r>
              <a:rPr lang="en-GB" sz="825" dirty="0">
                <a:ea typeface="Times New Roman" panose="02020603050405020304" pitchFamily="18" charset="0"/>
              </a:rPr>
              <a:t>Frost R, Walters K, Wilcock J, Robinson L</a:t>
            </a:r>
            <a:r>
              <a:rPr lang="en-GB" sz="825" b="1" dirty="0">
                <a:ea typeface="Times New Roman" panose="02020603050405020304" pitchFamily="18" charset="0"/>
              </a:rPr>
              <a:t>, </a:t>
            </a:r>
            <a:r>
              <a:rPr lang="en-GB" sz="825" dirty="0">
                <a:ea typeface="Times New Roman" panose="02020603050405020304" pitchFamily="18" charset="0"/>
              </a:rPr>
              <a:t>Harrison-Dening K, Knapp M, Allan L, Rait G. Mapping post diagnostic dementia care in England: an e-survey. </a:t>
            </a:r>
            <a:r>
              <a:rPr lang="en-GB" sz="825" i="1" dirty="0">
                <a:ea typeface="Times New Roman" panose="02020603050405020304" pitchFamily="18" charset="0"/>
              </a:rPr>
              <a:t>Journal of Integrated Care </a:t>
            </a:r>
            <a:r>
              <a:rPr lang="en-GB" sz="825" dirty="0">
                <a:ea typeface="Times New Roman" panose="02020603050405020304" pitchFamily="18" charset="0"/>
              </a:rPr>
              <a:t>June 2020 ISSN</a:t>
            </a:r>
            <a:r>
              <a:rPr lang="en-GB" sz="825" dirty="0">
                <a:solidFill>
                  <a:srgbClr val="000000"/>
                </a:solidFill>
                <a:ea typeface="Times New Roman" panose="02020603050405020304" pitchFamily="18" charset="0"/>
              </a:rPr>
              <a:t>: 1476-9018 </a:t>
            </a:r>
            <a:r>
              <a:rPr lang="en-GB" sz="825" u="sng" dirty="0">
                <a:solidFill>
                  <a:srgbClr val="0000FF"/>
                </a:solidFill>
                <a:ea typeface="Times New Roman" panose="02020603050405020304" pitchFamily="18" charset="0"/>
                <a:hlinkClick r:id="rId4"/>
              </a:rPr>
              <a:t>https://www.emerald.com/insight/content/doi/10.1108/JICA-02-2020-0005/full/html?skipTracking=true</a:t>
            </a:r>
            <a:endParaRPr lang="en-GB" sz="825" u="sng" dirty="0">
              <a:solidFill>
                <a:srgbClr val="0000FF"/>
              </a:solidFill>
              <a:ea typeface="Times New Roman" panose="02020603050405020304" pitchFamily="18" charset="0"/>
            </a:endParaRPr>
          </a:p>
          <a:p>
            <a:pPr marL="257175" indent="-257175" algn="just">
              <a:spcAft>
                <a:spcPts val="450"/>
              </a:spcAft>
              <a:buFont typeface="Times New Roman" panose="02020603050405020304" pitchFamily="18" charset="0"/>
              <a:buAutoNum type="arabicPeriod"/>
            </a:pPr>
            <a:r>
              <a:rPr lang="en-GB" sz="825" dirty="0">
                <a:ea typeface="Times New Roman" panose="02020603050405020304" pitchFamily="18" charset="0"/>
              </a:rPr>
              <a:t>Frost R, Rait G, Wheatley A, Wilcock J, Robinson L, Harrison-Dening K, Allan L, Banerjee S, Manthorpe J, Walters K on behalf of the </a:t>
            </a:r>
            <a:r>
              <a:rPr lang="en-GB" sz="825" dirty="0" err="1">
                <a:ea typeface="Times New Roman" panose="02020603050405020304" pitchFamily="18" charset="0"/>
              </a:rPr>
              <a:t>PriDem</a:t>
            </a:r>
            <a:r>
              <a:rPr lang="en-GB" sz="825" dirty="0">
                <a:ea typeface="Times New Roman" panose="02020603050405020304" pitchFamily="18" charset="0"/>
              </a:rPr>
              <a:t> Study project team. What works in managing complex conditions in older people in primary and community care? A state-of-the-art review. </a:t>
            </a:r>
            <a:r>
              <a:rPr lang="en-GB" sz="825" i="1" dirty="0">
                <a:ea typeface="Times New Roman" panose="02020603050405020304" pitchFamily="18" charset="0"/>
              </a:rPr>
              <a:t>Health and Social Care </a:t>
            </a:r>
            <a:r>
              <a:rPr lang="en-GB" sz="825" dirty="0">
                <a:ea typeface="Times New Roman" panose="02020603050405020304" pitchFamily="18" charset="0"/>
              </a:rPr>
              <a:t>June 2020;28:1915-1927 DOI: 10.1111/hsc13085</a:t>
            </a:r>
          </a:p>
          <a:p>
            <a:pPr marL="257175" indent="-257175" algn="just">
              <a:spcAft>
                <a:spcPts val="450"/>
              </a:spcAft>
              <a:buFont typeface="Times New Roman" panose="02020603050405020304" pitchFamily="18" charset="0"/>
              <a:buAutoNum type="arabicPeriod"/>
            </a:pPr>
            <a:r>
              <a:rPr lang="en-GB" sz="825" dirty="0">
                <a:ea typeface="Calibri" panose="020F0502020204030204" pitchFamily="34" charset="0"/>
              </a:rPr>
              <a:t>Frost R, Rait G, Aw S, Brunskill G, Wilcock J, </a:t>
            </a:r>
            <a:r>
              <a:rPr lang="en-GB" sz="825" b="1" dirty="0">
                <a:ea typeface="Calibri" panose="020F0502020204030204" pitchFamily="34" charset="0"/>
              </a:rPr>
              <a:t>Robinson L, </a:t>
            </a:r>
            <a:r>
              <a:rPr lang="en-GB" sz="825" dirty="0">
                <a:ea typeface="Calibri" panose="020F0502020204030204" pitchFamily="34" charset="0"/>
              </a:rPr>
              <a:t>Knapp M, Hogan N, Harrison-Dening K, Allan L, Manthorpe J, Walters K and on behalf of the </a:t>
            </a:r>
            <a:r>
              <a:rPr lang="en-GB" sz="825" dirty="0" err="1">
                <a:ea typeface="Calibri" panose="020F0502020204030204" pitchFamily="34" charset="0"/>
              </a:rPr>
              <a:t>PriDem</a:t>
            </a:r>
            <a:r>
              <a:rPr lang="en-GB" sz="825" dirty="0">
                <a:ea typeface="Calibri" panose="020F0502020204030204" pitchFamily="34" charset="0"/>
              </a:rPr>
              <a:t> Team. Implementing post diagnostic dementia care in primary care: a mixed methods systematic review. </a:t>
            </a:r>
            <a:r>
              <a:rPr lang="en-GB" sz="825" i="1" dirty="0">
                <a:ea typeface="Calibri" panose="020F0502020204030204" pitchFamily="34" charset="0"/>
              </a:rPr>
              <a:t>Aging and Mental Health </a:t>
            </a:r>
            <a:r>
              <a:rPr lang="en-GB" sz="825" dirty="0">
                <a:ea typeface="Calibri" panose="020F0502020204030204" pitchFamily="34" charset="0"/>
              </a:rPr>
              <a:t>September 2020 (online) </a:t>
            </a:r>
            <a:r>
              <a:rPr lang="en-GB" sz="825" u="sng" dirty="0">
                <a:solidFill>
                  <a:srgbClr val="0000FF"/>
                </a:solidFill>
                <a:ea typeface="Calibri" panose="020F0502020204030204" pitchFamily="34" charset="0"/>
                <a:hlinkClick r:id="rId5"/>
              </a:rPr>
              <a:t>https://doi.org.10.1080/13607863.2020.1818182</a:t>
            </a:r>
            <a:endParaRPr lang="en-GB" sz="825" dirty="0">
              <a:ea typeface="Calibri" panose="020F0502020204030204" pitchFamily="34" charset="0"/>
            </a:endParaRPr>
          </a:p>
          <a:p>
            <a:pPr marL="257175" indent="-257175" algn="just">
              <a:spcAft>
                <a:spcPts val="450"/>
              </a:spcAft>
              <a:buFont typeface="Times New Roman" panose="02020603050405020304" pitchFamily="18" charset="0"/>
              <a:buAutoNum type="arabicPeriod"/>
            </a:pPr>
            <a:r>
              <a:rPr lang="en-GB" sz="825" dirty="0">
                <a:ea typeface="Calibri" panose="020F0502020204030204" pitchFamily="34" charset="0"/>
              </a:rPr>
              <a:t>Wheatley A, Bamford C, Brunskill G, Harrison-Dening K, Allan L, Rait G, Robinson L, The </a:t>
            </a:r>
            <a:r>
              <a:rPr lang="en-GB" sz="825" dirty="0" err="1">
                <a:ea typeface="Calibri" panose="020F0502020204030204" pitchFamily="34" charset="0"/>
              </a:rPr>
              <a:t>Pridem</a:t>
            </a:r>
            <a:r>
              <a:rPr lang="en-GB" sz="825" dirty="0">
                <a:ea typeface="Calibri" panose="020F0502020204030204" pitchFamily="34" charset="0"/>
              </a:rPr>
              <a:t> Study project team. Task-shifted approaches to post diagnostic dementia support: a qualitative study exploring professional views and experiences. </a:t>
            </a:r>
            <a:r>
              <a:rPr lang="en-GB" sz="825" i="1" dirty="0">
                <a:ea typeface="Calibri" panose="020F0502020204030204" pitchFamily="34" charset="0"/>
              </a:rPr>
              <a:t>BMJ Open </a:t>
            </a:r>
            <a:r>
              <a:rPr lang="en-GB" sz="825" dirty="0">
                <a:ea typeface="Calibri" panose="020F0502020204030204" pitchFamily="34" charset="0"/>
              </a:rPr>
              <a:t>2020;10:e040348. Doi:10.1136/bmjopen-2020-040348</a:t>
            </a:r>
          </a:p>
          <a:p>
            <a:pPr marL="257175" indent="-257175" algn="just">
              <a:spcAft>
                <a:spcPts val="450"/>
              </a:spcAft>
              <a:buFont typeface="Times New Roman" panose="02020603050405020304" pitchFamily="18" charset="0"/>
              <a:buAutoNum type="arabicPeriod"/>
            </a:pPr>
            <a:r>
              <a:rPr lang="en-GB" sz="825" dirty="0">
                <a:ea typeface="Calibri" panose="020F0502020204030204" pitchFamily="34" charset="0"/>
              </a:rPr>
              <a:t>Wheatley A, Bamford C, Brunskill G, Booi L, Harrison-Dening K, Robinson L, on behalf of the </a:t>
            </a:r>
            <a:r>
              <a:rPr lang="en-GB" sz="825" dirty="0" err="1">
                <a:ea typeface="Calibri" panose="020F0502020204030204" pitchFamily="34" charset="0"/>
              </a:rPr>
              <a:t>PriDem</a:t>
            </a:r>
            <a:r>
              <a:rPr lang="en-GB" sz="825" dirty="0">
                <a:ea typeface="Calibri" panose="020F0502020204030204" pitchFamily="34" charset="0"/>
              </a:rPr>
              <a:t> study team.  Implementing post-diagnostic support for people living with dementia in England and Wales: A qualitative study of barriers and strategies used to address these in practice. </a:t>
            </a:r>
            <a:r>
              <a:rPr lang="en-GB" sz="825" i="1" dirty="0">
                <a:ea typeface="Calibri" panose="020F0502020204030204" pitchFamily="34" charset="0"/>
              </a:rPr>
              <a:t>Age and Aging </a:t>
            </a:r>
            <a:r>
              <a:rPr lang="en-GB" sz="825" dirty="0">
                <a:ea typeface="Calibri" panose="020F0502020204030204" pitchFamily="34" charset="0"/>
              </a:rPr>
              <a:t>2021; </a:t>
            </a:r>
            <a:r>
              <a:rPr lang="en-GB" sz="825" dirty="0">
                <a:solidFill>
                  <a:srgbClr val="2A2A2A"/>
                </a:solidFill>
                <a:ea typeface="Calibri" panose="020F0502020204030204" pitchFamily="34" charset="0"/>
              </a:rPr>
              <a:t>afab114</a:t>
            </a:r>
            <a:r>
              <a:rPr lang="en-GB" sz="825" dirty="0">
                <a:solidFill>
                  <a:srgbClr val="2A2A2A"/>
                </a:solidFill>
                <a:ea typeface="Calibri" panose="020F0502020204030204" pitchFamily="34" charset="0"/>
                <a:cs typeface="Calibri" panose="020F0502020204030204" pitchFamily="34" charset="0"/>
              </a:rPr>
              <a:t>,</a:t>
            </a:r>
            <a:r>
              <a:rPr lang="en-GB" sz="825" dirty="0">
                <a:ea typeface="Calibri" panose="020F0502020204030204" pitchFamily="34" charset="0"/>
              </a:rPr>
              <a:t> </a:t>
            </a:r>
            <a:r>
              <a:rPr lang="en-GB" sz="825" u="sng" dirty="0">
                <a:solidFill>
                  <a:srgbClr val="006FB7"/>
                </a:solidFill>
                <a:ea typeface="Calibri" panose="020F0502020204030204" pitchFamily="34" charset="0"/>
                <a:hlinkClick r:id="rId6"/>
              </a:rPr>
              <a:t>https://doi.org/10.1093/ageing/afab114</a:t>
            </a:r>
            <a:endParaRPr lang="en-GB" sz="825" u="sng" dirty="0">
              <a:solidFill>
                <a:srgbClr val="006FB7"/>
              </a:solidFill>
              <a:ea typeface="Calibri" panose="020F0502020204030204" pitchFamily="34" charset="0"/>
            </a:endParaRPr>
          </a:p>
          <a:p>
            <a:pPr marL="257175" indent="-257175" algn="just">
              <a:spcAft>
                <a:spcPts val="450"/>
              </a:spcAft>
              <a:buFont typeface="Times New Roman" panose="02020603050405020304" pitchFamily="18" charset="0"/>
              <a:buAutoNum type="arabicPeriod"/>
            </a:pPr>
            <a:r>
              <a:rPr lang="en-GB" sz="825" dirty="0">
                <a:ea typeface="Calibri" panose="020F0502020204030204" pitchFamily="34" charset="0"/>
              </a:rPr>
              <a:t>Booi L, Wheatley A, Brunskill G, Banerjee S, Manthorpe J, Robinson L, Bamford C. Outcomes valued by people living with </a:t>
            </a:r>
            <a:r>
              <a:rPr lang="en-GB" sz="825" dirty="0" err="1">
                <a:ea typeface="Calibri" panose="020F0502020204030204" pitchFamily="34" charset="0"/>
              </a:rPr>
              <a:t>deentia</a:t>
            </a:r>
            <a:r>
              <a:rPr lang="en-GB" sz="825" dirty="0">
                <a:ea typeface="Calibri" panose="020F0502020204030204" pitchFamily="34" charset="0"/>
              </a:rPr>
              <a:t> and their care partners: protocol for a qualitative systematic review and synthesis. </a:t>
            </a:r>
            <a:r>
              <a:rPr lang="en-GB" sz="825" i="1" dirty="0">
                <a:ea typeface="Calibri" panose="020F0502020204030204" pitchFamily="34" charset="0"/>
              </a:rPr>
              <a:t>BMJ Open </a:t>
            </a:r>
            <a:r>
              <a:rPr lang="en-GB" sz="825" dirty="0">
                <a:ea typeface="Calibri" panose="020F0502020204030204" pitchFamily="34" charset="0"/>
              </a:rPr>
              <a:t>2021; 11:e050909 DOI:10.1136/bmjopen-2021-050909</a:t>
            </a:r>
          </a:p>
          <a:p>
            <a:pPr marL="257175" indent="-257175" algn="just">
              <a:spcAft>
                <a:spcPts val="450"/>
              </a:spcAft>
              <a:buFont typeface="Times New Roman" panose="02020603050405020304" pitchFamily="18" charset="0"/>
              <a:buAutoNum type="arabicPeriod"/>
            </a:pPr>
            <a:r>
              <a:rPr lang="en-GB" sz="825" dirty="0">
                <a:ea typeface="Calibri" panose="020F0502020204030204" pitchFamily="34" charset="0"/>
              </a:rPr>
              <a:t>Brunskill G, Wheatley A, Bamford C, Booi L, Costello J, Herbert J, Tucker S, Robinson L, on behalf of the </a:t>
            </a:r>
            <a:r>
              <a:rPr lang="en-GB" sz="825" dirty="0" err="1">
                <a:ea typeface="Calibri" panose="020F0502020204030204" pitchFamily="34" charset="0"/>
              </a:rPr>
              <a:t>PriDem</a:t>
            </a:r>
            <a:r>
              <a:rPr lang="en-GB" sz="825" dirty="0">
                <a:ea typeface="Calibri" panose="020F0502020204030204" pitchFamily="34" charset="0"/>
              </a:rPr>
              <a:t> study project team. How do we meaningfully engage stakeholders in developing a best practice approach to post-diagnostic dementia support? Accepted for publication in Journal of Dementia Care</a:t>
            </a:r>
          </a:p>
          <a:p>
            <a:pPr marL="257175" indent="-257175" algn="just">
              <a:spcAft>
                <a:spcPts val="450"/>
              </a:spcAft>
              <a:buFont typeface="Times New Roman" panose="02020603050405020304" pitchFamily="18" charset="0"/>
              <a:buAutoNum type="arabicPeriod"/>
            </a:pPr>
            <a:r>
              <a:rPr lang="en-GB" sz="825" dirty="0">
                <a:solidFill>
                  <a:srgbClr val="000000"/>
                </a:solidFill>
                <a:ea typeface="Times New Roman" panose="02020603050405020304" pitchFamily="18" charset="0"/>
              </a:rPr>
              <a:t>Bamford C, Wheatley A , Brunskill G, Booi L, Allan L, </a:t>
            </a:r>
            <a:r>
              <a:rPr lang="en-GB" sz="825" dirty="0" err="1">
                <a:solidFill>
                  <a:srgbClr val="000000"/>
                </a:solidFill>
                <a:ea typeface="Times New Roman" panose="02020603050405020304" pitchFamily="18" charset="0"/>
              </a:rPr>
              <a:t>Bannerjee</a:t>
            </a:r>
            <a:r>
              <a:rPr lang="en-GB" sz="825" dirty="0">
                <a:solidFill>
                  <a:srgbClr val="000000"/>
                </a:solidFill>
                <a:ea typeface="Times New Roman" panose="02020603050405020304" pitchFamily="18" charset="0"/>
              </a:rPr>
              <a:t> S, Harrison Dening K,  Manthorpe J, Robinson L, on behalf of the </a:t>
            </a:r>
            <a:r>
              <a:rPr lang="en-GB" sz="825" dirty="0" err="1">
                <a:solidFill>
                  <a:srgbClr val="000000"/>
                </a:solidFill>
                <a:ea typeface="Times New Roman" panose="02020603050405020304" pitchFamily="18" charset="0"/>
              </a:rPr>
              <a:t>PriDem</a:t>
            </a:r>
            <a:r>
              <a:rPr lang="en-GB" sz="825" dirty="0">
                <a:solidFill>
                  <a:srgbClr val="000000"/>
                </a:solidFill>
                <a:ea typeface="Times New Roman" panose="02020603050405020304" pitchFamily="18" charset="0"/>
              </a:rPr>
              <a:t> study team. Key components of post-diagnostic support for people with dementia and their carers: A qualitative study. </a:t>
            </a:r>
            <a:r>
              <a:rPr lang="en-GB" sz="825" i="1" dirty="0">
                <a:solidFill>
                  <a:srgbClr val="000000"/>
                </a:solidFill>
                <a:ea typeface="Times New Roman" panose="02020603050405020304" pitchFamily="18" charset="0"/>
              </a:rPr>
              <a:t>PLOS One </a:t>
            </a:r>
            <a:r>
              <a:rPr lang="en-GB" sz="825" dirty="0">
                <a:solidFill>
                  <a:srgbClr val="000000"/>
                </a:solidFill>
                <a:ea typeface="Times New Roman" panose="02020603050405020304" pitchFamily="18" charset="0"/>
              </a:rPr>
              <a:t>2021, </a:t>
            </a:r>
            <a:r>
              <a:rPr lang="en-GB" sz="825" u="sng" dirty="0">
                <a:solidFill>
                  <a:srgbClr val="202020"/>
                </a:solidFill>
                <a:ea typeface="Times New Roman" panose="02020603050405020304" pitchFamily="18" charset="0"/>
                <a:hlinkClick r:id="rId7"/>
              </a:rPr>
              <a:t>https://doi.org/10.1371/journal.pone.0260506</a:t>
            </a:r>
            <a:endParaRPr lang="en-GB" sz="825" dirty="0">
              <a:ea typeface="Times New Roman" panose="02020603050405020304" pitchFamily="18" charset="0"/>
            </a:endParaRPr>
          </a:p>
          <a:p>
            <a:pPr marL="257175" indent="-257175" algn="just">
              <a:spcAft>
                <a:spcPts val="450"/>
              </a:spcAft>
              <a:buFont typeface="Times New Roman" panose="02020603050405020304" pitchFamily="18" charset="0"/>
              <a:buAutoNum type="arabicPeriod"/>
            </a:pPr>
            <a:r>
              <a:rPr lang="en-GB" sz="825" dirty="0">
                <a:solidFill>
                  <a:srgbClr val="000000"/>
                </a:solidFill>
                <a:ea typeface="Times New Roman" panose="02020603050405020304" pitchFamily="18" charset="0"/>
              </a:rPr>
              <a:t>Wheatley A, Poole M, Robinson L, on behalf of the </a:t>
            </a:r>
            <a:r>
              <a:rPr lang="en-GB" sz="825" dirty="0" err="1">
                <a:solidFill>
                  <a:srgbClr val="000000"/>
                </a:solidFill>
                <a:ea typeface="Times New Roman" panose="02020603050405020304" pitchFamily="18" charset="0"/>
              </a:rPr>
              <a:t>PriDem</a:t>
            </a:r>
            <a:r>
              <a:rPr lang="en-GB" sz="825" dirty="0">
                <a:solidFill>
                  <a:srgbClr val="000000"/>
                </a:solidFill>
                <a:ea typeface="Times New Roman" panose="02020603050405020304" pitchFamily="18" charset="0"/>
              </a:rPr>
              <a:t> study team. Changes to post-diagnostic dementia support in England and Wales during the Covid-19 pandemic: a qualitative study. </a:t>
            </a:r>
            <a:r>
              <a:rPr lang="en-GB" sz="825" i="1" dirty="0">
                <a:solidFill>
                  <a:srgbClr val="000000"/>
                </a:solidFill>
                <a:ea typeface="Times New Roman" panose="02020603050405020304" pitchFamily="18" charset="0"/>
              </a:rPr>
              <a:t>BMJ Open </a:t>
            </a:r>
            <a:r>
              <a:rPr lang="en-GB" sz="825" dirty="0">
                <a:solidFill>
                  <a:srgbClr val="333333"/>
                </a:solidFill>
                <a:ea typeface="Times New Roman" panose="02020603050405020304" pitchFamily="18" charset="0"/>
              </a:rPr>
              <a:t>2022;</a:t>
            </a:r>
            <a:r>
              <a:rPr lang="en-GB" sz="825" b="1" dirty="0">
                <a:solidFill>
                  <a:srgbClr val="333333"/>
                </a:solidFill>
                <a:ea typeface="Times New Roman" panose="02020603050405020304" pitchFamily="18" charset="0"/>
              </a:rPr>
              <a:t>12:</a:t>
            </a:r>
            <a:r>
              <a:rPr lang="en-GB" sz="825" dirty="0">
                <a:solidFill>
                  <a:srgbClr val="333333"/>
                </a:solidFill>
                <a:ea typeface="Times New Roman" panose="02020603050405020304" pitchFamily="18" charset="0"/>
              </a:rPr>
              <a:t>e059437. </a:t>
            </a:r>
            <a:r>
              <a:rPr lang="en-GB" sz="825" dirty="0" err="1">
                <a:solidFill>
                  <a:srgbClr val="333333"/>
                </a:solidFill>
                <a:ea typeface="Times New Roman" panose="02020603050405020304" pitchFamily="18" charset="0"/>
              </a:rPr>
              <a:t>doi</a:t>
            </a:r>
            <a:r>
              <a:rPr lang="en-GB" sz="825" dirty="0">
                <a:solidFill>
                  <a:srgbClr val="333333"/>
                </a:solidFill>
                <a:ea typeface="Times New Roman" panose="02020603050405020304" pitchFamily="18" charset="0"/>
              </a:rPr>
              <a:t>: 10.1136/bmjopen-2021-059437</a:t>
            </a:r>
            <a:endParaRPr lang="en-GB" sz="825" dirty="0">
              <a:ea typeface="Times New Roman" panose="02020603050405020304" pitchFamily="18" charset="0"/>
            </a:endParaRPr>
          </a:p>
          <a:p>
            <a:pPr marL="257175" indent="-257175" algn="just">
              <a:spcAft>
                <a:spcPts val="450"/>
              </a:spcAft>
              <a:buFont typeface="Times New Roman" panose="02020603050405020304" pitchFamily="18" charset="0"/>
              <a:buAutoNum type="arabicPeriod"/>
            </a:pPr>
            <a:r>
              <a:rPr lang="en-GB" sz="825" dirty="0" err="1">
                <a:ea typeface="Calibri" panose="020F0502020204030204" pitchFamily="34" charset="0"/>
              </a:rPr>
              <a:t>Tuijt</a:t>
            </a:r>
            <a:r>
              <a:rPr lang="en-GB" sz="825" dirty="0">
                <a:ea typeface="Calibri" panose="020F0502020204030204" pitchFamily="34" charset="0"/>
              </a:rPr>
              <a:t>,, R., Rees, J., Frost, R., Wilcock, J,. Manthorpe, J., Rait, G., Walters, K. Exploring how triads of people living with dementia, carers and health care professionals function in dementia health care: A systematic qualitative review and thematic synthesis. </a:t>
            </a:r>
            <a:r>
              <a:rPr lang="en-GB" sz="825" i="1" dirty="0">
                <a:ea typeface="Calibri" panose="020F0502020204030204" pitchFamily="34" charset="0"/>
              </a:rPr>
              <a:t>Dementia </a:t>
            </a:r>
            <a:r>
              <a:rPr lang="en-GB" sz="825" dirty="0">
                <a:ea typeface="Calibri" panose="020F0502020204030204" pitchFamily="34" charset="0"/>
              </a:rPr>
              <a:t>2020 20;3 1080-1104</a:t>
            </a:r>
            <a:r>
              <a:rPr lang="en-GB" sz="825" i="1" dirty="0">
                <a:ea typeface="Calibri" panose="020F0502020204030204" pitchFamily="34" charset="0"/>
              </a:rPr>
              <a:t> </a:t>
            </a:r>
            <a:r>
              <a:rPr lang="en-GB" sz="825" u="sng" dirty="0">
                <a:solidFill>
                  <a:srgbClr val="006ACC"/>
                </a:solidFill>
                <a:hlinkClick r:id="rId8"/>
              </a:rPr>
              <a:t>https://doi.org/10.1177/1471301220915068</a:t>
            </a:r>
            <a:endParaRPr lang="en-GB" sz="825" u="sng" dirty="0">
              <a:solidFill>
                <a:srgbClr val="006ACC"/>
              </a:solidFill>
            </a:endParaRPr>
          </a:p>
          <a:p>
            <a:pPr marL="257175" indent="-257175">
              <a:lnSpc>
                <a:spcPct val="107000"/>
              </a:lnSpc>
              <a:spcAft>
                <a:spcPts val="600"/>
              </a:spcAft>
              <a:buFont typeface="+mj-lt"/>
              <a:buAutoNum type="arabicPeriod"/>
            </a:pPr>
            <a:r>
              <a:rPr lang="en-GB" sz="825" dirty="0" err="1">
                <a:ea typeface="Calibri" panose="020F0502020204030204" pitchFamily="34" charset="0"/>
                <a:cs typeface="Times New Roman" panose="02020603050405020304" pitchFamily="18" charset="0"/>
              </a:rPr>
              <a:t>Tuijt</a:t>
            </a:r>
            <a:r>
              <a:rPr lang="en-GB" sz="825" dirty="0">
                <a:ea typeface="Calibri" panose="020F0502020204030204" pitchFamily="34" charset="0"/>
                <a:cs typeface="Times New Roman" panose="02020603050405020304" pitchFamily="18" charset="0"/>
              </a:rPr>
              <a:t> R, Rait G, Frost R, Wilcock J, Manthorpe J, Walters K. Remote primary care consultations for people living with dementia during the COVID-19 pandemic: experiences of people living with dementia and their carers. </a:t>
            </a:r>
            <a:r>
              <a:rPr lang="en-GB" sz="825" i="1" dirty="0">
                <a:ea typeface="Calibri" panose="020F0502020204030204" pitchFamily="34" charset="0"/>
                <a:cs typeface="Times New Roman" panose="02020603050405020304" pitchFamily="18" charset="0"/>
              </a:rPr>
              <a:t>British Journal of General Practice </a:t>
            </a:r>
            <a:r>
              <a:rPr lang="en-GB" sz="825" dirty="0">
                <a:ea typeface="Calibri" panose="020F0502020204030204" pitchFamily="34" charset="0"/>
                <a:cs typeface="Times New Roman" panose="02020603050405020304" pitchFamily="18" charset="0"/>
              </a:rPr>
              <a:t>2021 </a:t>
            </a:r>
            <a:r>
              <a:rPr lang="en-GB" sz="825" dirty="0">
                <a:solidFill>
                  <a:srgbClr val="333333"/>
                </a:solidFill>
              </a:rPr>
              <a:t>71 (709): e574-e582. </a:t>
            </a:r>
            <a:r>
              <a:rPr lang="en-GB" sz="825" b="1" dirty="0">
                <a:solidFill>
                  <a:srgbClr val="333333"/>
                </a:solidFill>
              </a:rPr>
              <a:t>DOI:</a:t>
            </a:r>
            <a:r>
              <a:rPr lang="en-GB" sz="825" dirty="0">
                <a:solidFill>
                  <a:srgbClr val="333333"/>
                </a:solidFill>
              </a:rPr>
              <a:t> https://doi.org/10.3399/BJGP.2020.1094</a:t>
            </a:r>
          </a:p>
          <a:p>
            <a:pPr marL="257175" indent="-257175">
              <a:lnSpc>
                <a:spcPct val="107000"/>
              </a:lnSpc>
              <a:spcAft>
                <a:spcPts val="600"/>
              </a:spcAft>
              <a:buFont typeface="+mj-lt"/>
              <a:buAutoNum type="arabicPeriod"/>
            </a:pPr>
            <a:r>
              <a:rPr lang="en-GB" sz="825" dirty="0" err="1">
                <a:ea typeface="Calibri" panose="020F0502020204030204" pitchFamily="34" charset="0"/>
                <a:cs typeface="Times New Roman" panose="02020603050405020304" pitchFamily="18" charset="0"/>
              </a:rPr>
              <a:t>Tuijt</a:t>
            </a:r>
            <a:r>
              <a:rPr lang="en-GB" sz="825" dirty="0">
                <a:ea typeface="Calibri" panose="020F0502020204030204" pitchFamily="34" charset="0"/>
                <a:cs typeface="Times New Roman" panose="02020603050405020304" pitchFamily="18" charset="0"/>
              </a:rPr>
              <a:t> R, Frost R, Wilcock J, Robinson L, Manthorpe J, Rait G, Walters K Life under lockdown and social restrictions - the experiences of people living with dementia and their carers during the COVID-19 pandemic in England </a:t>
            </a:r>
            <a:r>
              <a:rPr lang="en-GB" sz="825" i="1" dirty="0">
                <a:ea typeface="Calibri" panose="020F0502020204030204" pitchFamily="34" charset="0"/>
                <a:cs typeface="Times New Roman" panose="02020603050405020304" pitchFamily="18" charset="0"/>
              </a:rPr>
              <a:t>BMC Geriatrics </a:t>
            </a:r>
            <a:r>
              <a:rPr lang="en-GB" sz="825" dirty="0">
                <a:ea typeface="Calibri" panose="020F0502020204030204" pitchFamily="34" charset="0"/>
                <a:cs typeface="Times New Roman" panose="02020603050405020304" pitchFamily="18" charset="0"/>
              </a:rPr>
              <a:t>2021, 301 </a:t>
            </a:r>
            <a:r>
              <a:rPr lang="en-GB" sz="825" dirty="0">
                <a:ea typeface="Calibri" panose="020F0502020204030204" pitchFamily="34" charset="0"/>
                <a:cs typeface="Times New Roman" panose="02020603050405020304" pitchFamily="18" charset="0"/>
                <a:hlinkClick r:id="rId9"/>
              </a:rPr>
              <a:t>https://bmcgeriatr.biomedcentral.com/articles/10.1186/s12877-021-02257-z</a:t>
            </a:r>
            <a:endParaRPr lang="en-GB" sz="825" dirty="0">
              <a:ea typeface="Calibri" panose="020F0502020204030204" pitchFamily="34" charset="0"/>
              <a:cs typeface="Times New Roman" panose="02020603050405020304" pitchFamily="18" charset="0"/>
            </a:endParaRPr>
          </a:p>
          <a:p>
            <a:pPr marL="257175" indent="-257175">
              <a:lnSpc>
                <a:spcPct val="107000"/>
              </a:lnSpc>
              <a:spcAft>
                <a:spcPts val="600"/>
              </a:spcAft>
              <a:buFont typeface="+mj-lt"/>
              <a:buAutoNum type="arabicPeriod"/>
            </a:pPr>
            <a:endParaRPr lang="en-GB" sz="825" dirty="0">
              <a:ea typeface="Calibri" panose="020F0502020204030204" pitchFamily="34" charset="0"/>
              <a:cs typeface="Times New Roman" panose="02020603050405020304" pitchFamily="18" charset="0"/>
            </a:endParaRPr>
          </a:p>
          <a:p>
            <a:pPr marL="257175" indent="-257175">
              <a:lnSpc>
                <a:spcPct val="107000"/>
              </a:lnSpc>
              <a:spcAft>
                <a:spcPts val="600"/>
              </a:spcAft>
              <a:buFont typeface="+mj-lt"/>
              <a:buAutoNum type="arabicPeriod"/>
            </a:pPr>
            <a:endParaRPr lang="en-GB" sz="825" i="1" dirty="0">
              <a:ea typeface="Calibri" panose="020F0502020204030204" pitchFamily="34" charset="0"/>
            </a:endParaRPr>
          </a:p>
          <a:p>
            <a:pPr marL="257175" indent="-257175" algn="just">
              <a:spcAft>
                <a:spcPts val="450"/>
              </a:spcAft>
              <a:buFont typeface="Times New Roman" panose="02020603050405020304" pitchFamily="18" charset="0"/>
              <a:buAutoNum type="arabicPeriod"/>
            </a:pPr>
            <a:endParaRPr lang="en-GB" sz="825"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957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F2DD-24AF-4C9F-9ACD-C938B971C539}"/>
              </a:ext>
            </a:extLst>
          </p:cNvPr>
          <p:cNvSpPr>
            <a:spLocks noGrp="1"/>
          </p:cNvSpPr>
          <p:nvPr>
            <p:ph type="title"/>
          </p:nvPr>
        </p:nvSpPr>
        <p:spPr/>
        <p:txBody>
          <a:bodyPr/>
          <a:lstStyle/>
          <a:p>
            <a:r>
              <a:rPr lang="en-GB" b="1" dirty="0"/>
              <a:t>Outline</a:t>
            </a:r>
            <a:r>
              <a:rPr lang="en-GB" dirty="0"/>
              <a:t> </a:t>
            </a:r>
          </a:p>
        </p:txBody>
      </p:sp>
      <p:sp>
        <p:nvSpPr>
          <p:cNvPr id="3" name="Content Placeholder 2">
            <a:extLst>
              <a:ext uri="{FF2B5EF4-FFF2-40B4-BE49-F238E27FC236}">
                <a16:creationId xmlns:a16="http://schemas.microsoft.com/office/drawing/2014/main" id="{9C2569DE-A6DE-4DDC-A083-22AC39FDB549}"/>
              </a:ext>
            </a:extLst>
          </p:cNvPr>
          <p:cNvSpPr>
            <a:spLocks noGrp="1"/>
          </p:cNvSpPr>
          <p:nvPr>
            <p:ph idx="1"/>
          </p:nvPr>
        </p:nvSpPr>
        <p:spPr/>
        <p:txBody>
          <a:bodyPr/>
          <a:lstStyle/>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Background to </a:t>
            </a:r>
            <a:r>
              <a:rPr lang="en-GB" dirty="0" err="1">
                <a:effectLst/>
                <a:latin typeface="Calibri" panose="020F0502020204030204" pitchFamily="34" charset="0"/>
                <a:ea typeface="Times New Roman" panose="02020603050405020304" pitchFamily="18" charset="0"/>
              </a:rPr>
              <a:t>PriDem</a:t>
            </a:r>
            <a:r>
              <a:rPr lang="en-GB" dirty="0">
                <a:effectLst/>
                <a:latin typeface="Calibri" panose="020F0502020204030204" pitchFamily="34" charset="0"/>
                <a:ea typeface="Times New Roman" panose="02020603050405020304" pitchFamily="18" charset="0"/>
              </a:rPr>
              <a:t> programme </a:t>
            </a:r>
          </a:p>
          <a:p>
            <a:pPr marL="342900" lvl="0" indent="-342900">
              <a:buFont typeface="Symbol" panose="05050102010706020507" pitchFamily="18" charset="2"/>
              <a:buChar char=""/>
            </a:pPr>
            <a:r>
              <a:rPr lang="en-GB" dirty="0" err="1">
                <a:effectLst/>
                <a:latin typeface="Calibri" panose="020F0502020204030204" pitchFamily="34" charset="0"/>
                <a:ea typeface="Times New Roman" panose="02020603050405020304" pitchFamily="18" charset="0"/>
              </a:rPr>
              <a:t>PriDem</a:t>
            </a:r>
            <a:r>
              <a:rPr lang="en-GB" dirty="0">
                <a:effectLst/>
                <a:latin typeface="Calibri" panose="020F0502020204030204" pitchFamily="34" charset="0"/>
                <a:ea typeface="Times New Roman" panose="02020603050405020304" pitchFamily="18" charset="0"/>
              </a:rPr>
              <a:t> intervention development phase</a:t>
            </a:r>
            <a:endParaRPr lang="en-GB"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Current Workstream 4: Feasibility and implementation study</a:t>
            </a:r>
            <a:endParaRPr lang="en-GB"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Challenges of embedding the intervention in primary care</a:t>
            </a: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Learning from recruitment phase </a:t>
            </a: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Next steps </a:t>
            </a:r>
            <a:r>
              <a:rPr lang="en-GB" dirty="0" err="1">
                <a:effectLst/>
                <a:latin typeface="Calibri" panose="020F0502020204030204" pitchFamily="34" charset="0"/>
                <a:ea typeface="Times New Roman" panose="02020603050405020304" pitchFamily="18" charset="0"/>
              </a:rPr>
              <a:t>PriDem</a:t>
            </a:r>
            <a:r>
              <a:rPr lang="en-GB" dirty="0">
                <a:effectLst/>
                <a:latin typeface="Calibri" panose="020F0502020204030204" pitchFamily="34" charset="0"/>
                <a:ea typeface="Times New Roman" panose="02020603050405020304" pitchFamily="18" charset="0"/>
              </a:rPr>
              <a:t> </a:t>
            </a: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‘Forward with Dementia’ </a:t>
            </a:r>
          </a:p>
          <a:p>
            <a:pPr marL="0" indent="0">
              <a:buNone/>
            </a:pPr>
            <a:endParaRPr lang="en-GB" dirty="0"/>
          </a:p>
        </p:txBody>
      </p:sp>
    </p:spTree>
    <p:extLst>
      <p:ext uri="{BB962C8B-B14F-4D97-AF65-F5344CB8AC3E}">
        <p14:creationId xmlns:p14="http://schemas.microsoft.com/office/powerpoint/2010/main" val="300085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0433" y="396661"/>
            <a:ext cx="8553450" cy="864096"/>
          </a:xfrm>
        </p:spPr>
        <p:txBody>
          <a:bodyPr>
            <a:normAutofit/>
          </a:bodyPr>
          <a:lstStyle/>
          <a:p>
            <a:pPr algn="l" eaLnBrk="1" hangingPunct="1">
              <a:defRPr/>
            </a:pPr>
            <a:r>
              <a:rPr lang="en-GB" altLang="en-US" sz="3600" b="1" dirty="0"/>
              <a:t>  Dementia care: policy shift to primary care </a:t>
            </a:r>
          </a:p>
        </p:txBody>
      </p:sp>
      <p:graphicFrame>
        <p:nvGraphicFramePr>
          <p:cNvPr id="2" name="Table 2">
            <a:extLst>
              <a:ext uri="{FF2B5EF4-FFF2-40B4-BE49-F238E27FC236}">
                <a16:creationId xmlns:a16="http://schemas.microsoft.com/office/drawing/2014/main" id="{CC15948E-C20C-44E1-9816-91F49A42F4D1}"/>
              </a:ext>
            </a:extLst>
          </p:cNvPr>
          <p:cNvGraphicFramePr>
            <a:graphicFrameLocks noGrp="1"/>
          </p:cNvGraphicFramePr>
          <p:nvPr>
            <p:extLst>
              <p:ext uri="{D42A27DB-BD31-4B8C-83A1-F6EECF244321}">
                <p14:modId xmlns:p14="http://schemas.microsoft.com/office/powerpoint/2010/main" val="1212926032"/>
              </p:ext>
            </p:extLst>
          </p:nvPr>
        </p:nvGraphicFramePr>
        <p:xfrm>
          <a:off x="654056" y="1562900"/>
          <a:ext cx="6516740" cy="3657600"/>
        </p:xfrm>
        <a:graphic>
          <a:graphicData uri="http://schemas.openxmlformats.org/drawingml/2006/table">
            <a:tbl>
              <a:tblPr firstRow="1" bandRow="1">
                <a:tableStyleId>{0E3FDE45-AF77-4B5C-9715-49D594BDF05E}</a:tableStyleId>
              </a:tblPr>
              <a:tblGrid>
                <a:gridCol w="3361890">
                  <a:extLst>
                    <a:ext uri="{9D8B030D-6E8A-4147-A177-3AD203B41FA5}">
                      <a16:colId xmlns:a16="http://schemas.microsoft.com/office/drawing/2014/main" val="4013298773"/>
                    </a:ext>
                  </a:extLst>
                </a:gridCol>
                <a:gridCol w="889686">
                  <a:extLst>
                    <a:ext uri="{9D8B030D-6E8A-4147-A177-3AD203B41FA5}">
                      <a16:colId xmlns:a16="http://schemas.microsoft.com/office/drawing/2014/main" val="3301412790"/>
                    </a:ext>
                  </a:extLst>
                </a:gridCol>
                <a:gridCol w="2265164">
                  <a:extLst>
                    <a:ext uri="{9D8B030D-6E8A-4147-A177-3AD203B41FA5}">
                      <a16:colId xmlns:a16="http://schemas.microsoft.com/office/drawing/2014/main" val="2200216779"/>
                    </a:ext>
                  </a:extLst>
                </a:gridCol>
              </a:tblGrid>
              <a:tr h="370840">
                <a:tc>
                  <a:txBody>
                    <a:bodyPr/>
                    <a:lstStyle/>
                    <a:p>
                      <a:r>
                        <a:rPr lang="en-GB" sz="2400" b="0" dirty="0"/>
                        <a:t>World Alzheimer’s Report </a:t>
                      </a:r>
                    </a:p>
                  </a:txBody>
                  <a:tcPr/>
                </a:tc>
                <a:tc>
                  <a:txBody>
                    <a:bodyPr/>
                    <a:lstStyle/>
                    <a:p>
                      <a:r>
                        <a:rPr lang="en-GB" sz="2400" b="0" dirty="0"/>
                        <a:t>2011</a:t>
                      </a:r>
                    </a:p>
                  </a:txBody>
                  <a:tcPr/>
                </a:tc>
                <a:tc>
                  <a:txBody>
                    <a:bodyPr/>
                    <a:lstStyle/>
                    <a:p>
                      <a:r>
                        <a:rPr lang="en-GB" sz="2400" b="0" dirty="0"/>
                        <a:t>Role of primary care underused </a:t>
                      </a:r>
                    </a:p>
                  </a:txBody>
                  <a:tcPr/>
                </a:tc>
                <a:extLst>
                  <a:ext uri="{0D108BD9-81ED-4DB2-BD59-A6C34878D82A}">
                    <a16:rowId xmlns:a16="http://schemas.microsoft.com/office/drawing/2014/main" val="2306569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World Alzheimer’s Report </a:t>
                      </a:r>
                    </a:p>
                    <a:p>
                      <a:endParaRPr lang="en-GB" sz="2400" dirty="0"/>
                    </a:p>
                  </a:txBody>
                  <a:tcPr/>
                </a:tc>
                <a:tc>
                  <a:txBody>
                    <a:bodyPr/>
                    <a:lstStyle/>
                    <a:p>
                      <a:r>
                        <a:rPr lang="en-GB" sz="2400" dirty="0"/>
                        <a:t>2016</a:t>
                      </a:r>
                    </a:p>
                  </a:txBody>
                  <a:tcPr/>
                </a:tc>
                <a:tc>
                  <a:txBody>
                    <a:bodyPr/>
                    <a:lstStyle/>
                    <a:p>
                      <a:r>
                        <a:rPr lang="en-GB" sz="2400" dirty="0"/>
                        <a:t>Current model unsustainable/</a:t>
                      </a:r>
                    </a:p>
                    <a:p>
                      <a:r>
                        <a:rPr lang="en-GB" sz="2400" dirty="0"/>
                        <a:t>inequitable </a:t>
                      </a:r>
                    </a:p>
                  </a:txBody>
                  <a:tcPr/>
                </a:tc>
                <a:extLst>
                  <a:ext uri="{0D108BD9-81ED-4DB2-BD59-A6C34878D82A}">
                    <a16:rowId xmlns:a16="http://schemas.microsoft.com/office/drawing/2014/main" val="119505977"/>
                  </a:ext>
                </a:extLst>
              </a:tr>
              <a:tr h="370840">
                <a:tc>
                  <a:txBody>
                    <a:bodyPr/>
                    <a:lstStyle/>
                    <a:p>
                      <a:r>
                        <a:rPr lang="en-GB" sz="2400" dirty="0"/>
                        <a:t>NICE Dementia guidance </a:t>
                      </a:r>
                    </a:p>
                  </a:txBody>
                  <a:tcPr/>
                </a:tc>
                <a:tc>
                  <a:txBody>
                    <a:bodyPr/>
                    <a:lstStyle/>
                    <a:p>
                      <a:r>
                        <a:rPr lang="en-GB" sz="2400" dirty="0"/>
                        <a:t>2018</a:t>
                      </a:r>
                    </a:p>
                  </a:txBody>
                  <a:tcPr/>
                </a:tc>
                <a:tc>
                  <a:txBody>
                    <a:bodyPr/>
                    <a:lstStyle/>
                    <a:p>
                      <a:r>
                        <a:rPr lang="en-GB" sz="2400" dirty="0"/>
                        <a:t>Primary care shift </a:t>
                      </a:r>
                    </a:p>
                  </a:txBody>
                  <a:tcPr/>
                </a:tc>
                <a:extLst>
                  <a:ext uri="{0D108BD9-81ED-4DB2-BD59-A6C34878D82A}">
                    <a16:rowId xmlns:a16="http://schemas.microsoft.com/office/drawing/2014/main" val="24885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World Alzheimer’s Report </a:t>
                      </a:r>
                    </a:p>
                    <a:p>
                      <a:endParaRPr lang="en-GB" sz="2400" dirty="0"/>
                    </a:p>
                  </a:txBody>
                  <a:tcPr/>
                </a:tc>
                <a:tc>
                  <a:txBody>
                    <a:bodyPr/>
                    <a:lstStyle/>
                    <a:p>
                      <a:r>
                        <a:rPr lang="en-GB" sz="2400" dirty="0"/>
                        <a:t>2022</a:t>
                      </a:r>
                    </a:p>
                  </a:txBody>
                  <a:tcPr/>
                </a:tc>
                <a:tc>
                  <a:txBody>
                    <a:bodyPr/>
                    <a:lstStyle/>
                    <a:p>
                      <a:r>
                        <a:rPr lang="en-GB" sz="2400" dirty="0"/>
                        <a:t>?</a:t>
                      </a:r>
                    </a:p>
                  </a:txBody>
                  <a:tcPr/>
                </a:tc>
                <a:extLst>
                  <a:ext uri="{0D108BD9-81ED-4DB2-BD59-A6C34878D82A}">
                    <a16:rowId xmlns:a16="http://schemas.microsoft.com/office/drawing/2014/main" val="1350435240"/>
                  </a:ext>
                </a:extLst>
              </a:tr>
            </a:tbl>
          </a:graphicData>
        </a:graphic>
      </p:graphicFrame>
      <p:pic>
        <p:nvPicPr>
          <p:cNvPr id="1026" name="Picture 2">
            <a:extLst>
              <a:ext uri="{FF2B5EF4-FFF2-40B4-BE49-F238E27FC236}">
                <a16:creationId xmlns:a16="http://schemas.microsoft.com/office/drawing/2014/main" id="{8219930C-9C9A-4719-BC96-72E15983A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7" b="21909"/>
          <a:stretch/>
        </p:blipFill>
        <p:spPr bwMode="auto">
          <a:xfrm>
            <a:off x="7396694" y="1547569"/>
            <a:ext cx="3755409" cy="3672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838199" y="1744487"/>
            <a:ext cx="10115143" cy="3129947"/>
          </a:xfrm>
        </p:spPr>
        <p:txBody>
          <a:bodyPr>
            <a:normAutofit/>
          </a:bodyPr>
          <a:lstStyle/>
          <a:p>
            <a:pPr marL="201168" lvl="1" indent="0">
              <a:buNone/>
              <a:defRPr/>
            </a:pPr>
            <a:endParaRPr lang="en-GB" altLang="x-none" dirty="0"/>
          </a:p>
          <a:p>
            <a:pPr marL="544068" lvl="1" indent="-342900">
              <a:defRPr/>
            </a:pPr>
            <a:r>
              <a:rPr lang="en-GB" altLang="x-none" sz="2800" dirty="0"/>
              <a:t>Evidence based, person-centred primary care led </a:t>
            </a:r>
          </a:p>
          <a:p>
            <a:pPr marL="544068" lvl="1" indent="-342900">
              <a:defRPr/>
            </a:pPr>
            <a:r>
              <a:rPr lang="en-GB" altLang="x-none" sz="2800" dirty="0"/>
              <a:t>Acceptable and feasible</a:t>
            </a:r>
          </a:p>
          <a:p>
            <a:pPr marL="544068" lvl="1" indent="-342900">
              <a:defRPr/>
            </a:pPr>
            <a:r>
              <a:rPr lang="en-GB" altLang="x-none" sz="2800" dirty="0"/>
              <a:t>Sustainable</a:t>
            </a:r>
          </a:p>
          <a:p>
            <a:pPr marL="544068" lvl="1" indent="-342900">
              <a:defRPr/>
            </a:pPr>
            <a:r>
              <a:rPr lang="en-GB" altLang="x-none" sz="2800" dirty="0"/>
              <a:t>Post-diagnostic care: ‘</a:t>
            </a:r>
            <a:r>
              <a:rPr lang="en-GB" sz="2800" i="1" dirty="0">
                <a:effectLst/>
                <a:ea typeface="Times New Roman" panose="02020603050405020304" pitchFamily="18" charset="0"/>
                <a:cs typeface="Calibri" panose="020F0502020204030204" pitchFamily="34" charset="0"/>
              </a:rPr>
              <a:t>holistic, integrated continuing care in the context of declining function and increasing needs of family carers’</a:t>
            </a:r>
            <a:endParaRPr lang="en-GB" altLang="x-none" sz="2800" dirty="0"/>
          </a:p>
        </p:txBody>
      </p:sp>
      <p:sp>
        <p:nvSpPr>
          <p:cNvPr id="10" name="TextBox 9">
            <a:extLst>
              <a:ext uri="{FF2B5EF4-FFF2-40B4-BE49-F238E27FC236}">
                <a16:creationId xmlns:a16="http://schemas.microsoft.com/office/drawing/2014/main" id="{568E08B6-0BFB-44CB-A152-835D21118090}"/>
              </a:ext>
            </a:extLst>
          </p:cNvPr>
          <p:cNvSpPr txBox="1"/>
          <p:nvPr/>
        </p:nvSpPr>
        <p:spPr>
          <a:xfrm>
            <a:off x="838198" y="5059312"/>
            <a:ext cx="10115144" cy="4761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01168" lvl="1" indent="0">
              <a:buNone/>
              <a:defRPr/>
            </a:pPr>
            <a:r>
              <a:rPr lang="en-GB" altLang="x-none" sz="2400" b="1" dirty="0"/>
              <a:t>Team: </a:t>
            </a:r>
            <a:r>
              <a:rPr lang="en-GB" altLang="x-none" sz="2400" dirty="0"/>
              <a:t>Newcastle, UCL, Manchester &amp; Brighton Universities, LSE, Dementia UK</a:t>
            </a:r>
            <a:endParaRPr lang="en-US" altLang="x-none" sz="2400" dirty="0"/>
          </a:p>
        </p:txBody>
      </p:sp>
      <p:sp>
        <p:nvSpPr>
          <p:cNvPr id="5" name="Title 4">
            <a:extLst>
              <a:ext uri="{FF2B5EF4-FFF2-40B4-BE49-F238E27FC236}">
                <a16:creationId xmlns:a16="http://schemas.microsoft.com/office/drawing/2014/main" id="{0A0F97D4-974A-4AF4-B69C-C87E22DBA5AA}"/>
              </a:ext>
            </a:extLst>
          </p:cNvPr>
          <p:cNvSpPr>
            <a:spLocks noGrp="1"/>
          </p:cNvSpPr>
          <p:nvPr>
            <p:ph type="title"/>
          </p:nvPr>
        </p:nvSpPr>
        <p:spPr>
          <a:xfrm>
            <a:off x="838200" y="658004"/>
            <a:ext cx="10515600" cy="1325563"/>
          </a:xfrm>
        </p:spPr>
        <p:txBody>
          <a:bodyPr/>
          <a:lstStyle/>
          <a:p>
            <a:r>
              <a:rPr lang="en-GB" b="1" dirty="0" err="1"/>
              <a:t>PriDem</a:t>
            </a:r>
            <a:r>
              <a:rPr lang="en-GB" b="1" dirty="0"/>
              <a:t> programme: 2018-2023 </a:t>
            </a:r>
          </a:p>
        </p:txBody>
      </p:sp>
      <p:pic>
        <p:nvPicPr>
          <p:cNvPr id="9" name="Picture 2" descr="Alzheimer's Society - United Against Dementia">
            <a:extLst>
              <a:ext uri="{FF2B5EF4-FFF2-40B4-BE49-F238E27FC236}">
                <a16:creationId xmlns:a16="http://schemas.microsoft.com/office/drawing/2014/main" id="{689ABBE2-C5EC-4246-82F7-3E2A57378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635" y="5898905"/>
            <a:ext cx="2419294" cy="864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ewcastle University – Logos Download">
            <a:extLst>
              <a:ext uri="{FF2B5EF4-FFF2-40B4-BE49-F238E27FC236}">
                <a16:creationId xmlns:a16="http://schemas.microsoft.com/office/drawing/2014/main" id="{8A55724F-5C8F-4CEF-97F9-D2616A037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796" y="6128891"/>
            <a:ext cx="1876826" cy="634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 company name&#10;&#10;Description automatically generated">
            <a:extLst>
              <a:ext uri="{FF2B5EF4-FFF2-40B4-BE49-F238E27FC236}">
                <a16:creationId xmlns:a16="http://schemas.microsoft.com/office/drawing/2014/main" id="{7971C1E9-75F8-47EF-B8B6-C2CDBE8493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7343" y="6128891"/>
            <a:ext cx="1609457" cy="476104"/>
          </a:xfrm>
          <a:prstGeom prst="rect">
            <a:avLst/>
          </a:prstGeom>
        </p:spPr>
      </p:pic>
    </p:spTree>
    <p:extLst>
      <p:ext uri="{BB962C8B-B14F-4D97-AF65-F5344CB8AC3E}">
        <p14:creationId xmlns:p14="http://schemas.microsoft.com/office/powerpoint/2010/main" val="335738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0D14-85AD-4611-A84C-FE158812F955}"/>
              </a:ext>
            </a:extLst>
          </p:cNvPr>
          <p:cNvSpPr>
            <a:spLocks noGrp="1"/>
          </p:cNvSpPr>
          <p:nvPr>
            <p:ph type="title"/>
          </p:nvPr>
        </p:nvSpPr>
        <p:spPr>
          <a:xfrm>
            <a:off x="1115668" y="326412"/>
            <a:ext cx="10515600" cy="1325563"/>
          </a:xfrm>
        </p:spPr>
        <p:txBody>
          <a:bodyPr>
            <a:normAutofit/>
          </a:bodyPr>
          <a:lstStyle/>
          <a:p>
            <a:r>
              <a:rPr lang="en-GB" sz="3200" b="1" dirty="0" err="1"/>
              <a:t>PriDem</a:t>
            </a:r>
            <a:r>
              <a:rPr lang="en-GB" sz="3200" b="1" dirty="0"/>
              <a:t> Six Workstreams </a:t>
            </a:r>
            <a:endParaRPr lang="en-GB" sz="2800" b="1" dirty="0"/>
          </a:p>
        </p:txBody>
      </p:sp>
      <p:sp>
        <p:nvSpPr>
          <p:cNvPr id="6" name="Content Placeholder 2">
            <a:extLst>
              <a:ext uri="{FF2B5EF4-FFF2-40B4-BE49-F238E27FC236}">
                <a16:creationId xmlns:a16="http://schemas.microsoft.com/office/drawing/2014/main" id="{1A7A719C-CC8E-413A-841A-19C29433DD51}"/>
              </a:ext>
            </a:extLst>
          </p:cNvPr>
          <p:cNvSpPr>
            <a:spLocks noGrp="1"/>
          </p:cNvSpPr>
          <p:nvPr>
            <p:ph idx="1"/>
          </p:nvPr>
        </p:nvSpPr>
        <p:spPr>
          <a:xfrm>
            <a:off x="838200" y="1690688"/>
            <a:ext cx="7036558" cy="6003329"/>
          </a:xfrm>
        </p:spPr>
        <p:txBody>
          <a:bodyPr>
            <a:normAutofit/>
          </a:bodyPr>
          <a:lstStyle/>
          <a:p>
            <a:pPr marL="544068" lvl="1" indent="-342900">
              <a:buFontTx/>
              <a:buAutoNum type="arabicPeriod"/>
              <a:defRPr/>
            </a:pPr>
            <a:r>
              <a:rPr lang="en-GB" altLang="x-none" i="1" dirty="0"/>
              <a:t>Global evidence synthesis + national mapping</a:t>
            </a:r>
          </a:p>
          <a:p>
            <a:pPr marL="544068" lvl="1" indent="-342900">
              <a:buFontTx/>
              <a:buAutoNum type="arabicPeriod"/>
              <a:defRPr/>
            </a:pPr>
            <a:r>
              <a:rPr lang="en-GB" altLang="x-none" i="1" dirty="0"/>
              <a:t>National practice: qualitative studies</a:t>
            </a:r>
          </a:p>
          <a:p>
            <a:pPr marL="201168" lvl="1" indent="0">
              <a:buNone/>
              <a:defRPr/>
            </a:pPr>
            <a:r>
              <a:rPr lang="en-GB" altLang="x-none" i="1" dirty="0"/>
              <a:t>3. ‘Good practice’ model development </a:t>
            </a:r>
          </a:p>
          <a:p>
            <a:pPr marL="201168" lvl="1" indent="0">
              <a:buNone/>
              <a:defRPr/>
            </a:pPr>
            <a:r>
              <a:rPr lang="en-GB" altLang="x-none" b="1" dirty="0"/>
              <a:t>4.  Testing in ‘real world’ settings</a:t>
            </a:r>
          </a:p>
          <a:p>
            <a:pPr marL="658368" lvl="1" indent="-457200">
              <a:buAutoNum type="arabicPeriod" startAt="5"/>
              <a:defRPr/>
            </a:pPr>
            <a:r>
              <a:rPr lang="en-GB" altLang="x-none" i="1" dirty="0"/>
              <a:t>Economic evaluation </a:t>
            </a:r>
          </a:p>
          <a:p>
            <a:pPr marL="658368" lvl="1" indent="-457200">
              <a:buAutoNum type="arabicPeriod" startAt="5"/>
              <a:defRPr/>
            </a:pPr>
            <a:r>
              <a:rPr lang="en-GB" altLang="x-none" i="1" dirty="0"/>
              <a:t>Translation into policy and </a:t>
            </a:r>
            <a:r>
              <a:rPr lang="en-GB" altLang="x-none" dirty="0"/>
              <a:t>practice</a:t>
            </a:r>
          </a:p>
          <a:p>
            <a:pPr marL="658368" lvl="1" indent="-457200">
              <a:buAutoNum type="arabicPeriod" startAt="6"/>
              <a:defRPr/>
            </a:pPr>
            <a:endParaRPr lang="en-GB" altLang="x-none" dirty="0">
              <a:solidFill>
                <a:schemeClr val="accent1">
                  <a:lumMod val="50000"/>
                </a:schemeClr>
              </a:solidFill>
            </a:endParaRPr>
          </a:p>
          <a:p>
            <a:pPr marL="201168" lvl="1" indent="0">
              <a:buNone/>
              <a:defRPr/>
            </a:pPr>
            <a:r>
              <a:rPr lang="en-GB" altLang="x-none" b="1" dirty="0">
                <a:solidFill>
                  <a:schemeClr val="accent1">
                    <a:lumMod val="50000"/>
                  </a:schemeClr>
                </a:solidFill>
              </a:rPr>
              <a:t>           ‘</a:t>
            </a:r>
            <a:r>
              <a:rPr lang="en-GB" altLang="x-none" sz="2600" b="1" dirty="0"/>
              <a:t>Dementia Care Community’ (PPPI)</a:t>
            </a:r>
            <a:r>
              <a:rPr lang="en-GB" altLang="x-none" sz="2600" b="1" dirty="0">
                <a:solidFill>
                  <a:schemeClr val="accent1">
                    <a:lumMod val="50000"/>
                  </a:schemeClr>
                </a:solidFill>
              </a:rPr>
              <a:t>              </a:t>
            </a:r>
            <a:endParaRPr lang="en-GB" altLang="x-none" sz="2600" dirty="0">
              <a:solidFill>
                <a:schemeClr val="accent1">
                  <a:lumMod val="50000"/>
                </a:schemeClr>
              </a:solidFill>
            </a:endParaRPr>
          </a:p>
          <a:p>
            <a:pPr marL="201168" lvl="1" indent="0">
              <a:buNone/>
              <a:defRPr/>
            </a:pPr>
            <a:endParaRPr lang="en-GB" altLang="x-none" sz="1700" b="1" dirty="0">
              <a:solidFill>
                <a:schemeClr val="accent1">
                  <a:lumMod val="50000"/>
                </a:schemeClr>
              </a:solidFill>
            </a:endParaRPr>
          </a:p>
        </p:txBody>
      </p:sp>
      <p:sp>
        <p:nvSpPr>
          <p:cNvPr id="7" name="Left Arrow 3">
            <a:extLst>
              <a:ext uri="{FF2B5EF4-FFF2-40B4-BE49-F238E27FC236}">
                <a16:creationId xmlns:a16="http://schemas.microsoft.com/office/drawing/2014/main" id="{5E139A55-21BF-4F13-A419-512730413389}"/>
              </a:ext>
            </a:extLst>
          </p:cNvPr>
          <p:cNvSpPr/>
          <p:nvPr/>
        </p:nvSpPr>
        <p:spPr>
          <a:xfrm>
            <a:off x="1115668" y="4584340"/>
            <a:ext cx="597890" cy="21602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ight Arrow 4">
            <a:extLst>
              <a:ext uri="{FF2B5EF4-FFF2-40B4-BE49-F238E27FC236}">
                <a16:creationId xmlns:a16="http://schemas.microsoft.com/office/drawing/2014/main" id="{3C07ACE1-2CD8-4CAF-BCC3-4A285A99592D}"/>
              </a:ext>
            </a:extLst>
          </p:cNvPr>
          <p:cNvSpPr/>
          <p:nvPr/>
        </p:nvSpPr>
        <p:spPr>
          <a:xfrm>
            <a:off x="6810026" y="4584340"/>
            <a:ext cx="60387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0ED5644-F9C6-412B-8938-82DD8CBDA32A}"/>
              </a:ext>
            </a:extLst>
          </p:cNvPr>
          <p:cNvSpPr txBox="1"/>
          <p:nvPr/>
        </p:nvSpPr>
        <p:spPr>
          <a:xfrm>
            <a:off x="1115668" y="5231492"/>
            <a:ext cx="6298230" cy="461665"/>
          </a:xfrm>
          <a:prstGeom prst="rect">
            <a:avLst/>
          </a:prstGeom>
          <a:solidFill>
            <a:srgbClr val="8A7967"/>
          </a:solidFill>
          <a:ln>
            <a:solidFill>
              <a:srgbClr val="8A7967"/>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hlinkClick r:id="rId3">
                  <a:extLst>
                    <a:ext uri="{A12FA001-AC4F-418D-AE19-62706E023703}">
                      <ahyp:hlinkClr xmlns:ahyp="http://schemas.microsoft.com/office/drawing/2018/hyperlinkcolor" val="tx"/>
                    </a:ext>
                  </a:extLst>
                </a:hlinkClick>
              </a:rPr>
              <a:t>Meaningfully engaging stakeholders</a:t>
            </a:r>
            <a:endParaRPr lang="en-GB" sz="2400" b="0" i="0" dirty="0">
              <a:solidFill>
                <a:schemeClr val="bg1"/>
              </a:solidFill>
              <a:effectLst/>
            </a:endParaRPr>
          </a:p>
        </p:txBody>
      </p:sp>
      <p:pic>
        <p:nvPicPr>
          <p:cNvPr id="1026" name="Picture 2" descr="Leading Science for Better Health">
            <a:extLst>
              <a:ext uri="{FF2B5EF4-FFF2-40B4-BE49-F238E27FC236}">
                <a16:creationId xmlns:a16="http://schemas.microsoft.com/office/drawing/2014/main" id="{B3DFC59D-EF17-4611-BFBC-E6E01A481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641" y="1539312"/>
            <a:ext cx="3581481" cy="1569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507BEC-B076-440B-8054-442676BA33C2}"/>
              </a:ext>
            </a:extLst>
          </p:cNvPr>
          <p:cNvSpPr txBox="1"/>
          <p:nvPr/>
        </p:nvSpPr>
        <p:spPr>
          <a:xfrm>
            <a:off x="8493135" y="4094483"/>
            <a:ext cx="2441784" cy="1569660"/>
          </a:xfrm>
          <a:prstGeom prst="rect">
            <a:avLst/>
          </a:prstGeom>
          <a:noFill/>
        </p:spPr>
        <p:txBody>
          <a:bodyPr wrap="square" rtlCol="0">
            <a:spAutoFit/>
          </a:bodyPr>
          <a:lstStyle/>
          <a:p>
            <a:pPr algn="ctr"/>
            <a:r>
              <a:rPr lang="en-GB" altLang="x-none" sz="2400" dirty="0"/>
              <a:t>Developing and evaluating complex interventions</a:t>
            </a:r>
            <a:endParaRPr lang="en-GB" sz="2400" dirty="0"/>
          </a:p>
        </p:txBody>
      </p:sp>
      <p:sp>
        <p:nvSpPr>
          <p:cNvPr id="3" name="Arrow: Down 2">
            <a:extLst>
              <a:ext uri="{FF2B5EF4-FFF2-40B4-BE49-F238E27FC236}">
                <a16:creationId xmlns:a16="http://schemas.microsoft.com/office/drawing/2014/main" id="{A95A9DF0-AFFD-4797-B381-0F97EF005245}"/>
              </a:ext>
            </a:extLst>
          </p:cNvPr>
          <p:cNvSpPr/>
          <p:nvPr/>
        </p:nvSpPr>
        <p:spPr>
          <a:xfrm>
            <a:off x="9498841" y="3108973"/>
            <a:ext cx="423080" cy="982639"/>
          </a:xfrm>
          <a:prstGeom prst="downArrow">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952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7152FF-6FBE-4A4E-A132-8CA0484CD454}"/>
              </a:ext>
            </a:extLst>
          </p:cNvPr>
          <p:cNvPicPr>
            <a:picLocks noChangeAspect="1"/>
          </p:cNvPicPr>
          <p:nvPr/>
        </p:nvPicPr>
        <p:blipFill>
          <a:blip r:embed="rId3"/>
          <a:stretch>
            <a:fillRect/>
          </a:stretch>
        </p:blipFill>
        <p:spPr>
          <a:xfrm>
            <a:off x="7759709" y="2023846"/>
            <a:ext cx="4176464" cy="2520280"/>
          </a:xfrm>
          <a:prstGeom prst="rect">
            <a:avLst/>
          </a:prstGeom>
        </p:spPr>
      </p:pic>
      <p:sp>
        <p:nvSpPr>
          <p:cNvPr id="2" name="Title 1"/>
          <p:cNvSpPr>
            <a:spLocks noGrp="1"/>
          </p:cNvSpPr>
          <p:nvPr>
            <p:ph type="title"/>
          </p:nvPr>
        </p:nvSpPr>
        <p:spPr>
          <a:xfrm>
            <a:off x="2015321" y="116633"/>
            <a:ext cx="8069319" cy="1044117"/>
          </a:xfrm>
        </p:spPr>
        <p:txBody>
          <a:bodyPr>
            <a:normAutofit/>
          </a:bodyPr>
          <a:lstStyle/>
          <a:p>
            <a:r>
              <a:rPr lang="en-GB" sz="3200" b="1" dirty="0">
                <a:solidFill>
                  <a:schemeClr val="tx2"/>
                </a:solidFill>
                <a:latin typeface="+mn-lt"/>
              </a:rPr>
              <a:t> </a:t>
            </a:r>
          </a:p>
        </p:txBody>
      </p:sp>
      <p:sp>
        <p:nvSpPr>
          <p:cNvPr id="3" name="Content Placeholder 2"/>
          <p:cNvSpPr>
            <a:spLocks noGrp="1"/>
          </p:cNvSpPr>
          <p:nvPr>
            <p:ph idx="1"/>
          </p:nvPr>
        </p:nvSpPr>
        <p:spPr>
          <a:xfrm>
            <a:off x="372440" y="263121"/>
            <a:ext cx="11582861" cy="5111416"/>
          </a:xfrm>
        </p:spPr>
        <p:txBody>
          <a:bodyPr>
            <a:normAutofit/>
          </a:bodyPr>
          <a:lstStyle/>
          <a:p>
            <a:pPr marL="0" indent="0">
              <a:buNone/>
            </a:pPr>
            <a:endParaRPr lang="en-GB" sz="2250" b="1" dirty="0"/>
          </a:p>
          <a:p>
            <a:pPr marL="0" indent="0">
              <a:buNone/>
            </a:pPr>
            <a:r>
              <a:rPr lang="en-GB" sz="2600" b="1" dirty="0"/>
              <a:t>Evidence synthesis (3 reviews)</a:t>
            </a:r>
          </a:p>
          <a:p>
            <a:pPr marL="0" indent="0">
              <a:buNone/>
            </a:pPr>
            <a:endParaRPr lang="en-GB" sz="2600" b="1" dirty="0"/>
          </a:p>
          <a:p>
            <a:pPr marL="0" indent="0">
              <a:buNone/>
            </a:pPr>
            <a:r>
              <a:rPr lang="en-GB" sz="2400" b="1" dirty="0"/>
              <a:t>Most promising model: </a:t>
            </a:r>
          </a:p>
          <a:p>
            <a:r>
              <a:rPr lang="en-GB" sz="2400" dirty="0"/>
              <a:t>PCP case management </a:t>
            </a:r>
          </a:p>
          <a:p>
            <a:r>
              <a:rPr lang="en-GB" sz="2400" dirty="0"/>
              <a:t>Specialist lead situated in primary care</a:t>
            </a:r>
          </a:p>
          <a:p>
            <a:r>
              <a:rPr lang="en-GB" sz="2400" dirty="0"/>
              <a:t>Dementia expertise available  - users AND providers</a:t>
            </a:r>
          </a:p>
          <a:p>
            <a:r>
              <a:rPr lang="en-GB" sz="2400" dirty="0"/>
              <a:t>Patient/carer self management</a:t>
            </a:r>
          </a:p>
          <a:p>
            <a:r>
              <a:rPr lang="en-GB" sz="2400" dirty="0"/>
              <a:t>Care network/ good links social care +community services</a:t>
            </a:r>
          </a:p>
          <a:p>
            <a:r>
              <a:rPr lang="en-GB" sz="2400" dirty="0"/>
              <a:t>Structured, formal collaborations</a:t>
            </a:r>
          </a:p>
          <a:p>
            <a:pPr marL="457200" lvl="1" indent="0">
              <a:buNone/>
            </a:pPr>
            <a:r>
              <a:rPr lang="en-GB" dirty="0"/>
              <a:t>e.g. shared care pathway, shared care plan</a:t>
            </a:r>
          </a:p>
          <a:p>
            <a:pPr marL="0" indent="0">
              <a:buNone/>
            </a:pPr>
            <a:endParaRPr lang="en-GB" sz="2800" b="1" dirty="0">
              <a:solidFill>
                <a:srgbClr val="FF0000"/>
              </a:solidFill>
            </a:endParaRPr>
          </a:p>
          <a:p>
            <a:pPr marL="0" indent="0">
              <a:buNone/>
            </a:pPr>
            <a:endParaRPr lang="en-GB" sz="2800" b="1" dirty="0">
              <a:solidFill>
                <a:srgbClr val="FF0000"/>
              </a:solidFill>
            </a:endParaRPr>
          </a:p>
          <a:p>
            <a:pPr marL="0" indent="0">
              <a:buNone/>
            </a:pPr>
            <a:endParaRPr lang="en-GB" sz="2800" b="1" dirty="0">
              <a:solidFill>
                <a:srgbClr val="FF0000"/>
              </a:solidFill>
            </a:endParaRPr>
          </a:p>
          <a:p>
            <a:pPr marL="914400" lvl="2" indent="0">
              <a:buNone/>
            </a:pPr>
            <a:endParaRPr lang="en-GB" sz="2000" dirty="0"/>
          </a:p>
          <a:p>
            <a:endParaRPr lang="en-GB" sz="2700" dirty="0"/>
          </a:p>
          <a:p>
            <a:endParaRPr lang="en-GB" sz="2700" dirty="0"/>
          </a:p>
        </p:txBody>
      </p:sp>
      <p:pic>
        <p:nvPicPr>
          <p:cNvPr id="10" name="Picture 9"/>
          <p:cNvPicPr>
            <a:picLocks noChangeAspect="1"/>
          </p:cNvPicPr>
          <p:nvPr/>
        </p:nvPicPr>
        <p:blipFill>
          <a:blip r:embed="rId4"/>
          <a:stretch>
            <a:fillRect/>
          </a:stretch>
        </p:blipFill>
        <p:spPr>
          <a:xfrm>
            <a:off x="7759709" y="106505"/>
            <a:ext cx="4195592" cy="1675342"/>
          </a:xfrm>
          <a:prstGeom prst="rect">
            <a:avLst/>
          </a:prstGeom>
        </p:spPr>
      </p:pic>
      <p:pic>
        <p:nvPicPr>
          <p:cNvPr id="11" name="Content Placeholder 4">
            <a:extLst>
              <a:ext uri="{FF2B5EF4-FFF2-40B4-BE49-F238E27FC236}">
                <a16:creationId xmlns:a16="http://schemas.microsoft.com/office/drawing/2014/main" id="{EAC37A9C-F300-4083-AC93-7AE5BA3AE693}"/>
              </a:ext>
            </a:extLst>
          </p:cNvPr>
          <p:cNvPicPr>
            <a:picLocks noChangeAspect="1"/>
          </p:cNvPicPr>
          <p:nvPr/>
        </p:nvPicPr>
        <p:blipFill>
          <a:blip r:embed="rId5"/>
          <a:stretch>
            <a:fillRect/>
          </a:stretch>
        </p:blipFill>
        <p:spPr bwMode="auto">
          <a:xfrm>
            <a:off x="7759709" y="4697760"/>
            <a:ext cx="435597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6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454819"/>
            <a:ext cx="7632848" cy="1224137"/>
          </a:xfrm>
        </p:spPr>
        <p:txBody>
          <a:bodyPr>
            <a:normAutofit/>
          </a:bodyPr>
          <a:lstStyle/>
          <a:p>
            <a:pPr algn="l"/>
            <a:r>
              <a:rPr lang="en-GB" sz="3200" b="1" dirty="0">
                <a:latin typeface="+mn-lt"/>
              </a:rPr>
              <a:t>BUT…reality of national practice </a:t>
            </a:r>
            <a:br>
              <a:rPr lang="en-GB" sz="3200" b="1" dirty="0">
                <a:solidFill>
                  <a:schemeClr val="tx2"/>
                </a:solidFill>
                <a:latin typeface="+mn-lt"/>
              </a:rPr>
            </a:br>
            <a:endParaRPr lang="en-GB" sz="3200" b="1" dirty="0">
              <a:solidFill>
                <a:schemeClr val="tx2"/>
              </a:solidFill>
              <a:latin typeface="+mn-lt"/>
            </a:endParaRPr>
          </a:p>
        </p:txBody>
      </p:sp>
      <p:sp>
        <p:nvSpPr>
          <p:cNvPr id="3" name="Content Placeholder 2"/>
          <p:cNvSpPr>
            <a:spLocks noGrp="1"/>
          </p:cNvSpPr>
          <p:nvPr>
            <p:ph idx="1"/>
          </p:nvPr>
        </p:nvSpPr>
        <p:spPr>
          <a:xfrm>
            <a:off x="1137312" y="1515097"/>
            <a:ext cx="10607040" cy="4517214"/>
          </a:xfrm>
        </p:spPr>
        <p:txBody>
          <a:bodyPr>
            <a:normAutofit fontScale="92500" lnSpcReduction="10000"/>
          </a:bodyPr>
          <a:lstStyle/>
          <a:p>
            <a:pPr marL="0" indent="0">
              <a:buNone/>
            </a:pPr>
            <a:r>
              <a:rPr lang="en-GB" sz="3000" b="1" i="1" dirty="0"/>
              <a:t>Survey and qualitative interviews/focus groups</a:t>
            </a:r>
          </a:p>
          <a:p>
            <a:pPr marL="0" indent="0">
              <a:buNone/>
            </a:pPr>
            <a:endParaRPr lang="en-GB" sz="2400" b="1" i="1" dirty="0"/>
          </a:p>
          <a:p>
            <a:r>
              <a:rPr lang="en-GB" sz="2400" b="1" i="1" dirty="0"/>
              <a:t> </a:t>
            </a:r>
            <a:r>
              <a:rPr lang="en-GB" sz="2400" b="1" dirty="0"/>
              <a:t>HUGE variation in provision</a:t>
            </a:r>
          </a:p>
          <a:p>
            <a:r>
              <a:rPr lang="en-GB" sz="2400" dirty="0"/>
              <a:t>Focus on information provision</a:t>
            </a:r>
          </a:p>
          <a:p>
            <a:r>
              <a:rPr lang="en-GB" sz="2400" dirty="0"/>
              <a:t>Limited provision of specific ‘minority subgroup’ support </a:t>
            </a:r>
          </a:p>
          <a:p>
            <a:r>
              <a:rPr lang="en-GB" sz="2400" b="1" dirty="0"/>
              <a:t>50% of services planned to change </a:t>
            </a:r>
            <a:r>
              <a:rPr lang="en-GB" sz="2400" dirty="0"/>
              <a:t>in next 5 years </a:t>
            </a:r>
          </a:p>
          <a:p>
            <a:r>
              <a:rPr lang="en-GB" sz="2400" dirty="0"/>
              <a:t>Funding sources: major challenge to sustainability </a:t>
            </a:r>
          </a:p>
          <a:p>
            <a:r>
              <a:rPr lang="en-GB" sz="2400" dirty="0"/>
              <a:t>Lack of integration e.g. lack of shared care pathways; data sharing</a:t>
            </a:r>
          </a:p>
          <a:p>
            <a:r>
              <a:rPr lang="en-GB" sz="2400" dirty="0"/>
              <a:t>Primary care concerns: lack of capacity, skills and willingness </a:t>
            </a:r>
            <a:endParaRPr lang="en-GB" sz="2400" b="1" dirty="0">
              <a:solidFill>
                <a:srgbClr val="000000"/>
              </a:solidFill>
            </a:endParaRPr>
          </a:p>
          <a:p>
            <a:pPr marL="0" indent="0">
              <a:buNone/>
            </a:pPr>
            <a:endParaRPr lang="en-GB" sz="2600" b="1" i="1" dirty="0"/>
          </a:p>
          <a:p>
            <a:pPr marL="0" indent="0">
              <a:buNone/>
            </a:pPr>
            <a:r>
              <a:rPr lang="en-GB" sz="2700" b="1" dirty="0">
                <a:solidFill>
                  <a:srgbClr val="FF0000"/>
                </a:solidFill>
              </a:rPr>
              <a:t>     </a:t>
            </a:r>
            <a:endParaRPr lang="en-GB" dirty="0"/>
          </a:p>
        </p:txBody>
      </p:sp>
      <p:sp>
        <p:nvSpPr>
          <p:cNvPr id="4" name="TextBox 3">
            <a:extLst>
              <a:ext uri="{FF2B5EF4-FFF2-40B4-BE49-F238E27FC236}">
                <a16:creationId xmlns:a16="http://schemas.microsoft.com/office/drawing/2014/main" id="{8324593B-360D-479A-BF57-83825A23644E}"/>
              </a:ext>
            </a:extLst>
          </p:cNvPr>
          <p:cNvSpPr txBox="1"/>
          <p:nvPr/>
        </p:nvSpPr>
        <p:spPr>
          <a:xfrm>
            <a:off x="1137312" y="5532904"/>
            <a:ext cx="9685363" cy="738664"/>
          </a:xfrm>
          <a:prstGeom prst="rect">
            <a:avLst/>
          </a:prstGeom>
          <a:solidFill>
            <a:schemeClr val="accent4">
              <a:lumMod val="40000"/>
              <a:lumOff val="60000"/>
            </a:schemeClr>
          </a:solidFill>
        </p:spPr>
        <p:txBody>
          <a:bodyPr wrap="square" rtlCol="0">
            <a:spAutoFit/>
          </a:bodyPr>
          <a:lstStyle/>
          <a:p>
            <a:pPr marL="0" indent="0">
              <a:buNone/>
            </a:pPr>
            <a:r>
              <a:rPr lang="en-GB" sz="2400" b="1" dirty="0"/>
              <a:t>Overall picture: INEQUALITY, INSTABILITY, FRAGMENTATION AND FRAGILITY </a:t>
            </a:r>
            <a:endParaRPr lang="en-GB" sz="2400" dirty="0"/>
          </a:p>
          <a:p>
            <a:endParaRPr lang="en-GB" dirty="0"/>
          </a:p>
        </p:txBody>
      </p:sp>
    </p:spTree>
    <p:extLst>
      <p:ext uri="{BB962C8B-B14F-4D97-AF65-F5344CB8AC3E}">
        <p14:creationId xmlns:p14="http://schemas.microsoft.com/office/powerpoint/2010/main" val="408045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66" y="583010"/>
            <a:ext cx="8495384" cy="660052"/>
          </a:xfrm>
        </p:spPr>
        <p:txBody>
          <a:bodyPr/>
          <a:lstStyle/>
          <a:p>
            <a:pPr algn="l"/>
            <a:r>
              <a:rPr lang="en-GB" sz="3200" b="1" dirty="0"/>
              <a:t>Good practice: Six case studies</a:t>
            </a:r>
          </a:p>
        </p:txBody>
      </p:sp>
      <p:sp>
        <p:nvSpPr>
          <p:cNvPr id="3" name="Content Placeholder 2"/>
          <p:cNvSpPr>
            <a:spLocks noGrp="1"/>
          </p:cNvSpPr>
          <p:nvPr>
            <p:ph sz="half" idx="1"/>
          </p:nvPr>
        </p:nvSpPr>
        <p:spPr>
          <a:xfrm>
            <a:off x="550014" y="1533612"/>
            <a:ext cx="8045345" cy="2514166"/>
          </a:xfrm>
        </p:spPr>
        <p:txBody>
          <a:bodyPr>
            <a:normAutofit/>
          </a:bodyPr>
          <a:lstStyle/>
          <a:p>
            <a:pPr marL="110728" lvl="1" indent="0">
              <a:buNone/>
            </a:pPr>
            <a:r>
              <a:rPr lang="en-US" b="1" i="1" dirty="0"/>
              <a:t>Core components</a:t>
            </a:r>
          </a:p>
          <a:p>
            <a:r>
              <a:rPr lang="en-GB" sz="2400" dirty="0"/>
              <a:t> Point of contact for PLWD/carer/providers</a:t>
            </a:r>
          </a:p>
          <a:p>
            <a:r>
              <a:rPr lang="en-GB" sz="2400" dirty="0"/>
              <a:t> Services joined up </a:t>
            </a:r>
          </a:p>
          <a:p>
            <a:r>
              <a:rPr lang="en-GB" sz="2400" dirty="0"/>
              <a:t> Support for non-specialists </a:t>
            </a:r>
          </a:p>
          <a:p>
            <a:r>
              <a:rPr lang="en-GB" sz="2400" dirty="0"/>
              <a:t> Ongoing, holistic review and care planning</a:t>
            </a:r>
          </a:p>
          <a:p>
            <a:pPr marL="0" indent="0">
              <a:buNone/>
            </a:pPr>
            <a:endParaRPr lang="en-GB" sz="2000" dirty="0"/>
          </a:p>
          <a:p>
            <a:pPr marL="110728" lvl="1" indent="0">
              <a:buNone/>
            </a:pPr>
            <a:endParaRPr lang="en-GB" dirty="0"/>
          </a:p>
        </p:txBody>
      </p:sp>
      <p:pic>
        <p:nvPicPr>
          <p:cNvPr id="7" name="Content Placeholder 6">
            <a:extLst>
              <a:ext uri="{FF2B5EF4-FFF2-40B4-BE49-F238E27FC236}">
                <a16:creationId xmlns:a16="http://schemas.microsoft.com/office/drawing/2014/main" id="{398C6438-E4B2-4F18-94B7-161F22CE9524}"/>
              </a:ext>
            </a:extLst>
          </p:cNvPr>
          <p:cNvPicPr>
            <a:picLocks noGrp="1" noChangeAspect="1"/>
          </p:cNvPicPr>
          <p:nvPr>
            <p:ph sz="half" idx="15"/>
          </p:nvPr>
        </p:nvPicPr>
        <p:blipFill rotWithShape="1">
          <a:blip r:embed="rId3"/>
          <a:srcRect t="29534"/>
          <a:stretch/>
        </p:blipFill>
        <p:spPr>
          <a:xfrm>
            <a:off x="8316227" y="1388337"/>
            <a:ext cx="3234891" cy="2514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43B6A804-7857-4528-BC3F-000D0FFCC8C6}"/>
              </a:ext>
            </a:extLst>
          </p:cNvPr>
          <p:cNvSpPr txBox="1"/>
          <p:nvPr/>
        </p:nvSpPr>
        <p:spPr>
          <a:xfrm>
            <a:off x="813935" y="4653440"/>
            <a:ext cx="10995259" cy="646331"/>
          </a:xfrm>
          <a:prstGeom prst="rect">
            <a:avLst/>
          </a:prstGeom>
          <a:solidFill>
            <a:schemeClr val="accent4">
              <a:lumMod val="60000"/>
              <a:lumOff val="40000"/>
            </a:schemeClr>
          </a:solidFill>
        </p:spPr>
        <p:txBody>
          <a:bodyPr wrap="square" rtlCol="0">
            <a:spAutoFit/>
          </a:bodyPr>
          <a:lstStyle/>
          <a:p>
            <a:pPr algn="ctr"/>
            <a:r>
              <a:rPr lang="en-GB" dirty="0">
                <a:hlinkClick r:id="rId4"/>
              </a:rPr>
              <a:t>Implementing post-diagnostic support for people living with dementia in England: a qualitative study of barriers and strategies used to address these in practice</a:t>
            </a:r>
            <a:endParaRPr lang="en-GB" dirty="0"/>
          </a:p>
        </p:txBody>
      </p:sp>
    </p:spTree>
    <p:extLst>
      <p:ext uri="{BB962C8B-B14F-4D97-AF65-F5344CB8AC3E}">
        <p14:creationId xmlns:p14="http://schemas.microsoft.com/office/powerpoint/2010/main" val="421033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2070</Words>
  <Application>Microsoft Office PowerPoint</Application>
  <PresentationFormat>Widescreen</PresentationFormat>
  <Paragraphs>255</Paragraphs>
  <Slides>25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Derailed</vt:lpstr>
      <vt:lpstr>Franklin Gothic Book</vt:lpstr>
      <vt:lpstr>Symbol</vt:lpstr>
      <vt:lpstr>System Font</vt:lpstr>
      <vt:lpstr>T3Font_0</vt:lpstr>
      <vt:lpstr>Times New Roman</vt:lpstr>
      <vt:lpstr>Verdana</vt:lpstr>
      <vt:lpstr>Office Theme</vt:lpstr>
      <vt:lpstr>The role of primary care  PriDem project - Primary care-led post diagnostic Dementia Care: developing evidence-based, person centred sustainable models for future care</vt:lpstr>
      <vt:lpstr>PriDem Core Team </vt:lpstr>
      <vt:lpstr>Outline </vt:lpstr>
      <vt:lpstr>  Dementia care: policy shift to primary care </vt:lpstr>
      <vt:lpstr>PriDem programme: 2018-2023 </vt:lpstr>
      <vt:lpstr>PriDem Six Workstreams </vt:lpstr>
      <vt:lpstr> </vt:lpstr>
      <vt:lpstr>BUT…reality of national practice  </vt:lpstr>
      <vt:lpstr>Good practice: Six case studies</vt:lpstr>
      <vt:lpstr>WS3: The PriDem intervention</vt:lpstr>
      <vt:lpstr>PowerPoint Presentation</vt:lpstr>
      <vt:lpstr>PowerPoint Presentation</vt:lpstr>
      <vt:lpstr>PowerPoint Presentation</vt:lpstr>
      <vt:lpstr>WS4: feasibility/implementation study taking place in…</vt:lpstr>
      <vt:lpstr>Timeline</vt:lpstr>
      <vt:lpstr>What are we researching?     How? </vt:lpstr>
      <vt:lpstr>PowerPoint Presentation</vt:lpstr>
      <vt:lpstr>Insights from recruitment</vt:lpstr>
      <vt:lpstr>Intervention highlights so far </vt:lpstr>
      <vt:lpstr>PriDem next steps</vt:lpstr>
      <vt:lpstr>PowerPoint Presentation</vt:lpstr>
      <vt:lpstr>PowerPoint Presentation</vt:lpstr>
      <vt:lpstr>PowerPoint Presentation</vt:lpstr>
      <vt:lpstr>Website: https://www.forwardwithdementia.org/en  Email: forwardwithdementia@ucl.ac.uk  Twitter: @ForwardDementia  Instagram: https://www.instagram.com/forwardwithdementia_gb/  Facebook: https://www.facebook.com/ForwardDementiaGB  You Tube: Forward with dementia International </vt:lpstr>
      <vt:lpstr>PriDem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Primary Care. PriDem project - Primary care-led post diagnostic Dementia Care: developing evidence-based, person centred sustainable models for future care.</dc:title>
  <dc:creator>Griffiths, Sarah</dc:creator>
  <cp:lastModifiedBy>Griffiths, Sarah</cp:lastModifiedBy>
  <cp:revision>41</cp:revision>
  <dcterms:created xsi:type="dcterms:W3CDTF">2022-06-09T14:49:48Z</dcterms:created>
  <dcterms:modified xsi:type="dcterms:W3CDTF">2025-08-18T05:46:45Z</dcterms:modified>
</cp:coreProperties>
</file>