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8" r:id="rId2"/>
    <p:sldId id="277" r:id="rId3"/>
    <p:sldId id="276" r:id="rId4"/>
    <p:sldId id="275" r:id="rId5"/>
    <p:sldId id="272" r:id="rId6"/>
    <p:sldId id="270" r:id="rId7"/>
    <p:sldId id="269" r:id="rId8"/>
    <p:sldId id="268" r:id="rId9"/>
    <p:sldId id="271" r:id="rId10"/>
    <p:sldId id="261" r:id="rId11"/>
    <p:sldId id="264" r:id="rId12"/>
    <p:sldId id="279" r:id="rId13"/>
    <p:sldId id="280" r:id="rId14"/>
    <p:sldId id="281" r:id="rId15"/>
    <p:sldId id="282" r:id="rId16"/>
    <p:sldId id="286" r:id="rId17"/>
    <p:sldId id="287" r:id="rId18"/>
    <p:sldId id="288" r:id="rId19"/>
    <p:sldId id="285" r:id="rId20"/>
    <p:sldId id="289" r:id="rId21"/>
    <p:sldId id="29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1A5930-2C63-8F5E-2681-3BADFAFFDC72}" v="226" dt="2023-09-11T08:35:51.811"/>
    <p1510:client id="{9F62E05A-BCD3-6229-E69B-B4CB83B24991}" v="798" dt="2023-09-11T11:33:31.091"/>
    <p1510:client id="{A72DCF54-D56E-6259-F229-89F26F74EE8C}" v="143" dt="2023-09-11T13:21:17.930"/>
    <p1510:client id="{F18AE0C8-85A8-2B84-F798-B5559496FD15}" v="41" dt="2023-09-11T07:49:21.4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67" d="100"/>
          <a:sy n="67" d="100"/>
        </p:scale>
        <p:origin x="45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1381F1-40B0-4C38-B242-6A26B87E44C6}"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en-GB"/>
        </a:p>
      </dgm:t>
    </dgm:pt>
    <dgm:pt modelId="{B355925D-D259-4D6B-B7D1-52C765BFF451}">
      <dgm:prSet phldrT="[Text]" phldr="0" custT="1"/>
      <dgm:spPr>
        <a:solidFill>
          <a:schemeClr val="accent1"/>
        </a:solidFill>
      </dgm:spPr>
      <dgm:t>
        <a:bodyPr anchor="ctr"/>
        <a:lstStyle/>
        <a:p>
          <a:pPr rtl="0"/>
          <a:r>
            <a:rPr lang="en-GB" sz="2800" dirty="0">
              <a:latin typeface="Arial" panose="020B0604020202020204" pitchFamily="34" charset="0"/>
              <a:cs typeface="Arial" panose="020B0604020202020204" pitchFamily="34" charset="0"/>
            </a:rPr>
            <a:t>Trainees take away the ideas and create a session/ sequence of sessions to try out wit their pupils.  </a:t>
          </a:r>
        </a:p>
      </dgm:t>
    </dgm:pt>
    <dgm:pt modelId="{7BFA0CE3-95E1-4549-8A47-0721F572AD53}" type="sibTrans" cxnId="{46AC82B5-9B90-4BD7-897C-6E7BCD26FB65}">
      <dgm:prSet/>
      <dgm:spPr/>
      <dgm:t>
        <a:bodyPr/>
        <a:lstStyle/>
        <a:p>
          <a:endParaRPr lang="en-GB">
            <a:latin typeface="Arial" panose="020B0604020202020204" pitchFamily="34" charset="0"/>
            <a:cs typeface="Arial" panose="020B0604020202020204" pitchFamily="34" charset="0"/>
          </a:endParaRPr>
        </a:p>
      </dgm:t>
    </dgm:pt>
    <dgm:pt modelId="{CE7B0408-A087-45A3-8BE4-2696AB7232C2}" type="parTrans" cxnId="{46AC82B5-9B90-4BD7-897C-6E7BCD26FB65}">
      <dgm:prSet/>
      <dgm:spPr/>
      <dgm:t>
        <a:bodyPr/>
        <a:lstStyle/>
        <a:p>
          <a:endParaRPr lang="en-GB">
            <a:latin typeface="Arial" panose="020B0604020202020204" pitchFamily="34" charset="0"/>
            <a:cs typeface="Arial" panose="020B0604020202020204" pitchFamily="34" charset="0"/>
          </a:endParaRPr>
        </a:p>
      </dgm:t>
    </dgm:pt>
    <dgm:pt modelId="{B14B819B-C8C7-44B0-8083-D4C38FA00C51}">
      <dgm:prSet phldrT="[Text]" phldr="0" custT="1"/>
      <dgm:spPr>
        <a:solidFill>
          <a:schemeClr val="accent1">
            <a:lumMod val="20000"/>
            <a:lumOff val="80000"/>
          </a:schemeClr>
        </a:solidFill>
      </dgm:spPr>
      <dgm:t>
        <a:bodyPr anchor="ctr"/>
        <a:lstStyle/>
        <a:p>
          <a:pPr algn="l"/>
          <a:r>
            <a:rPr lang="en-GB" sz="2800" dirty="0">
              <a:latin typeface="Arial" panose="020B0604020202020204" pitchFamily="34" charset="0"/>
              <a:cs typeface="Arial" panose="020B0604020202020204" pitchFamily="34" charset="0"/>
            </a:rPr>
            <a:t>Each strand of the framework will have input at the university. </a:t>
          </a:r>
        </a:p>
      </dgm:t>
    </dgm:pt>
    <dgm:pt modelId="{93018E4D-A255-4753-89A8-F8FDF967303A}" type="sibTrans" cxnId="{8881CD85-F769-4286-9762-288DEBEBE8B9}">
      <dgm:prSet/>
      <dgm:spPr/>
      <dgm:t>
        <a:bodyPr/>
        <a:lstStyle/>
        <a:p>
          <a:endParaRPr lang="en-GB">
            <a:latin typeface="Arial" panose="020B0604020202020204" pitchFamily="34" charset="0"/>
            <a:cs typeface="Arial" panose="020B0604020202020204" pitchFamily="34" charset="0"/>
          </a:endParaRPr>
        </a:p>
      </dgm:t>
    </dgm:pt>
    <dgm:pt modelId="{9C262C38-3CC8-49D5-9D9B-EA82DC87D2E1}" type="parTrans" cxnId="{8881CD85-F769-4286-9762-288DEBEBE8B9}">
      <dgm:prSet/>
      <dgm:spPr/>
      <dgm:t>
        <a:bodyPr/>
        <a:lstStyle/>
        <a:p>
          <a:endParaRPr lang="en-GB">
            <a:latin typeface="Arial" panose="020B0604020202020204" pitchFamily="34" charset="0"/>
            <a:cs typeface="Arial" panose="020B0604020202020204" pitchFamily="34" charset="0"/>
          </a:endParaRPr>
        </a:p>
      </dgm:t>
    </dgm:pt>
    <dgm:pt modelId="{ED9D185A-3638-4C30-807A-6C0ED153F616}">
      <dgm:prSet phldrT="[Text]" phldr="0"/>
      <dgm:spPr>
        <a:solidFill>
          <a:schemeClr val="accent1"/>
        </a:solidFill>
      </dgm:spPr>
      <dgm:t>
        <a:bodyPr anchor="ctr"/>
        <a:lstStyle/>
        <a:p>
          <a:pPr algn="ctr"/>
          <a:r>
            <a:rPr lang="en-GB" b="1" dirty="0">
              <a:latin typeface="Arial" panose="020B0604020202020204" pitchFamily="34" charset="0"/>
              <a:cs typeface="Arial" panose="020B0604020202020204" pitchFamily="34" charset="0"/>
            </a:rPr>
            <a:t>School</a:t>
          </a:r>
        </a:p>
      </dgm:t>
    </dgm:pt>
    <dgm:pt modelId="{56A85AF0-6975-4B30-9389-CC647118B067}" type="sibTrans" cxnId="{D5E4079B-AEA5-4980-8C6E-15D189480F2E}">
      <dgm:prSet/>
      <dgm:spPr/>
      <dgm:t>
        <a:bodyPr/>
        <a:lstStyle/>
        <a:p>
          <a:endParaRPr lang="en-GB">
            <a:latin typeface="Arial" panose="020B0604020202020204" pitchFamily="34" charset="0"/>
            <a:cs typeface="Arial" panose="020B0604020202020204" pitchFamily="34" charset="0"/>
          </a:endParaRPr>
        </a:p>
      </dgm:t>
    </dgm:pt>
    <dgm:pt modelId="{F90C6395-B862-4D3A-B42C-E37B2490E914}" type="parTrans" cxnId="{D5E4079B-AEA5-4980-8C6E-15D189480F2E}">
      <dgm:prSet/>
      <dgm:spPr/>
      <dgm:t>
        <a:bodyPr/>
        <a:lstStyle/>
        <a:p>
          <a:endParaRPr lang="en-GB">
            <a:latin typeface="Arial" panose="020B0604020202020204" pitchFamily="34" charset="0"/>
            <a:cs typeface="Arial" panose="020B0604020202020204" pitchFamily="34" charset="0"/>
          </a:endParaRPr>
        </a:p>
      </dgm:t>
    </dgm:pt>
    <dgm:pt modelId="{ED9A20F5-7C04-4385-AC1D-A7FDBBEE6A40}">
      <dgm:prSet phldrT="[Text]" phldr="0"/>
      <dgm:spPr>
        <a:solidFill>
          <a:schemeClr val="accent1"/>
        </a:solidFill>
      </dgm:spPr>
      <dgm:t>
        <a:bodyPr anchor="ctr"/>
        <a:lstStyle/>
        <a:p>
          <a:pPr algn="ctr" rtl="0"/>
          <a:r>
            <a:rPr lang="en-GB" b="1" dirty="0">
              <a:latin typeface="Arial" panose="020B0604020202020204" pitchFamily="34" charset="0"/>
              <a:cs typeface="Arial" panose="020B0604020202020204" pitchFamily="34" charset="0"/>
            </a:rPr>
            <a:t>University</a:t>
          </a:r>
          <a:r>
            <a:rPr lang="en-GB" dirty="0">
              <a:latin typeface="Arial" panose="020B0604020202020204" pitchFamily="34" charset="0"/>
              <a:cs typeface="Arial" panose="020B0604020202020204" pitchFamily="34" charset="0"/>
            </a:rPr>
            <a:t> </a:t>
          </a:r>
        </a:p>
      </dgm:t>
    </dgm:pt>
    <dgm:pt modelId="{F31B8BEE-3D04-4E6C-864C-D189C2059E2C}" type="sibTrans" cxnId="{A2D5AF2F-F9AD-49FA-BFCA-5C2229DB7D1F}">
      <dgm:prSet/>
      <dgm:spPr/>
      <dgm:t>
        <a:bodyPr/>
        <a:lstStyle/>
        <a:p>
          <a:endParaRPr lang="en-GB">
            <a:latin typeface="Arial" panose="020B0604020202020204" pitchFamily="34" charset="0"/>
            <a:cs typeface="Arial" panose="020B0604020202020204" pitchFamily="34" charset="0"/>
          </a:endParaRPr>
        </a:p>
      </dgm:t>
    </dgm:pt>
    <dgm:pt modelId="{C399BA6B-7D12-4D85-9834-74C8911B02DD}" type="parTrans" cxnId="{A2D5AF2F-F9AD-49FA-BFCA-5C2229DB7D1F}">
      <dgm:prSet/>
      <dgm:spPr/>
      <dgm:t>
        <a:bodyPr/>
        <a:lstStyle/>
        <a:p>
          <a:endParaRPr lang="en-GB">
            <a:latin typeface="Arial" panose="020B0604020202020204" pitchFamily="34" charset="0"/>
            <a:cs typeface="Arial" panose="020B0604020202020204" pitchFamily="34" charset="0"/>
          </a:endParaRPr>
        </a:p>
      </dgm:t>
    </dgm:pt>
    <dgm:pt modelId="{64150D41-E0B1-457B-92B5-565B13369942}" type="pres">
      <dgm:prSet presAssocID="{A41381F1-40B0-4C38-B242-6A26B87E44C6}" presName="Name0" presStyleCnt="0">
        <dgm:presLayoutVars>
          <dgm:dir/>
          <dgm:animLvl val="lvl"/>
          <dgm:resizeHandles val="exact"/>
        </dgm:presLayoutVars>
      </dgm:prSet>
      <dgm:spPr/>
    </dgm:pt>
    <dgm:pt modelId="{D1E9EA5F-07E2-4970-9242-2FB76E787D9A}" type="pres">
      <dgm:prSet presAssocID="{ED9A20F5-7C04-4385-AC1D-A7FDBBEE6A40}" presName="compositeNode" presStyleCnt="0">
        <dgm:presLayoutVars>
          <dgm:bulletEnabled val="1"/>
        </dgm:presLayoutVars>
      </dgm:prSet>
      <dgm:spPr/>
    </dgm:pt>
    <dgm:pt modelId="{E61BB080-3643-44AD-8137-DD75E6369488}" type="pres">
      <dgm:prSet presAssocID="{ED9A20F5-7C04-4385-AC1D-A7FDBBEE6A40}" presName="bgRect" presStyleLbl="node1" presStyleIdx="0" presStyleCnt="2"/>
      <dgm:spPr/>
    </dgm:pt>
    <dgm:pt modelId="{937F1F01-CC66-4E91-9342-1006FD3352B8}" type="pres">
      <dgm:prSet presAssocID="{ED9A20F5-7C04-4385-AC1D-A7FDBBEE6A40}" presName="parentNode" presStyleLbl="node1" presStyleIdx="0" presStyleCnt="2">
        <dgm:presLayoutVars>
          <dgm:chMax val="0"/>
          <dgm:bulletEnabled val="1"/>
        </dgm:presLayoutVars>
      </dgm:prSet>
      <dgm:spPr/>
    </dgm:pt>
    <dgm:pt modelId="{35324F15-3DFB-4255-8271-19316AC716BF}" type="pres">
      <dgm:prSet presAssocID="{ED9A20F5-7C04-4385-AC1D-A7FDBBEE6A40}" presName="childNode" presStyleLbl="node1" presStyleIdx="0" presStyleCnt="2">
        <dgm:presLayoutVars>
          <dgm:bulletEnabled val="1"/>
        </dgm:presLayoutVars>
      </dgm:prSet>
      <dgm:spPr/>
    </dgm:pt>
    <dgm:pt modelId="{7B97D21E-E551-4A4D-920D-1767C918DB8A}" type="pres">
      <dgm:prSet presAssocID="{F31B8BEE-3D04-4E6C-864C-D189C2059E2C}" presName="hSp" presStyleCnt="0"/>
      <dgm:spPr/>
    </dgm:pt>
    <dgm:pt modelId="{E1013FCE-DFAE-4F8C-A78B-E4D643BB2ECE}" type="pres">
      <dgm:prSet presAssocID="{F31B8BEE-3D04-4E6C-864C-D189C2059E2C}" presName="vProcSp" presStyleCnt="0"/>
      <dgm:spPr/>
    </dgm:pt>
    <dgm:pt modelId="{A6EAEF21-A27C-48CD-AF8B-86A0A5C69A7A}" type="pres">
      <dgm:prSet presAssocID="{F31B8BEE-3D04-4E6C-864C-D189C2059E2C}" presName="vSp1" presStyleCnt="0"/>
      <dgm:spPr/>
    </dgm:pt>
    <dgm:pt modelId="{9B028E94-DACB-4964-B475-995C4586E467}" type="pres">
      <dgm:prSet presAssocID="{F31B8BEE-3D04-4E6C-864C-D189C2059E2C}" presName="simulatedConn" presStyleLbl="solidFgAcc1" presStyleIdx="0" presStyleCnt="1"/>
      <dgm:spPr/>
    </dgm:pt>
    <dgm:pt modelId="{7EE9F4B3-20D6-4A18-8C21-BA9D491A469D}" type="pres">
      <dgm:prSet presAssocID="{F31B8BEE-3D04-4E6C-864C-D189C2059E2C}" presName="vSp2" presStyleCnt="0"/>
      <dgm:spPr/>
    </dgm:pt>
    <dgm:pt modelId="{CA9D0D35-762A-4BB4-BA7D-76B16D79FA93}" type="pres">
      <dgm:prSet presAssocID="{F31B8BEE-3D04-4E6C-864C-D189C2059E2C}" presName="sibTrans" presStyleCnt="0"/>
      <dgm:spPr/>
    </dgm:pt>
    <dgm:pt modelId="{5527F66B-C616-4337-8B46-180B6B3F133F}" type="pres">
      <dgm:prSet presAssocID="{ED9D185A-3638-4C30-807A-6C0ED153F616}" presName="compositeNode" presStyleCnt="0">
        <dgm:presLayoutVars>
          <dgm:bulletEnabled val="1"/>
        </dgm:presLayoutVars>
      </dgm:prSet>
      <dgm:spPr/>
    </dgm:pt>
    <dgm:pt modelId="{D687DB71-5847-4558-A3E6-24ADA4F2F751}" type="pres">
      <dgm:prSet presAssocID="{ED9D185A-3638-4C30-807A-6C0ED153F616}" presName="bgRect" presStyleLbl="node1" presStyleIdx="1" presStyleCnt="2"/>
      <dgm:spPr/>
    </dgm:pt>
    <dgm:pt modelId="{9394220C-8107-4478-955C-101AACBF95E9}" type="pres">
      <dgm:prSet presAssocID="{ED9D185A-3638-4C30-807A-6C0ED153F616}" presName="parentNode" presStyleLbl="node1" presStyleIdx="1" presStyleCnt="2">
        <dgm:presLayoutVars>
          <dgm:chMax val="0"/>
          <dgm:bulletEnabled val="1"/>
        </dgm:presLayoutVars>
      </dgm:prSet>
      <dgm:spPr/>
    </dgm:pt>
    <dgm:pt modelId="{86B85A10-5D6B-48DE-A69C-DC0560474438}" type="pres">
      <dgm:prSet presAssocID="{ED9D185A-3638-4C30-807A-6C0ED153F616}" presName="childNode" presStyleLbl="node1" presStyleIdx="1" presStyleCnt="2">
        <dgm:presLayoutVars>
          <dgm:bulletEnabled val="1"/>
        </dgm:presLayoutVars>
      </dgm:prSet>
      <dgm:spPr/>
    </dgm:pt>
  </dgm:ptLst>
  <dgm:cxnLst>
    <dgm:cxn modelId="{C3FBD41C-24D2-4AB3-94D3-E93D2C9C24CD}" type="presOf" srcId="{A41381F1-40B0-4C38-B242-6A26B87E44C6}" destId="{64150D41-E0B1-457B-92B5-565B13369942}" srcOrd="0" destOrd="0" presId="urn:microsoft.com/office/officeart/2005/8/layout/hProcess7"/>
    <dgm:cxn modelId="{A2D5AF2F-F9AD-49FA-BFCA-5C2229DB7D1F}" srcId="{A41381F1-40B0-4C38-B242-6A26B87E44C6}" destId="{ED9A20F5-7C04-4385-AC1D-A7FDBBEE6A40}" srcOrd="0" destOrd="0" parTransId="{C399BA6B-7D12-4D85-9834-74C8911B02DD}" sibTransId="{F31B8BEE-3D04-4E6C-864C-D189C2059E2C}"/>
    <dgm:cxn modelId="{95B6C336-6FD6-4325-AEC1-947298CC8BEE}" type="presOf" srcId="{B14B819B-C8C7-44B0-8083-D4C38FA00C51}" destId="{35324F15-3DFB-4255-8271-19316AC716BF}" srcOrd="0" destOrd="0" presId="urn:microsoft.com/office/officeart/2005/8/layout/hProcess7"/>
    <dgm:cxn modelId="{3F73D936-E7BE-42F7-A49C-5B58977F7608}" type="presOf" srcId="{ED9A20F5-7C04-4385-AC1D-A7FDBBEE6A40}" destId="{937F1F01-CC66-4E91-9342-1006FD3352B8}" srcOrd="1" destOrd="0" presId="urn:microsoft.com/office/officeart/2005/8/layout/hProcess7"/>
    <dgm:cxn modelId="{8A7BC86F-A408-411E-B8E1-372A857DC68A}" type="presOf" srcId="{B355925D-D259-4D6B-B7D1-52C765BFF451}" destId="{86B85A10-5D6B-48DE-A69C-DC0560474438}" srcOrd="0" destOrd="0" presId="urn:microsoft.com/office/officeart/2005/8/layout/hProcess7"/>
    <dgm:cxn modelId="{E78D5173-65C5-47CD-A3D9-0663D451637B}" type="presOf" srcId="{ED9D185A-3638-4C30-807A-6C0ED153F616}" destId="{D687DB71-5847-4558-A3E6-24ADA4F2F751}" srcOrd="0" destOrd="0" presId="urn:microsoft.com/office/officeart/2005/8/layout/hProcess7"/>
    <dgm:cxn modelId="{8E5E9B85-9BC9-46B6-B935-C0343E8F5D44}" type="presOf" srcId="{ED9D185A-3638-4C30-807A-6C0ED153F616}" destId="{9394220C-8107-4478-955C-101AACBF95E9}" srcOrd="1" destOrd="0" presId="urn:microsoft.com/office/officeart/2005/8/layout/hProcess7"/>
    <dgm:cxn modelId="{8881CD85-F769-4286-9762-288DEBEBE8B9}" srcId="{ED9A20F5-7C04-4385-AC1D-A7FDBBEE6A40}" destId="{B14B819B-C8C7-44B0-8083-D4C38FA00C51}" srcOrd="0" destOrd="0" parTransId="{9C262C38-3CC8-49D5-9D9B-EA82DC87D2E1}" sibTransId="{93018E4D-A255-4753-89A8-F8FDF967303A}"/>
    <dgm:cxn modelId="{D5E4079B-AEA5-4980-8C6E-15D189480F2E}" srcId="{A41381F1-40B0-4C38-B242-6A26B87E44C6}" destId="{ED9D185A-3638-4C30-807A-6C0ED153F616}" srcOrd="1" destOrd="0" parTransId="{F90C6395-B862-4D3A-B42C-E37B2490E914}" sibTransId="{56A85AF0-6975-4B30-9389-CC647118B067}"/>
    <dgm:cxn modelId="{46AC82B5-9B90-4BD7-897C-6E7BCD26FB65}" srcId="{ED9D185A-3638-4C30-807A-6C0ED153F616}" destId="{B355925D-D259-4D6B-B7D1-52C765BFF451}" srcOrd="0" destOrd="0" parTransId="{CE7B0408-A087-45A3-8BE4-2696AB7232C2}" sibTransId="{7BFA0CE3-95E1-4549-8A47-0721F572AD53}"/>
    <dgm:cxn modelId="{B464F8C7-ECB0-48CA-A858-4BC7216ED7CA}" type="presOf" srcId="{ED9A20F5-7C04-4385-AC1D-A7FDBBEE6A40}" destId="{E61BB080-3643-44AD-8137-DD75E6369488}" srcOrd="0" destOrd="0" presId="urn:microsoft.com/office/officeart/2005/8/layout/hProcess7"/>
    <dgm:cxn modelId="{044A1F02-C7A8-46F8-AE01-5168AF82B10E}" type="presParOf" srcId="{64150D41-E0B1-457B-92B5-565B13369942}" destId="{D1E9EA5F-07E2-4970-9242-2FB76E787D9A}" srcOrd="0" destOrd="0" presId="urn:microsoft.com/office/officeart/2005/8/layout/hProcess7"/>
    <dgm:cxn modelId="{6481343D-748A-4F39-92E1-326334A3082B}" type="presParOf" srcId="{D1E9EA5F-07E2-4970-9242-2FB76E787D9A}" destId="{E61BB080-3643-44AD-8137-DD75E6369488}" srcOrd="0" destOrd="0" presId="urn:microsoft.com/office/officeart/2005/8/layout/hProcess7"/>
    <dgm:cxn modelId="{51534730-D206-481A-A452-8C13E2B156A2}" type="presParOf" srcId="{D1E9EA5F-07E2-4970-9242-2FB76E787D9A}" destId="{937F1F01-CC66-4E91-9342-1006FD3352B8}" srcOrd="1" destOrd="0" presId="urn:microsoft.com/office/officeart/2005/8/layout/hProcess7"/>
    <dgm:cxn modelId="{F1DE24FD-6FCF-4DE3-9866-2157245EBFAE}" type="presParOf" srcId="{D1E9EA5F-07E2-4970-9242-2FB76E787D9A}" destId="{35324F15-3DFB-4255-8271-19316AC716BF}" srcOrd="2" destOrd="0" presId="urn:microsoft.com/office/officeart/2005/8/layout/hProcess7"/>
    <dgm:cxn modelId="{19692E22-32E6-4FAD-AEB2-F08F4A51D7B8}" type="presParOf" srcId="{64150D41-E0B1-457B-92B5-565B13369942}" destId="{7B97D21E-E551-4A4D-920D-1767C918DB8A}" srcOrd="1" destOrd="0" presId="urn:microsoft.com/office/officeart/2005/8/layout/hProcess7"/>
    <dgm:cxn modelId="{67605DD6-E3ED-4AB1-906A-22AD9699E291}" type="presParOf" srcId="{64150D41-E0B1-457B-92B5-565B13369942}" destId="{E1013FCE-DFAE-4F8C-A78B-E4D643BB2ECE}" srcOrd="2" destOrd="0" presId="urn:microsoft.com/office/officeart/2005/8/layout/hProcess7"/>
    <dgm:cxn modelId="{A7604471-E450-4BA9-95CA-4DB5611AA63C}" type="presParOf" srcId="{E1013FCE-DFAE-4F8C-A78B-E4D643BB2ECE}" destId="{A6EAEF21-A27C-48CD-AF8B-86A0A5C69A7A}" srcOrd="0" destOrd="0" presId="urn:microsoft.com/office/officeart/2005/8/layout/hProcess7"/>
    <dgm:cxn modelId="{77543952-47D7-440D-BBE2-86DECDA12DC4}" type="presParOf" srcId="{E1013FCE-DFAE-4F8C-A78B-E4D643BB2ECE}" destId="{9B028E94-DACB-4964-B475-995C4586E467}" srcOrd="1" destOrd="0" presId="urn:microsoft.com/office/officeart/2005/8/layout/hProcess7"/>
    <dgm:cxn modelId="{8AB948B6-6944-4B21-A1A9-9524DDE919E6}" type="presParOf" srcId="{E1013FCE-DFAE-4F8C-A78B-E4D643BB2ECE}" destId="{7EE9F4B3-20D6-4A18-8C21-BA9D491A469D}" srcOrd="2" destOrd="0" presId="urn:microsoft.com/office/officeart/2005/8/layout/hProcess7"/>
    <dgm:cxn modelId="{F8C62A7D-592E-4171-BDDE-66D81F75699F}" type="presParOf" srcId="{64150D41-E0B1-457B-92B5-565B13369942}" destId="{CA9D0D35-762A-4BB4-BA7D-76B16D79FA93}" srcOrd="3" destOrd="0" presId="urn:microsoft.com/office/officeart/2005/8/layout/hProcess7"/>
    <dgm:cxn modelId="{5AD32824-15E1-41A8-86ED-F10AA22ADA53}" type="presParOf" srcId="{64150D41-E0B1-457B-92B5-565B13369942}" destId="{5527F66B-C616-4337-8B46-180B6B3F133F}" srcOrd="4" destOrd="0" presId="urn:microsoft.com/office/officeart/2005/8/layout/hProcess7"/>
    <dgm:cxn modelId="{448B79D8-F003-4E37-9DAE-8039AC422FC9}" type="presParOf" srcId="{5527F66B-C616-4337-8B46-180B6B3F133F}" destId="{D687DB71-5847-4558-A3E6-24ADA4F2F751}" srcOrd="0" destOrd="0" presId="urn:microsoft.com/office/officeart/2005/8/layout/hProcess7"/>
    <dgm:cxn modelId="{5679A64B-AE7C-4549-B9E5-2F5EE7E34545}" type="presParOf" srcId="{5527F66B-C616-4337-8B46-180B6B3F133F}" destId="{9394220C-8107-4478-955C-101AACBF95E9}" srcOrd="1" destOrd="0" presId="urn:microsoft.com/office/officeart/2005/8/layout/hProcess7"/>
    <dgm:cxn modelId="{FA12DD6A-8B81-43F2-A714-CDB373576068}" type="presParOf" srcId="{5527F66B-C616-4337-8B46-180B6B3F133F}" destId="{86B85A10-5D6B-48DE-A69C-DC0560474438}"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7266D2-A0E3-4519-9D58-1981F4D3095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ACB93689-84D3-419D-82A4-88D3F28E7896}">
      <dgm:prSet phldrT="[Text]"/>
      <dgm:spPr>
        <a:solidFill>
          <a:schemeClr val="accent1">
            <a:lumMod val="20000"/>
            <a:lumOff val="80000"/>
          </a:schemeClr>
        </a:solidFill>
      </dgm:spPr>
      <dgm:t>
        <a:bodyPr/>
        <a:lstStyle/>
        <a:p>
          <a:r>
            <a:rPr lang="en-GB" dirty="0">
              <a:solidFill>
                <a:schemeClr val="tx1"/>
              </a:solidFill>
              <a:latin typeface="Arial" panose="020B0604020202020204" pitchFamily="34" charset="0"/>
              <a:cs typeface="Arial" panose="020B0604020202020204" pitchFamily="34" charset="0"/>
            </a:rPr>
            <a:t>UoR ITE Framework</a:t>
          </a:r>
        </a:p>
      </dgm:t>
    </dgm:pt>
    <dgm:pt modelId="{4239BEE3-2318-4D83-836F-AB4325838007}" type="parTrans" cxnId="{E740B85C-5E80-43B7-9A88-05B7290AE63A}">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5CDF44FC-6FB3-43AC-B1A7-919A7D3CA36E}" type="sibTrans" cxnId="{E740B85C-5E80-43B7-9A88-05B7290AE63A}">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54A9E26D-5F5C-41E0-975A-EAD3874A85E6}">
      <dgm:prSet phldrT="[Text]"/>
      <dgm:spPr>
        <a:solidFill>
          <a:schemeClr val="accent1">
            <a:lumMod val="20000"/>
            <a:lumOff val="80000"/>
          </a:schemeClr>
        </a:solidFill>
      </dgm:spPr>
      <dgm:t>
        <a:bodyPr/>
        <a:lstStyle/>
        <a:p>
          <a:r>
            <a:rPr lang="en-GB" dirty="0">
              <a:solidFill>
                <a:schemeClr val="tx1"/>
              </a:solidFill>
              <a:latin typeface="Arial" panose="020B0604020202020204" pitchFamily="34" charset="0"/>
              <a:cs typeface="Arial" panose="020B0604020202020204" pitchFamily="34" charset="0"/>
            </a:rPr>
            <a:t>Early Years</a:t>
          </a:r>
        </a:p>
      </dgm:t>
    </dgm:pt>
    <dgm:pt modelId="{8CF4C8E0-024F-47EB-87E4-F43110E13970}" type="parTrans" cxnId="{7C48205E-6BBB-422C-83B2-3188D3B4255D}">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26C7069C-E4C2-4324-A313-64E2A199A6CE}" type="sibTrans" cxnId="{7C48205E-6BBB-422C-83B2-3188D3B4255D}">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A823AF2D-4128-4E33-A631-9D0E34598AA0}">
      <dgm:prSet phldrT="[Text]"/>
      <dgm:spPr>
        <a:solidFill>
          <a:schemeClr val="accent1">
            <a:lumMod val="20000"/>
            <a:lumOff val="80000"/>
          </a:schemeClr>
        </a:solidFill>
      </dgm:spPr>
      <dgm:t>
        <a:bodyPr/>
        <a:lstStyle/>
        <a:p>
          <a:r>
            <a:rPr lang="en-GB" dirty="0">
              <a:solidFill>
                <a:schemeClr val="tx1"/>
              </a:solidFill>
              <a:latin typeface="Arial" panose="020B0604020202020204" pitchFamily="34" charset="0"/>
              <a:cs typeface="Arial" panose="020B0604020202020204" pitchFamily="34" charset="0"/>
            </a:rPr>
            <a:t>Primary Education</a:t>
          </a:r>
        </a:p>
      </dgm:t>
    </dgm:pt>
    <dgm:pt modelId="{D12B1525-BEC8-41BD-879C-AD168671BF98}" type="parTrans" cxnId="{F7943DCD-D464-4289-808A-B0139E249F17}">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BABBC3A5-3779-43C5-8FF9-D40CF3ACC687}" type="sibTrans" cxnId="{F7943DCD-D464-4289-808A-B0139E249F17}">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3147F551-6158-4F4E-820E-82AC4A5D4A45}">
      <dgm:prSet phldrT="[Text]"/>
      <dgm:spPr>
        <a:solidFill>
          <a:schemeClr val="accent1">
            <a:lumMod val="20000"/>
            <a:lumOff val="80000"/>
          </a:schemeClr>
        </a:solidFill>
      </dgm:spPr>
      <dgm:t>
        <a:bodyPr/>
        <a:lstStyle/>
        <a:p>
          <a:pPr rtl="0"/>
          <a:r>
            <a:rPr lang="en-GB" dirty="0">
              <a:solidFill>
                <a:schemeClr val="tx1"/>
              </a:solidFill>
              <a:latin typeface="Arial"/>
              <a:cs typeface="Arial"/>
            </a:rPr>
            <a:t>Secondary Education </a:t>
          </a:r>
          <a:endParaRPr lang="en-GB" dirty="0">
            <a:solidFill>
              <a:schemeClr val="tx1"/>
            </a:solidFill>
            <a:latin typeface="Arial" panose="020B0604020202020204" pitchFamily="34" charset="0"/>
            <a:cs typeface="Arial" panose="020B0604020202020204" pitchFamily="34" charset="0"/>
          </a:endParaRPr>
        </a:p>
      </dgm:t>
    </dgm:pt>
    <dgm:pt modelId="{B33249EE-5825-472E-8BB5-875AC99453BF}" type="parTrans" cxnId="{C79E52F7-2772-44E2-96F0-283058B756A7}">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DC42100B-2C7F-4118-8FD2-8C77B702D35E}" type="sibTrans" cxnId="{C79E52F7-2772-44E2-96F0-283058B756A7}">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E77BAE71-7E7D-462A-A5CE-8CAB22A34C0A}" type="pres">
      <dgm:prSet presAssocID="{9E7266D2-A0E3-4519-9D58-1981F4D30955}" presName="hierChild1" presStyleCnt="0">
        <dgm:presLayoutVars>
          <dgm:orgChart val="1"/>
          <dgm:chPref val="1"/>
          <dgm:dir/>
          <dgm:animOne val="branch"/>
          <dgm:animLvl val="lvl"/>
          <dgm:resizeHandles/>
        </dgm:presLayoutVars>
      </dgm:prSet>
      <dgm:spPr/>
    </dgm:pt>
    <dgm:pt modelId="{D2939F31-827E-4424-BAD6-CAA8BC01691C}" type="pres">
      <dgm:prSet presAssocID="{ACB93689-84D3-419D-82A4-88D3F28E7896}" presName="hierRoot1" presStyleCnt="0">
        <dgm:presLayoutVars>
          <dgm:hierBranch val="init"/>
        </dgm:presLayoutVars>
      </dgm:prSet>
      <dgm:spPr/>
    </dgm:pt>
    <dgm:pt modelId="{BD28F8C0-9CFD-4ECC-8E29-1DBFC27042D6}" type="pres">
      <dgm:prSet presAssocID="{ACB93689-84D3-419D-82A4-88D3F28E7896}" presName="rootComposite1" presStyleCnt="0"/>
      <dgm:spPr/>
    </dgm:pt>
    <dgm:pt modelId="{34DD5FC3-A2D2-4474-8E97-CA14D2EA53EB}" type="pres">
      <dgm:prSet presAssocID="{ACB93689-84D3-419D-82A4-88D3F28E7896}" presName="rootText1" presStyleLbl="node0" presStyleIdx="0" presStyleCnt="1" custLinFactNeighborY="-84437">
        <dgm:presLayoutVars>
          <dgm:chPref val="3"/>
        </dgm:presLayoutVars>
      </dgm:prSet>
      <dgm:spPr/>
    </dgm:pt>
    <dgm:pt modelId="{C1D6D5ED-8D06-49A6-983A-EEE06AE807DD}" type="pres">
      <dgm:prSet presAssocID="{ACB93689-84D3-419D-82A4-88D3F28E7896}" presName="rootConnector1" presStyleLbl="node1" presStyleIdx="0" presStyleCnt="0"/>
      <dgm:spPr/>
    </dgm:pt>
    <dgm:pt modelId="{B92BE1D8-CDE3-477D-AFBB-460C0E54FF4B}" type="pres">
      <dgm:prSet presAssocID="{ACB93689-84D3-419D-82A4-88D3F28E7896}" presName="hierChild2" presStyleCnt="0"/>
      <dgm:spPr/>
    </dgm:pt>
    <dgm:pt modelId="{2C12DB3B-5B75-4416-843F-B8F4AA2DA837}" type="pres">
      <dgm:prSet presAssocID="{8CF4C8E0-024F-47EB-87E4-F43110E13970}" presName="Name37" presStyleLbl="parChTrans1D2" presStyleIdx="0" presStyleCnt="3"/>
      <dgm:spPr/>
    </dgm:pt>
    <dgm:pt modelId="{9CEA55B9-8F4C-4200-9E7F-0A66C73B8AC7}" type="pres">
      <dgm:prSet presAssocID="{54A9E26D-5F5C-41E0-975A-EAD3874A85E6}" presName="hierRoot2" presStyleCnt="0">
        <dgm:presLayoutVars>
          <dgm:hierBranch val="init"/>
        </dgm:presLayoutVars>
      </dgm:prSet>
      <dgm:spPr/>
    </dgm:pt>
    <dgm:pt modelId="{F1BD1205-41B5-4503-A4F9-1E0F559358AE}" type="pres">
      <dgm:prSet presAssocID="{54A9E26D-5F5C-41E0-975A-EAD3874A85E6}" presName="rootComposite" presStyleCnt="0"/>
      <dgm:spPr/>
    </dgm:pt>
    <dgm:pt modelId="{8C5619C7-5D92-465D-86BA-A7D186A1F1EE}" type="pres">
      <dgm:prSet presAssocID="{54A9E26D-5F5C-41E0-975A-EAD3874A85E6}" presName="rootText" presStyleLbl="node2" presStyleIdx="0" presStyleCnt="3" custLinFactNeighborX="-821" custLinFactNeighborY="-2208">
        <dgm:presLayoutVars>
          <dgm:chPref val="3"/>
        </dgm:presLayoutVars>
      </dgm:prSet>
      <dgm:spPr/>
    </dgm:pt>
    <dgm:pt modelId="{FF0174E3-F985-48B8-97D7-131EDDB775F2}" type="pres">
      <dgm:prSet presAssocID="{54A9E26D-5F5C-41E0-975A-EAD3874A85E6}" presName="rootConnector" presStyleLbl="node2" presStyleIdx="0" presStyleCnt="3"/>
      <dgm:spPr/>
    </dgm:pt>
    <dgm:pt modelId="{BCC3A38B-7D28-4361-9225-0F7344624B97}" type="pres">
      <dgm:prSet presAssocID="{54A9E26D-5F5C-41E0-975A-EAD3874A85E6}" presName="hierChild4" presStyleCnt="0"/>
      <dgm:spPr/>
    </dgm:pt>
    <dgm:pt modelId="{46AE8799-57AC-4E18-BE37-21FB3EC8BDE1}" type="pres">
      <dgm:prSet presAssocID="{54A9E26D-5F5C-41E0-975A-EAD3874A85E6}" presName="hierChild5" presStyleCnt="0"/>
      <dgm:spPr/>
    </dgm:pt>
    <dgm:pt modelId="{2FBB9EA2-697C-4C16-A3A1-0DEEED9B7B8F}" type="pres">
      <dgm:prSet presAssocID="{D12B1525-BEC8-41BD-879C-AD168671BF98}" presName="Name37" presStyleLbl="parChTrans1D2" presStyleIdx="1" presStyleCnt="3"/>
      <dgm:spPr/>
    </dgm:pt>
    <dgm:pt modelId="{8498026E-37FD-4DD4-B9C4-AA0EB9BFC202}" type="pres">
      <dgm:prSet presAssocID="{A823AF2D-4128-4E33-A631-9D0E34598AA0}" presName="hierRoot2" presStyleCnt="0">
        <dgm:presLayoutVars>
          <dgm:hierBranch val="init"/>
        </dgm:presLayoutVars>
      </dgm:prSet>
      <dgm:spPr/>
    </dgm:pt>
    <dgm:pt modelId="{D1BCACB4-9B21-4C2B-ADE9-D953A94FF4AD}" type="pres">
      <dgm:prSet presAssocID="{A823AF2D-4128-4E33-A631-9D0E34598AA0}" presName="rootComposite" presStyleCnt="0"/>
      <dgm:spPr/>
    </dgm:pt>
    <dgm:pt modelId="{2D7D3D35-77C8-4ED0-B2A7-B46703F23E54}" type="pres">
      <dgm:prSet presAssocID="{A823AF2D-4128-4E33-A631-9D0E34598AA0}" presName="rootText" presStyleLbl="node2" presStyleIdx="1" presStyleCnt="3" custLinFactNeighborX="1231" custLinFactNeighborY="-2208">
        <dgm:presLayoutVars>
          <dgm:chPref val="3"/>
        </dgm:presLayoutVars>
      </dgm:prSet>
      <dgm:spPr/>
    </dgm:pt>
    <dgm:pt modelId="{049C3D04-F2AF-47D1-851F-4C28D7C4C9DC}" type="pres">
      <dgm:prSet presAssocID="{A823AF2D-4128-4E33-A631-9D0E34598AA0}" presName="rootConnector" presStyleLbl="node2" presStyleIdx="1" presStyleCnt="3"/>
      <dgm:spPr/>
    </dgm:pt>
    <dgm:pt modelId="{2B5869D0-B3C3-48C2-86E5-1D538F5BDC79}" type="pres">
      <dgm:prSet presAssocID="{A823AF2D-4128-4E33-A631-9D0E34598AA0}" presName="hierChild4" presStyleCnt="0"/>
      <dgm:spPr/>
    </dgm:pt>
    <dgm:pt modelId="{FB2847AF-6EAF-44FE-8BD5-5B05C814FC03}" type="pres">
      <dgm:prSet presAssocID="{A823AF2D-4128-4E33-A631-9D0E34598AA0}" presName="hierChild5" presStyleCnt="0"/>
      <dgm:spPr/>
    </dgm:pt>
    <dgm:pt modelId="{68A69EEB-CFDC-4DA5-B4CC-AC3E3BE3D79C}" type="pres">
      <dgm:prSet presAssocID="{B33249EE-5825-472E-8BB5-875AC99453BF}" presName="Name37" presStyleLbl="parChTrans1D2" presStyleIdx="2" presStyleCnt="3"/>
      <dgm:spPr/>
    </dgm:pt>
    <dgm:pt modelId="{B298C611-E96E-4948-BBFB-CA3112A92779}" type="pres">
      <dgm:prSet presAssocID="{3147F551-6158-4F4E-820E-82AC4A5D4A45}" presName="hierRoot2" presStyleCnt="0">
        <dgm:presLayoutVars>
          <dgm:hierBranch val="init"/>
        </dgm:presLayoutVars>
      </dgm:prSet>
      <dgm:spPr/>
    </dgm:pt>
    <dgm:pt modelId="{0A81B806-782E-4F87-8BC0-1F5C1DDBF6F3}" type="pres">
      <dgm:prSet presAssocID="{3147F551-6158-4F4E-820E-82AC4A5D4A45}" presName="rootComposite" presStyleCnt="0"/>
      <dgm:spPr/>
    </dgm:pt>
    <dgm:pt modelId="{745D4E1C-95A7-40EC-B8B4-06D689A4E4E4}" type="pres">
      <dgm:prSet presAssocID="{3147F551-6158-4F4E-820E-82AC4A5D4A45}" presName="rootText" presStyleLbl="node2" presStyleIdx="2" presStyleCnt="3">
        <dgm:presLayoutVars>
          <dgm:chPref val="3"/>
        </dgm:presLayoutVars>
      </dgm:prSet>
      <dgm:spPr/>
    </dgm:pt>
    <dgm:pt modelId="{7B3667C8-C238-42C7-99F0-0A4FEF4DC152}" type="pres">
      <dgm:prSet presAssocID="{3147F551-6158-4F4E-820E-82AC4A5D4A45}" presName="rootConnector" presStyleLbl="node2" presStyleIdx="2" presStyleCnt="3"/>
      <dgm:spPr/>
    </dgm:pt>
    <dgm:pt modelId="{82ECB14F-7132-4199-8D85-68553286E1E0}" type="pres">
      <dgm:prSet presAssocID="{3147F551-6158-4F4E-820E-82AC4A5D4A45}" presName="hierChild4" presStyleCnt="0"/>
      <dgm:spPr/>
    </dgm:pt>
    <dgm:pt modelId="{04B224DD-A41D-4470-A3B4-0C183A1562CE}" type="pres">
      <dgm:prSet presAssocID="{3147F551-6158-4F4E-820E-82AC4A5D4A45}" presName="hierChild5" presStyleCnt="0"/>
      <dgm:spPr/>
    </dgm:pt>
    <dgm:pt modelId="{4927C785-C9D6-4DB2-931A-95E23B60859C}" type="pres">
      <dgm:prSet presAssocID="{ACB93689-84D3-419D-82A4-88D3F28E7896}" presName="hierChild3" presStyleCnt="0"/>
      <dgm:spPr/>
    </dgm:pt>
  </dgm:ptLst>
  <dgm:cxnLst>
    <dgm:cxn modelId="{DD652004-24E1-4D76-9A5D-D9263968B3F0}" type="presOf" srcId="{54A9E26D-5F5C-41E0-975A-EAD3874A85E6}" destId="{FF0174E3-F985-48B8-97D7-131EDDB775F2}" srcOrd="1" destOrd="0" presId="urn:microsoft.com/office/officeart/2005/8/layout/orgChart1"/>
    <dgm:cxn modelId="{50B7E220-E708-4DCF-969D-8168F8DAA27D}" type="presOf" srcId="{A823AF2D-4128-4E33-A631-9D0E34598AA0}" destId="{2D7D3D35-77C8-4ED0-B2A7-B46703F23E54}" srcOrd="0" destOrd="0" presId="urn:microsoft.com/office/officeart/2005/8/layout/orgChart1"/>
    <dgm:cxn modelId="{E740B85C-5E80-43B7-9A88-05B7290AE63A}" srcId="{9E7266D2-A0E3-4519-9D58-1981F4D30955}" destId="{ACB93689-84D3-419D-82A4-88D3F28E7896}" srcOrd="0" destOrd="0" parTransId="{4239BEE3-2318-4D83-836F-AB4325838007}" sibTransId="{5CDF44FC-6FB3-43AC-B1A7-919A7D3CA36E}"/>
    <dgm:cxn modelId="{800AD55C-705D-49E5-9526-5777D5B62A88}" type="presOf" srcId="{54A9E26D-5F5C-41E0-975A-EAD3874A85E6}" destId="{8C5619C7-5D92-465D-86BA-A7D186A1F1EE}" srcOrd="0" destOrd="0" presId="urn:microsoft.com/office/officeart/2005/8/layout/orgChart1"/>
    <dgm:cxn modelId="{7C48205E-6BBB-422C-83B2-3188D3B4255D}" srcId="{ACB93689-84D3-419D-82A4-88D3F28E7896}" destId="{54A9E26D-5F5C-41E0-975A-EAD3874A85E6}" srcOrd="0" destOrd="0" parTransId="{8CF4C8E0-024F-47EB-87E4-F43110E13970}" sibTransId="{26C7069C-E4C2-4324-A313-64E2A199A6CE}"/>
    <dgm:cxn modelId="{059BAA60-77D7-4A97-A5E7-26F8A91FBEE0}" type="presOf" srcId="{B33249EE-5825-472E-8BB5-875AC99453BF}" destId="{68A69EEB-CFDC-4DA5-B4CC-AC3E3BE3D79C}" srcOrd="0" destOrd="0" presId="urn:microsoft.com/office/officeart/2005/8/layout/orgChart1"/>
    <dgm:cxn modelId="{78496372-6EB2-4404-8CAD-724D4F377374}" type="presOf" srcId="{D12B1525-BEC8-41BD-879C-AD168671BF98}" destId="{2FBB9EA2-697C-4C16-A3A1-0DEEED9B7B8F}" srcOrd="0" destOrd="0" presId="urn:microsoft.com/office/officeart/2005/8/layout/orgChart1"/>
    <dgm:cxn modelId="{BA6DB98C-6CA9-41D3-B361-7DF6F1415684}" type="presOf" srcId="{ACB93689-84D3-419D-82A4-88D3F28E7896}" destId="{34DD5FC3-A2D2-4474-8E97-CA14D2EA53EB}" srcOrd="0" destOrd="0" presId="urn:microsoft.com/office/officeart/2005/8/layout/orgChart1"/>
    <dgm:cxn modelId="{18002E8E-42B3-48C2-B090-E9B51CF795FC}" type="presOf" srcId="{A823AF2D-4128-4E33-A631-9D0E34598AA0}" destId="{049C3D04-F2AF-47D1-851F-4C28D7C4C9DC}" srcOrd="1" destOrd="0" presId="urn:microsoft.com/office/officeart/2005/8/layout/orgChart1"/>
    <dgm:cxn modelId="{4DDB88A7-19A5-4992-9141-9F6F9D150950}" type="presOf" srcId="{3147F551-6158-4F4E-820E-82AC4A5D4A45}" destId="{7B3667C8-C238-42C7-99F0-0A4FEF4DC152}" srcOrd="1" destOrd="0" presId="urn:microsoft.com/office/officeart/2005/8/layout/orgChart1"/>
    <dgm:cxn modelId="{87677CC4-0FF6-4A00-9189-73AD0A493A2C}" type="presOf" srcId="{8CF4C8E0-024F-47EB-87E4-F43110E13970}" destId="{2C12DB3B-5B75-4416-843F-B8F4AA2DA837}" srcOrd="0" destOrd="0" presId="urn:microsoft.com/office/officeart/2005/8/layout/orgChart1"/>
    <dgm:cxn modelId="{F7943DCD-D464-4289-808A-B0139E249F17}" srcId="{ACB93689-84D3-419D-82A4-88D3F28E7896}" destId="{A823AF2D-4128-4E33-A631-9D0E34598AA0}" srcOrd="1" destOrd="0" parTransId="{D12B1525-BEC8-41BD-879C-AD168671BF98}" sibTransId="{BABBC3A5-3779-43C5-8FF9-D40CF3ACC687}"/>
    <dgm:cxn modelId="{BBB167D0-2770-43C6-A037-34B2E5B27305}" type="presOf" srcId="{9E7266D2-A0E3-4519-9D58-1981F4D30955}" destId="{E77BAE71-7E7D-462A-A5CE-8CAB22A34C0A}" srcOrd="0" destOrd="0" presId="urn:microsoft.com/office/officeart/2005/8/layout/orgChart1"/>
    <dgm:cxn modelId="{93AE0BE0-8CB8-4C25-A204-9D040DE934C1}" type="presOf" srcId="{3147F551-6158-4F4E-820E-82AC4A5D4A45}" destId="{745D4E1C-95A7-40EC-B8B4-06D689A4E4E4}" srcOrd="0" destOrd="0" presId="urn:microsoft.com/office/officeart/2005/8/layout/orgChart1"/>
    <dgm:cxn modelId="{B1C646E4-D766-4F6B-B5F7-4543AE37C6F2}" type="presOf" srcId="{ACB93689-84D3-419D-82A4-88D3F28E7896}" destId="{C1D6D5ED-8D06-49A6-983A-EEE06AE807DD}" srcOrd="1" destOrd="0" presId="urn:microsoft.com/office/officeart/2005/8/layout/orgChart1"/>
    <dgm:cxn modelId="{C79E52F7-2772-44E2-96F0-283058B756A7}" srcId="{ACB93689-84D3-419D-82A4-88D3F28E7896}" destId="{3147F551-6158-4F4E-820E-82AC4A5D4A45}" srcOrd="2" destOrd="0" parTransId="{B33249EE-5825-472E-8BB5-875AC99453BF}" sibTransId="{DC42100B-2C7F-4118-8FD2-8C77B702D35E}"/>
    <dgm:cxn modelId="{775E7978-762C-4CB5-9882-ABC5F33A57B2}" type="presParOf" srcId="{E77BAE71-7E7D-462A-A5CE-8CAB22A34C0A}" destId="{D2939F31-827E-4424-BAD6-CAA8BC01691C}" srcOrd="0" destOrd="0" presId="urn:microsoft.com/office/officeart/2005/8/layout/orgChart1"/>
    <dgm:cxn modelId="{BD89F325-F10E-4072-B10D-015AF5A9C72E}" type="presParOf" srcId="{D2939F31-827E-4424-BAD6-CAA8BC01691C}" destId="{BD28F8C0-9CFD-4ECC-8E29-1DBFC27042D6}" srcOrd="0" destOrd="0" presId="urn:microsoft.com/office/officeart/2005/8/layout/orgChart1"/>
    <dgm:cxn modelId="{E1CD9AC6-9334-4184-8214-9D4C245258A7}" type="presParOf" srcId="{BD28F8C0-9CFD-4ECC-8E29-1DBFC27042D6}" destId="{34DD5FC3-A2D2-4474-8E97-CA14D2EA53EB}" srcOrd="0" destOrd="0" presId="urn:microsoft.com/office/officeart/2005/8/layout/orgChart1"/>
    <dgm:cxn modelId="{6AC664EF-9915-48D7-9910-EAB70D6AD2F0}" type="presParOf" srcId="{BD28F8C0-9CFD-4ECC-8E29-1DBFC27042D6}" destId="{C1D6D5ED-8D06-49A6-983A-EEE06AE807DD}" srcOrd="1" destOrd="0" presId="urn:microsoft.com/office/officeart/2005/8/layout/orgChart1"/>
    <dgm:cxn modelId="{57C47A00-6585-4591-B3A5-B83D025504FE}" type="presParOf" srcId="{D2939F31-827E-4424-BAD6-CAA8BC01691C}" destId="{B92BE1D8-CDE3-477D-AFBB-460C0E54FF4B}" srcOrd="1" destOrd="0" presId="urn:microsoft.com/office/officeart/2005/8/layout/orgChart1"/>
    <dgm:cxn modelId="{E1A95DC2-DBB9-41DE-879C-84BB29531C33}" type="presParOf" srcId="{B92BE1D8-CDE3-477D-AFBB-460C0E54FF4B}" destId="{2C12DB3B-5B75-4416-843F-B8F4AA2DA837}" srcOrd="0" destOrd="0" presId="urn:microsoft.com/office/officeart/2005/8/layout/orgChart1"/>
    <dgm:cxn modelId="{23EE5234-385E-40A5-B3A6-514D52DAA7AC}" type="presParOf" srcId="{B92BE1D8-CDE3-477D-AFBB-460C0E54FF4B}" destId="{9CEA55B9-8F4C-4200-9E7F-0A66C73B8AC7}" srcOrd="1" destOrd="0" presId="urn:microsoft.com/office/officeart/2005/8/layout/orgChart1"/>
    <dgm:cxn modelId="{97F03C4B-DCFE-4386-94E9-6248F568542B}" type="presParOf" srcId="{9CEA55B9-8F4C-4200-9E7F-0A66C73B8AC7}" destId="{F1BD1205-41B5-4503-A4F9-1E0F559358AE}" srcOrd="0" destOrd="0" presId="urn:microsoft.com/office/officeart/2005/8/layout/orgChart1"/>
    <dgm:cxn modelId="{FE8F0D22-FB15-4C70-917B-2868E950B651}" type="presParOf" srcId="{F1BD1205-41B5-4503-A4F9-1E0F559358AE}" destId="{8C5619C7-5D92-465D-86BA-A7D186A1F1EE}" srcOrd="0" destOrd="0" presId="urn:microsoft.com/office/officeart/2005/8/layout/orgChart1"/>
    <dgm:cxn modelId="{F671E4F8-533D-41EA-ADC1-D7C47896CCCF}" type="presParOf" srcId="{F1BD1205-41B5-4503-A4F9-1E0F559358AE}" destId="{FF0174E3-F985-48B8-97D7-131EDDB775F2}" srcOrd="1" destOrd="0" presId="urn:microsoft.com/office/officeart/2005/8/layout/orgChart1"/>
    <dgm:cxn modelId="{9C043989-458C-486B-BBB4-F4599F7147A6}" type="presParOf" srcId="{9CEA55B9-8F4C-4200-9E7F-0A66C73B8AC7}" destId="{BCC3A38B-7D28-4361-9225-0F7344624B97}" srcOrd="1" destOrd="0" presId="urn:microsoft.com/office/officeart/2005/8/layout/orgChart1"/>
    <dgm:cxn modelId="{32FA0868-0E32-4327-8344-E9D5A1DA7646}" type="presParOf" srcId="{9CEA55B9-8F4C-4200-9E7F-0A66C73B8AC7}" destId="{46AE8799-57AC-4E18-BE37-21FB3EC8BDE1}" srcOrd="2" destOrd="0" presId="urn:microsoft.com/office/officeart/2005/8/layout/orgChart1"/>
    <dgm:cxn modelId="{30B41D64-B72A-4898-94C7-53C81E1D7C8B}" type="presParOf" srcId="{B92BE1D8-CDE3-477D-AFBB-460C0E54FF4B}" destId="{2FBB9EA2-697C-4C16-A3A1-0DEEED9B7B8F}" srcOrd="2" destOrd="0" presId="urn:microsoft.com/office/officeart/2005/8/layout/orgChart1"/>
    <dgm:cxn modelId="{5E644B96-5129-4C56-BA70-DB93914D8899}" type="presParOf" srcId="{B92BE1D8-CDE3-477D-AFBB-460C0E54FF4B}" destId="{8498026E-37FD-4DD4-B9C4-AA0EB9BFC202}" srcOrd="3" destOrd="0" presId="urn:microsoft.com/office/officeart/2005/8/layout/orgChart1"/>
    <dgm:cxn modelId="{1D46321C-64FF-4A0D-8FA8-C4B9655E14EE}" type="presParOf" srcId="{8498026E-37FD-4DD4-B9C4-AA0EB9BFC202}" destId="{D1BCACB4-9B21-4C2B-ADE9-D953A94FF4AD}" srcOrd="0" destOrd="0" presId="urn:microsoft.com/office/officeart/2005/8/layout/orgChart1"/>
    <dgm:cxn modelId="{91A596F9-A931-4C48-A8CD-429D07FF945F}" type="presParOf" srcId="{D1BCACB4-9B21-4C2B-ADE9-D953A94FF4AD}" destId="{2D7D3D35-77C8-4ED0-B2A7-B46703F23E54}" srcOrd="0" destOrd="0" presId="urn:microsoft.com/office/officeart/2005/8/layout/orgChart1"/>
    <dgm:cxn modelId="{3B5CED56-4B2A-42B0-A214-A298147C9C19}" type="presParOf" srcId="{D1BCACB4-9B21-4C2B-ADE9-D953A94FF4AD}" destId="{049C3D04-F2AF-47D1-851F-4C28D7C4C9DC}" srcOrd="1" destOrd="0" presId="urn:microsoft.com/office/officeart/2005/8/layout/orgChart1"/>
    <dgm:cxn modelId="{6A972AE3-45D4-4BC3-9E5B-270FE10ACEB1}" type="presParOf" srcId="{8498026E-37FD-4DD4-B9C4-AA0EB9BFC202}" destId="{2B5869D0-B3C3-48C2-86E5-1D538F5BDC79}" srcOrd="1" destOrd="0" presId="urn:microsoft.com/office/officeart/2005/8/layout/orgChart1"/>
    <dgm:cxn modelId="{2B12391B-6B44-4866-B208-02D307B01637}" type="presParOf" srcId="{8498026E-37FD-4DD4-B9C4-AA0EB9BFC202}" destId="{FB2847AF-6EAF-44FE-8BD5-5B05C814FC03}" srcOrd="2" destOrd="0" presId="urn:microsoft.com/office/officeart/2005/8/layout/orgChart1"/>
    <dgm:cxn modelId="{696D9419-A43B-44E8-BB2D-2911DC8062C7}" type="presParOf" srcId="{B92BE1D8-CDE3-477D-AFBB-460C0E54FF4B}" destId="{68A69EEB-CFDC-4DA5-B4CC-AC3E3BE3D79C}" srcOrd="4" destOrd="0" presId="urn:microsoft.com/office/officeart/2005/8/layout/orgChart1"/>
    <dgm:cxn modelId="{CF9B31DC-9B9C-4C08-B600-2CDF21103D39}" type="presParOf" srcId="{B92BE1D8-CDE3-477D-AFBB-460C0E54FF4B}" destId="{B298C611-E96E-4948-BBFB-CA3112A92779}" srcOrd="5" destOrd="0" presId="urn:microsoft.com/office/officeart/2005/8/layout/orgChart1"/>
    <dgm:cxn modelId="{71C8D182-F6F4-4BA2-8921-347C031F068B}" type="presParOf" srcId="{B298C611-E96E-4948-BBFB-CA3112A92779}" destId="{0A81B806-782E-4F87-8BC0-1F5C1DDBF6F3}" srcOrd="0" destOrd="0" presId="urn:microsoft.com/office/officeart/2005/8/layout/orgChart1"/>
    <dgm:cxn modelId="{9BA48C46-F79B-4D19-9F41-9738D481A8BD}" type="presParOf" srcId="{0A81B806-782E-4F87-8BC0-1F5C1DDBF6F3}" destId="{745D4E1C-95A7-40EC-B8B4-06D689A4E4E4}" srcOrd="0" destOrd="0" presId="urn:microsoft.com/office/officeart/2005/8/layout/orgChart1"/>
    <dgm:cxn modelId="{DB90A36C-A323-4D63-BC26-A742C5F3850F}" type="presParOf" srcId="{0A81B806-782E-4F87-8BC0-1F5C1DDBF6F3}" destId="{7B3667C8-C238-42C7-99F0-0A4FEF4DC152}" srcOrd="1" destOrd="0" presId="urn:microsoft.com/office/officeart/2005/8/layout/orgChart1"/>
    <dgm:cxn modelId="{27ED4060-BE21-4C71-A268-5508FF5F6BE3}" type="presParOf" srcId="{B298C611-E96E-4948-BBFB-CA3112A92779}" destId="{82ECB14F-7132-4199-8D85-68553286E1E0}" srcOrd="1" destOrd="0" presId="urn:microsoft.com/office/officeart/2005/8/layout/orgChart1"/>
    <dgm:cxn modelId="{08681493-02B5-4C57-8E7D-2DBBCC0930FC}" type="presParOf" srcId="{B298C611-E96E-4948-BBFB-CA3112A92779}" destId="{04B224DD-A41D-4470-A3B4-0C183A1562CE}" srcOrd="2" destOrd="0" presId="urn:microsoft.com/office/officeart/2005/8/layout/orgChart1"/>
    <dgm:cxn modelId="{C1B1F1B1-C7C7-4152-A164-D056EF503BF9}" type="presParOf" srcId="{D2939F31-827E-4424-BAD6-CAA8BC01691C}" destId="{4927C785-C9D6-4DB2-931A-95E23B60859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88BB11-3258-470B-92F1-A210AA1589E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5505C1A-1C3D-46EE-A958-2C3BE4D88689}">
      <dgm:prSet phldrT="[Text]" phldr="0"/>
      <dgm:spPr/>
      <dgm:t>
        <a:bodyPr/>
        <a:lstStyle/>
        <a:p>
          <a:pPr rtl="0"/>
          <a:r>
            <a:rPr lang="en-US" dirty="0">
              <a:latin typeface="Calibri Light" panose="020F0302020204030204"/>
            </a:rPr>
            <a:t>Three universities in England</a:t>
          </a:r>
          <a:endParaRPr lang="en-US" dirty="0"/>
        </a:p>
      </dgm:t>
    </dgm:pt>
    <dgm:pt modelId="{52AD78F8-3764-4A37-8623-CE7F1A8A425C}" type="parTrans" cxnId="{DABAD304-20B7-411E-A00F-627B7107E333}">
      <dgm:prSet/>
      <dgm:spPr/>
      <dgm:t>
        <a:bodyPr/>
        <a:lstStyle/>
        <a:p>
          <a:endParaRPr lang="en-US"/>
        </a:p>
      </dgm:t>
    </dgm:pt>
    <dgm:pt modelId="{01852719-2112-4C71-9F79-38054F79D244}" type="sibTrans" cxnId="{DABAD304-20B7-411E-A00F-627B7107E333}">
      <dgm:prSet/>
      <dgm:spPr/>
      <dgm:t>
        <a:bodyPr/>
        <a:lstStyle/>
        <a:p>
          <a:endParaRPr lang="en-US"/>
        </a:p>
      </dgm:t>
    </dgm:pt>
    <dgm:pt modelId="{40A23261-3E6B-4675-A6C0-C2F8B274F026}">
      <dgm:prSet phldrT="[Text]" phldr="0"/>
      <dgm:spPr/>
      <dgm:t>
        <a:bodyPr/>
        <a:lstStyle/>
        <a:p>
          <a:pPr rtl="0"/>
          <a:r>
            <a:rPr lang="en-US" dirty="0">
              <a:latin typeface="Calibri Light" panose="020F0302020204030204"/>
            </a:rPr>
            <a:t> Two in the South- southwest and southeast and one in the Northwest</a:t>
          </a:r>
          <a:endParaRPr lang="en-US" dirty="0"/>
        </a:p>
      </dgm:t>
    </dgm:pt>
    <dgm:pt modelId="{C7A51648-0C77-402B-80DE-D2F5608F9408}" type="parTrans" cxnId="{56FED7AD-09E0-48F9-B3BF-AAA0B1EBB995}">
      <dgm:prSet/>
      <dgm:spPr/>
      <dgm:t>
        <a:bodyPr/>
        <a:lstStyle/>
        <a:p>
          <a:endParaRPr lang="en-US"/>
        </a:p>
      </dgm:t>
    </dgm:pt>
    <dgm:pt modelId="{F87BBE45-6963-41A5-863C-9E7E144EC06A}" type="sibTrans" cxnId="{56FED7AD-09E0-48F9-B3BF-AAA0B1EBB995}">
      <dgm:prSet/>
      <dgm:spPr/>
      <dgm:t>
        <a:bodyPr/>
        <a:lstStyle/>
        <a:p>
          <a:endParaRPr lang="en-US"/>
        </a:p>
      </dgm:t>
    </dgm:pt>
    <dgm:pt modelId="{5E04C7C4-F096-4A6F-9626-F212275C131F}">
      <dgm:prSet phldrT="[Text]" phldr="0"/>
      <dgm:spPr/>
      <dgm:t>
        <a:bodyPr/>
        <a:lstStyle/>
        <a:p>
          <a:pPr rtl="0"/>
          <a:r>
            <a:rPr lang="en-US" dirty="0">
              <a:latin typeface="Calibri Light" panose="020F0302020204030204"/>
            </a:rPr>
            <a:t> All ITE phases took part in the survey</a:t>
          </a:r>
          <a:endParaRPr lang="en-US" dirty="0"/>
        </a:p>
      </dgm:t>
    </dgm:pt>
    <dgm:pt modelId="{12D65183-6BD0-4BEA-AC2F-CF726C5DADCF}" type="parTrans" cxnId="{A2812595-C787-4463-9BF2-56006A47659E}">
      <dgm:prSet/>
      <dgm:spPr/>
      <dgm:t>
        <a:bodyPr/>
        <a:lstStyle/>
        <a:p>
          <a:endParaRPr lang="en-US"/>
        </a:p>
      </dgm:t>
    </dgm:pt>
    <dgm:pt modelId="{C8190C9E-B599-474E-88D4-3A10E5F6D3EA}" type="sibTrans" cxnId="{A2812595-C787-4463-9BF2-56006A47659E}">
      <dgm:prSet/>
      <dgm:spPr/>
      <dgm:t>
        <a:bodyPr/>
        <a:lstStyle/>
        <a:p>
          <a:endParaRPr lang="en-US"/>
        </a:p>
      </dgm:t>
    </dgm:pt>
    <dgm:pt modelId="{1BE56FB4-6AF3-4F80-BAB5-CFF60D82ECA7}">
      <dgm:prSet phldrT="[Text]" phldr="0"/>
      <dgm:spPr/>
      <dgm:t>
        <a:bodyPr/>
        <a:lstStyle/>
        <a:p>
          <a:pPr rtl="0"/>
          <a:r>
            <a:rPr lang="en-US" dirty="0">
              <a:latin typeface="Calibri Light" panose="020F0302020204030204"/>
            </a:rPr>
            <a:t>All public, research universities</a:t>
          </a:r>
          <a:endParaRPr lang="en-US" dirty="0"/>
        </a:p>
      </dgm:t>
    </dgm:pt>
    <dgm:pt modelId="{43B695B5-A563-4D7E-B1B8-9FFE58EC9EE6}" type="parTrans" cxnId="{4EB1AAEF-3047-4A6E-930D-BD9DF81B8BB9}">
      <dgm:prSet/>
      <dgm:spPr/>
      <dgm:t>
        <a:bodyPr/>
        <a:lstStyle/>
        <a:p>
          <a:endParaRPr lang="en-US"/>
        </a:p>
      </dgm:t>
    </dgm:pt>
    <dgm:pt modelId="{315B0ECD-5B20-4D80-AE8F-861DDD6C624B}" type="sibTrans" cxnId="{4EB1AAEF-3047-4A6E-930D-BD9DF81B8BB9}">
      <dgm:prSet/>
      <dgm:spPr/>
      <dgm:t>
        <a:bodyPr/>
        <a:lstStyle/>
        <a:p>
          <a:endParaRPr lang="en-US"/>
        </a:p>
      </dgm:t>
    </dgm:pt>
    <dgm:pt modelId="{5B6C02CA-4076-4700-BB37-4F468EC23A55}">
      <dgm:prSet phldrT="[Text]" phldr="0"/>
      <dgm:spPr/>
      <dgm:t>
        <a:bodyPr/>
        <a:lstStyle/>
        <a:p>
          <a:pPr rtl="0"/>
          <a:r>
            <a:rPr lang="en-US" dirty="0">
              <a:latin typeface="Calibri Light" panose="020F0302020204030204"/>
            </a:rPr>
            <a:t>71 preservice teachers completed the survey </a:t>
          </a:r>
          <a:endParaRPr lang="en-US" dirty="0"/>
        </a:p>
      </dgm:t>
    </dgm:pt>
    <dgm:pt modelId="{958076E7-6A60-4753-A558-1AD956458B3A}" type="parTrans" cxnId="{949E78E3-F100-4F1E-B411-859418A97A5B}">
      <dgm:prSet/>
      <dgm:spPr/>
      <dgm:t>
        <a:bodyPr/>
        <a:lstStyle/>
        <a:p>
          <a:endParaRPr lang="en-US"/>
        </a:p>
      </dgm:t>
    </dgm:pt>
    <dgm:pt modelId="{81137238-6FFA-4E43-8D43-FE91F1F676A0}" type="sibTrans" cxnId="{949E78E3-F100-4F1E-B411-859418A97A5B}">
      <dgm:prSet/>
      <dgm:spPr/>
      <dgm:t>
        <a:bodyPr/>
        <a:lstStyle/>
        <a:p>
          <a:endParaRPr lang="en-US"/>
        </a:p>
      </dgm:t>
    </dgm:pt>
    <dgm:pt modelId="{E52753F3-9AE0-4392-94C9-461D7BC3471D}" type="pres">
      <dgm:prSet presAssocID="{F188BB11-3258-470B-92F1-A210AA1589E4}" presName="diagram" presStyleCnt="0">
        <dgm:presLayoutVars>
          <dgm:dir/>
          <dgm:resizeHandles val="exact"/>
        </dgm:presLayoutVars>
      </dgm:prSet>
      <dgm:spPr/>
    </dgm:pt>
    <dgm:pt modelId="{FCFB0EDD-B535-4B16-862C-5A5E69A1598D}" type="pres">
      <dgm:prSet presAssocID="{65505C1A-1C3D-46EE-A958-2C3BE4D88689}" presName="node" presStyleLbl="node1" presStyleIdx="0" presStyleCnt="5">
        <dgm:presLayoutVars>
          <dgm:bulletEnabled val="1"/>
        </dgm:presLayoutVars>
      </dgm:prSet>
      <dgm:spPr/>
    </dgm:pt>
    <dgm:pt modelId="{ECD0EF39-6B96-4F7B-8969-E281E5BF34D1}" type="pres">
      <dgm:prSet presAssocID="{01852719-2112-4C71-9F79-38054F79D244}" presName="sibTrans" presStyleCnt="0"/>
      <dgm:spPr/>
    </dgm:pt>
    <dgm:pt modelId="{908948D9-7581-4989-924E-49E7501E267C}" type="pres">
      <dgm:prSet presAssocID="{40A23261-3E6B-4675-A6C0-C2F8B274F026}" presName="node" presStyleLbl="node1" presStyleIdx="1" presStyleCnt="5">
        <dgm:presLayoutVars>
          <dgm:bulletEnabled val="1"/>
        </dgm:presLayoutVars>
      </dgm:prSet>
      <dgm:spPr/>
    </dgm:pt>
    <dgm:pt modelId="{D04E304C-C16B-4030-B3CB-A2FDAC54DC6B}" type="pres">
      <dgm:prSet presAssocID="{F87BBE45-6963-41A5-863C-9E7E144EC06A}" presName="sibTrans" presStyleCnt="0"/>
      <dgm:spPr/>
    </dgm:pt>
    <dgm:pt modelId="{1F35C4CC-45CE-478F-84A6-2F7F5F6D2ED5}" type="pres">
      <dgm:prSet presAssocID="{5E04C7C4-F096-4A6F-9626-F212275C131F}" presName="node" presStyleLbl="node1" presStyleIdx="2" presStyleCnt="5">
        <dgm:presLayoutVars>
          <dgm:bulletEnabled val="1"/>
        </dgm:presLayoutVars>
      </dgm:prSet>
      <dgm:spPr/>
    </dgm:pt>
    <dgm:pt modelId="{603B44DE-8E7F-456F-98B7-23199CB8A3BC}" type="pres">
      <dgm:prSet presAssocID="{C8190C9E-B599-474E-88D4-3A10E5F6D3EA}" presName="sibTrans" presStyleCnt="0"/>
      <dgm:spPr/>
    </dgm:pt>
    <dgm:pt modelId="{868419A4-C756-4CAB-BD4B-DEFD8D8B6F4B}" type="pres">
      <dgm:prSet presAssocID="{1BE56FB4-6AF3-4F80-BAB5-CFF60D82ECA7}" presName="node" presStyleLbl="node1" presStyleIdx="3" presStyleCnt="5">
        <dgm:presLayoutVars>
          <dgm:bulletEnabled val="1"/>
        </dgm:presLayoutVars>
      </dgm:prSet>
      <dgm:spPr/>
    </dgm:pt>
    <dgm:pt modelId="{5101FE70-9B2F-496E-A4E0-908461320BD9}" type="pres">
      <dgm:prSet presAssocID="{315B0ECD-5B20-4D80-AE8F-861DDD6C624B}" presName="sibTrans" presStyleCnt="0"/>
      <dgm:spPr/>
    </dgm:pt>
    <dgm:pt modelId="{D2DB5DE6-9B53-4A67-A55B-675FBC0F157D}" type="pres">
      <dgm:prSet presAssocID="{5B6C02CA-4076-4700-BB37-4F468EC23A55}" presName="node" presStyleLbl="node1" presStyleIdx="4" presStyleCnt="5">
        <dgm:presLayoutVars>
          <dgm:bulletEnabled val="1"/>
        </dgm:presLayoutVars>
      </dgm:prSet>
      <dgm:spPr/>
    </dgm:pt>
  </dgm:ptLst>
  <dgm:cxnLst>
    <dgm:cxn modelId="{DABAD304-20B7-411E-A00F-627B7107E333}" srcId="{F188BB11-3258-470B-92F1-A210AA1589E4}" destId="{65505C1A-1C3D-46EE-A958-2C3BE4D88689}" srcOrd="0" destOrd="0" parTransId="{52AD78F8-3764-4A37-8623-CE7F1A8A425C}" sibTransId="{01852719-2112-4C71-9F79-38054F79D244}"/>
    <dgm:cxn modelId="{27BFC47F-6290-4F1D-94DE-2CACDE1CA976}" type="presOf" srcId="{F188BB11-3258-470B-92F1-A210AA1589E4}" destId="{E52753F3-9AE0-4392-94C9-461D7BC3471D}" srcOrd="0" destOrd="0" presId="urn:microsoft.com/office/officeart/2005/8/layout/default"/>
    <dgm:cxn modelId="{A2812595-C787-4463-9BF2-56006A47659E}" srcId="{F188BB11-3258-470B-92F1-A210AA1589E4}" destId="{5E04C7C4-F096-4A6F-9626-F212275C131F}" srcOrd="2" destOrd="0" parTransId="{12D65183-6BD0-4BEA-AC2F-CF726C5DADCF}" sibTransId="{C8190C9E-B599-474E-88D4-3A10E5F6D3EA}"/>
    <dgm:cxn modelId="{8315869B-CC1F-4C21-90E8-5E4E4F364656}" type="presOf" srcId="{5B6C02CA-4076-4700-BB37-4F468EC23A55}" destId="{D2DB5DE6-9B53-4A67-A55B-675FBC0F157D}" srcOrd="0" destOrd="0" presId="urn:microsoft.com/office/officeart/2005/8/layout/default"/>
    <dgm:cxn modelId="{D0194FA9-6D3A-4BC5-AED9-CF0D6305962A}" type="presOf" srcId="{1BE56FB4-6AF3-4F80-BAB5-CFF60D82ECA7}" destId="{868419A4-C756-4CAB-BD4B-DEFD8D8B6F4B}" srcOrd="0" destOrd="0" presId="urn:microsoft.com/office/officeart/2005/8/layout/default"/>
    <dgm:cxn modelId="{56FED7AD-09E0-48F9-B3BF-AAA0B1EBB995}" srcId="{F188BB11-3258-470B-92F1-A210AA1589E4}" destId="{40A23261-3E6B-4675-A6C0-C2F8B274F026}" srcOrd="1" destOrd="0" parTransId="{C7A51648-0C77-402B-80DE-D2F5608F9408}" sibTransId="{F87BBE45-6963-41A5-863C-9E7E144EC06A}"/>
    <dgm:cxn modelId="{D8626CAF-BA3F-46B9-9E60-CCC3989CBC22}" type="presOf" srcId="{40A23261-3E6B-4675-A6C0-C2F8B274F026}" destId="{908948D9-7581-4989-924E-49E7501E267C}" srcOrd="0" destOrd="0" presId="urn:microsoft.com/office/officeart/2005/8/layout/default"/>
    <dgm:cxn modelId="{8636F7B4-49EE-428F-B8BC-1B80DC48B74F}" type="presOf" srcId="{65505C1A-1C3D-46EE-A958-2C3BE4D88689}" destId="{FCFB0EDD-B535-4B16-862C-5A5E69A1598D}" srcOrd="0" destOrd="0" presId="urn:microsoft.com/office/officeart/2005/8/layout/default"/>
    <dgm:cxn modelId="{21FF9CE2-3D3C-47EE-8994-85C9B06CF37B}" type="presOf" srcId="{5E04C7C4-F096-4A6F-9626-F212275C131F}" destId="{1F35C4CC-45CE-478F-84A6-2F7F5F6D2ED5}" srcOrd="0" destOrd="0" presId="urn:microsoft.com/office/officeart/2005/8/layout/default"/>
    <dgm:cxn modelId="{949E78E3-F100-4F1E-B411-859418A97A5B}" srcId="{F188BB11-3258-470B-92F1-A210AA1589E4}" destId="{5B6C02CA-4076-4700-BB37-4F468EC23A55}" srcOrd="4" destOrd="0" parTransId="{958076E7-6A60-4753-A558-1AD956458B3A}" sibTransId="{81137238-6FFA-4E43-8D43-FE91F1F676A0}"/>
    <dgm:cxn modelId="{4EB1AAEF-3047-4A6E-930D-BD9DF81B8BB9}" srcId="{F188BB11-3258-470B-92F1-A210AA1589E4}" destId="{1BE56FB4-6AF3-4F80-BAB5-CFF60D82ECA7}" srcOrd="3" destOrd="0" parTransId="{43B695B5-A563-4D7E-B1B8-9FFE58EC9EE6}" sibTransId="{315B0ECD-5B20-4D80-AE8F-861DDD6C624B}"/>
    <dgm:cxn modelId="{4B22DAFA-85F8-4E3B-9A83-28CE7E947B25}" type="presParOf" srcId="{E52753F3-9AE0-4392-94C9-461D7BC3471D}" destId="{FCFB0EDD-B535-4B16-862C-5A5E69A1598D}" srcOrd="0" destOrd="0" presId="urn:microsoft.com/office/officeart/2005/8/layout/default"/>
    <dgm:cxn modelId="{58940760-A401-4313-88C4-7802AC2E37D5}" type="presParOf" srcId="{E52753F3-9AE0-4392-94C9-461D7BC3471D}" destId="{ECD0EF39-6B96-4F7B-8969-E281E5BF34D1}" srcOrd="1" destOrd="0" presId="urn:microsoft.com/office/officeart/2005/8/layout/default"/>
    <dgm:cxn modelId="{EF69E882-2AA3-4A6F-9CD4-C6B826116450}" type="presParOf" srcId="{E52753F3-9AE0-4392-94C9-461D7BC3471D}" destId="{908948D9-7581-4989-924E-49E7501E267C}" srcOrd="2" destOrd="0" presId="urn:microsoft.com/office/officeart/2005/8/layout/default"/>
    <dgm:cxn modelId="{0F1F346C-3FAE-42FF-91F4-8D47084A1DA6}" type="presParOf" srcId="{E52753F3-9AE0-4392-94C9-461D7BC3471D}" destId="{D04E304C-C16B-4030-B3CB-A2FDAC54DC6B}" srcOrd="3" destOrd="0" presId="urn:microsoft.com/office/officeart/2005/8/layout/default"/>
    <dgm:cxn modelId="{ED81B5EE-55B7-45F4-94D7-8ABBD16C2A95}" type="presParOf" srcId="{E52753F3-9AE0-4392-94C9-461D7BC3471D}" destId="{1F35C4CC-45CE-478F-84A6-2F7F5F6D2ED5}" srcOrd="4" destOrd="0" presId="urn:microsoft.com/office/officeart/2005/8/layout/default"/>
    <dgm:cxn modelId="{3B18E911-BAEF-44BC-9266-8DD0E3C5C8E1}" type="presParOf" srcId="{E52753F3-9AE0-4392-94C9-461D7BC3471D}" destId="{603B44DE-8E7F-456F-98B7-23199CB8A3BC}" srcOrd="5" destOrd="0" presId="urn:microsoft.com/office/officeart/2005/8/layout/default"/>
    <dgm:cxn modelId="{B666FC0F-303F-416E-B97B-F394E0C435F9}" type="presParOf" srcId="{E52753F3-9AE0-4392-94C9-461D7BC3471D}" destId="{868419A4-C756-4CAB-BD4B-DEFD8D8B6F4B}" srcOrd="6" destOrd="0" presId="urn:microsoft.com/office/officeart/2005/8/layout/default"/>
    <dgm:cxn modelId="{3EA5EBC2-46C7-41B3-A81D-84727BC12206}" type="presParOf" srcId="{E52753F3-9AE0-4392-94C9-461D7BC3471D}" destId="{5101FE70-9B2F-496E-A4E0-908461320BD9}" srcOrd="7" destOrd="0" presId="urn:microsoft.com/office/officeart/2005/8/layout/default"/>
    <dgm:cxn modelId="{A62DBBF2-22CD-4E5B-9EC4-024D84A6D945}" type="presParOf" srcId="{E52753F3-9AE0-4392-94C9-461D7BC3471D}" destId="{D2DB5DE6-9B53-4A67-A55B-675FBC0F157D}"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1BB080-3643-44AD-8137-DD75E6369488}">
      <dsp:nvSpPr>
        <dsp:cNvPr id="0" name=""/>
        <dsp:cNvSpPr/>
      </dsp:nvSpPr>
      <dsp:spPr>
        <a:xfrm>
          <a:off x="2129" y="0"/>
          <a:ext cx="5422710" cy="3959225"/>
        </a:xfrm>
        <a:prstGeom prst="roundRect">
          <a:avLst>
            <a:gd name="adj" fmla="val 5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7734" rIns="204470" bIns="0" numCol="1" spcCol="1270" anchor="ctr" anchorCtr="0">
          <a:noAutofit/>
        </a:bodyPr>
        <a:lstStyle/>
        <a:p>
          <a:pPr marL="0" lvl="0" indent="0" algn="ctr" defTabSz="2044700" rtl="0">
            <a:lnSpc>
              <a:spcPct val="90000"/>
            </a:lnSpc>
            <a:spcBef>
              <a:spcPct val="0"/>
            </a:spcBef>
            <a:spcAft>
              <a:spcPct val="35000"/>
            </a:spcAft>
            <a:buNone/>
          </a:pPr>
          <a:r>
            <a:rPr lang="en-GB" sz="4600" b="1" kern="1200" dirty="0">
              <a:latin typeface="Arial" panose="020B0604020202020204" pitchFamily="34" charset="0"/>
              <a:cs typeface="Arial" panose="020B0604020202020204" pitchFamily="34" charset="0"/>
            </a:rPr>
            <a:t>University</a:t>
          </a:r>
          <a:r>
            <a:rPr lang="en-GB" sz="4600" kern="1200" dirty="0">
              <a:latin typeface="Arial" panose="020B0604020202020204" pitchFamily="34" charset="0"/>
              <a:cs typeface="Arial" panose="020B0604020202020204" pitchFamily="34" charset="0"/>
            </a:rPr>
            <a:t> </a:t>
          </a:r>
        </a:p>
      </dsp:txBody>
      <dsp:txXfrm rot="16200000">
        <a:off x="-1078881" y="1081011"/>
        <a:ext cx="3246564" cy="1084542"/>
      </dsp:txXfrm>
    </dsp:sp>
    <dsp:sp modelId="{35324F15-3DFB-4255-8271-19316AC716BF}">
      <dsp:nvSpPr>
        <dsp:cNvPr id="0" name=""/>
        <dsp:cNvSpPr/>
      </dsp:nvSpPr>
      <dsp:spPr>
        <a:xfrm>
          <a:off x="1086671" y="0"/>
          <a:ext cx="4039919" cy="395922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6012" rIns="0" bIns="0" numCol="1" spcCol="1270" anchor="ctr" anchorCtr="0">
          <a:noAutofit/>
        </a:bodyPr>
        <a:lstStyle/>
        <a:p>
          <a:pPr marL="0" lvl="0" indent="0" algn="l" defTabSz="1244600">
            <a:lnSpc>
              <a:spcPct val="90000"/>
            </a:lnSpc>
            <a:spcBef>
              <a:spcPct val="0"/>
            </a:spcBef>
            <a:spcAft>
              <a:spcPct val="35000"/>
            </a:spcAft>
            <a:buNone/>
          </a:pPr>
          <a:r>
            <a:rPr lang="en-GB" sz="2800" kern="1200" dirty="0">
              <a:latin typeface="Arial" panose="020B0604020202020204" pitchFamily="34" charset="0"/>
              <a:cs typeface="Arial" panose="020B0604020202020204" pitchFamily="34" charset="0"/>
            </a:rPr>
            <a:t>Each strand of the framework will have input at the university. </a:t>
          </a:r>
        </a:p>
      </dsp:txBody>
      <dsp:txXfrm>
        <a:off x="1086671" y="0"/>
        <a:ext cx="4039919" cy="3959225"/>
      </dsp:txXfrm>
    </dsp:sp>
    <dsp:sp modelId="{D687DB71-5847-4558-A3E6-24ADA4F2F751}">
      <dsp:nvSpPr>
        <dsp:cNvPr id="0" name=""/>
        <dsp:cNvSpPr/>
      </dsp:nvSpPr>
      <dsp:spPr>
        <a:xfrm>
          <a:off x="5614634" y="0"/>
          <a:ext cx="5422710" cy="3959225"/>
        </a:xfrm>
        <a:prstGeom prst="roundRect">
          <a:avLst>
            <a:gd name="adj" fmla="val 5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7734" rIns="204470" bIns="0" numCol="1" spcCol="1270" anchor="ctr" anchorCtr="0">
          <a:noAutofit/>
        </a:bodyPr>
        <a:lstStyle/>
        <a:p>
          <a:pPr marL="0" lvl="0" indent="0" algn="ctr" defTabSz="2044700">
            <a:lnSpc>
              <a:spcPct val="90000"/>
            </a:lnSpc>
            <a:spcBef>
              <a:spcPct val="0"/>
            </a:spcBef>
            <a:spcAft>
              <a:spcPct val="35000"/>
            </a:spcAft>
            <a:buNone/>
          </a:pPr>
          <a:r>
            <a:rPr lang="en-GB" sz="4600" b="1" kern="1200" dirty="0">
              <a:latin typeface="Arial" panose="020B0604020202020204" pitchFamily="34" charset="0"/>
              <a:cs typeface="Arial" panose="020B0604020202020204" pitchFamily="34" charset="0"/>
            </a:rPr>
            <a:t>School</a:t>
          </a:r>
        </a:p>
      </dsp:txBody>
      <dsp:txXfrm rot="16200000">
        <a:off x="4533623" y="1081011"/>
        <a:ext cx="3246564" cy="1084542"/>
      </dsp:txXfrm>
    </dsp:sp>
    <dsp:sp modelId="{9B028E94-DACB-4964-B475-995C4586E467}">
      <dsp:nvSpPr>
        <dsp:cNvPr id="0" name=""/>
        <dsp:cNvSpPr/>
      </dsp:nvSpPr>
      <dsp:spPr>
        <a:xfrm rot="5400000">
          <a:off x="5350668" y="2989228"/>
          <a:ext cx="582159" cy="813406"/>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B85A10-5D6B-48DE-A69C-DC0560474438}">
      <dsp:nvSpPr>
        <dsp:cNvPr id="0" name=""/>
        <dsp:cNvSpPr/>
      </dsp:nvSpPr>
      <dsp:spPr>
        <a:xfrm>
          <a:off x="6699177" y="0"/>
          <a:ext cx="4039919" cy="395922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6012" rIns="0" bIns="0" numCol="1" spcCol="1270" anchor="ctr" anchorCtr="0">
          <a:noAutofit/>
        </a:bodyPr>
        <a:lstStyle/>
        <a:p>
          <a:pPr marL="0" lvl="0" indent="0" algn="l" defTabSz="1244600" rtl="0">
            <a:lnSpc>
              <a:spcPct val="90000"/>
            </a:lnSpc>
            <a:spcBef>
              <a:spcPct val="0"/>
            </a:spcBef>
            <a:spcAft>
              <a:spcPct val="35000"/>
            </a:spcAft>
            <a:buNone/>
          </a:pPr>
          <a:r>
            <a:rPr lang="en-GB" sz="2800" kern="1200" dirty="0">
              <a:latin typeface="Arial" panose="020B0604020202020204" pitchFamily="34" charset="0"/>
              <a:cs typeface="Arial" panose="020B0604020202020204" pitchFamily="34" charset="0"/>
            </a:rPr>
            <a:t>Trainees take away the ideas and create a session/ sequence of sessions to try out wit their pupils.  </a:t>
          </a:r>
        </a:p>
      </dsp:txBody>
      <dsp:txXfrm>
        <a:off x="6699177" y="0"/>
        <a:ext cx="4039919" cy="39592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69EEB-CFDC-4DA5-B4CC-AC3E3BE3D79C}">
      <dsp:nvSpPr>
        <dsp:cNvPr id="0" name=""/>
        <dsp:cNvSpPr/>
      </dsp:nvSpPr>
      <dsp:spPr>
        <a:xfrm>
          <a:off x="4643000" y="1357420"/>
          <a:ext cx="3284956" cy="1452968"/>
        </a:xfrm>
        <a:custGeom>
          <a:avLst/>
          <a:gdLst/>
          <a:ahLst/>
          <a:cxnLst/>
          <a:rect l="0" t="0" r="0" b="0"/>
          <a:pathLst>
            <a:path>
              <a:moveTo>
                <a:pt x="0" y="0"/>
              </a:moveTo>
              <a:lnTo>
                <a:pt x="0" y="1167910"/>
              </a:lnTo>
              <a:lnTo>
                <a:pt x="3284956" y="1167910"/>
              </a:lnTo>
              <a:lnTo>
                <a:pt x="3284956" y="145296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BB9EA2-697C-4C16-A3A1-0DEEED9B7B8F}">
      <dsp:nvSpPr>
        <dsp:cNvPr id="0" name=""/>
        <dsp:cNvSpPr/>
      </dsp:nvSpPr>
      <dsp:spPr>
        <a:xfrm>
          <a:off x="4597280" y="1357420"/>
          <a:ext cx="91440" cy="1422996"/>
        </a:xfrm>
        <a:custGeom>
          <a:avLst/>
          <a:gdLst/>
          <a:ahLst/>
          <a:cxnLst/>
          <a:rect l="0" t="0" r="0" b="0"/>
          <a:pathLst>
            <a:path>
              <a:moveTo>
                <a:pt x="45720" y="0"/>
              </a:moveTo>
              <a:lnTo>
                <a:pt x="45720" y="1137938"/>
              </a:lnTo>
              <a:lnTo>
                <a:pt x="79139" y="1137938"/>
              </a:lnTo>
              <a:lnTo>
                <a:pt x="79139" y="14229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12DB3B-5B75-4416-843F-B8F4AA2DA837}">
      <dsp:nvSpPr>
        <dsp:cNvPr id="0" name=""/>
        <dsp:cNvSpPr/>
      </dsp:nvSpPr>
      <dsp:spPr>
        <a:xfrm>
          <a:off x="1357420" y="1357420"/>
          <a:ext cx="3285580" cy="1422996"/>
        </a:xfrm>
        <a:custGeom>
          <a:avLst/>
          <a:gdLst/>
          <a:ahLst/>
          <a:cxnLst/>
          <a:rect l="0" t="0" r="0" b="0"/>
          <a:pathLst>
            <a:path>
              <a:moveTo>
                <a:pt x="3285580" y="0"/>
              </a:moveTo>
              <a:lnTo>
                <a:pt x="3285580" y="1137938"/>
              </a:lnTo>
              <a:lnTo>
                <a:pt x="0" y="1137938"/>
              </a:lnTo>
              <a:lnTo>
                <a:pt x="0" y="14229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DD5FC3-A2D2-4474-8E97-CA14D2EA53EB}">
      <dsp:nvSpPr>
        <dsp:cNvPr id="0" name=""/>
        <dsp:cNvSpPr/>
      </dsp:nvSpPr>
      <dsp:spPr>
        <a:xfrm>
          <a:off x="3285580" y="0"/>
          <a:ext cx="2714840" cy="1357420"/>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r>
            <a:rPr lang="en-GB" sz="4100" kern="1200" dirty="0">
              <a:solidFill>
                <a:schemeClr val="tx1"/>
              </a:solidFill>
              <a:latin typeface="Arial" panose="020B0604020202020204" pitchFamily="34" charset="0"/>
              <a:cs typeface="Arial" panose="020B0604020202020204" pitchFamily="34" charset="0"/>
            </a:rPr>
            <a:t>UoR ITE Framework</a:t>
          </a:r>
        </a:p>
      </dsp:txBody>
      <dsp:txXfrm>
        <a:off x="3285580" y="0"/>
        <a:ext cx="2714840" cy="1357420"/>
      </dsp:txXfrm>
    </dsp:sp>
    <dsp:sp modelId="{8C5619C7-5D92-465D-86BA-A7D186A1F1EE}">
      <dsp:nvSpPr>
        <dsp:cNvPr id="0" name=""/>
        <dsp:cNvSpPr/>
      </dsp:nvSpPr>
      <dsp:spPr>
        <a:xfrm>
          <a:off x="0" y="2780416"/>
          <a:ext cx="2714840" cy="1357420"/>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r>
            <a:rPr lang="en-GB" sz="4100" kern="1200" dirty="0">
              <a:solidFill>
                <a:schemeClr val="tx1"/>
              </a:solidFill>
              <a:latin typeface="Arial" panose="020B0604020202020204" pitchFamily="34" charset="0"/>
              <a:cs typeface="Arial" panose="020B0604020202020204" pitchFamily="34" charset="0"/>
            </a:rPr>
            <a:t>Early Years</a:t>
          </a:r>
        </a:p>
      </dsp:txBody>
      <dsp:txXfrm>
        <a:off x="0" y="2780416"/>
        <a:ext cx="2714840" cy="1357420"/>
      </dsp:txXfrm>
    </dsp:sp>
    <dsp:sp modelId="{2D7D3D35-77C8-4ED0-B2A7-B46703F23E54}">
      <dsp:nvSpPr>
        <dsp:cNvPr id="0" name=""/>
        <dsp:cNvSpPr/>
      </dsp:nvSpPr>
      <dsp:spPr>
        <a:xfrm>
          <a:off x="3318999" y="2780416"/>
          <a:ext cx="2714840" cy="1357420"/>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r>
            <a:rPr lang="en-GB" sz="4100" kern="1200" dirty="0">
              <a:solidFill>
                <a:schemeClr val="tx1"/>
              </a:solidFill>
              <a:latin typeface="Arial" panose="020B0604020202020204" pitchFamily="34" charset="0"/>
              <a:cs typeface="Arial" panose="020B0604020202020204" pitchFamily="34" charset="0"/>
            </a:rPr>
            <a:t>Primary Education</a:t>
          </a:r>
        </a:p>
      </dsp:txBody>
      <dsp:txXfrm>
        <a:off x="3318999" y="2780416"/>
        <a:ext cx="2714840" cy="1357420"/>
      </dsp:txXfrm>
    </dsp:sp>
    <dsp:sp modelId="{745D4E1C-95A7-40EC-B8B4-06D689A4E4E4}">
      <dsp:nvSpPr>
        <dsp:cNvPr id="0" name=""/>
        <dsp:cNvSpPr/>
      </dsp:nvSpPr>
      <dsp:spPr>
        <a:xfrm>
          <a:off x="6570537" y="2810388"/>
          <a:ext cx="2714840" cy="1357420"/>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rtl="0">
            <a:lnSpc>
              <a:spcPct val="90000"/>
            </a:lnSpc>
            <a:spcBef>
              <a:spcPct val="0"/>
            </a:spcBef>
            <a:spcAft>
              <a:spcPct val="35000"/>
            </a:spcAft>
            <a:buNone/>
          </a:pPr>
          <a:r>
            <a:rPr lang="en-GB" sz="4100" kern="1200" dirty="0">
              <a:solidFill>
                <a:schemeClr val="tx1"/>
              </a:solidFill>
              <a:latin typeface="Arial"/>
              <a:cs typeface="Arial"/>
            </a:rPr>
            <a:t>Secondary Education </a:t>
          </a:r>
          <a:endParaRPr lang="en-GB" sz="4100" kern="1200" dirty="0">
            <a:solidFill>
              <a:schemeClr val="tx1"/>
            </a:solidFill>
            <a:latin typeface="Arial" panose="020B0604020202020204" pitchFamily="34" charset="0"/>
            <a:cs typeface="Arial" panose="020B0604020202020204" pitchFamily="34" charset="0"/>
          </a:endParaRPr>
        </a:p>
      </dsp:txBody>
      <dsp:txXfrm>
        <a:off x="6570537" y="2810388"/>
        <a:ext cx="2714840" cy="13574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B0EDD-B535-4B16-862C-5A5E69A1598D}">
      <dsp:nvSpPr>
        <dsp:cNvPr id="0" name=""/>
        <dsp:cNvSpPr/>
      </dsp:nvSpPr>
      <dsp:spPr>
        <a:xfrm>
          <a:off x="0"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latin typeface="Calibri Light" panose="020F0302020204030204"/>
            </a:rPr>
            <a:t>Three universities in England</a:t>
          </a:r>
          <a:endParaRPr lang="en-US" sz="3100" kern="1200" dirty="0"/>
        </a:p>
      </dsp:txBody>
      <dsp:txXfrm>
        <a:off x="0" y="39687"/>
        <a:ext cx="3286125" cy="1971675"/>
      </dsp:txXfrm>
    </dsp:sp>
    <dsp:sp modelId="{908948D9-7581-4989-924E-49E7501E267C}">
      <dsp:nvSpPr>
        <dsp:cNvPr id="0" name=""/>
        <dsp:cNvSpPr/>
      </dsp:nvSpPr>
      <dsp:spPr>
        <a:xfrm>
          <a:off x="3614737"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latin typeface="Calibri Light" panose="020F0302020204030204"/>
            </a:rPr>
            <a:t> Two in the South- southwest and southeast and one in the Northwest</a:t>
          </a:r>
          <a:endParaRPr lang="en-US" sz="3100" kern="1200" dirty="0"/>
        </a:p>
      </dsp:txBody>
      <dsp:txXfrm>
        <a:off x="3614737" y="39687"/>
        <a:ext cx="3286125" cy="1971675"/>
      </dsp:txXfrm>
    </dsp:sp>
    <dsp:sp modelId="{1F35C4CC-45CE-478F-84A6-2F7F5F6D2ED5}">
      <dsp:nvSpPr>
        <dsp:cNvPr id="0" name=""/>
        <dsp:cNvSpPr/>
      </dsp:nvSpPr>
      <dsp:spPr>
        <a:xfrm>
          <a:off x="7229475"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latin typeface="Calibri Light" panose="020F0302020204030204"/>
            </a:rPr>
            <a:t> All ITE phases took part in the survey</a:t>
          </a:r>
          <a:endParaRPr lang="en-US" sz="3100" kern="1200" dirty="0"/>
        </a:p>
      </dsp:txBody>
      <dsp:txXfrm>
        <a:off x="7229475" y="39687"/>
        <a:ext cx="3286125" cy="1971675"/>
      </dsp:txXfrm>
    </dsp:sp>
    <dsp:sp modelId="{868419A4-C756-4CAB-BD4B-DEFD8D8B6F4B}">
      <dsp:nvSpPr>
        <dsp:cNvPr id="0" name=""/>
        <dsp:cNvSpPr/>
      </dsp:nvSpPr>
      <dsp:spPr>
        <a:xfrm>
          <a:off x="1807368"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latin typeface="Calibri Light" panose="020F0302020204030204"/>
            </a:rPr>
            <a:t>All public, research universities</a:t>
          </a:r>
          <a:endParaRPr lang="en-US" sz="3100" kern="1200" dirty="0"/>
        </a:p>
      </dsp:txBody>
      <dsp:txXfrm>
        <a:off x="1807368" y="2339975"/>
        <a:ext cx="3286125" cy="1971675"/>
      </dsp:txXfrm>
    </dsp:sp>
    <dsp:sp modelId="{D2DB5DE6-9B53-4A67-A55B-675FBC0F157D}">
      <dsp:nvSpPr>
        <dsp:cNvPr id="0" name=""/>
        <dsp:cNvSpPr/>
      </dsp:nvSpPr>
      <dsp:spPr>
        <a:xfrm>
          <a:off x="5422106"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latin typeface="Calibri Light" panose="020F0302020204030204"/>
            </a:rPr>
            <a:t>71 preservice teachers completed the survey </a:t>
          </a:r>
          <a:endParaRPr lang="en-US" sz="3100" kern="1200" dirty="0"/>
        </a:p>
      </dsp:txBody>
      <dsp:txXfrm>
        <a:off x="5422106" y="2339975"/>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6" name="Content Placeholder 5"/>
          <p:cNvSpPr>
            <a:spLocks noGrp="1"/>
          </p:cNvSpPr>
          <p:nvPr>
            <p:ph sz="quarter" idx="11" hasCustomPrompt="1"/>
          </p:nvPr>
        </p:nvSpPr>
        <p:spPr>
          <a:xfrm>
            <a:off x="566400" y="476672"/>
            <a:ext cx="11040000" cy="5904656"/>
          </a:xfrm>
        </p:spPr>
        <p:txBody>
          <a:bodyPr/>
          <a:lstStyle>
            <a:lvl1pPr>
              <a:buClr>
                <a:schemeClr val="accent1"/>
              </a:buCl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92440200"/>
      </p:ext>
    </p:extLst>
  </p:cSld>
  <p:clrMapOvr>
    <a:masterClrMapping/>
  </p:clrMapOvr>
  <p:transition>
    <p:fade/>
  </p:transition>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400" y="1342840"/>
            <a:ext cx="11040000" cy="828000"/>
          </a:xfrm>
        </p:spPr>
        <p:txBody>
          <a:bodyPr/>
          <a:lstStyle>
            <a:lvl1pPr>
              <a:defRPr cap="none"/>
            </a:lvl1pPr>
          </a:lstStyle>
          <a:p>
            <a:r>
              <a:rPr lang="en-US"/>
              <a:t>Click to add title</a:t>
            </a:r>
            <a:endParaRPr lang="en-GB"/>
          </a:p>
        </p:txBody>
      </p:sp>
      <p:sp>
        <p:nvSpPr>
          <p:cNvPr id="5" name="Slide Number Placeholder 4"/>
          <p:cNvSpPr>
            <a:spLocks noGrp="1"/>
          </p:cNvSpPr>
          <p:nvPr>
            <p:ph type="sldNum" sz="quarter" idx="10"/>
          </p:nvPr>
        </p:nvSpPr>
        <p:spPr>
          <a:xfrm>
            <a:off x="10704702" y="6345352"/>
            <a:ext cx="901700" cy="252000"/>
          </a:xfrm>
        </p:spPr>
        <p:txBody>
          <a:bodyPr/>
          <a:lstStyle>
            <a:lvl1pPr>
              <a:defRPr/>
            </a:lvl1pPr>
          </a:lstStyle>
          <a:p>
            <a:fld id="{7D9A8A42-CDD3-483B-A525-DE73108F9D72}" type="slidenum">
              <a:rPr lang="en-GB" altLang="en-US"/>
              <a:pPr/>
              <a:t>‹#›</a:t>
            </a:fld>
            <a:endParaRPr lang="en-GB" altLang="en-US"/>
          </a:p>
        </p:txBody>
      </p:sp>
      <p:sp>
        <p:nvSpPr>
          <p:cNvPr id="6" name="Content Placeholder 2"/>
          <p:cNvSpPr>
            <a:spLocks noGrp="1"/>
          </p:cNvSpPr>
          <p:nvPr>
            <p:ph idx="11" hasCustomPrompt="1"/>
          </p:nvPr>
        </p:nvSpPr>
        <p:spPr>
          <a:xfrm>
            <a:off x="566400" y="2322040"/>
            <a:ext cx="5184000" cy="3951304"/>
          </a:xfrm>
        </p:spPr>
        <p:txBody>
          <a:bodyPr/>
          <a:lstStyle>
            <a:lvl1pPr>
              <a:buClr>
                <a:schemeClr val="accent1"/>
              </a:buCl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p:cNvSpPr>
            <a:spLocks noGrp="1"/>
          </p:cNvSpPr>
          <p:nvPr>
            <p:ph idx="12" hasCustomPrompt="1"/>
          </p:nvPr>
        </p:nvSpPr>
        <p:spPr>
          <a:xfrm>
            <a:off x="6108436" y="2322040"/>
            <a:ext cx="5184000" cy="3951304"/>
          </a:xfrm>
        </p:spPr>
        <p:txBody>
          <a:bodyPr/>
          <a:lstStyle>
            <a:lvl1pPr>
              <a:buClr>
                <a:schemeClr val="accent1"/>
              </a:buCl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14388830"/>
      </p:ext>
    </p:extLst>
  </p:cSld>
  <p:clrMapOvr>
    <a:masterClrMapping/>
  </p:clrMapOvr>
  <p:transition>
    <p:fade/>
  </p:transition>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9/11/2023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9/11/2023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9/11/2023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2" name="Picture 2" descr="A group of people holding signs&#10;&#10;Description automatically generated">
            <a:extLst>
              <a:ext uri="{FF2B5EF4-FFF2-40B4-BE49-F238E27FC236}">
                <a16:creationId xmlns:a16="http://schemas.microsoft.com/office/drawing/2014/main" id="{E9A5F6C9-E02E-E834-D5C2-6155AB86DA0E}"/>
              </a:ext>
            </a:extLst>
          </p:cNvPr>
          <p:cNvPicPr>
            <a:picLocks noChangeAspect="1"/>
          </p:cNvPicPr>
          <p:nvPr/>
        </p:nvPicPr>
        <p:blipFill rotWithShape="1">
          <a:blip r:embed="rId2"/>
          <a:srcRect l="11272" r="9613" b="1"/>
          <a:stretch/>
        </p:blipFill>
        <p:spPr>
          <a:xfrm>
            <a:off x="20" y="-1"/>
            <a:ext cx="12191980" cy="6857571"/>
          </a:xfrm>
          <a:prstGeom prst="rect">
            <a:avLst/>
          </a:prstGeom>
        </p:spPr>
      </p:pic>
      <p:sp>
        <p:nvSpPr>
          <p:cNvPr id="5" name="Slide Number Placeholder 4">
            <a:extLst>
              <a:ext uri="{FF2B5EF4-FFF2-40B4-BE49-F238E27FC236}">
                <a16:creationId xmlns:a16="http://schemas.microsoft.com/office/drawing/2014/main" id="{0D6B8726-EDCD-22C4-AABF-5031F240963D}"/>
              </a:ext>
            </a:extLst>
          </p:cNvPr>
          <p:cNvSpPr>
            <a:spLocks noGrp="1"/>
          </p:cNvSpPr>
          <p:nvPr>
            <p:ph type="sldNum" sz="quarter" idx="12"/>
          </p:nvPr>
        </p:nvSpPr>
        <p:spPr/>
        <p:txBody>
          <a:bodyPr/>
          <a:lstStyle/>
          <a:p>
            <a:fld id="{C01389E6-C847-4AD0-B56D-D205B2EAB1EE}" type="slidenum">
              <a:rPr lang="en-US" smtClean="0"/>
              <a:t>1</a:t>
            </a:fld>
            <a:endParaRPr lang="en-GB"/>
          </a:p>
        </p:txBody>
      </p:sp>
      <p:sp>
        <p:nvSpPr>
          <p:cNvPr id="4" name="Footer Placeholder 3">
            <a:extLst>
              <a:ext uri="{FF2B5EF4-FFF2-40B4-BE49-F238E27FC236}">
                <a16:creationId xmlns:a16="http://schemas.microsoft.com/office/drawing/2014/main" id="{BF7569B4-6494-4DF1-D563-6E33043CE569}"/>
              </a:ext>
            </a:extLst>
          </p:cNvPr>
          <p:cNvSpPr>
            <a:spLocks noGrp="1"/>
          </p:cNvSpPr>
          <p:nvPr>
            <p:ph type="ftr" sz="quarter" idx="11"/>
          </p:nvPr>
        </p:nvSpPr>
        <p:spPr/>
        <p:txBody>
          <a:bodyPr/>
          <a:lstStyle/>
          <a:p>
            <a:r>
              <a:rPr lang="en-GB"/>
              <a:t>©N Majid</a:t>
            </a:r>
          </a:p>
        </p:txBody>
      </p:sp>
      <p:sp>
        <p:nvSpPr>
          <p:cNvPr id="7" name="TextBox 6">
            <a:extLst>
              <a:ext uri="{FF2B5EF4-FFF2-40B4-BE49-F238E27FC236}">
                <a16:creationId xmlns:a16="http://schemas.microsoft.com/office/drawing/2014/main" id="{89BAF549-2636-D643-6884-F00A1D9A1D7B}"/>
              </a:ext>
            </a:extLst>
          </p:cNvPr>
          <p:cNvSpPr txBox="1"/>
          <p:nvPr/>
        </p:nvSpPr>
        <p:spPr>
          <a:xfrm>
            <a:off x="1573695" y="381000"/>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8" name="TextBox 7">
            <a:extLst>
              <a:ext uri="{FF2B5EF4-FFF2-40B4-BE49-F238E27FC236}">
                <a16:creationId xmlns:a16="http://schemas.microsoft.com/office/drawing/2014/main" id="{13ABB82C-F517-9EAA-3404-C4707715A321}"/>
              </a:ext>
            </a:extLst>
          </p:cNvPr>
          <p:cNvSpPr txBox="1"/>
          <p:nvPr/>
        </p:nvSpPr>
        <p:spPr>
          <a:xfrm>
            <a:off x="132521" y="5521"/>
            <a:ext cx="12130156" cy="28315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solidFill>
                  <a:schemeClr val="accent6">
                    <a:lumMod val="50000"/>
                  </a:schemeClr>
                </a:solidFill>
                <a:highlight>
                  <a:srgbClr val="FFFF00"/>
                </a:highlight>
              </a:rPr>
              <a:t>Climate Change and Sustainability Education ITE Framework: </a:t>
            </a:r>
            <a:r>
              <a:rPr lang="en-US" sz="4000" b="1" dirty="0" err="1">
                <a:solidFill>
                  <a:schemeClr val="accent6">
                    <a:lumMod val="50000"/>
                  </a:schemeClr>
                </a:solidFill>
                <a:highlight>
                  <a:srgbClr val="FFFF00"/>
                </a:highlight>
              </a:rPr>
              <a:t>Reconceptualising</a:t>
            </a:r>
            <a:r>
              <a:rPr lang="en-US" sz="4000" b="1" dirty="0">
                <a:solidFill>
                  <a:schemeClr val="accent6">
                    <a:lumMod val="50000"/>
                  </a:schemeClr>
                </a:solidFill>
                <a:highlight>
                  <a:srgbClr val="FFFF00"/>
                </a:highlight>
              </a:rPr>
              <a:t> preservice teachers’ subject knowledge in Climate Change and Sustainability Education.</a:t>
            </a:r>
            <a:endParaRPr lang="en-US" sz="4000" b="1">
              <a:solidFill>
                <a:schemeClr val="accent6">
                  <a:lumMod val="50000"/>
                </a:schemeClr>
              </a:solidFill>
              <a:highlight>
                <a:srgbClr val="FFFF00"/>
              </a:highlight>
              <a:cs typeface="Calibri"/>
            </a:endParaRPr>
          </a:p>
          <a:p>
            <a:pPr algn="l"/>
            <a:endParaRPr lang="en-US" dirty="0">
              <a:cs typeface="Calibri"/>
            </a:endParaRPr>
          </a:p>
        </p:txBody>
      </p:sp>
      <p:sp>
        <p:nvSpPr>
          <p:cNvPr id="9" name="TextBox 8">
            <a:extLst>
              <a:ext uri="{FF2B5EF4-FFF2-40B4-BE49-F238E27FC236}">
                <a16:creationId xmlns:a16="http://schemas.microsoft.com/office/drawing/2014/main" id="{A19A830E-EA0F-88E0-94CF-72F611786E2B}"/>
              </a:ext>
            </a:extLst>
          </p:cNvPr>
          <p:cNvSpPr txBox="1"/>
          <p:nvPr/>
        </p:nvSpPr>
        <p:spPr>
          <a:xfrm>
            <a:off x="469348" y="5930347"/>
            <a:ext cx="11323982"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u="sng" dirty="0">
                <a:solidFill>
                  <a:schemeClr val="accent6">
                    <a:lumMod val="50000"/>
                  </a:schemeClr>
                </a:solidFill>
                <a:highlight>
                  <a:srgbClr val="FFFF00"/>
                </a:highlight>
                <a:ea typeface="+mn-lt"/>
                <a:cs typeface="+mn-lt"/>
              </a:rPr>
              <a:t>Nasreen Majid</a:t>
            </a:r>
            <a:r>
              <a:rPr lang="en-US" sz="2800" dirty="0">
                <a:solidFill>
                  <a:schemeClr val="accent6">
                    <a:lumMod val="50000"/>
                  </a:schemeClr>
                </a:solidFill>
                <a:highlight>
                  <a:srgbClr val="FFFF00"/>
                </a:highlight>
                <a:ea typeface="+mn-lt"/>
                <a:cs typeface="+mn-lt"/>
              </a:rPr>
              <a:t>, Jo Anna Reed Johnson, Sarah Marston, Andrew Happle</a:t>
            </a:r>
            <a:endParaRPr lang="en-US" sz="2800">
              <a:solidFill>
                <a:schemeClr val="accent6">
                  <a:lumMod val="50000"/>
                </a:schemeClr>
              </a:solidFill>
              <a:highlight>
                <a:srgbClr val="FFFF00"/>
              </a:highlight>
              <a:cs typeface="Calibri"/>
            </a:endParaRPr>
          </a:p>
          <a:p>
            <a:pPr algn="ctr"/>
            <a:r>
              <a:rPr lang="en-US" sz="2800" dirty="0">
                <a:solidFill>
                  <a:schemeClr val="accent6">
                    <a:lumMod val="50000"/>
                  </a:schemeClr>
                </a:solidFill>
                <a:highlight>
                  <a:srgbClr val="FFFF00"/>
                </a:highlight>
                <a:ea typeface="+mn-lt"/>
                <a:cs typeface="+mn-lt"/>
              </a:rPr>
              <a:t>University of Reading, United Kingdom</a:t>
            </a:r>
            <a:endParaRPr lang="en-US" sz="2800" dirty="0">
              <a:solidFill>
                <a:schemeClr val="accent6">
                  <a:lumMod val="50000"/>
                </a:schemeClr>
              </a:solidFill>
              <a:highlight>
                <a:srgbClr val="FFFF00"/>
              </a:highlight>
              <a:cs typeface="Calibri" panose="020F0502020204030204"/>
            </a:endParaRPr>
          </a:p>
          <a:p>
            <a:pPr algn="l"/>
            <a:endParaRPr lang="en-US" dirty="0">
              <a:cs typeface="Calibri"/>
            </a:endParaRPr>
          </a:p>
        </p:txBody>
      </p:sp>
    </p:spTree>
    <p:extLst>
      <p:ext uri="{BB962C8B-B14F-4D97-AF65-F5344CB8AC3E}">
        <p14:creationId xmlns:p14="http://schemas.microsoft.com/office/powerpoint/2010/main" val="2472459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75B6378-1164-ABE7-5052-635147FC483F}"/>
              </a:ext>
            </a:extLst>
          </p:cNvPr>
          <p:cNvSpPr>
            <a:spLocks noGrp="1"/>
          </p:cNvSpPr>
          <p:nvPr>
            <p:ph type="sldNum" sz="quarter" idx="10"/>
          </p:nvPr>
        </p:nvSpPr>
        <p:spPr/>
        <p:txBody>
          <a:bodyPr/>
          <a:lstStyle/>
          <a:p>
            <a:fld id="{DCF6A46F-80AB-49F3-8C7E-9717ED945456}" type="slidenum">
              <a:rPr lang="en-GB" altLang="en-US" dirty="0" smtClean="0"/>
              <a:pPr/>
              <a:t>10</a:t>
            </a:fld>
            <a:endParaRPr lang="en-GB" altLang="en-US" dirty="0"/>
          </a:p>
        </p:txBody>
      </p:sp>
      <p:sp>
        <p:nvSpPr>
          <p:cNvPr id="4" name="Title 3">
            <a:extLst>
              <a:ext uri="{FF2B5EF4-FFF2-40B4-BE49-F238E27FC236}">
                <a16:creationId xmlns:a16="http://schemas.microsoft.com/office/drawing/2014/main" id="{FC855165-7DCE-8617-6168-909AE032508C}"/>
              </a:ext>
            </a:extLst>
          </p:cNvPr>
          <p:cNvSpPr>
            <a:spLocks noGrp="1"/>
          </p:cNvSpPr>
          <p:nvPr>
            <p:ph type="title"/>
          </p:nvPr>
        </p:nvSpPr>
        <p:spPr/>
        <p:txBody>
          <a:bodyPr/>
          <a:lstStyle/>
          <a:p>
            <a:r>
              <a:rPr lang="en-GB" dirty="0"/>
              <a:t>Delivery Structure</a:t>
            </a:r>
          </a:p>
        </p:txBody>
      </p:sp>
      <p:graphicFrame>
        <p:nvGraphicFramePr>
          <p:cNvPr id="5" name="Content Placeholder 4">
            <a:extLst>
              <a:ext uri="{FF2B5EF4-FFF2-40B4-BE49-F238E27FC236}">
                <a16:creationId xmlns:a16="http://schemas.microsoft.com/office/drawing/2014/main" id="{5A14408C-593D-9521-02C8-784854B306E8}"/>
              </a:ext>
            </a:extLst>
          </p:cNvPr>
          <p:cNvGraphicFramePr>
            <a:graphicFrameLocks noGrp="1"/>
          </p:cNvGraphicFramePr>
          <p:nvPr>
            <p:ph idx="1"/>
            <p:extLst>
              <p:ext uri="{D42A27DB-BD31-4B8C-83A1-F6EECF244321}">
                <p14:modId xmlns:p14="http://schemas.microsoft.com/office/powerpoint/2010/main" val="4002254902"/>
              </p:ext>
            </p:extLst>
          </p:nvPr>
        </p:nvGraphicFramePr>
        <p:xfrm>
          <a:off x="566738" y="2322513"/>
          <a:ext cx="11039475" cy="3959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089760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240A29A-D10E-15E3-0854-C377E0EE8082}"/>
              </a:ext>
            </a:extLst>
          </p:cNvPr>
          <p:cNvSpPr>
            <a:spLocks noGrp="1"/>
          </p:cNvSpPr>
          <p:nvPr>
            <p:ph type="sldNum" sz="quarter" idx="10"/>
          </p:nvPr>
        </p:nvSpPr>
        <p:spPr/>
        <p:txBody>
          <a:bodyPr/>
          <a:lstStyle/>
          <a:p>
            <a:fld id="{DCF6A46F-80AB-49F3-8C7E-9717ED945456}" type="slidenum">
              <a:rPr lang="en-GB" altLang="en-US" smtClean="0"/>
              <a:pPr/>
              <a:t>11</a:t>
            </a:fld>
            <a:endParaRPr lang="en-GB" altLang="en-US"/>
          </a:p>
        </p:txBody>
      </p:sp>
      <p:sp>
        <p:nvSpPr>
          <p:cNvPr id="4" name="Title 3">
            <a:extLst>
              <a:ext uri="{FF2B5EF4-FFF2-40B4-BE49-F238E27FC236}">
                <a16:creationId xmlns:a16="http://schemas.microsoft.com/office/drawing/2014/main" id="{756DE5D6-3C59-B0CA-86B1-6D28000E973F}"/>
              </a:ext>
            </a:extLst>
          </p:cNvPr>
          <p:cNvSpPr>
            <a:spLocks noGrp="1"/>
          </p:cNvSpPr>
          <p:nvPr>
            <p:ph type="title"/>
          </p:nvPr>
        </p:nvSpPr>
        <p:spPr>
          <a:xfrm>
            <a:off x="580777" y="404884"/>
            <a:ext cx="11040000" cy="828000"/>
          </a:xfrm>
        </p:spPr>
        <p:txBody>
          <a:bodyPr/>
          <a:lstStyle/>
          <a:p>
            <a:pPr algn="ctr"/>
            <a:r>
              <a:rPr lang="en-GB" dirty="0"/>
              <a:t>Implementation: Pilot (2022-23)</a:t>
            </a:r>
          </a:p>
        </p:txBody>
      </p:sp>
      <p:graphicFrame>
        <p:nvGraphicFramePr>
          <p:cNvPr id="5" name="Content Placeholder 6">
            <a:extLst>
              <a:ext uri="{FF2B5EF4-FFF2-40B4-BE49-F238E27FC236}">
                <a16:creationId xmlns:a16="http://schemas.microsoft.com/office/drawing/2014/main" id="{2045DD5D-402E-2630-5BCD-44160B04B3C1}"/>
              </a:ext>
            </a:extLst>
          </p:cNvPr>
          <p:cNvGraphicFramePr>
            <a:graphicFrameLocks/>
          </p:cNvGraphicFramePr>
          <p:nvPr/>
        </p:nvGraphicFramePr>
        <p:xfrm>
          <a:off x="1891080" y="1719789"/>
          <a:ext cx="9286001" cy="50506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3D552F7D-E533-BA7B-656A-2C0C547B952D}"/>
              </a:ext>
            </a:extLst>
          </p:cNvPr>
          <p:cNvSpPr txBox="1">
            <a:spLocks/>
          </p:cNvSpPr>
          <p:nvPr/>
        </p:nvSpPr>
        <p:spPr>
          <a:xfrm>
            <a:off x="2937981" y="3478212"/>
            <a:ext cx="2407913" cy="323165"/>
          </a:xfrm>
          <a:prstGeom prst="rect">
            <a:avLst/>
          </a:prstGeom>
          <a:solidFill>
            <a:schemeClr val="accent1">
              <a:lumMod val="20000"/>
              <a:lumOff val="80000"/>
            </a:schemeClr>
          </a:solidFill>
        </p:spPr>
        <p:txBody>
          <a:bodyPr wrap="square" lIns="91440" tIns="45720" rIns="91440" bIns="45720" rtlCol="0" anchor="t">
            <a:spAutoFit/>
          </a:bodyPr>
          <a:lstStyle/>
          <a:p>
            <a:r>
              <a:rPr lang="en-GB" sz="1500" u="sng" dirty="0"/>
              <a:t>Three HEIs part of the pilot </a:t>
            </a:r>
            <a:endParaRPr lang="en-US" dirty="0"/>
          </a:p>
        </p:txBody>
      </p:sp>
      <p:cxnSp>
        <p:nvCxnSpPr>
          <p:cNvPr id="8" name="Straight Connector 7">
            <a:extLst>
              <a:ext uri="{FF2B5EF4-FFF2-40B4-BE49-F238E27FC236}">
                <a16:creationId xmlns:a16="http://schemas.microsoft.com/office/drawing/2014/main" id="{F5DFBC23-69E1-6842-D9EF-E7DBE6F4E391}"/>
              </a:ext>
            </a:extLst>
          </p:cNvPr>
          <p:cNvCxnSpPr/>
          <p:nvPr/>
        </p:nvCxnSpPr>
        <p:spPr bwMode="auto">
          <a:xfrm>
            <a:off x="5350213" y="3579779"/>
            <a:ext cx="1183867" cy="0"/>
          </a:xfrm>
          <a:prstGeom prst="line">
            <a:avLst/>
          </a:prstGeom>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extLst>
      <p:ext uri="{BB962C8B-B14F-4D97-AF65-F5344CB8AC3E}">
        <p14:creationId xmlns:p14="http://schemas.microsoft.com/office/powerpoint/2010/main" val="382097702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E898F1-F131-9052-40FE-4BA9DE8BD4EE}"/>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Phases of the research</a:t>
            </a:r>
          </a:p>
        </p:txBody>
      </p:sp>
      <p:pic>
        <p:nvPicPr>
          <p:cNvPr id="4" name="Content Placeholder 3" descr="A screenshot of a computer&#10;&#10;Description automatically generated">
            <a:extLst>
              <a:ext uri="{FF2B5EF4-FFF2-40B4-BE49-F238E27FC236}">
                <a16:creationId xmlns:a16="http://schemas.microsoft.com/office/drawing/2014/main" id="{1536CE12-B9C6-8572-5575-791DB9D5E89E}"/>
              </a:ext>
            </a:extLst>
          </p:cNvPr>
          <p:cNvPicPr>
            <a:picLocks noGrp="1" noChangeAspect="1"/>
          </p:cNvPicPr>
          <p:nvPr>
            <p:ph idx="1"/>
          </p:nvPr>
        </p:nvPicPr>
        <p:blipFill rotWithShape="1">
          <a:blip r:embed="rId2"/>
          <a:srcRect l="8903" t="41751" r="7926" b="30753"/>
          <a:stretch/>
        </p:blipFill>
        <p:spPr>
          <a:xfrm>
            <a:off x="344304" y="2945236"/>
            <a:ext cx="11563102" cy="2018719"/>
          </a:xfrm>
          <a:prstGeom prst="rect">
            <a:avLst/>
          </a:prstGeom>
        </p:spPr>
      </p:pic>
    </p:spTree>
    <p:extLst>
      <p:ext uri="{BB962C8B-B14F-4D97-AF65-F5344CB8AC3E}">
        <p14:creationId xmlns:p14="http://schemas.microsoft.com/office/powerpoint/2010/main" val="3707018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859E5-9145-193D-FD57-61050F9CC5B8}"/>
              </a:ext>
            </a:extLst>
          </p:cNvPr>
          <p:cNvSpPr>
            <a:spLocks noGrp="1"/>
          </p:cNvSpPr>
          <p:nvPr>
            <p:ph type="title"/>
          </p:nvPr>
        </p:nvSpPr>
        <p:spPr/>
        <p:txBody>
          <a:bodyPr/>
          <a:lstStyle/>
          <a:p>
            <a:r>
              <a:rPr lang="en-US" dirty="0">
                <a:cs typeface="Calibri Light"/>
              </a:rPr>
              <a:t>Context </a:t>
            </a:r>
            <a:endParaRPr lang="en-US" dirty="0"/>
          </a:p>
        </p:txBody>
      </p:sp>
      <p:graphicFrame>
        <p:nvGraphicFramePr>
          <p:cNvPr id="4" name="Content Placeholder 3">
            <a:extLst>
              <a:ext uri="{FF2B5EF4-FFF2-40B4-BE49-F238E27FC236}">
                <a16:creationId xmlns:a16="http://schemas.microsoft.com/office/drawing/2014/main" id="{8168C0F6-F947-D4A1-6958-AB7A24C63EE7}"/>
              </a:ext>
            </a:extLst>
          </p:cNvPr>
          <p:cNvGraphicFramePr>
            <a:graphicFrameLocks noGrp="1"/>
          </p:cNvGraphicFramePr>
          <p:nvPr>
            <p:ph idx="1"/>
            <p:extLst>
              <p:ext uri="{D42A27DB-BD31-4B8C-83A1-F6EECF244321}">
                <p14:modId xmlns:p14="http://schemas.microsoft.com/office/powerpoint/2010/main" val="425020506"/>
              </p:ext>
            </p:extLst>
          </p:nvPr>
        </p:nvGraphicFramePr>
        <p:xfrm>
          <a:off x="838200" y="1847712"/>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3710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4B893-542B-3EAE-146C-2CFB2413D8F5}"/>
              </a:ext>
            </a:extLst>
          </p:cNvPr>
          <p:cNvSpPr>
            <a:spLocks noGrp="1"/>
          </p:cNvSpPr>
          <p:nvPr>
            <p:ph type="title"/>
          </p:nvPr>
        </p:nvSpPr>
        <p:spPr/>
        <p:txBody>
          <a:bodyPr/>
          <a:lstStyle/>
          <a:p>
            <a:r>
              <a:rPr lang="en-US" dirty="0">
                <a:cs typeface="Calibri Light"/>
              </a:rPr>
              <a:t>Example of survey questions (total of 10)</a:t>
            </a:r>
            <a:endParaRPr lang="en-US" dirty="0"/>
          </a:p>
        </p:txBody>
      </p:sp>
      <p:sp>
        <p:nvSpPr>
          <p:cNvPr id="3" name="Content Placeholder 2">
            <a:extLst>
              <a:ext uri="{FF2B5EF4-FFF2-40B4-BE49-F238E27FC236}">
                <a16:creationId xmlns:a16="http://schemas.microsoft.com/office/drawing/2014/main" id="{FFC898B5-1E7A-FF72-F5E6-56928597549A}"/>
              </a:ext>
            </a:extLst>
          </p:cNvPr>
          <p:cNvSpPr>
            <a:spLocks noGrp="1"/>
          </p:cNvSpPr>
          <p:nvPr>
            <p:ph idx="1"/>
          </p:nvPr>
        </p:nvSpPr>
        <p:spPr>
          <a:xfrm>
            <a:off x="223253" y="1625099"/>
            <a:ext cx="11638547" cy="4859337"/>
          </a:xfrm>
        </p:spPr>
        <p:txBody>
          <a:bodyPr vert="horz" lIns="91440" tIns="45720" rIns="91440" bIns="45720" rtlCol="0" anchor="t">
            <a:normAutofit/>
          </a:bodyPr>
          <a:lstStyle/>
          <a:p>
            <a:r>
              <a:rPr lang="en-US" dirty="0">
                <a:cs typeface="Calibri"/>
              </a:rPr>
              <a:t>What is your </a:t>
            </a:r>
            <a:r>
              <a:rPr lang="en-US" b="1" dirty="0">
                <a:cs typeface="Calibri"/>
              </a:rPr>
              <a:t>current understanding</a:t>
            </a:r>
            <a:r>
              <a:rPr lang="en-US" dirty="0">
                <a:cs typeface="Calibri"/>
              </a:rPr>
              <a:t> about climate and sustainability?</a:t>
            </a:r>
          </a:p>
          <a:p>
            <a:r>
              <a:rPr lang="en-US" dirty="0">
                <a:cs typeface="Calibri"/>
              </a:rPr>
              <a:t>Have you </a:t>
            </a:r>
            <a:r>
              <a:rPr lang="en-US" b="1" dirty="0">
                <a:cs typeface="Calibri"/>
              </a:rPr>
              <a:t>developed this understanding</a:t>
            </a:r>
            <a:r>
              <a:rPr lang="en-US" dirty="0">
                <a:cs typeface="Calibri"/>
              </a:rPr>
              <a:t> through your formal education or through your own research?</a:t>
            </a:r>
            <a:endParaRPr lang="en-US" dirty="0"/>
          </a:p>
          <a:p>
            <a:r>
              <a:rPr lang="en-US" dirty="0">
                <a:cs typeface="Calibri"/>
              </a:rPr>
              <a:t>Do you </a:t>
            </a:r>
            <a:r>
              <a:rPr lang="en-US" b="1" dirty="0">
                <a:cs typeface="Calibri"/>
              </a:rPr>
              <a:t>feel</a:t>
            </a:r>
            <a:r>
              <a:rPr lang="en-US" dirty="0">
                <a:cs typeface="Calibri"/>
              </a:rPr>
              <a:t> the teaching of climate change needs to be </a:t>
            </a:r>
            <a:r>
              <a:rPr lang="en-US" dirty="0" err="1">
                <a:cs typeface="Calibri"/>
              </a:rPr>
              <a:t>prioritised</a:t>
            </a:r>
            <a:r>
              <a:rPr lang="en-US" dirty="0">
                <a:cs typeface="Calibri"/>
              </a:rPr>
              <a:t> in schools and why?</a:t>
            </a:r>
            <a:endParaRPr lang="en-US" dirty="0"/>
          </a:p>
          <a:p>
            <a:r>
              <a:rPr lang="en-US" dirty="0">
                <a:cs typeface="Calibri"/>
              </a:rPr>
              <a:t>Which </a:t>
            </a:r>
            <a:r>
              <a:rPr lang="en-US" b="1" dirty="0">
                <a:cs typeface="Calibri"/>
              </a:rPr>
              <a:t>subject(s)</a:t>
            </a:r>
            <a:r>
              <a:rPr lang="en-US" dirty="0">
                <a:cs typeface="Calibri"/>
              </a:rPr>
              <a:t> do you think is/are the best fit for climate and sustainability education and why?</a:t>
            </a:r>
            <a:endParaRPr lang="en-US" dirty="0"/>
          </a:p>
          <a:p>
            <a:r>
              <a:rPr lang="en-US" dirty="0">
                <a:cs typeface="Calibri"/>
              </a:rPr>
              <a:t>If you could </a:t>
            </a:r>
            <a:r>
              <a:rPr lang="en-US" b="1" dirty="0">
                <a:cs typeface="Calibri"/>
              </a:rPr>
              <a:t>design a curriculum</a:t>
            </a:r>
            <a:r>
              <a:rPr lang="en-US" dirty="0">
                <a:cs typeface="Calibri"/>
              </a:rPr>
              <a:t> for climate and sustainability education, what would be the areas of priority in this curriculum? List up to 5?</a:t>
            </a:r>
            <a:endParaRPr lang="en-US" dirty="0"/>
          </a:p>
          <a:p>
            <a:endParaRPr lang="en-US" dirty="0">
              <a:cs typeface="Calibri"/>
            </a:endParaRPr>
          </a:p>
        </p:txBody>
      </p:sp>
    </p:spTree>
    <p:extLst>
      <p:ext uri="{BB962C8B-B14F-4D97-AF65-F5344CB8AC3E}">
        <p14:creationId xmlns:p14="http://schemas.microsoft.com/office/powerpoint/2010/main" val="3879868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7C19D-348A-C15F-80AE-0F1E76020F31}"/>
              </a:ext>
            </a:extLst>
          </p:cNvPr>
          <p:cNvSpPr>
            <a:spLocks noGrp="1"/>
          </p:cNvSpPr>
          <p:nvPr>
            <p:ph type="title"/>
          </p:nvPr>
        </p:nvSpPr>
        <p:spPr/>
        <p:txBody>
          <a:bodyPr/>
          <a:lstStyle/>
          <a:p>
            <a:r>
              <a:rPr lang="en-US" dirty="0">
                <a:cs typeface="Calibri Light"/>
              </a:rPr>
              <a:t>Results-  Preservice teacher Knowledge</a:t>
            </a:r>
          </a:p>
        </p:txBody>
      </p:sp>
      <p:sp>
        <p:nvSpPr>
          <p:cNvPr id="3" name="Content Placeholder 2">
            <a:extLst>
              <a:ext uri="{FF2B5EF4-FFF2-40B4-BE49-F238E27FC236}">
                <a16:creationId xmlns:a16="http://schemas.microsoft.com/office/drawing/2014/main" id="{B1B7AA90-E9ED-D1E8-B8AB-5A9DF2B72407}"/>
              </a:ext>
            </a:extLst>
          </p:cNvPr>
          <p:cNvSpPr>
            <a:spLocks noGrp="1"/>
          </p:cNvSpPr>
          <p:nvPr>
            <p:ph idx="1"/>
          </p:nvPr>
        </p:nvSpPr>
        <p:spPr/>
        <p:txBody>
          <a:bodyPr vert="horz" lIns="91440" tIns="45720" rIns="91440" bIns="45720" rtlCol="0" anchor="t">
            <a:normAutofit/>
          </a:bodyPr>
          <a:lstStyle/>
          <a:p>
            <a:r>
              <a:rPr lang="en-US" dirty="0">
                <a:cs typeface="Calibri"/>
              </a:rPr>
              <a:t>84% preservice teachers had s</a:t>
            </a:r>
            <a:r>
              <a:rPr lang="en-US" b="1" dirty="0">
                <a:cs typeface="Calibri"/>
              </a:rPr>
              <a:t>ome knowledge</a:t>
            </a:r>
            <a:r>
              <a:rPr lang="en-US" dirty="0">
                <a:cs typeface="Calibri"/>
              </a:rPr>
              <a:t> and understanding of CCSE. This knowledge was gained through six key areas: newspapers, social media, YouTube, their university studies, school and from personal research.</a:t>
            </a:r>
          </a:p>
          <a:p>
            <a:r>
              <a:rPr lang="en-US" dirty="0">
                <a:cs typeface="Calibri"/>
              </a:rPr>
              <a:t>However, this was at a </a:t>
            </a:r>
            <a:r>
              <a:rPr lang="en-US" b="1" dirty="0">
                <a:cs typeface="Calibri"/>
              </a:rPr>
              <a:t>surface level</a:t>
            </a:r>
            <a:r>
              <a:rPr lang="en-US" dirty="0">
                <a:cs typeface="Calibri"/>
              </a:rPr>
              <a:t> sharing concepts such as the five Rs (refuse, reduce, reuse, refill and recycle).</a:t>
            </a:r>
          </a:p>
          <a:p>
            <a:r>
              <a:rPr lang="en-US" dirty="0">
                <a:cs typeface="Calibri"/>
              </a:rPr>
              <a:t>Did see the teaching of CCSE as a </a:t>
            </a:r>
            <a:r>
              <a:rPr lang="en-US" b="1" dirty="0">
                <a:cs typeface="Calibri"/>
              </a:rPr>
              <a:t>social responsibility</a:t>
            </a:r>
            <a:r>
              <a:rPr lang="en-US" dirty="0">
                <a:cs typeface="Calibri"/>
              </a:rPr>
              <a:t> and the need for it to be embedded across all curriculum subjects.</a:t>
            </a:r>
          </a:p>
          <a:p>
            <a:r>
              <a:rPr lang="en-US" dirty="0">
                <a:cs typeface="Calibri"/>
              </a:rPr>
              <a:t>Indicated </a:t>
            </a:r>
            <a:r>
              <a:rPr lang="en-US" b="1" dirty="0">
                <a:cs typeface="Calibri"/>
              </a:rPr>
              <a:t>wanting to understand and develop further knowledge</a:t>
            </a:r>
            <a:r>
              <a:rPr lang="en-US" dirty="0">
                <a:cs typeface="Calibri"/>
              </a:rPr>
              <a:t> </a:t>
            </a:r>
            <a:r>
              <a:rPr lang="en-US" b="1" dirty="0">
                <a:cs typeface="Calibri"/>
              </a:rPr>
              <a:t>and understanding</a:t>
            </a:r>
            <a:r>
              <a:rPr lang="en-US" dirty="0">
                <a:cs typeface="Calibri"/>
              </a:rPr>
              <a:t> to teach CCSE effectively in their settings</a:t>
            </a:r>
          </a:p>
          <a:p>
            <a:endParaRPr lang="en-US" dirty="0">
              <a:cs typeface="Calibri"/>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498318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216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F78FB1-57A3-1CBC-8321-2FD6E49DAD40}"/>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200" dirty="0">
                <a:solidFill>
                  <a:srgbClr val="FFFFFF"/>
                </a:solidFill>
              </a:rPr>
              <a:t>Preservice teachers' opinion of subjects CCSE could fit within.</a:t>
            </a:r>
            <a:endParaRPr lang="en-US" sz="2200" kern="1200" dirty="0">
              <a:solidFill>
                <a:srgbClr val="FFFFFF"/>
              </a:solidFill>
              <a:latin typeface="+mj-lt"/>
              <a:cs typeface="Calibri Light"/>
            </a:endParaRPr>
          </a:p>
        </p:txBody>
      </p:sp>
      <p:pic>
        <p:nvPicPr>
          <p:cNvPr id="4" name="Content Placeholder 3" descr="A close-up of words&#10;&#10;Description automatically generated">
            <a:extLst>
              <a:ext uri="{FF2B5EF4-FFF2-40B4-BE49-F238E27FC236}">
                <a16:creationId xmlns:a16="http://schemas.microsoft.com/office/drawing/2014/main" id="{DA1287BE-F3AE-98E9-BADF-360471051CE2}"/>
              </a:ext>
            </a:extLst>
          </p:cNvPr>
          <p:cNvPicPr>
            <a:picLocks noGrp="1" noChangeAspect="1"/>
          </p:cNvPicPr>
          <p:nvPr>
            <p:ph idx="1"/>
          </p:nvPr>
        </p:nvPicPr>
        <p:blipFill>
          <a:blip r:embed="rId2"/>
          <a:stretch>
            <a:fillRect/>
          </a:stretch>
        </p:blipFill>
        <p:spPr>
          <a:xfrm>
            <a:off x="4038600" y="1216934"/>
            <a:ext cx="7188199" cy="4420742"/>
          </a:xfrm>
          <a:prstGeom prst="rect">
            <a:avLst/>
          </a:prstGeom>
        </p:spPr>
      </p:pic>
    </p:spTree>
    <p:extLst>
      <p:ext uri="{BB962C8B-B14F-4D97-AF65-F5344CB8AC3E}">
        <p14:creationId xmlns:p14="http://schemas.microsoft.com/office/powerpoint/2010/main" val="1470862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1E727-905A-5414-6FA5-5A84E8C855E6}"/>
              </a:ext>
            </a:extLst>
          </p:cNvPr>
          <p:cNvSpPr>
            <a:spLocks noGrp="1"/>
          </p:cNvSpPr>
          <p:nvPr>
            <p:ph type="title"/>
          </p:nvPr>
        </p:nvSpPr>
        <p:spPr/>
        <p:txBody>
          <a:bodyPr>
            <a:normAutofit fontScale="90000"/>
          </a:bodyPr>
          <a:lstStyle/>
          <a:p>
            <a:br>
              <a:rPr lang="en-US" dirty="0">
                <a:cs typeface="Calibri Light"/>
              </a:rPr>
            </a:br>
            <a:r>
              <a:rPr lang="en-US" dirty="0">
                <a:cs typeface="Calibri Light"/>
              </a:rPr>
              <a:t>Results-Preservice Teacher Attitudes, Values and </a:t>
            </a:r>
            <a:r>
              <a:rPr lang="en-US" dirty="0" err="1">
                <a:cs typeface="Calibri Light"/>
              </a:rPr>
              <a:t>Behaviours</a:t>
            </a:r>
          </a:p>
          <a:p>
            <a:r>
              <a:rPr lang="en-US" dirty="0">
                <a:cs typeface="Calibri Light"/>
              </a:rPr>
              <a:t>- </a:t>
            </a:r>
          </a:p>
        </p:txBody>
      </p:sp>
      <p:sp>
        <p:nvSpPr>
          <p:cNvPr id="3" name="Content Placeholder 2">
            <a:extLst>
              <a:ext uri="{FF2B5EF4-FFF2-40B4-BE49-F238E27FC236}">
                <a16:creationId xmlns:a16="http://schemas.microsoft.com/office/drawing/2014/main" id="{20372559-653F-4F18-F41C-5BE77ECE9EC2}"/>
              </a:ext>
            </a:extLst>
          </p:cNvPr>
          <p:cNvSpPr>
            <a:spLocks noGrp="1"/>
          </p:cNvSpPr>
          <p:nvPr>
            <p:ph idx="1"/>
          </p:nvPr>
        </p:nvSpPr>
        <p:spPr/>
        <p:txBody>
          <a:bodyPr vert="horz" lIns="91440" tIns="45720" rIns="91440" bIns="45720" rtlCol="0" anchor="t">
            <a:normAutofit/>
          </a:bodyPr>
          <a:lstStyle/>
          <a:p>
            <a:r>
              <a:rPr lang="en-US" dirty="0">
                <a:cs typeface="Calibri"/>
              </a:rPr>
              <a:t>95% of the participants agreed with the statement that ‘</a:t>
            </a:r>
            <a:r>
              <a:rPr lang="en-US" b="1" dirty="0">
                <a:cs typeface="Calibri"/>
              </a:rPr>
              <a:t>teaching of climate change needs to be </a:t>
            </a:r>
            <a:r>
              <a:rPr lang="en-US" b="1" dirty="0" err="1">
                <a:cs typeface="Calibri"/>
              </a:rPr>
              <a:t>prioritised</a:t>
            </a:r>
            <a:r>
              <a:rPr lang="en-US" b="1" dirty="0">
                <a:cs typeface="Calibri"/>
              </a:rPr>
              <a:t> in schools'</a:t>
            </a:r>
            <a:r>
              <a:rPr lang="en-US" dirty="0">
                <a:cs typeface="Calibri"/>
              </a:rPr>
              <a:t>.</a:t>
            </a:r>
            <a:endParaRPr lang="en-US">
              <a:cs typeface="Calibri" panose="020F0502020204030204"/>
            </a:endParaRPr>
          </a:p>
          <a:p>
            <a:r>
              <a:rPr lang="en-US" dirty="0">
                <a:cs typeface="Calibri" panose="020F0502020204030204"/>
              </a:rPr>
              <a:t>A</a:t>
            </a:r>
            <a:r>
              <a:rPr lang="en-US" b="1" dirty="0">
                <a:cs typeface="Calibri" panose="020F0502020204030204"/>
              </a:rPr>
              <a:t> feeling of urgency </a:t>
            </a:r>
            <a:r>
              <a:rPr lang="en-US" dirty="0">
                <a:cs typeface="Calibri"/>
              </a:rPr>
              <a:t>was shared in responses with a sense of their </a:t>
            </a:r>
            <a:r>
              <a:rPr lang="en-US" b="1" dirty="0">
                <a:cs typeface="Calibri"/>
              </a:rPr>
              <a:t>responsibility as future educators</a:t>
            </a:r>
            <a:r>
              <a:rPr lang="en-US" dirty="0">
                <a:cs typeface="Calibri"/>
              </a:rPr>
              <a:t> to inform this change in schools and settings.</a:t>
            </a:r>
          </a:p>
          <a:p>
            <a:r>
              <a:rPr lang="en-US" dirty="0">
                <a:cs typeface="Calibri"/>
              </a:rPr>
              <a:t>Preservice teachers shared the fact that the </a:t>
            </a:r>
            <a:r>
              <a:rPr lang="en-US" b="1" dirty="0">
                <a:cs typeface="Calibri"/>
              </a:rPr>
              <a:t>pupils</a:t>
            </a:r>
            <a:r>
              <a:rPr lang="en-US" dirty="0">
                <a:cs typeface="Calibri"/>
              </a:rPr>
              <a:t> they are teaching will </a:t>
            </a:r>
            <a:r>
              <a:rPr lang="en-US" b="1" dirty="0">
                <a:cs typeface="Calibri"/>
              </a:rPr>
              <a:t>bear the burden of the crisis</a:t>
            </a:r>
            <a:r>
              <a:rPr lang="en-US" dirty="0">
                <a:cs typeface="Calibri"/>
              </a:rPr>
              <a:t>; therefore, equipping them with the skills needed to tackle the crisis was a priority for them as future educators.</a:t>
            </a:r>
          </a:p>
          <a:p>
            <a:r>
              <a:rPr lang="en-US" dirty="0">
                <a:cs typeface="Calibri"/>
              </a:rPr>
              <a:t>They </a:t>
            </a:r>
            <a:r>
              <a:rPr lang="en-US" b="1" dirty="0">
                <a:cs typeface="Calibri"/>
              </a:rPr>
              <a:t>valued</a:t>
            </a:r>
            <a:r>
              <a:rPr lang="en-US" dirty="0">
                <a:cs typeface="Calibri"/>
              </a:rPr>
              <a:t> the need to incorporate CCSE as </a:t>
            </a:r>
            <a:r>
              <a:rPr lang="en-US" b="1" dirty="0">
                <a:cs typeface="Calibri"/>
              </a:rPr>
              <a:t>part of their training</a:t>
            </a:r>
            <a:r>
              <a:rPr lang="en-US" dirty="0">
                <a:cs typeface="Calibri"/>
              </a:rPr>
              <a:t>. </a:t>
            </a:r>
          </a:p>
          <a:p>
            <a:endParaRPr lang="en-US" dirty="0">
              <a:cs typeface="Calibri"/>
            </a:endParaRPr>
          </a:p>
          <a:p>
            <a:endParaRPr lang="en-US" dirty="0">
              <a:cs typeface="Calibri"/>
            </a:endParaRPr>
          </a:p>
        </p:txBody>
      </p:sp>
    </p:spTree>
    <p:extLst>
      <p:ext uri="{BB962C8B-B14F-4D97-AF65-F5344CB8AC3E}">
        <p14:creationId xmlns:p14="http://schemas.microsoft.com/office/powerpoint/2010/main" val="3283137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A3B55-02C6-B823-4CAD-7BF59C169113}"/>
              </a:ext>
            </a:extLst>
          </p:cNvPr>
          <p:cNvSpPr>
            <a:spLocks noGrp="1"/>
          </p:cNvSpPr>
          <p:nvPr>
            <p:ph type="title"/>
          </p:nvPr>
        </p:nvSpPr>
        <p:spPr/>
        <p:txBody>
          <a:bodyPr>
            <a:normAutofit fontScale="90000"/>
          </a:bodyPr>
          <a:lstStyle/>
          <a:p>
            <a:br>
              <a:rPr lang="en-US" dirty="0">
                <a:cs typeface="Calibri Light"/>
              </a:rPr>
            </a:br>
            <a:r>
              <a:rPr lang="en-US" dirty="0">
                <a:cs typeface="Calibri Light"/>
              </a:rPr>
              <a:t>Results-Preservice Teachers’ Competencies and Capabilities</a:t>
            </a:r>
          </a:p>
          <a:p>
            <a:endParaRPr lang="en-US" dirty="0">
              <a:cs typeface="Calibri Light"/>
            </a:endParaRPr>
          </a:p>
        </p:txBody>
      </p:sp>
      <p:sp>
        <p:nvSpPr>
          <p:cNvPr id="3" name="Content Placeholder 2">
            <a:extLst>
              <a:ext uri="{FF2B5EF4-FFF2-40B4-BE49-F238E27FC236}">
                <a16:creationId xmlns:a16="http://schemas.microsoft.com/office/drawing/2014/main" id="{21C3A63A-0640-2B35-4BDD-27C15C722A5C}"/>
              </a:ext>
            </a:extLst>
          </p:cNvPr>
          <p:cNvSpPr>
            <a:spLocks noGrp="1"/>
          </p:cNvSpPr>
          <p:nvPr>
            <p:ph idx="1"/>
          </p:nvPr>
        </p:nvSpPr>
        <p:spPr/>
        <p:txBody>
          <a:bodyPr vert="horz" lIns="91440" tIns="45720" rIns="91440" bIns="45720" rtlCol="0" anchor="t">
            <a:normAutofit/>
          </a:bodyPr>
          <a:lstStyle/>
          <a:p>
            <a:r>
              <a:rPr lang="en-US" dirty="0">
                <a:cs typeface="Calibri"/>
              </a:rPr>
              <a:t>58.2% indicated that they were either </a:t>
            </a:r>
            <a:r>
              <a:rPr lang="en-US" b="1" dirty="0">
                <a:cs typeface="Calibri"/>
              </a:rPr>
              <a:t>not confident or only slightly</a:t>
            </a:r>
            <a:r>
              <a:rPr lang="en-US" dirty="0">
                <a:cs typeface="Calibri"/>
              </a:rPr>
              <a:t> confident in </a:t>
            </a:r>
            <a:r>
              <a:rPr lang="en-US" b="1" dirty="0">
                <a:cs typeface="Calibri"/>
              </a:rPr>
              <a:t>teaching the subject.</a:t>
            </a:r>
            <a:r>
              <a:rPr lang="en-US" dirty="0">
                <a:cs typeface="Calibri"/>
              </a:rPr>
              <a:t> </a:t>
            </a:r>
            <a:endParaRPr lang="en-US">
              <a:cs typeface="Calibri"/>
            </a:endParaRPr>
          </a:p>
          <a:p>
            <a:r>
              <a:rPr lang="en-US" b="1" dirty="0">
                <a:cs typeface="Calibri"/>
              </a:rPr>
              <a:t>Lack of subject knowledge</a:t>
            </a:r>
            <a:r>
              <a:rPr lang="en-US" dirty="0">
                <a:cs typeface="Calibri"/>
              </a:rPr>
              <a:t> in CCSE  to teach it effectively came across clearly in the data. </a:t>
            </a:r>
          </a:p>
          <a:p>
            <a:r>
              <a:rPr lang="en-US" dirty="0">
                <a:cs typeface="Calibri"/>
              </a:rPr>
              <a:t>Further responses indicated that although preservice teachers felt that they knew quite a lot about environmental and sustainability issues through their own research, </a:t>
            </a:r>
            <a:r>
              <a:rPr lang="en-US" b="1" dirty="0">
                <a:cs typeface="Calibri"/>
              </a:rPr>
              <a:t>they would not be able to turn that knowledge into structured lessons for their pupils</a:t>
            </a:r>
            <a:r>
              <a:rPr lang="en-US" dirty="0">
                <a:cs typeface="Calibri"/>
              </a:rPr>
              <a:t>, hence indicating the</a:t>
            </a:r>
            <a:r>
              <a:rPr lang="en-US" b="1" dirty="0">
                <a:cs typeface="Calibri"/>
              </a:rPr>
              <a:t> need for training</a:t>
            </a:r>
            <a:r>
              <a:rPr lang="en-US" dirty="0">
                <a:cs typeface="Calibri"/>
              </a:rPr>
              <a:t> to support the development of this </a:t>
            </a:r>
            <a:r>
              <a:rPr lang="en-US" b="1" dirty="0">
                <a:cs typeface="Calibri"/>
              </a:rPr>
              <a:t>Pedagogical Content Knowledge</a:t>
            </a:r>
            <a:r>
              <a:rPr lang="en-US" dirty="0">
                <a:cs typeface="Calibri"/>
              </a:rPr>
              <a:t> (PCK).</a:t>
            </a:r>
            <a:endParaRPr lang="en-US"/>
          </a:p>
          <a:p>
            <a:endParaRPr lang="en-US" dirty="0">
              <a:cs typeface="Calibri"/>
            </a:endParaRPr>
          </a:p>
        </p:txBody>
      </p:sp>
    </p:spTree>
    <p:extLst>
      <p:ext uri="{BB962C8B-B14F-4D97-AF65-F5344CB8AC3E}">
        <p14:creationId xmlns:p14="http://schemas.microsoft.com/office/powerpoint/2010/main" val="2627301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2F0D6-C670-7A43-C137-24FAD0A27337}"/>
              </a:ext>
            </a:extLst>
          </p:cNvPr>
          <p:cNvSpPr>
            <a:spLocks noGrp="1"/>
          </p:cNvSpPr>
          <p:nvPr>
            <p:ph type="title"/>
          </p:nvPr>
        </p:nvSpPr>
        <p:spPr/>
        <p:txBody>
          <a:bodyPr/>
          <a:lstStyle/>
          <a:p>
            <a:r>
              <a:rPr lang="en-US" dirty="0">
                <a:cs typeface="Calibri Light"/>
              </a:rPr>
              <a:t>Implications and next steps</a:t>
            </a:r>
            <a:endParaRPr lang="en-US" dirty="0"/>
          </a:p>
        </p:txBody>
      </p:sp>
      <p:sp>
        <p:nvSpPr>
          <p:cNvPr id="3" name="Content Placeholder 2">
            <a:extLst>
              <a:ext uri="{FF2B5EF4-FFF2-40B4-BE49-F238E27FC236}">
                <a16:creationId xmlns:a16="http://schemas.microsoft.com/office/drawing/2014/main" id="{FE673105-C3F4-637C-5AE6-8C3F25EE53D8}"/>
              </a:ext>
            </a:extLst>
          </p:cNvPr>
          <p:cNvSpPr>
            <a:spLocks noGrp="1"/>
          </p:cNvSpPr>
          <p:nvPr>
            <p:ph idx="1"/>
          </p:nvPr>
        </p:nvSpPr>
        <p:spPr/>
        <p:txBody>
          <a:bodyPr vert="horz" lIns="91440" tIns="45720" rIns="91440" bIns="45720" rtlCol="0" anchor="t">
            <a:normAutofit fontScale="92500" lnSpcReduction="20000"/>
          </a:bodyPr>
          <a:lstStyle/>
          <a:p>
            <a:r>
              <a:rPr lang="en-US" dirty="0">
                <a:cs typeface="Calibri"/>
              </a:rPr>
              <a:t>Preservice teachers are in </a:t>
            </a:r>
            <a:r>
              <a:rPr lang="en-US" b="1" err="1">
                <a:cs typeface="Calibri"/>
              </a:rPr>
              <a:t>favour</a:t>
            </a:r>
            <a:r>
              <a:rPr lang="en-US" b="1" dirty="0">
                <a:cs typeface="Calibri"/>
              </a:rPr>
              <a:t> of being taught CCSE as a discreet area</a:t>
            </a:r>
            <a:r>
              <a:rPr lang="en-US" dirty="0">
                <a:cs typeface="Calibri"/>
              </a:rPr>
              <a:t> of study within their </a:t>
            </a:r>
            <a:r>
              <a:rPr lang="en-US" b="1" dirty="0">
                <a:cs typeface="Calibri"/>
              </a:rPr>
              <a:t>ITE </a:t>
            </a:r>
            <a:r>
              <a:rPr lang="en-US" b="1" err="1">
                <a:cs typeface="Calibri"/>
              </a:rPr>
              <a:t>programmes</a:t>
            </a:r>
            <a:r>
              <a:rPr lang="en-US" b="1" dirty="0">
                <a:cs typeface="Calibri"/>
              </a:rPr>
              <a:t>.</a:t>
            </a:r>
            <a:endParaRPr lang="en-US" b="1">
              <a:cs typeface="Calibri"/>
            </a:endParaRPr>
          </a:p>
          <a:p>
            <a:r>
              <a:rPr lang="en-US" dirty="0">
                <a:cs typeface="Calibri"/>
              </a:rPr>
              <a:t>The </a:t>
            </a:r>
            <a:r>
              <a:rPr lang="en-US" b="1" dirty="0">
                <a:cs typeface="Calibri"/>
              </a:rPr>
              <a:t>knowledge and understanding of teaching climate justice</a:t>
            </a:r>
            <a:r>
              <a:rPr lang="en-US" dirty="0">
                <a:cs typeface="Calibri"/>
              </a:rPr>
              <a:t> came across as weak- hence the need to develop its teaching through each subject.</a:t>
            </a:r>
          </a:p>
          <a:p>
            <a:r>
              <a:rPr lang="en-US" b="1" dirty="0">
                <a:cs typeface="Calibri"/>
              </a:rPr>
              <a:t>Subject specific</a:t>
            </a:r>
            <a:r>
              <a:rPr lang="en-US" dirty="0">
                <a:cs typeface="Calibri"/>
              </a:rPr>
              <a:t> development of CCSE ideas came across as weak, hence the need of </a:t>
            </a:r>
            <a:r>
              <a:rPr lang="en-US" b="1" dirty="0">
                <a:cs typeface="Calibri"/>
              </a:rPr>
              <a:t>showcasing professional learning opportunities</a:t>
            </a:r>
            <a:r>
              <a:rPr lang="en-US" dirty="0">
                <a:cs typeface="Calibri"/>
              </a:rPr>
              <a:t> to highlight and showcase how CCSE could be developed within each subject area.  UCLs </a:t>
            </a:r>
            <a:r>
              <a:rPr lang="en-US" b="1" dirty="0">
                <a:cs typeface="Calibri"/>
              </a:rPr>
              <a:t>'Teaching for Sustainable Futures' </a:t>
            </a:r>
            <a:r>
              <a:rPr lang="en-US" dirty="0">
                <a:cs typeface="Calibri"/>
              </a:rPr>
              <a:t>good example of developing these skills with preservice teachers. </a:t>
            </a:r>
          </a:p>
          <a:p>
            <a:r>
              <a:rPr lang="en-US" b="1" dirty="0">
                <a:cs typeface="Calibri"/>
              </a:rPr>
              <a:t>Timing</a:t>
            </a:r>
            <a:r>
              <a:rPr lang="en-US" dirty="0">
                <a:cs typeface="Calibri"/>
              </a:rPr>
              <a:t>- preservice teachers indicated incorporating CCSE training in the latter part of an ITE course or as an Early Career Teacher would be most effective, so that the individual is aware of what is already being done in school settings.</a:t>
            </a:r>
          </a:p>
        </p:txBody>
      </p:sp>
    </p:spTree>
    <p:extLst>
      <p:ext uri="{BB962C8B-B14F-4D97-AF65-F5344CB8AC3E}">
        <p14:creationId xmlns:p14="http://schemas.microsoft.com/office/powerpoint/2010/main" val="4235534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B387D-D3A6-52DD-6DA5-7E47638A58F1}"/>
              </a:ext>
            </a:extLst>
          </p:cNvPr>
          <p:cNvSpPr>
            <a:spLocks noGrp="1"/>
          </p:cNvSpPr>
          <p:nvPr>
            <p:ph type="title"/>
          </p:nvPr>
        </p:nvSpPr>
        <p:spPr>
          <a:xfrm>
            <a:off x="516704" y="613970"/>
            <a:ext cx="11040000" cy="828000"/>
          </a:xfrm>
        </p:spPr>
        <p:txBody>
          <a:bodyPr wrap="none" anchor="b">
            <a:normAutofit/>
          </a:bodyPr>
          <a:lstStyle/>
          <a:p>
            <a:r>
              <a:rPr lang="en-GB" dirty="0"/>
              <a:t>Some Context </a:t>
            </a:r>
          </a:p>
        </p:txBody>
      </p:sp>
      <p:sp>
        <p:nvSpPr>
          <p:cNvPr id="3" name="Slide Number Placeholder 2">
            <a:extLst>
              <a:ext uri="{FF2B5EF4-FFF2-40B4-BE49-F238E27FC236}">
                <a16:creationId xmlns:a16="http://schemas.microsoft.com/office/drawing/2014/main" id="{614CA4DA-FC60-EA35-94CA-533676EF000B}"/>
              </a:ext>
            </a:extLst>
          </p:cNvPr>
          <p:cNvSpPr>
            <a:spLocks noGrp="1"/>
          </p:cNvSpPr>
          <p:nvPr>
            <p:ph type="sldNum" sz="quarter" idx="10"/>
          </p:nvPr>
        </p:nvSpPr>
        <p:spPr>
          <a:xfrm>
            <a:off x="10704702" y="6345352"/>
            <a:ext cx="901700" cy="252000"/>
          </a:xfrm>
        </p:spPr>
        <p:txBody>
          <a:bodyPr wrap="square" anchor="t">
            <a:normAutofit/>
          </a:bodyPr>
          <a:lstStyle/>
          <a:p>
            <a:pPr>
              <a:spcAft>
                <a:spcPts val="600"/>
              </a:spcAft>
            </a:pPr>
            <a:fld id="{7D9A8A42-CDD3-483B-A525-DE73108F9D72}" type="slidenum">
              <a:rPr lang="en-GB" altLang="en-US"/>
              <a:pPr>
                <a:spcAft>
                  <a:spcPts val="600"/>
                </a:spcAft>
              </a:pPr>
              <a:t>2</a:t>
            </a:fld>
            <a:endParaRPr lang="en-GB" altLang="en-US"/>
          </a:p>
        </p:txBody>
      </p:sp>
      <p:sp>
        <p:nvSpPr>
          <p:cNvPr id="4" name="Content Placeholder 3">
            <a:extLst>
              <a:ext uri="{FF2B5EF4-FFF2-40B4-BE49-F238E27FC236}">
                <a16:creationId xmlns:a16="http://schemas.microsoft.com/office/drawing/2014/main" id="{09894C46-EBB9-ACC0-352B-04EECB439B71}"/>
              </a:ext>
            </a:extLst>
          </p:cNvPr>
          <p:cNvSpPr>
            <a:spLocks noGrp="1"/>
          </p:cNvSpPr>
          <p:nvPr>
            <p:ph idx="11"/>
          </p:nvPr>
        </p:nvSpPr>
        <p:spPr>
          <a:xfrm>
            <a:off x="423831" y="1675222"/>
            <a:ext cx="5316521" cy="4796130"/>
          </a:xfrm>
        </p:spPr>
        <p:txBody>
          <a:bodyPr wrap="square" anchor="t">
            <a:normAutofit/>
          </a:bodyPr>
          <a:lstStyle/>
          <a:p>
            <a:pPr marL="285750" indent="-285750">
              <a:lnSpc>
                <a:spcPct val="90000"/>
              </a:lnSpc>
              <a:spcAft>
                <a:spcPts val="1200"/>
              </a:spcAft>
              <a:buFont typeface="Arial,Sans-Serif" charset="0"/>
            </a:pPr>
            <a:r>
              <a:rPr lang="en-GB" sz="1700" dirty="0"/>
              <a:t>How could we harness the attention on climate in 2021 to do something about a major issue for the UK – improving climate-education for 8-18 year olds?</a:t>
            </a:r>
            <a:endParaRPr lang="en-US" sz="1700" dirty="0"/>
          </a:p>
          <a:p>
            <a:pPr marL="285750" indent="-285750">
              <a:lnSpc>
                <a:spcPct val="90000"/>
              </a:lnSpc>
              <a:spcAft>
                <a:spcPts val="1200"/>
              </a:spcAft>
              <a:buFont typeface="Arial,Sans-Serif" charset="0"/>
            </a:pPr>
            <a:r>
              <a:rPr lang="en-GB" sz="1700" dirty="0"/>
              <a:t>There are lots of brilliant organisations trying to improve climate-education and wonderful resources – but a huge lottery for young people</a:t>
            </a:r>
            <a:endParaRPr lang="en-US" sz="1700" dirty="0"/>
          </a:p>
          <a:p>
            <a:pPr marL="285750" indent="-285750">
              <a:lnSpc>
                <a:spcPct val="90000"/>
              </a:lnSpc>
              <a:spcAft>
                <a:spcPts val="1200"/>
              </a:spcAft>
              <a:buFont typeface="Arial,Sans-Serif" charset="0"/>
            </a:pPr>
            <a:r>
              <a:rPr lang="en-GB" sz="1700" dirty="0"/>
              <a:t>Change is needed now and is needed at scale – it needs multiple organisations working together</a:t>
            </a:r>
            <a:endParaRPr lang="en-US" sz="1700" dirty="0"/>
          </a:p>
          <a:p>
            <a:pPr marL="285750" indent="-285750">
              <a:lnSpc>
                <a:spcPct val="90000"/>
              </a:lnSpc>
              <a:spcAft>
                <a:spcPts val="1200"/>
              </a:spcAft>
              <a:buFont typeface="Arial,Sans-Serif" charset="0"/>
            </a:pPr>
            <a:r>
              <a:rPr lang="en-GB" sz="1700" dirty="0"/>
              <a:t>A summit was a brilliant way to bring a team together to address the issue</a:t>
            </a:r>
            <a:endParaRPr lang="en-US" sz="1700" dirty="0"/>
          </a:p>
          <a:p>
            <a:pPr marL="179705" indent="-179705">
              <a:lnSpc>
                <a:spcPct val="90000"/>
              </a:lnSpc>
            </a:pPr>
            <a:endParaRPr lang="en-GB" sz="1700" dirty="0"/>
          </a:p>
        </p:txBody>
      </p:sp>
      <p:pic>
        <p:nvPicPr>
          <p:cNvPr id="7" name="Picture 5" descr="Graphical user interface, website&#10;&#10;Description automatically generated">
            <a:extLst>
              <a:ext uri="{FF2B5EF4-FFF2-40B4-BE49-F238E27FC236}">
                <a16:creationId xmlns:a16="http://schemas.microsoft.com/office/drawing/2014/main" id="{692EA575-58F8-B448-339E-7D70C87141F0}"/>
              </a:ext>
            </a:extLst>
          </p:cNvPr>
          <p:cNvPicPr>
            <a:picLocks noChangeAspect="1"/>
          </p:cNvPicPr>
          <p:nvPr/>
        </p:nvPicPr>
        <p:blipFill rotWithShape="1">
          <a:blip r:embed="rId2"/>
          <a:srcRect l="22168" r="14203" b="2"/>
          <a:stretch/>
        </p:blipFill>
        <p:spPr>
          <a:xfrm>
            <a:off x="6017327" y="1477214"/>
            <a:ext cx="5565000" cy="4241195"/>
          </a:xfrm>
          <a:prstGeom prst="rect">
            <a:avLst/>
          </a:prstGeom>
          <a:noFill/>
        </p:spPr>
      </p:pic>
    </p:spTree>
    <p:extLst>
      <p:ext uri="{BB962C8B-B14F-4D97-AF65-F5344CB8AC3E}">
        <p14:creationId xmlns:p14="http://schemas.microsoft.com/office/powerpoint/2010/main" val="370759418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8C03D-0C67-D7FE-C9EE-8020FE8F7BA7}"/>
              </a:ext>
            </a:extLst>
          </p:cNvPr>
          <p:cNvSpPr>
            <a:spLocks noGrp="1"/>
          </p:cNvSpPr>
          <p:nvPr>
            <p:ph type="title"/>
          </p:nvPr>
        </p:nvSpPr>
        <p:spPr/>
        <p:txBody>
          <a:bodyPr/>
          <a:lstStyle/>
          <a:p>
            <a:r>
              <a:rPr lang="en-US" dirty="0">
                <a:cs typeface="Calibri Light"/>
              </a:rPr>
              <a:t>Published paper August 23 in Sustainability</a:t>
            </a:r>
            <a:endParaRPr lang="en-US" dirty="0"/>
          </a:p>
        </p:txBody>
      </p:sp>
      <p:pic>
        <p:nvPicPr>
          <p:cNvPr id="4" name="Content Placeholder 3" descr="A screenshot of a computer&#10;&#10;Description automatically generated">
            <a:extLst>
              <a:ext uri="{FF2B5EF4-FFF2-40B4-BE49-F238E27FC236}">
                <a16:creationId xmlns:a16="http://schemas.microsoft.com/office/drawing/2014/main" id="{656D1BC2-7683-5A89-E600-0E9E08B8C4A8}"/>
              </a:ext>
            </a:extLst>
          </p:cNvPr>
          <p:cNvPicPr>
            <a:picLocks noGrp="1" noChangeAspect="1"/>
          </p:cNvPicPr>
          <p:nvPr>
            <p:ph idx="1"/>
          </p:nvPr>
        </p:nvPicPr>
        <p:blipFill rotWithShape="1">
          <a:blip r:embed="rId2"/>
          <a:srcRect l="3149" t="24866" r="16317" b="32558"/>
          <a:stretch/>
        </p:blipFill>
        <p:spPr>
          <a:xfrm>
            <a:off x="88940" y="2549264"/>
            <a:ext cx="12004793" cy="3378528"/>
          </a:xfrm>
        </p:spPr>
      </p:pic>
    </p:spTree>
    <p:extLst>
      <p:ext uri="{BB962C8B-B14F-4D97-AF65-F5344CB8AC3E}">
        <p14:creationId xmlns:p14="http://schemas.microsoft.com/office/powerpoint/2010/main" val="1480895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B555C-46A1-B169-1B49-5E8440D50428}"/>
              </a:ext>
            </a:extLst>
          </p:cNvPr>
          <p:cNvSpPr>
            <a:spLocks noGrp="1"/>
          </p:cNvSpPr>
          <p:nvPr>
            <p:ph type="title"/>
          </p:nvPr>
        </p:nvSpPr>
        <p:spPr/>
        <p:txBody>
          <a:bodyPr/>
          <a:lstStyle/>
          <a:p>
            <a:r>
              <a:rPr lang="en-US" dirty="0">
                <a:cs typeface="Calibri Light"/>
              </a:rPr>
              <a:t>Framework </a:t>
            </a:r>
            <a:endParaRPr lang="en-US" dirty="0"/>
          </a:p>
        </p:txBody>
      </p:sp>
      <p:sp>
        <p:nvSpPr>
          <p:cNvPr id="3" name="Content Placeholder 2">
            <a:extLst>
              <a:ext uri="{FF2B5EF4-FFF2-40B4-BE49-F238E27FC236}">
                <a16:creationId xmlns:a16="http://schemas.microsoft.com/office/drawing/2014/main" id="{E089B1EE-AD7E-A83A-67E8-9339ABEBBF52}"/>
              </a:ext>
            </a:extLst>
          </p:cNvPr>
          <p:cNvSpPr>
            <a:spLocks noGrp="1"/>
          </p:cNvSpPr>
          <p:nvPr>
            <p:ph idx="1"/>
          </p:nvPr>
        </p:nvSpPr>
        <p:spPr/>
        <p:txBody>
          <a:bodyPr vert="horz" lIns="91440" tIns="45720" rIns="91440" bIns="45720" rtlCol="0" anchor="t">
            <a:normAutofit/>
          </a:bodyPr>
          <a:lstStyle/>
          <a:p>
            <a:r>
              <a:rPr lang="en-US" dirty="0">
                <a:cs typeface="Calibri"/>
              </a:rPr>
              <a:t>The framework can be downloaded from the University of Reading central publications repository. Link in the research paper. </a:t>
            </a:r>
          </a:p>
        </p:txBody>
      </p:sp>
    </p:spTree>
    <p:extLst>
      <p:ext uri="{BB962C8B-B14F-4D97-AF65-F5344CB8AC3E}">
        <p14:creationId xmlns:p14="http://schemas.microsoft.com/office/powerpoint/2010/main" val="586785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A1FBE5-6F64-0945-727A-06285DF08099}"/>
              </a:ext>
            </a:extLst>
          </p:cNvPr>
          <p:cNvSpPr>
            <a:spLocks noGrp="1"/>
          </p:cNvSpPr>
          <p:nvPr>
            <p:ph idx="1"/>
          </p:nvPr>
        </p:nvSpPr>
        <p:spPr/>
        <p:txBody>
          <a:bodyPr/>
          <a:lstStyle/>
          <a:p>
            <a:endParaRPr lang="en-GB"/>
          </a:p>
        </p:txBody>
      </p:sp>
      <p:sp>
        <p:nvSpPr>
          <p:cNvPr id="3" name="Slide Number Placeholder 2">
            <a:extLst>
              <a:ext uri="{FF2B5EF4-FFF2-40B4-BE49-F238E27FC236}">
                <a16:creationId xmlns:a16="http://schemas.microsoft.com/office/drawing/2014/main" id="{164929C5-6DA0-BB8D-FA12-85DDEF439DB0}"/>
              </a:ext>
            </a:extLst>
          </p:cNvPr>
          <p:cNvSpPr>
            <a:spLocks noGrp="1"/>
          </p:cNvSpPr>
          <p:nvPr>
            <p:ph type="sldNum" sz="quarter" idx="10"/>
          </p:nvPr>
        </p:nvSpPr>
        <p:spPr/>
        <p:txBody>
          <a:bodyPr/>
          <a:lstStyle/>
          <a:p>
            <a:fld id="{DCF6A46F-80AB-49F3-8C7E-9717ED945456}" type="slidenum">
              <a:rPr lang="en-GB" altLang="en-US"/>
              <a:pPr/>
              <a:t>3</a:t>
            </a:fld>
            <a:endParaRPr lang="en-GB" altLang="en-US"/>
          </a:p>
        </p:txBody>
      </p:sp>
      <p:sp>
        <p:nvSpPr>
          <p:cNvPr id="4" name="Title 3">
            <a:extLst>
              <a:ext uri="{FF2B5EF4-FFF2-40B4-BE49-F238E27FC236}">
                <a16:creationId xmlns:a16="http://schemas.microsoft.com/office/drawing/2014/main" id="{BF29B534-5C42-ECAE-3E0B-CA1C6081FA96}"/>
              </a:ext>
            </a:extLst>
          </p:cNvPr>
          <p:cNvSpPr>
            <a:spLocks noGrp="1"/>
          </p:cNvSpPr>
          <p:nvPr>
            <p:ph type="title"/>
          </p:nvPr>
        </p:nvSpPr>
        <p:spPr>
          <a:xfrm>
            <a:off x="235096" y="779622"/>
            <a:ext cx="11040000" cy="828000"/>
          </a:xfrm>
        </p:spPr>
        <p:txBody>
          <a:bodyPr/>
          <a:lstStyle/>
          <a:p>
            <a:r>
              <a:rPr lang="en-GB" dirty="0">
                <a:latin typeface="Arial Bold"/>
                <a:cs typeface="Arial Bold"/>
              </a:rPr>
              <a:t>The National Climate Education Action Plan </a:t>
            </a:r>
          </a:p>
          <a:p>
            <a:endParaRPr lang="en-GB" dirty="0"/>
          </a:p>
        </p:txBody>
      </p:sp>
      <p:pic>
        <p:nvPicPr>
          <p:cNvPr id="6" name="Picture 4" descr="Text&#10;&#10;Description automatically generated">
            <a:extLst>
              <a:ext uri="{FF2B5EF4-FFF2-40B4-BE49-F238E27FC236}">
                <a16:creationId xmlns:a16="http://schemas.microsoft.com/office/drawing/2014/main" id="{5C9E7DE2-AE5D-7AE5-D326-CB021F22F808}"/>
              </a:ext>
            </a:extLst>
          </p:cNvPr>
          <p:cNvPicPr>
            <a:picLocks noChangeAspect="1"/>
          </p:cNvPicPr>
          <p:nvPr/>
        </p:nvPicPr>
        <p:blipFill rotWithShape="1">
          <a:blip r:embed="rId2"/>
          <a:srcRect l="16758" t="9980" r="17971" b="3666"/>
          <a:stretch/>
        </p:blipFill>
        <p:spPr bwMode="auto">
          <a:xfrm>
            <a:off x="2314696" y="1189663"/>
            <a:ext cx="7697660" cy="5520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048370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C699E7-9630-EC9C-EDF7-24A2F1501583}"/>
              </a:ext>
            </a:extLst>
          </p:cNvPr>
          <p:cNvSpPr>
            <a:spLocks noGrp="1"/>
          </p:cNvSpPr>
          <p:nvPr>
            <p:ph type="sldNum" sz="quarter" idx="10"/>
          </p:nvPr>
        </p:nvSpPr>
        <p:spPr/>
        <p:txBody>
          <a:bodyPr/>
          <a:lstStyle/>
          <a:p>
            <a:fld id="{DCF6A46F-80AB-49F3-8C7E-9717ED945456}" type="slidenum">
              <a:rPr lang="en-GB" altLang="en-US" smtClean="0"/>
              <a:pPr/>
              <a:t>4</a:t>
            </a:fld>
            <a:endParaRPr lang="en-GB" altLang="en-US"/>
          </a:p>
        </p:txBody>
      </p:sp>
      <p:sp>
        <p:nvSpPr>
          <p:cNvPr id="4" name="Title 3">
            <a:extLst>
              <a:ext uri="{FF2B5EF4-FFF2-40B4-BE49-F238E27FC236}">
                <a16:creationId xmlns:a16="http://schemas.microsoft.com/office/drawing/2014/main" id="{76BE6C69-B440-4208-D350-EC8237433691}"/>
              </a:ext>
            </a:extLst>
          </p:cNvPr>
          <p:cNvSpPr>
            <a:spLocks noGrp="1"/>
          </p:cNvSpPr>
          <p:nvPr>
            <p:ph type="title"/>
          </p:nvPr>
        </p:nvSpPr>
        <p:spPr/>
        <p:txBody>
          <a:bodyPr/>
          <a:lstStyle/>
          <a:p>
            <a:r>
              <a:rPr lang="en-GB" dirty="0"/>
              <a:t>Details of Action Point 2</a:t>
            </a:r>
          </a:p>
        </p:txBody>
      </p:sp>
      <p:pic>
        <p:nvPicPr>
          <p:cNvPr id="5" name="Content Placeholder 4" descr="Graphical user interface, text&#10;&#10;Description automatically generated">
            <a:extLst>
              <a:ext uri="{FF2B5EF4-FFF2-40B4-BE49-F238E27FC236}">
                <a16:creationId xmlns:a16="http://schemas.microsoft.com/office/drawing/2014/main" id="{E49DBC4D-5580-361A-AB10-EEB486E2D30F}"/>
              </a:ext>
            </a:extLst>
          </p:cNvPr>
          <p:cNvPicPr>
            <a:picLocks noGrp="1" noChangeAspect="1"/>
          </p:cNvPicPr>
          <p:nvPr>
            <p:ph idx="1"/>
          </p:nvPr>
        </p:nvPicPr>
        <p:blipFill rotWithShape="1">
          <a:blip r:embed="rId2"/>
          <a:srcRect l="34979" t="40767" r="34668" b="38594"/>
          <a:stretch/>
        </p:blipFill>
        <p:spPr>
          <a:xfrm>
            <a:off x="147905" y="1799345"/>
            <a:ext cx="11875614" cy="4364573"/>
          </a:xfrm>
        </p:spPr>
      </p:pic>
    </p:spTree>
    <p:extLst>
      <p:ext uri="{BB962C8B-B14F-4D97-AF65-F5344CB8AC3E}">
        <p14:creationId xmlns:p14="http://schemas.microsoft.com/office/powerpoint/2010/main" val="16584618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4" name="Picture 4" descr="Text&#10;&#10;Description automatically generated">
            <a:extLst>
              <a:ext uri="{FF2B5EF4-FFF2-40B4-BE49-F238E27FC236}">
                <a16:creationId xmlns:a16="http://schemas.microsoft.com/office/drawing/2014/main" id="{91771870-943A-45E7-6B1E-1AF64B377CF1}"/>
              </a:ext>
            </a:extLst>
          </p:cNvPr>
          <p:cNvPicPr>
            <a:picLocks noGrp="1" noChangeAspect="1"/>
          </p:cNvPicPr>
          <p:nvPr>
            <p:ph idx="1"/>
          </p:nvPr>
        </p:nvPicPr>
        <p:blipFill rotWithShape="1">
          <a:blip r:embed="rId2"/>
          <a:srcRect l="16594" t="16438" r="17904" b="-1644"/>
          <a:stretch/>
        </p:blipFill>
        <p:spPr>
          <a:xfrm>
            <a:off x="1805732" y="457200"/>
            <a:ext cx="8580535" cy="5943600"/>
          </a:xfrm>
          <a:prstGeom prst="rect">
            <a:avLst/>
          </a:prstGeom>
        </p:spPr>
      </p:pic>
    </p:spTree>
    <p:extLst>
      <p:ext uri="{BB962C8B-B14F-4D97-AF65-F5344CB8AC3E}">
        <p14:creationId xmlns:p14="http://schemas.microsoft.com/office/powerpoint/2010/main" val="3923422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6A03E7-0880-1E3D-98F9-189BF117837E}"/>
              </a:ext>
            </a:extLst>
          </p:cNvPr>
          <p:cNvSpPr>
            <a:spLocks noGrp="1"/>
          </p:cNvSpPr>
          <p:nvPr>
            <p:ph idx="1"/>
          </p:nvPr>
        </p:nvSpPr>
        <p:spPr/>
        <p:txBody>
          <a:bodyPr/>
          <a:lstStyle/>
          <a:p>
            <a:endParaRPr lang="en-GB"/>
          </a:p>
        </p:txBody>
      </p:sp>
      <p:sp>
        <p:nvSpPr>
          <p:cNvPr id="3" name="Slide Number Placeholder 2">
            <a:extLst>
              <a:ext uri="{FF2B5EF4-FFF2-40B4-BE49-F238E27FC236}">
                <a16:creationId xmlns:a16="http://schemas.microsoft.com/office/drawing/2014/main" id="{730223A9-8675-CA12-5FFA-AA64E8BC1007}"/>
              </a:ext>
            </a:extLst>
          </p:cNvPr>
          <p:cNvSpPr>
            <a:spLocks noGrp="1"/>
          </p:cNvSpPr>
          <p:nvPr>
            <p:ph type="sldNum" sz="quarter" idx="10"/>
          </p:nvPr>
        </p:nvSpPr>
        <p:spPr/>
        <p:txBody>
          <a:bodyPr/>
          <a:lstStyle/>
          <a:p>
            <a:fld id="{DCF6A46F-80AB-49F3-8C7E-9717ED945456}" type="slidenum">
              <a:rPr lang="en-GB" altLang="en-US"/>
              <a:pPr/>
              <a:t>6</a:t>
            </a:fld>
            <a:endParaRPr lang="en-GB" altLang="en-US"/>
          </a:p>
        </p:txBody>
      </p:sp>
      <p:sp>
        <p:nvSpPr>
          <p:cNvPr id="4" name="Title 3">
            <a:extLst>
              <a:ext uri="{FF2B5EF4-FFF2-40B4-BE49-F238E27FC236}">
                <a16:creationId xmlns:a16="http://schemas.microsoft.com/office/drawing/2014/main" id="{3DE9C232-1338-1D39-2E5D-BBEFDAD663E3}"/>
              </a:ext>
            </a:extLst>
          </p:cNvPr>
          <p:cNvSpPr>
            <a:spLocks noGrp="1"/>
          </p:cNvSpPr>
          <p:nvPr>
            <p:ph type="title"/>
          </p:nvPr>
        </p:nvSpPr>
        <p:spPr/>
        <p:txBody>
          <a:bodyPr/>
          <a:lstStyle/>
          <a:p>
            <a:endParaRPr lang="en-GB"/>
          </a:p>
        </p:txBody>
      </p:sp>
      <p:pic>
        <p:nvPicPr>
          <p:cNvPr id="6" name="Picture 2" descr="Graphical user interface, text, application, Word&#10;&#10;Description automatically generated">
            <a:extLst>
              <a:ext uri="{FF2B5EF4-FFF2-40B4-BE49-F238E27FC236}">
                <a16:creationId xmlns:a16="http://schemas.microsoft.com/office/drawing/2014/main" id="{CF8810A9-7A0C-238B-A5A0-63B6FF051F5E}"/>
              </a:ext>
            </a:extLst>
          </p:cNvPr>
          <p:cNvPicPr>
            <a:picLocks noChangeAspect="1"/>
          </p:cNvPicPr>
          <p:nvPr/>
        </p:nvPicPr>
        <p:blipFill rotWithShape="1">
          <a:blip r:embed="rId2"/>
          <a:srcRect l="29533" t="18227" r="29267" b="9852"/>
          <a:stretch/>
        </p:blipFill>
        <p:spPr>
          <a:xfrm>
            <a:off x="3048000" y="236192"/>
            <a:ext cx="5891887" cy="5568334"/>
          </a:xfrm>
          <a:prstGeom prst="rect">
            <a:avLst/>
          </a:prstGeom>
        </p:spPr>
      </p:pic>
      <p:sp>
        <p:nvSpPr>
          <p:cNvPr id="7" name="TextBox 6">
            <a:extLst>
              <a:ext uri="{FF2B5EF4-FFF2-40B4-BE49-F238E27FC236}">
                <a16:creationId xmlns:a16="http://schemas.microsoft.com/office/drawing/2014/main" id="{3FE3D191-DA1D-D824-D4F9-8346AE1FDA5B}"/>
              </a:ext>
            </a:extLst>
          </p:cNvPr>
          <p:cNvSpPr txBox="1"/>
          <p:nvPr/>
        </p:nvSpPr>
        <p:spPr>
          <a:xfrm>
            <a:off x="309770" y="5900531"/>
            <a:ext cx="1047915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tx2"/>
                </a:solidFill>
                <a:latin typeface="Calibri"/>
              </a:rPr>
              <a:t>Thew, H., Graves, C., Reay, D., Smith, S., Petersen, K., Bomberg, E., . . . Worsfold, N. T. (2021). </a:t>
            </a:r>
            <a:r>
              <a:rPr lang="en-US" i="1">
                <a:solidFill>
                  <a:schemeClr val="tx2"/>
                </a:solidFill>
                <a:latin typeface="Calibri"/>
              </a:rPr>
              <a:t>Mainstreaming climate education in Higher Education Institutions. COP26 Universities Network Working Paper.</a:t>
            </a:r>
            <a:r>
              <a:rPr lang="en-US">
                <a:solidFill>
                  <a:schemeClr val="tx2"/>
                </a:solidFill>
                <a:latin typeface="Calibri"/>
              </a:rPr>
              <a:t> Paper presented at the COP26, Glasgow. </a:t>
            </a:r>
            <a:r>
              <a:rPr lang="en-GB">
                <a:solidFill>
                  <a:schemeClr val="tx2"/>
                </a:solidFill>
                <a:latin typeface="Calibri"/>
                <a:cs typeface="Calibri"/>
              </a:rPr>
              <a:t>​</a:t>
            </a:r>
            <a:endParaRPr lang="en-GB"/>
          </a:p>
        </p:txBody>
      </p:sp>
    </p:spTree>
    <p:extLst>
      <p:ext uri="{BB962C8B-B14F-4D97-AF65-F5344CB8AC3E}">
        <p14:creationId xmlns:p14="http://schemas.microsoft.com/office/powerpoint/2010/main" val="160848622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Picture 5" descr="Graphical user interface&#10;&#10;Description automatically generated">
            <a:extLst>
              <a:ext uri="{FF2B5EF4-FFF2-40B4-BE49-F238E27FC236}">
                <a16:creationId xmlns:a16="http://schemas.microsoft.com/office/drawing/2014/main" id="{625B9AC5-9D5B-C1E4-99BA-D6C9165D1273}"/>
              </a:ext>
            </a:extLst>
          </p:cNvPr>
          <p:cNvPicPr>
            <a:picLocks noGrp="1" noChangeAspect="1"/>
          </p:cNvPicPr>
          <p:nvPr>
            <p:ph idx="1"/>
          </p:nvPr>
        </p:nvPicPr>
        <p:blipFill rotWithShape="1">
          <a:blip r:embed="rId2"/>
          <a:srcRect l="30341" t="8787" r="31732"/>
          <a:stretch/>
        </p:blipFill>
        <p:spPr>
          <a:xfrm>
            <a:off x="3123898" y="367346"/>
            <a:ext cx="4498579" cy="6535811"/>
          </a:xfrm>
        </p:spPr>
      </p:pic>
      <p:sp>
        <p:nvSpPr>
          <p:cNvPr id="3" name="Slide Number Placeholder 2">
            <a:extLst>
              <a:ext uri="{FF2B5EF4-FFF2-40B4-BE49-F238E27FC236}">
                <a16:creationId xmlns:a16="http://schemas.microsoft.com/office/drawing/2014/main" id="{7AB95B41-504E-C17E-B88C-704D535E8518}"/>
              </a:ext>
            </a:extLst>
          </p:cNvPr>
          <p:cNvSpPr>
            <a:spLocks noGrp="1"/>
          </p:cNvSpPr>
          <p:nvPr>
            <p:ph type="sldNum" sz="quarter" idx="10"/>
          </p:nvPr>
        </p:nvSpPr>
        <p:spPr/>
        <p:txBody>
          <a:bodyPr/>
          <a:lstStyle/>
          <a:p>
            <a:fld id="{DCF6A46F-80AB-49F3-8C7E-9717ED945456}" type="slidenum">
              <a:rPr lang="en-GB" altLang="en-US"/>
              <a:pPr/>
              <a:t>7</a:t>
            </a:fld>
            <a:endParaRPr lang="en-GB" altLang="en-US"/>
          </a:p>
        </p:txBody>
      </p:sp>
    </p:spTree>
    <p:extLst>
      <p:ext uri="{BB962C8B-B14F-4D97-AF65-F5344CB8AC3E}">
        <p14:creationId xmlns:p14="http://schemas.microsoft.com/office/powerpoint/2010/main" val="355725576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415C32-9C96-32D2-0110-F58F8E0169C4}"/>
              </a:ext>
            </a:extLst>
          </p:cNvPr>
          <p:cNvSpPr>
            <a:spLocks noGrp="1"/>
          </p:cNvSpPr>
          <p:nvPr>
            <p:ph idx="1"/>
          </p:nvPr>
        </p:nvSpPr>
        <p:spPr/>
        <p:txBody>
          <a:bodyPr/>
          <a:lstStyle/>
          <a:p>
            <a:endParaRPr lang="en-GB"/>
          </a:p>
        </p:txBody>
      </p:sp>
      <p:sp>
        <p:nvSpPr>
          <p:cNvPr id="3" name="Slide Number Placeholder 2">
            <a:extLst>
              <a:ext uri="{FF2B5EF4-FFF2-40B4-BE49-F238E27FC236}">
                <a16:creationId xmlns:a16="http://schemas.microsoft.com/office/drawing/2014/main" id="{00C8DB54-39FF-6B2B-00A6-319EB31C4C59}"/>
              </a:ext>
            </a:extLst>
          </p:cNvPr>
          <p:cNvSpPr>
            <a:spLocks noGrp="1"/>
          </p:cNvSpPr>
          <p:nvPr>
            <p:ph type="sldNum" sz="quarter" idx="10"/>
          </p:nvPr>
        </p:nvSpPr>
        <p:spPr/>
        <p:txBody>
          <a:bodyPr/>
          <a:lstStyle/>
          <a:p>
            <a:fld id="{DCF6A46F-80AB-49F3-8C7E-9717ED945456}" type="slidenum">
              <a:rPr lang="en-GB" altLang="en-US"/>
              <a:pPr/>
              <a:t>8</a:t>
            </a:fld>
            <a:endParaRPr lang="en-GB" altLang="en-US"/>
          </a:p>
        </p:txBody>
      </p:sp>
      <p:sp>
        <p:nvSpPr>
          <p:cNvPr id="4" name="Title 3">
            <a:extLst>
              <a:ext uri="{FF2B5EF4-FFF2-40B4-BE49-F238E27FC236}">
                <a16:creationId xmlns:a16="http://schemas.microsoft.com/office/drawing/2014/main" id="{09EA4FB9-8304-2A0C-F108-D91450E668BB}"/>
              </a:ext>
            </a:extLst>
          </p:cNvPr>
          <p:cNvSpPr>
            <a:spLocks noGrp="1"/>
          </p:cNvSpPr>
          <p:nvPr>
            <p:ph type="title"/>
          </p:nvPr>
        </p:nvSpPr>
        <p:spPr/>
        <p:txBody>
          <a:bodyPr/>
          <a:lstStyle/>
          <a:p>
            <a:endParaRPr lang="en-GB"/>
          </a:p>
        </p:txBody>
      </p:sp>
      <p:pic>
        <p:nvPicPr>
          <p:cNvPr id="6" name="Picture 3" descr="Graphical user interface, application&#10;&#10;Description automatically generated">
            <a:extLst>
              <a:ext uri="{FF2B5EF4-FFF2-40B4-BE49-F238E27FC236}">
                <a16:creationId xmlns:a16="http://schemas.microsoft.com/office/drawing/2014/main" id="{317E09FE-BF7A-67F7-2A56-03BB3EFB4F53}"/>
              </a:ext>
            </a:extLst>
          </p:cNvPr>
          <p:cNvPicPr>
            <a:picLocks noChangeAspect="1"/>
          </p:cNvPicPr>
          <p:nvPr/>
        </p:nvPicPr>
        <p:blipFill>
          <a:blip r:embed="rId2"/>
          <a:stretch>
            <a:fillRect/>
          </a:stretch>
        </p:blipFill>
        <p:spPr>
          <a:xfrm>
            <a:off x="33130" y="1043691"/>
            <a:ext cx="12058650" cy="5854812"/>
          </a:xfrm>
          <a:prstGeom prst="rect">
            <a:avLst/>
          </a:prstGeom>
        </p:spPr>
      </p:pic>
    </p:spTree>
    <p:extLst>
      <p:ext uri="{BB962C8B-B14F-4D97-AF65-F5344CB8AC3E}">
        <p14:creationId xmlns:p14="http://schemas.microsoft.com/office/powerpoint/2010/main" val="362087961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7EADD4B-5E7C-361F-04CE-A19E39FFACEC}"/>
              </a:ext>
            </a:extLst>
          </p:cNvPr>
          <p:cNvPicPr>
            <a:picLocks noChangeAspect="1"/>
          </p:cNvPicPr>
          <p:nvPr/>
        </p:nvPicPr>
        <p:blipFill rotWithShape="1">
          <a:blip r:embed="rId2"/>
          <a:srcRect l="18961" t="15347" r="20519" b="1454"/>
          <a:stretch/>
        </p:blipFill>
        <p:spPr>
          <a:xfrm>
            <a:off x="1310140" y="-7143"/>
            <a:ext cx="9369312" cy="6860380"/>
          </a:xfrm>
          <a:prstGeom prst="rect">
            <a:avLst/>
          </a:prstGeom>
        </p:spPr>
      </p:pic>
    </p:spTree>
    <p:extLst>
      <p:ext uri="{BB962C8B-B14F-4D97-AF65-F5344CB8AC3E}">
        <p14:creationId xmlns:p14="http://schemas.microsoft.com/office/powerpoint/2010/main" val="24604889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TotalTime>
  <Words>898</Words>
  <Application>Microsoft Office PowerPoint</Application>
  <PresentationFormat>Widescreen</PresentationFormat>
  <Paragraphs>70</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Arial Bold</vt:lpstr>
      <vt:lpstr>Arial,Sans-Serif</vt:lpstr>
      <vt:lpstr>Calibri</vt:lpstr>
      <vt:lpstr>Calibri Light</vt:lpstr>
      <vt:lpstr>office theme</vt:lpstr>
      <vt:lpstr>PowerPoint Presentation</vt:lpstr>
      <vt:lpstr>Some Context </vt:lpstr>
      <vt:lpstr>The National Climate Education Action Plan  </vt:lpstr>
      <vt:lpstr>Details of Action Point 2</vt:lpstr>
      <vt:lpstr>PowerPoint Presentation</vt:lpstr>
      <vt:lpstr>PowerPoint Presentation</vt:lpstr>
      <vt:lpstr>PowerPoint Presentation</vt:lpstr>
      <vt:lpstr>PowerPoint Presentation</vt:lpstr>
      <vt:lpstr>PowerPoint Presentation</vt:lpstr>
      <vt:lpstr>Delivery Structure</vt:lpstr>
      <vt:lpstr>Implementation: Pilot (2022-23)</vt:lpstr>
      <vt:lpstr>Phases of the research</vt:lpstr>
      <vt:lpstr>Context </vt:lpstr>
      <vt:lpstr>Example of survey questions (total of 10)</vt:lpstr>
      <vt:lpstr>Results-  Preservice teacher Knowledge</vt:lpstr>
      <vt:lpstr>Preservice teachers' opinion of subjects CCSE could fit within.</vt:lpstr>
      <vt:lpstr> Results-Preservice Teacher Attitudes, Values and Behaviours - </vt:lpstr>
      <vt:lpstr> Results-Preservice Teachers’ Competencies and Capabilities </vt:lpstr>
      <vt:lpstr>Implications and next steps</vt:lpstr>
      <vt:lpstr>Published paper August 23 in Sustainability</vt:lpstr>
      <vt:lpstr>Framework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Nasreen Majid</cp:lastModifiedBy>
  <cp:revision>508</cp:revision>
  <dcterms:created xsi:type="dcterms:W3CDTF">2023-09-11T07:44:03Z</dcterms:created>
  <dcterms:modified xsi:type="dcterms:W3CDTF">2023-09-11T15:32:04Z</dcterms:modified>
</cp:coreProperties>
</file>