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4"/>
  </p:notesMasterIdLst>
  <p:sldIdLst>
    <p:sldId id="256" r:id="rId4"/>
    <p:sldId id="267" r:id="rId5"/>
    <p:sldId id="257" r:id="rId6"/>
    <p:sldId id="258" r:id="rId7"/>
    <p:sldId id="262" r:id="rId8"/>
    <p:sldId id="265" r:id="rId9"/>
    <p:sldId id="260" r:id="rId10"/>
    <p:sldId id="261" r:id="rId11"/>
    <p:sldId id="266"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7" autoAdjust="0"/>
    <p:restoredTop sz="90988" autoAdjust="0"/>
  </p:normalViewPr>
  <p:slideViewPr>
    <p:cSldViewPr snapToGrid="0">
      <p:cViewPr varScale="1">
        <p:scale>
          <a:sx n="46" d="100"/>
          <a:sy n="46" d="100"/>
        </p:scale>
        <p:origin x="124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4E3B6E-CBF4-4D3C-B1F6-98B465A96EE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B4F5841F-94CE-44BC-A8BD-BDC39808BD1E}">
      <dgm:prSet phldrT="[Text]" custT="1"/>
      <dgm:spPr/>
      <dgm:t>
        <a:bodyPr/>
        <a:lstStyle/>
        <a:p>
          <a:r>
            <a:rPr lang="en-GB" sz="2000" b="1" dirty="0"/>
            <a:t>Registered with OSF</a:t>
          </a:r>
        </a:p>
      </dgm:t>
    </dgm:pt>
    <dgm:pt modelId="{9BF06A3E-B10F-43CB-9456-1357BD6F5FDE}" type="parTrans" cxnId="{6D032C1E-7CB7-483C-9A6D-050DBB6C257F}">
      <dgm:prSet/>
      <dgm:spPr/>
      <dgm:t>
        <a:bodyPr/>
        <a:lstStyle/>
        <a:p>
          <a:endParaRPr lang="en-GB"/>
        </a:p>
      </dgm:t>
    </dgm:pt>
    <dgm:pt modelId="{68FF5579-B41A-498A-B1B6-E32EBD88B6AD}" type="sibTrans" cxnId="{6D032C1E-7CB7-483C-9A6D-050DBB6C257F}">
      <dgm:prSet/>
      <dgm:spPr/>
      <dgm:t>
        <a:bodyPr/>
        <a:lstStyle/>
        <a:p>
          <a:endParaRPr lang="en-GB"/>
        </a:p>
      </dgm:t>
    </dgm:pt>
    <dgm:pt modelId="{8D952054-6580-4D0F-91FD-A8F2F692454D}">
      <dgm:prSet phldrT="[Text]" custT="1"/>
      <dgm:spPr/>
      <dgm:t>
        <a:bodyPr/>
        <a:lstStyle/>
        <a:p>
          <a:r>
            <a:rPr lang="en-GB" sz="2000" b="1" dirty="0"/>
            <a:t>Search strategy</a:t>
          </a:r>
        </a:p>
      </dgm:t>
    </dgm:pt>
    <dgm:pt modelId="{4F34CAE0-AD08-44AD-8E31-6B32445D6675}" type="parTrans" cxnId="{C7361643-8A3E-4EBD-96BC-E754C4F5F1E1}">
      <dgm:prSet/>
      <dgm:spPr/>
      <dgm:t>
        <a:bodyPr/>
        <a:lstStyle/>
        <a:p>
          <a:endParaRPr lang="en-GB"/>
        </a:p>
      </dgm:t>
    </dgm:pt>
    <dgm:pt modelId="{08449401-C824-422C-8CE2-859D3D1ED1AA}" type="sibTrans" cxnId="{C7361643-8A3E-4EBD-96BC-E754C4F5F1E1}">
      <dgm:prSet/>
      <dgm:spPr/>
      <dgm:t>
        <a:bodyPr/>
        <a:lstStyle/>
        <a:p>
          <a:endParaRPr lang="en-GB"/>
        </a:p>
      </dgm:t>
    </dgm:pt>
    <dgm:pt modelId="{51962F14-640D-4F18-B5B6-F5B5778E46C9}">
      <dgm:prSet phldrT="[Text]" custT="1"/>
      <dgm:spPr/>
      <dgm:t>
        <a:bodyPr/>
        <a:lstStyle/>
        <a:p>
          <a:r>
            <a:rPr lang="en-GB" sz="2000" b="1" dirty="0"/>
            <a:t>Eligibility</a:t>
          </a:r>
        </a:p>
      </dgm:t>
    </dgm:pt>
    <dgm:pt modelId="{145D3E16-F5D2-442F-9538-999CD396B478}" type="parTrans" cxnId="{9DA01267-C83C-4A42-ACE6-C86B8FCC665A}">
      <dgm:prSet/>
      <dgm:spPr/>
      <dgm:t>
        <a:bodyPr/>
        <a:lstStyle/>
        <a:p>
          <a:endParaRPr lang="en-GB"/>
        </a:p>
      </dgm:t>
    </dgm:pt>
    <dgm:pt modelId="{F8F554EF-3D91-4D46-8838-9EB3C8DEBC98}" type="sibTrans" cxnId="{9DA01267-C83C-4A42-ACE6-C86B8FCC665A}">
      <dgm:prSet/>
      <dgm:spPr/>
      <dgm:t>
        <a:bodyPr/>
        <a:lstStyle/>
        <a:p>
          <a:endParaRPr lang="en-GB"/>
        </a:p>
      </dgm:t>
    </dgm:pt>
    <dgm:pt modelId="{D72ED20B-3479-4C3E-90FF-C856A0FA4F83}">
      <dgm:prSet phldrT="[Text]"/>
      <dgm:spPr/>
      <dgm:t>
        <a:bodyPr/>
        <a:lstStyle/>
        <a:p>
          <a:r>
            <a:rPr lang="en-GB" b="1" dirty="0"/>
            <a:t>Study selection </a:t>
          </a:r>
        </a:p>
      </dgm:t>
    </dgm:pt>
    <dgm:pt modelId="{B6E11274-301C-40ED-9B0D-E9D92B7F5821}" type="parTrans" cxnId="{A009868B-D04F-481E-9ADA-A79A57ADA7E3}">
      <dgm:prSet/>
      <dgm:spPr/>
      <dgm:t>
        <a:bodyPr/>
        <a:lstStyle/>
        <a:p>
          <a:endParaRPr lang="en-GB"/>
        </a:p>
      </dgm:t>
    </dgm:pt>
    <dgm:pt modelId="{DE966D61-2640-450E-9531-DAD32C0D1C19}" type="sibTrans" cxnId="{A009868B-D04F-481E-9ADA-A79A57ADA7E3}">
      <dgm:prSet/>
      <dgm:spPr/>
      <dgm:t>
        <a:bodyPr/>
        <a:lstStyle/>
        <a:p>
          <a:endParaRPr lang="en-GB"/>
        </a:p>
      </dgm:t>
    </dgm:pt>
    <dgm:pt modelId="{19DA8E72-2B7F-4FC3-A759-238563D7194F}">
      <dgm:prSet phldrT="[Text]"/>
      <dgm:spPr/>
      <dgm:t>
        <a:bodyPr/>
        <a:lstStyle/>
        <a:p>
          <a:r>
            <a:rPr lang="en-GB" b="1" dirty="0"/>
            <a:t>Data extraction and synthesis</a:t>
          </a:r>
        </a:p>
      </dgm:t>
    </dgm:pt>
    <dgm:pt modelId="{CA7C4C02-6237-43B1-8C80-42768BA242D1}" type="parTrans" cxnId="{B3F8EB86-09DB-4432-8FF7-F6492876E15E}">
      <dgm:prSet/>
      <dgm:spPr/>
      <dgm:t>
        <a:bodyPr/>
        <a:lstStyle/>
        <a:p>
          <a:endParaRPr lang="en-GB"/>
        </a:p>
      </dgm:t>
    </dgm:pt>
    <dgm:pt modelId="{E23A528F-D232-48ED-9176-13EF9F0F93B4}" type="sibTrans" cxnId="{B3F8EB86-09DB-4432-8FF7-F6492876E15E}">
      <dgm:prSet/>
      <dgm:spPr/>
      <dgm:t>
        <a:bodyPr/>
        <a:lstStyle/>
        <a:p>
          <a:endParaRPr lang="en-GB"/>
        </a:p>
      </dgm:t>
    </dgm:pt>
    <dgm:pt modelId="{A712CCCC-B499-4216-BC80-9D6269CB280B}" type="pres">
      <dgm:prSet presAssocID="{394E3B6E-CBF4-4D3C-B1F6-98B465A96EEC}" presName="cycle" presStyleCnt="0">
        <dgm:presLayoutVars>
          <dgm:dir/>
          <dgm:resizeHandles val="exact"/>
        </dgm:presLayoutVars>
      </dgm:prSet>
      <dgm:spPr/>
    </dgm:pt>
    <dgm:pt modelId="{0D0E99E5-1CCB-40D5-8BE9-96448C9C6C2A}" type="pres">
      <dgm:prSet presAssocID="{B4F5841F-94CE-44BC-A8BD-BDC39808BD1E}" presName="node" presStyleLbl="node1" presStyleIdx="0" presStyleCnt="5">
        <dgm:presLayoutVars>
          <dgm:bulletEnabled val="1"/>
        </dgm:presLayoutVars>
      </dgm:prSet>
      <dgm:spPr/>
    </dgm:pt>
    <dgm:pt modelId="{847C9F19-3AFE-4C5E-B9B8-9AFEAC20D253}" type="pres">
      <dgm:prSet presAssocID="{B4F5841F-94CE-44BC-A8BD-BDC39808BD1E}" presName="spNode" presStyleCnt="0"/>
      <dgm:spPr/>
    </dgm:pt>
    <dgm:pt modelId="{800E96CC-6641-4045-B208-396069C14378}" type="pres">
      <dgm:prSet presAssocID="{68FF5579-B41A-498A-B1B6-E32EBD88B6AD}" presName="sibTrans" presStyleLbl="sibTrans1D1" presStyleIdx="0" presStyleCnt="5"/>
      <dgm:spPr/>
    </dgm:pt>
    <dgm:pt modelId="{3758A44D-B83A-4142-9F06-6DA074ABBC83}" type="pres">
      <dgm:prSet presAssocID="{8D952054-6580-4D0F-91FD-A8F2F692454D}" presName="node" presStyleLbl="node1" presStyleIdx="1" presStyleCnt="5" custScaleX="104704" custScaleY="111985">
        <dgm:presLayoutVars>
          <dgm:bulletEnabled val="1"/>
        </dgm:presLayoutVars>
      </dgm:prSet>
      <dgm:spPr/>
    </dgm:pt>
    <dgm:pt modelId="{2E5150DF-1F66-4B95-9331-BA613CECE606}" type="pres">
      <dgm:prSet presAssocID="{8D952054-6580-4D0F-91FD-A8F2F692454D}" presName="spNode" presStyleCnt="0"/>
      <dgm:spPr/>
    </dgm:pt>
    <dgm:pt modelId="{0A4CC6A1-31FE-4C9E-8F97-DD54A3F7EC77}" type="pres">
      <dgm:prSet presAssocID="{08449401-C824-422C-8CE2-859D3D1ED1AA}" presName="sibTrans" presStyleLbl="sibTrans1D1" presStyleIdx="1" presStyleCnt="5"/>
      <dgm:spPr/>
    </dgm:pt>
    <dgm:pt modelId="{376D3430-CC68-46A3-988E-CC3BFD94264F}" type="pres">
      <dgm:prSet presAssocID="{51962F14-640D-4F18-B5B6-F5B5778E46C9}" presName="node" presStyleLbl="node1" presStyleIdx="2" presStyleCnt="5">
        <dgm:presLayoutVars>
          <dgm:bulletEnabled val="1"/>
        </dgm:presLayoutVars>
      </dgm:prSet>
      <dgm:spPr/>
    </dgm:pt>
    <dgm:pt modelId="{92D0F439-92F8-431A-AEB1-6D14A2352DCB}" type="pres">
      <dgm:prSet presAssocID="{51962F14-640D-4F18-B5B6-F5B5778E46C9}" presName="spNode" presStyleCnt="0"/>
      <dgm:spPr/>
    </dgm:pt>
    <dgm:pt modelId="{0AD7D2D1-F38C-40D6-AE24-A08F33828838}" type="pres">
      <dgm:prSet presAssocID="{F8F554EF-3D91-4D46-8838-9EB3C8DEBC98}" presName="sibTrans" presStyleLbl="sibTrans1D1" presStyleIdx="2" presStyleCnt="5"/>
      <dgm:spPr/>
    </dgm:pt>
    <dgm:pt modelId="{D442F895-1DCE-4DA0-9090-729235FCD695}" type="pres">
      <dgm:prSet presAssocID="{D72ED20B-3479-4C3E-90FF-C856A0FA4F83}" presName="node" presStyleLbl="node1" presStyleIdx="3" presStyleCnt="5">
        <dgm:presLayoutVars>
          <dgm:bulletEnabled val="1"/>
        </dgm:presLayoutVars>
      </dgm:prSet>
      <dgm:spPr/>
    </dgm:pt>
    <dgm:pt modelId="{64771C47-D530-4C04-B28C-D13637073972}" type="pres">
      <dgm:prSet presAssocID="{D72ED20B-3479-4C3E-90FF-C856A0FA4F83}" presName="spNode" presStyleCnt="0"/>
      <dgm:spPr/>
    </dgm:pt>
    <dgm:pt modelId="{DEF57268-8AED-4280-9D76-7FDBF7402495}" type="pres">
      <dgm:prSet presAssocID="{DE966D61-2640-450E-9531-DAD32C0D1C19}" presName="sibTrans" presStyleLbl="sibTrans1D1" presStyleIdx="3" presStyleCnt="5"/>
      <dgm:spPr/>
    </dgm:pt>
    <dgm:pt modelId="{458BD5C6-034D-4B26-9A2C-898AA4894078}" type="pres">
      <dgm:prSet presAssocID="{19DA8E72-2B7F-4FC3-A759-238563D7194F}" presName="node" presStyleLbl="node1" presStyleIdx="4" presStyleCnt="5">
        <dgm:presLayoutVars>
          <dgm:bulletEnabled val="1"/>
        </dgm:presLayoutVars>
      </dgm:prSet>
      <dgm:spPr/>
    </dgm:pt>
    <dgm:pt modelId="{0D3116FC-785F-46EB-9051-CD0FB1E3FAEE}" type="pres">
      <dgm:prSet presAssocID="{19DA8E72-2B7F-4FC3-A759-238563D7194F}" presName="spNode" presStyleCnt="0"/>
      <dgm:spPr/>
    </dgm:pt>
    <dgm:pt modelId="{87FAAF73-E6BA-4A50-BD73-9D103E2BB86F}" type="pres">
      <dgm:prSet presAssocID="{E23A528F-D232-48ED-9176-13EF9F0F93B4}" presName="sibTrans" presStyleLbl="sibTrans1D1" presStyleIdx="4" presStyleCnt="5"/>
      <dgm:spPr/>
    </dgm:pt>
  </dgm:ptLst>
  <dgm:cxnLst>
    <dgm:cxn modelId="{FA247516-CCB0-49DE-95C9-98B364AABFCC}" type="presOf" srcId="{8D952054-6580-4D0F-91FD-A8F2F692454D}" destId="{3758A44D-B83A-4142-9F06-6DA074ABBC83}" srcOrd="0" destOrd="0" presId="urn:microsoft.com/office/officeart/2005/8/layout/cycle6"/>
    <dgm:cxn modelId="{6D032C1E-7CB7-483C-9A6D-050DBB6C257F}" srcId="{394E3B6E-CBF4-4D3C-B1F6-98B465A96EEC}" destId="{B4F5841F-94CE-44BC-A8BD-BDC39808BD1E}" srcOrd="0" destOrd="0" parTransId="{9BF06A3E-B10F-43CB-9456-1357BD6F5FDE}" sibTransId="{68FF5579-B41A-498A-B1B6-E32EBD88B6AD}"/>
    <dgm:cxn modelId="{C7361643-8A3E-4EBD-96BC-E754C4F5F1E1}" srcId="{394E3B6E-CBF4-4D3C-B1F6-98B465A96EEC}" destId="{8D952054-6580-4D0F-91FD-A8F2F692454D}" srcOrd="1" destOrd="0" parTransId="{4F34CAE0-AD08-44AD-8E31-6B32445D6675}" sibTransId="{08449401-C824-422C-8CE2-859D3D1ED1AA}"/>
    <dgm:cxn modelId="{9DA01267-C83C-4A42-ACE6-C86B8FCC665A}" srcId="{394E3B6E-CBF4-4D3C-B1F6-98B465A96EEC}" destId="{51962F14-640D-4F18-B5B6-F5B5778E46C9}" srcOrd="2" destOrd="0" parTransId="{145D3E16-F5D2-442F-9538-999CD396B478}" sibTransId="{F8F554EF-3D91-4D46-8838-9EB3C8DEBC98}"/>
    <dgm:cxn modelId="{D70A9252-0EDB-4377-9A9E-EA01C3B5C5E6}" type="presOf" srcId="{394E3B6E-CBF4-4D3C-B1F6-98B465A96EEC}" destId="{A712CCCC-B499-4216-BC80-9D6269CB280B}" srcOrd="0" destOrd="0" presId="urn:microsoft.com/office/officeart/2005/8/layout/cycle6"/>
    <dgm:cxn modelId="{8FCAB977-21F4-4D23-8C59-8091731E08AD}" type="presOf" srcId="{B4F5841F-94CE-44BC-A8BD-BDC39808BD1E}" destId="{0D0E99E5-1CCB-40D5-8BE9-96448C9C6C2A}" srcOrd="0" destOrd="0" presId="urn:microsoft.com/office/officeart/2005/8/layout/cycle6"/>
    <dgm:cxn modelId="{AA06F87C-8054-418E-AF10-BFFA70554788}" type="presOf" srcId="{08449401-C824-422C-8CE2-859D3D1ED1AA}" destId="{0A4CC6A1-31FE-4C9E-8F97-DD54A3F7EC77}" srcOrd="0" destOrd="0" presId="urn:microsoft.com/office/officeart/2005/8/layout/cycle6"/>
    <dgm:cxn modelId="{74149C81-D834-4501-9A59-29FE45805D67}" type="presOf" srcId="{68FF5579-B41A-498A-B1B6-E32EBD88B6AD}" destId="{800E96CC-6641-4045-B208-396069C14378}" srcOrd="0" destOrd="0" presId="urn:microsoft.com/office/officeart/2005/8/layout/cycle6"/>
    <dgm:cxn modelId="{B3F8EB86-09DB-4432-8FF7-F6492876E15E}" srcId="{394E3B6E-CBF4-4D3C-B1F6-98B465A96EEC}" destId="{19DA8E72-2B7F-4FC3-A759-238563D7194F}" srcOrd="4" destOrd="0" parTransId="{CA7C4C02-6237-43B1-8C80-42768BA242D1}" sibTransId="{E23A528F-D232-48ED-9176-13EF9F0F93B4}"/>
    <dgm:cxn modelId="{6F086889-05E5-40D9-858C-C68AA04C4295}" type="presOf" srcId="{DE966D61-2640-450E-9531-DAD32C0D1C19}" destId="{DEF57268-8AED-4280-9D76-7FDBF7402495}" srcOrd="0" destOrd="0" presId="urn:microsoft.com/office/officeart/2005/8/layout/cycle6"/>
    <dgm:cxn modelId="{A009868B-D04F-481E-9ADA-A79A57ADA7E3}" srcId="{394E3B6E-CBF4-4D3C-B1F6-98B465A96EEC}" destId="{D72ED20B-3479-4C3E-90FF-C856A0FA4F83}" srcOrd="3" destOrd="0" parTransId="{B6E11274-301C-40ED-9B0D-E9D92B7F5821}" sibTransId="{DE966D61-2640-450E-9531-DAD32C0D1C19}"/>
    <dgm:cxn modelId="{46B5349B-C388-4F8A-9F88-C4E1DDBF80B8}" type="presOf" srcId="{F8F554EF-3D91-4D46-8838-9EB3C8DEBC98}" destId="{0AD7D2D1-F38C-40D6-AE24-A08F33828838}" srcOrd="0" destOrd="0" presId="urn:microsoft.com/office/officeart/2005/8/layout/cycle6"/>
    <dgm:cxn modelId="{693A65AC-6ED7-4F81-B8A7-79530CBCD10C}" type="presOf" srcId="{D72ED20B-3479-4C3E-90FF-C856A0FA4F83}" destId="{D442F895-1DCE-4DA0-9090-729235FCD695}" srcOrd="0" destOrd="0" presId="urn:microsoft.com/office/officeart/2005/8/layout/cycle6"/>
    <dgm:cxn modelId="{18449ACC-1850-471A-90A0-6A8770449AB5}" type="presOf" srcId="{51962F14-640D-4F18-B5B6-F5B5778E46C9}" destId="{376D3430-CC68-46A3-988E-CC3BFD94264F}" srcOrd="0" destOrd="0" presId="urn:microsoft.com/office/officeart/2005/8/layout/cycle6"/>
    <dgm:cxn modelId="{898C87EE-E4B2-455F-BDDF-303429580864}" type="presOf" srcId="{19DA8E72-2B7F-4FC3-A759-238563D7194F}" destId="{458BD5C6-034D-4B26-9A2C-898AA4894078}" srcOrd="0" destOrd="0" presId="urn:microsoft.com/office/officeart/2005/8/layout/cycle6"/>
    <dgm:cxn modelId="{A382EBF0-A30F-4AD0-90E0-E81D07C16124}" type="presOf" srcId="{E23A528F-D232-48ED-9176-13EF9F0F93B4}" destId="{87FAAF73-E6BA-4A50-BD73-9D103E2BB86F}" srcOrd="0" destOrd="0" presId="urn:microsoft.com/office/officeart/2005/8/layout/cycle6"/>
    <dgm:cxn modelId="{DE40C4EE-6EE1-474A-AB54-5AC80349731F}" type="presParOf" srcId="{A712CCCC-B499-4216-BC80-9D6269CB280B}" destId="{0D0E99E5-1CCB-40D5-8BE9-96448C9C6C2A}" srcOrd="0" destOrd="0" presId="urn:microsoft.com/office/officeart/2005/8/layout/cycle6"/>
    <dgm:cxn modelId="{B7806EE9-8F00-4F67-8CFB-49959EA7FF99}" type="presParOf" srcId="{A712CCCC-B499-4216-BC80-9D6269CB280B}" destId="{847C9F19-3AFE-4C5E-B9B8-9AFEAC20D253}" srcOrd="1" destOrd="0" presId="urn:microsoft.com/office/officeart/2005/8/layout/cycle6"/>
    <dgm:cxn modelId="{0DA5680D-831F-4E2E-9319-E62014C6915A}" type="presParOf" srcId="{A712CCCC-B499-4216-BC80-9D6269CB280B}" destId="{800E96CC-6641-4045-B208-396069C14378}" srcOrd="2" destOrd="0" presId="urn:microsoft.com/office/officeart/2005/8/layout/cycle6"/>
    <dgm:cxn modelId="{E88FCA43-C80B-4C8F-B51F-9B6E89A3E581}" type="presParOf" srcId="{A712CCCC-B499-4216-BC80-9D6269CB280B}" destId="{3758A44D-B83A-4142-9F06-6DA074ABBC83}" srcOrd="3" destOrd="0" presId="urn:microsoft.com/office/officeart/2005/8/layout/cycle6"/>
    <dgm:cxn modelId="{B52E5D7C-954D-4E1C-A5C2-F90B7182EE5F}" type="presParOf" srcId="{A712CCCC-B499-4216-BC80-9D6269CB280B}" destId="{2E5150DF-1F66-4B95-9331-BA613CECE606}" srcOrd="4" destOrd="0" presId="urn:microsoft.com/office/officeart/2005/8/layout/cycle6"/>
    <dgm:cxn modelId="{4CACE307-B214-4526-B8CD-0D41926808C3}" type="presParOf" srcId="{A712CCCC-B499-4216-BC80-9D6269CB280B}" destId="{0A4CC6A1-31FE-4C9E-8F97-DD54A3F7EC77}" srcOrd="5" destOrd="0" presId="urn:microsoft.com/office/officeart/2005/8/layout/cycle6"/>
    <dgm:cxn modelId="{101675A1-F6B5-4DE1-9D4E-E90DE598F707}" type="presParOf" srcId="{A712CCCC-B499-4216-BC80-9D6269CB280B}" destId="{376D3430-CC68-46A3-988E-CC3BFD94264F}" srcOrd="6" destOrd="0" presId="urn:microsoft.com/office/officeart/2005/8/layout/cycle6"/>
    <dgm:cxn modelId="{37688D3C-0877-4AB8-B48A-2A5EB5441963}" type="presParOf" srcId="{A712CCCC-B499-4216-BC80-9D6269CB280B}" destId="{92D0F439-92F8-431A-AEB1-6D14A2352DCB}" srcOrd="7" destOrd="0" presId="urn:microsoft.com/office/officeart/2005/8/layout/cycle6"/>
    <dgm:cxn modelId="{3DC701C3-C439-4B6E-B681-3EFC8103B311}" type="presParOf" srcId="{A712CCCC-B499-4216-BC80-9D6269CB280B}" destId="{0AD7D2D1-F38C-40D6-AE24-A08F33828838}" srcOrd="8" destOrd="0" presId="urn:microsoft.com/office/officeart/2005/8/layout/cycle6"/>
    <dgm:cxn modelId="{E70AF540-5773-4ECA-82E0-6400858C288D}" type="presParOf" srcId="{A712CCCC-B499-4216-BC80-9D6269CB280B}" destId="{D442F895-1DCE-4DA0-9090-729235FCD695}" srcOrd="9" destOrd="0" presId="urn:microsoft.com/office/officeart/2005/8/layout/cycle6"/>
    <dgm:cxn modelId="{E9CA6775-D4B0-410B-8A67-F902333D5C3E}" type="presParOf" srcId="{A712CCCC-B499-4216-BC80-9D6269CB280B}" destId="{64771C47-D530-4C04-B28C-D13637073972}" srcOrd="10" destOrd="0" presId="urn:microsoft.com/office/officeart/2005/8/layout/cycle6"/>
    <dgm:cxn modelId="{B91EA749-8788-4CB4-BA34-ED4C0002A9F2}" type="presParOf" srcId="{A712CCCC-B499-4216-BC80-9D6269CB280B}" destId="{DEF57268-8AED-4280-9D76-7FDBF7402495}" srcOrd="11" destOrd="0" presId="urn:microsoft.com/office/officeart/2005/8/layout/cycle6"/>
    <dgm:cxn modelId="{6FD254F8-20C3-42D6-85C1-AAC62A70D794}" type="presParOf" srcId="{A712CCCC-B499-4216-BC80-9D6269CB280B}" destId="{458BD5C6-034D-4B26-9A2C-898AA4894078}" srcOrd="12" destOrd="0" presId="urn:microsoft.com/office/officeart/2005/8/layout/cycle6"/>
    <dgm:cxn modelId="{6963C103-9762-4437-971B-0A45D7D0850E}" type="presParOf" srcId="{A712CCCC-B499-4216-BC80-9D6269CB280B}" destId="{0D3116FC-785F-46EB-9051-CD0FB1E3FAEE}" srcOrd="13" destOrd="0" presId="urn:microsoft.com/office/officeart/2005/8/layout/cycle6"/>
    <dgm:cxn modelId="{A31924DE-F195-40D1-850A-6695399634B2}" type="presParOf" srcId="{A712CCCC-B499-4216-BC80-9D6269CB280B}" destId="{87FAAF73-E6BA-4A50-BD73-9D103E2BB86F}"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19EC18-27A9-4E99-A1E3-FB44B1615F7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1483DF72-2241-4B13-B7BF-D23F27EB18F4}">
      <dgm:prSet phldrT="[Text]" custT="1"/>
      <dgm:spPr/>
      <dgm:t>
        <a:bodyPr/>
        <a:lstStyle/>
        <a:p>
          <a:r>
            <a:rPr lang="en-GB" sz="2000" b="1" dirty="0"/>
            <a:t>Studies</a:t>
          </a:r>
        </a:p>
      </dgm:t>
    </dgm:pt>
    <dgm:pt modelId="{1DAB1A3D-68E5-422D-A760-E527257540DB}" type="parTrans" cxnId="{797C8B8B-980F-4640-9D7A-18771474C35D}">
      <dgm:prSet/>
      <dgm:spPr/>
      <dgm:t>
        <a:bodyPr/>
        <a:lstStyle/>
        <a:p>
          <a:endParaRPr lang="en-GB" b="1"/>
        </a:p>
      </dgm:t>
    </dgm:pt>
    <dgm:pt modelId="{15CEABD2-64C2-4479-934F-B3228D1AA65B}" type="sibTrans" cxnId="{797C8B8B-980F-4640-9D7A-18771474C35D}">
      <dgm:prSet/>
      <dgm:spPr/>
      <dgm:t>
        <a:bodyPr/>
        <a:lstStyle/>
        <a:p>
          <a:endParaRPr lang="en-GB" b="1"/>
        </a:p>
      </dgm:t>
    </dgm:pt>
    <dgm:pt modelId="{AEE5494C-8450-4334-A0F6-3EB8ECDC3F65}">
      <dgm:prSet phldrT="[Text]" custT="1"/>
      <dgm:spPr/>
      <dgm:t>
        <a:bodyPr/>
        <a:lstStyle/>
        <a:p>
          <a:r>
            <a:rPr lang="en-GB" sz="2000" b="1" dirty="0"/>
            <a:t>11,113              227                       </a:t>
          </a:r>
          <a:r>
            <a:rPr lang="en-GB" sz="2800" b="1" dirty="0">
              <a:solidFill>
                <a:srgbClr val="FF0000"/>
              </a:solidFill>
            </a:rPr>
            <a:t>64 (n=2283)</a:t>
          </a:r>
        </a:p>
      </dgm:t>
    </dgm:pt>
    <dgm:pt modelId="{8110FBF0-5E4C-4C89-9346-1A12B95E4794}" type="parTrans" cxnId="{EB8439A6-3E83-489E-BFCC-EA4C08731380}">
      <dgm:prSet/>
      <dgm:spPr/>
      <dgm:t>
        <a:bodyPr/>
        <a:lstStyle/>
        <a:p>
          <a:endParaRPr lang="en-GB" b="1"/>
        </a:p>
      </dgm:t>
    </dgm:pt>
    <dgm:pt modelId="{42D5E372-EC6D-4893-A7F0-D3B6B1D459B8}" type="sibTrans" cxnId="{EB8439A6-3E83-489E-BFCC-EA4C08731380}">
      <dgm:prSet/>
      <dgm:spPr/>
      <dgm:t>
        <a:bodyPr/>
        <a:lstStyle/>
        <a:p>
          <a:endParaRPr lang="en-GB" b="1"/>
        </a:p>
      </dgm:t>
    </dgm:pt>
    <dgm:pt modelId="{DA3D2C94-6B60-4BD1-958C-5BF40638954A}">
      <dgm:prSet phldrT="[Text]" custT="1"/>
      <dgm:spPr/>
      <dgm:t>
        <a:bodyPr/>
        <a:lstStyle/>
        <a:p>
          <a:r>
            <a:rPr lang="en-GB" sz="1600" b="1" dirty="0" err="1"/>
            <a:t>Pcpts</a:t>
          </a:r>
          <a:endParaRPr lang="en-GB" sz="1600" b="1" dirty="0"/>
        </a:p>
      </dgm:t>
    </dgm:pt>
    <dgm:pt modelId="{18A976FA-606E-4E91-BAC5-774456594B52}" type="parTrans" cxnId="{3D37A552-1E04-4DFE-A3F6-B0AFB1C4CE60}">
      <dgm:prSet/>
      <dgm:spPr/>
      <dgm:t>
        <a:bodyPr/>
        <a:lstStyle/>
        <a:p>
          <a:endParaRPr lang="en-GB" b="1"/>
        </a:p>
      </dgm:t>
    </dgm:pt>
    <dgm:pt modelId="{045C6553-FDCF-431C-8DA9-0DF0FCA0B2C0}" type="sibTrans" cxnId="{3D37A552-1E04-4DFE-A3F6-B0AFB1C4CE60}">
      <dgm:prSet/>
      <dgm:spPr/>
      <dgm:t>
        <a:bodyPr/>
        <a:lstStyle/>
        <a:p>
          <a:endParaRPr lang="en-GB" b="1"/>
        </a:p>
      </dgm:t>
    </dgm:pt>
    <dgm:pt modelId="{4449EF92-41E4-46EA-8D21-ABBB05954C92}">
      <dgm:prSet phldrT="[Text]" custT="1"/>
      <dgm:spPr/>
      <dgm:t>
        <a:bodyPr/>
        <a:lstStyle/>
        <a:p>
          <a:r>
            <a:rPr lang="en-GB" sz="2000" b="1" dirty="0"/>
            <a:t>LI in each study; 0-18 yrs; Most frequent age range: 4-6 yr olds</a:t>
          </a:r>
        </a:p>
      </dgm:t>
    </dgm:pt>
    <dgm:pt modelId="{17214694-06FA-4BF6-B9C9-27FC1A906290}" type="parTrans" cxnId="{CFCD12E3-2B8C-408D-8D6F-B4EF934D60A5}">
      <dgm:prSet/>
      <dgm:spPr/>
      <dgm:t>
        <a:bodyPr/>
        <a:lstStyle/>
        <a:p>
          <a:endParaRPr lang="en-GB" b="1"/>
        </a:p>
      </dgm:t>
    </dgm:pt>
    <dgm:pt modelId="{AA4D4F53-38AB-4CF2-ACA2-C25C649BEF09}" type="sibTrans" cxnId="{CFCD12E3-2B8C-408D-8D6F-B4EF934D60A5}">
      <dgm:prSet/>
      <dgm:spPr/>
      <dgm:t>
        <a:bodyPr/>
        <a:lstStyle/>
        <a:p>
          <a:endParaRPr lang="en-GB" b="1"/>
        </a:p>
      </dgm:t>
    </dgm:pt>
    <dgm:pt modelId="{E61D8A85-D2AC-4237-806A-DD2B34F96C68}">
      <dgm:prSet phldrT="[Text]" custT="1"/>
      <dgm:spPr/>
      <dgm:t>
        <a:bodyPr/>
        <a:lstStyle/>
        <a:p>
          <a:r>
            <a:rPr lang="en-GB" sz="3200" b="1" dirty="0"/>
            <a:t>LI</a:t>
          </a:r>
        </a:p>
      </dgm:t>
    </dgm:pt>
    <dgm:pt modelId="{671787C9-3EFF-43B5-8369-E7158E837BC7}" type="parTrans" cxnId="{88AE9B20-77B5-4F5D-B26C-2058AFBB8842}">
      <dgm:prSet/>
      <dgm:spPr/>
      <dgm:t>
        <a:bodyPr/>
        <a:lstStyle/>
        <a:p>
          <a:endParaRPr lang="en-GB" b="1"/>
        </a:p>
      </dgm:t>
    </dgm:pt>
    <dgm:pt modelId="{26810CAC-5974-4FB6-BF12-95BBFFA135E2}" type="sibTrans" cxnId="{88AE9B20-77B5-4F5D-B26C-2058AFBB8842}">
      <dgm:prSet/>
      <dgm:spPr/>
      <dgm:t>
        <a:bodyPr/>
        <a:lstStyle/>
        <a:p>
          <a:endParaRPr lang="en-GB" b="1"/>
        </a:p>
      </dgm:t>
    </dgm:pt>
    <dgm:pt modelId="{6698CF1E-71E3-4762-9082-2E504B588510}">
      <dgm:prSet phldrT="[Text]" custT="1"/>
      <dgm:spPr/>
      <dgm:t>
        <a:bodyPr/>
        <a:lstStyle/>
        <a:p>
          <a:pPr algn="l"/>
          <a:r>
            <a:rPr lang="en-GB" sz="2000" b="1" dirty="0"/>
            <a:t>Modalities: Oral language, n=40; AAC, n=15; Written language, n=12</a:t>
          </a:r>
        </a:p>
      </dgm:t>
    </dgm:pt>
    <dgm:pt modelId="{42077E4F-C029-487E-9156-5C0A22A1AA01}" type="parTrans" cxnId="{E059C0A0-5D3B-4582-A990-80E01FE0B180}">
      <dgm:prSet/>
      <dgm:spPr/>
      <dgm:t>
        <a:bodyPr/>
        <a:lstStyle/>
        <a:p>
          <a:endParaRPr lang="en-GB" b="1"/>
        </a:p>
      </dgm:t>
    </dgm:pt>
    <dgm:pt modelId="{BCBEF365-EC63-4291-89E4-4B69749923EF}" type="sibTrans" cxnId="{E059C0A0-5D3B-4582-A990-80E01FE0B180}">
      <dgm:prSet/>
      <dgm:spPr/>
      <dgm:t>
        <a:bodyPr/>
        <a:lstStyle/>
        <a:p>
          <a:endParaRPr lang="en-GB" b="1"/>
        </a:p>
      </dgm:t>
    </dgm:pt>
    <dgm:pt modelId="{D0A825F5-CB0C-48A8-BEBB-D62305CC4380}">
      <dgm:prSet phldrT="[Text]" custT="1"/>
      <dgm:spPr/>
      <dgm:t>
        <a:bodyPr/>
        <a:lstStyle/>
        <a:p>
          <a:r>
            <a:rPr lang="en-GB" sz="2000" b="1" dirty="0"/>
            <a:t>Mix of research designs (quantitative, n =60)</a:t>
          </a:r>
        </a:p>
      </dgm:t>
    </dgm:pt>
    <dgm:pt modelId="{BA560509-8E64-44EC-8EDF-A056EB4414F8}" type="parTrans" cxnId="{E48FD214-961B-4F78-BFCB-D17276E67489}">
      <dgm:prSet/>
      <dgm:spPr/>
      <dgm:t>
        <a:bodyPr/>
        <a:lstStyle/>
        <a:p>
          <a:endParaRPr lang="en-GB"/>
        </a:p>
      </dgm:t>
    </dgm:pt>
    <dgm:pt modelId="{A7459816-73D2-4435-A1DF-893312F5403D}" type="sibTrans" cxnId="{E48FD214-961B-4F78-BFCB-D17276E67489}">
      <dgm:prSet/>
      <dgm:spPr/>
      <dgm:t>
        <a:bodyPr/>
        <a:lstStyle/>
        <a:p>
          <a:endParaRPr lang="en-GB"/>
        </a:p>
      </dgm:t>
    </dgm:pt>
    <dgm:pt modelId="{E5432C23-6BD6-4240-A117-B431A0EE4E5C}">
      <dgm:prSet phldrT="[Text]" custT="1"/>
      <dgm:spPr/>
      <dgm:t>
        <a:bodyPr/>
        <a:lstStyle/>
        <a:p>
          <a:r>
            <a:rPr lang="en-GB" sz="2000" b="1" dirty="0"/>
            <a:t>Sample sizes small &lt;55  </a:t>
          </a:r>
        </a:p>
      </dgm:t>
    </dgm:pt>
    <dgm:pt modelId="{E15D9FBB-55E3-4221-A6E1-69832579DD4C}" type="parTrans" cxnId="{39386B38-4CFE-41BA-B537-AD54A686D6E9}">
      <dgm:prSet/>
      <dgm:spPr/>
      <dgm:t>
        <a:bodyPr/>
        <a:lstStyle/>
        <a:p>
          <a:endParaRPr lang="en-GB"/>
        </a:p>
      </dgm:t>
    </dgm:pt>
    <dgm:pt modelId="{705A9084-2EF2-45A3-9781-571A836723C0}" type="sibTrans" cxnId="{39386B38-4CFE-41BA-B537-AD54A686D6E9}">
      <dgm:prSet/>
      <dgm:spPr/>
      <dgm:t>
        <a:bodyPr/>
        <a:lstStyle/>
        <a:p>
          <a:endParaRPr lang="en-GB"/>
        </a:p>
      </dgm:t>
    </dgm:pt>
    <dgm:pt modelId="{1AADE624-EDAB-4F81-894D-F0438E04BB56}">
      <dgm:prSet phldrT="[Text]" custT="1"/>
      <dgm:spPr/>
      <dgm:t>
        <a:bodyPr/>
        <a:lstStyle/>
        <a:p>
          <a:r>
            <a:rPr lang="en-GB" sz="2000" b="1" dirty="0"/>
            <a:t>Functioning details relevant to language not always reported e.g. Intellectual, speaking</a:t>
          </a:r>
        </a:p>
      </dgm:t>
    </dgm:pt>
    <dgm:pt modelId="{B151C29B-EEDA-4435-B670-BFE46145920A}" type="parTrans" cxnId="{454F5FF4-706D-45D3-88C3-3AF9A15AFD19}">
      <dgm:prSet/>
      <dgm:spPr/>
      <dgm:t>
        <a:bodyPr/>
        <a:lstStyle/>
        <a:p>
          <a:endParaRPr lang="en-GB"/>
        </a:p>
      </dgm:t>
    </dgm:pt>
    <dgm:pt modelId="{86DF7C73-8269-4F94-B373-703354A16269}" type="sibTrans" cxnId="{454F5FF4-706D-45D3-88C3-3AF9A15AFD19}">
      <dgm:prSet/>
      <dgm:spPr/>
      <dgm:t>
        <a:bodyPr/>
        <a:lstStyle/>
        <a:p>
          <a:endParaRPr lang="en-GB"/>
        </a:p>
      </dgm:t>
    </dgm:pt>
    <dgm:pt modelId="{5EA0768F-2B52-4195-90DE-3F378BC091CD}">
      <dgm:prSet phldrT="[Text]" custT="1"/>
      <dgm:spPr/>
      <dgm:t>
        <a:bodyPr/>
        <a:lstStyle/>
        <a:p>
          <a:pPr algn="l"/>
          <a:r>
            <a:rPr lang="en-GB" sz="2000" b="1" dirty="0"/>
            <a:t>Domains: Receptive language (n=41), expressive language (n=32) </a:t>
          </a:r>
          <a:endParaRPr lang="en-GB" sz="2000" b="1" i="1" dirty="0"/>
        </a:p>
      </dgm:t>
    </dgm:pt>
    <dgm:pt modelId="{05696C6B-F590-4E29-B8AF-00DBCE7AD441}" type="parTrans" cxnId="{AF51DA17-6324-4C98-A587-594EAAC6F574}">
      <dgm:prSet/>
      <dgm:spPr/>
      <dgm:t>
        <a:bodyPr/>
        <a:lstStyle/>
        <a:p>
          <a:endParaRPr lang="en-GB"/>
        </a:p>
      </dgm:t>
    </dgm:pt>
    <dgm:pt modelId="{7FC5DB87-06F4-49A6-B393-16D23D56CA20}" type="sibTrans" cxnId="{AF51DA17-6324-4C98-A587-594EAAC6F574}">
      <dgm:prSet/>
      <dgm:spPr/>
      <dgm:t>
        <a:bodyPr/>
        <a:lstStyle/>
        <a:p>
          <a:endParaRPr lang="en-GB"/>
        </a:p>
      </dgm:t>
    </dgm:pt>
    <dgm:pt modelId="{235CCE65-7BCE-40A3-AB61-441519AA9373}">
      <dgm:prSet phldrT="[Text]" custT="1"/>
      <dgm:spPr/>
      <dgm:t>
        <a:bodyPr/>
        <a:lstStyle/>
        <a:p>
          <a:pPr algn="l"/>
          <a:r>
            <a:rPr lang="en-GB" sz="2000" b="1" dirty="0"/>
            <a:t>ICF CY: LI mostly described at BFS-level (</a:t>
          </a:r>
          <a:r>
            <a:rPr lang="en-GB" sz="2000" b="1" i="1" dirty="0"/>
            <a:t>b16700 &amp; b16710)</a:t>
          </a:r>
        </a:p>
      </dgm:t>
    </dgm:pt>
    <dgm:pt modelId="{1EBFBB00-ADCF-464F-BF3D-D2FF1143C502}" type="parTrans" cxnId="{5BE13D9A-FB6F-40E2-BC57-61AE4BD36788}">
      <dgm:prSet/>
      <dgm:spPr/>
      <dgm:t>
        <a:bodyPr/>
        <a:lstStyle/>
        <a:p>
          <a:endParaRPr lang="en-GB"/>
        </a:p>
      </dgm:t>
    </dgm:pt>
    <dgm:pt modelId="{A9A06032-FE5A-43B5-AB57-06C0FEF100E9}" type="sibTrans" cxnId="{5BE13D9A-FB6F-40E2-BC57-61AE4BD36788}">
      <dgm:prSet/>
      <dgm:spPr/>
      <dgm:t>
        <a:bodyPr/>
        <a:lstStyle/>
        <a:p>
          <a:endParaRPr lang="en-GB"/>
        </a:p>
      </dgm:t>
    </dgm:pt>
    <dgm:pt modelId="{90929C9C-F9F4-449A-BCE6-F4921DD2610E}">
      <dgm:prSet phldrT="[Text]" custT="1"/>
      <dgm:spPr/>
      <dgm:t>
        <a:bodyPr/>
        <a:lstStyle/>
        <a:p>
          <a:pPr algn="l"/>
          <a:r>
            <a:rPr lang="en-GB" sz="2000" b="1" dirty="0">
              <a:solidFill>
                <a:srgbClr val="FF0000"/>
              </a:solidFill>
            </a:rPr>
            <a:t> EL- </a:t>
          </a:r>
          <a:r>
            <a:rPr lang="en-GB" sz="2000" b="1" dirty="0"/>
            <a:t>CELF, EOWPVT, BST</a:t>
          </a:r>
        </a:p>
      </dgm:t>
    </dgm:pt>
    <dgm:pt modelId="{3863F309-6B0C-4CF7-872F-1853AF22100B}" type="parTrans" cxnId="{BF93AF96-C365-4BE5-9B9E-3F75102C9657}">
      <dgm:prSet/>
      <dgm:spPr/>
      <dgm:t>
        <a:bodyPr/>
        <a:lstStyle/>
        <a:p>
          <a:endParaRPr lang="en-GB"/>
        </a:p>
      </dgm:t>
    </dgm:pt>
    <dgm:pt modelId="{A6354CF2-655C-440F-AD42-58E5480696F2}" type="sibTrans" cxnId="{BF93AF96-C365-4BE5-9B9E-3F75102C9657}">
      <dgm:prSet/>
      <dgm:spPr/>
      <dgm:t>
        <a:bodyPr/>
        <a:lstStyle/>
        <a:p>
          <a:endParaRPr lang="en-GB"/>
        </a:p>
      </dgm:t>
    </dgm:pt>
    <dgm:pt modelId="{FD214043-EC76-431B-B24E-D0384B402BDA}">
      <dgm:prSet phldrT="[Text]" custT="1"/>
      <dgm:spPr/>
      <dgm:t>
        <a:bodyPr/>
        <a:lstStyle/>
        <a:p>
          <a:pPr algn="l"/>
          <a:r>
            <a:rPr lang="en-GB" sz="2000" b="1" dirty="0"/>
            <a:t> </a:t>
          </a:r>
          <a:r>
            <a:rPr lang="en-GB" sz="2000" b="1" dirty="0">
              <a:solidFill>
                <a:srgbClr val="FF0000"/>
              </a:solidFill>
            </a:rPr>
            <a:t>RL</a:t>
          </a:r>
          <a:r>
            <a:rPr lang="en-GB" sz="2000" b="1" dirty="0"/>
            <a:t>- PPVT, TROG, TACL, RDLS </a:t>
          </a:r>
        </a:p>
      </dgm:t>
    </dgm:pt>
    <dgm:pt modelId="{B3A71C38-9550-4943-91FF-C9A5785CAFCD}" type="parTrans" cxnId="{0F41BDB5-112F-4C9A-A404-45366C50F42F}">
      <dgm:prSet/>
      <dgm:spPr/>
      <dgm:t>
        <a:bodyPr/>
        <a:lstStyle/>
        <a:p>
          <a:endParaRPr lang="en-GB"/>
        </a:p>
      </dgm:t>
    </dgm:pt>
    <dgm:pt modelId="{63FA9326-C507-4BE2-9D9C-42E58433BBCE}" type="sibTrans" cxnId="{0F41BDB5-112F-4C9A-A404-45366C50F42F}">
      <dgm:prSet/>
      <dgm:spPr/>
      <dgm:t>
        <a:bodyPr/>
        <a:lstStyle/>
        <a:p>
          <a:endParaRPr lang="en-GB"/>
        </a:p>
      </dgm:t>
    </dgm:pt>
    <dgm:pt modelId="{FC30EF80-4898-4B32-9614-4E05503CFE35}">
      <dgm:prSet phldrT="[Text]" custT="1"/>
      <dgm:spPr/>
      <dgm:t>
        <a:bodyPr/>
        <a:lstStyle/>
        <a:p>
          <a:pPr algn="l"/>
          <a:r>
            <a:rPr lang="en-GB" sz="2000" b="1" dirty="0"/>
            <a:t>Tools/ Measures:</a:t>
          </a:r>
          <a:endParaRPr lang="en-GB" sz="2000" b="1" i="1" dirty="0"/>
        </a:p>
      </dgm:t>
    </dgm:pt>
    <dgm:pt modelId="{E51D463E-44FD-4215-9D83-D9E89B2DCC18}" type="parTrans" cxnId="{02813849-DE12-4D5C-A65E-9C5877A5ECCE}">
      <dgm:prSet/>
      <dgm:spPr/>
      <dgm:t>
        <a:bodyPr/>
        <a:lstStyle/>
        <a:p>
          <a:endParaRPr lang="en-GB"/>
        </a:p>
      </dgm:t>
    </dgm:pt>
    <dgm:pt modelId="{1B513C0D-59D1-413D-BFAC-105C87D8E7CD}" type="sibTrans" cxnId="{02813849-DE12-4D5C-A65E-9C5877A5ECCE}">
      <dgm:prSet/>
      <dgm:spPr/>
      <dgm:t>
        <a:bodyPr/>
        <a:lstStyle/>
        <a:p>
          <a:endParaRPr lang="en-GB"/>
        </a:p>
      </dgm:t>
    </dgm:pt>
    <dgm:pt modelId="{00063206-4209-409D-BC4E-86CDA9487BA3}">
      <dgm:prSet phldrT="[Text]" custT="1"/>
      <dgm:spPr/>
      <dgm:t>
        <a:bodyPr/>
        <a:lstStyle/>
        <a:p>
          <a:r>
            <a:rPr lang="en-GB" sz="2000" b="1" dirty="0"/>
            <a:t>CP description varied</a:t>
          </a:r>
        </a:p>
      </dgm:t>
    </dgm:pt>
    <dgm:pt modelId="{B614AB94-2117-4EF5-A7E5-4EB71738EB4F}" type="parTrans" cxnId="{946E07A7-9BBF-4483-8C20-4A1980BC33F5}">
      <dgm:prSet/>
      <dgm:spPr/>
      <dgm:t>
        <a:bodyPr/>
        <a:lstStyle/>
        <a:p>
          <a:endParaRPr lang="en-GB"/>
        </a:p>
      </dgm:t>
    </dgm:pt>
    <dgm:pt modelId="{545A73C8-EDDF-4708-AB3D-CDE9CE682FEA}" type="sibTrans" cxnId="{946E07A7-9BBF-4483-8C20-4A1980BC33F5}">
      <dgm:prSet/>
      <dgm:spPr/>
      <dgm:t>
        <a:bodyPr/>
        <a:lstStyle/>
        <a:p>
          <a:endParaRPr lang="en-GB"/>
        </a:p>
      </dgm:t>
    </dgm:pt>
    <dgm:pt modelId="{C9B4CB49-0C07-4970-97C2-BE9AE63A597F}">
      <dgm:prSet phldrT="[Text]" custT="1"/>
      <dgm:spPr/>
      <dgm:t>
        <a:bodyPr/>
        <a:lstStyle/>
        <a:p>
          <a:pPr algn="l"/>
          <a:r>
            <a:rPr lang="en-GB" sz="2000" b="1" dirty="0"/>
            <a:t>No association with sub-type/ classification</a:t>
          </a:r>
          <a:endParaRPr lang="en-GB" sz="2000" b="1" i="1" dirty="0"/>
        </a:p>
      </dgm:t>
    </dgm:pt>
    <dgm:pt modelId="{809AA830-0290-40F7-8F7C-15A582B522C6}" type="parTrans" cxnId="{D301EE80-D4C0-44EC-B1B0-95E83F1A1592}">
      <dgm:prSet/>
      <dgm:spPr/>
      <dgm:t>
        <a:bodyPr/>
        <a:lstStyle/>
        <a:p>
          <a:endParaRPr lang="en-GB"/>
        </a:p>
      </dgm:t>
    </dgm:pt>
    <dgm:pt modelId="{99250648-AE15-412B-A36A-FF9780328E46}" type="sibTrans" cxnId="{D301EE80-D4C0-44EC-B1B0-95E83F1A1592}">
      <dgm:prSet/>
      <dgm:spPr/>
      <dgm:t>
        <a:bodyPr/>
        <a:lstStyle/>
        <a:p>
          <a:endParaRPr lang="en-GB"/>
        </a:p>
      </dgm:t>
    </dgm:pt>
    <dgm:pt modelId="{F113DBEA-3151-47FA-BDEA-28EAC48D3433}">
      <dgm:prSet phldrT="[Text]" custT="1"/>
      <dgm:spPr/>
      <dgm:t>
        <a:bodyPr/>
        <a:lstStyle/>
        <a:p>
          <a:pPr algn="l"/>
          <a:r>
            <a:rPr lang="en-GB" sz="2000" b="1" i="0" dirty="0"/>
            <a:t>Largest focus on semantics            pragmatics           syntax</a:t>
          </a:r>
        </a:p>
      </dgm:t>
    </dgm:pt>
    <dgm:pt modelId="{54A238B8-BD19-4703-B882-0A32DC7CFEBC}" type="parTrans" cxnId="{4ACB3464-4A52-418E-BB37-39CC0191B611}">
      <dgm:prSet/>
      <dgm:spPr/>
      <dgm:t>
        <a:bodyPr/>
        <a:lstStyle/>
        <a:p>
          <a:endParaRPr lang="en-GB"/>
        </a:p>
      </dgm:t>
    </dgm:pt>
    <dgm:pt modelId="{B5A3EF54-BF6D-4728-8395-4762B09ACCC3}" type="sibTrans" cxnId="{4ACB3464-4A52-418E-BB37-39CC0191B611}">
      <dgm:prSet/>
      <dgm:spPr/>
      <dgm:t>
        <a:bodyPr/>
        <a:lstStyle/>
        <a:p>
          <a:endParaRPr lang="en-GB"/>
        </a:p>
      </dgm:t>
    </dgm:pt>
    <dgm:pt modelId="{64996399-FEC4-4411-9B29-D6976A0D4D42}" type="pres">
      <dgm:prSet presAssocID="{A619EC18-27A9-4E99-A1E3-FB44B1615F70}" presName="linearFlow" presStyleCnt="0">
        <dgm:presLayoutVars>
          <dgm:dir/>
          <dgm:animLvl val="lvl"/>
          <dgm:resizeHandles val="exact"/>
        </dgm:presLayoutVars>
      </dgm:prSet>
      <dgm:spPr/>
    </dgm:pt>
    <dgm:pt modelId="{43B89A0A-6D12-4E94-92D4-D0886CB22AB3}" type="pres">
      <dgm:prSet presAssocID="{1483DF72-2241-4B13-B7BF-D23F27EB18F4}" presName="composite" presStyleCnt="0"/>
      <dgm:spPr/>
    </dgm:pt>
    <dgm:pt modelId="{3E705FC2-D879-4965-B935-499A60386BD7}" type="pres">
      <dgm:prSet presAssocID="{1483DF72-2241-4B13-B7BF-D23F27EB18F4}" presName="parentText" presStyleLbl="alignNode1" presStyleIdx="0" presStyleCnt="3" custScaleX="113183" custLinFactNeighborX="22792" custLinFactNeighborY="-8101">
        <dgm:presLayoutVars>
          <dgm:chMax val="1"/>
          <dgm:bulletEnabled val="1"/>
        </dgm:presLayoutVars>
      </dgm:prSet>
      <dgm:spPr/>
    </dgm:pt>
    <dgm:pt modelId="{DA4510D5-3193-4425-B098-AB740B6643FA}" type="pres">
      <dgm:prSet presAssocID="{1483DF72-2241-4B13-B7BF-D23F27EB18F4}" presName="descendantText" presStyleLbl="alignAcc1" presStyleIdx="0" presStyleCnt="3" custScaleY="169448" custLinFactNeighborX="3512" custLinFactNeighborY="-2462">
        <dgm:presLayoutVars>
          <dgm:bulletEnabled val="1"/>
        </dgm:presLayoutVars>
      </dgm:prSet>
      <dgm:spPr/>
    </dgm:pt>
    <dgm:pt modelId="{372D3953-23B7-4192-B336-1E687FE32FDF}" type="pres">
      <dgm:prSet presAssocID="{15CEABD2-64C2-4479-934F-B3228D1AA65B}" presName="sp" presStyleCnt="0"/>
      <dgm:spPr/>
    </dgm:pt>
    <dgm:pt modelId="{9ECDBEDE-115B-4D78-B4BC-C1CDED4C422A}" type="pres">
      <dgm:prSet presAssocID="{DA3D2C94-6B60-4BD1-958C-5BF40638954A}" presName="composite" presStyleCnt="0"/>
      <dgm:spPr/>
    </dgm:pt>
    <dgm:pt modelId="{82006774-4B30-4B13-ABA7-AC665950CD12}" type="pres">
      <dgm:prSet presAssocID="{DA3D2C94-6B60-4BD1-958C-5BF40638954A}" presName="parentText" presStyleLbl="alignNode1" presStyleIdx="1" presStyleCnt="3" custScaleX="147377" custScaleY="121120" custLinFactNeighborX="-26580" custLinFactNeighborY="-1629">
        <dgm:presLayoutVars>
          <dgm:chMax val="1"/>
          <dgm:bulletEnabled val="1"/>
        </dgm:presLayoutVars>
      </dgm:prSet>
      <dgm:spPr/>
    </dgm:pt>
    <dgm:pt modelId="{734AAE9E-C471-4DE5-BA18-6489D0901D14}" type="pres">
      <dgm:prSet presAssocID="{DA3D2C94-6B60-4BD1-958C-5BF40638954A}" presName="descendantText" presStyleLbl="alignAcc1" presStyleIdx="1" presStyleCnt="3" custScaleY="193530" custLinFactNeighborX="1249" custLinFactNeighborY="1316">
        <dgm:presLayoutVars>
          <dgm:bulletEnabled val="1"/>
        </dgm:presLayoutVars>
      </dgm:prSet>
      <dgm:spPr/>
    </dgm:pt>
    <dgm:pt modelId="{2A3AF7F6-16F0-47C1-846B-AAC6FB53F002}" type="pres">
      <dgm:prSet presAssocID="{045C6553-FDCF-431C-8DA9-0DF0FCA0B2C0}" presName="sp" presStyleCnt="0"/>
      <dgm:spPr/>
    </dgm:pt>
    <dgm:pt modelId="{017CFA33-20A9-42C9-9C75-2ED1500243D6}" type="pres">
      <dgm:prSet presAssocID="{E61D8A85-D2AC-4237-806A-DD2B34F96C68}" presName="composite" presStyleCnt="0"/>
      <dgm:spPr/>
    </dgm:pt>
    <dgm:pt modelId="{D01644F7-FD72-41C0-86D5-D9F531647032}" type="pres">
      <dgm:prSet presAssocID="{E61D8A85-D2AC-4237-806A-DD2B34F96C68}" presName="parentText" presStyleLbl="alignNode1" presStyleIdx="2" presStyleCnt="3" custScaleX="137739" custScaleY="178137">
        <dgm:presLayoutVars>
          <dgm:chMax val="1"/>
          <dgm:bulletEnabled val="1"/>
        </dgm:presLayoutVars>
      </dgm:prSet>
      <dgm:spPr/>
    </dgm:pt>
    <dgm:pt modelId="{024FBF22-B9ED-44B6-AD83-654D61A3DB15}" type="pres">
      <dgm:prSet presAssocID="{E61D8A85-D2AC-4237-806A-DD2B34F96C68}" presName="descendantText" presStyleLbl="alignAcc1" presStyleIdx="2" presStyleCnt="3" custScaleY="470085" custLinFactNeighborX="4566" custLinFactNeighborY="-3152">
        <dgm:presLayoutVars>
          <dgm:bulletEnabled val="1"/>
        </dgm:presLayoutVars>
      </dgm:prSet>
      <dgm:spPr/>
    </dgm:pt>
  </dgm:ptLst>
  <dgm:cxnLst>
    <dgm:cxn modelId="{FFA44509-DB4C-42EF-A067-B73DCF4D447C}" type="presOf" srcId="{C9B4CB49-0C07-4970-97C2-BE9AE63A597F}" destId="{024FBF22-B9ED-44B6-AD83-654D61A3DB15}" srcOrd="0" destOrd="3" presId="urn:microsoft.com/office/officeart/2005/8/layout/chevron2"/>
    <dgm:cxn modelId="{E48FD214-961B-4F78-BFCB-D17276E67489}" srcId="{1483DF72-2241-4B13-B7BF-D23F27EB18F4}" destId="{D0A825F5-CB0C-48A8-BEBB-D62305CC4380}" srcOrd="1" destOrd="0" parTransId="{BA560509-8E64-44EC-8EDF-A056EB4414F8}" sibTransId="{A7459816-73D2-4435-A1DF-893312F5403D}"/>
    <dgm:cxn modelId="{AF51DA17-6324-4C98-A587-594EAAC6F574}" srcId="{E61D8A85-D2AC-4237-806A-DD2B34F96C68}" destId="{5EA0768F-2B52-4195-90DE-3F378BC091CD}" srcOrd="1" destOrd="0" parTransId="{05696C6B-F590-4E29-B8AF-00DBCE7AD441}" sibTransId="{7FC5DB87-06F4-49A6-B393-16D23D56CA20}"/>
    <dgm:cxn modelId="{88AE9B20-77B5-4F5D-B26C-2058AFBB8842}" srcId="{A619EC18-27A9-4E99-A1E3-FB44B1615F70}" destId="{E61D8A85-D2AC-4237-806A-DD2B34F96C68}" srcOrd="2" destOrd="0" parTransId="{671787C9-3EFF-43B5-8369-E7158E837BC7}" sibTransId="{26810CAC-5974-4FB6-BF12-95BBFFA135E2}"/>
    <dgm:cxn modelId="{E8112621-DEA0-4C56-90C5-1993CF3E5F73}" type="presOf" srcId="{4449EF92-41E4-46EA-8D21-ABBB05954C92}" destId="{734AAE9E-C471-4DE5-BA18-6489D0901D14}" srcOrd="0" destOrd="0" presId="urn:microsoft.com/office/officeart/2005/8/layout/chevron2"/>
    <dgm:cxn modelId="{DA6C282C-FA9B-4CFF-9A56-008DC2FAED6B}" type="presOf" srcId="{A619EC18-27A9-4E99-A1E3-FB44B1615F70}" destId="{64996399-FEC4-4411-9B29-D6976A0D4D42}" srcOrd="0" destOrd="0" presId="urn:microsoft.com/office/officeart/2005/8/layout/chevron2"/>
    <dgm:cxn modelId="{39386B38-4CFE-41BA-B537-AD54A686D6E9}" srcId="{1483DF72-2241-4B13-B7BF-D23F27EB18F4}" destId="{E5432C23-6BD6-4240-A117-B431A0EE4E5C}" srcOrd="2" destOrd="0" parTransId="{E15D9FBB-55E3-4221-A6E1-69832579DD4C}" sibTransId="{705A9084-2EF2-45A3-9781-571A836723C0}"/>
    <dgm:cxn modelId="{B8BA655E-BC58-4944-A235-D70CFCDD53B2}" type="presOf" srcId="{1AADE624-EDAB-4F81-894D-F0438E04BB56}" destId="{734AAE9E-C471-4DE5-BA18-6489D0901D14}" srcOrd="0" destOrd="2" presId="urn:microsoft.com/office/officeart/2005/8/layout/chevron2"/>
    <dgm:cxn modelId="{D9BD915E-2A80-491C-B288-C1B14A17DAFA}" type="presOf" srcId="{5EA0768F-2B52-4195-90DE-3F378BC091CD}" destId="{024FBF22-B9ED-44B6-AD83-654D61A3DB15}" srcOrd="0" destOrd="1" presId="urn:microsoft.com/office/officeart/2005/8/layout/chevron2"/>
    <dgm:cxn modelId="{B3820861-B391-4763-AAF9-B1A5895138BE}" type="presOf" srcId="{235CCE65-7BCE-40A3-AB61-441519AA9373}" destId="{024FBF22-B9ED-44B6-AD83-654D61A3DB15}" srcOrd="0" destOrd="4" presId="urn:microsoft.com/office/officeart/2005/8/layout/chevron2"/>
    <dgm:cxn modelId="{07710442-F819-4571-A0E9-EEAC710A8505}" type="presOf" srcId="{00063206-4209-409D-BC4E-86CDA9487BA3}" destId="{734AAE9E-C471-4DE5-BA18-6489D0901D14}" srcOrd="0" destOrd="1" presId="urn:microsoft.com/office/officeart/2005/8/layout/chevron2"/>
    <dgm:cxn modelId="{4ACB3464-4A52-418E-BB37-39CC0191B611}" srcId="{E61D8A85-D2AC-4237-806A-DD2B34F96C68}" destId="{F113DBEA-3151-47FA-BDEA-28EAC48D3433}" srcOrd="2" destOrd="0" parTransId="{54A238B8-BD19-4703-B882-0A32DC7CFEBC}" sibTransId="{B5A3EF54-BF6D-4728-8395-4762B09ACCC3}"/>
    <dgm:cxn modelId="{02813849-DE12-4D5C-A65E-9C5877A5ECCE}" srcId="{E61D8A85-D2AC-4237-806A-DD2B34F96C68}" destId="{FC30EF80-4898-4B32-9614-4E05503CFE35}" srcOrd="5" destOrd="0" parTransId="{E51D463E-44FD-4215-9D83-D9E89B2DCC18}" sibTransId="{1B513C0D-59D1-413D-BFAC-105C87D8E7CD}"/>
    <dgm:cxn modelId="{0C6DFC6B-9AB1-4012-A1C4-1681BEFD041F}" type="presOf" srcId="{1483DF72-2241-4B13-B7BF-D23F27EB18F4}" destId="{3E705FC2-D879-4965-B935-499A60386BD7}" srcOrd="0" destOrd="0" presId="urn:microsoft.com/office/officeart/2005/8/layout/chevron2"/>
    <dgm:cxn modelId="{3D37A552-1E04-4DFE-A3F6-B0AFB1C4CE60}" srcId="{A619EC18-27A9-4E99-A1E3-FB44B1615F70}" destId="{DA3D2C94-6B60-4BD1-958C-5BF40638954A}" srcOrd="1" destOrd="0" parTransId="{18A976FA-606E-4E91-BAC5-774456594B52}" sibTransId="{045C6553-FDCF-431C-8DA9-0DF0FCA0B2C0}"/>
    <dgm:cxn modelId="{C5840058-7153-4672-8A7D-08A280C068E6}" type="presOf" srcId="{90929C9C-F9F4-449A-BCE6-F4921DD2610E}" destId="{024FBF22-B9ED-44B6-AD83-654D61A3DB15}" srcOrd="0" destOrd="7" presId="urn:microsoft.com/office/officeart/2005/8/layout/chevron2"/>
    <dgm:cxn modelId="{D301EE80-D4C0-44EC-B1B0-95E83F1A1592}" srcId="{E61D8A85-D2AC-4237-806A-DD2B34F96C68}" destId="{C9B4CB49-0C07-4970-97C2-BE9AE63A597F}" srcOrd="3" destOrd="0" parTransId="{809AA830-0290-40F7-8F7C-15A582B522C6}" sibTransId="{99250648-AE15-412B-A36A-FF9780328E46}"/>
    <dgm:cxn modelId="{797C8B8B-980F-4640-9D7A-18771474C35D}" srcId="{A619EC18-27A9-4E99-A1E3-FB44B1615F70}" destId="{1483DF72-2241-4B13-B7BF-D23F27EB18F4}" srcOrd="0" destOrd="0" parTransId="{1DAB1A3D-68E5-422D-A760-E527257540DB}" sibTransId="{15CEABD2-64C2-4479-934F-B3228D1AA65B}"/>
    <dgm:cxn modelId="{BF93AF96-C365-4BE5-9B9E-3F75102C9657}" srcId="{E61D8A85-D2AC-4237-806A-DD2B34F96C68}" destId="{90929C9C-F9F4-449A-BCE6-F4921DD2610E}" srcOrd="7" destOrd="0" parTransId="{3863F309-6B0C-4CF7-872F-1853AF22100B}" sibTransId="{A6354CF2-655C-440F-AD42-58E5480696F2}"/>
    <dgm:cxn modelId="{5BE13D9A-FB6F-40E2-BC57-61AE4BD36788}" srcId="{E61D8A85-D2AC-4237-806A-DD2B34F96C68}" destId="{235CCE65-7BCE-40A3-AB61-441519AA9373}" srcOrd="4" destOrd="0" parTransId="{1EBFBB00-ADCF-464F-BF3D-D2FF1143C502}" sibTransId="{A9A06032-FE5A-43B5-AB57-06C0FEF100E9}"/>
    <dgm:cxn modelId="{E059C0A0-5D3B-4582-A990-80E01FE0B180}" srcId="{E61D8A85-D2AC-4237-806A-DD2B34F96C68}" destId="{6698CF1E-71E3-4762-9082-2E504B588510}" srcOrd="0" destOrd="0" parTransId="{42077E4F-C029-487E-9156-5C0A22A1AA01}" sibTransId="{BCBEF365-EC63-4291-89E4-4B69749923EF}"/>
    <dgm:cxn modelId="{364E29A2-A8DA-4E63-864A-089FBE599404}" type="presOf" srcId="{FD214043-EC76-431B-B24E-D0384B402BDA}" destId="{024FBF22-B9ED-44B6-AD83-654D61A3DB15}" srcOrd="0" destOrd="6" presId="urn:microsoft.com/office/officeart/2005/8/layout/chevron2"/>
    <dgm:cxn modelId="{EB8439A6-3E83-489E-BFCC-EA4C08731380}" srcId="{1483DF72-2241-4B13-B7BF-D23F27EB18F4}" destId="{AEE5494C-8450-4334-A0F6-3EB8ECDC3F65}" srcOrd="0" destOrd="0" parTransId="{8110FBF0-5E4C-4C89-9346-1A12B95E4794}" sibTransId="{42D5E372-EC6D-4893-A7F0-D3B6B1D459B8}"/>
    <dgm:cxn modelId="{946E07A7-9BBF-4483-8C20-4A1980BC33F5}" srcId="{DA3D2C94-6B60-4BD1-958C-5BF40638954A}" destId="{00063206-4209-409D-BC4E-86CDA9487BA3}" srcOrd="1" destOrd="0" parTransId="{B614AB94-2117-4EF5-A7E5-4EB71738EB4F}" sibTransId="{545A73C8-EDDF-4708-AB3D-CDE9CE682FEA}"/>
    <dgm:cxn modelId="{566F72AC-500C-48AE-9B6E-389E88ECEF4D}" type="presOf" srcId="{E61D8A85-D2AC-4237-806A-DD2B34F96C68}" destId="{D01644F7-FD72-41C0-86D5-D9F531647032}" srcOrd="0" destOrd="0" presId="urn:microsoft.com/office/officeart/2005/8/layout/chevron2"/>
    <dgm:cxn modelId="{640731AF-7333-4406-B55E-F4007A2A0520}" type="presOf" srcId="{DA3D2C94-6B60-4BD1-958C-5BF40638954A}" destId="{82006774-4B30-4B13-ABA7-AC665950CD12}" srcOrd="0" destOrd="0" presId="urn:microsoft.com/office/officeart/2005/8/layout/chevron2"/>
    <dgm:cxn modelId="{0F41BDB5-112F-4C9A-A404-45366C50F42F}" srcId="{E61D8A85-D2AC-4237-806A-DD2B34F96C68}" destId="{FD214043-EC76-431B-B24E-D0384B402BDA}" srcOrd="6" destOrd="0" parTransId="{B3A71C38-9550-4943-91FF-C9A5785CAFCD}" sibTransId="{63FA9326-C507-4BE2-9D9C-42E58433BBCE}"/>
    <dgm:cxn modelId="{0A4583C0-943F-4621-9750-061B66ED5898}" type="presOf" srcId="{FC30EF80-4898-4B32-9614-4E05503CFE35}" destId="{024FBF22-B9ED-44B6-AD83-654D61A3DB15}" srcOrd="0" destOrd="5" presId="urn:microsoft.com/office/officeart/2005/8/layout/chevron2"/>
    <dgm:cxn modelId="{B1E55CC9-B1E3-4A5E-BC47-60C06FB31FA9}" type="presOf" srcId="{F113DBEA-3151-47FA-BDEA-28EAC48D3433}" destId="{024FBF22-B9ED-44B6-AD83-654D61A3DB15}" srcOrd="0" destOrd="2" presId="urn:microsoft.com/office/officeart/2005/8/layout/chevron2"/>
    <dgm:cxn modelId="{D1C385CD-AAF2-4921-A284-D4D6090751D8}" type="presOf" srcId="{6698CF1E-71E3-4762-9082-2E504B588510}" destId="{024FBF22-B9ED-44B6-AD83-654D61A3DB15}" srcOrd="0" destOrd="0" presId="urn:microsoft.com/office/officeart/2005/8/layout/chevron2"/>
    <dgm:cxn modelId="{8FF602DE-C035-4F21-BCD2-6704859C61BB}" type="presOf" srcId="{E5432C23-6BD6-4240-A117-B431A0EE4E5C}" destId="{DA4510D5-3193-4425-B098-AB740B6643FA}" srcOrd="0" destOrd="2" presId="urn:microsoft.com/office/officeart/2005/8/layout/chevron2"/>
    <dgm:cxn modelId="{CFCD12E3-2B8C-408D-8D6F-B4EF934D60A5}" srcId="{DA3D2C94-6B60-4BD1-958C-5BF40638954A}" destId="{4449EF92-41E4-46EA-8D21-ABBB05954C92}" srcOrd="0" destOrd="0" parTransId="{17214694-06FA-4BF6-B9C9-27FC1A906290}" sibTransId="{AA4D4F53-38AB-4CF2-ACA2-C25C649BEF09}"/>
    <dgm:cxn modelId="{2C73B8EE-E730-489A-B860-266D223D6069}" type="presOf" srcId="{AEE5494C-8450-4334-A0F6-3EB8ECDC3F65}" destId="{DA4510D5-3193-4425-B098-AB740B6643FA}" srcOrd="0" destOrd="0" presId="urn:microsoft.com/office/officeart/2005/8/layout/chevron2"/>
    <dgm:cxn modelId="{454F5FF4-706D-45D3-88C3-3AF9A15AFD19}" srcId="{DA3D2C94-6B60-4BD1-958C-5BF40638954A}" destId="{1AADE624-EDAB-4F81-894D-F0438E04BB56}" srcOrd="2" destOrd="0" parTransId="{B151C29B-EEDA-4435-B670-BFE46145920A}" sibTransId="{86DF7C73-8269-4F94-B373-703354A16269}"/>
    <dgm:cxn modelId="{7FA0DBFC-CD6C-41D7-82D4-A13E9746F550}" type="presOf" srcId="{D0A825F5-CB0C-48A8-BEBB-D62305CC4380}" destId="{DA4510D5-3193-4425-B098-AB740B6643FA}" srcOrd="0" destOrd="1" presId="urn:microsoft.com/office/officeart/2005/8/layout/chevron2"/>
    <dgm:cxn modelId="{644E6515-7F4F-4956-BF9F-C5C8DF504DEC}" type="presParOf" srcId="{64996399-FEC4-4411-9B29-D6976A0D4D42}" destId="{43B89A0A-6D12-4E94-92D4-D0886CB22AB3}" srcOrd="0" destOrd="0" presId="urn:microsoft.com/office/officeart/2005/8/layout/chevron2"/>
    <dgm:cxn modelId="{0D8A41DD-3A2E-4ED5-AE23-13AF88148E1A}" type="presParOf" srcId="{43B89A0A-6D12-4E94-92D4-D0886CB22AB3}" destId="{3E705FC2-D879-4965-B935-499A60386BD7}" srcOrd="0" destOrd="0" presId="urn:microsoft.com/office/officeart/2005/8/layout/chevron2"/>
    <dgm:cxn modelId="{910C4A1B-028A-4E6B-A7BE-279EB19131B1}" type="presParOf" srcId="{43B89A0A-6D12-4E94-92D4-D0886CB22AB3}" destId="{DA4510D5-3193-4425-B098-AB740B6643FA}" srcOrd="1" destOrd="0" presId="urn:microsoft.com/office/officeart/2005/8/layout/chevron2"/>
    <dgm:cxn modelId="{6FDABA9A-097C-4C41-9005-54A5481768AD}" type="presParOf" srcId="{64996399-FEC4-4411-9B29-D6976A0D4D42}" destId="{372D3953-23B7-4192-B336-1E687FE32FDF}" srcOrd="1" destOrd="0" presId="urn:microsoft.com/office/officeart/2005/8/layout/chevron2"/>
    <dgm:cxn modelId="{8CA62884-BFEF-4A9D-B65F-049A8F2D5032}" type="presParOf" srcId="{64996399-FEC4-4411-9B29-D6976A0D4D42}" destId="{9ECDBEDE-115B-4D78-B4BC-C1CDED4C422A}" srcOrd="2" destOrd="0" presId="urn:microsoft.com/office/officeart/2005/8/layout/chevron2"/>
    <dgm:cxn modelId="{C9B26E18-A879-4381-A94D-79EBCBDBE925}" type="presParOf" srcId="{9ECDBEDE-115B-4D78-B4BC-C1CDED4C422A}" destId="{82006774-4B30-4B13-ABA7-AC665950CD12}" srcOrd="0" destOrd="0" presId="urn:microsoft.com/office/officeart/2005/8/layout/chevron2"/>
    <dgm:cxn modelId="{CCCC1E40-B5CC-4D42-8A82-C3C94490582E}" type="presParOf" srcId="{9ECDBEDE-115B-4D78-B4BC-C1CDED4C422A}" destId="{734AAE9E-C471-4DE5-BA18-6489D0901D14}" srcOrd="1" destOrd="0" presId="urn:microsoft.com/office/officeart/2005/8/layout/chevron2"/>
    <dgm:cxn modelId="{C2A3538A-9C05-44CC-AD95-6C9FB994070E}" type="presParOf" srcId="{64996399-FEC4-4411-9B29-D6976A0D4D42}" destId="{2A3AF7F6-16F0-47C1-846B-AAC6FB53F002}" srcOrd="3" destOrd="0" presId="urn:microsoft.com/office/officeart/2005/8/layout/chevron2"/>
    <dgm:cxn modelId="{315975E3-C12E-4E13-A49D-E2AC8200C7B8}" type="presParOf" srcId="{64996399-FEC4-4411-9B29-D6976A0D4D42}" destId="{017CFA33-20A9-42C9-9C75-2ED1500243D6}" srcOrd="4" destOrd="0" presId="urn:microsoft.com/office/officeart/2005/8/layout/chevron2"/>
    <dgm:cxn modelId="{DEC8CBA5-2700-4244-AB0D-C27D93E46953}" type="presParOf" srcId="{017CFA33-20A9-42C9-9C75-2ED1500243D6}" destId="{D01644F7-FD72-41C0-86D5-D9F531647032}" srcOrd="0" destOrd="0" presId="urn:microsoft.com/office/officeart/2005/8/layout/chevron2"/>
    <dgm:cxn modelId="{D0DE15AF-B3C8-44E3-AD9C-05F209AFBF04}" type="presParOf" srcId="{017CFA33-20A9-42C9-9C75-2ED1500243D6}" destId="{024FBF22-B9ED-44B6-AD83-654D61A3DB1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6ECAF1-93DE-498A-94D9-DA3D3FA29C99}"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GB"/>
        </a:p>
      </dgm:t>
    </dgm:pt>
    <dgm:pt modelId="{8294B21D-99B8-4A92-B94A-5340BD4E63D0}">
      <dgm:prSet phldrT="[Text]" custT="1"/>
      <dgm:spPr/>
      <dgm:t>
        <a:bodyPr/>
        <a:lstStyle/>
        <a:p>
          <a:r>
            <a:rPr lang="en-GB" sz="2400" dirty="0">
              <a:solidFill>
                <a:schemeClr val="bg1"/>
              </a:solidFill>
            </a:rPr>
            <a:t>++variability in reporting of  participant information- CP, IQ, speaking vs. non-speaking etc.</a:t>
          </a:r>
        </a:p>
      </dgm:t>
    </dgm:pt>
    <dgm:pt modelId="{34B77D68-980C-4713-9327-AC9A814323FE}" type="parTrans" cxnId="{97A5A0B8-12D0-41CE-BEC8-27056A2A0EB7}">
      <dgm:prSet/>
      <dgm:spPr/>
      <dgm:t>
        <a:bodyPr/>
        <a:lstStyle/>
        <a:p>
          <a:endParaRPr lang="en-GB" sz="2400">
            <a:solidFill>
              <a:schemeClr val="bg1"/>
            </a:solidFill>
          </a:endParaRPr>
        </a:p>
      </dgm:t>
    </dgm:pt>
    <dgm:pt modelId="{CE15495E-2636-4782-BB12-593B5E13B267}" type="sibTrans" cxnId="{97A5A0B8-12D0-41CE-BEC8-27056A2A0EB7}">
      <dgm:prSet/>
      <dgm:spPr/>
      <dgm:t>
        <a:bodyPr/>
        <a:lstStyle/>
        <a:p>
          <a:endParaRPr lang="en-GB" sz="2400">
            <a:solidFill>
              <a:schemeClr val="bg1"/>
            </a:solidFill>
          </a:endParaRPr>
        </a:p>
      </dgm:t>
    </dgm:pt>
    <dgm:pt modelId="{23B15D60-80BC-44FD-9166-77E912B92011}">
      <dgm:prSet phldrT="[Text]" custT="1"/>
      <dgm:spPr/>
      <dgm:t>
        <a:bodyPr/>
        <a:lstStyle/>
        <a:p>
          <a:r>
            <a:rPr lang="en-GB" sz="2400" dirty="0">
              <a:solidFill>
                <a:schemeClr val="bg1"/>
              </a:solidFill>
            </a:rPr>
            <a:t>LI= +heterogeneity in profiles</a:t>
          </a:r>
        </a:p>
      </dgm:t>
    </dgm:pt>
    <dgm:pt modelId="{8A396C9A-022E-4984-90F7-0B649E52BBC7}" type="parTrans" cxnId="{654CB257-07C3-454A-8E95-48C4C0EC3033}">
      <dgm:prSet/>
      <dgm:spPr/>
      <dgm:t>
        <a:bodyPr/>
        <a:lstStyle/>
        <a:p>
          <a:endParaRPr lang="en-GB" sz="2400">
            <a:solidFill>
              <a:schemeClr val="bg1"/>
            </a:solidFill>
          </a:endParaRPr>
        </a:p>
      </dgm:t>
    </dgm:pt>
    <dgm:pt modelId="{4EA65B52-ED12-4CEB-AB58-E52B1451F606}" type="sibTrans" cxnId="{654CB257-07C3-454A-8E95-48C4C0EC3033}">
      <dgm:prSet/>
      <dgm:spPr/>
      <dgm:t>
        <a:bodyPr/>
        <a:lstStyle/>
        <a:p>
          <a:endParaRPr lang="en-GB" sz="2400">
            <a:solidFill>
              <a:schemeClr val="bg1"/>
            </a:solidFill>
          </a:endParaRPr>
        </a:p>
      </dgm:t>
    </dgm:pt>
    <dgm:pt modelId="{E3395597-D4C0-483D-BD3D-AE10AFE12496}">
      <dgm:prSet phldrT="[Text]" custT="1"/>
      <dgm:spPr/>
      <dgm:t>
        <a:bodyPr/>
        <a:lstStyle/>
        <a:p>
          <a:r>
            <a:rPr lang="en-GB" sz="2400" dirty="0">
              <a:solidFill>
                <a:schemeClr val="bg1"/>
              </a:solidFill>
            </a:rPr>
            <a:t>Consider using assessment methods/ outcome measures that target activity and participation</a:t>
          </a:r>
        </a:p>
      </dgm:t>
    </dgm:pt>
    <dgm:pt modelId="{9B3AF9A3-AC9B-457C-A919-4459E48D0435}" type="parTrans" cxnId="{EE363DE5-C352-4DAF-8B41-B227DBABA5CA}">
      <dgm:prSet/>
      <dgm:spPr/>
      <dgm:t>
        <a:bodyPr/>
        <a:lstStyle/>
        <a:p>
          <a:endParaRPr lang="en-GB" sz="2400">
            <a:solidFill>
              <a:schemeClr val="bg1"/>
            </a:solidFill>
          </a:endParaRPr>
        </a:p>
      </dgm:t>
    </dgm:pt>
    <dgm:pt modelId="{751C34E2-D805-4698-A521-AE145379D123}" type="sibTrans" cxnId="{EE363DE5-C352-4DAF-8B41-B227DBABA5CA}">
      <dgm:prSet/>
      <dgm:spPr/>
      <dgm:t>
        <a:bodyPr/>
        <a:lstStyle/>
        <a:p>
          <a:endParaRPr lang="en-GB" sz="2400">
            <a:solidFill>
              <a:schemeClr val="bg1"/>
            </a:solidFill>
          </a:endParaRPr>
        </a:p>
      </dgm:t>
    </dgm:pt>
    <dgm:pt modelId="{3BCAAF79-787B-4B07-85DA-1966C551B755}" type="pres">
      <dgm:prSet presAssocID="{736ECAF1-93DE-498A-94D9-DA3D3FA29C99}" presName="Name0" presStyleCnt="0">
        <dgm:presLayoutVars>
          <dgm:dir/>
          <dgm:resizeHandles val="exact"/>
        </dgm:presLayoutVars>
      </dgm:prSet>
      <dgm:spPr/>
    </dgm:pt>
    <dgm:pt modelId="{B5B61208-6162-4C45-946A-BBED3720571A}" type="pres">
      <dgm:prSet presAssocID="{8294B21D-99B8-4A92-B94A-5340BD4E63D0}" presName="compNode" presStyleCnt="0"/>
      <dgm:spPr/>
    </dgm:pt>
    <dgm:pt modelId="{3A44F24D-670E-4E6F-8266-56064B892983}" type="pres">
      <dgm:prSet presAssocID="{8294B21D-99B8-4A92-B94A-5340BD4E63D0}" presName="pictRect" presStyleLbl="node1" presStyleIdx="0" presStyleCnt="3" custLinFactNeighborX="3623" custLinFactNeighborY="-2337"/>
      <dgm:spPr>
        <a:blipFill rotWithShape="1">
          <a:blip xmlns:r="http://schemas.openxmlformats.org/officeDocument/2006/relationships" r:embed="rId1"/>
          <a:srcRect/>
          <a:stretch>
            <a:fillRect l="-2000" r="-2000"/>
          </a:stretch>
        </a:blipFill>
      </dgm:spPr>
    </dgm:pt>
    <dgm:pt modelId="{FBF14C0B-F620-4AF8-90BF-9097D37AD3C7}" type="pres">
      <dgm:prSet presAssocID="{8294B21D-99B8-4A92-B94A-5340BD4E63D0}" presName="textRect" presStyleLbl="revTx" presStyleIdx="0" presStyleCnt="3">
        <dgm:presLayoutVars>
          <dgm:bulletEnabled val="1"/>
        </dgm:presLayoutVars>
      </dgm:prSet>
      <dgm:spPr/>
    </dgm:pt>
    <dgm:pt modelId="{75F9AD57-A95C-45B8-8214-BD19757CA46F}" type="pres">
      <dgm:prSet presAssocID="{CE15495E-2636-4782-BB12-593B5E13B267}" presName="sibTrans" presStyleLbl="sibTrans2D1" presStyleIdx="0" presStyleCnt="0"/>
      <dgm:spPr/>
    </dgm:pt>
    <dgm:pt modelId="{5E8AAD14-642E-462F-A6E9-29BE94611745}" type="pres">
      <dgm:prSet presAssocID="{23B15D60-80BC-44FD-9166-77E912B92011}" presName="compNode" presStyleCnt="0"/>
      <dgm:spPr/>
    </dgm:pt>
    <dgm:pt modelId="{85E82564-0A76-431D-997A-E25DBDD29096}" type="pres">
      <dgm:prSet presAssocID="{23B15D60-80BC-44FD-9166-77E912B92011}" presName="pictRect" presStyleLbl="node1" presStyleIdx="1" presStyleCnt="3"/>
      <dgm:spPr>
        <a:blipFill rotWithShape="1">
          <a:blip xmlns:r="http://schemas.openxmlformats.org/officeDocument/2006/relationships" r:embed="rId2"/>
          <a:srcRect/>
          <a:stretch>
            <a:fillRect t="-1000" b="-1000"/>
          </a:stretch>
        </a:blipFill>
      </dgm:spPr>
    </dgm:pt>
    <dgm:pt modelId="{6FFCD545-A880-449E-BF30-B3118F21439F}" type="pres">
      <dgm:prSet presAssocID="{23B15D60-80BC-44FD-9166-77E912B92011}" presName="textRect" presStyleLbl="revTx" presStyleIdx="1" presStyleCnt="3">
        <dgm:presLayoutVars>
          <dgm:bulletEnabled val="1"/>
        </dgm:presLayoutVars>
      </dgm:prSet>
      <dgm:spPr/>
    </dgm:pt>
    <dgm:pt modelId="{4710B9D9-0F5F-41D0-A3DE-624C552BAFC5}" type="pres">
      <dgm:prSet presAssocID="{4EA65B52-ED12-4CEB-AB58-E52B1451F606}" presName="sibTrans" presStyleLbl="sibTrans2D1" presStyleIdx="0" presStyleCnt="0"/>
      <dgm:spPr/>
    </dgm:pt>
    <dgm:pt modelId="{B7FC106B-50EC-426E-8DFA-B177155B5886}" type="pres">
      <dgm:prSet presAssocID="{E3395597-D4C0-483D-BD3D-AE10AFE12496}" presName="compNode" presStyleCnt="0"/>
      <dgm:spPr/>
    </dgm:pt>
    <dgm:pt modelId="{B1307DF7-D82E-4FF5-A69E-E6EEA5104F9A}" type="pres">
      <dgm:prSet presAssocID="{E3395597-D4C0-483D-BD3D-AE10AFE12496}" presName="pictRect" presStyleLbl="node1" presStyleIdx="2" presStyleCnt="3"/>
      <dgm:spPr>
        <a:blipFill rotWithShape="1">
          <a:blip xmlns:r="http://schemas.openxmlformats.org/officeDocument/2006/relationships" r:embed="rId3"/>
          <a:srcRect/>
          <a:stretch>
            <a:fillRect/>
          </a:stretch>
        </a:blipFill>
      </dgm:spPr>
    </dgm:pt>
    <dgm:pt modelId="{EE737BC3-14D9-4719-86FA-181CF1D3880A}" type="pres">
      <dgm:prSet presAssocID="{E3395597-D4C0-483D-BD3D-AE10AFE12496}" presName="textRect" presStyleLbl="revTx" presStyleIdx="2" presStyleCnt="3">
        <dgm:presLayoutVars>
          <dgm:bulletEnabled val="1"/>
        </dgm:presLayoutVars>
      </dgm:prSet>
      <dgm:spPr/>
    </dgm:pt>
  </dgm:ptLst>
  <dgm:cxnLst>
    <dgm:cxn modelId="{2C7BD13C-EF69-4D98-8AC2-0C899B6A1595}" type="presOf" srcId="{736ECAF1-93DE-498A-94D9-DA3D3FA29C99}" destId="{3BCAAF79-787B-4B07-85DA-1966C551B755}" srcOrd="0" destOrd="0" presId="urn:microsoft.com/office/officeart/2005/8/layout/pList1"/>
    <dgm:cxn modelId="{4C868962-3B30-43A0-A6E5-57F514FF3BF3}" type="presOf" srcId="{23B15D60-80BC-44FD-9166-77E912B92011}" destId="{6FFCD545-A880-449E-BF30-B3118F21439F}" srcOrd="0" destOrd="0" presId="urn:microsoft.com/office/officeart/2005/8/layout/pList1"/>
    <dgm:cxn modelId="{71E0D372-24A8-4B96-890D-AA4415B9DF2A}" type="presOf" srcId="{CE15495E-2636-4782-BB12-593B5E13B267}" destId="{75F9AD57-A95C-45B8-8214-BD19757CA46F}" srcOrd="0" destOrd="0" presId="urn:microsoft.com/office/officeart/2005/8/layout/pList1"/>
    <dgm:cxn modelId="{654CB257-07C3-454A-8E95-48C4C0EC3033}" srcId="{736ECAF1-93DE-498A-94D9-DA3D3FA29C99}" destId="{23B15D60-80BC-44FD-9166-77E912B92011}" srcOrd="1" destOrd="0" parTransId="{8A396C9A-022E-4984-90F7-0B649E52BBC7}" sibTransId="{4EA65B52-ED12-4CEB-AB58-E52B1451F606}"/>
    <dgm:cxn modelId="{FA41788F-0071-4888-9110-D02547DC2966}" type="presOf" srcId="{4EA65B52-ED12-4CEB-AB58-E52B1451F606}" destId="{4710B9D9-0F5F-41D0-A3DE-624C552BAFC5}" srcOrd="0" destOrd="0" presId="urn:microsoft.com/office/officeart/2005/8/layout/pList1"/>
    <dgm:cxn modelId="{0616F099-4846-4CD2-B3CD-22C618F84689}" type="presOf" srcId="{8294B21D-99B8-4A92-B94A-5340BD4E63D0}" destId="{FBF14C0B-F620-4AF8-90BF-9097D37AD3C7}" srcOrd="0" destOrd="0" presId="urn:microsoft.com/office/officeart/2005/8/layout/pList1"/>
    <dgm:cxn modelId="{97A5A0B8-12D0-41CE-BEC8-27056A2A0EB7}" srcId="{736ECAF1-93DE-498A-94D9-DA3D3FA29C99}" destId="{8294B21D-99B8-4A92-B94A-5340BD4E63D0}" srcOrd="0" destOrd="0" parTransId="{34B77D68-980C-4713-9327-AC9A814323FE}" sibTransId="{CE15495E-2636-4782-BB12-593B5E13B267}"/>
    <dgm:cxn modelId="{FF28ADD5-83F6-4C54-973C-1A29D18B0AB6}" type="presOf" srcId="{E3395597-D4C0-483D-BD3D-AE10AFE12496}" destId="{EE737BC3-14D9-4719-86FA-181CF1D3880A}" srcOrd="0" destOrd="0" presId="urn:microsoft.com/office/officeart/2005/8/layout/pList1"/>
    <dgm:cxn modelId="{EE363DE5-C352-4DAF-8B41-B227DBABA5CA}" srcId="{736ECAF1-93DE-498A-94D9-DA3D3FA29C99}" destId="{E3395597-D4C0-483D-BD3D-AE10AFE12496}" srcOrd="2" destOrd="0" parTransId="{9B3AF9A3-AC9B-457C-A919-4459E48D0435}" sibTransId="{751C34E2-D805-4698-A521-AE145379D123}"/>
    <dgm:cxn modelId="{7A535D22-99F5-4D7A-BE63-E3ED6F9AC762}" type="presParOf" srcId="{3BCAAF79-787B-4B07-85DA-1966C551B755}" destId="{B5B61208-6162-4C45-946A-BBED3720571A}" srcOrd="0" destOrd="0" presId="urn:microsoft.com/office/officeart/2005/8/layout/pList1"/>
    <dgm:cxn modelId="{C23975D0-A7BC-437C-BBE7-CF03A4D3E5E1}" type="presParOf" srcId="{B5B61208-6162-4C45-946A-BBED3720571A}" destId="{3A44F24D-670E-4E6F-8266-56064B892983}" srcOrd="0" destOrd="0" presId="urn:microsoft.com/office/officeart/2005/8/layout/pList1"/>
    <dgm:cxn modelId="{9CC43D50-A90E-4CD2-94E5-2FC0598A1C78}" type="presParOf" srcId="{B5B61208-6162-4C45-946A-BBED3720571A}" destId="{FBF14C0B-F620-4AF8-90BF-9097D37AD3C7}" srcOrd="1" destOrd="0" presId="urn:microsoft.com/office/officeart/2005/8/layout/pList1"/>
    <dgm:cxn modelId="{8C5D8BD5-3BF8-40EC-9115-3FBB792CE73C}" type="presParOf" srcId="{3BCAAF79-787B-4B07-85DA-1966C551B755}" destId="{75F9AD57-A95C-45B8-8214-BD19757CA46F}" srcOrd="1" destOrd="0" presId="urn:microsoft.com/office/officeart/2005/8/layout/pList1"/>
    <dgm:cxn modelId="{886D79D1-A8DD-4477-A0ED-8D9181544CDD}" type="presParOf" srcId="{3BCAAF79-787B-4B07-85DA-1966C551B755}" destId="{5E8AAD14-642E-462F-A6E9-29BE94611745}" srcOrd="2" destOrd="0" presId="urn:microsoft.com/office/officeart/2005/8/layout/pList1"/>
    <dgm:cxn modelId="{0F24EED3-CAE1-4973-BBCA-2F3FD12D3383}" type="presParOf" srcId="{5E8AAD14-642E-462F-A6E9-29BE94611745}" destId="{85E82564-0A76-431D-997A-E25DBDD29096}" srcOrd="0" destOrd="0" presId="urn:microsoft.com/office/officeart/2005/8/layout/pList1"/>
    <dgm:cxn modelId="{C5F995CE-4224-4761-8C3A-A81470D27293}" type="presParOf" srcId="{5E8AAD14-642E-462F-A6E9-29BE94611745}" destId="{6FFCD545-A880-449E-BF30-B3118F21439F}" srcOrd="1" destOrd="0" presId="urn:microsoft.com/office/officeart/2005/8/layout/pList1"/>
    <dgm:cxn modelId="{D1BE592A-B482-4CEE-8D6A-4286635B3E99}" type="presParOf" srcId="{3BCAAF79-787B-4B07-85DA-1966C551B755}" destId="{4710B9D9-0F5F-41D0-A3DE-624C552BAFC5}" srcOrd="3" destOrd="0" presId="urn:microsoft.com/office/officeart/2005/8/layout/pList1"/>
    <dgm:cxn modelId="{9502FF4C-BAC6-4994-8A52-4F5995BF9D6F}" type="presParOf" srcId="{3BCAAF79-787B-4B07-85DA-1966C551B755}" destId="{B7FC106B-50EC-426E-8DFA-B177155B5886}" srcOrd="4" destOrd="0" presId="urn:microsoft.com/office/officeart/2005/8/layout/pList1"/>
    <dgm:cxn modelId="{B29A0DDF-DC3F-419A-A735-BCEE3007D098}" type="presParOf" srcId="{B7FC106B-50EC-426E-8DFA-B177155B5886}" destId="{B1307DF7-D82E-4FF5-A69E-E6EEA5104F9A}" srcOrd="0" destOrd="0" presId="urn:microsoft.com/office/officeart/2005/8/layout/pList1"/>
    <dgm:cxn modelId="{E19C9D98-8CA9-4542-9B42-9E78AC569BBC}" type="presParOf" srcId="{B7FC106B-50EC-426E-8DFA-B177155B5886}" destId="{EE737BC3-14D9-4719-86FA-181CF1D3880A}"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E99E5-1CCB-40D5-8BE9-96448C9C6C2A}">
      <dsp:nvSpPr>
        <dsp:cNvPr id="0" name=""/>
        <dsp:cNvSpPr/>
      </dsp:nvSpPr>
      <dsp:spPr>
        <a:xfrm>
          <a:off x="4466872" y="2369"/>
          <a:ext cx="1545505" cy="10045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Registered with OSF</a:t>
          </a:r>
        </a:p>
      </dsp:txBody>
      <dsp:txXfrm>
        <a:off x="4515911" y="51408"/>
        <a:ext cx="1447427" cy="906500"/>
      </dsp:txXfrm>
    </dsp:sp>
    <dsp:sp modelId="{800E96CC-6641-4045-B208-396069C14378}">
      <dsp:nvSpPr>
        <dsp:cNvPr id="0" name=""/>
        <dsp:cNvSpPr/>
      </dsp:nvSpPr>
      <dsp:spPr>
        <a:xfrm>
          <a:off x="3231761" y="504659"/>
          <a:ext cx="4015727" cy="4015727"/>
        </a:xfrm>
        <a:custGeom>
          <a:avLst/>
          <a:gdLst/>
          <a:ahLst/>
          <a:cxnLst/>
          <a:rect l="0" t="0" r="0" b="0"/>
          <a:pathLst>
            <a:path>
              <a:moveTo>
                <a:pt x="2790593" y="158850"/>
              </a:moveTo>
              <a:arcTo wR="2007863" hR="2007863" stAng="17576643" swAng="1838983"/>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758A44D-B83A-4142-9F06-6DA074ABBC83}">
      <dsp:nvSpPr>
        <dsp:cNvPr id="0" name=""/>
        <dsp:cNvSpPr/>
      </dsp:nvSpPr>
      <dsp:spPr>
        <a:xfrm>
          <a:off x="6340113" y="1329570"/>
          <a:ext cx="1618206" cy="112497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Search strategy</a:t>
          </a:r>
        </a:p>
      </dsp:txBody>
      <dsp:txXfrm>
        <a:off x="6395030" y="1384487"/>
        <a:ext cx="1508372" cy="1015143"/>
      </dsp:txXfrm>
    </dsp:sp>
    <dsp:sp modelId="{0A4CC6A1-31FE-4C9E-8F97-DD54A3F7EC77}">
      <dsp:nvSpPr>
        <dsp:cNvPr id="0" name=""/>
        <dsp:cNvSpPr/>
      </dsp:nvSpPr>
      <dsp:spPr>
        <a:xfrm>
          <a:off x="3231761" y="504659"/>
          <a:ext cx="4015727" cy="4015727"/>
        </a:xfrm>
        <a:custGeom>
          <a:avLst/>
          <a:gdLst/>
          <a:ahLst/>
          <a:cxnLst/>
          <a:rect l="0" t="0" r="0" b="0"/>
          <a:pathLst>
            <a:path>
              <a:moveTo>
                <a:pt x="4015207" y="1962170"/>
              </a:moveTo>
              <a:arcTo wR="2007863" hR="2007863" stAng="21521760" swAng="2095807"/>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76D3430-CC68-46A3-988E-CC3BFD94264F}">
      <dsp:nvSpPr>
        <dsp:cNvPr id="0" name=""/>
        <dsp:cNvSpPr/>
      </dsp:nvSpPr>
      <dsp:spPr>
        <a:xfrm>
          <a:off x="5647064" y="3634629"/>
          <a:ext cx="1545505" cy="10045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Eligibility</a:t>
          </a:r>
        </a:p>
      </dsp:txBody>
      <dsp:txXfrm>
        <a:off x="5696103" y="3683668"/>
        <a:ext cx="1447427" cy="906500"/>
      </dsp:txXfrm>
    </dsp:sp>
    <dsp:sp modelId="{0AD7D2D1-F38C-40D6-AE24-A08F33828838}">
      <dsp:nvSpPr>
        <dsp:cNvPr id="0" name=""/>
        <dsp:cNvSpPr/>
      </dsp:nvSpPr>
      <dsp:spPr>
        <a:xfrm>
          <a:off x="3231761" y="504659"/>
          <a:ext cx="4015727" cy="4015727"/>
        </a:xfrm>
        <a:custGeom>
          <a:avLst/>
          <a:gdLst/>
          <a:ahLst/>
          <a:cxnLst/>
          <a:rect l="0" t="0" r="0" b="0"/>
          <a:pathLst>
            <a:path>
              <a:moveTo>
                <a:pt x="2407320" y="3975590"/>
              </a:moveTo>
              <a:arcTo wR="2007863" hR="2007863" stAng="4711479" swAng="1377042"/>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442F895-1DCE-4DA0-9090-729235FCD695}">
      <dsp:nvSpPr>
        <dsp:cNvPr id="0" name=""/>
        <dsp:cNvSpPr/>
      </dsp:nvSpPr>
      <dsp:spPr>
        <a:xfrm>
          <a:off x="3286679" y="3634629"/>
          <a:ext cx="1545505" cy="10045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Study selection </a:t>
          </a:r>
        </a:p>
      </dsp:txBody>
      <dsp:txXfrm>
        <a:off x="3335718" y="3683668"/>
        <a:ext cx="1447427" cy="906500"/>
      </dsp:txXfrm>
    </dsp:sp>
    <dsp:sp modelId="{DEF57268-8AED-4280-9D76-7FDBF7402495}">
      <dsp:nvSpPr>
        <dsp:cNvPr id="0" name=""/>
        <dsp:cNvSpPr/>
      </dsp:nvSpPr>
      <dsp:spPr>
        <a:xfrm>
          <a:off x="3231761" y="504659"/>
          <a:ext cx="4015727" cy="4015727"/>
        </a:xfrm>
        <a:custGeom>
          <a:avLst/>
          <a:gdLst/>
          <a:ahLst/>
          <a:cxnLst/>
          <a:rect l="0" t="0" r="0" b="0"/>
          <a:pathLst>
            <a:path>
              <a:moveTo>
                <a:pt x="335661" y="3119284"/>
              </a:moveTo>
              <a:arcTo wR="2007863" hR="2007863" stAng="8783413" swAng="2197020"/>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58BD5C6-034D-4B26-9A2C-898AA4894078}">
      <dsp:nvSpPr>
        <dsp:cNvPr id="0" name=""/>
        <dsp:cNvSpPr/>
      </dsp:nvSpPr>
      <dsp:spPr>
        <a:xfrm>
          <a:off x="2557280" y="1389769"/>
          <a:ext cx="1545505" cy="10045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Data extraction and synthesis</a:t>
          </a:r>
        </a:p>
      </dsp:txBody>
      <dsp:txXfrm>
        <a:off x="2606319" y="1438808"/>
        <a:ext cx="1447427" cy="906500"/>
      </dsp:txXfrm>
    </dsp:sp>
    <dsp:sp modelId="{87FAAF73-E6BA-4A50-BD73-9D103E2BB86F}">
      <dsp:nvSpPr>
        <dsp:cNvPr id="0" name=""/>
        <dsp:cNvSpPr/>
      </dsp:nvSpPr>
      <dsp:spPr>
        <a:xfrm>
          <a:off x="3231761" y="504659"/>
          <a:ext cx="4015727" cy="4015727"/>
        </a:xfrm>
        <a:custGeom>
          <a:avLst/>
          <a:gdLst/>
          <a:ahLst/>
          <a:cxnLst/>
          <a:rect l="0" t="0" r="0" b="0"/>
          <a:pathLst>
            <a:path>
              <a:moveTo>
                <a:pt x="349722" y="875571"/>
              </a:moveTo>
              <a:arcTo wR="2007863" hR="2007863" stAng="12859676" swAng="1962471"/>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05FC2-D879-4965-B935-499A60386BD7}">
      <dsp:nvSpPr>
        <dsp:cNvPr id="0" name=""/>
        <dsp:cNvSpPr/>
      </dsp:nvSpPr>
      <dsp:spPr>
        <a:xfrm rot="5400000">
          <a:off x="-27735" y="353032"/>
          <a:ext cx="1018745" cy="807133"/>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t>Studies</a:t>
          </a:r>
        </a:p>
      </dsp:txBody>
      <dsp:txXfrm rot="-5400000">
        <a:off x="78072" y="650793"/>
        <a:ext cx="807133" cy="211612"/>
      </dsp:txXfrm>
    </dsp:sp>
    <dsp:sp modelId="{DA4510D5-3193-4425-B098-AB740B6643FA}">
      <dsp:nvSpPr>
        <dsp:cNvPr id="0" name=""/>
        <dsp:cNvSpPr/>
      </dsp:nvSpPr>
      <dsp:spPr>
        <a:xfrm rot="5400000">
          <a:off x="4274480" y="-3242291"/>
          <a:ext cx="1122058" cy="7773670"/>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b="1" kern="1200" dirty="0"/>
            <a:t>11,113              227                       </a:t>
          </a:r>
          <a:r>
            <a:rPr lang="en-GB" sz="2800" b="1" kern="1200" dirty="0">
              <a:solidFill>
                <a:srgbClr val="FF0000"/>
              </a:solidFill>
            </a:rPr>
            <a:t>64 (n=2283)</a:t>
          </a:r>
        </a:p>
        <a:p>
          <a:pPr marL="228600" lvl="1" indent="-228600" algn="l" defTabSz="889000">
            <a:lnSpc>
              <a:spcPct val="90000"/>
            </a:lnSpc>
            <a:spcBef>
              <a:spcPct val="0"/>
            </a:spcBef>
            <a:spcAft>
              <a:spcPct val="15000"/>
            </a:spcAft>
            <a:buChar char="•"/>
          </a:pPr>
          <a:r>
            <a:rPr lang="en-GB" sz="2000" b="1" kern="1200" dirty="0"/>
            <a:t>Mix of research designs (quantitative, n =60)</a:t>
          </a:r>
        </a:p>
        <a:p>
          <a:pPr marL="228600" lvl="1" indent="-228600" algn="l" defTabSz="889000">
            <a:lnSpc>
              <a:spcPct val="90000"/>
            </a:lnSpc>
            <a:spcBef>
              <a:spcPct val="0"/>
            </a:spcBef>
            <a:spcAft>
              <a:spcPct val="15000"/>
            </a:spcAft>
            <a:buChar char="•"/>
          </a:pPr>
          <a:r>
            <a:rPr lang="en-GB" sz="2000" b="1" kern="1200" dirty="0"/>
            <a:t>Sample sizes small &lt;55  </a:t>
          </a:r>
        </a:p>
      </dsp:txBody>
      <dsp:txXfrm rot="-5400000">
        <a:off x="948674" y="138289"/>
        <a:ext cx="7718896" cy="1012510"/>
      </dsp:txXfrm>
    </dsp:sp>
    <dsp:sp modelId="{82006774-4B30-4B13-ABA7-AC665950CD12}">
      <dsp:nvSpPr>
        <dsp:cNvPr id="0" name=""/>
        <dsp:cNvSpPr/>
      </dsp:nvSpPr>
      <dsp:spPr>
        <a:xfrm rot="5400000">
          <a:off x="-175927" y="1531519"/>
          <a:ext cx="1233905" cy="105097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err="1"/>
            <a:t>Pcpts</a:t>
          </a:r>
          <a:endParaRPr lang="en-GB" sz="1600" b="1" kern="1200" dirty="0"/>
        </a:p>
      </dsp:txBody>
      <dsp:txXfrm rot="-5400000">
        <a:off x="-84463" y="1965544"/>
        <a:ext cx="1050978" cy="182927"/>
      </dsp:txXfrm>
    </dsp:sp>
    <dsp:sp modelId="{734AAE9E-C471-4DE5-BA18-6489D0901D14}">
      <dsp:nvSpPr>
        <dsp:cNvPr id="0" name=""/>
        <dsp:cNvSpPr/>
      </dsp:nvSpPr>
      <dsp:spPr>
        <a:xfrm rot="5400000">
          <a:off x="4400219" y="-2339358"/>
          <a:ext cx="1281526" cy="8486792"/>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b="1" kern="1200" dirty="0"/>
            <a:t>LI in each study; 0-18 yrs; Most frequent age range: 4-6 yr olds</a:t>
          </a:r>
        </a:p>
        <a:p>
          <a:pPr marL="228600" lvl="1" indent="-228600" algn="l" defTabSz="889000">
            <a:lnSpc>
              <a:spcPct val="90000"/>
            </a:lnSpc>
            <a:spcBef>
              <a:spcPct val="0"/>
            </a:spcBef>
            <a:spcAft>
              <a:spcPct val="15000"/>
            </a:spcAft>
            <a:buChar char="•"/>
          </a:pPr>
          <a:r>
            <a:rPr lang="en-GB" sz="2000" b="1" kern="1200" dirty="0"/>
            <a:t>CP description varied</a:t>
          </a:r>
        </a:p>
        <a:p>
          <a:pPr marL="228600" lvl="1" indent="-228600" algn="l" defTabSz="889000">
            <a:lnSpc>
              <a:spcPct val="90000"/>
            </a:lnSpc>
            <a:spcBef>
              <a:spcPct val="0"/>
            </a:spcBef>
            <a:spcAft>
              <a:spcPct val="15000"/>
            </a:spcAft>
            <a:buChar char="•"/>
          </a:pPr>
          <a:r>
            <a:rPr lang="en-GB" sz="2000" b="1" kern="1200" dirty="0"/>
            <a:t>Functioning details relevant to language not always reported e.g. Intellectual, speaking</a:t>
          </a:r>
        </a:p>
      </dsp:txBody>
      <dsp:txXfrm rot="-5400000">
        <a:off x="797587" y="1325833"/>
        <a:ext cx="8424233" cy="1156408"/>
      </dsp:txXfrm>
    </dsp:sp>
    <dsp:sp modelId="{D01644F7-FD72-41C0-86D5-D9F531647032}">
      <dsp:nvSpPr>
        <dsp:cNvPr id="0" name=""/>
        <dsp:cNvSpPr/>
      </dsp:nvSpPr>
      <dsp:spPr>
        <a:xfrm rot="5400000">
          <a:off x="-500722" y="3840189"/>
          <a:ext cx="1814763" cy="98224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b="1" kern="1200" dirty="0"/>
            <a:t>LI</a:t>
          </a:r>
        </a:p>
      </dsp:txBody>
      <dsp:txXfrm rot="-5400000">
        <a:off x="-84464" y="3915055"/>
        <a:ext cx="982247" cy="832516"/>
      </dsp:txXfrm>
    </dsp:sp>
    <dsp:sp modelId="{024FBF22-B9ED-44B6-AD83-654D61A3DB15}">
      <dsp:nvSpPr>
        <dsp:cNvPr id="0" name=""/>
        <dsp:cNvSpPr/>
      </dsp:nvSpPr>
      <dsp:spPr>
        <a:xfrm rot="5400000">
          <a:off x="3450201" y="-111235"/>
          <a:ext cx="3112831" cy="8486792"/>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b="1" kern="1200" dirty="0"/>
            <a:t>Modalities: Oral language, n=40; AAC, n=15; Written language, n=12</a:t>
          </a:r>
        </a:p>
        <a:p>
          <a:pPr marL="228600" lvl="1" indent="-228600" algn="l" defTabSz="889000">
            <a:lnSpc>
              <a:spcPct val="90000"/>
            </a:lnSpc>
            <a:spcBef>
              <a:spcPct val="0"/>
            </a:spcBef>
            <a:spcAft>
              <a:spcPct val="15000"/>
            </a:spcAft>
            <a:buChar char="•"/>
          </a:pPr>
          <a:r>
            <a:rPr lang="en-GB" sz="2000" b="1" kern="1200" dirty="0"/>
            <a:t>Domains: Receptive language (n=41), expressive language (n=32) </a:t>
          </a:r>
          <a:endParaRPr lang="en-GB" sz="2000" b="1" i="1" kern="1200" dirty="0"/>
        </a:p>
        <a:p>
          <a:pPr marL="228600" lvl="1" indent="-228600" algn="l" defTabSz="889000">
            <a:lnSpc>
              <a:spcPct val="90000"/>
            </a:lnSpc>
            <a:spcBef>
              <a:spcPct val="0"/>
            </a:spcBef>
            <a:spcAft>
              <a:spcPct val="15000"/>
            </a:spcAft>
            <a:buChar char="•"/>
          </a:pPr>
          <a:r>
            <a:rPr lang="en-GB" sz="2000" b="1" i="0" kern="1200" dirty="0"/>
            <a:t>Largest focus on semantics            pragmatics           syntax</a:t>
          </a:r>
        </a:p>
        <a:p>
          <a:pPr marL="228600" lvl="1" indent="-228600" algn="l" defTabSz="889000">
            <a:lnSpc>
              <a:spcPct val="90000"/>
            </a:lnSpc>
            <a:spcBef>
              <a:spcPct val="0"/>
            </a:spcBef>
            <a:spcAft>
              <a:spcPct val="15000"/>
            </a:spcAft>
            <a:buChar char="•"/>
          </a:pPr>
          <a:r>
            <a:rPr lang="en-GB" sz="2000" b="1" kern="1200" dirty="0"/>
            <a:t>No association with sub-type/ classification</a:t>
          </a:r>
          <a:endParaRPr lang="en-GB" sz="2000" b="1" i="1" kern="1200" dirty="0"/>
        </a:p>
        <a:p>
          <a:pPr marL="228600" lvl="1" indent="-228600" algn="l" defTabSz="889000">
            <a:lnSpc>
              <a:spcPct val="90000"/>
            </a:lnSpc>
            <a:spcBef>
              <a:spcPct val="0"/>
            </a:spcBef>
            <a:spcAft>
              <a:spcPct val="15000"/>
            </a:spcAft>
            <a:buChar char="•"/>
          </a:pPr>
          <a:r>
            <a:rPr lang="en-GB" sz="2000" b="1" kern="1200" dirty="0"/>
            <a:t>ICF CY: LI mostly described at BFS-level (</a:t>
          </a:r>
          <a:r>
            <a:rPr lang="en-GB" sz="2000" b="1" i="1" kern="1200" dirty="0"/>
            <a:t>b16700 &amp; b16710)</a:t>
          </a:r>
        </a:p>
        <a:p>
          <a:pPr marL="228600" lvl="1" indent="-228600" algn="l" defTabSz="889000">
            <a:lnSpc>
              <a:spcPct val="90000"/>
            </a:lnSpc>
            <a:spcBef>
              <a:spcPct val="0"/>
            </a:spcBef>
            <a:spcAft>
              <a:spcPct val="15000"/>
            </a:spcAft>
            <a:buChar char="•"/>
          </a:pPr>
          <a:r>
            <a:rPr lang="en-GB" sz="2000" b="1" kern="1200" dirty="0"/>
            <a:t>Tools/ Measures:</a:t>
          </a:r>
          <a:endParaRPr lang="en-GB" sz="2000" b="1" i="1" kern="1200" dirty="0"/>
        </a:p>
        <a:p>
          <a:pPr marL="228600" lvl="1" indent="-228600" algn="l" defTabSz="889000">
            <a:lnSpc>
              <a:spcPct val="90000"/>
            </a:lnSpc>
            <a:spcBef>
              <a:spcPct val="0"/>
            </a:spcBef>
            <a:spcAft>
              <a:spcPct val="15000"/>
            </a:spcAft>
            <a:buChar char="•"/>
          </a:pPr>
          <a:r>
            <a:rPr lang="en-GB" sz="2000" b="1" kern="1200" dirty="0"/>
            <a:t> </a:t>
          </a:r>
          <a:r>
            <a:rPr lang="en-GB" sz="2000" b="1" kern="1200" dirty="0">
              <a:solidFill>
                <a:srgbClr val="FF0000"/>
              </a:solidFill>
            </a:rPr>
            <a:t>RL</a:t>
          </a:r>
          <a:r>
            <a:rPr lang="en-GB" sz="2000" b="1" kern="1200" dirty="0"/>
            <a:t>- PPVT, TROG, TACL, RDLS </a:t>
          </a:r>
        </a:p>
        <a:p>
          <a:pPr marL="228600" lvl="1" indent="-228600" algn="l" defTabSz="889000">
            <a:lnSpc>
              <a:spcPct val="90000"/>
            </a:lnSpc>
            <a:spcBef>
              <a:spcPct val="0"/>
            </a:spcBef>
            <a:spcAft>
              <a:spcPct val="15000"/>
            </a:spcAft>
            <a:buChar char="•"/>
          </a:pPr>
          <a:r>
            <a:rPr lang="en-GB" sz="2000" b="1" kern="1200" dirty="0">
              <a:solidFill>
                <a:srgbClr val="FF0000"/>
              </a:solidFill>
            </a:rPr>
            <a:t> EL- </a:t>
          </a:r>
          <a:r>
            <a:rPr lang="en-GB" sz="2000" b="1" kern="1200" dirty="0"/>
            <a:t>CELF, EOWPVT, BST</a:t>
          </a:r>
        </a:p>
      </dsp:txBody>
      <dsp:txXfrm rot="-5400000">
        <a:off x="763221" y="2727701"/>
        <a:ext cx="8334836" cy="28089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4F24D-670E-4E6F-8266-56064B892983}">
      <dsp:nvSpPr>
        <dsp:cNvPr id="0" name=""/>
        <dsp:cNvSpPr/>
      </dsp:nvSpPr>
      <dsp:spPr>
        <a:xfrm>
          <a:off x="137271" y="128584"/>
          <a:ext cx="3724116" cy="2565916"/>
        </a:xfrm>
        <a:prstGeom prst="roundRect">
          <a:avLst/>
        </a:prstGeom>
        <a:blipFill rotWithShape="1">
          <a:blip xmlns:r="http://schemas.openxmlformats.org/officeDocument/2006/relationships" r:embed="rId1"/>
          <a:srcRect/>
          <a:stretch>
            <a:fillRect l="-2000" r="-2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F14C0B-F620-4AF8-90BF-9097D37AD3C7}">
      <dsp:nvSpPr>
        <dsp:cNvPr id="0" name=""/>
        <dsp:cNvSpPr/>
      </dsp:nvSpPr>
      <dsp:spPr>
        <a:xfrm>
          <a:off x="2347" y="2754466"/>
          <a:ext cx="3724116" cy="138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GB" sz="2400" kern="1200" dirty="0">
              <a:solidFill>
                <a:schemeClr val="bg1"/>
              </a:solidFill>
            </a:rPr>
            <a:t>++variability in reporting of  participant information- CP, IQ, speaking vs. non-speaking etc.</a:t>
          </a:r>
        </a:p>
      </dsp:txBody>
      <dsp:txXfrm>
        <a:off x="2347" y="2754466"/>
        <a:ext cx="3724116" cy="1381647"/>
      </dsp:txXfrm>
    </dsp:sp>
    <dsp:sp modelId="{85E82564-0A76-431D-997A-E25DBDD29096}">
      <dsp:nvSpPr>
        <dsp:cNvPr id="0" name=""/>
        <dsp:cNvSpPr/>
      </dsp:nvSpPr>
      <dsp:spPr>
        <a:xfrm>
          <a:off x="4099031" y="188550"/>
          <a:ext cx="3724116" cy="2565916"/>
        </a:xfrm>
        <a:prstGeom prst="roundRect">
          <a:avLst/>
        </a:prstGeom>
        <a:blipFill rotWithShape="1">
          <a:blip xmlns:r="http://schemas.openxmlformats.org/officeDocument/2006/relationships" r:embed="rId2"/>
          <a:srcRect/>
          <a:stretch>
            <a:fillRect t="-1000" b="-1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FCD545-A880-449E-BF30-B3118F21439F}">
      <dsp:nvSpPr>
        <dsp:cNvPr id="0" name=""/>
        <dsp:cNvSpPr/>
      </dsp:nvSpPr>
      <dsp:spPr>
        <a:xfrm>
          <a:off x="4099031" y="2754466"/>
          <a:ext cx="3724116" cy="138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GB" sz="2400" kern="1200" dirty="0">
              <a:solidFill>
                <a:schemeClr val="bg1"/>
              </a:solidFill>
            </a:rPr>
            <a:t>LI= +heterogeneity in profiles</a:t>
          </a:r>
        </a:p>
      </dsp:txBody>
      <dsp:txXfrm>
        <a:off x="4099031" y="2754466"/>
        <a:ext cx="3724116" cy="1381647"/>
      </dsp:txXfrm>
    </dsp:sp>
    <dsp:sp modelId="{B1307DF7-D82E-4FF5-A69E-E6EEA5104F9A}">
      <dsp:nvSpPr>
        <dsp:cNvPr id="0" name=""/>
        <dsp:cNvSpPr/>
      </dsp:nvSpPr>
      <dsp:spPr>
        <a:xfrm>
          <a:off x="8195715" y="188550"/>
          <a:ext cx="3724116" cy="2565916"/>
        </a:xfrm>
        <a:prstGeom prst="roundRect">
          <a:avLst/>
        </a:prstGeom>
        <a:blipFill rotWithShape="1">
          <a:blip xmlns:r="http://schemas.openxmlformats.org/officeDocument/2006/relationships" r:embed="rId3"/>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737BC3-14D9-4719-86FA-181CF1D3880A}">
      <dsp:nvSpPr>
        <dsp:cNvPr id="0" name=""/>
        <dsp:cNvSpPr/>
      </dsp:nvSpPr>
      <dsp:spPr>
        <a:xfrm>
          <a:off x="8195715" y="2754466"/>
          <a:ext cx="3724116" cy="138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GB" sz="2400" kern="1200" dirty="0">
              <a:solidFill>
                <a:schemeClr val="bg1"/>
              </a:solidFill>
            </a:rPr>
            <a:t>Consider using assessment methods/ outcome measures that target activity and participation</a:t>
          </a:r>
        </a:p>
      </dsp:txBody>
      <dsp:txXfrm>
        <a:off x="8195715" y="2754466"/>
        <a:ext cx="3724116" cy="138164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DF145-B01C-4D92-8248-520568F90C45}" type="datetimeFigureOut">
              <a:rPr lang="en-GB" smtClean="0"/>
              <a:t>01/08/2024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00854B-75C3-431A-8E18-4F51CF87D56B}" type="slidenum">
              <a:rPr lang="en-GB" smtClean="0"/>
              <a:t>‹#›</a:t>
            </a:fld>
            <a:endParaRPr lang="en-GB"/>
          </a:p>
        </p:txBody>
      </p:sp>
    </p:spTree>
    <p:extLst>
      <p:ext uri="{BB962C8B-B14F-4D97-AF65-F5344CB8AC3E}">
        <p14:creationId xmlns:p14="http://schemas.microsoft.com/office/powerpoint/2010/main" val="4175257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ing.com/images/search?view=detailV2&amp;ccid=A4B448HK&amp;id=37839220D109D9DA9D5C80916498D122936A0022&amp;thid=OIP.A4B448HKjEm6-CUudszEOgHaE_&amp;mediaurl=https%3a%2f%2fres.cloudinary.com%2fdods%2fimage%2fupload%2fq_85%2cw_1200%2ch_1200%2cc_limit%2fv1%2fhealth+and+social+care%2facp_image_nliuye.jpg&amp;cdnurl=https%3a%2f%2fth.bing.com%2fth%2fid%2fR.038078e3c1ca8c49baf8252e76ccc43a%3frik%3dIgBqkyLRmGSRgA%26pid%3dImgRaw%26r%3d0&amp;exph=810&amp;expw=1200&amp;q=child+with+cerebral+palsy&amp;simid=607993015760805399&amp;FORM=IRPRST&amp;ck=DF661CAE0C5E02D013955F84E543C7AA&amp;selectedIndex=5&amp;itb=0&amp;ajaxhist=0&amp;ajaxserp=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ing.com/images/search?view=detailV2&amp;ccid=BoM1wo7v&amp;id=F313801D574C3A834868C9D041A3104194032D82&amp;thid=OIP.BoM1wo7vNA3YmptLZm0xsgHaHZ&amp;mediaurl=https%3a%2f%2fstatic.vecteezy.com%2fsystem%2fresources%2fpreviews%2f019%2f049%2f707%2foriginal%2fworld-globe-earth-map-png.png&amp;cdnurl=https%3a%2f%2fth.bing.com%2fth%2fid%2fR.068335c28eef340dd89a9b4b666d31b2%3frik%3dgi0DlEEQo0HQyQ%26pid%3dImgRaw%26r%3d0&amp;exph=1917&amp;expw=1920&amp;q=globe&amp;simid=608047909712314957&amp;FORM=IRPRST&amp;ck=AD853FED5F5B2EA41436243C0B1C39B9&amp;selectedIndex=2&amp;itb=1&amp;ajaxhist=0&amp;ajaxserp=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lideshare.net/slideshow/chapter-1introduction-to-research/13257245"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speechbuddy.com/blog/speech-therapy-techniques/can-an-ipad-app-evaluate-a-childs-speech-and-language/" TargetMode="External"/><Relationship Id="rId5" Type="http://schemas.openxmlformats.org/officeDocument/2006/relationships/hyperlink" Target="https://pxhere.com/en/photo/1587939" TargetMode="External"/><Relationship Id="rId4" Type="http://schemas.openxmlformats.org/officeDocument/2006/relationships/hyperlink" Target="https://www.thebluediamondgallery.com/handwriting/r/reporting.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for slide: </a:t>
            </a:r>
            <a:r>
              <a:rPr lang="en-GB" dirty="0">
                <a:hlinkClick r:id="rId3"/>
              </a:rPr>
              <a:t>child with cerebral palsy - Search Images (bing.com)</a:t>
            </a:r>
            <a:endParaRPr lang="en-GB" dirty="0"/>
          </a:p>
          <a:p>
            <a:r>
              <a:rPr lang="en-GB" dirty="0"/>
              <a:t>Language is </a:t>
            </a:r>
          </a:p>
          <a:p>
            <a:r>
              <a:rPr lang="en-GB" dirty="0"/>
              <a:t>Currently no best practice guidelines</a:t>
            </a:r>
          </a:p>
        </p:txBody>
      </p:sp>
      <p:sp>
        <p:nvSpPr>
          <p:cNvPr id="4" name="Slide Number Placeholder 3"/>
          <p:cNvSpPr>
            <a:spLocks noGrp="1"/>
          </p:cNvSpPr>
          <p:nvPr>
            <p:ph type="sldNum" sz="quarter" idx="5"/>
          </p:nvPr>
        </p:nvSpPr>
        <p:spPr/>
        <p:txBody>
          <a:bodyPr/>
          <a:lstStyle/>
          <a:p>
            <a:fld id="{CB00854B-75C3-431A-8E18-4F51CF87D56B}" type="slidenum">
              <a:rPr lang="en-GB" smtClean="0"/>
              <a:t>3</a:t>
            </a:fld>
            <a:endParaRPr lang="en-GB"/>
          </a:p>
        </p:txBody>
      </p:sp>
    </p:spTree>
    <p:extLst>
      <p:ext uri="{BB962C8B-B14F-4D97-AF65-F5344CB8AC3E}">
        <p14:creationId xmlns:p14="http://schemas.microsoft.com/office/powerpoint/2010/main" val="1940695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an initial yield of 11,113 studies- 227 full text were assessed for eligibility and 64 were included</a:t>
            </a:r>
          </a:p>
          <a:p>
            <a:r>
              <a:rPr lang="en-GB" dirty="0"/>
              <a:t>Mix of research designs but most were quantitative in nature- journal articles</a:t>
            </a:r>
          </a:p>
          <a:p>
            <a:pPr fontAlgn="base"/>
            <a:r>
              <a:rPr lang="en-GB" sz="1200" b="0" i="0" kern="1200" dirty="0">
                <a:solidFill>
                  <a:schemeClr val="tx1"/>
                </a:solidFill>
                <a:effectLst/>
                <a:latin typeface="+mn-lt"/>
                <a:ea typeface="+mn-ea"/>
                <a:cs typeface="+mn-cs"/>
              </a:rPr>
              <a:t>Total number of study participants speaking or non-speaking:</a:t>
            </a:r>
          </a:p>
          <a:p>
            <a:pPr fontAlgn="base"/>
            <a:r>
              <a:rPr lang="en-GB" sz="1200" b="0" i="0" kern="1200" dirty="0">
                <a:solidFill>
                  <a:schemeClr val="tx1"/>
                </a:solidFill>
                <a:effectLst/>
                <a:latin typeface="+mn-lt"/>
                <a:ea typeface="+mn-ea"/>
                <a:cs typeface="+mn-cs"/>
              </a:rPr>
              <a:t>Non-speaking = 195</a:t>
            </a:r>
          </a:p>
          <a:p>
            <a:pPr fontAlgn="base"/>
            <a:r>
              <a:rPr lang="en-GB" sz="1200" b="0" i="0" kern="1200" dirty="0">
                <a:solidFill>
                  <a:schemeClr val="tx1"/>
                </a:solidFill>
                <a:effectLst/>
                <a:latin typeface="+mn-lt"/>
                <a:ea typeface="+mn-ea"/>
                <a:cs typeface="+mn-cs"/>
              </a:rPr>
              <a:t>Speaking = 464</a:t>
            </a:r>
          </a:p>
          <a:p>
            <a:pPr fontAlgn="base"/>
            <a:r>
              <a:rPr lang="en-GB" sz="1200" b="0" i="0" kern="1200" dirty="0">
                <a:solidFill>
                  <a:schemeClr val="tx1"/>
                </a:solidFill>
                <a:effectLst/>
                <a:latin typeface="+mn-lt"/>
                <a:ea typeface="+mn-ea"/>
                <a:cs typeface="+mn-cs"/>
              </a:rPr>
              <a:t>Unclear = 653</a:t>
            </a:r>
          </a:p>
          <a:p>
            <a:pPr fontAlgn="base"/>
            <a:r>
              <a:rPr lang="en-GB" sz="1200" b="0" i="0" kern="1200" dirty="0">
                <a:solidFill>
                  <a:schemeClr val="tx1"/>
                </a:solidFill>
                <a:effectLst/>
                <a:latin typeface="+mn-lt"/>
                <a:ea typeface="+mn-ea"/>
                <a:cs typeface="+mn-cs"/>
              </a:rPr>
              <a:t>Not reported = 394</a:t>
            </a:r>
          </a:p>
          <a:p>
            <a:endParaRPr lang="en-GB" dirty="0"/>
          </a:p>
          <a:p>
            <a:endParaRPr lang="en-GB" dirty="0"/>
          </a:p>
          <a:p>
            <a:r>
              <a:rPr lang="en-GB" dirty="0"/>
              <a:t>Ref for image: </a:t>
            </a:r>
            <a:r>
              <a:rPr lang="en-GB" dirty="0">
                <a:hlinkClick r:id="rId3"/>
              </a:rPr>
              <a:t>globe - Search Images (bing.com)</a:t>
            </a:r>
            <a:endParaRPr lang="en-GB" dirty="0"/>
          </a:p>
        </p:txBody>
      </p:sp>
      <p:sp>
        <p:nvSpPr>
          <p:cNvPr id="4" name="Slide Number Placeholder 3"/>
          <p:cNvSpPr>
            <a:spLocks noGrp="1"/>
          </p:cNvSpPr>
          <p:nvPr>
            <p:ph type="sldNum" sz="quarter" idx="5"/>
          </p:nvPr>
        </p:nvSpPr>
        <p:spPr/>
        <p:txBody>
          <a:bodyPr/>
          <a:lstStyle/>
          <a:p>
            <a:fld id="{CB00854B-75C3-431A-8E18-4F51CF87D56B}" type="slidenum">
              <a:rPr lang="en-GB" smtClean="0"/>
              <a:t>6</a:t>
            </a:fld>
            <a:endParaRPr lang="en-GB"/>
          </a:p>
        </p:txBody>
      </p:sp>
    </p:spTree>
    <p:extLst>
      <p:ext uri="{BB962C8B-B14F-4D97-AF65-F5344CB8AC3E}">
        <p14:creationId xmlns:p14="http://schemas.microsoft.com/office/powerpoint/2010/main" val="3216970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Pt re. variability in CP description – use example that gross motor impairment was described in different way e.g., GMFCS, Gross motor scale, mild moderate/ severe CP</a:t>
            </a:r>
          </a:p>
          <a:p>
            <a:r>
              <a:rPr lang="en-GB">
                <a:hlinkClick r:id="rId3"/>
              </a:rPr>
              <a:t>Chapter 1-INTRODUCTION TO RESEARCH | PPT (slideshare.net)</a:t>
            </a:r>
            <a:endParaRPr lang="en-GB"/>
          </a:p>
          <a:p>
            <a:endParaRPr lang="en-GB"/>
          </a:p>
          <a:p>
            <a:r>
              <a:rPr lang="en-GB">
                <a:hlinkClick r:id="rId4"/>
              </a:rPr>
              <a:t>Reporting - Free of Charge Creative Commons Handwriting image (thebluediamondgallery.com)</a:t>
            </a:r>
            <a:r>
              <a:rPr lang="en-GB"/>
              <a:t> </a:t>
            </a:r>
          </a:p>
          <a:p>
            <a:endParaRPr lang="en-GB"/>
          </a:p>
          <a:p>
            <a:r>
              <a:rPr lang="en-GB">
                <a:hlinkClick r:id="rId5"/>
              </a:rPr>
              <a:t>Free Images : communication, chat, chatting, app, social, network, internet, people, information, speech, technology, bubble, talk, message, discussion, meeting, text, online, speak, feedback, student, college, messenger, Animated cartoon, illustration, clip art, animation, graphics, gesture, fictional character 3100x1999 - Mohamed Hassan - 1587939 - Free stock photos – PxHere</a:t>
            </a:r>
            <a:r>
              <a:rPr lang="en-GB"/>
              <a:t> </a:t>
            </a:r>
          </a:p>
          <a:p>
            <a:r>
              <a:rPr lang="en-GB">
                <a:hlinkClick r:id="rId6"/>
              </a:rPr>
              <a:t>Can an iPad app Evaluate a Child's Speech and Language - Pros and Cons of App Based Assessment (speechbuddy.com)</a:t>
            </a:r>
            <a:endParaRPr lang="en-GB" dirty="0"/>
          </a:p>
        </p:txBody>
      </p:sp>
      <p:sp>
        <p:nvSpPr>
          <p:cNvPr id="4" name="Slide Number Placeholder 3"/>
          <p:cNvSpPr>
            <a:spLocks noGrp="1"/>
          </p:cNvSpPr>
          <p:nvPr>
            <p:ph type="sldNum" sz="quarter" idx="5"/>
          </p:nvPr>
        </p:nvSpPr>
        <p:spPr/>
        <p:txBody>
          <a:bodyPr/>
          <a:lstStyle/>
          <a:p>
            <a:fld id="{CB00854B-75C3-431A-8E18-4F51CF87D56B}" type="slidenum">
              <a:rPr lang="en-GB" smtClean="0"/>
              <a:t>7</a:t>
            </a:fld>
            <a:endParaRPr lang="en-GB"/>
          </a:p>
        </p:txBody>
      </p:sp>
    </p:spTree>
    <p:extLst>
      <p:ext uri="{BB962C8B-B14F-4D97-AF65-F5344CB8AC3E}">
        <p14:creationId xmlns:p14="http://schemas.microsoft.com/office/powerpoint/2010/main" val="1735694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All 64 studies highlighted some degree of LI  across childhood in children with CP</a:t>
            </a:r>
          </a:p>
          <a:p>
            <a:endParaRPr lang="en-US" sz="1200" dirty="0"/>
          </a:p>
          <a:p>
            <a:r>
              <a:rPr lang="en-US" sz="1200" dirty="0"/>
              <a:t>Researcher </a:t>
            </a:r>
            <a:r>
              <a:rPr lang="en-US" sz="1200" dirty="0" err="1"/>
              <a:t>pt</a:t>
            </a:r>
            <a:r>
              <a:rPr lang="en-US" sz="1200" dirty="0"/>
              <a:t> – minimum standards </a:t>
            </a:r>
            <a:r>
              <a:rPr lang="en-US" sz="1200" b="1" dirty="0"/>
              <a:t>and how these are defined/ described </a:t>
            </a:r>
            <a:r>
              <a:rPr lang="en-US" sz="1200" dirty="0"/>
              <a:t>e.g. criteria for speaking/ non-speaking</a:t>
            </a:r>
            <a:endParaRPr lang="en-GB" dirty="0"/>
          </a:p>
        </p:txBody>
      </p:sp>
      <p:sp>
        <p:nvSpPr>
          <p:cNvPr id="4" name="Slide Number Placeholder 3"/>
          <p:cNvSpPr>
            <a:spLocks noGrp="1"/>
          </p:cNvSpPr>
          <p:nvPr>
            <p:ph type="sldNum" sz="quarter" idx="5"/>
          </p:nvPr>
        </p:nvSpPr>
        <p:spPr/>
        <p:txBody>
          <a:bodyPr/>
          <a:lstStyle/>
          <a:p>
            <a:fld id="{CB00854B-75C3-431A-8E18-4F51CF87D56B}" type="slidenum">
              <a:rPr lang="en-GB" smtClean="0"/>
              <a:t>8</a:t>
            </a:fld>
            <a:endParaRPr lang="en-GB"/>
          </a:p>
        </p:txBody>
      </p:sp>
    </p:spTree>
    <p:extLst>
      <p:ext uri="{BB962C8B-B14F-4D97-AF65-F5344CB8AC3E}">
        <p14:creationId xmlns:p14="http://schemas.microsoft.com/office/powerpoint/2010/main" val="2216598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FC48-0FBC-1DB2-F939-D5FD9B193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E72BC46-8DF4-00A8-6087-F0153FFCE2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38219DA-1C87-4B7D-D169-0EE0771E0ABC}"/>
              </a:ext>
            </a:extLst>
          </p:cNvPr>
          <p:cNvSpPr>
            <a:spLocks noGrp="1"/>
          </p:cNvSpPr>
          <p:nvPr>
            <p:ph type="dt" sz="half" idx="10"/>
          </p:nvPr>
        </p:nvSpPr>
        <p:spPr/>
        <p:txBody>
          <a:bodyPr/>
          <a:lstStyle/>
          <a:p>
            <a:fld id="{36E07110-34FF-413B-99AC-C4DFAB6C7360}" type="datetimeFigureOut">
              <a:rPr lang="en-AU" smtClean="0"/>
              <a:t>1/08/2024</a:t>
            </a:fld>
            <a:endParaRPr lang="en-AU"/>
          </a:p>
        </p:txBody>
      </p:sp>
      <p:sp>
        <p:nvSpPr>
          <p:cNvPr id="5" name="Footer Placeholder 4">
            <a:extLst>
              <a:ext uri="{FF2B5EF4-FFF2-40B4-BE49-F238E27FC236}">
                <a16:creationId xmlns:a16="http://schemas.microsoft.com/office/drawing/2014/main" id="{4343E55E-E46C-6647-708A-BC4D677D164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E17BB2D-4FE5-FC27-F5ED-FD068480FCAA}"/>
              </a:ext>
            </a:extLst>
          </p:cNvPr>
          <p:cNvSpPr>
            <a:spLocks noGrp="1"/>
          </p:cNvSpPr>
          <p:nvPr>
            <p:ph type="sldNum" sz="quarter" idx="12"/>
          </p:nvPr>
        </p:nvSpPr>
        <p:spPr/>
        <p:txBody>
          <a:bodyPr/>
          <a:lstStyle/>
          <a:p>
            <a:fld id="{90AA2114-D926-401F-98C8-54471CC8D385}" type="slidenum">
              <a:rPr lang="en-AU" smtClean="0"/>
              <a:t>‹#›</a:t>
            </a:fld>
            <a:endParaRPr lang="en-AU"/>
          </a:p>
        </p:txBody>
      </p:sp>
    </p:spTree>
    <p:extLst>
      <p:ext uri="{BB962C8B-B14F-4D97-AF65-F5344CB8AC3E}">
        <p14:creationId xmlns:p14="http://schemas.microsoft.com/office/powerpoint/2010/main" val="40763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B9903-A473-9B2C-B994-BA901F5EB8A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088DA49-AEF2-20FE-CE3D-E11E5278B3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5F49FF8-5E05-ECEC-7FCA-0998ECDB75E9}"/>
              </a:ext>
            </a:extLst>
          </p:cNvPr>
          <p:cNvSpPr>
            <a:spLocks noGrp="1"/>
          </p:cNvSpPr>
          <p:nvPr>
            <p:ph type="dt" sz="half" idx="10"/>
          </p:nvPr>
        </p:nvSpPr>
        <p:spPr/>
        <p:txBody>
          <a:bodyPr/>
          <a:lstStyle/>
          <a:p>
            <a:fld id="{36E07110-34FF-413B-99AC-C4DFAB6C7360}" type="datetimeFigureOut">
              <a:rPr lang="en-AU" smtClean="0"/>
              <a:t>1/08/2024</a:t>
            </a:fld>
            <a:endParaRPr lang="en-AU"/>
          </a:p>
        </p:txBody>
      </p:sp>
      <p:sp>
        <p:nvSpPr>
          <p:cNvPr id="5" name="Footer Placeholder 4">
            <a:extLst>
              <a:ext uri="{FF2B5EF4-FFF2-40B4-BE49-F238E27FC236}">
                <a16:creationId xmlns:a16="http://schemas.microsoft.com/office/drawing/2014/main" id="{64BA357C-9335-19B5-799C-4DA55CE897C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DC67399-A075-6C9D-B74D-1E32456E25A2}"/>
              </a:ext>
            </a:extLst>
          </p:cNvPr>
          <p:cNvSpPr>
            <a:spLocks noGrp="1"/>
          </p:cNvSpPr>
          <p:nvPr>
            <p:ph type="sldNum" sz="quarter" idx="12"/>
          </p:nvPr>
        </p:nvSpPr>
        <p:spPr/>
        <p:txBody>
          <a:bodyPr/>
          <a:lstStyle/>
          <a:p>
            <a:fld id="{90AA2114-D926-401F-98C8-54471CC8D385}" type="slidenum">
              <a:rPr lang="en-AU" smtClean="0"/>
              <a:t>‹#›</a:t>
            </a:fld>
            <a:endParaRPr lang="en-AU"/>
          </a:p>
        </p:txBody>
      </p:sp>
    </p:spTree>
    <p:extLst>
      <p:ext uri="{BB962C8B-B14F-4D97-AF65-F5344CB8AC3E}">
        <p14:creationId xmlns:p14="http://schemas.microsoft.com/office/powerpoint/2010/main" val="4074319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8A9A54-8821-4C01-5868-86AE56A583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9E1FDDE-D767-1A7D-61D8-ADF3B6B130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95760C-4705-DDE2-CC72-1031BA0E4828}"/>
              </a:ext>
            </a:extLst>
          </p:cNvPr>
          <p:cNvSpPr>
            <a:spLocks noGrp="1"/>
          </p:cNvSpPr>
          <p:nvPr>
            <p:ph type="dt" sz="half" idx="10"/>
          </p:nvPr>
        </p:nvSpPr>
        <p:spPr/>
        <p:txBody>
          <a:bodyPr/>
          <a:lstStyle/>
          <a:p>
            <a:fld id="{36E07110-34FF-413B-99AC-C4DFAB6C7360}" type="datetimeFigureOut">
              <a:rPr lang="en-AU" smtClean="0"/>
              <a:t>1/08/2024</a:t>
            </a:fld>
            <a:endParaRPr lang="en-AU"/>
          </a:p>
        </p:txBody>
      </p:sp>
      <p:sp>
        <p:nvSpPr>
          <p:cNvPr id="5" name="Footer Placeholder 4">
            <a:extLst>
              <a:ext uri="{FF2B5EF4-FFF2-40B4-BE49-F238E27FC236}">
                <a16:creationId xmlns:a16="http://schemas.microsoft.com/office/drawing/2014/main" id="{1491D5F0-BC18-D067-3AB0-20A73CD1CBB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497182-01EA-FE41-984F-D476856CB7A1}"/>
              </a:ext>
            </a:extLst>
          </p:cNvPr>
          <p:cNvSpPr>
            <a:spLocks noGrp="1"/>
          </p:cNvSpPr>
          <p:nvPr>
            <p:ph type="sldNum" sz="quarter" idx="12"/>
          </p:nvPr>
        </p:nvSpPr>
        <p:spPr/>
        <p:txBody>
          <a:bodyPr/>
          <a:lstStyle/>
          <a:p>
            <a:fld id="{90AA2114-D926-401F-98C8-54471CC8D385}" type="slidenum">
              <a:rPr lang="en-AU" smtClean="0"/>
              <a:t>‹#›</a:t>
            </a:fld>
            <a:endParaRPr lang="en-AU"/>
          </a:p>
        </p:txBody>
      </p:sp>
    </p:spTree>
    <p:extLst>
      <p:ext uri="{BB962C8B-B14F-4D97-AF65-F5344CB8AC3E}">
        <p14:creationId xmlns:p14="http://schemas.microsoft.com/office/powerpoint/2010/main" val="370749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8D76-0CFA-7D1C-0CF6-3CF1223CDC2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EF1FE31-BDA6-49A1-A69F-74B5A8509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63FA147-D6AF-0736-AE4A-703B659F41FE}"/>
              </a:ext>
            </a:extLst>
          </p:cNvPr>
          <p:cNvSpPr>
            <a:spLocks noGrp="1"/>
          </p:cNvSpPr>
          <p:nvPr>
            <p:ph type="dt" sz="half" idx="10"/>
          </p:nvPr>
        </p:nvSpPr>
        <p:spPr/>
        <p:txBody>
          <a:bodyPr/>
          <a:lstStyle/>
          <a:p>
            <a:fld id="{36E07110-34FF-413B-99AC-C4DFAB6C7360}" type="datetimeFigureOut">
              <a:rPr lang="en-AU" smtClean="0"/>
              <a:t>1/08/2024</a:t>
            </a:fld>
            <a:endParaRPr lang="en-AU"/>
          </a:p>
        </p:txBody>
      </p:sp>
      <p:sp>
        <p:nvSpPr>
          <p:cNvPr id="5" name="Footer Placeholder 4">
            <a:extLst>
              <a:ext uri="{FF2B5EF4-FFF2-40B4-BE49-F238E27FC236}">
                <a16:creationId xmlns:a16="http://schemas.microsoft.com/office/drawing/2014/main" id="{B8E05DD0-C68D-5707-30B9-2CC8DD6470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60D32B5-4B09-DCB2-904E-0798134AED50}"/>
              </a:ext>
            </a:extLst>
          </p:cNvPr>
          <p:cNvSpPr>
            <a:spLocks noGrp="1"/>
          </p:cNvSpPr>
          <p:nvPr>
            <p:ph type="sldNum" sz="quarter" idx="12"/>
          </p:nvPr>
        </p:nvSpPr>
        <p:spPr/>
        <p:txBody>
          <a:bodyPr/>
          <a:lstStyle/>
          <a:p>
            <a:fld id="{90AA2114-D926-401F-98C8-54471CC8D385}" type="slidenum">
              <a:rPr lang="en-AU" smtClean="0"/>
              <a:t>‹#›</a:t>
            </a:fld>
            <a:endParaRPr lang="en-AU"/>
          </a:p>
        </p:txBody>
      </p:sp>
    </p:spTree>
    <p:extLst>
      <p:ext uri="{BB962C8B-B14F-4D97-AF65-F5344CB8AC3E}">
        <p14:creationId xmlns:p14="http://schemas.microsoft.com/office/powerpoint/2010/main" val="1494682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B9D06-E64B-CB69-77A6-66741C4743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D2D3B8F-6C12-822E-0C96-8FCF6C81045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2E3416-0552-A7FA-43FE-B98CB1507C27}"/>
              </a:ext>
            </a:extLst>
          </p:cNvPr>
          <p:cNvSpPr>
            <a:spLocks noGrp="1"/>
          </p:cNvSpPr>
          <p:nvPr>
            <p:ph type="dt" sz="half" idx="10"/>
          </p:nvPr>
        </p:nvSpPr>
        <p:spPr/>
        <p:txBody>
          <a:bodyPr/>
          <a:lstStyle/>
          <a:p>
            <a:fld id="{36E07110-34FF-413B-99AC-C4DFAB6C7360}" type="datetimeFigureOut">
              <a:rPr lang="en-AU" smtClean="0"/>
              <a:t>1/08/2024</a:t>
            </a:fld>
            <a:endParaRPr lang="en-AU"/>
          </a:p>
        </p:txBody>
      </p:sp>
      <p:sp>
        <p:nvSpPr>
          <p:cNvPr id="5" name="Footer Placeholder 4">
            <a:extLst>
              <a:ext uri="{FF2B5EF4-FFF2-40B4-BE49-F238E27FC236}">
                <a16:creationId xmlns:a16="http://schemas.microsoft.com/office/drawing/2014/main" id="{546C5D25-1BA5-DB8D-9088-2AEEF1728F8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7050248-272E-F31A-260F-C9F5EBCA93E7}"/>
              </a:ext>
            </a:extLst>
          </p:cNvPr>
          <p:cNvSpPr>
            <a:spLocks noGrp="1"/>
          </p:cNvSpPr>
          <p:nvPr>
            <p:ph type="sldNum" sz="quarter" idx="12"/>
          </p:nvPr>
        </p:nvSpPr>
        <p:spPr/>
        <p:txBody>
          <a:bodyPr/>
          <a:lstStyle/>
          <a:p>
            <a:fld id="{90AA2114-D926-401F-98C8-54471CC8D385}" type="slidenum">
              <a:rPr lang="en-AU" smtClean="0"/>
              <a:t>‹#›</a:t>
            </a:fld>
            <a:endParaRPr lang="en-AU"/>
          </a:p>
        </p:txBody>
      </p:sp>
    </p:spTree>
    <p:extLst>
      <p:ext uri="{BB962C8B-B14F-4D97-AF65-F5344CB8AC3E}">
        <p14:creationId xmlns:p14="http://schemas.microsoft.com/office/powerpoint/2010/main" val="746144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E9F86-D09A-A91C-5D73-8C71D5225B6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969C161-A561-F8F4-5254-0A312751CE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452A9B5-A2BD-94B5-4ADC-C37C1C999D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5D0528F-22D8-6D70-166B-D65813CC4D10}"/>
              </a:ext>
            </a:extLst>
          </p:cNvPr>
          <p:cNvSpPr>
            <a:spLocks noGrp="1"/>
          </p:cNvSpPr>
          <p:nvPr>
            <p:ph type="dt" sz="half" idx="10"/>
          </p:nvPr>
        </p:nvSpPr>
        <p:spPr/>
        <p:txBody>
          <a:bodyPr/>
          <a:lstStyle/>
          <a:p>
            <a:fld id="{36E07110-34FF-413B-99AC-C4DFAB6C7360}" type="datetimeFigureOut">
              <a:rPr lang="en-AU" smtClean="0"/>
              <a:t>1/08/2024</a:t>
            </a:fld>
            <a:endParaRPr lang="en-AU"/>
          </a:p>
        </p:txBody>
      </p:sp>
      <p:sp>
        <p:nvSpPr>
          <p:cNvPr id="6" name="Footer Placeholder 5">
            <a:extLst>
              <a:ext uri="{FF2B5EF4-FFF2-40B4-BE49-F238E27FC236}">
                <a16:creationId xmlns:a16="http://schemas.microsoft.com/office/drawing/2014/main" id="{E91C2DA7-6CB3-B5DE-F7D0-E95121F3124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10629F2-891B-2F0D-5FC3-92573460DFEB}"/>
              </a:ext>
            </a:extLst>
          </p:cNvPr>
          <p:cNvSpPr>
            <a:spLocks noGrp="1"/>
          </p:cNvSpPr>
          <p:nvPr>
            <p:ph type="sldNum" sz="quarter" idx="12"/>
          </p:nvPr>
        </p:nvSpPr>
        <p:spPr/>
        <p:txBody>
          <a:bodyPr/>
          <a:lstStyle/>
          <a:p>
            <a:fld id="{90AA2114-D926-401F-98C8-54471CC8D385}" type="slidenum">
              <a:rPr lang="en-AU" smtClean="0"/>
              <a:t>‹#›</a:t>
            </a:fld>
            <a:endParaRPr lang="en-AU"/>
          </a:p>
        </p:txBody>
      </p:sp>
    </p:spTree>
    <p:extLst>
      <p:ext uri="{BB962C8B-B14F-4D97-AF65-F5344CB8AC3E}">
        <p14:creationId xmlns:p14="http://schemas.microsoft.com/office/powerpoint/2010/main" val="3476722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3D724-FFD7-37C9-58AF-0390F58E641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E009FF7-EC1A-96A3-E644-C7092CE4BA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B6621D-0F57-A71E-2CC0-24EF37AE87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71F602D-BF68-EC19-38E8-098755D1CD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EC052C-A9CF-1992-647E-788B7B45A4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B83795F-D43C-F20E-84F6-143FE65CFDD4}"/>
              </a:ext>
            </a:extLst>
          </p:cNvPr>
          <p:cNvSpPr>
            <a:spLocks noGrp="1"/>
          </p:cNvSpPr>
          <p:nvPr>
            <p:ph type="dt" sz="half" idx="10"/>
          </p:nvPr>
        </p:nvSpPr>
        <p:spPr/>
        <p:txBody>
          <a:bodyPr/>
          <a:lstStyle/>
          <a:p>
            <a:fld id="{36E07110-34FF-413B-99AC-C4DFAB6C7360}" type="datetimeFigureOut">
              <a:rPr lang="en-AU" smtClean="0"/>
              <a:t>1/08/2024</a:t>
            </a:fld>
            <a:endParaRPr lang="en-AU"/>
          </a:p>
        </p:txBody>
      </p:sp>
      <p:sp>
        <p:nvSpPr>
          <p:cNvPr id="8" name="Footer Placeholder 7">
            <a:extLst>
              <a:ext uri="{FF2B5EF4-FFF2-40B4-BE49-F238E27FC236}">
                <a16:creationId xmlns:a16="http://schemas.microsoft.com/office/drawing/2014/main" id="{C4714ABE-91CB-85C6-AD19-05A047AC8E5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E8EBCAC-B740-EF68-5F3B-85D4DD8CB6E2}"/>
              </a:ext>
            </a:extLst>
          </p:cNvPr>
          <p:cNvSpPr>
            <a:spLocks noGrp="1"/>
          </p:cNvSpPr>
          <p:nvPr>
            <p:ph type="sldNum" sz="quarter" idx="12"/>
          </p:nvPr>
        </p:nvSpPr>
        <p:spPr/>
        <p:txBody>
          <a:bodyPr/>
          <a:lstStyle/>
          <a:p>
            <a:fld id="{90AA2114-D926-401F-98C8-54471CC8D385}" type="slidenum">
              <a:rPr lang="en-AU" smtClean="0"/>
              <a:t>‹#›</a:t>
            </a:fld>
            <a:endParaRPr lang="en-AU"/>
          </a:p>
        </p:txBody>
      </p:sp>
    </p:spTree>
    <p:extLst>
      <p:ext uri="{BB962C8B-B14F-4D97-AF65-F5344CB8AC3E}">
        <p14:creationId xmlns:p14="http://schemas.microsoft.com/office/powerpoint/2010/main" val="358047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D8C1-0694-9770-9710-F750295EEAA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D1A7BA7-CFBC-FDCE-5B91-A7102FFDDE5C}"/>
              </a:ext>
            </a:extLst>
          </p:cNvPr>
          <p:cNvSpPr>
            <a:spLocks noGrp="1"/>
          </p:cNvSpPr>
          <p:nvPr>
            <p:ph type="dt" sz="half" idx="10"/>
          </p:nvPr>
        </p:nvSpPr>
        <p:spPr/>
        <p:txBody>
          <a:bodyPr/>
          <a:lstStyle/>
          <a:p>
            <a:fld id="{36E07110-34FF-413B-99AC-C4DFAB6C7360}" type="datetimeFigureOut">
              <a:rPr lang="en-AU" smtClean="0"/>
              <a:t>1/08/2024</a:t>
            </a:fld>
            <a:endParaRPr lang="en-AU"/>
          </a:p>
        </p:txBody>
      </p:sp>
      <p:sp>
        <p:nvSpPr>
          <p:cNvPr id="4" name="Footer Placeholder 3">
            <a:extLst>
              <a:ext uri="{FF2B5EF4-FFF2-40B4-BE49-F238E27FC236}">
                <a16:creationId xmlns:a16="http://schemas.microsoft.com/office/drawing/2014/main" id="{03C4F75D-60E6-2104-A7FE-9DC2741A836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5F4AF9E-E117-F720-B3D3-AE269C0E5D74}"/>
              </a:ext>
            </a:extLst>
          </p:cNvPr>
          <p:cNvSpPr>
            <a:spLocks noGrp="1"/>
          </p:cNvSpPr>
          <p:nvPr>
            <p:ph type="sldNum" sz="quarter" idx="12"/>
          </p:nvPr>
        </p:nvSpPr>
        <p:spPr/>
        <p:txBody>
          <a:bodyPr/>
          <a:lstStyle/>
          <a:p>
            <a:fld id="{90AA2114-D926-401F-98C8-54471CC8D385}" type="slidenum">
              <a:rPr lang="en-AU" smtClean="0"/>
              <a:t>‹#›</a:t>
            </a:fld>
            <a:endParaRPr lang="en-AU"/>
          </a:p>
        </p:txBody>
      </p:sp>
    </p:spTree>
    <p:extLst>
      <p:ext uri="{BB962C8B-B14F-4D97-AF65-F5344CB8AC3E}">
        <p14:creationId xmlns:p14="http://schemas.microsoft.com/office/powerpoint/2010/main" val="4067111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221B3C-91CC-B8D0-F66C-9BA13A6920F5}"/>
              </a:ext>
            </a:extLst>
          </p:cNvPr>
          <p:cNvSpPr>
            <a:spLocks noGrp="1"/>
          </p:cNvSpPr>
          <p:nvPr>
            <p:ph type="dt" sz="half" idx="10"/>
          </p:nvPr>
        </p:nvSpPr>
        <p:spPr/>
        <p:txBody>
          <a:bodyPr/>
          <a:lstStyle/>
          <a:p>
            <a:fld id="{36E07110-34FF-413B-99AC-C4DFAB6C7360}" type="datetimeFigureOut">
              <a:rPr lang="en-AU" smtClean="0"/>
              <a:t>1/08/2024</a:t>
            </a:fld>
            <a:endParaRPr lang="en-AU"/>
          </a:p>
        </p:txBody>
      </p:sp>
      <p:sp>
        <p:nvSpPr>
          <p:cNvPr id="3" name="Footer Placeholder 2">
            <a:extLst>
              <a:ext uri="{FF2B5EF4-FFF2-40B4-BE49-F238E27FC236}">
                <a16:creationId xmlns:a16="http://schemas.microsoft.com/office/drawing/2014/main" id="{9901D0E2-6617-5DF2-CBB9-0C300E56125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486FC05B-4AE9-EBC7-5760-B85B60FF8E50}"/>
              </a:ext>
            </a:extLst>
          </p:cNvPr>
          <p:cNvSpPr>
            <a:spLocks noGrp="1"/>
          </p:cNvSpPr>
          <p:nvPr>
            <p:ph type="sldNum" sz="quarter" idx="12"/>
          </p:nvPr>
        </p:nvSpPr>
        <p:spPr/>
        <p:txBody>
          <a:bodyPr/>
          <a:lstStyle/>
          <a:p>
            <a:fld id="{90AA2114-D926-401F-98C8-54471CC8D385}" type="slidenum">
              <a:rPr lang="en-AU" smtClean="0"/>
              <a:t>‹#›</a:t>
            </a:fld>
            <a:endParaRPr lang="en-AU"/>
          </a:p>
        </p:txBody>
      </p:sp>
    </p:spTree>
    <p:extLst>
      <p:ext uri="{BB962C8B-B14F-4D97-AF65-F5344CB8AC3E}">
        <p14:creationId xmlns:p14="http://schemas.microsoft.com/office/powerpoint/2010/main" val="2296295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8373E-1F12-E154-A01F-84044E83D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740C4CF-9718-9B0D-93F4-63F14AB1E2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1164F70-B12F-37A4-007F-2790FC82B6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8293D0-09E5-BCBE-C066-5ED426C395AA}"/>
              </a:ext>
            </a:extLst>
          </p:cNvPr>
          <p:cNvSpPr>
            <a:spLocks noGrp="1"/>
          </p:cNvSpPr>
          <p:nvPr>
            <p:ph type="dt" sz="half" idx="10"/>
          </p:nvPr>
        </p:nvSpPr>
        <p:spPr/>
        <p:txBody>
          <a:bodyPr/>
          <a:lstStyle/>
          <a:p>
            <a:fld id="{36E07110-34FF-413B-99AC-C4DFAB6C7360}" type="datetimeFigureOut">
              <a:rPr lang="en-AU" smtClean="0"/>
              <a:t>1/08/2024</a:t>
            </a:fld>
            <a:endParaRPr lang="en-AU"/>
          </a:p>
        </p:txBody>
      </p:sp>
      <p:sp>
        <p:nvSpPr>
          <p:cNvPr id="6" name="Footer Placeholder 5">
            <a:extLst>
              <a:ext uri="{FF2B5EF4-FFF2-40B4-BE49-F238E27FC236}">
                <a16:creationId xmlns:a16="http://schemas.microsoft.com/office/drawing/2014/main" id="{5089EA21-1C8E-D812-1BFB-EC20E4FB863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E8822FF-B5AE-3569-E9FD-4EB1CE2EFB17}"/>
              </a:ext>
            </a:extLst>
          </p:cNvPr>
          <p:cNvSpPr>
            <a:spLocks noGrp="1"/>
          </p:cNvSpPr>
          <p:nvPr>
            <p:ph type="sldNum" sz="quarter" idx="12"/>
          </p:nvPr>
        </p:nvSpPr>
        <p:spPr/>
        <p:txBody>
          <a:bodyPr/>
          <a:lstStyle/>
          <a:p>
            <a:fld id="{90AA2114-D926-401F-98C8-54471CC8D385}" type="slidenum">
              <a:rPr lang="en-AU" smtClean="0"/>
              <a:t>‹#›</a:t>
            </a:fld>
            <a:endParaRPr lang="en-AU"/>
          </a:p>
        </p:txBody>
      </p:sp>
    </p:spTree>
    <p:extLst>
      <p:ext uri="{BB962C8B-B14F-4D97-AF65-F5344CB8AC3E}">
        <p14:creationId xmlns:p14="http://schemas.microsoft.com/office/powerpoint/2010/main" val="1540788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905B-BB04-6AB7-A010-2B12C90BC6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04F0E71-CC6E-440B-14D3-9A9722751C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89098B9-660F-E3A8-78D3-3D4D388D5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EFE96B-DDD9-B513-023A-294D49CF8922}"/>
              </a:ext>
            </a:extLst>
          </p:cNvPr>
          <p:cNvSpPr>
            <a:spLocks noGrp="1"/>
          </p:cNvSpPr>
          <p:nvPr>
            <p:ph type="dt" sz="half" idx="10"/>
          </p:nvPr>
        </p:nvSpPr>
        <p:spPr/>
        <p:txBody>
          <a:bodyPr/>
          <a:lstStyle/>
          <a:p>
            <a:fld id="{36E07110-34FF-413B-99AC-C4DFAB6C7360}" type="datetimeFigureOut">
              <a:rPr lang="en-AU" smtClean="0"/>
              <a:t>1/08/2024</a:t>
            </a:fld>
            <a:endParaRPr lang="en-AU"/>
          </a:p>
        </p:txBody>
      </p:sp>
      <p:sp>
        <p:nvSpPr>
          <p:cNvPr id="6" name="Footer Placeholder 5">
            <a:extLst>
              <a:ext uri="{FF2B5EF4-FFF2-40B4-BE49-F238E27FC236}">
                <a16:creationId xmlns:a16="http://schemas.microsoft.com/office/drawing/2014/main" id="{FE38CD42-7853-B340-A8D0-65EEBCA9AAD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8AA84EF-C430-0283-FDE9-E2BBD392F14F}"/>
              </a:ext>
            </a:extLst>
          </p:cNvPr>
          <p:cNvSpPr>
            <a:spLocks noGrp="1"/>
          </p:cNvSpPr>
          <p:nvPr>
            <p:ph type="sldNum" sz="quarter" idx="12"/>
          </p:nvPr>
        </p:nvSpPr>
        <p:spPr/>
        <p:txBody>
          <a:bodyPr/>
          <a:lstStyle/>
          <a:p>
            <a:fld id="{90AA2114-D926-401F-98C8-54471CC8D385}" type="slidenum">
              <a:rPr lang="en-AU" smtClean="0"/>
              <a:t>‹#›</a:t>
            </a:fld>
            <a:endParaRPr lang="en-AU"/>
          </a:p>
        </p:txBody>
      </p:sp>
    </p:spTree>
    <p:extLst>
      <p:ext uri="{BB962C8B-B14F-4D97-AF65-F5344CB8AC3E}">
        <p14:creationId xmlns:p14="http://schemas.microsoft.com/office/powerpoint/2010/main" val="355096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4B995C-0EB1-AB3D-22F0-F3703B5CA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B4EEB3C-D05C-558E-A065-35C55BB82A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1E9671D-1DD7-0499-5696-27095635DC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E07110-34FF-413B-99AC-C4DFAB6C7360}" type="datetimeFigureOut">
              <a:rPr lang="en-AU" smtClean="0"/>
              <a:t>1/08/2024</a:t>
            </a:fld>
            <a:endParaRPr lang="en-AU"/>
          </a:p>
        </p:txBody>
      </p:sp>
      <p:sp>
        <p:nvSpPr>
          <p:cNvPr id="5" name="Footer Placeholder 4">
            <a:extLst>
              <a:ext uri="{FF2B5EF4-FFF2-40B4-BE49-F238E27FC236}">
                <a16:creationId xmlns:a16="http://schemas.microsoft.com/office/drawing/2014/main" id="{027587A6-DBF1-4965-5A56-712E4B130A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0B45473C-E83A-CDE3-53E4-7650E9F4C3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AA2114-D926-401F-98C8-54471CC8D385}" type="slidenum">
              <a:rPr lang="en-AU" smtClean="0"/>
              <a:t>‹#›</a:t>
            </a:fld>
            <a:endParaRPr lang="en-AU"/>
          </a:p>
        </p:txBody>
      </p:sp>
    </p:spTree>
    <p:extLst>
      <p:ext uri="{BB962C8B-B14F-4D97-AF65-F5344CB8AC3E}">
        <p14:creationId xmlns:p14="http://schemas.microsoft.com/office/powerpoint/2010/main" val="2675153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m.mcinerney@ucl.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111/1460-6984.12767" TargetMode="External"/><Relationship Id="rId2" Type="http://schemas.openxmlformats.org/officeDocument/2006/relationships/hyperlink" Target="https://doi.org/10.1037/t15144-000" TargetMode="External"/><Relationship Id="rId1" Type="http://schemas.openxmlformats.org/officeDocument/2006/relationships/slideLayout" Target="../slideLayouts/slideLayout2.xml"/><Relationship Id="rId6" Type="http://schemas.openxmlformats.org/officeDocument/2006/relationships/hyperlink" Target="https://doi.org/10.1111/jbies-20-00167" TargetMode="External"/><Relationship Id="rId5" Type="http://schemas.openxmlformats.org/officeDocument/2006/relationships/hyperlink" Target="https://doi.org/10.7326/M18-0850" TargetMode="External"/><Relationship Id="rId4" Type="http://schemas.openxmlformats.org/officeDocument/2006/relationships/hyperlink" Target="https://doi.org/10.1111/dmcn.1295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E448A5-CA30-822B-CCAE-0DC53B49BA2B}"/>
              </a:ext>
            </a:extLst>
          </p:cNvPr>
          <p:cNvSpPr txBox="1">
            <a:spLocks/>
          </p:cNvSpPr>
          <p:nvPr/>
        </p:nvSpPr>
        <p:spPr>
          <a:xfrm>
            <a:off x="270916" y="731745"/>
            <a:ext cx="11323898"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spc="-150">
                <a:solidFill>
                  <a:srgbClr val="FFDD00"/>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dirty="0">
                <a:solidFill>
                  <a:srgbClr val="00B0F0"/>
                </a:solidFill>
              </a:rPr>
              <a:t>The profile of language impairments in children with cerebral palsy: a scoping review</a:t>
            </a:r>
            <a:endParaRPr kumimoji="0" lang="en-AU" sz="4800" b="1" i="0" u="none" strike="noStrike" kern="1200" cap="none" spc="-150" normalizeH="0" baseline="0" noProof="0" dirty="0">
              <a:ln>
                <a:noFill/>
              </a:ln>
              <a:solidFill>
                <a:srgbClr val="00B0F0"/>
              </a:solidFill>
              <a:effectLst/>
              <a:uLnTx/>
              <a:uFillTx/>
              <a:latin typeface="Calibri" panose="020F0502020204030204" pitchFamily="34" charset="0"/>
              <a:ea typeface="+mj-ea"/>
              <a:cs typeface="Calibri" panose="020F0502020204030204" pitchFamily="34" charset="0"/>
            </a:endParaRPr>
          </a:p>
        </p:txBody>
      </p:sp>
      <p:sp>
        <p:nvSpPr>
          <p:cNvPr id="8" name="Content Placeholder 2">
            <a:extLst>
              <a:ext uri="{FF2B5EF4-FFF2-40B4-BE49-F238E27FC236}">
                <a16:creationId xmlns:a16="http://schemas.microsoft.com/office/drawing/2014/main" id="{07946836-F5C6-47C8-3E30-D02A6C898EC8}"/>
              </a:ext>
            </a:extLst>
          </p:cNvPr>
          <p:cNvSpPr txBox="1">
            <a:spLocks/>
          </p:cNvSpPr>
          <p:nvPr/>
        </p:nvSpPr>
        <p:spPr>
          <a:xfrm>
            <a:off x="270916" y="2188695"/>
            <a:ext cx="11323898" cy="19412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11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1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1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1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1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a:solidFill>
                  <a:sysClr val="window" lastClr="FFFFFF"/>
                </a:solidFill>
                <a:latin typeface="Calibri" panose="020F0502020204030204"/>
              </a:rPr>
              <a:t>Dr Michelle McInerney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110" normalizeH="0" baseline="0" noProof="0" dirty="0" err="1">
                <a:ln>
                  <a:noFill/>
                </a:ln>
                <a:solidFill>
                  <a:sysClr val="window" lastClr="FFFFFF"/>
                </a:solidFill>
                <a:effectLst/>
                <a:uLnTx/>
                <a:uFillTx/>
                <a:latin typeface="Calibri" panose="020F0502020204030204"/>
                <a:ea typeface="+mn-ea"/>
                <a:cs typeface="+mn-cs"/>
              </a:rPr>
              <a:t>Lectu</a:t>
            </a:r>
            <a:r>
              <a:rPr lang="en-US" sz="2400" b="1" dirty="0" err="1">
                <a:solidFill>
                  <a:sysClr val="window" lastClr="FFFFFF"/>
                </a:solidFill>
                <a:latin typeface="Calibri" panose="020F0502020204030204"/>
              </a:rPr>
              <a:t>rer</a:t>
            </a:r>
            <a:r>
              <a:rPr lang="en-US" sz="2400" b="1" dirty="0">
                <a:solidFill>
                  <a:sysClr val="window" lastClr="FFFFFF"/>
                </a:solidFill>
                <a:latin typeface="Calibri" panose="020F0502020204030204"/>
              </a:rPr>
              <a:t> in Speech &amp; Language Therapy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a:solidFill>
                  <a:sysClr val="window" lastClr="FFFFFF"/>
                </a:solidFill>
                <a:latin typeface="Calibri" panose="020F0502020204030204"/>
              </a:rPr>
              <a:t>University College London (UCL)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110" normalizeH="0" baseline="0" noProof="0" dirty="0">
              <a:ln>
                <a:noFill/>
              </a:ln>
              <a:solidFill>
                <a:sysClr val="window" lastClr="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226575E-6292-49D5-85E6-FD61E3F2537C}"/>
              </a:ext>
            </a:extLst>
          </p:cNvPr>
          <p:cNvSpPr txBox="1"/>
          <p:nvPr/>
        </p:nvSpPr>
        <p:spPr>
          <a:xfrm>
            <a:off x="1258511" y="4193927"/>
            <a:ext cx="8904157" cy="1323439"/>
          </a:xfrm>
          <a:prstGeom prst="rect">
            <a:avLst/>
          </a:prstGeom>
          <a:noFill/>
        </p:spPr>
        <p:txBody>
          <a:bodyPr wrap="square" rtlCol="0">
            <a:spAutoFit/>
          </a:bodyPr>
          <a:lstStyle/>
          <a:p>
            <a:pPr algn="ctr" fontAlgn="base"/>
            <a:r>
              <a:rPr lang="en-GB" sz="1600" dirty="0">
                <a:solidFill>
                  <a:schemeClr val="bg1"/>
                </a:solidFill>
              </a:rPr>
              <a:t>Dr Amanda Brignell, Senior Lecturer, ACU, Melbourne</a:t>
            </a:r>
          </a:p>
          <a:p>
            <a:pPr algn="ctr" fontAlgn="base"/>
            <a:r>
              <a:rPr lang="en-GB" sz="1600" dirty="0">
                <a:solidFill>
                  <a:schemeClr val="bg1"/>
                </a:solidFill>
              </a:rPr>
              <a:t>Dr Wendy Pearce, Honorary Fellow of Australian Catholic University</a:t>
            </a:r>
          </a:p>
          <a:p>
            <a:pPr algn="ctr" fontAlgn="base"/>
            <a:r>
              <a:rPr lang="en-GB" sz="1600" dirty="0">
                <a:solidFill>
                  <a:schemeClr val="bg1"/>
                </a:solidFill>
              </a:rPr>
              <a:t>Dr Lucy Pepper, Lecturer in SLT, UCL</a:t>
            </a:r>
          </a:p>
          <a:p>
            <a:pPr algn="ctr" fontAlgn="base"/>
            <a:r>
              <a:rPr lang="en-GB" sz="1600" dirty="0">
                <a:solidFill>
                  <a:schemeClr val="bg1"/>
                </a:solidFill>
              </a:rPr>
              <a:t>Dr Gill West, Lecturer in Language &amp; Cognition, UCL</a:t>
            </a:r>
          </a:p>
          <a:p>
            <a:pPr algn="ctr" fontAlgn="base"/>
            <a:r>
              <a:rPr lang="en-GB" sz="1600" dirty="0">
                <a:solidFill>
                  <a:schemeClr val="bg1"/>
                </a:solidFill>
              </a:rPr>
              <a:t>Ms. Anne Barrett, Clinical Specialist SLT, Cork University Hospital, Cork</a:t>
            </a:r>
          </a:p>
        </p:txBody>
      </p:sp>
      <p:pic>
        <p:nvPicPr>
          <p:cNvPr id="3" name="Picture 2">
            <a:extLst>
              <a:ext uri="{FF2B5EF4-FFF2-40B4-BE49-F238E27FC236}">
                <a16:creationId xmlns:a16="http://schemas.microsoft.com/office/drawing/2014/main" id="{7F5454B6-727E-4AC7-89F6-EC0EC7237670}"/>
              </a:ext>
            </a:extLst>
          </p:cNvPr>
          <p:cNvPicPr>
            <a:picLocks noChangeAspect="1"/>
          </p:cNvPicPr>
          <p:nvPr/>
        </p:nvPicPr>
        <p:blipFill>
          <a:blip r:embed="rId2"/>
          <a:stretch>
            <a:fillRect/>
          </a:stretch>
        </p:blipFill>
        <p:spPr>
          <a:xfrm>
            <a:off x="2534431" y="5748415"/>
            <a:ext cx="1363011" cy="951423"/>
          </a:xfrm>
          <a:prstGeom prst="rect">
            <a:avLst/>
          </a:prstGeom>
        </p:spPr>
      </p:pic>
      <p:pic>
        <p:nvPicPr>
          <p:cNvPr id="5" name="Picture 4">
            <a:extLst>
              <a:ext uri="{FF2B5EF4-FFF2-40B4-BE49-F238E27FC236}">
                <a16:creationId xmlns:a16="http://schemas.microsoft.com/office/drawing/2014/main" id="{1BD3BF45-C0E9-435A-B333-6FC39A80A62D}"/>
              </a:ext>
            </a:extLst>
          </p:cNvPr>
          <p:cNvPicPr>
            <a:picLocks noChangeAspect="1"/>
          </p:cNvPicPr>
          <p:nvPr/>
        </p:nvPicPr>
        <p:blipFill>
          <a:blip r:embed="rId3"/>
          <a:stretch>
            <a:fillRect/>
          </a:stretch>
        </p:blipFill>
        <p:spPr>
          <a:xfrm>
            <a:off x="4151649" y="5739218"/>
            <a:ext cx="1304732" cy="960620"/>
          </a:xfrm>
          <a:prstGeom prst="rect">
            <a:avLst/>
          </a:prstGeom>
        </p:spPr>
      </p:pic>
      <p:pic>
        <p:nvPicPr>
          <p:cNvPr id="6" name="Picture 5">
            <a:extLst>
              <a:ext uri="{FF2B5EF4-FFF2-40B4-BE49-F238E27FC236}">
                <a16:creationId xmlns:a16="http://schemas.microsoft.com/office/drawing/2014/main" id="{CBB29A40-10D4-4550-8A7D-385A0957A9D2}"/>
              </a:ext>
            </a:extLst>
          </p:cNvPr>
          <p:cNvPicPr>
            <a:picLocks noChangeAspect="1"/>
          </p:cNvPicPr>
          <p:nvPr/>
        </p:nvPicPr>
        <p:blipFill>
          <a:blip r:embed="rId4"/>
          <a:stretch>
            <a:fillRect/>
          </a:stretch>
        </p:blipFill>
        <p:spPr>
          <a:xfrm>
            <a:off x="5710588" y="5748415"/>
            <a:ext cx="3781425" cy="960620"/>
          </a:xfrm>
          <a:prstGeom prst="rect">
            <a:avLst/>
          </a:prstGeom>
        </p:spPr>
      </p:pic>
    </p:spTree>
    <p:extLst>
      <p:ext uri="{BB962C8B-B14F-4D97-AF65-F5344CB8AC3E}">
        <p14:creationId xmlns:p14="http://schemas.microsoft.com/office/powerpoint/2010/main" val="164709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C83C2E-008C-4DA6-AE61-783A10550050}"/>
              </a:ext>
            </a:extLst>
          </p:cNvPr>
          <p:cNvSpPr>
            <a:spLocks noGrp="1"/>
          </p:cNvSpPr>
          <p:nvPr>
            <p:ph idx="1"/>
          </p:nvPr>
        </p:nvSpPr>
        <p:spPr>
          <a:xfrm>
            <a:off x="590550" y="987425"/>
            <a:ext cx="10515600" cy="4351338"/>
          </a:xfrm>
        </p:spPr>
        <p:txBody>
          <a:bodyPr>
            <a:normAutofit/>
          </a:bodyPr>
          <a:lstStyle/>
          <a:p>
            <a:pPr marL="0" indent="0" algn="ctr">
              <a:buNone/>
            </a:pPr>
            <a:r>
              <a:rPr lang="en-GB" sz="3600" dirty="0"/>
              <a:t>Michelle McInerney: </a:t>
            </a:r>
            <a:r>
              <a:rPr lang="en-GB" sz="3600" b="1" dirty="0">
                <a:solidFill>
                  <a:schemeClr val="accent4">
                    <a:lumMod val="60000"/>
                    <a:lumOff val="40000"/>
                  </a:schemeClr>
                </a:solidFill>
                <a:hlinkClick r:id="rId2">
                  <a:extLst>
                    <a:ext uri="{A12FA001-AC4F-418D-AE19-62706E023703}">
                      <ahyp:hlinkClr xmlns:ahyp="http://schemas.microsoft.com/office/drawing/2018/hyperlinkcolor" val="tx"/>
                    </a:ext>
                  </a:extLst>
                </a:hlinkClick>
              </a:rPr>
              <a:t>m.mcinerney@ucl.ac.uk</a:t>
            </a:r>
            <a:r>
              <a:rPr lang="en-GB" sz="3600" b="1" dirty="0">
                <a:solidFill>
                  <a:schemeClr val="accent4">
                    <a:lumMod val="60000"/>
                    <a:lumOff val="40000"/>
                  </a:schemeClr>
                </a:solidFill>
              </a:rPr>
              <a:t> </a:t>
            </a:r>
          </a:p>
        </p:txBody>
      </p:sp>
      <p:pic>
        <p:nvPicPr>
          <p:cNvPr id="4" name="Picture 3">
            <a:extLst>
              <a:ext uri="{FF2B5EF4-FFF2-40B4-BE49-F238E27FC236}">
                <a16:creationId xmlns:a16="http://schemas.microsoft.com/office/drawing/2014/main" id="{7057C35C-26E8-4554-B035-495134043D95}"/>
              </a:ext>
            </a:extLst>
          </p:cNvPr>
          <p:cNvPicPr>
            <a:picLocks noChangeAspect="1"/>
          </p:cNvPicPr>
          <p:nvPr/>
        </p:nvPicPr>
        <p:blipFill>
          <a:blip r:embed="rId3"/>
          <a:stretch>
            <a:fillRect/>
          </a:stretch>
        </p:blipFill>
        <p:spPr>
          <a:xfrm>
            <a:off x="4255293" y="2909887"/>
            <a:ext cx="3681413" cy="2050335"/>
          </a:xfrm>
          <a:prstGeom prst="rect">
            <a:avLst/>
          </a:prstGeom>
        </p:spPr>
      </p:pic>
    </p:spTree>
    <p:extLst>
      <p:ext uri="{BB962C8B-B14F-4D97-AF65-F5344CB8AC3E}">
        <p14:creationId xmlns:p14="http://schemas.microsoft.com/office/powerpoint/2010/main" val="1153367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2"/>
          <p:cNvSpPr txBox="1">
            <a:spLocks noGrp="1"/>
          </p:cNvSpPr>
          <p:nvPr>
            <p:ph type="title"/>
          </p:nvPr>
        </p:nvSpPr>
        <p:spPr>
          <a:xfrm>
            <a:off x="838200" y="88974"/>
            <a:ext cx="9258300" cy="11734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6FBA"/>
              </a:buClr>
              <a:buSzPts val="4400"/>
              <a:buFont typeface="Calibri"/>
              <a:buNone/>
            </a:pPr>
            <a:r>
              <a:rPr lang="en-AU" dirty="0"/>
              <a:t> Acknowledgement of Country</a:t>
            </a:r>
            <a:endParaRPr dirty="0"/>
          </a:p>
        </p:txBody>
      </p:sp>
      <p:sp>
        <p:nvSpPr>
          <p:cNvPr id="54" name="Google Shape;54;p2"/>
          <p:cNvSpPr/>
          <p:nvPr/>
        </p:nvSpPr>
        <p:spPr>
          <a:xfrm>
            <a:off x="385830" y="1262407"/>
            <a:ext cx="11420339" cy="4939773"/>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AU" sz="2400" dirty="0">
                <a:highlight>
                  <a:srgbClr val="FFFFFF"/>
                </a:highlight>
              </a:rPr>
              <a:t>The Australasian Academy of Cerebral Palsy and Developmental Medicine acknowledges and pays respect to the Traditional Custodians and Elders, past and present, of the </a:t>
            </a:r>
            <a:r>
              <a:rPr lang="en-AU" sz="2400" dirty="0" err="1">
                <a:highlight>
                  <a:srgbClr val="FFFFFF"/>
                </a:highlight>
              </a:rPr>
              <a:t>Gimuy</a:t>
            </a:r>
            <a:r>
              <a:rPr lang="en-AU" sz="2400" dirty="0">
                <a:highlight>
                  <a:srgbClr val="FFFFFF"/>
                </a:highlight>
              </a:rPr>
              <a:t> </a:t>
            </a:r>
            <a:r>
              <a:rPr lang="en-AU" sz="2400" dirty="0" err="1">
                <a:highlight>
                  <a:srgbClr val="FFFFFF"/>
                </a:highlight>
              </a:rPr>
              <a:t>Walubara</a:t>
            </a:r>
            <a:r>
              <a:rPr lang="en-AU" sz="2400" dirty="0">
                <a:highlight>
                  <a:srgbClr val="FFFFFF"/>
                </a:highlight>
              </a:rPr>
              <a:t>, </a:t>
            </a:r>
            <a:r>
              <a:rPr lang="en-AU" sz="2400" dirty="0" err="1">
                <a:highlight>
                  <a:srgbClr val="FFFFFF"/>
                </a:highlight>
              </a:rPr>
              <a:t>Yidinji</a:t>
            </a:r>
            <a:r>
              <a:rPr lang="en-AU" sz="2400" dirty="0">
                <a:highlight>
                  <a:srgbClr val="FFFFFF"/>
                </a:highlight>
              </a:rPr>
              <a:t> and </a:t>
            </a:r>
            <a:r>
              <a:rPr lang="en-AU" sz="2400" dirty="0" err="1">
                <a:highlight>
                  <a:srgbClr val="FFFFFF"/>
                </a:highlight>
              </a:rPr>
              <a:t>Yirrganydji</a:t>
            </a:r>
            <a:r>
              <a:rPr lang="en-AU" sz="2400" dirty="0">
                <a:highlight>
                  <a:srgbClr val="FFFFFF"/>
                </a:highlight>
              </a:rPr>
              <a:t> land and peoples. </a:t>
            </a:r>
            <a:endParaRPr sz="2400" dirty="0">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AU" sz="2400" dirty="0">
                <a:highlight>
                  <a:srgbClr val="FFFFFF"/>
                </a:highlight>
              </a:rPr>
              <a:t>We also acknowledge Elders past and present of the different lands where virtual conference attendees are joining from today, and celebrate the continuation of cultural, spiritual and educational practices of Aboriginal and Torres Strait Islander peoples.</a:t>
            </a:r>
            <a:endParaRPr sz="2400" dirty="0">
              <a:highlight>
                <a:srgbClr val="FFFFFF"/>
              </a:highlight>
            </a:endParaRPr>
          </a:p>
          <a:p>
            <a:pPr marL="0" lvl="0" indent="0" algn="l" rtl="0">
              <a:lnSpc>
                <a:spcPct val="115000"/>
              </a:lnSpc>
              <a:spcBef>
                <a:spcPts val="1200"/>
              </a:spcBef>
              <a:spcAft>
                <a:spcPts val="0"/>
              </a:spcAft>
              <a:buClr>
                <a:schemeClr val="dk1"/>
              </a:buClr>
              <a:buSzPts val="1100"/>
              <a:buFont typeface="Arial"/>
              <a:buNone/>
            </a:pPr>
            <a:endParaRPr lang="en-AU" sz="16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AU" sz="1600" dirty="0" err="1">
                <a:solidFill>
                  <a:schemeClr val="dk1"/>
                </a:solidFill>
              </a:rPr>
              <a:t>Gimuy</a:t>
            </a:r>
            <a:r>
              <a:rPr lang="en-AU" sz="1600" dirty="0">
                <a:solidFill>
                  <a:schemeClr val="dk1"/>
                </a:solidFill>
              </a:rPr>
              <a:t> </a:t>
            </a:r>
            <a:r>
              <a:rPr lang="en-AU" sz="1600" dirty="0" err="1">
                <a:solidFill>
                  <a:schemeClr val="dk1"/>
                </a:solidFill>
              </a:rPr>
              <a:t>Walubara</a:t>
            </a:r>
            <a:r>
              <a:rPr lang="en-AU" sz="1600" dirty="0">
                <a:solidFill>
                  <a:schemeClr val="dk1"/>
                </a:solidFill>
              </a:rPr>
              <a:t> </a:t>
            </a:r>
            <a:r>
              <a:rPr lang="en-AU" sz="1600" dirty="0">
                <a:solidFill>
                  <a:srgbClr val="202124"/>
                </a:solidFill>
                <a:highlight>
                  <a:srgbClr val="FFFFFF"/>
                </a:highlight>
              </a:rPr>
              <a:t>(pronounced </a:t>
            </a:r>
            <a:r>
              <a:rPr lang="en-AU" sz="1600" dirty="0">
                <a:solidFill>
                  <a:srgbClr val="212529"/>
                </a:solidFill>
                <a:highlight>
                  <a:srgbClr val="FFFFFF"/>
                </a:highlight>
              </a:rPr>
              <a:t>ghee-</a:t>
            </a:r>
            <a:r>
              <a:rPr lang="en-AU" sz="1600" dirty="0" err="1">
                <a:solidFill>
                  <a:srgbClr val="212529"/>
                </a:solidFill>
                <a:highlight>
                  <a:srgbClr val="FFFFFF"/>
                </a:highlight>
              </a:rPr>
              <a:t>moy</a:t>
            </a:r>
            <a:r>
              <a:rPr lang="en-AU" sz="1600" dirty="0">
                <a:solidFill>
                  <a:srgbClr val="212529"/>
                </a:solidFill>
                <a:highlight>
                  <a:srgbClr val="FFFFFF"/>
                </a:highlight>
              </a:rPr>
              <a:t>-</a:t>
            </a:r>
            <a:r>
              <a:rPr lang="en-AU" sz="1600" dirty="0" err="1">
                <a:solidFill>
                  <a:srgbClr val="212529"/>
                </a:solidFill>
                <a:highlight>
                  <a:srgbClr val="FFFFFF"/>
                </a:highlight>
              </a:rPr>
              <a:t>wah</a:t>
            </a:r>
            <a:r>
              <a:rPr lang="en-AU" sz="1600" dirty="0">
                <a:solidFill>
                  <a:srgbClr val="212529"/>
                </a:solidFill>
                <a:highlight>
                  <a:srgbClr val="FFFFFF"/>
                </a:highlight>
              </a:rPr>
              <a:t>-</a:t>
            </a:r>
            <a:r>
              <a:rPr lang="en-AU" sz="1600" dirty="0" err="1">
                <a:solidFill>
                  <a:srgbClr val="212529"/>
                </a:solidFill>
                <a:highlight>
                  <a:srgbClr val="FFFFFF"/>
                </a:highlight>
              </a:rPr>
              <a:t>lu</a:t>
            </a:r>
            <a:r>
              <a:rPr lang="en-AU" sz="1600" dirty="0">
                <a:solidFill>
                  <a:srgbClr val="212529"/>
                </a:solidFill>
                <a:highlight>
                  <a:srgbClr val="FFFFFF"/>
                </a:highlight>
              </a:rPr>
              <a:t>-burra</a:t>
            </a:r>
            <a:r>
              <a:rPr lang="en-AU" sz="1600" dirty="0">
                <a:solidFill>
                  <a:srgbClr val="202124"/>
                </a:solidFill>
                <a:highlight>
                  <a:srgbClr val="FFFFFF"/>
                </a:highlight>
              </a:rPr>
              <a:t>) </a:t>
            </a:r>
            <a:r>
              <a:rPr lang="en-AU" sz="1600" dirty="0" err="1">
                <a:solidFill>
                  <a:schemeClr val="dk1"/>
                </a:solidFill>
              </a:rPr>
              <a:t>Yidinji</a:t>
            </a:r>
            <a:r>
              <a:rPr lang="en-AU" sz="1600" dirty="0">
                <a:solidFill>
                  <a:schemeClr val="dk1"/>
                </a:solidFill>
              </a:rPr>
              <a:t> (pronounced </a:t>
            </a:r>
            <a:r>
              <a:rPr lang="en-AU" sz="1600" dirty="0" err="1">
                <a:solidFill>
                  <a:schemeClr val="dk1"/>
                </a:solidFill>
              </a:rPr>
              <a:t>Yidinjee</a:t>
            </a:r>
            <a:r>
              <a:rPr lang="en-AU" sz="1600" dirty="0">
                <a:solidFill>
                  <a:schemeClr val="dk1"/>
                </a:solidFill>
              </a:rPr>
              <a:t>) and </a:t>
            </a:r>
            <a:r>
              <a:rPr lang="en-AU" sz="1600" dirty="0" err="1">
                <a:solidFill>
                  <a:schemeClr val="dk1"/>
                </a:solidFill>
              </a:rPr>
              <a:t>Yirrganydji</a:t>
            </a:r>
            <a:r>
              <a:rPr lang="en-AU" sz="1600" dirty="0">
                <a:solidFill>
                  <a:schemeClr val="dk1"/>
                </a:solidFill>
              </a:rPr>
              <a:t> (pronounced </a:t>
            </a:r>
            <a:r>
              <a:rPr lang="en-AU" sz="1600" dirty="0" err="1">
                <a:solidFill>
                  <a:schemeClr val="dk1"/>
                </a:solidFill>
              </a:rPr>
              <a:t>Irikandji</a:t>
            </a:r>
            <a:r>
              <a:rPr lang="en-AU" sz="1600" dirty="0">
                <a:solidFill>
                  <a:schemeClr val="dk1"/>
                </a:solidFill>
              </a:rPr>
              <a:t>)</a:t>
            </a:r>
            <a:endParaRPr sz="16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2400" dirty="0">
              <a:solidFill>
                <a:schemeClr val="dk1"/>
              </a:solidFill>
              <a:highlight>
                <a:srgbClr val="FFFFFF"/>
              </a:highlight>
            </a:endParaRPr>
          </a:p>
          <a:p>
            <a:pPr marL="0" marR="0" lvl="0" indent="0" algn="ctr" rtl="0">
              <a:lnSpc>
                <a:spcPct val="100000"/>
              </a:lnSpc>
              <a:spcBef>
                <a:spcPts val="1200"/>
              </a:spcBef>
              <a:spcAft>
                <a:spcPts val="0"/>
              </a:spcAft>
              <a:buClr>
                <a:srgbClr val="000000"/>
              </a:buClr>
              <a:buSzPts val="2400"/>
              <a:buFont typeface="Arial"/>
              <a:buNone/>
            </a:pPr>
            <a:endParaRPr sz="25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E448A5-CA30-822B-CCAE-0DC53B49BA2B}"/>
              </a:ext>
            </a:extLst>
          </p:cNvPr>
          <p:cNvSpPr txBox="1">
            <a:spLocks/>
          </p:cNvSpPr>
          <p:nvPr/>
        </p:nvSpPr>
        <p:spPr>
          <a:xfrm>
            <a:off x="434051" y="295293"/>
            <a:ext cx="11323898" cy="58912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spc="-150">
                <a:solidFill>
                  <a:srgbClr val="FFDD00"/>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150" normalizeH="0" baseline="0" noProof="0" dirty="0">
                <a:ln>
                  <a:noFill/>
                </a:ln>
                <a:solidFill>
                  <a:srgbClr val="00B0F0"/>
                </a:solidFill>
                <a:effectLst/>
                <a:uLnTx/>
                <a:uFillTx/>
                <a:latin typeface="Calibri" panose="020F0502020204030204" pitchFamily="34" charset="0"/>
                <a:ea typeface="+mj-ea"/>
                <a:cs typeface="Calibri" panose="020F0502020204030204" pitchFamily="34" charset="0"/>
              </a:rPr>
              <a:t>Background and rationale</a:t>
            </a:r>
            <a:endParaRPr kumimoji="0" lang="en-AU" b="1" i="0" u="none" strike="noStrike" kern="1200" cap="none" spc="-150" normalizeH="0" baseline="0" noProof="0" dirty="0">
              <a:ln>
                <a:noFill/>
              </a:ln>
              <a:solidFill>
                <a:srgbClr val="00B0F0"/>
              </a:solidFill>
              <a:effectLst/>
              <a:uLnTx/>
              <a:uFillTx/>
              <a:latin typeface="Calibri" panose="020F0502020204030204" pitchFamily="34" charset="0"/>
              <a:ea typeface="+mj-ea"/>
              <a:cs typeface="Calibri" panose="020F0502020204030204" pitchFamily="34" charset="0"/>
            </a:endParaRPr>
          </a:p>
        </p:txBody>
      </p:sp>
      <p:sp>
        <p:nvSpPr>
          <p:cNvPr id="8" name="Content Placeholder 2">
            <a:extLst>
              <a:ext uri="{FF2B5EF4-FFF2-40B4-BE49-F238E27FC236}">
                <a16:creationId xmlns:a16="http://schemas.microsoft.com/office/drawing/2014/main" id="{07946836-F5C6-47C8-3E30-D02A6C898EC8}"/>
              </a:ext>
            </a:extLst>
          </p:cNvPr>
          <p:cNvSpPr txBox="1">
            <a:spLocks/>
          </p:cNvSpPr>
          <p:nvPr/>
        </p:nvSpPr>
        <p:spPr>
          <a:xfrm>
            <a:off x="87096" y="989352"/>
            <a:ext cx="9251776" cy="525034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11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1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1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1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1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GB" b="1" dirty="0">
                <a:solidFill>
                  <a:schemeClr val="accent1">
                    <a:lumMod val="60000"/>
                    <a:lumOff val="40000"/>
                  </a:schemeClr>
                </a:solidFill>
              </a:rPr>
              <a:t>Language= primary means through which we communicate meaning AND facilitates daily activities and social participation</a:t>
            </a:r>
          </a:p>
          <a:p>
            <a:pPr lvl="0">
              <a:defRPr/>
            </a:pPr>
            <a:r>
              <a:rPr lang="en-GB" b="1" dirty="0">
                <a:solidFill>
                  <a:schemeClr val="accent1">
                    <a:lumMod val="60000"/>
                    <a:lumOff val="40000"/>
                  </a:schemeClr>
                </a:solidFill>
              </a:rPr>
              <a:t>36-74%  of children with CP aged 4-6 yrs </a:t>
            </a:r>
            <a:r>
              <a:rPr lang="en-GB" dirty="0"/>
              <a:t>experience language impairments (LI) (44% -co-occurring receptive and expressive LI)</a:t>
            </a:r>
          </a:p>
          <a:p>
            <a:pPr lvl="0">
              <a:defRPr/>
            </a:pPr>
            <a:r>
              <a:rPr lang="en-GB" dirty="0"/>
              <a:t>+Cognitive and gross motor function impairment = </a:t>
            </a:r>
            <a:r>
              <a:rPr lang="en-GB" b="1" dirty="0">
                <a:solidFill>
                  <a:schemeClr val="accent1">
                    <a:lumMod val="60000"/>
                    <a:lumOff val="40000"/>
                  </a:schemeClr>
                </a:solidFill>
              </a:rPr>
              <a:t>increase LI</a:t>
            </a:r>
          </a:p>
          <a:p>
            <a:pPr lvl="0">
              <a:defRPr/>
            </a:pPr>
            <a:r>
              <a:rPr lang="en-GB" b="1" dirty="0">
                <a:solidFill>
                  <a:schemeClr val="accent1">
                    <a:lumMod val="60000"/>
                    <a:lumOff val="40000"/>
                  </a:schemeClr>
                </a:solidFill>
              </a:rPr>
              <a:t>Repercussions</a:t>
            </a:r>
            <a:r>
              <a:rPr lang="en-GB" dirty="0"/>
              <a:t> of LI have far-reaching and serious consequences:  </a:t>
            </a:r>
          </a:p>
          <a:p>
            <a:pPr lvl="1">
              <a:defRPr/>
            </a:pPr>
            <a:r>
              <a:rPr lang="en-GB" sz="2800" dirty="0"/>
              <a:t>Hinders academic progress</a:t>
            </a:r>
          </a:p>
          <a:p>
            <a:pPr lvl="1">
              <a:defRPr/>
            </a:pPr>
            <a:r>
              <a:rPr lang="en-GB" sz="2800" dirty="0"/>
              <a:t>Restricts social participation</a:t>
            </a:r>
          </a:p>
          <a:p>
            <a:pPr lvl="1">
              <a:defRPr/>
            </a:pPr>
            <a:r>
              <a:rPr lang="en-GB" sz="2800" dirty="0"/>
              <a:t>Can contribute to mental health challenges</a:t>
            </a:r>
          </a:p>
          <a:p>
            <a:pPr lvl="0">
              <a:defRPr/>
            </a:pPr>
            <a:r>
              <a:rPr lang="en-GB" dirty="0"/>
              <a:t>Research describing LI in children with CP is </a:t>
            </a:r>
            <a:r>
              <a:rPr lang="en-GB" b="1" dirty="0">
                <a:solidFill>
                  <a:schemeClr val="accent1">
                    <a:lumMod val="60000"/>
                    <a:lumOff val="40000"/>
                  </a:schemeClr>
                </a:solidFill>
              </a:rPr>
              <a:t>limited</a:t>
            </a:r>
            <a:r>
              <a:rPr lang="en-GB" dirty="0"/>
              <a:t>= direct implications for accurate diagnosis; and timely assessment and treatment of language and communication skills. </a:t>
            </a:r>
            <a:endParaRPr kumimoji="0" lang="en-US" b="0" i="0" u="none" strike="noStrike" kern="1200" cap="none" spc="-110" normalizeH="0" baseline="0" noProof="0" dirty="0">
              <a:ln>
                <a:noFill/>
              </a:ln>
              <a:solidFill>
                <a:sysClr val="window" lastClr="FFFFFF"/>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3063632-3E62-4AA1-A648-E3E120BD9EC6}"/>
              </a:ext>
            </a:extLst>
          </p:cNvPr>
          <p:cNvSpPr txBox="1"/>
          <p:nvPr/>
        </p:nvSpPr>
        <p:spPr>
          <a:xfrm>
            <a:off x="2412480" y="6344632"/>
            <a:ext cx="6705297" cy="369332"/>
          </a:xfrm>
          <a:prstGeom prst="rect">
            <a:avLst/>
          </a:prstGeom>
          <a:noFill/>
        </p:spPr>
        <p:txBody>
          <a:bodyPr wrap="none" rtlCol="0">
            <a:spAutoFit/>
          </a:bodyPr>
          <a:lstStyle/>
          <a:p>
            <a:r>
              <a:rPr lang="en-GB" dirty="0"/>
              <a:t>Mei et al., 2016, ACPR, 2018, Parkes et al., 2010, Hancock et al., 2023 </a:t>
            </a:r>
          </a:p>
        </p:txBody>
      </p:sp>
      <p:pic>
        <p:nvPicPr>
          <p:cNvPr id="1026" name="Picture 2" descr="What Are the Different Classifications of Cerebral Palsy?">
            <a:extLst>
              <a:ext uri="{FF2B5EF4-FFF2-40B4-BE49-F238E27FC236}">
                <a16:creationId xmlns:a16="http://schemas.microsoft.com/office/drawing/2014/main" id="{EFF42A77-05F7-4BE5-9548-6F3EC9D33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872" y="1579555"/>
            <a:ext cx="2766032" cy="203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710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E448A5-CA30-822B-CCAE-0DC53B49BA2B}"/>
              </a:ext>
            </a:extLst>
          </p:cNvPr>
          <p:cNvSpPr txBox="1">
            <a:spLocks/>
          </p:cNvSpPr>
          <p:nvPr/>
        </p:nvSpPr>
        <p:spPr>
          <a:xfrm>
            <a:off x="368735" y="69258"/>
            <a:ext cx="10843908" cy="9800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150">
                <a:solidFill>
                  <a:srgbClr val="FFDD00"/>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150" normalizeH="0" baseline="0" noProof="0" dirty="0">
                <a:ln>
                  <a:noFill/>
                </a:ln>
                <a:solidFill>
                  <a:srgbClr val="00B0F0"/>
                </a:solidFill>
                <a:effectLst/>
                <a:uLnTx/>
                <a:uFillTx/>
                <a:latin typeface="Calibri" panose="020F0502020204030204" pitchFamily="34" charset="0"/>
                <a:ea typeface="+mj-ea"/>
                <a:cs typeface="Calibri" panose="020F0502020204030204" pitchFamily="34" charset="0"/>
              </a:rPr>
              <a:t>Aim and research questions</a:t>
            </a:r>
            <a:endParaRPr kumimoji="0" lang="en-AU" sz="4400" b="1" i="0" u="none" strike="noStrike" kern="1200" cap="none" spc="-150" normalizeH="0" baseline="0" noProof="0" dirty="0">
              <a:ln>
                <a:noFill/>
              </a:ln>
              <a:solidFill>
                <a:srgbClr val="00B0F0"/>
              </a:solidFill>
              <a:effectLst/>
              <a:uLnTx/>
              <a:uFillTx/>
              <a:latin typeface="Calibri" panose="020F0502020204030204" pitchFamily="34" charset="0"/>
              <a:ea typeface="+mj-ea"/>
              <a:cs typeface="Calibri" panose="020F0502020204030204" pitchFamily="34" charset="0"/>
            </a:endParaRPr>
          </a:p>
        </p:txBody>
      </p:sp>
      <p:sp>
        <p:nvSpPr>
          <p:cNvPr id="8" name="Content Placeholder 2">
            <a:extLst>
              <a:ext uri="{FF2B5EF4-FFF2-40B4-BE49-F238E27FC236}">
                <a16:creationId xmlns:a16="http://schemas.microsoft.com/office/drawing/2014/main" id="{07946836-F5C6-47C8-3E30-D02A6C898EC8}"/>
              </a:ext>
            </a:extLst>
          </p:cNvPr>
          <p:cNvSpPr txBox="1">
            <a:spLocks/>
          </p:cNvSpPr>
          <p:nvPr/>
        </p:nvSpPr>
        <p:spPr>
          <a:xfrm>
            <a:off x="1668243" y="992525"/>
            <a:ext cx="10628689" cy="6580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11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1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1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1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1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GB" b="1" dirty="0"/>
              <a:t>To identify and describe the nature of LI in children with CP</a:t>
            </a:r>
            <a:endParaRPr kumimoji="0" lang="en-US" sz="2800" b="1" i="0" u="none" strike="noStrike" kern="1200" cap="none" spc="-110" normalizeH="0" baseline="0" noProof="0" dirty="0">
              <a:ln>
                <a:noFill/>
              </a:ln>
              <a:solidFill>
                <a:sysClr val="window" lastClr="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EACAAB4-FDE6-40E1-9D65-A056AC16B68C}"/>
              </a:ext>
            </a:extLst>
          </p:cNvPr>
          <p:cNvSpPr txBox="1"/>
          <p:nvPr/>
        </p:nvSpPr>
        <p:spPr>
          <a:xfrm>
            <a:off x="409068" y="2062285"/>
            <a:ext cx="2308486" cy="3416320"/>
          </a:xfrm>
          <a:prstGeom prst="rect">
            <a:avLst/>
          </a:prstGeom>
          <a:solidFill>
            <a:schemeClr val="accent1">
              <a:lumMod val="60000"/>
              <a:lumOff val="40000"/>
            </a:schemeClr>
          </a:solidFill>
        </p:spPr>
        <p:txBody>
          <a:bodyPr wrap="square" rtlCol="0">
            <a:spAutoFit/>
          </a:bodyPr>
          <a:lstStyle/>
          <a:p>
            <a:pPr algn="ctr"/>
            <a:endParaRPr lang="en-GB" dirty="0"/>
          </a:p>
          <a:p>
            <a:pPr algn="ctr"/>
            <a:r>
              <a:rPr lang="en-GB" dirty="0"/>
              <a:t>What is the</a:t>
            </a:r>
            <a:r>
              <a:rPr lang="en-GB" b="1" dirty="0"/>
              <a:t> nature of LI, inclusive of form </a:t>
            </a:r>
            <a:r>
              <a:rPr lang="en-GB" dirty="0"/>
              <a:t>(morphosyntax), </a:t>
            </a:r>
            <a:r>
              <a:rPr lang="en-GB" b="1" dirty="0"/>
              <a:t>content</a:t>
            </a:r>
            <a:r>
              <a:rPr lang="en-GB" dirty="0"/>
              <a:t> (semantics) </a:t>
            </a:r>
            <a:r>
              <a:rPr lang="en-GB" b="1" dirty="0"/>
              <a:t>and use </a:t>
            </a:r>
            <a:r>
              <a:rPr lang="en-GB" dirty="0"/>
              <a:t>(pragmatics),  and </a:t>
            </a:r>
            <a:r>
              <a:rPr lang="en-GB" b="1" dirty="0"/>
              <a:t>varied modalities </a:t>
            </a:r>
            <a:r>
              <a:rPr lang="en-GB" dirty="0"/>
              <a:t>(e.g., spoken, written literacy and AAC), in children with CP from 0-18 years?</a:t>
            </a:r>
          </a:p>
        </p:txBody>
      </p:sp>
      <p:sp>
        <p:nvSpPr>
          <p:cNvPr id="9" name="TextBox 8">
            <a:extLst>
              <a:ext uri="{FF2B5EF4-FFF2-40B4-BE49-F238E27FC236}">
                <a16:creationId xmlns:a16="http://schemas.microsoft.com/office/drawing/2014/main" id="{88895D34-0622-42BF-9845-7BCF43DA6950}"/>
              </a:ext>
            </a:extLst>
          </p:cNvPr>
          <p:cNvSpPr txBox="1"/>
          <p:nvPr/>
        </p:nvSpPr>
        <p:spPr>
          <a:xfrm>
            <a:off x="2988037" y="2062282"/>
            <a:ext cx="2308486" cy="3416320"/>
          </a:xfrm>
          <a:prstGeom prst="rect">
            <a:avLst/>
          </a:prstGeom>
          <a:solidFill>
            <a:schemeClr val="accent1">
              <a:lumMod val="60000"/>
              <a:lumOff val="40000"/>
            </a:schemeClr>
          </a:solidFill>
        </p:spPr>
        <p:txBody>
          <a:bodyPr wrap="square" rtlCol="0">
            <a:spAutoFit/>
          </a:bodyPr>
          <a:lstStyle/>
          <a:p>
            <a:pPr algn="ctr"/>
            <a:endParaRPr lang="en-GB" dirty="0"/>
          </a:p>
          <a:p>
            <a:pPr algn="ctr"/>
            <a:r>
              <a:rPr lang="en-GB" dirty="0"/>
              <a:t>Are </a:t>
            </a:r>
            <a:r>
              <a:rPr lang="en-GB" b="1" dirty="0"/>
              <a:t>specific types of LI associated </a:t>
            </a:r>
            <a:r>
              <a:rPr lang="en-GB" dirty="0"/>
              <a:t>with different </a:t>
            </a:r>
            <a:r>
              <a:rPr lang="en-GB" b="1" dirty="0"/>
              <a:t>sub-classifications of CP </a:t>
            </a:r>
            <a:r>
              <a:rPr lang="en-GB" dirty="0"/>
              <a:t>e.g., spastic vs dyskinetic, hemiplegic vs. Quadriplegic, GMFCS level etc.? </a:t>
            </a:r>
          </a:p>
          <a:p>
            <a:pPr algn="ctr"/>
            <a:endParaRPr lang="en-GB" dirty="0"/>
          </a:p>
          <a:p>
            <a:endParaRPr lang="en-GB" dirty="0"/>
          </a:p>
          <a:p>
            <a:endParaRPr lang="en-GB" dirty="0"/>
          </a:p>
        </p:txBody>
      </p:sp>
      <p:sp>
        <p:nvSpPr>
          <p:cNvPr id="10" name="TextBox 9">
            <a:extLst>
              <a:ext uri="{FF2B5EF4-FFF2-40B4-BE49-F238E27FC236}">
                <a16:creationId xmlns:a16="http://schemas.microsoft.com/office/drawing/2014/main" id="{65A55FE8-AB52-4FD5-8EEE-609A6166A1B0}"/>
              </a:ext>
            </a:extLst>
          </p:cNvPr>
          <p:cNvSpPr txBox="1"/>
          <p:nvPr/>
        </p:nvSpPr>
        <p:spPr>
          <a:xfrm>
            <a:off x="6295871" y="2056507"/>
            <a:ext cx="2308486" cy="3416320"/>
          </a:xfrm>
          <a:prstGeom prst="rect">
            <a:avLst/>
          </a:prstGeom>
          <a:solidFill>
            <a:schemeClr val="accent1">
              <a:lumMod val="40000"/>
              <a:lumOff val="60000"/>
            </a:schemeClr>
          </a:solidFill>
        </p:spPr>
        <p:txBody>
          <a:bodyPr wrap="square" rtlCol="0">
            <a:spAutoFit/>
          </a:bodyPr>
          <a:lstStyle/>
          <a:p>
            <a:pPr algn="ctr"/>
            <a:endParaRPr lang="en-GB" dirty="0"/>
          </a:p>
          <a:p>
            <a:pPr algn="ctr"/>
            <a:r>
              <a:rPr lang="en-GB" dirty="0"/>
              <a:t>Are LI in children with CP described </a:t>
            </a:r>
          </a:p>
          <a:p>
            <a:pPr algn="ctr"/>
            <a:r>
              <a:rPr lang="en-GB" dirty="0"/>
              <a:t>at a </a:t>
            </a:r>
            <a:r>
              <a:rPr lang="en-GB" b="1" dirty="0"/>
              <a:t>body functions and structure (BFS)- level, activity, or participation level </a:t>
            </a:r>
            <a:r>
              <a:rPr lang="en-GB" dirty="0"/>
              <a:t>of health?</a:t>
            </a:r>
          </a:p>
          <a:p>
            <a:pPr algn="ctr"/>
            <a:endParaRPr lang="en-GB" dirty="0"/>
          </a:p>
          <a:p>
            <a:pPr algn="ctr"/>
            <a:endParaRPr lang="en-GB" dirty="0"/>
          </a:p>
          <a:p>
            <a:pPr algn="ctr"/>
            <a:endParaRPr lang="en-GB" dirty="0"/>
          </a:p>
          <a:p>
            <a:endParaRPr lang="en-GB" dirty="0"/>
          </a:p>
        </p:txBody>
      </p:sp>
      <p:sp>
        <p:nvSpPr>
          <p:cNvPr id="11" name="TextBox 10">
            <a:extLst>
              <a:ext uri="{FF2B5EF4-FFF2-40B4-BE49-F238E27FC236}">
                <a16:creationId xmlns:a16="http://schemas.microsoft.com/office/drawing/2014/main" id="{0C6AAB15-49A6-49B3-9B3B-C44981D89095}"/>
              </a:ext>
            </a:extLst>
          </p:cNvPr>
          <p:cNvSpPr txBox="1"/>
          <p:nvPr/>
        </p:nvSpPr>
        <p:spPr>
          <a:xfrm>
            <a:off x="8769908" y="1972579"/>
            <a:ext cx="2308486" cy="3416320"/>
          </a:xfrm>
          <a:prstGeom prst="rect">
            <a:avLst/>
          </a:prstGeom>
          <a:solidFill>
            <a:schemeClr val="accent1">
              <a:lumMod val="40000"/>
              <a:lumOff val="60000"/>
            </a:schemeClr>
          </a:solidFill>
        </p:spPr>
        <p:txBody>
          <a:bodyPr wrap="square" rtlCol="0">
            <a:spAutoFit/>
          </a:bodyPr>
          <a:lstStyle/>
          <a:p>
            <a:pPr algn="ctr"/>
            <a:endParaRPr lang="en-US" dirty="0"/>
          </a:p>
          <a:p>
            <a:pPr algn="ctr"/>
            <a:r>
              <a:rPr lang="en-US" dirty="0"/>
              <a:t>What </a:t>
            </a:r>
            <a:r>
              <a:rPr lang="en-US" b="1" dirty="0"/>
              <a:t>assessment tools or method</a:t>
            </a:r>
            <a:r>
              <a:rPr lang="en-US" dirty="0"/>
              <a:t>s have been used to </a:t>
            </a:r>
            <a:r>
              <a:rPr lang="en-US" b="1" dirty="0"/>
              <a:t>measure language in children with CP</a:t>
            </a:r>
            <a:r>
              <a:rPr lang="en-US" dirty="0"/>
              <a:t>?</a:t>
            </a:r>
            <a:endParaRPr lang="en-GB" dirty="0"/>
          </a:p>
          <a:p>
            <a:endParaRPr lang="en-GB" dirty="0"/>
          </a:p>
          <a:p>
            <a:endParaRPr lang="en-GB" dirty="0"/>
          </a:p>
          <a:p>
            <a:endParaRPr lang="en-GB" dirty="0"/>
          </a:p>
          <a:p>
            <a:endParaRPr lang="en-GB" dirty="0"/>
          </a:p>
          <a:p>
            <a:endParaRPr lang="en-GB" dirty="0"/>
          </a:p>
          <a:p>
            <a:endParaRPr lang="en-GB" dirty="0"/>
          </a:p>
        </p:txBody>
      </p:sp>
      <p:sp>
        <p:nvSpPr>
          <p:cNvPr id="6" name="TextBox 5">
            <a:extLst>
              <a:ext uri="{FF2B5EF4-FFF2-40B4-BE49-F238E27FC236}">
                <a16:creationId xmlns:a16="http://schemas.microsoft.com/office/drawing/2014/main" id="{8E898A36-D2E5-4325-A1B4-2CCB6E20CF23}"/>
              </a:ext>
            </a:extLst>
          </p:cNvPr>
          <p:cNvSpPr txBox="1"/>
          <p:nvPr/>
        </p:nvSpPr>
        <p:spPr>
          <a:xfrm>
            <a:off x="409069" y="1692950"/>
            <a:ext cx="4887454" cy="523220"/>
          </a:xfrm>
          <a:prstGeom prst="rect">
            <a:avLst/>
          </a:prstGeom>
          <a:solidFill>
            <a:schemeClr val="accent3">
              <a:lumMod val="40000"/>
              <a:lumOff val="60000"/>
            </a:schemeClr>
          </a:solidFill>
        </p:spPr>
        <p:txBody>
          <a:bodyPr wrap="square" rtlCol="0">
            <a:spAutoFit/>
          </a:bodyPr>
          <a:lstStyle/>
          <a:p>
            <a:pPr algn="ctr"/>
            <a:r>
              <a:rPr lang="en-GB" sz="2800" b="1" dirty="0">
                <a:solidFill>
                  <a:schemeClr val="bg1"/>
                </a:solidFill>
              </a:rPr>
              <a:t>Primary Research Questions</a:t>
            </a:r>
          </a:p>
        </p:txBody>
      </p:sp>
      <p:sp>
        <p:nvSpPr>
          <p:cNvPr id="12" name="TextBox 11">
            <a:extLst>
              <a:ext uri="{FF2B5EF4-FFF2-40B4-BE49-F238E27FC236}">
                <a16:creationId xmlns:a16="http://schemas.microsoft.com/office/drawing/2014/main" id="{4BBBE87E-72FF-4B61-91FB-8D9BBA14C5D4}"/>
              </a:ext>
            </a:extLst>
          </p:cNvPr>
          <p:cNvSpPr txBox="1"/>
          <p:nvPr/>
        </p:nvSpPr>
        <p:spPr>
          <a:xfrm>
            <a:off x="6295871" y="1656397"/>
            <a:ext cx="4887454" cy="523220"/>
          </a:xfrm>
          <a:prstGeom prst="rect">
            <a:avLst/>
          </a:prstGeom>
          <a:solidFill>
            <a:schemeClr val="accent3">
              <a:lumMod val="40000"/>
              <a:lumOff val="60000"/>
            </a:schemeClr>
          </a:solidFill>
        </p:spPr>
        <p:txBody>
          <a:bodyPr wrap="square" rtlCol="0">
            <a:spAutoFit/>
          </a:bodyPr>
          <a:lstStyle/>
          <a:p>
            <a:pPr algn="ctr"/>
            <a:r>
              <a:rPr lang="en-GB" sz="2800" b="1" dirty="0">
                <a:solidFill>
                  <a:schemeClr val="bg1"/>
                </a:solidFill>
              </a:rPr>
              <a:t>Secondary Research Questions</a:t>
            </a:r>
          </a:p>
        </p:txBody>
      </p:sp>
    </p:spTree>
    <p:extLst>
      <p:ext uri="{BB962C8B-B14F-4D97-AF65-F5344CB8AC3E}">
        <p14:creationId xmlns:p14="http://schemas.microsoft.com/office/powerpoint/2010/main" val="1282189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B0E32-547B-44CA-BFD7-B4C79FFEA601}"/>
              </a:ext>
            </a:extLst>
          </p:cNvPr>
          <p:cNvSpPr>
            <a:spLocks noGrp="1"/>
          </p:cNvSpPr>
          <p:nvPr>
            <p:ph type="title"/>
          </p:nvPr>
        </p:nvSpPr>
        <p:spPr>
          <a:xfrm>
            <a:off x="743364" y="230350"/>
            <a:ext cx="10515600" cy="791132"/>
          </a:xfrm>
        </p:spPr>
        <p:txBody>
          <a:bodyPr/>
          <a:lstStyle/>
          <a:p>
            <a:pPr algn="ctr"/>
            <a:r>
              <a:rPr lang="en-GB" b="1" dirty="0">
                <a:solidFill>
                  <a:schemeClr val="accent1">
                    <a:lumMod val="60000"/>
                    <a:lumOff val="40000"/>
                  </a:schemeClr>
                </a:solidFill>
              </a:rPr>
              <a:t>Methods</a:t>
            </a:r>
          </a:p>
        </p:txBody>
      </p:sp>
      <p:graphicFrame>
        <p:nvGraphicFramePr>
          <p:cNvPr id="11" name="Content Placeholder 10">
            <a:extLst>
              <a:ext uri="{FF2B5EF4-FFF2-40B4-BE49-F238E27FC236}">
                <a16:creationId xmlns:a16="http://schemas.microsoft.com/office/drawing/2014/main" id="{7513F8C4-8BFA-4830-BE05-851E7F5C5A7D}"/>
              </a:ext>
            </a:extLst>
          </p:cNvPr>
          <p:cNvGraphicFramePr>
            <a:graphicFrameLocks noGrp="1"/>
          </p:cNvGraphicFramePr>
          <p:nvPr>
            <p:ph idx="1"/>
            <p:extLst>
              <p:ext uri="{D42A27DB-BD31-4B8C-83A1-F6EECF244321}">
                <p14:modId xmlns:p14="http://schemas.microsoft.com/office/powerpoint/2010/main" val="646951857"/>
              </p:ext>
            </p:extLst>
          </p:nvPr>
        </p:nvGraphicFramePr>
        <p:xfrm>
          <a:off x="771873" y="1468746"/>
          <a:ext cx="10515600" cy="4708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990DE90A-E830-4897-9337-5A74E40FA19C}"/>
              </a:ext>
            </a:extLst>
          </p:cNvPr>
          <p:cNvSpPr txBox="1"/>
          <p:nvPr/>
        </p:nvSpPr>
        <p:spPr>
          <a:xfrm>
            <a:off x="7565565" y="1468746"/>
            <a:ext cx="2034540" cy="923330"/>
          </a:xfrm>
          <a:prstGeom prst="rect">
            <a:avLst/>
          </a:prstGeom>
          <a:solidFill>
            <a:schemeClr val="accent1">
              <a:lumMod val="60000"/>
              <a:lumOff val="40000"/>
            </a:schemeClr>
          </a:solidFill>
        </p:spPr>
        <p:txBody>
          <a:bodyPr wrap="square" rtlCol="0">
            <a:spAutoFit/>
          </a:bodyPr>
          <a:lstStyle/>
          <a:p>
            <a:pPr marL="285750" indent="-285750">
              <a:buFont typeface="Wingdings" panose="05000000000000000000" pitchFamily="2" charset="2"/>
              <a:buChar char="ü"/>
            </a:pPr>
            <a:r>
              <a:rPr lang="en-GB" dirty="0">
                <a:solidFill>
                  <a:schemeClr val="bg1"/>
                </a:solidFill>
              </a:rPr>
              <a:t>JBI</a:t>
            </a:r>
          </a:p>
          <a:p>
            <a:pPr marL="285750" indent="-285750">
              <a:buFont typeface="Wingdings" panose="05000000000000000000" pitchFamily="2" charset="2"/>
              <a:buChar char="ü"/>
            </a:pPr>
            <a:r>
              <a:rPr lang="en-GB" dirty="0">
                <a:solidFill>
                  <a:schemeClr val="bg1"/>
                </a:solidFill>
              </a:rPr>
              <a:t>PRISMA- </a:t>
            </a:r>
            <a:r>
              <a:rPr lang="en-GB" dirty="0" err="1">
                <a:solidFill>
                  <a:schemeClr val="bg1"/>
                </a:solidFill>
              </a:rPr>
              <a:t>ScR</a:t>
            </a:r>
            <a:endParaRPr lang="en-GB" dirty="0">
              <a:solidFill>
                <a:schemeClr val="bg1"/>
              </a:solidFill>
            </a:endParaRPr>
          </a:p>
          <a:p>
            <a:pPr marL="285750" indent="-285750">
              <a:buFont typeface="Wingdings" panose="05000000000000000000" pitchFamily="2" charset="2"/>
              <a:buChar char="ü"/>
            </a:pPr>
            <a:r>
              <a:rPr lang="en-GB" dirty="0">
                <a:solidFill>
                  <a:schemeClr val="bg1"/>
                </a:solidFill>
              </a:rPr>
              <a:t>ICF CY</a:t>
            </a:r>
          </a:p>
        </p:txBody>
      </p:sp>
      <p:sp>
        <p:nvSpPr>
          <p:cNvPr id="13" name="TextBox 12">
            <a:extLst>
              <a:ext uri="{FF2B5EF4-FFF2-40B4-BE49-F238E27FC236}">
                <a16:creationId xmlns:a16="http://schemas.microsoft.com/office/drawing/2014/main" id="{34C7374B-9BB3-40F2-BDAA-6B6A7863ECF0}"/>
              </a:ext>
            </a:extLst>
          </p:cNvPr>
          <p:cNvSpPr txBox="1"/>
          <p:nvPr/>
        </p:nvSpPr>
        <p:spPr>
          <a:xfrm>
            <a:off x="9135189" y="2805282"/>
            <a:ext cx="2689262" cy="1200329"/>
          </a:xfrm>
          <a:prstGeom prst="rect">
            <a:avLst/>
          </a:prstGeom>
          <a:solidFill>
            <a:schemeClr val="accent1">
              <a:lumMod val="60000"/>
              <a:lumOff val="40000"/>
            </a:schemeClr>
          </a:solidFill>
        </p:spPr>
        <p:txBody>
          <a:bodyPr wrap="square" rtlCol="0">
            <a:spAutoFit/>
          </a:bodyPr>
          <a:lstStyle/>
          <a:p>
            <a:pPr marL="285750" indent="-285750">
              <a:buFont typeface="Wingdings" panose="05000000000000000000" pitchFamily="2" charset="2"/>
              <a:buChar char="ü"/>
            </a:pPr>
            <a:r>
              <a:rPr lang="en-GB" b="1" dirty="0">
                <a:solidFill>
                  <a:schemeClr val="bg1"/>
                </a:solidFill>
              </a:rPr>
              <a:t>Studies in all languages</a:t>
            </a:r>
          </a:p>
          <a:p>
            <a:r>
              <a:rPr lang="en-GB" b="1" dirty="0">
                <a:solidFill>
                  <a:schemeClr val="bg1"/>
                </a:solidFill>
              </a:rPr>
              <a:t>      from 1980s to 2023</a:t>
            </a:r>
          </a:p>
          <a:p>
            <a:pPr marL="285750" indent="-285750">
              <a:buFont typeface="Wingdings" panose="05000000000000000000" pitchFamily="2" charset="2"/>
              <a:buChar char="ü"/>
            </a:pPr>
            <a:r>
              <a:rPr lang="en-GB" b="1" dirty="0">
                <a:solidFill>
                  <a:schemeClr val="bg1"/>
                </a:solidFill>
              </a:rPr>
              <a:t>Seven E-databases</a:t>
            </a:r>
          </a:p>
          <a:p>
            <a:pPr marL="285750" indent="-285750">
              <a:buFont typeface="Wingdings" panose="05000000000000000000" pitchFamily="2" charset="2"/>
              <a:buChar char="ü"/>
            </a:pPr>
            <a:r>
              <a:rPr lang="en-GB" b="1" dirty="0">
                <a:solidFill>
                  <a:schemeClr val="bg1"/>
                </a:solidFill>
              </a:rPr>
              <a:t>Grey literature</a:t>
            </a:r>
          </a:p>
        </p:txBody>
      </p:sp>
      <p:sp>
        <p:nvSpPr>
          <p:cNvPr id="14" name="TextBox 13">
            <a:extLst>
              <a:ext uri="{FF2B5EF4-FFF2-40B4-BE49-F238E27FC236}">
                <a16:creationId xmlns:a16="http://schemas.microsoft.com/office/drawing/2014/main" id="{1A758083-9B94-4498-AEAC-3AA25A6184C0}"/>
              </a:ext>
            </a:extLst>
          </p:cNvPr>
          <p:cNvSpPr txBox="1"/>
          <p:nvPr/>
        </p:nvSpPr>
        <p:spPr>
          <a:xfrm>
            <a:off x="2330050" y="6572961"/>
            <a:ext cx="6734985" cy="369332"/>
          </a:xfrm>
          <a:prstGeom prst="rect">
            <a:avLst/>
          </a:prstGeom>
          <a:noFill/>
        </p:spPr>
        <p:txBody>
          <a:bodyPr wrap="none" rtlCol="0">
            <a:spAutoFit/>
          </a:bodyPr>
          <a:lstStyle/>
          <a:p>
            <a:r>
              <a:rPr lang="en-GB" dirty="0"/>
              <a:t>Peters et al, 2020, </a:t>
            </a:r>
            <a:r>
              <a:rPr lang="en-GB" dirty="0" err="1"/>
              <a:t>Tricco</a:t>
            </a:r>
            <a:r>
              <a:rPr lang="en-GB" dirty="0"/>
              <a:t> et al, 2018, World Health Organization, 2007 </a:t>
            </a:r>
          </a:p>
        </p:txBody>
      </p:sp>
      <p:cxnSp>
        <p:nvCxnSpPr>
          <p:cNvPr id="18" name="Straight Arrow Connector 17">
            <a:extLst>
              <a:ext uri="{FF2B5EF4-FFF2-40B4-BE49-F238E27FC236}">
                <a16:creationId xmlns:a16="http://schemas.microsoft.com/office/drawing/2014/main" id="{BE878DE6-E191-4543-9522-2D9B8695E360}"/>
              </a:ext>
            </a:extLst>
          </p:cNvPr>
          <p:cNvCxnSpPr>
            <a:cxnSpLocks/>
          </p:cNvCxnSpPr>
          <p:nvPr/>
        </p:nvCxnSpPr>
        <p:spPr>
          <a:xfrm>
            <a:off x="8752894" y="3309076"/>
            <a:ext cx="382295"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E3090B11-1C73-4DCB-9AE0-04EB269CA184}"/>
              </a:ext>
            </a:extLst>
          </p:cNvPr>
          <p:cNvSpPr txBox="1"/>
          <p:nvPr/>
        </p:nvSpPr>
        <p:spPr>
          <a:xfrm>
            <a:off x="8537115" y="4661352"/>
            <a:ext cx="1825786" cy="1200329"/>
          </a:xfrm>
          <a:prstGeom prst="rect">
            <a:avLst/>
          </a:prstGeom>
          <a:solidFill>
            <a:schemeClr val="accent1">
              <a:lumMod val="60000"/>
              <a:lumOff val="40000"/>
            </a:schemeClr>
          </a:solidFill>
        </p:spPr>
        <p:txBody>
          <a:bodyPr wrap="square" rtlCol="0">
            <a:spAutoFit/>
          </a:bodyPr>
          <a:lstStyle/>
          <a:p>
            <a:pPr marL="285750" indent="-285750">
              <a:buFont typeface="Wingdings" panose="05000000000000000000" pitchFamily="2" charset="2"/>
              <a:buChar char="ü"/>
            </a:pPr>
            <a:r>
              <a:rPr lang="en-GB" b="1" dirty="0">
                <a:solidFill>
                  <a:schemeClr val="bg1"/>
                </a:solidFill>
              </a:rPr>
              <a:t>Children (0-18 yrs)</a:t>
            </a:r>
          </a:p>
          <a:p>
            <a:pPr marL="285750" indent="-285750">
              <a:buFont typeface="Wingdings" panose="05000000000000000000" pitchFamily="2" charset="2"/>
              <a:buChar char="ü"/>
            </a:pPr>
            <a:r>
              <a:rPr lang="en-GB" b="1" dirty="0">
                <a:solidFill>
                  <a:schemeClr val="bg1"/>
                </a:solidFill>
              </a:rPr>
              <a:t>CP diagnosis</a:t>
            </a:r>
          </a:p>
          <a:p>
            <a:pPr marL="285750" indent="-285750">
              <a:buFont typeface="Wingdings" panose="05000000000000000000" pitchFamily="2" charset="2"/>
              <a:buChar char="ü"/>
            </a:pPr>
            <a:r>
              <a:rPr lang="en-GB" b="1" dirty="0">
                <a:solidFill>
                  <a:schemeClr val="bg1"/>
                </a:solidFill>
              </a:rPr>
              <a:t>Identified LI</a:t>
            </a:r>
          </a:p>
        </p:txBody>
      </p:sp>
      <p:cxnSp>
        <p:nvCxnSpPr>
          <p:cNvPr id="20" name="Straight Arrow Connector 19">
            <a:extLst>
              <a:ext uri="{FF2B5EF4-FFF2-40B4-BE49-F238E27FC236}">
                <a16:creationId xmlns:a16="http://schemas.microsoft.com/office/drawing/2014/main" id="{9BEC316C-FD7E-4E02-AF17-D1F50B33614B}"/>
              </a:ext>
            </a:extLst>
          </p:cNvPr>
          <p:cNvCxnSpPr>
            <a:cxnSpLocks/>
          </p:cNvCxnSpPr>
          <p:nvPr/>
        </p:nvCxnSpPr>
        <p:spPr>
          <a:xfrm>
            <a:off x="7706128" y="5432734"/>
            <a:ext cx="83098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DCF14AF4-3720-4B9B-8E77-374273AFBA31}"/>
              </a:ext>
            </a:extLst>
          </p:cNvPr>
          <p:cNvCxnSpPr>
            <a:cxnSpLocks/>
          </p:cNvCxnSpPr>
          <p:nvPr/>
        </p:nvCxnSpPr>
        <p:spPr>
          <a:xfrm flipH="1">
            <a:off x="2949174" y="5522907"/>
            <a:ext cx="11846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8423C0CF-9BD7-4DFC-8FBE-02BE07B35B13}"/>
              </a:ext>
            </a:extLst>
          </p:cNvPr>
          <p:cNvCxnSpPr>
            <a:cxnSpLocks/>
          </p:cNvCxnSpPr>
          <p:nvPr/>
        </p:nvCxnSpPr>
        <p:spPr>
          <a:xfrm flipH="1">
            <a:off x="2708181" y="3175206"/>
            <a:ext cx="7413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3BBB4E62-E98D-42F3-9AE4-03F2A5CD5273}"/>
              </a:ext>
            </a:extLst>
          </p:cNvPr>
          <p:cNvSpPr txBox="1"/>
          <p:nvPr/>
        </p:nvSpPr>
        <p:spPr>
          <a:xfrm>
            <a:off x="237744" y="2220416"/>
            <a:ext cx="2354151" cy="1754326"/>
          </a:xfrm>
          <a:prstGeom prst="rect">
            <a:avLst/>
          </a:prstGeom>
          <a:solidFill>
            <a:schemeClr val="accent1">
              <a:lumMod val="60000"/>
              <a:lumOff val="40000"/>
            </a:schemeClr>
          </a:solidFill>
        </p:spPr>
        <p:txBody>
          <a:bodyPr wrap="square" rtlCol="0">
            <a:spAutoFit/>
          </a:bodyPr>
          <a:lstStyle/>
          <a:p>
            <a:pPr marL="285750" indent="-285750">
              <a:buFont typeface="Wingdings" panose="05000000000000000000" pitchFamily="2" charset="2"/>
              <a:buChar char="ü"/>
            </a:pPr>
            <a:r>
              <a:rPr lang="en-GB" dirty="0">
                <a:solidFill>
                  <a:schemeClr val="bg1"/>
                </a:solidFill>
              </a:rPr>
              <a:t>Pilot DE form</a:t>
            </a:r>
          </a:p>
          <a:p>
            <a:pPr marL="285750" indent="-285750">
              <a:buFont typeface="Wingdings" panose="05000000000000000000" pitchFamily="2" charset="2"/>
              <a:buChar char="ü"/>
            </a:pPr>
            <a:r>
              <a:rPr lang="en-GB" dirty="0">
                <a:solidFill>
                  <a:schemeClr val="bg1"/>
                </a:solidFill>
              </a:rPr>
              <a:t>Variables:  Description of participants, nature of LI</a:t>
            </a:r>
          </a:p>
          <a:p>
            <a:pPr marL="285750" indent="-285750">
              <a:buFont typeface="Wingdings" panose="05000000000000000000" pitchFamily="2" charset="2"/>
              <a:buChar char="ü"/>
            </a:pPr>
            <a:r>
              <a:rPr lang="en-GB" dirty="0">
                <a:solidFill>
                  <a:schemeClr val="bg1"/>
                </a:solidFill>
              </a:rPr>
              <a:t>3 reviewers</a:t>
            </a:r>
          </a:p>
        </p:txBody>
      </p:sp>
      <p:sp>
        <p:nvSpPr>
          <p:cNvPr id="36" name="TextBox 35">
            <a:extLst>
              <a:ext uri="{FF2B5EF4-FFF2-40B4-BE49-F238E27FC236}">
                <a16:creationId xmlns:a16="http://schemas.microsoft.com/office/drawing/2014/main" id="{B8DF2B0E-C72B-4F1E-A81A-37B07C931DF6}"/>
              </a:ext>
            </a:extLst>
          </p:cNvPr>
          <p:cNvSpPr txBox="1"/>
          <p:nvPr/>
        </p:nvSpPr>
        <p:spPr>
          <a:xfrm>
            <a:off x="110939" y="4645744"/>
            <a:ext cx="2838234" cy="1477328"/>
          </a:xfrm>
          <a:prstGeom prst="rect">
            <a:avLst/>
          </a:prstGeom>
          <a:solidFill>
            <a:schemeClr val="accent1">
              <a:lumMod val="60000"/>
              <a:lumOff val="40000"/>
            </a:schemeClr>
          </a:solidFill>
        </p:spPr>
        <p:txBody>
          <a:bodyPr wrap="square" rtlCol="0">
            <a:spAutoFit/>
          </a:bodyPr>
          <a:lstStyle/>
          <a:p>
            <a:pPr marL="285750" indent="-285750">
              <a:buFont typeface="Wingdings" panose="05000000000000000000" pitchFamily="2" charset="2"/>
              <a:buChar char="ü"/>
            </a:pPr>
            <a:r>
              <a:rPr lang="en-GB" dirty="0">
                <a:solidFill>
                  <a:schemeClr val="bg1"/>
                </a:solidFill>
              </a:rPr>
              <a:t>TI + AB screening: 2 reviewers</a:t>
            </a:r>
          </a:p>
          <a:p>
            <a:pPr marL="285750" indent="-285750">
              <a:buFont typeface="Wingdings" panose="05000000000000000000" pitchFamily="2" charset="2"/>
              <a:buChar char="ü"/>
            </a:pPr>
            <a:r>
              <a:rPr lang="en-GB" dirty="0">
                <a:solidFill>
                  <a:schemeClr val="bg1"/>
                </a:solidFill>
              </a:rPr>
              <a:t>Exported to Endnote</a:t>
            </a:r>
          </a:p>
          <a:p>
            <a:pPr marL="285750" indent="-285750">
              <a:buFont typeface="Wingdings" panose="05000000000000000000" pitchFamily="2" charset="2"/>
              <a:buChar char="ü"/>
            </a:pPr>
            <a:r>
              <a:rPr lang="en-GB" dirty="0">
                <a:solidFill>
                  <a:schemeClr val="bg1"/>
                </a:solidFill>
              </a:rPr>
              <a:t>Imported to Covidence</a:t>
            </a:r>
          </a:p>
          <a:p>
            <a:endParaRPr lang="en-GB" dirty="0">
              <a:solidFill>
                <a:schemeClr val="bg1"/>
              </a:solidFill>
            </a:endParaRPr>
          </a:p>
        </p:txBody>
      </p:sp>
      <p:cxnSp>
        <p:nvCxnSpPr>
          <p:cNvPr id="21" name="Straight Arrow Connector 20">
            <a:extLst>
              <a:ext uri="{FF2B5EF4-FFF2-40B4-BE49-F238E27FC236}">
                <a16:creationId xmlns:a16="http://schemas.microsoft.com/office/drawing/2014/main" id="{9421E337-0F01-449F-AA55-1B3CD16FDD2D}"/>
              </a:ext>
            </a:extLst>
          </p:cNvPr>
          <p:cNvCxnSpPr>
            <a:cxnSpLocks/>
            <a:endCxn id="12" idx="1"/>
          </p:cNvCxnSpPr>
          <p:nvPr/>
        </p:nvCxnSpPr>
        <p:spPr>
          <a:xfrm>
            <a:off x="6688158" y="1930410"/>
            <a:ext cx="877407"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581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BC7B-2684-41B8-A8C0-B482924CAA09}"/>
              </a:ext>
            </a:extLst>
          </p:cNvPr>
          <p:cNvSpPr>
            <a:spLocks noGrp="1"/>
          </p:cNvSpPr>
          <p:nvPr>
            <p:ph type="title"/>
          </p:nvPr>
        </p:nvSpPr>
        <p:spPr>
          <a:xfrm>
            <a:off x="838200" y="365126"/>
            <a:ext cx="10515600" cy="519076"/>
          </a:xfrm>
        </p:spPr>
        <p:txBody>
          <a:bodyPr>
            <a:normAutofit fontScale="90000"/>
          </a:bodyPr>
          <a:lstStyle/>
          <a:p>
            <a:pPr algn="ctr"/>
            <a:r>
              <a:rPr lang="en-GB" b="1" dirty="0">
                <a:solidFill>
                  <a:schemeClr val="accent1">
                    <a:lumMod val="60000"/>
                    <a:lumOff val="40000"/>
                  </a:schemeClr>
                </a:solidFill>
              </a:rPr>
              <a:t>Results</a:t>
            </a:r>
          </a:p>
        </p:txBody>
      </p:sp>
      <p:graphicFrame>
        <p:nvGraphicFramePr>
          <p:cNvPr id="4" name="Content Placeholder 3">
            <a:extLst>
              <a:ext uri="{FF2B5EF4-FFF2-40B4-BE49-F238E27FC236}">
                <a16:creationId xmlns:a16="http://schemas.microsoft.com/office/drawing/2014/main" id="{BCEDBA35-BABF-458E-8D1B-CAEE5677391D}"/>
              </a:ext>
            </a:extLst>
          </p:cNvPr>
          <p:cNvGraphicFramePr>
            <a:graphicFrameLocks noGrp="1"/>
          </p:cNvGraphicFramePr>
          <p:nvPr>
            <p:ph idx="1"/>
            <p:extLst>
              <p:ext uri="{D42A27DB-BD31-4B8C-83A1-F6EECF244321}">
                <p14:modId xmlns:p14="http://schemas.microsoft.com/office/powerpoint/2010/main" val="3839672741"/>
              </p:ext>
            </p:extLst>
          </p:nvPr>
        </p:nvGraphicFramePr>
        <p:xfrm>
          <a:off x="0" y="884202"/>
          <a:ext cx="9199915" cy="5809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rrow: Right 8">
            <a:extLst>
              <a:ext uri="{FF2B5EF4-FFF2-40B4-BE49-F238E27FC236}">
                <a16:creationId xmlns:a16="http://schemas.microsoft.com/office/drawing/2014/main" id="{6B9DEF29-D6CB-4793-95C7-E049475EEB49}"/>
              </a:ext>
            </a:extLst>
          </p:cNvPr>
          <p:cNvSpPr/>
          <p:nvPr/>
        </p:nvSpPr>
        <p:spPr>
          <a:xfrm>
            <a:off x="2147327" y="1131429"/>
            <a:ext cx="558383" cy="179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752D120E-A270-476D-A873-C57AEF240FD3}"/>
              </a:ext>
            </a:extLst>
          </p:cNvPr>
          <p:cNvSpPr/>
          <p:nvPr/>
        </p:nvSpPr>
        <p:spPr>
          <a:xfrm>
            <a:off x="3503461" y="1131429"/>
            <a:ext cx="558383" cy="1958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5F5A9A0C-5C16-45F2-8A5F-3E85877465EA}"/>
              </a:ext>
            </a:extLst>
          </p:cNvPr>
          <p:cNvSpPr/>
          <p:nvPr/>
        </p:nvSpPr>
        <p:spPr>
          <a:xfrm>
            <a:off x="9339823" y="932288"/>
            <a:ext cx="2712269" cy="1266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Cohort, n =17</a:t>
            </a:r>
          </a:p>
          <a:p>
            <a:pPr algn="ctr"/>
            <a:r>
              <a:rPr lang="en-GB" b="1" dirty="0"/>
              <a:t>Single subject research design, n=12</a:t>
            </a:r>
          </a:p>
        </p:txBody>
      </p:sp>
      <p:sp>
        <p:nvSpPr>
          <p:cNvPr id="20" name="Right Brace 19">
            <a:extLst>
              <a:ext uri="{FF2B5EF4-FFF2-40B4-BE49-F238E27FC236}">
                <a16:creationId xmlns:a16="http://schemas.microsoft.com/office/drawing/2014/main" id="{AD305970-5281-4351-88BF-46D561678C0B}"/>
              </a:ext>
            </a:extLst>
          </p:cNvPr>
          <p:cNvSpPr/>
          <p:nvPr/>
        </p:nvSpPr>
        <p:spPr>
          <a:xfrm>
            <a:off x="4242462" y="5688477"/>
            <a:ext cx="50518" cy="570641"/>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21" name="TextBox 20">
            <a:extLst>
              <a:ext uri="{FF2B5EF4-FFF2-40B4-BE49-F238E27FC236}">
                <a16:creationId xmlns:a16="http://schemas.microsoft.com/office/drawing/2014/main" id="{079044E8-59C1-437F-A55B-17ADF0FA167C}"/>
              </a:ext>
            </a:extLst>
          </p:cNvPr>
          <p:cNvSpPr txBox="1"/>
          <p:nvPr/>
        </p:nvSpPr>
        <p:spPr>
          <a:xfrm>
            <a:off x="4432675" y="5789131"/>
            <a:ext cx="702436" cy="369332"/>
          </a:xfrm>
          <a:prstGeom prst="rect">
            <a:avLst/>
          </a:prstGeom>
          <a:noFill/>
        </p:spPr>
        <p:txBody>
          <a:bodyPr wrap="none" rtlCol="0">
            <a:spAutoFit/>
          </a:bodyPr>
          <a:lstStyle/>
          <a:p>
            <a:r>
              <a:rPr lang="en-GB" b="1" dirty="0"/>
              <a:t>PLS-4</a:t>
            </a:r>
          </a:p>
        </p:txBody>
      </p:sp>
      <p:pic>
        <p:nvPicPr>
          <p:cNvPr id="24" name="Picture 23">
            <a:extLst>
              <a:ext uri="{FF2B5EF4-FFF2-40B4-BE49-F238E27FC236}">
                <a16:creationId xmlns:a16="http://schemas.microsoft.com/office/drawing/2014/main" id="{6418A9F4-D2BE-43F3-B426-B8ABB42B2CEE}"/>
              </a:ext>
            </a:extLst>
          </p:cNvPr>
          <p:cNvPicPr>
            <a:picLocks noChangeAspect="1"/>
          </p:cNvPicPr>
          <p:nvPr/>
        </p:nvPicPr>
        <p:blipFill>
          <a:blip r:embed="rId8"/>
          <a:stretch>
            <a:fillRect/>
          </a:stretch>
        </p:blipFill>
        <p:spPr>
          <a:xfrm>
            <a:off x="9808808" y="2515237"/>
            <a:ext cx="1656823" cy="1651725"/>
          </a:xfrm>
          <a:prstGeom prst="rect">
            <a:avLst/>
          </a:prstGeom>
        </p:spPr>
      </p:pic>
      <p:sp>
        <p:nvSpPr>
          <p:cNvPr id="25" name="Arrow: Right 24">
            <a:extLst>
              <a:ext uri="{FF2B5EF4-FFF2-40B4-BE49-F238E27FC236}">
                <a16:creationId xmlns:a16="http://schemas.microsoft.com/office/drawing/2014/main" id="{1278DB76-9F98-4067-AB31-D4556290FB88}"/>
              </a:ext>
            </a:extLst>
          </p:cNvPr>
          <p:cNvSpPr/>
          <p:nvPr/>
        </p:nvSpPr>
        <p:spPr>
          <a:xfrm>
            <a:off x="6235694" y="1479792"/>
            <a:ext cx="2964221" cy="171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BC927458-1CBA-4630-8AEA-F2AAA9F3E66C}"/>
              </a:ext>
            </a:extLst>
          </p:cNvPr>
          <p:cNvSpPr txBox="1"/>
          <p:nvPr/>
        </p:nvSpPr>
        <p:spPr>
          <a:xfrm flipH="1">
            <a:off x="9730389" y="4197590"/>
            <a:ext cx="1948951" cy="923330"/>
          </a:xfrm>
          <a:prstGeom prst="rect">
            <a:avLst/>
          </a:prstGeom>
          <a:noFill/>
        </p:spPr>
        <p:txBody>
          <a:bodyPr wrap="square" rtlCol="0">
            <a:spAutoFit/>
          </a:bodyPr>
          <a:lstStyle/>
          <a:p>
            <a:pPr marL="285750" indent="-285750">
              <a:buFont typeface="Wingdings" panose="05000000000000000000" pitchFamily="2" charset="2"/>
              <a:buChar char="ü"/>
            </a:pPr>
            <a:r>
              <a:rPr lang="en-GB" b="1" dirty="0">
                <a:solidFill>
                  <a:schemeClr val="bg1"/>
                </a:solidFill>
              </a:rPr>
              <a:t>USA (n=21)</a:t>
            </a:r>
          </a:p>
          <a:p>
            <a:pPr marL="285750" indent="-285750">
              <a:buFont typeface="Wingdings" panose="05000000000000000000" pitchFamily="2" charset="2"/>
              <a:buChar char="ü"/>
            </a:pPr>
            <a:r>
              <a:rPr lang="en-GB" b="1" dirty="0">
                <a:solidFill>
                  <a:schemeClr val="bg1"/>
                </a:solidFill>
              </a:rPr>
              <a:t>Sweden (n=11)</a:t>
            </a:r>
          </a:p>
          <a:p>
            <a:pPr marL="285750" indent="-285750">
              <a:buFont typeface="Wingdings" panose="05000000000000000000" pitchFamily="2" charset="2"/>
              <a:buChar char="ü"/>
            </a:pPr>
            <a:r>
              <a:rPr lang="en-GB" b="1" dirty="0">
                <a:solidFill>
                  <a:schemeClr val="bg1"/>
                </a:solidFill>
              </a:rPr>
              <a:t>Australia (n=5)</a:t>
            </a:r>
          </a:p>
        </p:txBody>
      </p:sp>
      <p:sp>
        <p:nvSpPr>
          <p:cNvPr id="12" name="Arrow: Right 11">
            <a:extLst>
              <a:ext uri="{FF2B5EF4-FFF2-40B4-BE49-F238E27FC236}">
                <a16:creationId xmlns:a16="http://schemas.microsoft.com/office/drawing/2014/main" id="{401FA884-7537-49ED-B051-972763B875EC}"/>
              </a:ext>
            </a:extLst>
          </p:cNvPr>
          <p:cNvSpPr/>
          <p:nvPr/>
        </p:nvSpPr>
        <p:spPr>
          <a:xfrm>
            <a:off x="4153286" y="4457355"/>
            <a:ext cx="279389" cy="171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D52DA65E-0CEF-4C05-8172-5DDDA70D902F}"/>
              </a:ext>
            </a:extLst>
          </p:cNvPr>
          <p:cNvSpPr/>
          <p:nvPr/>
        </p:nvSpPr>
        <p:spPr>
          <a:xfrm>
            <a:off x="5956305" y="4433370"/>
            <a:ext cx="279389" cy="171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850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E448A5-CA30-822B-CCAE-0DC53B49BA2B}"/>
              </a:ext>
            </a:extLst>
          </p:cNvPr>
          <p:cNvSpPr txBox="1">
            <a:spLocks/>
          </p:cNvSpPr>
          <p:nvPr/>
        </p:nvSpPr>
        <p:spPr>
          <a:xfrm>
            <a:off x="599607" y="1"/>
            <a:ext cx="10343213" cy="7196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spc="-150">
                <a:solidFill>
                  <a:srgbClr val="FFDD00"/>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150" normalizeH="0" baseline="0" noProof="0" dirty="0">
                <a:ln>
                  <a:noFill/>
                </a:ln>
                <a:solidFill>
                  <a:srgbClr val="00B0F0"/>
                </a:solidFill>
                <a:effectLst/>
                <a:uLnTx/>
                <a:uFillTx/>
                <a:latin typeface="Calibri" panose="020F0502020204030204" pitchFamily="34" charset="0"/>
                <a:ea typeface="+mj-ea"/>
                <a:cs typeface="Calibri" panose="020F0502020204030204" pitchFamily="34" charset="0"/>
              </a:rPr>
              <a:t>Points for reflection….</a:t>
            </a:r>
            <a:endParaRPr kumimoji="0" lang="en-AU" b="1" i="0" u="none" strike="noStrike" kern="1200" cap="none" spc="-150" normalizeH="0" baseline="0" noProof="0" dirty="0">
              <a:ln>
                <a:noFill/>
              </a:ln>
              <a:solidFill>
                <a:srgbClr val="00B0F0"/>
              </a:solidFill>
              <a:effectLst/>
              <a:uLnTx/>
              <a:uFillTx/>
              <a:latin typeface="Calibri" panose="020F0502020204030204" pitchFamily="34" charset="0"/>
              <a:ea typeface="+mj-ea"/>
              <a:cs typeface="Calibri" panose="020F0502020204030204" pitchFamily="34" charset="0"/>
            </a:endParaRPr>
          </a:p>
        </p:txBody>
      </p:sp>
      <p:graphicFrame>
        <p:nvGraphicFramePr>
          <p:cNvPr id="2" name="Diagram 1">
            <a:extLst>
              <a:ext uri="{FF2B5EF4-FFF2-40B4-BE49-F238E27FC236}">
                <a16:creationId xmlns:a16="http://schemas.microsoft.com/office/drawing/2014/main" id="{D68E1B98-7ACB-49B3-BB74-E6F3EDDE4790}"/>
              </a:ext>
            </a:extLst>
          </p:cNvPr>
          <p:cNvGraphicFramePr/>
          <p:nvPr>
            <p:extLst>
              <p:ext uri="{D42A27DB-BD31-4B8C-83A1-F6EECF244321}">
                <p14:modId xmlns:p14="http://schemas.microsoft.com/office/powerpoint/2010/main" val="1353057925"/>
              </p:ext>
            </p:extLst>
          </p:nvPr>
        </p:nvGraphicFramePr>
        <p:xfrm>
          <a:off x="0" y="719667"/>
          <a:ext cx="11922179" cy="4324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146FA802-7AD7-46BA-9AD3-A5A4D0CAD22D}"/>
              </a:ext>
            </a:extLst>
          </p:cNvPr>
          <p:cNvSpPr txBox="1">
            <a:spLocks/>
          </p:cNvSpPr>
          <p:nvPr/>
        </p:nvSpPr>
        <p:spPr>
          <a:xfrm>
            <a:off x="599606" y="5418667"/>
            <a:ext cx="9896943" cy="7196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spc="-150">
                <a:solidFill>
                  <a:srgbClr val="FFDD00"/>
                </a:solidFill>
                <a:latin typeface="Calibri" panose="020F0502020204030204" pitchFamily="34" charset="0"/>
                <a:ea typeface="+mj-ea"/>
                <a:cs typeface="Calibri" panose="020F0502020204030204" pitchFamily="34" charset="0"/>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dirty="0">
                <a:solidFill>
                  <a:schemeClr val="accent4">
                    <a:lumMod val="60000"/>
                    <a:lumOff val="40000"/>
                  </a:schemeClr>
                </a:solidFill>
              </a:rPr>
              <a:t>Conclusion = a range of  language-domain impairments across childhood  and cannot yet say if  sub-classification of CP is +/ - associated with different impairments</a:t>
            </a:r>
            <a:endParaRPr kumimoji="0" lang="en-AU" sz="2800" b="1" i="0" u="none" strike="noStrike" kern="1200" cap="none" spc="-150" normalizeH="0" baseline="0" noProof="0" dirty="0">
              <a:ln>
                <a:noFill/>
              </a:ln>
              <a:solidFill>
                <a:schemeClr val="accent4">
                  <a:lumMod val="60000"/>
                  <a:lumOff val="40000"/>
                </a:schemeClr>
              </a:solidFill>
              <a:effectLst/>
              <a:uLnTx/>
              <a:uFillTx/>
            </a:endParaRPr>
          </a:p>
        </p:txBody>
      </p:sp>
    </p:spTree>
    <p:extLst>
      <p:ext uri="{BB962C8B-B14F-4D97-AF65-F5344CB8AC3E}">
        <p14:creationId xmlns:p14="http://schemas.microsoft.com/office/powerpoint/2010/main" val="373646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E448A5-CA30-822B-CCAE-0DC53B49BA2B}"/>
              </a:ext>
            </a:extLst>
          </p:cNvPr>
          <p:cNvSpPr txBox="1">
            <a:spLocks/>
          </p:cNvSpPr>
          <p:nvPr/>
        </p:nvSpPr>
        <p:spPr>
          <a:xfrm>
            <a:off x="430807" y="151716"/>
            <a:ext cx="11323898" cy="1168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150">
                <a:solidFill>
                  <a:srgbClr val="FFDD00"/>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150" normalizeH="0" baseline="0" noProof="0" dirty="0">
                <a:ln>
                  <a:noFill/>
                </a:ln>
                <a:solidFill>
                  <a:srgbClr val="00B0F0"/>
                </a:solidFill>
                <a:effectLst/>
                <a:uLnTx/>
                <a:uFillTx/>
                <a:latin typeface="Calibri" panose="020F0502020204030204" pitchFamily="34" charset="0"/>
                <a:ea typeface="+mj-ea"/>
                <a:cs typeface="Calibri" panose="020F0502020204030204" pitchFamily="34" charset="0"/>
              </a:rPr>
              <a:t>Key take home messages…….</a:t>
            </a:r>
            <a:endParaRPr kumimoji="0" lang="en-AU" sz="4400" b="1" i="0" u="none" strike="noStrike" kern="1200" cap="none" spc="-150" normalizeH="0" baseline="0" noProof="0" dirty="0">
              <a:ln>
                <a:noFill/>
              </a:ln>
              <a:solidFill>
                <a:srgbClr val="00B0F0"/>
              </a:solidFill>
              <a:effectLst/>
              <a:uLnTx/>
              <a:uFillTx/>
              <a:latin typeface="Calibri" panose="020F0502020204030204" pitchFamily="34" charset="0"/>
              <a:ea typeface="+mj-ea"/>
              <a:cs typeface="Calibri" panose="020F0502020204030204" pitchFamily="34" charset="0"/>
            </a:endParaRPr>
          </a:p>
        </p:txBody>
      </p:sp>
      <p:sp>
        <p:nvSpPr>
          <p:cNvPr id="8" name="Content Placeholder 2">
            <a:extLst>
              <a:ext uri="{FF2B5EF4-FFF2-40B4-BE49-F238E27FC236}">
                <a16:creationId xmlns:a16="http://schemas.microsoft.com/office/drawing/2014/main" id="{07946836-F5C6-47C8-3E30-D02A6C898EC8}"/>
              </a:ext>
            </a:extLst>
          </p:cNvPr>
          <p:cNvSpPr txBox="1">
            <a:spLocks/>
          </p:cNvSpPr>
          <p:nvPr/>
        </p:nvSpPr>
        <p:spPr>
          <a:xfrm>
            <a:off x="437295" y="1079845"/>
            <a:ext cx="11323898" cy="9152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11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1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1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1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1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1" u="none" strike="noStrike" kern="1200" cap="none" spc="-110" normalizeH="0" baseline="0" noProof="0" dirty="0">
              <a:ln>
                <a:noFill/>
              </a:ln>
              <a:solidFill>
                <a:sysClr val="window" lastClr="FFFFFF"/>
              </a:solidFill>
              <a:effectLst/>
              <a:uLnTx/>
              <a:uFillTx/>
              <a:latin typeface="Calibri" panose="020F0502020204030204"/>
              <a:ea typeface="+mn-ea"/>
              <a:cs typeface="+mn-cs"/>
            </a:endParaRPr>
          </a:p>
        </p:txBody>
      </p:sp>
      <p:sp>
        <p:nvSpPr>
          <p:cNvPr id="2" name="Content Placeholder 2">
            <a:extLst>
              <a:ext uri="{FF2B5EF4-FFF2-40B4-BE49-F238E27FC236}">
                <a16:creationId xmlns:a16="http://schemas.microsoft.com/office/drawing/2014/main" id="{A0E3868A-BC0D-725C-D5DD-8FB70A773C4D}"/>
              </a:ext>
            </a:extLst>
          </p:cNvPr>
          <p:cNvSpPr txBox="1">
            <a:spLocks/>
          </p:cNvSpPr>
          <p:nvPr/>
        </p:nvSpPr>
        <p:spPr>
          <a:xfrm>
            <a:off x="284965" y="1319990"/>
            <a:ext cx="5144713" cy="4257558"/>
          </a:xfrm>
          <a:prstGeom prst="rect">
            <a:avLst/>
          </a:prstGeom>
          <a:ln w="28575">
            <a:solidFill>
              <a:schemeClr val="bg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11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1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1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1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1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accent6">
                    <a:lumMod val="60000"/>
                    <a:lumOff val="40000"/>
                  </a:schemeClr>
                </a:solidFill>
              </a:rPr>
              <a:t>Clinical</a:t>
            </a:r>
          </a:p>
          <a:p>
            <a:r>
              <a:rPr lang="en-US" sz="3000" b="1" i="1" dirty="0">
                <a:solidFill>
                  <a:sysClr val="window" lastClr="FFFFFF"/>
                </a:solidFill>
                <a:latin typeface="Calibri" panose="020F0502020204030204"/>
              </a:rPr>
              <a:t>Respect</a:t>
            </a:r>
            <a:r>
              <a:rPr lang="en-US" b="1" i="1" dirty="0">
                <a:solidFill>
                  <a:sysClr val="window" lastClr="FFFFFF"/>
                </a:solidFill>
                <a:latin typeface="Calibri" panose="020F0502020204030204"/>
              </a:rPr>
              <a:t> </a:t>
            </a:r>
            <a:r>
              <a:rPr lang="en-US" dirty="0">
                <a:solidFill>
                  <a:sysClr val="window" lastClr="FFFFFF"/>
                </a:solidFill>
                <a:latin typeface="Calibri" panose="020F0502020204030204"/>
              </a:rPr>
              <a:t>that each child with CP is on their own unique language journey –</a:t>
            </a:r>
            <a:r>
              <a:rPr lang="en-US" b="1" i="1" dirty="0">
                <a:solidFill>
                  <a:sysClr val="window" lastClr="FFFFFF"/>
                </a:solidFill>
                <a:latin typeface="Calibri" panose="020F0502020204030204"/>
              </a:rPr>
              <a:t> </a:t>
            </a:r>
            <a:r>
              <a:rPr lang="en-US" sz="3000" b="1" i="1" dirty="0">
                <a:solidFill>
                  <a:sysClr val="window" lastClr="FFFFFF"/>
                </a:solidFill>
                <a:latin typeface="Calibri" panose="020F0502020204030204"/>
              </a:rPr>
              <a:t>Respond </a:t>
            </a:r>
            <a:r>
              <a:rPr lang="en-US" b="1" u="sng" dirty="0">
                <a:solidFill>
                  <a:sysClr val="window" lastClr="FFFFFF"/>
                </a:solidFill>
                <a:latin typeface="Calibri" panose="020F0502020204030204"/>
              </a:rPr>
              <a:t>early</a:t>
            </a:r>
            <a:r>
              <a:rPr lang="en-US" dirty="0">
                <a:solidFill>
                  <a:sysClr val="window" lastClr="FFFFFF"/>
                </a:solidFill>
                <a:latin typeface="Calibri" panose="020F0502020204030204"/>
              </a:rPr>
              <a:t> </a:t>
            </a:r>
            <a:r>
              <a:rPr lang="en-US" dirty="0"/>
              <a:t>children’s language development needs to be screened , assessed and monitored early using robust methods beyond an impairment level</a:t>
            </a:r>
            <a:endParaRPr lang="en-US" dirty="0">
              <a:solidFill>
                <a:sysClr val="window" lastClr="FFFFFF"/>
              </a:solidFill>
              <a:latin typeface="Calibri" panose="020F0502020204030204"/>
            </a:endParaRPr>
          </a:p>
          <a:p>
            <a:r>
              <a:rPr lang="en-US" dirty="0"/>
              <a:t>Speech pathology assessment:  </a:t>
            </a:r>
            <a:r>
              <a:rPr lang="en-US" b="1" dirty="0"/>
              <a:t>Comprehensive data </a:t>
            </a:r>
            <a:r>
              <a:rPr lang="en-US" dirty="0"/>
              <a:t>needs to be collected and reported on </a:t>
            </a:r>
            <a:r>
              <a:rPr lang="en-US" b="1" dirty="0"/>
              <a:t>CP diagnosis and its comorbidities</a:t>
            </a:r>
          </a:p>
          <a:p>
            <a:pPr marL="0" indent="0">
              <a:buFont typeface="Arial" panose="020B0604020202020204" pitchFamily="34" charset="0"/>
              <a:buNone/>
            </a:pPr>
            <a:endParaRPr lang="en-US" sz="2400" dirty="0"/>
          </a:p>
        </p:txBody>
      </p:sp>
      <p:sp>
        <p:nvSpPr>
          <p:cNvPr id="5" name="Content Placeholder 2">
            <a:extLst>
              <a:ext uri="{FF2B5EF4-FFF2-40B4-BE49-F238E27FC236}">
                <a16:creationId xmlns:a16="http://schemas.microsoft.com/office/drawing/2014/main" id="{3DDF19CA-6D15-85FA-AFB5-FE057824912D}"/>
              </a:ext>
            </a:extLst>
          </p:cNvPr>
          <p:cNvSpPr txBox="1">
            <a:spLocks/>
          </p:cNvSpPr>
          <p:nvPr/>
        </p:nvSpPr>
        <p:spPr>
          <a:xfrm>
            <a:off x="5778572" y="1330945"/>
            <a:ext cx="5144713" cy="4257558"/>
          </a:xfrm>
          <a:prstGeom prst="rect">
            <a:avLst/>
          </a:prstGeom>
          <a:ln w="28575">
            <a:solidFill>
              <a:sysClr val="window" lastClr="FFFFFF"/>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11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1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1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1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1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110" normalizeH="0" baseline="0" noProof="0" dirty="0">
                <a:ln>
                  <a:noFill/>
                </a:ln>
                <a:solidFill>
                  <a:schemeClr val="accent6">
                    <a:lumMod val="60000"/>
                    <a:lumOff val="40000"/>
                  </a:schemeClr>
                </a:solidFill>
                <a:effectLst/>
                <a:uLnTx/>
                <a:uFillTx/>
                <a:latin typeface="Calibri" panose="020F0502020204030204"/>
                <a:ea typeface="+mn-ea"/>
                <a:cs typeface="+mn-cs"/>
              </a:rPr>
              <a:t>Community</a:t>
            </a:r>
          </a:p>
          <a:p>
            <a:pPr>
              <a:defRPr/>
            </a:pPr>
            <a:r>
              <a:rPr kumimoji="0" lang="en-US" b="0" i="0" u="none" strike="noStrike" kern="1200" cap="none" spc="-110" normalizeH="0" baseline="0" noProof="0" dirty="0">
                <a:ln>
                  <a:noFill/>
                </a:ln>
                <a:solidFill>
                  <a:sysClr val="window" lastClr="FFFFFF"/>
                </a:solidFill>
                <a:effectLst/>
                <a:uLnTx/>
                <a:uFillTx/>
                <a:latin typeface="Calibri" panose="020F0502020204030204"/>
                <a:ea typeface="+mn-ea"/>
                <a:cs typeface="+mn-cs"/>
              </a:rPr>
              <a:t>Parents of children with CP can advocate for language assessment early</a:t>
            </a:r>
          </a:p>
          <a:p>
            <a:pPr>
              <a:defRPr/>
            </a:pPr>
            <a:r>
              <a:rPr lang="en-US" dirty="0">
                <a:solidFill>
                  <a:sysClr val="window" lastClr="FFFFFF"/>
                </a:solidFill>
                <a:latin typeface="Calibri" panose="020F0502020204030204"/>
              </a:rPr>
              <a:t>Researchers need to consider </a:t>
            </a:r>
            <a:r>
              <a:rPr kumimoji="0" lang="en-US" b="0" i="0" u="none" strike="noStrike" kern="1200" cap="none" spc="-110" normalizeH="0" baseline="0" noProof="0" dirty="0">
                <a:ln>
                  <a:noFill/>
                </a:ln>
                <a:solidFill>
                  <a:sysClr val="window" lastClr="FFFFFF"/>
                </a:solidFill>
                <a:effectLst/>
                <a:uLnTx/>
                <a:uFillTx/>
                <a:latin typeface="Calibri" panose="020F0502020204030204"/>
                <a:ea typeface="+mn-ea"/>
                <a:cs typeface="+mn-cs"/>
              </a:rPr>
              <a:t>minimum standards in reporting when completing language-based studies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110" normalizeH="0" baseline="0" noProof="0" dirty="0">
              <a:ln>
                <a:noFill/>
              </a:ln>
              <a:solidFill>
                <a:sysClr val="window" lastClr="FFFFFF"/>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110" normalizeH="0" baseline="0" noProof="0" dirty="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813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4CC76-0E65-43CD-A9D3-D62298521522}"/>
              </a:ext>
            </a:extLst>
          </p:cNvPr>
          <p:cNvSpPr>
            <a:spLocks noGrp="1"/>
          </p:cNvSpPr>
          <p:nvPr>
            <p:ph type="title"/>
          </p:nvPr>
        </p:nvSpPr>
        <p:spPr>
          <a:xfrm>
            <a:off x="495300" y="119064"/>
            <a:ext cx="10515600" cy="492124"/>
          </a:xfrm>
        </p:spPr>
        <p:txBody>
          <a:bodyPr>
            <a:normAutofit fontScale="90000"/>
          </a:bodyPr>
          <a:lstStyle/>
          <a:p>
            <a:pPr algn="ctr"/>
            <a:r>
              <a:rPr lang="en-GB" b="1" dirty="0">
                <a:solidFill>
                  <a:schemeClr val="bg1"/>
                </a:solidFill>
              </a:rPr>
              <a:t>References</a:t>
            </a:r>
          </a:p>
        </p:txBody>
      </p:sp>
      <p:sp>
        <p:nvSpPr>
          <p:cNvPr id="3" name="Content Placeholder 2">
            <a:extLst>
              <a:ext uri="{FF2B5EF4-FFF2-40B4-BE49-F238E27FC236}">
                <a16:creationId xmlns:a16="http://schemas.microsoft.com/office/drawing/2014/main" id="{4348A603-3DBC-4269-A140-7B52169E48EB}"/>
              </a:ext>
            </a:extLst>
          </p:cNvPr>
          <p:cNvSpPr>
            <a:spLocks noGrp="1"/>
          </p:cNvSpPr>
          <p:nvPr>
            <p:ph idx="1"/>
          </p:nvPr>
        </p:nvSpPr>
        <p:spPr>
          <a:xfrm>
            <a:off x="0" y="611188"/>
            <a:ext cx="11963400" cy="5635624"/>
          </a:xfrm>
        </p:spPr>
        <p:txBody>
          <a:bodyPr vert="horz" lIns="91440" tIns="45720" rIns="91440" bIns="45720" rtlCol="0" anchor="t">
            <a:normAutofit lnSpcReduction="10000"/>
          </a:bodyPr>
          <a:lstStyle/>
          <a:p>
            <a:r>
              <a:rPr lang="en-GB" sz="1200" dirty="0">
                <a:solidFill>
                  <a:schemeClr val="bg1"/>
                </a:solidFill>
              </a:rPr>
              <a:t>Bishop, D. V. M. (Dorothy V. M. ). (2003). </a:t>
            </a:r>
            <a:r>
              <a:rPr lang="en-GB" sz="1200" i="1" dirty="0">
                <a:solidFill>
                  <a:schemeClr val="bg1"/>
                </a:solidFill>
              </a:rPr>
              <a:t>The test for reception of grammar : TROG-2 / [by D.V.M. Bishop].</a:t>
            </a:r>
            <a:r>
              <a:rPr lang="en-GB" sz="1200" dirty="0">
                <a:solidFill>
                  <a:schemeClr val="bg1"/>
                </a:solidFill>
              </a:rPr>
              <a:t> (Version 2). Pearson Assessment.</a:t>
            </a:r>
          </a:p>
          <a:p>
            <a:r>
              <a:rPr lang="en-GB" sz="1200" dirty="0" err="1">
                <a:solidFill>
                  <a:schemeClr val="bg1"/>
                </a:solidFill>
              </a:rPr>
              <a:t>Carrow</a:t>
            </a:r>
            <a:r>
              <a:rPr lang="en-GB" sz="1200" dirty="0">
                <a:solidFill>
                  <a:schemeClr val="bg1"/>
                </a:solidFill>
              </a:rPr>
              <a:t>-Woolfolk, E. (1985). </a:t>
            </a:r>
            <a:r>
              <a:rPr lang="en-GB" sz="1200" i="1" dirty="0">
                <a:solidFill>
                  <a:schemeClr val="bg1"/>
                </a:solidFill>
              </a:rPr>
              <a:t>TACL-R test for auditory comprehension of language / Elizabeth </a:t>
            </a:r>
            <a:r>
              <a:rPr lang="en-GB" sz="1200" i="1" dirty="0" err="1">
                <a:solidFill>
                  <a:schemeClr val="bg1"/>
                </a:solidFill>
              </a:rPr>
              <a:t>Carrow</a:t>
            </a:r>
            <a:r>
              <a:rPr lang="en-GB" sz="1200" i="1" dirty="0">
                <a:solidFill>
                  <a:schemeClr val="bg1"/>
                </a:solidFill>
              </a:rPr>
              <a:t>-Woolfolk.</a:t>
            </a:r>
            <a:r>
              <a:rPr lang="en-GB" sz="1200" dirty="0">
                <a:solidFill>
                  <a:schemeClr val="bg1"/>
                </a:solidFill>
              </a:rPr>
              <a:t> (Rev. ed.). Pro-Ed.</a:t>
            </a:r>
          </a:p>
          <a:p>
            <a:r>
              <a:rPr lang="en-IE" sz="1200" dirty="0">
                <a:solidFill>
                  <a:schemeClr val="bg1"/>
                </a:solidFill>
              </a:rPr>
              <a:t>Dunn, L. M., &amp; Dunn, D. M. (2007). </a:t>
            </a:r>
            <a:r>
              <a:rPr lang="en-IE" sz="1200" i="1" dirty="0">
                <a:solidFill>
                  <a:schemeClr val="bg1"/>
                </a:solidFill>
              </a:rPr>
              <a:t>Peabody Picture Vocabulary Test--Fourth Edition (PPVT-4)</a:t>
            </a:r>
            <a:r>
              <a:rPr lang="en-IE" sz="1200" dirty="0">
                <a:solidFill>
                  <a:schemeClr val="bg1"/>
                </a:solidFill>
              </a:rPr>
              <a:t> [Database record]. APA </a:t>
            </a:r>
            <a:r>
              <a:rPr lang="en-IE" sz="1200" dirty="0" err="1">
                <a:solidFill>
                  <a:schemeClr val="bg1"/>
                </a:solidFill>
              </a:rPr>
              <a:t>PsycTests</a:t>
            </a:r>
            <a:r>
              <a:rPr lang="en-IE" sz="1200" dirty="0">
                <a:solidFill>
                  <a:schemeClr val="bg1"/>
                </a:solidFill>
              </a:rPr>
              <a:t>.</a:t>
            </a:r>
            <a:r>
              <a:rPr lang="en-US" sz="1200" dirty="0">
                <a:solidFill>
                  <a:schemeClr val="bg1"/>
                </a:solidFill>
              </a:rPr>
              <a:t> </a:t>
            </a:r>
            <a:r>
              <a:rPr lang="en-IE" sz="1200" u="sng" dirty="0">
                <a:solidFill>
                  <a:schemeClr val="bg1"/>
                </a:solidFill>
                <a:hlinkClick r:id="rId2">
                  <a:extLst>
                    <a:ext uri="{A12FA001-AC4F-418D-AE19-62706E023703}">
                      <ahyp:hlinkClr xmlns:ahyp="http://schemas.microsoft.com/office/drawing/2018/hyperlinkcolor" val="tx"/>
                    </a:ext>
                  </a:extLst>
                </a:hlinkClick>
              </a:rPr>
              <a:t>https://doi.org/10.1037/t15144-000</a:t>
            </a:r>
            <a:endParaRPr lang="en-IE" sz="1200" u="sng" dirty="0">
              <a:solidFill>
                <a:schemeClr val="bg1"/>
              </a:solidFill>
            </a:endParaRPr>
          </a:p>
          <a:p>
            <a:r>
              <a:rPr lang="en-GB" sz="1200" dirty="0">
                <a:solidFill>
                  <a:schemeClr val="bg1"/>
                </a:solidFill>
              </a:rPr>
              <a:t>Edwards, S., &amp; </a:t>
            </a:r>
            <a:r>
              <a:rPr lang="en-GB" sz="1200" dirty="0" err="1">
                <a:solidFill>
                  <a:schemeClr val="bg1"/>
                </a:solidFill>
              </a:rPr>
              <a:t>Reynell</a:t>
            </a:r>
            <a:r>
              <a:rPr lang="en-GB" sz="1200" dirty="0">
                <a:solidFill>
                  <a:schemeClr val="bg1"/>
                </a:solidFill>
              </a:rPr>
              <a:t>, J. (1997). </a:t>
            </a:r>
            <a:r>
              <a:rPr lang="en-GB" sz="1200" i="1" dirty="0" err="1">
                <a:solidFill>
                  <a:schemeClr val="bg1"/>
                </a:solidFill>
              </a:rPr>
              <a:t>Reynell</a:t>
            </a:r>
            <a:r>
              <a:rPr lang="en-GB" sz="1200" i="1" dirty="0">
                <a:solidFill>
                  <a:schemeClr val="bg1"/>
                </a:solidFill>
              </a:rPr>
              <a:t> developmental language scales III / Susan Edwards ... [et al.].</a:t>
            </a:r>
            <a:r>
              <a:rPr lang="en-GB" sz="1200" dirty="0">
                <a:solidFill>
                  <a:schemeClr val="bg1"/>
                </a:solidFill>
              </a:rPr>
              <a:t> (3rd ed.). NFER-NELSON.</a:t>
            </a:r>
          </a:p>
          <a:p>
            <a:pPr lvl="0"/>
            <a:r>
              <a:rPr lang="en-GB" sz="1200" dirty="0">
                <a:solidFill>
                  <a:schemeClr val="bg1"/>
                </a:solidFill>
              </a:rPr>
              <a:t>Hancock, A., Northcott, S., Hobson, H., &amp; Clarke, M. (2023). 319 Speech, language and communication needs and mental 320 health: the experiences of speech and language thera321 </a:t>
            </a:r>
            <a:r>
              <a:rPr lang="en-GB" sz="1200" dirty="0" err="1">
                <a:solidFill>
                  <a:schemeClr val="bg1"/>
                </a:solidFill>
              </a:rPr>
              <a:t>pists</a:t>
            </a:r>
            <a:r>
              <a:rPr lang="en-GB" sz="1200" dirty="0">
                <a:solidFill>
                  <a:schemeClr val="bg1"/>
                </a:solidFill>
              </a:rPr>
              <a:t> and mental health professionals. International Journal 322 of Language &amp; Communication Disorders, 58(1), 52-66. 323 </a:t>
            </a:r>
            <a:r>
              <a:rPr lang="en-GB" sz="1200" dirty="0">
                <a:solidFill>
                  <a:schemeClr val="bg1"/>
                </a:solidFill>
                <a:hlinkClick r:id="rId3">
                  <a:extLst>
                    <a:ext uri="{A12FA001-AC4F-418D-AE19-62706E023703}">
                      <ahyp:hlinkClr xmlns:ahyp="http://schemas.microsoft.com/office/drawing/2018/hyperlinkcolor" val="tx"/>
                    </a:ext>
                  </a:extLst>
                </a:hlinkClick>
              </a:rPr>
              <a:t>https://doi.org/10.1111/1460-6984.12767</a:t>
            </a:r>
            <a:endParaRPr lang="en-GB" sz="1200" dirty="0">
              <a:solidFill>
                <a:schemeClr val="bg1"/>
              </a:solidFill>
            </a:endParaRPr>
          </a:p>
          <a:p>
            <a:r>
              <a:rPr lang="en-GB" sz="1200" dirty="0">
                <a:solidFill>
                  <a:schemeClr val="bg1"/>
                </a:solidFill>
              </a:rPr>
              <a:t>Martin, N. &amp; Brownell, R. (2023). (EOWPVT-4) Expressive One-Word Picture Vocabulary Test, Fourth Edition. WPS. </a:t>
            </a:r>
          </a:p>
          <a:p>
            <a:pPr lvl="0"/>
            <a:r>
              <a:rPr lang="en-GB" sz="1200" dirty="0">
                <a:solidFill>
                  <a:schemeClr val="bg1"/>
                </a:solidFill>
              </a:rPr>
              <a:t>Mei, C., Reilly, S., </a:t>
            </a:r>
            <a:r>
              <a:rPr lang="en-GB" sz="1200" dirty="0" err="1">
                <a:solidFill>
                  <a:schemeClr val="bg1"/>
                </a:solidFill>
              </a:rPr>
              <a:t>Reddihough</a:t>
            </a:r>
            <a:r>
              <a:rPr lang="en-GB" sz="1200" dirty="0">
                <a:solidFill>
                  <a:schemeClr val="bg1"/>
                </a:solidFill>
              </a:rPr>
              <a:t>, D., Mensah, F., Pennington, L., &amp; Morgan, A. (2016). Language outcomes of children with cerebral palsy aged 5 years and 6 years: a population‐based study. </a:t>
            </a:r>
            <a:r>
              <a:rPr lang="en-GB" sz="1200" i="1" dirty="0">
                <a:solidFill>
                  <a:schemeClr val="bg1"/>
                </a:solidFill>
              </a:rPr>
              <a:t>Developmental Medicine and Child Neurology</a:t>
            </a:r>
            <a:r>
              <a:rPr lang="en-GB" sz="1200" dirty="0">
                <a:solidFill>
                  <a:schemeClr val="bg1"/>
                </a:solidFill>
              </a:rPr>
              <a:t>, </a:t>
            </a:r>
            <a:r>
              <a:rPr lang="en-GB" sz="1200" i="1" dirty="0">
                <a:solidFill>
                  <a:schemeClr val="bg1"/>
                </a:solidFill>
              </a:rPr>
              <a:t>58</a:t>
            </a:r>
            <a:r>
              <a:rPr lang="en-GB" sz="1200" dirty="0">
                <a:solidFill>
                  <a:schemeClr val="bg1"/>
                </a:solidFill>
              </a:rPr>
              <a:t>(6), 605–611. </a:t>
            </a:r>
            <a:r>
              <a:rPr lang="en-GB" sz="1200" dirty="0">
                <a:solidFill>
                  <a:schemeClr val="bg1"/>
                </a:solidFill>
                <a:hlinkClick r:id="rId4">
                  <a:extLst>
                    <a:ext uri="{A12FA001-AC4F-418D-AE19-62706E023703}">
                      <ahyp:hlinkClr xmlns:ahyp="http://schemas.microsoft.com/office/drawing/2018/hyperlinkcolor" val="tx"/>
                    </a:ext>
                  </a:extLst>
                </a:hlinkClick>
              </a:rPr>
              <a:t>https://doi.org/10.1111/dmcn.12957</a:t>
            </a:r>
            <a:r>
              <a:rPr lang="en-GB" sz="1200" dirty="0">
                <a:solidFill>
                  <a:schemeClr val="bg1"/>
                </a:solidFill>
              </a:rPr>
              <a:t> </a:t>
            </a:r>
          </a:p>
          <a:p>
            <a:pPr lvl="0"/>
            <a:r>
              <a:rPr lang="en-GB" sz="1200" dirty="0">
                <a:solidFill>
                  <a:schemeClr val="bg1"/>
                </a:solidFill>
              </a:rPr>
              <a:t>Renfrew, C. (2010). Bus Story Test- Revised Edition. . 1</a:t>
            </a:r>
            <a:r>
              <a:rPr lang="en-GB" sz="1200" baseline="30000" dirty="0">
                <a:solidFill>
                  <a:schemeClr val="bg1"/>
                </a:solidFill>
              </a:rPr>
              <a:t>st</a:t>
            </a:r>
            <a:r>
              <a:rPr lang="en-GB" sz="1200" dirty="0">
                <a:solidFill>
                  <a:schemeClr val="bg1"/>
                </a:solidFill>
              </a:rPr>
              <a:t> Edition. Routledge. </a:t>
            </a:r>
          </a:p>
          <a:p>
            <a:pPr lvl="0"/>
            <a:r>
              <a:rPr lang="en-GB" sz="1200" dirty="0" err="1">
                <a:solidFill>
                  <a:schemeClr val="bg1"/>
                </a:solidFill>
              </a:rPr>
              <a:t>Semel</a:t>
            </a:r>
            <a:r>
              <a:rPr lang="en-GB" sz="1200" dirty="0">
                <a:solidFill>
                  <a:schemeClr val="bg1"/>
                </a:solidFill>
              </a:rPr>
              <a:t>, E. M., Wiig, E. H., &amp; Secord, W. (2006). </a:t>
            </a:r>
            <a:r>
              <a:rPr lang="en-GB" sz="1200" i="1" dirty="0">
                <a:solidFill>
                  <a:schemeClr val="bg1"/>
                </a:solidFill>
              </a:rPr>
              <a:t>CELF 4 UK : Clinical evaluation of language fundamentals / Eleanor </a:t>
            </a:r>
            <a:r>
              <a:rPr lang="en-GB" sz="1200" i="1" dirty="0" err="1">
                <a:solidFill>
                  <a:schemeClr val="bg1"/>
                </a:solidFill>
              </a:rPr>
              <a:t>Semel</a:t>
            </a:r>
            <a:r>
              <a:rPr lang="en-GB" sz="1200" i="1" dirty="0">
                <a:solidFill>
                  <a:schemeClr val="bg1"/>
                </a:solidFill>
              </a:rPr>
              <a:t>, Elisabeth H. Wiig, Wayne A. Secord.</a:t>
            </a:r>
            <a:r>
              <a:rPr lang="en-GB" sz="1200" dirty="0">
                <a:solidFill>
                  <a:schemeClr val="bg1"/>
                </a:solidFill>
              </a:rPr>
              <a:t> (4th UK ed.). Harcourt assessment.</a:t>
            </a:r>
          </a:p>
          <a:p>
            <a:pPr lvl="0"/>
            <a:r>
              <a:rPr lang="en-GB" sz="1200" dirty="0">
                <a:solidFill>
                  <a:schemeClr val="bg1"/>
                </a:solidFill>
              </a:rPr>
              <a:t>Parkes, J., Hill, N., Platt, M.J., &amp; Donnelly, C. (2010). 350 </a:t>
            </a:r>
            <a:r>
              <a:rPr lang="en-GB" sz="1200" dirty="0" err="1">
                <a:solidFill>
                  <a:schemeClr val="bg1"/>
                </a:solidFill>
              </a:rPr>
              <a:t>Oromotor</a:t>
            </a:r>
            <a:r>
              <a:rPr lang="en-GB" sz="1200" dirty="0">
                <a:solidFill>
                  <a:schemeClr val="bg1"/>
                </a:solidFill>
              </a:rPr>
              <a:t> dysfunction and communication impairments in 351 children with cerebral palsy: a register study. Develop352 mental Medicine &amp; Child Neurology, 52(12), 1113-1119. 353 https://doi.org/10.1111/j.1469-8749.2010.03765.x 354 Paul, R., Norbury, C., &amp; Gosse, C. (2017). Language D </a:t>
            </a:r>
            <a:r>
              <a:rPr lang="en-IE" sz="1200" dirty="0" err="1">
                <a:solidFill>
                  <a:schemeClr val="bg1"/>
                </a:solidFill>
              </a:rPr>
              <a:t>Tricco</a:t>
            </a:r>
            <a:r>
              <a:rPr lang="en-IE" sz="1200" dirty="0">
                <a:solidFill>
                  <a:schemeClr val="bg1"/>
                </a:solidFill>
              </a:rPr>
              <a:t>, A.C., et al. (2018). ‘PRISMA Extension for Scoping Reviews (PRISMA-</a:t>
            </a:r>
            <a:r>
              <a:rPr lang="en-IE" sz="1200" dirty="0" err="1">
                <a:solidFill>
                  <a:schemeClr val="bg1"/>
                </a:solidFill>
              </a:rPr>
              <a:t>ScR</a:t>
            </a:r>
            <a:r>
              <a:rPr lang="en-IE" sz="1200" dirty="0">
                <a:solidFill>
                  <a:schemeClr val="bg1"/>
                </a:solidFill>
              </a:rPr>
              <a:t>): Checklist and Explanation’. </a:t>
            </a:r>
            <a:r>
              <a:rPr lang="en-IE" sz="1200" i="1" dirty="0">
                <a:solidFill>
                  <a:schemeClr val="bg1"/>
                </a:solidFill>
              </a:rPr>
              <a:t>Annals of internal medicine</a:t>
            </a:r>
            <a:r>
              <a:rPr lang="en-IE" sz="1200" dirty="0">
                <a:solidFill>
                  <a:schemeClr val="bg1"/>
                </a:solidFill>
              </a:rPr>
              <a:t>, </a:t>
            </a:r>
            <a:r>
              <a:rPr lang="en-IE" sz="1200" i="1" dirty="0">
                <a:solidFill>
                  <a:schemeClr val="bg1"/>
                </a:solidFill>
              </a:rPr>
              <a:t>169</a:t>
            </a:r>
            <a:r>
              <a:rPr lang="en-IE" sz="1200" dirty="0">
                <a:solidFill>
                  <a:schemeClr val="bg1"/>
                </a:solidFill>
              </a:rPr>
              <a:t>(7), 467–473. </a:t>
            </a:r>
            <a:r>
              <a:rPr lang="en-IE" sz="1200" u="sng" dirty="0">
                <a:solidFill>
                  <a:schemeClr val="bg1"/>
                </a:solidFill>
                <a:hlinkClick r:id="rId5">
                  <a:extLst>
                    <a:ext uri="{A12FA001-AC4F-418D-AE19-62706E023703}">
                      <ahyp:hlinkClr xmlns:ahyp="http://schemas.microsoft.com/office/drawing/2018/hyperlinkcolor" val="tx"/>
                    </a:ext>
                  </a:extLst>
                </a:hlinkClick>
              </a:rPr>
              <a:t>https://doi.org/10.7326/M18-0850</a:t>
            </a:r>
            <a:r>
              <a:rPr lang="en-IE" sz="1200" dirty="0">
                <a:solidFill>
                  <a:schemeClr val="bg1"/>
                </a:solidFill>
              </a:rPr>
              <a:t> .</a:t>
            </a:r>
            <a:endParaRPr lang="en-GB" sz="1200" dirty="0">
              <a:solidFill>
                <a:schemeClr val="bg1"/>
              </a:solidFill>
            </a:endParaRPr>
          </a:p>
          <a:p>
            <a:pPr lvl="0"/>
            <a:r>
              <a:rPr lang="en-GB" sz="1200" dirty="0">
                <a:solidFill>
                  <a:schemeClr val="bg1"/>
                </a:solidFill>
              </a:rPr>
              <a:t>Peters, M.D.J., Marnie, C., </a:t>
            </a:r>
            <a:r>
              <a:rPr lang="en-GB" sz="1200" dirty="0" err="1">
                <a:solidFill>
                  <a:schemeClr val="bg1"/>
                </a:solidFill>
              </a:rPr>
              <a:t>Tricco</a:t>
            </a:r>
            <a:r>
              <a:rPr lang="en-GB" sz="1200" dirty="0">
                <a:solidFill>
                  <a:schemeClr val="bg1"/>
                </a:solidFill>
              </a:rPr>
              <a:t>, A.C., et al. (2020). 356 Updated methodological guidance for the conduct of 357 scoping reviews. JBI Evidence Synthesis, 18, 2119-2126. 358 </a:t>
            </a:r>
            <a:r>
              <a:rPr lang="en-GB" sz="1200" dirty="0">
                <a:solidFill>
                  <a:schemeClr val="bg1"/>
                </a:solidFill>
                <a:hlinkClick r:id="rId6">
                  <a:extLst>
                    <a:ext uri="{A12FA001-AC4F-418D-AE19-62706E023703}">
                      <ahyp:hlinkClr xmlns:ahyp="http://schemas.microsoft.com/office/drawing/2018/hyperlinkcolor" val="tx"/>
                    </a:ext>
                  </a:extLst>
                </a:hlinkClick>
              </a:rPr>
              <a:t>https://doi.org/10.1111/jbies-20-00167</a:t>
            </a:r>
            <a:endParaRPr lang="en-GB" sz="1200" dirty="0">
              <a:solidFill>
                <a:schemeClr val="bg1"/>
              </a:solidFill>
            </a:endParaRPr>
          </a:p>
          <a:p>
            <a:r>
              <a:rPr lang="en-GB" sz="1200" dirty="0" err="1">
                <a:solidFill>
                  <a:schemeClr val="bg1"/>
                </a:solidFill>
                <a:ea typeface="+mn-lt"/>
                <a:cs typeface="+mn-lt"/>
              </a:rPr>
              <a:t>Tricco</a:t>
            </a:r>
            <a:r>
              <a:rPr lang="en-GB" sz="1200" dirty="0">
                <a:solidFill>
                  <a:schemeClr val="bg1"/>
                </a:solidFill>
                <a:ea typeface="+mn-lt"/>
                <a:cs typeface="+mn-lt"/>
              </a:rPr>
              <a:t>, A.C., Lillie, E., Zarin, W., O’Brien, K.K., Colquhoun, 369 H., Levac, D., Moher, D., Peters, M.D.J., Horsley, T., Weeks, 370 L., Hempel, S., Akl, E.A., Chang, C., McGowan, J., Stew- 371 art, L., Hartling, L., </a:t>
            </a:r>
            <a:r>
              <a:rPr lang="en-GB" sz="1200" dirty="0" err="1">
                <a:solidFill>
                  <a:schemeClr val="bg1"/>
                </a:solidFill>
                <a:ea typeface="+mn-lt"/>
                <a:cs typeface="+mn-lt"/>
              </a:rPr>
              <a:t>Aldcroft</a:t>
            </a:r>
            <a:r>
              <a:rPr lang="en-GB" sz="1200" dirty="0">
                <a:solidFill>
                  <a:schemeClr val="bg1"/>
                </a:solidFill>
                <a:ea typeface="+mn-lt"/>
                <a:cs typeface="+mn-lt"/>
              </a:rPr>
              <a:t>, A., Wilson, M.G., </a:t>
            </a:r>
            <a:r>
              <a:rPr lang="en-GB" sz="1200" dirty="0" err="1">
                <a:solidFill>
                  <a:schemeClr val="bg1"/>
                </a:solidFill>
                <a:ea typeface="+mn-lt"/>
                <a:cs typeface="+mn-lt"/>
              </a:rPr>
              <a:t>Garritty</a:t>
            </a:r>
            <a:r>
              <a:rPr lang="en-GB" sz="1200" dirty="0">
                <a:solidFill>
                  <a:schemeClr val="bg1"/>
                </a:solidFill>
                <a:ea typeface="+mn-lt"/>
                <a:cs typeface="+mn-lt"/>
              </a:rPr>
              <a:t>, 372 C., Lewin, S., Godfrey, C.M., Macdonald, M.T., Langlois, 373 E.V., Soares-Weiser, K., Moriarty, J., Clifford, T., </a:t>
            </a:r>
            <a:r>
              <a:rPr lang="en-GB" sz="1200" dirty="0" err="1">
                <a:solidFill>
                  <a:schemeClr val="bg1"/>
                </a:solidFill>
                <a:ea typeface="+mn-lt"/>
                <a:cs typeface="+mn-lt"/>
              </a:rPr>
              <a:t>Tunc¸alp</a:t>
            </a:r>
            <a:r>
              <a:rPr lang="en-GB" sz="1200" dirty="0">
                <a:solidFill>
                  <a:schemeClr val="bg1"/>
                </a:solidFill>
                <a:ea typeface="+mn-lt"/>
                <a:cs typeface="+mn-lt"/>
              </a:rPr>
              <a:t>, 374 O., &amp; Straus, S.E. (2018). ‘PRISMA Extension for Scop- ¨ 375 </a:t>
            </a:r>
            <a:r>
              <a:rPr lang="en-GB" sz="1200" dirty="0" err="1">
                <a:solidFill>
                  <a:schemeClr val="bg1"/>
                </a:solidFill>
                <a:ea typeface="+mn-lt"/>
                <a:cs typeface="+mn-lt"/>
              </a:rPr>
              <a:t>ing</a:t>
            </a:r>
            <a:r>
              <a:rPr lang="en-GB" sz="1200" dirty="0">
                <a:solidFill>
                  <a:schemeClr val="bg1"/>
                </a:solidFill>
                <a:ea typeface="+mn-lt"/>
                <a:cs typeface="+mn-lt"/>
              </a:rPr>
              <a:t> Reviews (PRISMA-</a:t>
            </a:r>
            <a:r>
              <a:rPr lang="en-GB" sz="1200" dirty="0" err="1">
                <a:solidFill>
                  <a:schemeClr val="bg1"/>
                </a:solidFill>
                <a:ea typeface="+mn-lt"/>
                <a:cs typeface="+mn-lt"/>
              </a:rPr>
              <a:t>ScR</a:t>
            </a:r>
            <a:r>
              <a:rPr lang="en-GB" sz="1200" dirty="0">
                <a:solidFill>
                  <a:schemeClr val="bg1"/>
                </a:solidFill>
                <a:ea typeface="+mn-lt"/>
                <a:cs typeface="+mn-lt"/>
              </a:rPr>
              <a:t>): Checklist and Explanation’. 376 Annals of Internal Medicine, 169(7), 467-473. Available: 377 https://doi.org/10.7326/M18-0850 378 Mary Watson, R., &amp; Pennington, L. (2015). Asses</a:t>
            </a:r>
            <a:endParaRPr lang="en-GB" sz="1200" dirty="0">
              <a:solidFill>
                <a:schemeClr val="bg1"/>
              </a:solidFill>
            </a:endParaRPr>
          </a:p>
          <a:p>
            <a:pPr lvl="0"/>
            <a:r>
              <a:rPr lang="en-IE" sz="1200" dirty="0">
                <a:solidFill>
                  <a:schemeClr val="bg1"/>
                </a:solidFill>
              </a:rPr>
              <a:t>World Health Organization; World Health Organization. (2008). </a:t>
            </a:r>
            <a:r>
              <a:rPr lang="en-IE" sz="1200" i="1" dirty="0">
                <a:solidFill>
                  <a:schemeClr val="bg1"/>
                </a:solidFill>
              </a:rPr>
              <a:t>International Classification of Functioning, Disability and Health: ICF.</a:t>
            </a:r>
            <a:r>
              <a:rPr lang="en-IE" sz="1200" dirty="0">
                <a:solidFill>
                  <a:schemeClr val="bg1"/>
                </a:solidFill>
              </a:rPr>
              <a:t> Geneva: World Health Organization</a:t>
            </a:r>
          </a:p>
          <a:p>
            <a:pPr lvl="0"/>
            <a:r>
              <a:rPr lang="en-GB" sz="1200" dirty="0">
                <a:solidFill>
                  <a:schemeClr val="bg1"/>
                </a:solidFill>
              </a:rPr>
              <a:t>Zimmerman, I. L., Steiner, V. G., &amp; Pond, R. E. (2008). </a:t>
            </a:r>
            <a:r>
              <a:rPr lang="en-GB" sz="1200" i="1" dirty="0">
                <a:solidFill>
                  <a:schemeClr val="bg1"/>
                </a:solidFill>
              </a:rPr>
              <a:t>Preschool language scale : fourth edition, UK / </a:t>
            </a:r>
            <a:r>
              <a:rPr lang="en-GB" sz="1200" i="1" dirty="0" err="1">
                <a:solidFill>
                  <a:schemeClr val="bg1"/>
                </a:solidFill>
              </a:rPr>
              <a:t>Irla</a:t>
            </a:r>
            <a:r>
              <a:rPr lang="en-GB" sz="1200" i="1" dirty="0">
                <a:solidFill>
                  <a:schemeClr val="bg1"/>
                </a:solidFill>
              </a:rPr>
              <a:t> Lee Zimmerman, Violette G. Steiner, &amp; Roberta Evatt Pond.</a:t>
            </a:r>
            <a:r>
              <a:rPr lang="en-GB" sz="1200" dirty="0">
                <a:solidFill>
                  <a:schemeClr val="bg1"/>
                </a:solidFill>
              </a:rPr>
              <a:t> (4th ed.). Pearson </a:t>
            </a:r>
            <a:r>
              <a:rPr lang="en-GB" sz="1200" dirty="0" err="1">
                <a:solidFill>
                  <a:schemeClr val="bg1"/>
                </a:solidFill>
              </a:rPr>
              <a:t>PsychCorp</a:t>
            </a:r>
            <a:r>
              <a:rPr lang="en-GB" sz="1200" dirty="0">
                <a:solidFill>
                  <a:schemeClr val="bg1"/>
                </a:solidFill>
              </a:rPr>
              <a:t>.</a:t>
            </a:r>
          </a:p>
          <a:p>
            <a:pPr marL="0" indent="0">
              <a:buNone/>
            </a:pPr>
            <a:endParaRPr lang="en-GB" sz="1200" dirty="0">
              <a:solidFill>
                <a:schemeClr val="bg1"/>
              </a:solidFill>
            </a:endParaRPr>
          </a:p>
          <a:p>
            <a:endParaRPr lang="en-GB" sz="1200" dirty="0">
              <a:solidFill>
                <a:schemeClr val="bg1"/>
              </a:solidFill>
            </a:endParaRPr>
          </a:p>
        </p:txBody>
      </p:sp>
    </p:spTree>
    <p:extLst>
      <p:ext uri="{BB962C8B-B14F-4D97-AF65-F5344CB8AC3E}">
        <p14:creationId xmlns:p14="http://schemas.microsoft.com/office/powerpoint/2010/main" val="3674558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AC89EFBB7AF84B8033821F75A41F5F" ma:contentTypeVersion="16" ma:contentTypeDescription="Create a new document." ma:contentTypeScope="" ma:versionID="d20e7e5d7314efc5559d4d692d03b6bd">
  <xsd:schema xmlns:xsd="http://www.w3.org/2001/XMLSchema" xmlns:xs="http://www.w3.org/2001/XMLSchema" xmlns:p="http://schemas.microsoft.com/office/2006/metadata/properties" xmlns:ns2="38568b6e-7572-4b77-8c84-3e2db7483879" xmlns:ns3="34d8a432-902a-4d59-ba3b-f4dfb7b412fa" targetNamespace="http://schemas.microsoft.com/office/2006/metadata/properties" ma:root="true" ma:fieldsID="7ede3d38bdc4cfb796bef2f19b2360d0" ns2:_="" ns3:_="">
    <xsd:import namespace="38568b6e-7572-4b77-8c84-3e2db7483879"/>
    <xsd:import namespace="34d8a432-902a-4d59-ba3b-f4dfb7b412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568b6e-7572-4b77-8c84-3e2db74838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fcf44ba-c944-46f3-86dd-54e7982d411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8a432-902a-4d59-ba3b-f4dfb7b412f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2c4942d-66d0-4a52-8566-1c4c756e24f8}" ma:internalName="TaxCatchAll" ma:showField="CatchAllData" ma:web="34d8a432-902a-4d59-ba3b-f4dfb7b412f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D8DEF4-2DA1-4C2F-A221-5D7DFF7A4B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568b6e-7572-4b77-8c84-3e2db7483879"/>
    <ds:schemaRef ds:uri="34d8a432-902a-4d59-ba3b-f4dfb7b412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400DEF-43DE-4625-869C-EFE04B49C7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5072</TotalTime>
  <Words>1991</Words>
  <Application>Microsoft Office PowerPoint</Application>
  <PresentationFormat>Widescreen</PresentationFormat>
  <Paragraphs>146</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Display</vt:lpstr>
      <vt:lpstr>Arial</vt:lpstr>
      <vt:lpstr>Calibri</vt:lpstr>
      <vt:lpstr>Wingdings</vt:lpstr>
      <vt:lpstr>Office Theme</vt:lpstr>
      <vt:lpstr>PowerPoint Presentation</vt:lpstr>
      <vt:lpstr> Acknowledgement of Country</vt:lpstr>
      <vt:lpstr>PowerPoint Presentation</vt:lpstr>
      <vt:lpstr>PowerPoint Presentation</vt:lpstr>
      <vt:lpstr>Methods</vt:lpstr>
      <vt:lpstr>Results</vt:lpstr>
      <vt:lpstr>PowerPoint Presentation</vt:lpstr>
      <vt:lpstr>PowerPoint Presentation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Moebus</dc:creator>
  <cp:lastModifiedBy>McInerney, Michelle</cp:lastModifiedBy>
  <cp:revision>79</cp:revision>
  <dcterms:created xsi:type="dcterms:W3CDTF">2024-06-03T05:37:18Z</dcterms:created>
  <dcterms:modified xsi:type="dcterms:W3CDTF">2024-08-01T17:53:19Z</dcterms:modified>
</cp:coreProperties>
</file>