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jpg&amp;ehk=4G1vJsrHe0qzWJuPX2A6XQ&amp;r=0&amp;pid=OfficeInsert" ContentType="image/jpeg"/>
  <Default Extension="png" ContentType="image/png"/>
  <Default Extension="png&amp;ehk=JqA4amkTm26TKK4a"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webextensions/webextension1.xml" ContentType="application/vnd.ms-office.webextension+xml"/>
  <Override PartName="/ppt/webextensions/webextension2.xml" ContentType="application/vnd.ms-office.webextension+xml"/>
  <Override PartName="/ppt/webextensions/webextension3.xml" ContentType="application/vnd.ms-office.webextension+xml"/>
  <Override PartName="/ppt/webextensions/webextension4.xml" ContentType="application/vnd.ms-office.webextension+xml"/>
  <Override PartName="/ppt/webextensions/webextension5.xml" ContentType="application/vnd.ms-office.webextension+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8" r:id="rId3"/>
    <p:sldId id="279" r:id="rId4"/>
    <p:sldId id="280" r:id="rId5"/>
    <p:sldId id="277"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83" r:id="rId22"/>
    <p:sldId id="342" r:id="rId23"/>
    <p:sldId id="282" r:id="rId24"/>
    <p:sldId id="272" r:id="rId25"/>
  </p:sldIdLst>
  <p:sldSz cx="12192000" cy="6858000"/>
  <p:notesSz cx="6881813" cy="10002838"/>
  <p:custDataLst>
    <p:tags r:id="rId2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44BCCD8-C22B-4924-AE89-172CA07B99DF}" v="2" dt="2024-09-29T19:57:33.97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59" d="100"/>
          <a:sy n="159" d="100"/>
        </p:scale>
        <p:origin x="2628" y="1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10/19/2024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10/19/2024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10/19/2024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10/19/2024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10/19/2024</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leaderimpact.wordpress.com/2012/04/26/10-ways-to-bury-a-good-idea/" TargetMode="External"/><Relationship Id="rId2" Type="http://schemas.openxmlformats.org/officeDocument/2006/relationships/image" Target="../media/image26.jpg&amp;ehk=4G1vJsrHe0qzWJuPX2A6XQ&amp;r=0&amp;pid=OfficeInsert"/><Relationship Id="rId1" Type="http://schemas.openxmlformats.org/officeDocument/2006/relationships/slideLayout" Target="../slideLayouts/slideLayout7.xml"/><Relationship Id="rId5" Type="http://schemas.openxmlformats.org/officeDocument/2006/relationships/image" Target="../media/image1.jpg"/><Relationship Id="rId4" Type="http://schemas.openxmlformats.org/officeDocument/2006/relationships/image" Target="../media/image27.png&amp;ehk=JqA4amkTm26TKK4a"/></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microsoft.com/office/2011/relationships/webextension" Target="../webextensions/webextension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microsoft.com/office/2011/relationships/webextension" Target="../webextensions/webextension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microsoft.com/office/2011/relationships/webextension" Target="../webextensions/webextension3.xml"/><Relationship Id="rId1" Type="http://schemas.openxmlformats.org/officeDocument/2006/relationships/slideLayout" Target="../slideLayouts/slideLayout7.xml"/><Relationship Id="rId6" Type="http://schemas.openxmlformats.org/officeDocument/2006/relationships/image" Target="../media/image6.png"/><Relationship Id="rId5" Type="http://schemas.microsoft.com/office/2011/relationships/webextension" Target="../webextensions/webextension5.xml"/><Relationship Id="rId4" Type="http://schemas.microsoft.com/office/2011/relationships/webextension" Target="../webextensions/webextension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9.w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13E3F-CF53-441B-AEEC-900A3E61B713}"/>
              </a:ext>
            </a:extLst>
          </p:cNvPr>
          <p:cNvSpPr>
            <a:spLocks noGrp="1"/>
          </p:cNvSpPr>
          <p:nvPr>
            <p:ph type="ctrTitle"/>
          </p:nvPr>
        </p:nvSpPr>
        <p:spPr>
          <a:xfrm>
            <a:off x="796403" y="2493818"/>
            <a:ext cx="11282939" cy="1451135"/>
          </a:xfrm>
        </p:spPr>
        <p:txBody>
          <a:bodyPr>
            <a:normAutofit fontScale="90000"/>
          </a:bodyPr>
          <a:lstStyle/>
          <a:p>
            <a:pPr algn="ctr"/>
            <a:r>
              <a:rPr lang="en-GB" b="1" i="1" dirty="0">
                <a:solidFill>
                  <a:schemeClr val="accent2">
                    <a:lumMod val="50000"/>
                  </a:schemeClr>
                </a:solidFill>
              </a:rPr>
              <a:t>Teacher Resilience and Wellbeing: </a:t>
            </a:r>
            <a:r>
              <a:rPr lang="en-GB" sz="4900" i="1" dirty="0">
                <a:solidFill>
                  <a:schemeClr val="accent2">
                    <a:lumMod val="50000"/>
                  </a:schemeClr>
                </a:solidFill>
              </a:rPr>
              <a:t>the challenges for Teacher Education</a:t>
            </a:r>
            <a:r>
              <a:rPr lang="en-GB" sz="4900" dirty="0">
                <a:solidFill>
                  <a:schemeClr val="accent2">
                    <a:lumMod val="50000"/>
                  </a:schemeClr>
                </a:solidFill>
              </a:rPr>
              <a:t> </a:t>
            </a:r>
            <a:endParaRPr lang="en-GB" dirty="0">
              <a:solidFill>
                <a:schemeClr val="accent2">
                  <a:lumMod val="50000"/>
                </a:schemeClr>
              </a:solidFill>
            </a:endParaRPr>
          </a:p>
        </p:txBody>
      </p:sp>
      <p:sp>
        <p:nvSpPr>
          <p:cNvPr id="3" name="Subtitle 2">
            <a:extLst>
              <a:ext uri="{FF2B5EF4-FFF2-40B4-BE49-F238E27FC236}">
                <a16:creationId xmlns:a16="http://schemas.microsoft.com/office/drawing/2014/main" id="{1F873D4A-97D1-4E52-AF78-DA9E24EB6E17}"/>
              </a:ext>
            </a:extLst>
          </p:cNvPr>
          <p:cNvSpPr>
            <a:spLocks noGrp="1"/>
          </p:cNvSpPr>
          <p:nvPr>
            <p:ph type="subTitle" idx="1"/>
          </p:nvPr>
        </p:nvSpPr>
        <p:spPr>
          <a:xfrm>
            <a:off x="2253094" y="5044080"/>
            <a:ext cx="8915399" cy="995348"/>
          </a:xfrm>
        </p:spPr>
        <p:txBody>
          <a:bodyPr/>
          <a:lstStyle/>
          <a:p>
            <a:pPr algn="ctr"/>
            <a:r>
              <a:rPr lang="en-GB" sz="3200" b="1" i="1" dirty="0">
                <a:solidFill>
                  <a:schemeClr val="tx2">
                    <a:lumMod val="75000"/>
                  </a:schemeClr>
                </a:solidFill>
              </a:rPr>
              <a:t>Dr d’Reen Struthers</a:t>
            </a:r>
          </a:p>
          <a:p>
            <a:pPr algn="ctr"/>
            <a:r>
              <a:rPr lang="en-GB" dirty="0"/>
              <a:t>National Chair APTE</a:t>
            </a:r>
          </a:p>
        </p:txBody>
      </p:sp>
      <p:pic>
        <p:nvPicPr>
          <p:cNvPr id="5" name="Picture 4" descr="A close up of a sign&#10;&#10;Description generated with high confidence">
            <a:extLst>
              <a:ext uri="{FF2B5EF4-FFF2-40B4-BE49-F238E27FC236}">
                <a16:creationId xmlns:a16="http://schemas.microsoft.com/office/drawing/2014/main" id="{7F3AC83B-833B-4CB8-88C2-A2127B689362}"/>
              </a:ext>
            </a:extLst>
          </p:cNvPr>
          <p:cNvPicPr>
            <a:picLocks noChangeAspect="1"/>
          </p:cNvPicPr>
          <p:nvPr/>
        </p:nvPicPr>
        <p:blipFill>
          <a:blip r:embed="rId2"/>
          <a:stretch>
            <a:fillRect/>
          </a:stretch>
        </p:blipFill>
        <p:spPr>
          <a:xfrm>
            <a:off x="796403" y="86590"/>
            <a:ext cx="1456691" cy="1409701"/>
          </a:xfrm>
          <a:prstGeom prst="rect">
            <a:avLst/>
          </a:prstGeom>
        </p:spPr>
      </p:pic>
      <p:sp>
        <p:nvSpPr>
          <p:cNvPr id="7" name="object 4">
            <a:extLst>
              <a:ext uri="{FF2B5EF4-FFF2-40B4-BE49-F238E27FC236}">
                <a16:creationId xmlns:a16="http://schemas.microsoft.com/office/drawing/2014/main" id="{3C257E8E-BA74-4697-AC25-3C040FCF6EAE}"/>
              </a:ext>
            </a:extLst>
          </p:cNvPr>
          <p:cNvSpPr/>
          <p:nvPr/>
        </p:nvSpPr>
        <p:spPr>
          <a:xfrm>
            <a:off x="2456277" y="247640"/>
            <a:ext cx="9527458" cy="1147051"/>
          </a:xfrm>
          <a:prstGeom prst="rect">
            <a:avLst/>
          </a:prstGeom>
          <a:blipFill>
            <a:blip r:embed="rId3" cstate="print"/>
            <a:stretch>
              <a:fillRect/>
            </a:stretch>
          </a:blipFill>
        </p:spPr>
        <p:txBody>
          <a:bodyPr wrap="square" lIns="0" tIns="0" rIns="0" bIns="0" rtlCol="0" anchor="ctr">
            <a:noAutofit/>
          </a:bodyPr>
          <a:lstStyle/>
          <a:p>
            <a:pPr marL="353695" marR="815975" algn="ctr">
              <a:lnSpc>
                <a:spcPts val="3100"/>
              </a:lnSpc>
            </a:pPr>
            <a:r>
              <a:rPr lang="en-US" sz="2000" b="1" dirty="0">
                <a:latin typeface="Verdana" pitchFamily="34" charset="0"/>
                <a:ea typeface="Verdana" pitchFamily="34" charset="0"/>
                <a:cs typeface="Verdana" pitchFamily="34" charset="0"/>
              </a:rPr>
              <a:t>A</a:t>
            </a:r>
            <a:r>
              <a:rPr lang="en-US" sz="2000" b="1" spc="-15" dirty="0">
                <a:latin typeface="Verdana" pitchFamily="34" charset="0"/>
                <a:ea typeface="Verdana" pitchFamily="34" charset="0"/>
                <a:cs typeface="Verdana" pitchFamily="34" charset="0"/>
              </a:rPr>
              <a:t>s</a:t>
            </a:r>
            <a:r>
              <a:rPr lang="en-US" sz="2000" b="1" dirty="0">
                <a:latin typeface="Verdana" pitchFamily="34" charset="0"/>
                <a:ea typeface="Verdana" pitchFamily="34" charset="0"/>
                <a:cs typeface="Verdana" pitchFamily="34" charset="0"/>
              </a:rPr>
              <a:t>s</a:t>
            </a:r>
            <a:r>
              <a:rPr lang="en-US" sz="2000" b="1" spc="-15" dirty="0">
                <a:latin typeface="Verdana" pitchFamily="34" charset="0"/>
                <a:ea typeface="Verdana" pitchFamily="34" charset="0"/>
                <a:cs typeface="Verdana" pitchFamily="34" charset="0"/>
              </a:rPr>
              <a:t>o</a:t>
            </a:r>
            <a:r>
              <a:rPr lang="en-US" sz="2000" b="1" dirty="0">
                <a:latin typeface="Verdana" pitchFamily="34" charset="0"/>
                <a:ea typeface="Verdana" pitchFamily="34" charset="0"/>
                <a:cs typeface="Verdana" pitchFamily="34" charset="0"/>
              </a:rPr>
              <a:t>ciation</a:t>
            </a:r>
            <a:r>
              <a:rPr lang="en-US" sz="2000" b="1" spc="-15" dirty="0">
                <a:latin typeface="Verdana" pitchFamily="34" charset="0"/>
                <a:ea typeface="Verdana" pitchFamily="34" charset="0"/>
                <a:cs typeface="Verdana" pitchFamily="34" charset="0"/>
              </a:rPr>
              <a:t> </a:t>
            </a:r>
            <a:r>
              <a:rPr lang="en-US" sz="2000" b="1" dirty="0">
                <a:latin typeface="Verdana" pitchFamily="34" charset="0"/>
                <a:ea typeface="Verdana" pitchFamily="34" charset="0"/>
                <a:cs typeface="Verdana" pitchFamily="34" charset="0"/>
              </a:rPr>
              <a:t>for Partnership in </a:t>
            </a:r>
            <a:r>
              <a:rPr lang="en-US" sz="2000" b="1" spc="-210" dirty="0">
                <a:latin typeface="Verdana" pitchFamily="34" charset="0"/>
                <a:ea typeface="Verdana" pitchFamily="34" charset="0"/>
                <a:cs typeface="Verdana" pitchFamily="34" charset="0"/>
              </a:rPr>
              <a:t>T</a:t>
            </a:r>
            <a:r>
              <a:rPr lang="en-US" sz="2000" b="1" dirty="0">
                <a:latin typeface="Verdana" pitchFamily="34" charset="0"/>
                <a:ea typeface="Verdana" pitchFamily="34" charset="0"/>
                <a:cs typeface="Verdana" pitchFamily="34" charset="0"/>
              </a:rPr>
              <a:t>eac</a:t>
            </a:r>
            <a:r>
              <a:rPr lang="en-US" sz="2000" b="1" spc="-15" dirty="0">
                <a:latin typeface="Verdana" pitchFamily="34" charset="0"/>
                <a:ea typeface="Verdana" pitchFamily="34" charset="0"/>
                <a:cs typeface="Verdana" pitchFamily="34" charset="0"/>
              </a:rPr>
              <a:t>h</a:t>
            </a:r>
            <a:r>
              <a:rPr lang="en-US" sz="2000" b="1" spc="5" dirty="0">
                <a:latin typeface="Verdana" pitchFamily="34" charset="0"/>
                <a:ea typeface="Verdana" pitchFamily="34" charset="0"/>
                <a:cs typeface="Verdana" pitchFamily="34" charset="0"/>
              </a:rPr>
              <a:t>e</a:t>
            </a:r>
            <a:r>
              <a:rPr lang="en-US" sz="2000" b="1" dirty="0">
                <a:latin typeface="Verdana" pitchFamily="34" charset="0"/>
                <a:ea typeface="Verdana" pitchFamily="34" charset="0"/>
                <a:cs typeface="Verdana" pitchFamily="34" charset="0"/>
              </a:rPr>
              <a:t>r</a:t>
            </a:r>
            <a:r>
              <a:rPr lang="en-US" sz="2000" b="1" spc="5" dirty="0">
                <a:latin typeface="Verdana" pitchFamily="34" charset="0"/>
                <a:ea typeface="Verdana" pitchFamily="34" charset="0"/>
                <a:cs typeface="Verdana" pitchFamily="34" charset="0"/>
              </a:rPr>
              <a:t> </a:t>
            </a:r>
            <a:r>
              <a:rPr lang="en-US" sz="2000" b="1" dirty="0">
                <a:latin typeface="Verdana" pitchFamily="34" charset="0"/>
                <a:ea typeface="Verdana" pitchFamily="34" charset="0"/>
                <a:cs typeface="Verdana" pitchFamily="34" charset="0"/>
              </a:rPr>
              <a:t>E</a:t>
            </a:r>
            <a:r>
              <a:rPr lang="en-US" sz="2000" b="1" spc="-15" dirty="0">
                <a:latin typeface="Verdana" pitchFamily="34" charset="0"/>
                <a:ea typeface="Verdana" pitchFamily="34" charset="0"/>
                <a:cs typeface="Verdana" pitchFamily="34" charset="0"/>
              </a:rPr>
              <a:t>d</a:t>
            </a:r>
            <a:r>
              <a:rPr lang="en-US" sz="2000" b="1" dirty="0">
                <a:latin typeface="Verdana" pitchFamily="34" charset="0"/>
                <a:ea typeface="Verdana" pitchFamily="34" charset="0"/>
                <a:cs typeface="Verdana" pitchFamily="34" charset="0"/>
              </a:rPr>
              <a:t>u</a:t>
            </a:r>
            <a:r>
              <a:rPr lang="en-US" sz="2000" b="1" spc="-15" dirty="0">
                <a:latin typeface="Verdana" pitchFamily="34" charset="0"/>
                <a:ea typeface="Verdana" pitchFamily="34" charset="0"/>
                <a:cs typeface="Verdana" pitchFamily="34" charset="0"/>
              </a:rPr>
              <a:t>c</a:t>
            </a:r>
            <a:r>
              <a:rPr lang="en-US" sz="2000" b="1" dirty="0">
                <a:latin typeface="Verdana" pitchFamily="34" charset="0"/>
                <a:ea typeface="Verdana" pitchFamily="34" charset="0"/>
                <a:cs typeface="Verdana" pitchFamily="34" charset="0"/>
              </a:rPr>
              <a:t>ation</a:t>
            </a:r>
          </a:p>
        </p:txBody>
      </p:sp>
      <p:pic>
        <p:nvPicPr>
          <p:cNvPr id="8" name="Picture 7">
            <a:extLst>
              <a:ext uri="{FF2B5EF4-FFF2-40B4-BE49-F238E27FC236}">
                <a16:creationId xmlns:a16="http://schemas.microsoft.com/office/drawing/2014/main" id="{71A8A0BB-8729-4CC5-AE08-2C41740DC877}"/>
              </a:ext>
            </a:extLst>
          </p:cNvPr>
          <p:cNvPicPr>
            <a:picLocks noChangeAspect="1"/>
          </p:cNvPicPr>
          <p:nvPr/>
        </p:nvPicPr>
        <p:blipFill rotWithShape="1">
          <a:blip r:embed="rId4"/>
          <a:srcRect l="44962"/>
          <a:stretch/>
        </p:blipFill>
        <p:spPr>
          <a:xfrm rot="5400000">
            <a:off x="6611813" y="-259417"/>
            <a:ext cx="520089" cy="3084843"/>
          </a:xfrm>
          <a:prstGeom prst="rect">
            <a:avLst/>
          </a:prstGeom>
        </p:spPr>
      </p:pic>
    </p:spTree>
    <p:extLst>
      <p:ext uri="{BB962C8B-B14F-4D97-AF65-F5344CB8AC3E}">
        <p14:creationId xmlns:p14="http://schemas.microsoft.com/office/powerpoint/2010/main" val="1440914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F9B0147-1F46-44D3-B58E-66AF41A2B21F}"/>
              </a:ext>
            </a:extLst>
          </p:cNvPr>
          <p:cNvPicPr>
            <a:picLocks noChangeAspect="1"/>
          </p:cNvPicPr>
          <p:nvPr/>
        </p:nvPicPr>
        <p:blipFill rotWithShape="1">
          <a:blip r:embed="rId2"/>
          <a:srcRect t="7916"/>
          <a:stretch/>
        </p:blipFill>
        <p:spPr>
          <a:xfrm>
            <a:off x="896715" y="240147"/>
            <a:ext cx="11022667" cy="2050472"/>
          </a:xfrm>
          <a:prstGeom prst="rect">
            <a:avLst/>
          </a:prstGeom>
          <a:ln>
            <a:solidFill>
              <a:srgbClr val="002060"/>
            </a:solidFill>
          </a:ln>
        </p:spPr>
      </p:pic>
      <p:sp>
        <p:nvSpPr>
          <p:cNvPr id="3" name="TextBox 2">
            <a:extLst>
              <a:ext uri="{FF2B5EF4-FFF2-40B4-BE49-F238E27FC236}">
                <a16:creationId xmlns:a16="http://schemas.microsoft.com/office/drawing/2014/main" id="{08F64354-565C-4F81-8D71-130F86D11880}"/>
              </a:ext>
            </a:extLst>
          </p:cNvPr>
          <p:cNvSpPr txBox="1"/>
          <p:nvPr/>
        </p:nvSpPr>
        <p:spPr>
          <a:xfrm>
            <a:off x="1662399" y="2521917"/>
            <a:ext cx="9827491" cy="1477328"/>
          </a:xfrm>
          <a:prstGeom prst="rect">
            <a:avLst/>
          </a:prstGeom>
          <a:solidFill>
            <a:schemeClr val="accent3">
              <a:lumMod val="40000"/>
              <a:lumOff val="60000"/>
            </a:schemeClr>
          </a:solidFill>
          <a:ln>
            <a:solidFill>
              <a:schemeClr val="accent3">
                <a:lumMod val="50000"/>
              </a:schemeClr>
            </a:solidFill>
          </a:ln>
        </p:spPr>
        <p:txBody>
          <a:bodyPr wrap="square" rtlCol="0">
            <a:spAutoFit/>
          </a:bodyPr>
          <a:lstStyle/>
          <a:p>
            <a:r>
              <a:rPr lang="en-GB" dirty="0"/>
              <a:t>The reasons behind our sessions are two-fold; one relates to concerns about student resilience and well being during a very demanding and busy training year. Also, there has been a body of work carried out within our LA around pupil resilience and well being that we have been able to incorporate within our taught programme. A resource pack in relation to SEMH is being used in schools.</a:t>
            </a:r>
          </a:p>
        </p:txBody>
      </p:sp>
      <p:sp>
        <p:nvSpPr>
          <p:cNvPr id="4" name="TextBox 3">
            <a:extLst>
              <a:ext uri="{FF2B5EF4-FFF2-40B4-BE49-F238E27FC236}">
                <a16:creationId xmlns:a16="http://schemas.microsoft.com/office/drawing/2014/main" id="{DF7887B4-AB31-4F57-ACD5-04C6811CF517}"/>
              </a:ext>
            </a:extLst>
          </p:cNvPr>
          <p:cNvSpPr txBox="1"/>
          <p:nvPr/>
        </p:nvSpPr>
        <p:spPr>
          <a:xfrm>
            <a:off x="1417637" y="4359565"/>
            <a:ext cx="10501745" cy="2308324"/>
          </a:xfrm>
          <a:prstGeom prst="rect">
            <a:avLst/>
          </a:prstGeom>
          <a:solidFill>
            <a:schemeClr val="accent2">
              <a:lumMod val="60000"/>
              <a:lumOff val="40000"/>
            </a:schemeClr>
          </a:solidFill>
          <a:ln>
            <a:solidFill>
              <a:schemeClr val="accent1">
                <a:lumMod val="50000"/>
              </a:schemeClr>
            </a:solidFill>
          </a:ln>
        </p:spPr>
        <p:txBody>
          <a:bodyPr wrap="square" rtlCol="0">
            <a:spAutoFit/>
          </a:bodyPr>
          <a:lstStyle/>
          <a:p>
            <a:r>
              <a:rPr lang="en-GB" i="1" dirty="0"/>
              <a:t>The increase in stress that trainees now witness in schools during their placements. The need to prepare trainees to be able to maintain their optimism, resilience and sense of vocation in a school system where accountability and over-regulation often militate against the reasons they choose teaching as a career. The limited progress made at national level on retaining good teachers. The lack of drive evident in many schools to implement the recommendations made by the teacher workload review groups illustrate the cleft stick schools currently find themselves in. The funding and inspection regimes dictate the agenda for most head teachers and make workload reduction a much lower priority.</a:t>
            </a:r>
          </a:p>
        </p:txBody>
      </p:sp>
    </p:spTree>
    <p:extLst>
      <p:ext uri="{BB962C8B-B14F-4D97-AF65-F5344CB8AC3E}">
        <p14:creationId xmlns:p14="http://schemas.microsoft.com/office/powerpoint/2010/main" val="27440703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9" descr="MC900037116[1]">
            <a:extLst>
              <a:ext uri="{FF2B5EF4-FFF2-40B4-BE49-F238E27FC236}">
                <a16:creationId xmlns:a16="http://schemas.microsoft.com/office/drawing/2014/main" id="{FB13214A-D703-47A5-87E9-AF385090B9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2727" y="646547"/>
            <a:ext cx="5684329" cy="3311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peech Bubble: Rectangle with Corners Rounded 1">
            <a:extLst>
              <a:ext uri="{FF2B5EF4-FFF2-40B4-BE49-F238E27FC236}">
                <a16:creationId xmlns:a16="http://schemas.microsoft.com/office/drawing/2014/main" id="{A7296623-4257-4B9B-B704-1995DC4BC57D}"/>
              </a:ext>
            </a:extLst>
          </p:cNvPr>
          <p:cNvSpPr/>
          <p:nvPr/>
        </p:nvSpPr>
        <p:spPr>
          <a:xfrm>
            <a:off x="8201891" y="304800"/>
            <a:ext cx="3666836" cy="2133600"/>
          </a:xfrm>
          <a:prstGeom prst="wedgeRoundRectCallout">
            <a:avLst>
              <a:gd name="adj1" fmla="val -59624"/>
              <a:gd name="adj2" fmla="val 97998"/>
              <a:gd name="adj3" fmla="val 16667"/>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a:t>What is going on in schools makes it very difficult for beginning teachers. </a:t>
            </a:r>
          </a:p>
        </p:txBody>
      </p:sp>
      <p:sp>
        <p:nvSpPr>
          <p:cNvPr id="3" name="Rectangle 2">
            <a:extLst>
              <a:ext uri="{FF2B5EF4-FFF2-40B4-BE49-F238E27FC236}">
                <a16:creationId xmlns:a16="http://schemas.microsoft.com/office/drawing/2014/main" id="{1DE78E76-AE6A-4095-849F-7A360855CC56}"/>
              </a:ext>
            </a:extLst>
          </p:cNvPr>
          <p:cNvSpPr/>
          <p:nvPr/>
        </p:nvSpPr>
        <p:spPr>
          <a:xfrm>
            <a:off x="1422400" y="5026999"/>
            <a:ext cx="9448800" cy="1077218"/>
          </a:xfrm>
          <a:prstGeom prst="rect">
            <a:avLst/>
          </a:prstGeom>
        </p:spPr>
        <p:txBody>
          <a:bodyPr wrap="square">
            <a:spAutoFit/>
          </a:bodyPr>
          <a:lstStyle/>
          <a:p>
            <a:pPr algn="ctr"/>
            <a:r>
              <a:rPr lang="en-GB" sz="3200" dirty="0">
                <a:latin typeface="Calibri" panose="020F0502020204030204" pitchFamily="34" charset="0"/>
                <a:cs typeface="Calibri" panose="020F0502020204030204" pitchFamily="34" charset="0"/>
              </a:rPr>
              <a:t>…. Can we bring individual and institutional well-being into better balance? </a:t>
            </a:r>
            <a:endParaRPr lang="en-GB" sz="3200" dirty="0"/>
          </a:p>
        </p:txBody>
      </p:sp>
    </p:spTree>
    <p:extLst>
      <p:ext uri="{BB962C8B-B14F-4D97-AF65-F5344CB8AC3E}">
        <p14:creationId xmlns:p14="http://schemas.microsoft.com/office/powerpoint/2010/main" val="395629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CAB26AA-A732-4572-9C15-496AD8F535A4}"/>
              </a:ext>
            </a:extLst>
          </p:cNvPr>
          <p:cNvPicPr>
            <a:picLocks noChangeAspect="1"/>
          </p:cNvPicPr>
          <p:nvPr/>
        </p:nvPicPr>
        <p:blipFill>
          <a:blip r:embed="rId2"/>
          <a:stretch>
            <a:fillRect/>
          </a:stretch>
        </p:blipFill>
        <p:spPr>
          <a:xfrm>
            <a:off x="1114425" y="276225"/>
            <a:ext cx="9963150" cy="6305550"/>
          </a:xfrm>
          <a:prstGeom prst="rect">
            <a:avLst/>
          </a:prstGeom>
        </p:spPr>
      </p:pic>
    </p:spTree>
    <p:extLst>
      <p:ext uri="{BB962C8B-B14F-4D97-AF65-F5344CB8AC3E}">
        <p14:creationId xmlns:p14="http://schemas.microsoft.com/office/powerpoint/2010/main" val="21472046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68DDB9C-A960-4380-9B04-381655F666F9}"/>
              </a:ext>
            </a:extLst>
          </p:cNvPr>
          <p:cNvPicPr>
            <a:picLocks noChangeAspect="1"/>
          </p:cNvPicPr>
          <p:nvPr/>
        </p:nvPicPr>
        <p:blipFill rotWithShape="1">
          <a:blip r:embed="rId2"/>
          <a:srcRect b="39933"/>
          <a:stretch/>
        </p:blipFill>
        <p:spPr>
          <a:xfrm>
            <a:off x="1413163" y="1080654"/>
            <a:ext cx="9945547" cy="5190836"/>
          </a:xfrm>
          <a:prstGeom prst="rect">
            <a:avLst/>
          </a:prstGeom>
        </p:spPr>
      </p:pic>
      <p:sp>
        <p:nvSpPr>
          <p:cNvPr id="3" name="Rectangle 2">
            <a:extLst>
              <a:ext uri="{FF2B5EF4-FFF2-40B4-BE49-F238E27FC236}">
                <a16:creationId xmlns:a16="http://schemas.microsoft.com/office/drawing/2014/main" id="{79545326-B3DC-4424-B92D-DB7FFCB0EA96}"/>
              </a:ext>
            </a:extLst>
          </p:cNvPr>
          <p:cNvSpPr/>
          <p:nvPr/>
        </p:nvSpPr>
        <p:spPr>
          <a:xfrm>
            <a:off x="8164946" y="4590473"/>
            <a:ext cx="286327" cy="378691"/>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GB" dirty="0"/>
              <a:t>1</a:t>
            </a:r>
          </a:p>
        </p:txBody>
      </p:sp>
      <p:sp>
        <p:nvSpPr>
          <p:cNvPr id="4" name="Rectangle 3">
            <a:extLst>
              <a:ext uri="{FF2B5EF4-FFF2-40B4-BE49-F238E27FC236}">
                <a16:creationId xmlns:a16="http://schemas.microsoft.com/office/drawing/2014/main" id="{16831E41-2605-41EC-AE4E-E503EECB1738}"/>
              </a:ext>
            </a:extLst>
          </p:cNvPr>
          <p:cNvSpPr/>
          <p:nvPr/>
        </p:nvSpPr>
        <p:spPr>
          <a:xfrm>
            <a:off x="5334001" y="4590473"/>
            <a:ext cx="286327" cy="378691"/>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GB" dirty="0"/>
              <a:t>6</a:t>
            </a:r>
          </a:p>
        </p:txBody>
      </p:sp>
      <p:sp>
        <p:nvSpPr>
          <p:cNvPr id="5" name="Rectangle 4">
            <a:extLst>
              <a:ext uri="{FF2B5EF4-FFF2-40B4-BE49-F238E27FC236}">
                <a16:creationId xmlns:a16="http://schemas.microsoft.com/office/drawing/2014/main" id="{9E22251B-CFF7-414A-8DB3-5C40979D41EA}"/>
              </a:ext>
            </a:extLst>
          </p:cNvPr>
          <p:cNvSpPr/>
          <p:nvPr/>
        </p:nvSpPr>
        <p:spPr>
          <a:xfrm>
            <a:off x="4031673" y="4590473"/>
            <a:ext cx="286327" cy="378691"/>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GB" dirty="0"/>
              <a:t>2</a:t>
            </a:r>
          </a:p>
        </p:txBody>
      </p:sp>
      <p:sp>
        <p:nvSpPr>
          <p:cNvPr id="6" name="Rectangle 5">
            <a:extLst>
              <a:ext uri="{FF2B5EF4-FFF2-40B4-BE49-F238E27FC236}">
                <a16:creationId xmlns:a16="http://schemas.microsoft.com/office/drawing/2014/main" id="{34DAEB1D-BED1-4228-B0D5-540C6BE9585D}"/>
              </a:ext>
            </a:extLst>
          </p:cNvPr>
          <p:cNvSpPr/>
          <p:nvPr/>
        </p:nvSpPr>
        <p:spPr>
          <a:xfrm>
            <a:off x="2032000" y="5116945"/>
            <a:ext cx="2364509" cy="8405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student teachers from every year group</a:t>
            </a:r>
          </a:p>
        </p:txBody>
      </p:sp>
      <p:sp>
        <p:nvSpPr>
          <p:cNvPr id="7" name="Rectangle 6">
            <a:extLst>
              <a:ext uri="{FF2B5EF4-FFF2-40B4-BE49-F238E27FC236}">
                <a16:creationId xmlns:a16="http://schemas.microsoft.com/office/drawing/2014/main" id="{1DA8C8A7-6CD8-4F57-8C57-30F3CF53E230}"/>
              </a:ext>
            </a:extLst>
          </p:cNvPr>
          <p:cNvSpPr/>
          <p:nvPr/>
        </p:nvSpPr>
        <p:spPr>
          <a:xfrm>
            <a:off x="4641256" y="2006661"/>
            <a:ext cx="5495672" cy="369332"/>
          </a:xfrm>
          <a:prstGeom prst="rect">
            <a:avLst/>
          </a:prstGeom>
          <a:ln>
            <a:solidFill>
              <a:schemeClr val="accent1"/>
            </a:solidFill>
          </a:ln>
        </p:spPr>
        <p:txBody>
          <a:bodyPr wrap="none">
            <a:spAutoFit/>
          </a:bodyPr>
          <a:lstStyle/>
          <a:p>
            <a:r>
              <a:rPr lang="en-GB" dirty="0">
                <a:solidFill>
                  <a:srgbClr val="333333"/>
                </a:solidFill>
                <a:latin typeface="National2"/>
              </a:rPr>
              <a:t>Student teachers from every route/programme/pathway</a:t>
            </a:r>
            <a:endParaRPr lang="en-GB" dirty="0"/>
          </a:p>
        </p:txBody>
      </p:sp>
    </p:spTree>
    <p:extLst>
      <p:ext uri="{BB962C8B-B14F-4D97-AF65-F5344CB8AC3E}">
        <p14:creationId xmlns:p14="http://schemas.microsoft.com/office/powerpoint/2010/main" val="2084315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14FA5135-632F-4DCB-9FE2-6FFE1476EA1A}"/>
              </a:ext>
            </a:extLst>
          </p:cNvPr>
          <p:cNvGrpSpPr/>
          <p:nvPr/>
        </p:nvGrpSpPr>
        <p:grpSpPr>
          <a:xfrm>
            <a:off x="509831" y="774519"/>
            <a:ext cx="11395842" cy="5661891"/>
            <a:chOff x="707527" y="674252"/>
            <a:chExt cx="11395842" cy="5661891"/>
          </a:xfrm>
        </p:grpSpPr>
        <p:pic>
          <p:nvPicPr>
            <p:cNvPr id="2" name="Picture 1">
              <a:extLst>
                <a:ext uri="{FF2B5EF4-FFF2-40B4-BE49-F238E27FC236}">
                  <a16:creationId xmlns:a16="http://schemas.microsoft.com/office/drawing/2014/main" id="{8E6509B1-900B-45B4-9198-5F2FE71806C5}"/>
                </a:ext>
              </a:extLst>
            </p:cNvPr>
            <p:cNvPicPr>
              <a:picLocks noChangeAspect="1"/>
            </p:cNvPicPr>
            <p:nvPr/>
          </p:nvPicPr>
          <p:blipFill>
            <a:blip r:embed="rId2"/>
            <a:stretch>
              <a:fillRect/>
            </a:stretch>
          </p:blipFill>
          <p:spPr>
            <a:xfrm>
              <a:off x="707527" y="674252"/>
              <a:ext cx="11395842" cy="5661891"/>
            </a:xfrm>
            <a:prstGeom prst="rect">
              <a:avLst/>
            </a:prstGeom>
          </p:spPr>
        </p:pic>
        <p:sp>
          <p:nvSpPr>
            <p:cNvPr id="3" name="TextBox 2">
              <a:extLst>
                <a:ext uri="{FF2B5EF4-FFF2-40B4-BE49-F238E27FC236}">
                  <a16:creationId xmlns:a16="http://schemas.microsoft.com/office/drawing/2014/main" id="{0CC4A0D7-57A3-428E-9AB9-886E00A6BB1C}"/>
                </a:ext>
              </a:extLst>
            </p:cNvPr>
            <p:cNvSpPr txBox="1"/>
            <p:nvPr/>
          </p:nvSpPr>
          <p:spPr>
            <a:xfrm>
              <a:off x="2050470" y="1450109"/>
              <a:ext cx="369457" cy="369332"/>
            </a:xfrm>
            <a:prstGeom prst="rect">
              <a:avLst/>
            </a:prstGeom>
            <a:solidFill>
              <a:schemeClr val="bg1"/>
            </a:solidFill>
          </p:spPr>
          <p:txBody>
            <a:bodyPr wrap="square" rtlCol="0">
              <a:spAutoFit/>
            </a:bodyPr>
            <a:lstStyle/>
            <a:p>
              <a:r>
                <a:rPr lang="en-GB" dirty="0"/>
                <a:t>in</a:t>
              </a:r>
            </a:p>
          </p:txBody>
        </p:sp>
      </p:grpSp>
      <p:sp>
        <p:nvSpPr>
          <p:cNvPr id="4" name="Speech Bubble: Oval 3">
            <a:extLst>
              <a:ext uri="{FF2B5EF4-FFF2-40B4-BE49-F238E27FC236}">
                <a16:creationId xmlns:a16="http://schemas.microsoft.com/office/drawing/2014/main" id="{9B4DE228-B340-4C95-AB39-29B68B480191}"/>
              </a:ext>
            </a:extLst>
          </p:cNvPr>
          <p:cNvSpPr/>
          <p:nvPr/>
        </p:nvSpPr>
        <p:spPr>
          <a:xfrm>
            <a:off x="8765309" y="1616364"/>
            <a:ext cx="2826327" cy="1708727"/>
          </a:xfrm>
          <a:prstGeom prst="wedgeEllipseCallout">
            <a:avLst>
              <a:gd name="adj1" fmla="val -54604"/>
              <a:gd name="adj2" fmla="val 813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we studying it in our professional development sessions.</a:t>
            </a:r>
          </a:p>
        </p:txBody>
      </p:sp>
      <p:sp>
        <p:nvSpPr>
          <p:cNvPr id="5" name="Speech Bubble: Rectangle with Corners Rounded 4">
            <a:extLst>
              <a:ext uri="{FF2B5EF4-FFF2-40B4-BE49-F238E27FC236}">
                <a16:creationId xmlns:a16="http://schemas.microsoft.com/office/drawing/2014/main" id="{4EF10C6E-6A98-45F8-AA5E-FC39A638C67D}"/>
              </a:ext>
            </a:extLst>
          </p:cNvPr>
          <p:cNvSpPr/>
          <p:nvPr/>
        </p:nvSpPr>
        <p:spPr>
          <a:xfrm>
            <a:off x="8599055" y="4341091"/>
            <a:ext cx="3011054" cy="1034473"/>
          </a:xfrm>
          <a:prstGeom prst="wedgeRoundRectCallout">
            <a:avLst>
              <a:gd name="adj1" fmla="val -74821"/>
              <a:gd name="adj2" fmla="val -40179"/>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dirty="0"/>
              <a:t>Workload management and "surviving and thriving"</a:t>
            </a:r>
          </a:p>
        </p:txBody>
      </p:sp>
    </p:spTree>
    <p:extLst>
      <p:ext uri="{BB962C8B-B14F-4D97-AF65-F5344CB8AC3E}">
        <p14:creationId xmlns:p14="http://schemas.microsoft.com/office/powerpoint/2010/main" val="1745936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9B2FB79-C5C3-4397-BDF4-4C604BC99852}"/>
              </a:ext>
            </a:extLst>
          </p:cNvPr>
          <p:cNvPicPr>
            <a:picLocks noChangeAspect="1"/>
          </p:cNvPicPr>
          <p:nvPr/>
        </p:nvPicPr>
        <p:blipFill>
          <a:blip r:embed="rId2"/>
          <a:stretch>
            <a:fillRect/>
          </a:stretch>
        </p:blipFill>
        <p:spPr>
          <a:xfrm>
            <a:off x="1338262" y="604837"/>
            <a:ext cx="9515475" cy="5648325"/>
          </a:xfrm>
          <a:prstGeom prst="rect">
            <a:avLst/>
          </a:prstGeom>
        </p:spPr>
      </p:pic>
    </p:spTree>
    <p:extLst>
      <p:ext uri="{BB962C8B-B14F-4D97-AF65-F5344CB8AC3E}">
        <p14:creationId xmlns:p14="http://schemas.microsoft.com/office/powerpoint/2010/main" val="27837851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4832415-C4C6-42D9-BD94-55BA33DE4DBE}"/>
              </a:ext>
            </a:extLst>
          </p:cNvPr>
          <p:cNvSpPr txBox="1"/>
          <p:nvPr/>
        </p:nvSpPr>
        <p:spPr>
          <a:xfrm>
            <a:off x="2558473" y="4387273"/>
            <a:ext cx="6677891" cy="1200329"/>
          </a:xfrm>
          <a:prstGeom prst="rect">
            <a:avLst/>
          </a:prstGeom>
          <a:noFill/>
          <a:ln>
            <a:solidFill>
              <a:schemeClr val="accent2">
                <a:lumMod val="50000"/>
              </a:schemeClr>
            </a:solidFill>
          </a:ln>
        </p:spPr>
        <p:txBody>
          <a:bodyPr wrap="square" rtlCol="0">
            <a:spAutoFit/>
          </a:bodyPr>
          <a:lstStyle/>
          <a:p>
            <a:endParaRPr lang="en-GB" dirty="0"/>
          </a:p>
          <a:p>
            <a:r>
              <a:rPr lang="en-GB" dirty="0"/>
              <a:t>NEF Five ways to Wellbeing </a:t>
            </a:r>
            <a:r>
              <a:rPr lang="en-GB" dirty="0" err="1"/>
              <a:t>DfE</a:t>
            </a:r>
            <a:r>
              <a:rPr lang="en-GB" dirty="0"/>
              <a:t> Policy paper update on Reducing Teacher Workload (2017)</a:t>
            </a:r>
          </a:p>
          <a:p>
            <a:endParaRPr lang="en-GB" dirty="0"/>
          </a:p>
        </p:txBody>
      </p:sp>
      <p:pic>
        <p:nvPicPr>
          <p:cNvPr id="4" name="Picture 3">
            <a:extLst>
              <a:ext uri="{FF2B5EF4-FFF2-40B4-BE49-F238E27FC236}">
                <a16:creationId xmlns:a16="http://schemas.microsoft.com/office/drawing/2014/main" id="{A2F7316E-592E-4418-8D23-2FDC2E9C0B91}"/>
              </a:ext>
            </a:extLst>
          </p:cNvPr>
          <p:cNvPicPr>
            <a:picLocks noChangeAspect="1"/>
          </p:cNvPicPr>
          <p:nvPr/>
        </p:nvPicPr>
        <p:blipFill>
          <a:blip r:embed="rId2"/>
          <a:stretch>
            <a:fillRect/>
          </a:stretch>
        </p:blipFill>
        <p:spPr>
          <a:xfrm>
            <a:off x="1600777" y="689408"/>
            <a:ext cx="10172700" cy="1285875"/>
          </a:xfrm>
          <a:prstGeom prst="rect">
            <a:avLst/>
          </a:prstGeom>
        </p:spPr>
      </p:pic>
      <p:sp>
        <p:nvSpPr>
          <p:cNvPr id="2" name="TextBox 1">
            <a:extLst>
              <a:ext uri="{FF2B5EF4-FFF2-40B4-BE49-F238E27FC236}">
                <a16:creationId xmlns:a16="http://schemas.microsoft.com/office/drawing/2014/main" id="{0B5FC19B-58D8-400A-ABDD-743AA15112C8}"/>
              </a:ext>
            </a:extLst>
          </p:cNvPr>
          <p:cNvSpPr txBox="1"/>
          <p:nvPr/>
        </p:nvSpPr>
        <p:spPr>
          <a:xfrm rot="399214">
            <a:off x="4091711" y="2965578"/>
            <a:ext cx="6105236" cy="923330"/>
          </a:xfrm>
          <a:prstGeom prst="rect">
            <a:avLst/>
          </a:prstGeom>
          <a:noFill/>
          <a:ln>
            <a:solidFill>
              <a:schemeClr val="tx1">
                <a:lumMod val="95000"/>
                <a:lumOff val="5000"/>
              </a:schemeClr>
            </a:solidFill>
          </a:ln>
        </p:spPr>
        <p:txBody>
          <a:bodyPr wrap="square" rtlCol="0">
            <a:spAutoFit/>
          </a:bodyPr>
          <a:lstStyle/>
          <a:p>
            <a:endParaRPr lang="en-GB" dirty="0"/>
          </a:p>
          <a:p>
            <a:r>
              <a:rPr lang="en-GB" dirty="0"/>
              <a:t>Programme evaluations and partnership feedback.</a:t>
            </a:r>
          </a:p>
          <a:p>
            <a:endParaRPr lang="en-GB" dirty="0"/>
          </a:p>
        </p:txBody>
      </p:sp>
      <p:sp>
        <p:nvSpPr>
          <p:cNvPr id="5" name="Circle: Hollow 4">
            <a:extLst>
              <a:ext uri="{FF2B5EF4-FFF2-40B4-BE49-F238E27FC236}">
                <a16:creationId xmlns:a16="http://schemas.microsoft.com/office/drawing/2014/main" id="{F686B4B2-FD44-4147-8166-CCBE31DD49A5}"/>
              </a:ext>
            </a:extLst>
          </p:cNvPr>
          <p:cNvSpPr/>
          <p:nvPr/>
        </p:nvSpPr>
        <p:spPr>
          <a:xfrm>
            <a:off x="1103143" y="1488157"/>
            <a:ext cx="2955636" cy="562316"/>
          </a:xfrm>
          <a:prstGeom prst="donut">
            <a:avLst>
              <a:gd name="adj" fmla="val 9252"/>
            </a:avLst>
          </a:prstGeom>
          <a:solidFill>
            <a:srgbClr val="0070C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68201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D8C9B1-9A5D-4D94-84B5-71FB996EB520}"/>
              </a:ext>
            </a:extLst>
          </p:cNvPr>
          <p:cNvPicPr>
            <a:picLocks noChangeAspect="1"/>
          </p:cNvPicPr>
          <p:nvPr/>
        </p:nvPicPr>
        <p:blipFill>
          <a:blip r:embed="rId2"/>
          <a:stretch>
            <a:fillRect/>
          </a:stretch>
        </p:blipFill>
        <p:spPr>
          <a:xfrm>
            <a:off x="1779010" y="0"/>
            <a:ext cx="10296525" cy="5467350"/>
          </a:xfrm>
          <a:prstGeom prst="rect">
            <a:avLst/>
          </a:prstGeom>
        </p:spPr>
      </p:pic>
      <p:grpSp>
        <p:nvGrpSpPr>
          <p:cNvPr id="5" name="Group 4">
            <a:extLst>
              <a:ext uri="{FF2B5EF4-FFF2-40B4-BE49-F238E27FC236}">
                <a16:creationId xmlns:a16="http://schemas.microsoft.com/office/drawing/2014/main" id="{9E45F234-5E1C-4A1C-A8B9-66C32AF76A74}"/>
              </a:ext>
            </a:extLst>
          </p:cNvPr>
          <p:cNvGrpSpPr/>
          <p:nvPr/>
        </p:nvGrpSpPr>
        <p:grpSpPr>
          <a:xfrm>
            <a:off x="0" y="4758459"/>
            <a:ext cx="6548582" cy="1924050"/>
            <a:chOff x="0" y="4758459"/>
            <a:chExt cx="6548582" cy="1924050"/>
          </a:xfrm>
        </p:grpSpPr>
        <p:pic>
          <p:nvPicPr>
            <p:cNvPr id="3" name="Picture 2">
              <a:extLst>
                <a:ext uri="{FF2B5EF4-FFF2-40B4-BE49-F238E27FC236}">
                  <a16:creationId xmlns:a16="http://schemas.microsoft.com/office/drawing/2014/main" id="{258EB797-DE4D-4038-BC3F-439153A269BC}"/>
                </a:ext>
              </a:extLst>
            </p:cNvPr>
            <p:cNvPicPr>
              <a:picLocks noChangeAspect="1"/>
            </p:cNvPicPr>
            <p:nvPr/>
          </p:nvPicPr>
          <p:blipFill>
            <a:blip r:embed="rId3"/>
            <a:stretch>
              <a:fillRect/>
            </a:stretch>
          </p:blipFill>
          <p:spPr>
            <a:xfrm>
              <a:off x="0" y="4758459"/>
              <a:ext cx="5876925" cy="1924050"/>
            </a:xfrm>
            <a:prstGeom prst="rect">
              <a:avLst/>
            </a:prstGeom>
          </p:spPr>
        </p:pic>
        <p:pic>
          <p:nvPicPr>
            <p:cNvPr id="4" name="Picture 3">
              <a:extLst>
                <a:ext uri="{FF2B5EF4-FFF2-40B4-BE49-F238E27FC236}">
                  <a16:creationId xmlns:a16="http://schemas.microsoft.com/office/drawing/2014/main" id="{99BA1DA9-5111-4211-8B8D-B2F944C42D61}"/>
                </a:ext>
              </a:extLst>
            </p:cNvPr>
            <p:cNvPicPr>
              <a:picLocks noChangeAspect="1"/>
            </p:cNvPicPr>
            <p:nvPr/>
          </p:nvPicPr>
          <p:blipFill>
            <a:blip r:embed="rId4"/>
            <a:stretch>
              <a:fillRect/>
            </a:stretch>
          </p:blipFill>
          <p:spPr>
            <a:xfrm>
              <a:off x="5876925" y="5107709"/>
              <a:ext cx="671657" cy="1574800"/>
            </a:xfrm>
            <a:prstGeom prst="rect">
              <a:avLst/>
            </a:prstGeom>
          </p:spPr>
        </p:pic>
      </p:grpSp>
      <p:sp>
        <p:nvSpPr>
          <p:cNvPr id="6" name="Rectangle 5">
            <a:extLst>
              <a:ext uri="{FF2B5EF4-FFF2-40B4-BE49-F238E27FC236}">
                <a16:creationId xmlns:a16="http://schemas.microsoft.com/office/drawing/2014/main" id="{882C3A39-4600-4397-A147-A22E4B3D923C}"/>
              </a:ext>
            </a:extLst>
          </p:cNvPr>
          <p:cNvSpPr/>
          <p:nvPr/>
        </p:nvSpPr>
        <p:spPr>
          <a:xfrm>
            <a:off x="349972" y="5365750"/>
            <a:ext cx="6179127" cy="349250"/>
          </a:xfrm>
          <a:prstGeom prst="rect">
            <a:avLst/>
          </a:prstGeom>
          <a:noFill/>
          <a:ln w="1905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GB"/>
          </a:p>
        </p:txBody>
      </p:sp>
    </p:spTree>
    <p:extLst>
      <p:ext uri="{BB962C8B-B14F-4D97-AF65-F5344CB8AC3E}">
        <p14:creationId xmlns:p14="http://schemas.microsoft.com/office/powerpoint/2010/main" val="1405372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C7DF6EE-E27E-4F4C-A1D9-67F3F7140688}"/>
              </a:ext>
            </a:extLst>
          </p:cNvPr>
          <p:cNvPicPr>
            <a:picLocks noChangeAspect="1"/>
          </p:cNvPicPr>
          <p:nvPr/>
        </p:nvPicPr>
        <p:blipFill>
          <a:blip r:embed="rId2"/>
          <a:stretch>
            <a:fillRect/>
          </a:stretch>
        </p:blipFill>
        <p:spPr>
          <a:xfrm>
            <a:off x="1078240" y="1865745"/>
            <a:ext cx="10785241" cy="4747491"/>
          </a:xfrm>
          <a:prstGeom prst="rect">
            <a:avLst/>
          </a:prstGeom>
        </p:spPr>
      </p:pic>
      <p:pic>
        <p:nvPicPr>
          <p:cNvPr id="3" name="Picture 2">
            <a:extLst>
              <a:ext uri="{FF2B5EF4-FFF2-40B4-BE49-F238E27FC236}">
                <a16:creationId xmlns:a16="http://schemas.microsoft.com/office/drawing/2014/main" id="{6EE903F3-3C88-4CED-84BE-7170B5D6A825}"/>
              </a:ext>
            </a:extLst>
          </p:cNvPr>
          <p:cNvPicPr>
            <a:picLocks noChangeAspect="1"/>
          </p:cNvPicPr>
          <p:nvPr/>
        </p:nvPicPr>
        <p:blipFill>
          <a:blip r:embed="rId3"/>
          <a:stretch>
            <a:fillRect/>
          </a:stretch>
        </p:blipFill>
        <p:spPr>
          <a:xfrm>
            <a:off x="1794596" y="624176"/>
            <a:ext cx="8658225" cy="7143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Speech Bubble: Rectangle 3">
            <a:extLst>
              <a:ext uri="{FF2B5EF4-FFF2-40B4-BE49-F238E27FC236}">
                <a16:creationId xmlns:a16="http://schemas.microsoft.com/office/drawing/2014/main" id="{8E2E3F97-6F55-4726-9B58-218DF8513176}"/>
              </a:ext>
            </a:extLst>
          </p:cNvPr>
          <p:cNvSpPr/>
          <p:nvPr/>
        </p:nvSpPr>
        <p:spPr>
          <a:xfrm>
            <a:off x="7152936" y="350981"/>
            <a:ext cx="4710545" cy="1514764"/>
          </a:xfrm>
          <a:prstGeom prst="wedgeRectCallout">
            <a:avLst>
              <a:gd name="adj1" fmla="val -73870"/>
              <a:gd name="adj2" fmla="val 83232"/>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b="1" dirty="0">
                <a:solidFill>
                  <a:srgbClr val="FFFF00"/>
                </a:solidFill>
              </a:rPr>
              <a:t>Psychological - Metacognition</a:t>
            </a:r>
          </a:p>
          <a:p>
            <a:pPr algn="ctr"/>
            <a:r>
              <a:rPr lang="en-GB" b="1" dirty="0">
                <a:solidFill>
                  <a:srgbClr val="FFFF00"/>
                </a:solidFill>
              </a:rPr>
              <a:t>Social construction – improving agency</a:t>
            </a:r>
          </a:p>
        </p:txBody>
      </p:sp>
      <p:sp>
        <p:nvSpPr>
          <p:cNvPr id="5" name="Speech Bubble: Rectangle with Corners Rounded 4">
            <a:extLst>
              <a:ext uri="{FF2B5EF4-FFF2-40B4-BE49-F238E27FC236}">
                <a16:creationId xmlns:a16="http://schemas.microsoft.com/office/drawing/2014/main" id="{11B299AC-A717-49EF-B0C5-B73C6E3C19AF}"/>
              </a:ext>
            </a:extLst>
          </p:cNvPr>
          <p:cNvSpPr/>
          <p:nvPr/>
        </p:nvSpPr>
        <p:spPr>
          <a:xfrm>
            <a:off x="6567055" y="5957455"/>
            <a:ext cx="4682836" cy="415636"/>
          </a:xfrm>
          <a:prstGeom prst="wedgeRoundRectCallout">
            <a:avLst>
              <a:gd name="adj1" fmla="val -69945"/>
              <a:gd name="adj2" fmla="val 20278"/>
              <a:gd name="adj3" fmla="val 16667"/>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GB" sz="2000" b="1" dirty="0">
                <a:solidFill>
                  <a:srgbClr val="FFFF00"/>
                </a:solidFill>
              </a:rPr>
              <a:t>Assertiveness – agentic voices</a:t>
            </a:r>
          </a:p>
        </p:txBody>
      </p:sp>
    </p:spTree>
    <p:extLst>
      <p:ext uri="{BB962C8B-B14F-4D97-AF65-F5344CB8AC3E}">
        <p14:creationId xmlns:p14="http://schemas.microsoft.com/office/powerpoint/2010/main" val="1014183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rown cow standing on top of a sandy beach&#10;&#10;Description generated with very high confidence">
            <a:extLst>
              <a:ext uri="{FF2B5EF4-FFF2-40B4-BE49-F238E27FC236}">
                <a16:creationId xmlns:a16="http://schemas.microsoft.com/office/drawing/2014/main" id="{B1962D04-006B-4A17-BB4B-38BA02CF7D68}"/>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713066" y="131617"/>
            <a:ext cx="3155661" cy="3155661"/>
          </a:xfrm>
          <a:prstGeom prst="rect">
            <a:avLst/>
          </a:prstGeom>
        </p:spPr>
      </p:pic>
      <p:sp>
        <p:nvSpPr>
          <p:cNvPr id="5" name="TextBox 4">
            <a:extLst>
              <a:ext uri="{FF2B5EF4-FFF2-40B4-BE49-F238E27FC236}">
                <a16:creationId xmlns:a16="http://schemas.microsoft.com/office/drawing/2014/main" id="{D462D899-A467-430A-AC43-F1D8EA121CC1}"/>
              </a:ext>
            </a:extLst>
          </p:cNvPr>
          <p:cNvSpPr txBox="1"/>
          <p:nvPr/>
        </p:nvSpPr>
        <p:spPr>
          <a:xfrm>
            <a:off x="1459345" y="581892"/>
            <a:ext cx="7148946" cy="3600986"/>
          </a:xfrm>
          <a:prstGeom prst="rect">
            <a:avLst/>
          </a:prstGeom>
          <a:noFill/>
        </p:spPr>
        <p:txBody>
          <a:bodyPr wrap="square" rtlCol="0">
            <a:spAutoFit/>
          </a:bodyPr>
          <a:lstStyle/>
          <a:p>
            <a:r>
              <a:rPr lang="en-GB" sz="3600" b="1" dirty="0"/>
              <a:t>Need to explore more fully….</a:t>
            </a:r>
          </a:p>
          <a:p>
            <a:endParaRPr lang="en-GB" dirty="0"/>
          </a:p>
          <a:p>
            <a:r>
              <a:rPr lang="en-GB" sz="2800" b="1" i="1" dirty="0">
                <a:latin typeface="Arial" panose="020B0604020202020204" pitchFamily="34" charset="0"/>
                <a:cs typeface="Arial" panose="020B0604020202020204" pitchFamily="34" charset="0"/>
              </a:rPr>
              <a:t>With your help:</a:t>
            </a:r>
          </a:p>
          <a:p>
            <a:endParaRPr lang="en-GB" dirty="0"/>
          </a:p>
          <a:p>
            <a:pPr marL="285750" indent="-285750">
              <a:buFont typeface="Arial" panose="020B0604020202020204" pitchFamily="34" charset="0"/>
              <a:buChar char="•"/>
            </a:pPr>
            <a:r>
              <a:rPr lang="en-GB" sz="3200" dirty="0">
                <a:latin typeface="Arial" panose="020B0604020202020204" pitchFamily="34" charset="0"/>
                <a:cs typeface="Arial" panose="020B0604020202020204" pitchFamily="34" charset="0"/>
              </a:rPr>
              <a:t>More interviews</a:t>
            </a:r>
          </a:p>
          <a:p>
            <a:pPr marL="285750" indent="-285750">
              <a:buFont typeface="Arial" panose="020B0604020202020204" pitchFamily="34" charset="0"/>
              <a:buChar char="•"/>
            </a:pPr>
            <a:r>
              <a:rPr lang="en-GB" sz="3200" dirty="0">
                <a:latin typeface="Arial" panose="020B0604020202020204" pitchFamily="34" charset="0"/>
                <a:cs typeface="Arial" panose="020B0604020202020204" pitchFamily="34" charset="0"/>
              </a:rPr>
              <a:t>Document analysis of course content</a:t>
            </a:r>
          </a:p>
          <a:p>
            <a:pPr marL="285750" indent="-285750">
              <a:buFont typeface="Arial" panose="020B0604020202020204" pitchFamily="34" charset="0"/>
              <a:buChar char="•"/>
            </a:pPr>
            <a:r>
              <a:rPr lang="en-GB" sz="3200" dirty="0">
                <a:latin typeface="Arial" panose="020B0604020202020204" pitchFamily="34" charset="0"/>
                <a:cs typeface="Arial" panose="020B0604020202020204" pitchFamily="34" charset="0"/>
              </a:rPr>
              <a:t>Collecting data from students.</a:t>
            </a:r>
          </a:p>
          <a:p>
            <a:pPr marL="285750" indent="-285750">
              <a:buFont typeface="Arial" panose="020B0604020202020204" pitchFamily="34" charset="0"/>
              <a:buChar char="•"/>
            </a:pPr>
            <a:r>
              <a:rPr lang="en-GB" sz="3200" dirty="0">
                <a:latin typeface="Arial" panose="020B0604020202020204" pitchFamily="34" charset="0"/>
                <a:cs typeface="Arial" panose="020B0604020202020204" pitchFamily="34" charset="0"/>
              </a:rPr>
              <a:t>Longitudinal survey -Alumni</a:t>
            </a:r>
          </a:p>
        </p:txBody>
      </p:sp>
      <p:pic>
        <p:nvPicPr>
          <p:cNvPr id="7" name="Picture 6" descr="A close up of a logo&#10;&#10;Description generated with high confidence">
            <a:extLst>
              <a:ext uri="{FF2B5EF4-FFF2-40B4-BE49-F238E27FC236}">
                <a16:creationId xmlns:a16="http://schemas.microsoft.com/office/drawing/2014/main" id="{76491844-2549-4419-B2DF-B6EA33EAC70A}"/>
              </a:ext>
            </a:extLst>
          </p:cNvPr>
          <p:cNvPicPr>
            <a:picLocks noChangeAspect="1"/>
          </p:cNvPicPr>
          <p:nvPr/>
        </p:nvPicPr>
        <p:blipFill>
          <a:blip r:embed="rId4"/>
          <a:stretch>
            <a:fillRect/>
          </a:stretch>
        </p:blipFill>
        <p:spPr>
          <a:xfrm>
            <a:off x="803565" y="4682837"/>
            <a:ext cx="2140606" cy="1840921"/>
          </a:xfrm>
          <a:prstGeom prst="rect">
            <a:avLst/>
          </a:prstGeom>
        </p:spPr>
      </p:pic>
      <p:sp>
        <p:nvSpPr>
          <p:cNvPr id="8" name="TextBox 7">
            <a:extLst>
              <a:ext uri="{FF2B5EF4-FFF2-40B4-BE49-F238E27FC236}">
                <a16:creationId xmlns:a16="http://schemas.microsoft.com/office/drawing/2014/main" id="{72D48AD0-3CBA-4E9B-A4E9-3BA26594D2F1}"/>
              </a:ext>
            </a:extLst>
          </p:cNvPr>
          <p:cNvSpPr txBox="1"/>
          <p:nvPr/>
        </p:nvSpPr>
        <p:spPr>
          <a:xfrm>
            <a:off x="3223491" y="4969164"/>
            <a:ext cx="8756073" cy="1661993"/>
          </a:xfrm>
          <a:prstGeom prst="rect">
            <a:avLst/>
          </a:prstGeom>
          <a:noFill/>
        </p:spPr>
        <p:txBody>
          <a:bodyPr wrap="square" rtlCol="0">
            <a:spAutoFit/>
          </a:bodyPr>
          <a:lstStyle/>
          <a:p>
            <a:r>
              <a:rPr lang="en-GB" sz="2800" dirty="0"/>
              <a:t>To collaborate in the research team</a:t>
            </a:r>
          </a:p>
          <a:p>
            <a:r>
              <a:rPr lang="en-GB" sz="2800" dirty="0"/>
              <a:t>To share in the publications arising</a:t>
            </a:r>
          </a:p>
          <a:p>
            <a:r>
              <a:rPr lang="en-GB" sz="2800" dirty="0"/>
              <a:t>To ensure research informed practice</a:t>
            </a:r>
          </a:p>
          <a:p>
            <a:endParaRPr lang="en-GB" dirty="0"/>
          </a:p>
        </p:txBody>
      </p:sp>
      <p:pic>
        <p:nvPicPr>
          <p:cNvPr id="9" name="Picture 8" descr="A close up of a sign&#10;&#10;Description generated with high confidence">
            <a:extLst>
              <a:ext uri="{FF2B5EF4-FFF2-40B4-BE49-F238E27FC236}">
                <a16:creationId xmlns:a16="http://schemas.microsoft.com/office/drawing/2014/main" id="{0F564416-CA88-402C-8EA7-4EE5EB08EF0E}"/>
              </a:ext>
            </a:extLst>
          </p:cNvPr>
          <p:cNvPicPr>
            <a:picLocks noChangeAspect="1"/>
          </p:cNvPicPr>
          <p:nvPr/>
        </p:nvPicPr>
        <p:blipFill>
          <a:blip r:embed="rId5"/>
          <a:stretch>
            <a:fillRect/>
          </a:stretch>
        </p:blipFill>
        <p:spPr>
          <a:xfrm>
            <a:off x="10412036" y="4682837"/>
            <a:ext cx="1456691" cy="1409701"/>
          </a:xfrm>
          <a:prstGeom prst="rect">
            <a:avLst/>
          </a:prstGeom>
        </p:spPr>
      </p:pic>
    </p:spTree>
    <p:extLst>
      <p:ext uri="{BB962C8B-B14F-4D97-AF65-F5344CB8AC3E}">
        <p14:creationId xmlns:p14="http://schemas.microsoft.com/office/powerpoint/2010/main" val="15851399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4CCCF43-CE68-40BC-A7C2-CB7A759B67E2}"/>
              </a:ext>
            </a:extLst>
          </p:cNvPr>
          <p:cNvSpPr/>
          <p:nvPr/>
        </p:nvSpPr>
        <p:spPr>
          <a:xfrm>
            <a:off x="1653308" y="334926"/>
            <a:ext cx="10233891" cy="369332"/>
          </a:xfrm>
          <a:prstGeom prst="rect">
            <a:avLst/>
          </a:prstGeom>
        </p:spPr>
        <p:txBody>
          <a:bodyPr wrap="square">
            <a:spAutoFit/>
          </a:bodyPr>
          <a:lstStyle/>
          <a:p>
            <a:pPr algn="ctr"/>
            <a:r>
              <a:rPr lang="en-GB" b="1" dirty="0"/>
              <a:t>What is our motivation for the focus on Resilience and wellbeing?</a:t>
            </a:r>
          </a:p>
        </p:txBody>
      </p:sp>
      <mc:AlternateContent xmlns:mc="http://schemas.openxmlformats.org/markup-compatibility/2006" xmlns:we="http://schemas.microsoft.com/office/webextensions/webextension/2010/11" xmlns:pca="http://schemas.microsoft.com/office/powerpoint/2013/contentapp">
        <mc:Choice Requires="we pca">
          <p:graphicFrame>
            <p:nvGraphicFramePr>
              <p:cNvPr id="3" name="Add-in 2" title="Mentimeter">
                <a:extLst>
                  <a:ext uri="{FF2B5EF4-FFF2-40B4-BE49-F238E27FC236}">
                    <a16:creationId xmlns:a16="http://schemas.microsoft.com/office/drawing/2014/main" id="{620FC140-3FFC-45A5-A667-DF09DD696C57}"/>
                  </a:ext>
                </a:extLst>
              </p:cNvPr>
              <p:cNvGraphicFramePr>
                <a:graphicFrameLocks noGrp="1"/>
              </p:cNvGraphicFramePr>
              <p:nvPr/>
            </p:nvGraphicFramePr>
            <p:xfrm>
              <a:off x="1524000" y="0"/>
              <a:ext cx="9144000" cy="6858000"/>
            </p:xfrm>
            <a:graphic>
              <a:graphicData uri="http://schemas.microsoft.com/office/webextensions/webextension/2010/11">
                <we:webextensionref xmlns:we="http://schemas.microsoft.com/office/webextensions/webextension/2010/11" xmlns:r="http://schemas.openxmlformats.org/officeDocument/2006/relationships" r:id="rId2"/>
              </a:graphicData>
            </a:graphic>
          </p:graphicFrame>
        </mc:Choice>
        <mc:Fallback xmlns="">
          <p:pic>
            <p:nvPicPr>
              <p:cNvPr id="3" name="Add-in 2" title="Mentimeter">
                <a:extLst>
                  <a:ext uri="{FF2B5EF4-FFF2-40B4-BE49-F238E27FC236}">
                    <a16:creationId xmlns:a16="http://schemas.microsoft.com/office/drawing/2014/main" id="{620FC140-3FFC-45A5-A667-DF09DD696C57}"/>
                  </a:ext>
                </a:extLst>
              </p:cNvPr>
              <p:cNvPicPr>
                <a:picLocks noGrp="1" noRot="1" noChangeAspect="1" noMove="1" noResize="1" noEditPoints="1" noAdjustHandles="1" noChangeArrowheads="1" noChangeShapeType="1"/>
              </p:cNvPicPr>
              <p:nvPr/>
            </p:nvPicPr>
            <p:blipFill>
              <a:blip r:embed="rId3"/>
              <a:stretch>
                <a:fillRect/>
              </a:stretch>
            </p:blipFill>
            <p:spPr>
              <a:xfrm>
                <a:off x="1524000" y="0"/>
                <a:ext cx="9144000" cy="6858000"/>
              </a:xfrm>
              <a:prstGeom prst="rect">
                <a:avLst/>
              </a:prstGeom>
            </p:spPr>
          </p:pic>
        </mc:Fallback>
      </mc:AlternateContent>
    </p:spTree>
    <p:extLst>
      <p:ext uri="{BB962C8B-B14F-4D97-AF65-F5344CB8AC3E}">
        <p14:creationId xmlns:p14="http://schemas.microsoft.com/office/powerpoint/2010/main" val="15493637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51132B5-AAA5-4F59-9BAF-1D819AFD2CF9}"/>
              </a:ext>
            </a:extLst>
          </p:cNvPr>
          <p:cNvSpPr/>
          <p:nvPr/>
        </p:nvSpPr>
        <p:spPr>
          <a:xfrm>
            <a:off x="997528" y="5257908"/>
            <a:ext cx="11314545" cy="523220"/>
          </a:xfrm>
          <a:prstGeom prst="rect">
            <a:avLst/>
          </a:prstGeom>
        </p:spPr>
        <p:txBody>
          <a:bodyPr wrap="square">
            <a:spAutoFit/>
          </a:bodyPr>
          <a:lstStyle/>
          <a:p>
            <a:r>
              <a:rPr lang="en-GB" sz="2800" b="1" dirty="0"/>
              <a:t>https://www.surveymonkey.co.uk/r/Resilience_wellbeing_APTE</a:t>
            </a:r>
          </a:p>
        </p:txBody>
      </p:sp>
      <p:sp>
        <p:nvSpPr>
          <p:cNvPr id="5" name="TextBox 4">
            <a:extLst>
              <a:ext uri="{FF2B5EF4-FFF2-40B4-BE49-F238E27FC236}">
                <a16:creationId xmlns:a16="http://schemas.microsoft.com/office/drawing/2014/main" id="{FAD48156-DB59-45C1-A9DB-B351344DDC68}"/>
              </a:ext>
            </a:extLst>
          </p:cNvPr>
          <p:cNvSpPr txBox="1"/>
          <p:nvPr/>
        </p:nvSpPr>
        <p:spPr>
          <a:xfrm>
            <a:off x="2697018" y="1126820"/>
            <a:ext cx="8571346" cy="3416320"/>
          </a:xfrm>
          <a:prstGeom prst="rect">
            <a:avLst/>
          </a:prstGeom>
          <a:noFill/>
        </p:spPr>
        <p:txBody>
          <a:bodyPr wrap="square" rtlCol="0">
            <a:spAutoFit/>
          </a:bodyPr>
          <a:lstStyle/>
          <a:p>
            <a:r>
              <a:rPr lang="en-GB" sz="3600" dirty="0"/>
              <a:t>Please complete our APTE survey</a:t>
            </a:r>
          </a:p>
          <a:p>
            <a:endParaRPr lang="en-GB" sz="3600" dirty="0"/>
          </a:p>
          <a:p>
            <a:r>
              <a:rPr lang="en-GB" sz="3600" i="1" dirty="0">
                <a:latin typeface="Calibri" panose="020F0502020204030204" pitchFamily="34" charset="0"/>
                <a:cs typeface="Calibri" panose="020F0502020204030204" pitchFamily="34" charset="0"/>
              </a:rPr>
              <a:t>(If you want to become more involved (from telephone interview to research partner) please indicate at the end of survey, your details) </a:t>
            </a:r>
          </a:p>
        </p:txBody>
      </p:sp>
      <p:pic>
        <p:nvPicPr>
          <p:cNvPr id="6" name="Picture 5" descr="A close up of a sign&#10;&#10;Description generated with high confidence">
            <a:extLst>
              <a:ext uri="{FF2B5EF4-FFF2-40B4-BE49-F238E27FC236}">
                <a16:creationId xmlns:a16="http://schemas.microsoft.com/office/drawing/2014/main" id="{A2DD725D-B699-43B1-AD8D-3EA8FC1F6C4C}"/>
              </a:ext>
            </a:extLst>
          </p:cNvPr>
          <p:cNvPicPr>
            <a:picLocks noChangeAspect="1"/>
          </p:cNvPicPr>
          <p:nvPr/>
        </p:nvPicPr>
        <p:blipFill>
          <a:blip r:embed="rId2"/>
          <a:stretch>
            <a:fillRect/>
          </a:stretch>
        </p:blipFill>
        <p:spPr>
          <a:xfrm>
            <a:off x="997528" y="1216190"/>
            <a:ext cx="1456691" cy="1409701"/>
          </a:xfrm>
          <a:prstGeom prst="rect">
            <a:avLst/>
          </a:prstGeom>
        </p:spPr>
      </p:pic>
    </p:spTree>
    <p:extLst>
      <p:ext uri="{BB962C8B-B14F-4D97-AF65-F5344CB8AC3E}">
        <p14:creationId xmlns:p14="http://schemas.microsoft.com/office/powerpoint/2010/main" val="25680907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B4C0B11-8062-43DE-9C65-8EA101E848A3}"/>
              </a:ext>
            </a:extLst>
          </p:cNvPr>
          <p:cNvSpPr txBox="1"/>
          <p:nvPr/>
        </p:nvSpPr>
        <p:spPr>
          <a:xfrm>
            <a:off x="1736271" y="81644"/>
            <a:ext cx="10167258" cy="6524863"/>
          </a:xfrm>
          <a:prstGeom prst="rect">
            <a:avLst/>
          </a:prstGeom>
          <a:noFill/>
        </p:spPr>
        <p:txBody>
          <a:bodyPr wrap="square" rtlCol="0">
            <a:spAutoFit/>
          </a:bodyPr>
          <a:lstStyle/>
          <a:p>
            <a:r>
              <a:rPr lang="en-GB" sz="2800" dirty="0"/>
              <a:t>With the tension between what is healthy and sustainable for individual teachers increasingly set against the needs of the institutions they work in, teacher educators must also grapple with resilience’s counter-concept: resistance. </a:t>
            </a:r>
          </a:p>
          <a:p>
            <a:endParaRPr lang="en-GB" sz="2800" dirty="0"/>
          </a:p>
          <a:p>
            <a:r>
              <a:rPr lang="en-GB" sz="2800" dirty="0"/>
              <a:t>The question for my colleagues and me is whether we teacher educators should be seeking to prepare teachers for the way schools are (adapting to institutions) or focus on preparing new professionals for the ways schools could and should be (transforming institutions)? </a:t>
            </a:r>
          </a:p>
          <a:p>
            <a:endParaRPr lang="en-GB" sz="2800" kern="1200" dirty="0">
              <a:solidFill>
                <a:schemeClr val="tx1"/>
              </a:solidFill>
              <a:latin typeface="+mn-lt"/>
              <a:ea typeface="+mn-ea"/>
              <a:cs typeface="+mn-cs"/>
            </a:endParaRPr>
          </a:p>
          <a:p>
            <a:endParaRPr lang="en-GB" dirty="0"/>
          </a:p>
          <a:p>
            <a:r>
              <a:rPr lang="en-GB" dirty="0"/>
              <a:t>Struthers, d. (2018). </a:t>
            </a:r>
            <a:r>
              <a:rPr lang="en-GB" i="1" dirty="0"/>
              <a:t>Professional Resilience and wellbeing</a:t>
            </a:r>
            <a:r>
              <a:rPr lang="en-GB" dirty="0"/>
              <a:t> </a:t>
            </a:r>
            <a:r>
              <a:rPr lang="en-GB" i="1" dirty="0"/>
              <a:t>(forthcoming)</a:t>
            </a:r>
            <a:r>
              <a:rPr lang="en-GB" dirty="0"/>
              <a:t>. In </a:t>
            </a:r>
            <a:r>
              <a:rPr lang="en-GB" dirty="0" err="1"/>
              <a:t>Dutaut</a:t>
            </a:r>
            <a:r>
              <a:rPr lang="en-GB" dirty="0"/>
              <a:t>, J-L and Rycroft-Smith, L (Eds.), </a:t>
            </a:r>
            <a:r>
              <a:rPr lang="en-GB" b="1" dirty="0"/>
              <a:t>Flip the System UK: A Teachers’ Manifesto</a:t>
            </a:r>
            <a:r>
              <a:rPr lang="en-GB" dirty="0"/>
              <a:t>. London: Routledge. </a:t>
            </a:r>
          </a:p>
          <a:p>
            <a:endParaRPr lang="en-GB" sz="2800" kern="1200" dirty="0">
              <a:solidFill>
                <a:schemeClr val="tx1"/>
              </a:solidFill>
              <a:latin typeface="+mn-lt"/>
              <a:ea typeface="+mn-ea"/>
              <a:cs typeface="+mn-cs"/>
            </a:endParaRPr>
          </a:p>
        </p:txBody>
      </p:sp>
    </p:spTree>
    <p:extLst>
      <p:ext uri="{BB962C8B-B14F-4D97-AF65-F5344CB8AC3E}">
        <p14:creationId xmlns:p14="http://schemas.microsoft.com/office/powerpoint/2010/main" val="42469931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0" y="150963"/>
            <a:ext cx="10018713" cy="797943"/>
          </a:xfrm>
          <a:solidFill>
            <a:schemeClr val="accent1">
              <a:lumMod val="60000"/>
              <a:lumOff val="40000"/>
            </a:schemeClr>
          </a:solidFill>
        </p:spPr>
        <p:txBody>
          <a:bodyPr>
            <a:normAutofit fontScale="90000"/>
          </a:bodyPr>
          <a:lstStyle/>
          <a:p>
            <a:r>
              <a:rPr lang="en-GB" dirty="0"/>
              <a:t>But if over-emphasised by teacher educators…</a:t>
            </a:r>
          </a:p>
        </p:txBody>
      </p:sp>
      <p:sp>
        <p:nvSpPr>
          <p:cNvPr id="3" name="Content Placeholder 2"/>
          <p:cNvSpPr>
            <a:spLocks noGrp="1"/>
          </p:cNvSpPr>
          <p:nvPr>
            <p:ph idx="1"/>
          </p:nvPr>
        </p:nvSpPr>
        <p:spPr>
          <a:xfrm>
            <a:off x="1415298" y="1242204"/>
            <a:ext cx="10018713" cy="5926348"/>
          </a:xfrm>
        </p:spPr>
        <p:txBody>
          <a:bodyPr anchor="t">
            <a:normAutofit/>
          </a:bodyPr>
          <a:lstStyle/>
          <a:p>
            <a:r>
              <a:rPr lang="en-GB" sz="2800" dirty="0"/>
              <a:t>Rooted in adolescent psychology  as the capacity for young people to adapt and success in trying life circumstances, it now excessively frames teacher professionalism as the ability to remain in one’ job.</a:t>
            </a:r>
          </a:p>
          <a:p>
            <a:endParaRPr lang="en-GB" sz="1100" dirty="0"/>
          </a:p>
          <a:p>
            <a:r>
              <a:rPr lang="en-GB" sz="2800" dirty="0"/>
              <a:t>It accepts adversity as the ‘new normal’ of teaching</a:t>
            </a:r>
          </a:p>
          <a:p>
            <a:endParaRPr lang="en-GB" dirty="0"/>
          </a:p>
          <a:p>
            <a:r>
              <a:rPr lang="en-GB" sz="2800" dirty="0"/>
              <a:t>It frequently masquerades as a set of coping mechanisms to promote teacher well-being, when it primarily benefits educational institutions at the expense of the individual teacher ... leading to unsustainable professional circumstances. </a:t>
            </a:r>
          </a:p>
        </p:txBody>
      </p:sp>
    </p:spTree>
    <p:extLst>
      <p:ext uri="{BB962C8B-B14F-4D97-AF65-F5344CB8AC3E}">
        <p14:creationId xmlns:p14="http://schemas.microsoft.com/office/powerpoint/2010/main" val="14208500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29FDB00-81D2-4D3E-9D49-763C55E927CF}"/>
              </a:ext>
            </a:extLst>
          </p:cNvPr>
          <p:cNvSpPr/>
          <p:nvPr/>
        </p:nvSpPr>
        <p:spPr>
          <a:xfrm>
            <a:off x="2036619" y="5356357"/>
            <a:ext cx="8756073" cy="1077218"/>
          </a:xfrm>
          <a:prstGeom prst="rect">
            <a:avLst/>
          </a:prstGeom>
          <a:ln w="19050">
            <a:solidFill>
              <a:schemeClr val="accent2">
                <a:lumMod val="75000"/>
              </a:schemeClr>
            </a:solidFill>
          </a:ln>
        </p:spPr>
        <p:txBody>
          <a:bodyPr wrap="square">
            <a:spAutoFit/>
          </a:bodyPr>
          <a:lstStyle/>
          <a:p>
            <a:pPr algn="ctr"/>
            <a:r>
              <a:rPr lang="en-GB" sz="3200" dirty="0">
                <a:latin typeface="Calibri" panose="020F0502020204030204" pitchFamily="34" charset="0"/>
                <a:cs typeface="Calibri" panose="020F0502020204030204" pitchFamily="34" charset="0"/>
              </a:rPr>
              <a:t>innovating sustained and reciprocal university–school partnerships</a:t>
            </a:r>
            <a:endParaRPr lang="en-GB" sz="3200" dirty="0"/>
          </a:p>
        </p:txBody>
      </p:sp>
      <p:pic>
        <p:nvPicPr>
          <p:cNvPr id="3" name="Picture 2" descr="A close up of a sign&#10;&#10;Description generated with high confidence">
            <a:extLst>
              <a:ext uri="{FF2B5EF4-FFF2-40B4-BE49-F238E27FC236}">
                <a16:creationId xmlns:a16="http://schemas.microsoft.com/office/drawing/2014/main" id="{FF3C060E-46AA-4372-8849-449C2337CFCA}"/>
              </a:ext>
            </a:extLst>
          </p:cNvPr>
          <p:cNvPicPr>
            <a:picLocks noChangeAspect="1"/>
          </p:cNvPicPr>
          <p:nvPr/>
        </p:nvPicPr>
        <p:blipFill>
          <a:blip r:embed="rId2"/>
          <a:stretch>
            <a:fillRect/>
          </a:stretch>
        </p:blipFill>
        <p:spPr>
          <a:xfrm>
            <a:off x="10500417" y="591127"/>
            <a:ext cx="1456691" cy="1409701"/>
          </a:xfrm>
          <a:prstGeom prst="rect">
            <a:avLst/>
          </a:prstGeom>
        </p:spPr>
      </p:pic>
      <p:sp>
        <p:nvSpPr>
          <p:cNvPr id="4" name="Rectangle 3">
            <a:extLst>
              <a:ext uri="{FF2B5EF4-FFF2-40B4-BE49-F238E27FC236}">
                <a16:creationId xmlns:a16="http://schemas.microsoft.com/office/drawing/2014/main" id="{EE724E5D-6DA0-4B02-B539-A9E63AC14E57}"/>
              </a:ext>
            </a:extLst>
          </p:cNvPr>
          <p:cNvSpPr/>
          <p:nvPr/>
        </p:nvSpPr>
        <p:spPr>
          <a:xfrm>
            <a:off x="1690256" y="3343074"/>
            <a:ext cx="9448800" cy="1077218"/>
          </a:xfrm>
          <a:prstGeom prst="rect">
            <a:avLst/>
          </a:prstGeom>
          <a:ln w="28575">
            <a:solidFill>
              <a:schemeClr val="accent2">
                <a:lumMod val="75000"/>
              </a:schemeClr>
            </a:solidFill>
          </a:ln>
        </p:spPr>
        <p:txBody>
          <a:bodyPr wrap="square">
            <a:spAutoFit/>
          </a:bodyPr>
          <a:lstStyle/>
          <a:p>
            <a:pPr algn="ctr"/>
            <a:r>
              <a:rPr lang="en-GB" sz="3200" dirty="0">
                <a:latin typeface="Calibri" panose="020F0502020204030204" pitchFamily="34" charset="0"/>
                <a:cs typeface="Calibri" panose="020F0502020204030204" pitchFamily="34" charset="0"/>
              </a:rPr>
              <a:t>…. Can we bring individual and institutional well-being into better balance? </a:t>
            </a:r>
            <a:endParaRPr lang="en-GB" sz="3200" dirty="0"/>
          </a:p>
        </p:txBody>
      </p:sp>
      <p:sp>
        <p:nvSpPr>
          <p:cNvPr id="5" name="TextBox 4">
            <a:extLst>
              <a:ext uri="{FF2B5EF4-FFF2-40B4-BE49-F238E27FC236}">
                <a16:creationId xmlns:a16="http://schemas.microsoft.com/office/drawing/2014/main" id="{D133FAA4-860A-45CE-A96D-9EDF9A0B7FA3}"/>
              </a:ext>
            </a:extLst>
          </p:cNvPr>
          <p:cNvSpPr txBox="1"/>
          <p:nvPr/>
        </p:nvSpPr>
        <p:spPr>
          <a:xfrm>
            <a:off x="1953490" y="591127"/>
            <a:ext cx="8377382" cy="1815882"/>
          </a:xfrm>
          <a:prstGeom prst="rect">
            <a:avLst/>
          </a:prstGeom>
          <a:noFill/>
          <a:ln w="38100">
            <a:solidFill>
              <a:schemeClr val="accent2">
                <a:lumMod val="75000"/>
              </a:schemeClr>
            </a:solidFill>
          </a:ln>
        </p:spPr>
        <p:txBody>
          <a:bodyPr wrap="square" rtlCol="0">
            <a:spAutoFit/>
          </a:bodyPr>
          <a:lstStyle/>
          <a:p>
            <a:r>
              <a:rPr lang="en-GB" sz="2800" dirty="0">
                <a:latin typeface="Calibri" panose="020F0502020204030204" pitchFamily="34" charset="0"/>
                <a:cs typeface="Calibri" panose="020F0502020204030204" pitchFamily="34" charset="0"/>
              </a:rPr>
              <a:t>Are we seeking to prepare teachers for the way school are (adapting to institutions) or is the focus on preparing new professionals for the ways schools could and should be (transforming institutions)? </a:t>
            </a:r>
          </a:p>
        </p:txBody>
      </p:sp>
    </p:spTree>
    <p:extLst>
      <p:ext uri="{BB962C8B-B14F-4D97-AF65-F5344CB8AC3E}">
        <p14:creationId xmlns:p14="http://schemas.microsoft.com/office/powerpoint/2010/main" val="4722710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newspaper&#10;&#10;Description generated with very high confidence">
            <a:extLst>
              <a:ext uri="{FF2B5EF4-FFF2-40B4-BE49-F238E27FC236}">
                <a16:creationId xmlns:a16="http://schemas.microsoft.com/office/drawing/2014/main" id="{C7DB69F0-2EE9-4F66-81B9-3408F3930CEF}"/>
              </a:ext>
            </a:extLst>
          </p:cNvPr>
          <p:cNvPicPr>
            <a:picLocks noChangeAspect="1"/>
          </p:cNvPicPr>
          <p:nvPr/>
        </p:nvPicPr>
        <p:blipFill>
          <a:blip r:embed="rId2"/>
          <a:stretch>
            <a:fillRect/>
          </a:stretch>
        </p:blipFill>
        <p:spPr>
          <a:xfrm>
            <a:off x="7615594" y="258618"/>
            <a:ext cx="4218595" cy="6497782"/>
          </a:xfrm>
          <a:prstGeom prst="rect">
            <a:avLst/>
          </a:prstGeom>
        </p:spPr>
      </p:pic>
      <p:pic>
        <p:nvPicPr>
          <p:cNvPr id="4" name="Picture 3" descr="A screenshot of a cell phone screen with text&#10;&#10;Description generated with high confidence">
            <a:extLst>
              <a:ext uri="{FF2B5EF4-FFF2-40B4-BE49-F238E27FC236}">
                <a16:creationId xmlns:a16="http://schemas.microsoft.com/office/drawing/2014/main" id="{0642C3A8-EB37-4C63-BFA3-C8CCD6E4AD33}"/>
              </a:ext>
            </a:extLst>
          </p:cNvPr>
          <p:cNvPicPr>
            <a:picLocks noChangeAspect="1"/>
          </p:cNvPicPr>
          <p:nvPr/>
        </p:nvPicPr>
        <p:blipFill>
          <a:blip r:embed="rId3"/>
          <a:stretch>
            <a:fillRect/>
          </a:stretch>
        </p:blipFill>
        <p:spPr>
          <a:xfrm>
            <a:off x="273118" y="1450109"/>
            <a:ext cx="7213167" cy="4936834"/>
          </a:xfrm>
          <a:prstGeom prst="rect">
            <a:avLst/>
          </a:prstGeom>
        </p:spPr>
      </p:pic>
    </p:spTree>
    <p:extLst>
      <p:ext uri="{BB962C8B-B14F-4D97-AF65-F5344CB8AC3E}">
        <p14:creationId xmlns:p14="http://schemas.microsoft.com/office/powerpoint/2010/main" val="24818052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we="http://schemas.microsoft.com/office/webextensions/webextension/2010/11" xmlns:pca="http://schemas.microsoft.com/office/powerpoint/2013/contentapp">
        <mc:Choice Requires="we pca">
          <p:graphicFrame>
            <p:nvGraphicFramePr>
              <p:cNvPr id="2" name="Add-in 1" title="Mentimeter">
                <a:extLst>
                  <a:ext uri="{FF2B5EF4-FFF2-40B4-BE49-F238E27FC236}">
                    <a16:creationId xmlns:a16="http://schemas.microsoft.com/office/drawing/2014/main" id="{9380958D-5BCD-43D5-A958-C8B57A9FFBB4}"/>
                  </a:ext>
                </a:extLst>
              </p:cNvPr>
              <p:cNvGraphicFramePr>
                <a:graphicFrameLocks noGrp="1"/>
              </p:cNvGraphicFramePr>
              <p:nvPr/>
            </p:nvGraphicFramePr>
            <p:xfrm>
              <a:off x="1524000" y="0"/>
              <a:ext cx="9144000" cy="6858000"/>
            </p:xfrm>
            <a:graphic>
              <a:graphicData uri="http://schemas.microsoft.com/office/webextensions/webextension/2010/11">
                <we:webextensionref xmlns:we="http://schemas.microsoft.com/office/webextensions/webextension/2010/11" xmlns:r="http://schemas.openxmlformats.org/officeDocument/2006/relationships" r:id="rId2"/>
              </a:graphicData>
            </a:graphic>
          </p:graphicFrame>
        </mc:Choice>
        <mc:Fallback xmlns="">
          <p:pic>
            <p:nvPicPr>
              <p:cNvPr id="2" name="Add-in 1" title="Mentimeter">
                <a:extLst>
                  <a:ext uri="{FF2B5EF4-FFF2-40B4-BE49-F238E27FC236}">
                    <a16:creationId xmlns:a16="http://schemas.microsoft.com/office/drawing/2014/main" id="{9380958D-5BCD-43D5-A958-C8B57A9FFBB4}"/>
                  </a:ext>
                </a:extLst>
              </p:cNvPr>
              <p:cNvPicPr>
                <a:picLocks noGrp="1" noRot="1" noChangeAspect="1" noMove="1" noResize="1" noEditPoints="1" noAdjustHandles="1" noChangeArrowheads="1" noChangeShapeType="1"/>
              </p:cNvPicPr>
              <p:nvPr/>
            </p:nvPicPr>
            <p:blipFill>
              <a:blip r:embed="rId3"/>
              <a:stretch>
                <a:fillRect/>
              </a:stretch>
            </p:blipFill>
            <p:spPr>
              <a:xfrm>
                <a:off x="1524000" y="0"/>
                <a:ext cx="9144000" cy="6858000"/>
              </a:xfrm>
              <a:prstGeom prst="rect">
                <a:avLst/>
              </a:prstGeom>
            </p:spPr>
          </p:pic>
        </mc:Fallback>
      </mc:AlternateContent>
    </p:spTree>
    <p:extLst>
      <p:ext uri="{BB962C8B-B14F-4D97-AF65-F5344CB8AC3E}">
        <p14:creationId xmlns:p14="http://schemas.microsoft.com/office/powerpoint/2010/main" val="21316502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we="http://schemas.microsoft.com/office/webextensions/webextension/2010/11" xmlns:pca="http://schemas.microsoft.com/office/powerpoint/2013/contentapp">
        <mc:Choice Requires="we pca">
          <p:graphicFrame>
            <p:nvGraphicFramePr>
              <p:cNvPr id="2" name="Add-in 1" title="Mentimeter">
                <a:extLst>
                  <a:ext uri="{FF2B5EF4-FFF2-40B4-BE49-F238E27FC236}">
                    <a16:creationId xmlns:a16="http://schemas.microsoft.com/office/drawing/2014/main" id="{3CB368E0-DE9A-4551-B236-613F0627BB2C}"/>
                  </a:ext>
                </a:extLst>
              </p:cNvPr>
              <p:cNvGraphicFramePr>
                <a:graphicFrameLocks noGrp="1"/>
              </p:cNvGraphicFramePr>
              <p:nvPr/>
            </p:nvGraphicFramePr>
            <p:xfrm>
              <a:off x="1524000" y="0"/>
              <a:ext cx="9144000" cy="6858000"/>
            </p:xfrm>
            <a:graphic>
              <a:graphicData uri="http://schemas.microsoft.com/office/webextensions/webextension/2010/11">
                <we:webextensionref xmlns:we="http://schemas.microsoft.com/office/webextensions/webextension/2010/11" xmlns:r="http://schemas.openxmlformats.org/officeDocument/2006/relationships" r:id="rId2"/>
              </a:graphicData>
            </a:graphic>
          </p:graphicFrame>
        </mc:Choice>
        <mc:Fallback xmlns="">
          <p:pic>
            <p:nvPicPr>
              <p:cNvPr id="2" name="Add-in 1" title="Mentimeter">
                <a:extLst>
                  <a:ext uri="{FF2B5EF4-FFF2-40B4-BE49-F238E27FC236}">
                    <a16:creationId xmlns:a16="http://schemas.microsoft.com/office/drawing/2014/main" id="{3CB368E0-DE9A-4551-B236-613F0627BB2C}"/>
                  </a:ext>
                </a:extLst>
              </p:cNvPr>
              <p:cNvPicPr>
                <a:picLocks noGrp="1" noRot="1" noChangeAspect="1" noMove="1" noResize="1" noEditPoints="1" noAdjustHandles="1" noChangeArrowheads="1" noChangeShapeType="1"/>
              </p:cNvPicPr>
              <p:nvPr/>
            </p:nvPicPr>
            <p:blipFill>
              <a:blip r:embed="rId3"/>
              <a:stretch>
                <a:fillRect/>
              </a:stretch>
            </p:blipFill>
            <p:spPr>
              <a:xfrm>
                <a:off x="1524000" y="0"/>
                <a:ext cx="9144000" cy="6858000"/>
              </a:xfrm>
              <a:prstGeom prst="rect">
                <a:avLst/>
              </a:prstGeom>
            </p:spPr>
          </p:pic>
        </mc:Fallback>
      </mc:AlternateContent>
      <mc:AlternateContent xmlns:mc="http://schemas.openxmlformats.org/markup-compatibility/2006" xmlns:we="http://schemas.microsoft.com/office/webextensions/webextension/2010/11" xmlns:pca="http://schemas.microsoft.com/office/powerpoint/2013/contentapp">
        <mc:Choice Requires="we pca">
          <p:graphicFrame>
            <p:nvGraphicFramePr>
              <p:cNvPr id="3" name="Add-in 2" title="Mentimeter">
                <a:extLst>
                  <a:ext uri="{FF2B5EF4-FFF2-40B4-BE49-F238E27FC236}">
                    <a16:creationId xmlns:a16="http://schemas.microsoft.com/office/drawing/2014/main" id="{F114A959-57D4-4D98-AD1E-19A1EBAA0420}"/>
                  </a:ext>
                </a:extLst>
              </p:cNvPr>
              <p:cNvGraphicFramePr>
                <a:graphicFrameLocks noGrp="1"/>
              </p:cNvGraphicFramePr>
              <p:nvPr/>
            </p:nvGraphicFramePr>
            <p:xfrm>
              <a:off x="1524000" y="0"/>
              <a:ext cx="9144000" cy="6858000"/>
            </p:xfrm>
            <a:graphic>
              <a:graphicData uri="http://schemas.microsoft.com/office/webextensions/webextension/2010/11">
                <we:webextensionref xmlns:we="http://schemas.microsoft.com/office/webextensions/webextension/2010/11" xmlns:r="http://schemas.openxmlformats.org/officeDocument/2006/relationships" r:id="rId4"/>
              </a:graphicData>
            </a:graphic>
          </p:graphicFrame>
        </mc:Choice>
        <mc:Fallback xmlns="">
          <p:pic>
            <p:nvPicPr>
              <p:cNvPr id="3" name="Add-in 2" title="Mentimeter">
                <a:extLst>
                  <a:ext uri="{FF2B5EF4-FFF2-40B4-BE49-F238E27FC236}">
                    <a16:creationId xmlns:a16="http://schemas.microsoft.com/office/drawing/2014/main" id="{F114A959-57D4-4D98-AD1E-19A1EBAA0420}"/>
                  </a:ext>
                </a:extLst>
              </p:cNvPr>
              <p:cNvPicPr>
                <a:picLocks noGrp="1" noRot="1" noChangeAspect="1" noMove="1" noResize="1" noEditPoints="1" noAdjustHandles="1" noChangeArrowheads="1" noChangeShapeType="1"/>
              </p:cNvPicPr>
              <p:nvPr/>
            </p:nvPicPr>
            <p:blipFill>
              <a:blip r:embed="rId3"/>
              <a:stretch>
                <a:fillRect/>
              </a:stretch>
            </p:blipFill>
            <p:spPr>
              <a:xfrm>
                <a:off x="1524000" y="0"/>
                <a:ext cx="9144000" cy="6858000"/>
              </a:xfrm>
              <a:prstGeom prst="rect">
                <a:avLst/>
              </a:prstGeom>
            </p:spPr>
          </p:pic>
        </mc:Fallback>
      </mc:AlternateContent>
      <mc:AlternateContent xmlns:mc="http://schemas.openxmlformats.org/markup-compatibility/2006" xmlns:we="http://schemas.microsoft.com/office/webextensions/webextension/2010/11" xmlns:pca="http://schemas.microsoft.com/office/powerpoint/2013/contentapp">
        <mc:Choice Requires="we pca">
          <p:graphicFrame>
            <p:nvGraphicFramePr>
              <p:cNvPr id="4" name="Add-in 3" title="Mentimeter">
                <a:extLst>
                  <a:ext uri="{FF2B5EF4-FFF2-40B4-BE49-F238E27FC236}">
                    <a16:creationId xmlns:a16="http://schemas.microsoft.com/office/drawing/2014/main" id="{7E9B589A-B601-4E26-8328-4EA4CDB84D5D}"/>
                  </a:ext>
                </a:extLst>
              </p:cNvPr>
              <p:cNvGraphicFramePr>
                <a:graphicFrameLocks noGrp="1"/>
              </p:cNvGraphicFramePr>
              <p:nvPr/>
            </p:nvGraphicFramePr>
            <p:xfrm>
              <a:off x="1524000" y="0"/>
              <a:ext cx="9144000" cy="6858000"/>
            </p:xfrm>
            <a:graphic>
              <a:graphicData uri="http://schemas.microsoft.com/office/webextensions/webextension/2010/11">
                <we:webextensionref xmlns:we="http://schemas.microsoft.com/office/webextensions/webextension/2010/11" xmlns:r="http://schemas.openxmlformats.org/officeDocument/2006/relationships" r:id="rId5"/>
              </a:graphicData>
            </a:graphic>
          </p:graphicFrame>
        </mc:Choice>
        <mc:Fallback xmlns="">
          <p:pic>
            <p:nvPicPr>
              <p:cNvPr id="4" name="Add-in 3" title="Mentimeter">
                <a:extLst>
                  <a:ext uri="{FF2B5EF4-FFF2-40B4-BE49-F238E27FC236}">
                    <a16:creationId xmlns:a16="http://schemas.microsoft.com/office/drawing/2014/main" id="{7E9B589A-B601-4E26-8328-4EA4CDB84D5D}"/>
                  </a:ext>
                </a:extLst>
              </p:cNvPr>
              <p:cNvPicPr>
                <a:picLocks noGrp="1" noRot="1" noChangeAspect="1" noMove="1" noResize="1" noEditPoints="1" noAdjustHandles="1" noChangeArrowheads="1" noChangeShapeType="1"/>
              </p:cNvPicPr>
              <p:nvPr/>
            </p:nvPicPr>
            <p:blipFill>
              <a:blip r:embed="rId6"/>
              <a:stretch>
                <a:fillRect/>
              </a:stretch>
            </p:blipFill>
            <p:spPr>
              <a:xfrm>
                <a:off x="1524000" y="0"/>
                <a:ext cx="9144000" cy="6858000"/>
              </a:xfrm>
              <a:prstGeom prst="rect">
                <a:avLst/>
              </a:prstGeom>
            </p:spPr>
          </p:pic>
        </mc:Fallback>
      </mc:AlternateContent>
    </p:spTree>
    <p:extLst>
      <p:ext uri="{BB962C8B-B14F-4D97-AF65-F5344CB8AC3E}">
        <p14:creationId xmlns:p14="http://schemas.microsoft.com/office/powerpoint/2010/main" val="28195070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065EE5C-AEEE-441C-9912-19C9AF8FF99A}"/>
              </a:ext>
            </a:extLst>
          </p:cNvPr>
          <p:cNvSpPr txBox="1"/>
          <p:nvPr/>
        </p:nvSpPr>
        <p:spPr>
          <a:xfrm>
            <a:off x="2203459" y="314034"/>
            <a:ext cx="9882909" cy="4616648"/>
          </a:xfrm>
          <a:prstGeom prst="rect">
            <a:avLst/>
          </a:prstGeom>
          <a:noFill/>
        </p:spPr>
        <p:txBody>
          <a:bodyPr wrap="square" rtlCol="0">
            <a:spAutoFit/>
          </a:bodyPr>
          <a:lstStyle/>
          <a:p>
            <a:pPr algn="ctr"/>
            <a:r>
              <a:rPr lang="en-GB" sz="3600" b="1" dirty="0"/>
              <a:t>What is our motivation for the focus on Resilience and wellbeing?</a:t>
            </a:r>
          </a:p>
          <a:p>
            <a:r>
              <a:rPr lang="en-GB" dirty="0"/>
              <a:t> </a:t>
            </a:r>
          </a:p>
          <a:p>
            <a:endParaRPr lang="en-GB" sz="2800" dirty="0">
              <a:latin typeface="Arial" panose="020B0604020202020204" pitchFamily="34" charset="0"/>
              <a:cs typeface="Arial" panose="020B0604020202020204" pitchFamily="34" charset="0"/>
            </a:endParaRPr>
          </a:p>
          <a:p>
            <a:r>
              <a:rPr lang="en-GB" sz="2800" dirty="0">
                <a:latin typeface="Arial" panose="020B0604020202020204" pitchFamily="34" charset="0"/>
                <a:cs typeface="Arial" panose="020B0604020202020204" pitchFamily="34" charset="0"/>
              </a:rPr>
              <a:t>How are we defining resilience?</a:t>
            </a:r>
          </a:p>
          <a:p>
            <a:r>
              <a:rPr lang="en-GB" dirty="0">
                <a:latin typeface="Arial" panose="020B0604020202020204" pitchFamily="34" charset="0"/>
                <a:cs typeface="Arial" panose="020B0604020202020204" pitchFamily="34" charset="0"/>
              </a:rPr>
              <a:t> </a:t>
            </a:r>
          </a:p>
          <a:p>
            <a:endParaRPr lang="en-GB" sz="2800" dirty="0">
              <a:latin typeface="Arial" panose="020B0604020202020204" pitchFamily="34" charset="0"/>
              <a:cs typeface="Arial" panose="020B0604020202020204" pitchFamily="34" charset="0"/>
            </a:endParaRPr>
          </a:p>
          <a:p>
            <a:r>
              <a:rPr lang="en-GB" sz="2800" dirty="0">
                <a:latin typeface="Arial" panose="020B0604020202020204" pitchFamily="34" charset="0"/>
                <a:cs typeface="Arial" panose="020B0604020202020204" pitchFamily="34" charset="0"/>
              </a:rPr>
              <a:t>What do our programmes consist of?</a:t>
            </a:r>
          </a:p>
          <a:p>
            <a:r>
              <a:rPr lang="en-GB" dirty="0">
                <a:latin typeface="Arial" panose="020B0604020202020204" pitchFamily="34" charset="0"/>
                <a:cs typeface="Arial" panose="020B0604020202020204" pitchFamily="34" charset="0"/>
              </a:rPr>
              <a:t> </a:t>
            </a:r>
          </a:p>
          <a:p>
            <a:r>
              <a:rPr lang="en-GB" sz="2800" dirty="0">
                <a:latin typeface="Arial" panose="020B0604020202020204" pitchFamily="34" charset="0"/>
                <a:cs typeface="Arial" panose="020B0604020202020204" pitchFamily="34" charset="0"/>
              </a:rPr>
              <a:t>How effective are they?   </a:t>
            </a:r>
          </a:p>
          <a:p>
            <a:r>
              <a:rPr lang="en-GB" sz="2800" dirty="0">
                <a:latin typeface="Arial" panose="020B0604020202020204" pitchFamily="34" charset="0"/>
                <a:cs typeface="Arial" panose="020B0604020202020204" pitchFamily="34" charset="0"/>
              </a:rPr>
              <a:t>                 Short term- long term?</a:t>
            </a:r>
          </a:p>
        </p:txBody>
      </p:sp>
      <p:pic>
        <p:nvPicPr>
          <p:cNvPr id="3" name="Content Placeholder 3" descr="Coaching Connect the online community for life coaches">
            <a:extLst>
              <a:ext uri="{FF2B5EF4-FFF2-40B4-BE49-F238E27FC236}">
                <a16:creationId xmlns:a16="http://schemas.microsoft.com/office/drawing/2014/main" id="{F3C21A3D-B79F-40C7-B907-FF1CA0EA8FDF}"/>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9710167" y="4783332"/>
            <a:ext cx="1835289" cy="1876947"/>
          </a:xfrm>
          <a:prstGeom prst="rect">
            <a:avLst/>
          </a:prstGeom>
          <a:noFill/>
          <a:ln>
            <a:noFill/>
          </a:ln>
        </p:spPr>
      </p:pic>
      <p:pic>
        <p:nvPicPr>
          <p:cNvPr id="4" name="Picture 3">
            <a:extLst>
              <a:ext uri="{FF2B5EF4-FFF2-40B4-BE49-F238E27FC236}">
                <a16:creationId xmlns:a16="http://schemas.microsoft.com/office/drawing/2014/main" id="{84170EC2-9309-491D-B0D8-DDFA6EA334D8}"/>
              </a:ext>
            </a:extLst>
          </p:cNvPr>
          <p:cNvPicPr>
            <a:picLocks noChangeAspect="1"/>
          </p:cNvPicPr>
          <p:nvPr/>
        </p:nvPicPr>
        <p:blipFill rotWithShape="1">
          <a:blip r:embed="rId3"/>
          <a:srcRect t="26271" b="28896"/>
          <a:stretch/>
        </p:blipFill>
        <p:spPr>
          <a:xfrm>
            <a:off x="569190" y="5165512"/>
            <a:ext cx="2031433" cy="1619201"/>
          </a:xfrm>
          <a:prstGeom prst="rect">
            <a:avLst/>
          </a:prstGeom>
        </p:spPr>
      </p:pic>
      <p:graphicFrame>
        <p:nvGraphicFramePr>
          <p:cNvPr id="5" name="Object 4">
            <a:extLst>
              <a:ext uri="{FF2B5EF4-FFF2-40B4-BE49-F238E27FC236}">
                <a16:creationId xmlns:a16="http://schemas.microsoft.com/office/drawing/2014/main" id="{0CE3006E-D1C1-476A-88C9-80EBFE6241D9}"/>
              </a:ext>
            </a:extLst>
          </p:cNvPr>
          <p:cNvGraphicFramePr>
            <a:graphicFrameLocks noChangeAspect="1"/>
          </p:cNvGraphicFramePr>
          <p:nvPr>
            <p:extLst>
              <p:ext uri="{D42A27DB-BD31-4B8C-83A1-F6EECF244321}">
                <p14:modId xmlns:p14="http://schemas.microsoft.com/office/powerpoint/2010/main" val="4111508425"/>
              </p:ext>
            </p:extLst>
          </p:nvPr>
        </p:nvGraphicFramePr>
        <p:xfrm>
          <a:off x="5185284" y="5322625"/>
          <a:ext cx="1543058" cy="1462088"/>
        </p:xfrm>
        <a:graphic>
          <a:graphicData uri="http://schemas.openxmlformats.org/presentationml/2006/ole">
            <mc:AlternateContent xmlns:mc="http://schemas.openxmlformats.org/markup-compatibility/2006">
              <mc:Choice xmlns:v="urn:schemas-microsoft-com:vml" Requires="v">
                <p:oleObj r:id="rId4" imgW="3632040" imgH="3935520" progId="">
                  <p:embed/>
                </p:oleObj>
              </mc:Choice>
              <mc:Fallback>
                <p:oleObj r:id="rId4" imgW="3632040" imgH="3935520" progId="">
                  <p:embed/>
                  <p:pic>
                    <p:nvPicPr>
                      <p:cNvPr id="5" name="Object 4">
                        <a:extLst>
                          <a:ext uri="{FF2B5EF4-FFF2-40B4-BE49-F238E27FC236}">
                            <a16:creationId xmlns:a16="http://schemas.microsoft.com/office/drawing/2014/main" id="{0CE3006E-D1C1-476A-88C9-80EBFE6241D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5284" y="5322625"/>
                        <a:ext cx="1543058" cy="1462088"/>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746541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5F2C6E0-742F-4E4E-8FBC-F0FBEAA7EDB9}"/>
              </a:ext>
            </a:extLst>
          </p:cNvPr>
          <p:cNvPicPr>
            <a:picLocks noChangeAspect="1"/>
          </p:cNvPicPr>
          <p:nvPr/>
        </p:nvPicPr>
        <p:blipFill>
          <a:blip r:embed="rId2"/>
          <a:stretch>
            <a:fillRect/>
          </a:stretch>
        </p:blipFill>
        <p:spPr>
          <a:xfrm>
            <a:off x="1128712" y="238125"/>
            <a:ext cx="9934575" cy="6381750"/>
          </a:xfrm>
          <a:prstGeom prst="rect">
            <a:avLst/>
          </a:prstGeom>
        </p:spPr>
      </p:pic>
    </p:spTree>
    <p:extLst>
      <p:ext uri="{BB962C8B-B14F-4D97-AF65-F5344CB8AC3E}">
        <p14:creationId xmlns:p14="http://schemas.microsoft.com/office/powerpoint/2010/main" val="23968127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5142E82-A623-4414-B543-9EAC2ABDE974}"/>
              </a:ext>
            </a:extLst>
          </p:cNvPr>
          <p:cNvPicPr>
            <a:picLocks noChangeAspect="1"/>
          </p:cNvPicPr>
          <p:nvPr/>
        </p:nvPicPr>
        <p:blipFill>
          <a:blip r:embed="rId2"/>
          <a:stretch>
            <a:fillRect/>
          </a:stretch>
        </p:blipFill>
        <p:spPr>
          <a:xfrm>
            <a:off x="2185987" y="647700"/>
            <a:ext cx="7820025" cy="5562600"/>
          </a:xfrm>
          <a:prstGeom prst="rect">
            <a:avLst/>
          </a:prstGeom>
        </p:spPr>
      </p:pic>
    </p:spTree>
    <p:extLst>
      <p:ext uri="{BB962C8B-B14F-4D97-AF65-F5344CB8AC3E}">
        <p14:creationId xmlns:p14="http://schemas.microsoft.com/office/powerpoint/2010/main" val="12168770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2A409BA-033F-48E5-BBED-E3758A831FDF}"/>
              </a:ext>
            </a:extLst>
          </p:cNvPr>
          <p:cNvPicPr>
            <a:picLocks noChangeAspect="1"/>
          </p:cNvPicPr>
          <p:nvPr/>
        </p:nvPicPr>
        <p:blipFill>
          <a:blip r:embed="rId2"/>
          <a:stretch>
            <a:fillRect/>
          </a:stretch>
        </p:blipFill>
        <p:spPr>
          <a:xfrm>
            <a:off x="2338387" y="347662"/>
            <a:ext cx="7515225" cy="6162675"/>
          </a:xfrm>
          <a:prstGeom prst="rect">
            <a:avLst/>
          </a:prstGeom>
        </p:spPr>
      </p:pic>
    </p:spTree>
    <p:extLst>
      <p:ext uri="{BB962C8B-B14F-4D97-AF65-F5344CB8AC3E}">
        <p14:creationId xmlns:p14="http://schemas.microsoft.com/office/powerpoint/2010/main" val="25535945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9EF4CF-EECB-41AE-BDA8-34036B9A5375}"/>
              </a:ext>
            </a:extLst>
          </p:cNvPr>
          <p:cNvPicPr>
            <a:picLocks noChangeAspect="1"/>
          </p:cNvPicPr>
          <p:nvPr/>
        </p:nvPicPr>
        <p:blipFill>
          <a:blip r:embed="rId2"/>
          <a:stretch>
            <a:fillRect/>
          </a:stretch>
        </p:blipFill>
        <p:spPr>
          <a:xfrm>
            <a:off x="1399211" y="2115127"/>
            <a:ext cx="10466658" cy="2927928"/>
          </a:xfrm>
          <a:prstGeom prst="rect">
            <a:avLst/>
          </a:prstGeom>
        </p:spPr>
      </p:pic>
    </p:spTree>
    <p:extLst>
      <p:ext uri="{BB962C8B-B14F-4D97-AF65-F5344CB8AC3E}">
        <p14:creationId xmlns:p14="http://schemas.microsoft.com/office/powerpoint/2010/main" val="389469422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ENTIMETER_SERIES_ID_KEY" val="ec83298ffdc2af7a0139d4f5d0a33fc0"/>
</p:tagLst>
</file>

<file path=ppt/theme/theme1.xml><?xml version="1.0" encoding="utf-8"?>
<a:theme xmlns:a="http://schemas.openxmlformats.org/drawingml/2006/main" name="Wisp">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webextensions/_rels/webextension1.xml.rels><?xml version="1.0" encoding="UTF-8" standalone="yes"?>
<Relationships xmlns="http://schemas.openxmlformats.org/package/2006/relationships"><Relationship Id="rId1" Type="http://schemas.openxmlformats.org/officeDocument/2006/relationships/image" Target="../media/image4.png"/></Relationships>
</file>

<file path=ppt/webextensions/_rels/webextension2.xml.rels><?xml version="1.0" encoding="UTF-8" standalone="yes"?>
<Relationships xmlns="http://schemas.openxmlformats.org/package/2006/relationships"><Relationship Id="rId1" Type="http://schemas.openxmlformats.org/officeDocument/2006/relationships/image" Target="../media/image5.png"/></Relationships>
</file>

<file path=ppt/webextensions/_rels/webextension3.xml.rels><?xml version="1.0" encoding="UTF-8" standalone="yes"?>
<Relationships xmlns="http://schemas.openxmlformats.org/package/2006/relationships"><Relationship Id="rId1" Type="http://schemas.openxmlformats.org/officeDocument/2006/relationships/image" Target="../media/image4.png"/></Relationships>
</file>

<file path=ppt/webextensions/_rels/webextension4.xml.rels><?xml version="1.0" encoding="UTF-8" standalone="yes"?>
<Relationships xmlns="http://schemas.openxmlformats.org/package/2006/relationships"><Relationship Id="rId1" Type="http://schemas.openxmlformats.org/officeDocument/2006/relationships/image" Target="../media/image4.png"/></Relationships>
</file>

<file path=ppt/webextensions/_rels/webextension5.xml.rels><?xml version="1.0" encoding="UTF-8" standalone="yes"?>
<Relationships xmlns="http://schemas.openxmlformats.org/package/2006/relationships"><Relationship Id="rId1" Type="http://schemas.openxmlformats.org/officeDocument/2006/relationships/image" Target="../media/image6.png"/></Relationships>
</file>

<file path=ppt/webextensions/webextension1.xml><?xml version="1.0" encoding="utf-8"?>
<we:webextension xmlns:we="http://schemas.microsoft.com/office/webextensions/webextension/2010/11" id="{FF41BA42-2970-464B-88E0-00F15DBD316C}">
  <we:reference id="wa104379261" version="2.0.0.1" store="en-US" storeType="OMEX"/>
  <we:alternateReferences>
    <we:reference id="wa104379261" version="2.0.0.1" store="wa104379261" storeType="OMEX"/>
  </we:alternateReferences>
  <we:properties>
    <we:property name="mentimeter_ppt_series_id" value="&quot;7551be9a8f5dc325083eaaeb36dc571f&quot;"/>
    <we:property name="mentimeter_ppt_question_id" value="&quot;a576ae2080b6&quot;"/>
  </we:properties>
  <we:bindings/>
  <we:snapshot xmlns:r="http://schemas.openxmlformats.org/officeDocument/2006/relationships" r:embed="rId1"/>
</we:webextension>
</file>

<file path=ppt/webextensions/webextension2.xml><?xml version="1.0" encoding="utf-8"?>
<we:webextension xmlns:we="http://schemas.microsoft.com/office/webextensions/webextension/2010/11" id="{4A9138BE-E942-44F6-AB94-30678A22C91E}">
  <we:reference id="wa104379261" version="2.0.0.1" store="en-US" storeType="OMEX"/>
  <we:alternateReferences>
    <we:reference id="wa104379261" version="2.0.0.1" store="wa104379261" storeType="OMEX"/>
  </we:alternateReferences>
  <we:properties>
    <we:property name="mentimeter_ppt_question_id" value="&quot;fc68a8e17b90&quot;"/>
  </we:properties>
  <we:bindings/>
  <we:snapshot xmlns:r="http://schemas.openxmlformats.org/officeDocument/2006/relationships" r:embed="rId1"/>
</we:webextension>
</file>

<file path=ppt/webextensions/webextension3.xml><?xml version="1.0" encoding="utf-8"?>
<we:webextension xmlns:we="http://schemas.microsoft.com/office/webextensions/webextension/2010/11" id="{59236E63-C2CA-47C2-AB1F-5386B85D24E5}">
  <we:reference id="wa104379261" version="2.0.0.1" store="en-US" storeType="OMEX"/>
  <we:alternateReferences>
    <we:reference id="wa104379261" version="2.0.0.1" store="wa104379261" storeType="OMEX"/>
  </we:alternateReferences>
  <we:properties>
    <we:property name="mentimeter_ppt_question_id" value="&quot;54d4c12258fa&quot;"/>
  </we:properties>
  <we:bindings/>
  <we:snapshot xmlns:r="http://schemas.openxmlformats.org/officeDocument/2006/relationships" r:embed="rId1"/>
</we:webextension>
</file>

<file path=ppt/webextensions/webextension4.xml><?xml version="1.0" encoding="utf-8"?>
<we:webextension xmlns:we="http://schemas.microsoft.com/office/webextensions/webextension/2010/11" id="{BE53117D-E18F-478C-997F-19033715FAD0}">
  <we:reference id="wa104379261" version="2.0.0.1" store="en-US" storeType="OMEX"/>
  <we:alternateReferences>
    <we:reference id="wa104379261" version="2.0.0.1" store="wa104379261" storeType="OMEX"/>
  </we:alternateReferences>
  <we:properties>
    <we:property name="mentimeter_ppt_question_id" value="&quot;54d4c12258fa&quot;"/>
  </we:properties>
  <we:bindings/>
  <we:snapshot xmlns:r="http://schemas.openxmlformats.org/officeDocument/2006/relationships" r:embed="rId1"/>
</we:webextension>
</file>

<file path=ppt/webextensions/webextension5.xml><?xml version="1.0" encoding="utf-8"?>
<we:webextension xmlns:we="http://schemas.microsoft.com/office/webextensions/webextension/2010/11" id="{FD12E43D-BE43-43B4-9841-21A02FD89C5B}">
  <we:reference id="wa104379261" version="2.0.0.1" store="en-US" storeType="OMEX"/>
  <we:alternateReferences>
    <we:reference id="wa104379261" version="2.0.0.1" store="wa104379261" storeType="OMEX"/>
  </we:alternateReferences>
  <we:properties>
    <we:property name="mentimeter_ppt_question_id" value="&quot;54d4c12258fa&quot;"/>
    <we:property name="mentimeter-slide" value="{&quot;slideNumber&quot;:&quot;280&quot;}"/>
  </we:properties>
  <we:bindings/>
  <we:snapshot xmlns:r="http://schemas.openxmlformats.org/officeDocument/2006/relationships" r:embed="rId1"/>
</we:webextension>
</file>

<file path=docProps/app.xml><?xml version="1.0" encoding="utf-8"?>
<Properties xmlns="http://schemas.openxmlformats.org/officeDocument/2006/extended-properties" xmlns:vt="http://schemas.openxmlformats.org/officeDocument/2006/docPropsVTypes">
  <Template>Wisp</Template>
  <TotalTime>0</TotalTime>
  <Words>710</Words>
  <Application>Microsoft Office PowerPoint</Application>
  <PresentationFormat>Widescreen</PresentationFormat>
  <Paragraphs>64</Paragraphs>
  <Slides>24</Slides>
  <Notes>0</Notes>
  <HiddenSlides>1</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0</vt:i4>
      </vt:variant>
      <vt:variant>
        <vt:lpstr>Slide Titles</vt:lpstr>
      </vt:variant>
      <vt:variant>
        <vt:i4>24</vt:i4>
      </vt:variant>
    </vt:vector>
  </HeadingPairs>
  <TitlesOfParts>
    <vt:vector size="31" baseType="lpstr">
      <vt:lpstr>National2</vt:lpstr>
      <vt:lpstr>Arial</vt:lpstr>
      <vt:lpstr>Calibri</vt:lpstr>
      <vt:lpstr>Century Gothic</vt:lpstr>
      <vt:lpstr>Verdana</vt:lpstr>
      <vt:lpstr>Wingdings 3</vt:lpstr>
      <vt:lpstr>Wisp</vt:lpstr>
      <vt:lpstr>Teacher Resilience and Wellbeing: the challenges for Teacher Education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But if over-emphasised by teacher educators…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Struthers, d'Reen</dc:creator>
  <cp:lastModifiedBy>Struthers, d'Reen</cp:lastModifiedBy>
  <cp:revision>31</cp:revision>
  <cp:lastPrinted>2017-11-06T22:37:48Z</cp:lastPrinted>
  <dcterms:created xsi:type="dcterms:W3CDTF">2017-11-06T11:24:51Z</dcterms:created>
  <dcterms:modified xsi:type="dcterms:W3CDTF">2024-10-19T13:51:53Z</dcterms:modified>
</cp:coreProperties>
</file>