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9" r:id="rId1"/>
    <p:sldMasterId id="2147483721" r:id="rId2"/>
  </p:sldMasterIdLst>
  <p:notesMasterIdLst>
    <p:notesMasterId r:id="rId9"/>
  </p:notesMasterIdLst>
  <p:handoutMasterIdLst>
    <p:handoutMasterId r:id="rId10"/>
  </p:handoutMasterIdLst>
  <p:sldIdLst>
    <p:sldId id="438" r:id="rId3"/>
    <p:sldId id="609" r:id="rId4"/>
    <p:sldId id="656" r:id="rId5"/>
    <p:sldId id="655" r:id="rId6"/>
    <p:sldId id="652" r:id="rId7"/>
    <p:sldId id="657" r:id="rId8"/>
  </p:sldIdLst>
  <p:sldSz cx="9144000" cy="6858000" type="screen4x3"/>
  <p:notesSz cx="6805613" cy="9944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hi, Heather" initials="JH" lastIdx="42" clrIdx="0">
    <p:extLst>
      <p:ext uri="{19B8F6BF-5375-455C-9EA6-DF929625EA0E}">
        <p15:presenceInfo xmlns:p15="http://schemas.microsoft.com/office/powerpoint/2012/main" userId="S::utnvhej@ucl.ac.uk::1bfda4f7-654c-4a7d-b890-7c4d3581d7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81020" autoAdjust="0"/>
  </p:normalViewPr>
  <p:slideViewPr>
    <p:cSldViewPr>
      <p:cViewPr varScale="1">
        <p:scale>
          <a:sx n="54" d="100"/>
          <a:sy n="54" d="100"/>
        </p:scale>
        <p:origin x="164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64" y="-106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92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183" y="1"/>
            <a:ext cx="2949841" cy="49927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52F9ECE-F598-F640-8D84-F0893EA2693F}" type="datetimeFigureOut">
              <a:rPr lang="en-US"/>
              <a:pPr>
                <a:defRPr/>
              </a:pPr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828"/>
            <a:ext cx="2949841" cy="49927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183" y="9444828"/>
            <a:ext cx="2949841" cy="49927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E6C8E1-2FE7-F948-B368-6E1A770313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6092"/>
          </a:xfrm>
          <a:prstGeom prst="rect">
            <a:avLst/>
          </a:prstGeom>
        </p:spPr>
        <p:txBody>
          <a:bodyPr vert="horz" wrap="square" lIns="91137" tIns="45569" rIns="91137" bIns="4556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6092"/>
          </a:xfrm>
          <a:prstGeom prst="rect">
            <a:avLst/>
          </a:prstGeom>
        </p:spPr>
        <p:txBody>
          <a:bodyPr vert="horz" wrap="square" lIns="91137" tIns="45569" rIns="91137" bIns="4556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9769A6B-F360-534E-B2F0-5C0D7838A1F9}" type="datetimeFigureOut">
              <a:rPr lang="en-GB" altLang="en-US"/>
              <a:pPr>
                <a:defRPr/>
              </a:pPr>
              <a:t>22/04/2024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7" tIns="45569" rIns="91137" bIns="4556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24005"/>
            <a:ext cx="5445126" cy="4474368"/>
          </a:xfrm>
          <a:prstGeom prst="rect">
            <a:avLst/>
          </a:prstGeom>
        </p:spPr>
        <p:txBody>
          <a:bodyPr vert="horz" wrap="square" lIns="91137" tIns="45569" rIns="91137" bIns="455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  <a:endParaRPr lang="en-GB" alt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828"/>
            <a:ext cx="2949841" cy="497683"/>
          </a:xfrm>
          <a:prstGeom prst="rect">
            <a:avLst/>
          </a:prstGeom>
        </p:spPr>
        <p:txBody>
          <a:bodyPr vert="horz" wrap="square" lIns="91137" tIns="45569" rIns="91137" bIns="4556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183" y="9444828"/>
            <a:ext cx="2949841" cy="497683"/>
          </a:xfrm>
          <a:prstGeom prst="rect">
            <a:avLst/>
          </a:prstGeom>
        </p:spPr>
        <p:txBody>
          <a:bodyPr vert="horz" wrap="square" lIns="91137" tIns="45569" rIns="91137" bIns="4556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59B17D-61C7-D24A-8141-8D86A12CD5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05270D-02E8-EE48-B13D-658731A1F1C0}" type="slidenum">
              <a:rPr lang="en-GB" altLang="en-US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989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r>
              <a:rPr lang="en-US" altLang="en-US" dirty="0"/>
              <a:t>Covariates used in attrition model are all in childhood: female </a:t>
            </a:r>
            <a:r>
              <a:rPr lang="en-US" altLang="en-US" dirty="0" err="1"/>
              <a:t>bweight</a:t>
            </a:r>
            <a:r>
              <a:rPr lang="en-US" altLang="en-US" dirty="0"/>
              <a:t> </a:t>
            </a:r>
            <a:r>
              <a:rPr lang="en-US" altLang="en-US" dirty="0" err="1"/>
              <a:t>bweightms</a:t>
            </a:r>
            <a:r>
              <a:rPr lang="en-US" altLang="en-US" dirty="0"/>
              <a:t> </a:t>
            </a:r>
            <a:r>
              <a:rPr lang="en-US" altLang="en-US" dirty="0" err="1"/>
              <a:t>seast</a:t>
            </a:r>
            <a:r>
              <a:rPr lang="en-US" altLang="en-US" dirty="0"/>
              <a:t> dadsc5 </a:t>
            </a:r>
            <a:r>
              <a:rPr lang="en-US" altLang="en-US" dirty="0" err="1"/>
              <a:t>dadscdk</a:t>
            </a:r>
            <a:r>
              <a:rPr lang="en-US" altLang="en-US" dirty="0"/>
              <a:t> </a:t>
            </a:r>
            <a:r>
              <a:rPr lang="en-US" altLang="en-US" dirty="0" err="1"/>
              <a:t>rscore</a:t>
            </a:r>
            <a:r>
              <a:rPr lang="en-US" altLang="en-US" dirty="0"/>
              <a:t> </a:t>
            </a:r>
            <a:r>
              <a:rPr lang="en-US" altLang="en-US" dirty="0" err="1"/>
              <a:t>rscoremis</a:t>
            </a:r>
            <a:r>
              <a:rPr lang="en-US" altLang="en-US" dirty="0"/>
              <a:t> </a:t>
            </a:r>
            <a:r>
              <a:rPr lang="en-US" altLang="en-US" dirty="0" err="1"/>
              <a:t>i.finhard</a:t>
            </a:r>
            <a:r>
              <a:rPr lang="en-US" altLang="en-US" dirty="0"/>
              <a:t> rutter16 rutmis16 socrent16 htendk16 </a:t>
            </a:r>
            <a:r>
              <a:rPr lang="en-US" altLang="en-US" dirty="0" err="1"/>
              <a:t>i.nmoves</a:t>
            </a:r>
            <a:r>
              <a:rPr lang="en-US" altLang="en-US" dirty="0"/>
              <a:t>. 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6682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83936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3990" indent="-286150">
              <a:defRPr>
                <a:solidFill>
                  <a:schemeClr val="tx1"/>
                </a:solidFill>
                <a:latin typeface="Arial" charset="0"/>
              </a:defRPr>
            </a:lvl2pPr>
            <a:lvl3pPr marL="1144600" indent="-228920">
              <a:defRPr>
                <a:solidFill>
                  <a:schemeClr val="tx1"/>
                </a:solidFill>
                <a:latin typeface="Arial" charset="0"/>
              </a:defRPr>
            </a:lvl3pPr>
            <a:lvl4pPr marL="1602440" indent="-228920">
              <a:defRPr>
                <a:solidFill>
                  <a:schemeClr val="tx1"/>
                </a:solidFill>
                <a:latin typeface="Arial" charset="0"/>
              </a:defRPr>
            </a:lvl4pPr>
            <a:lvl5pPr marL="2060280" indent="-228920">
              <a:defRPr>
                <a:solidFill>
                  <a:schemeClr val="tx1"/>
                </a:solidFill>
                <a:latin typeface="Arial" charset="0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8F1A9-DEA5-0D46-BA0D-4DA311001EA2}" type="slidenum">
              <a:rPr lang="en-GB" altLang="en-US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114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116FC-38C5-E14E-AF19-F9EF1AD7DE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023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D86B-6913-0148-9704-007B895B27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109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7097F-0E1B-5A40-A279-6C0CCDABE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4219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DarkBlue102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84313"/>
            <a:ext cx="84963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068638"/>
            <a:ext cx="8496300" cy="3097212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23850" y="6245225"/>
            <a:ext cx="84963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3543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B809B-AA78-504D-BC75-4178608BB9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415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D559C-B94B-BF4E-B2EF-3D3B1DA0C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25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8AD4E-9D79-C540-82AE-56A7DC564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166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95CD-04A1-5C48-A953-FFCFE3084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109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13217-56EC-DF4F-A7E5-1C28889287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828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1937-59E8-3A49-88BC-95051AB613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1647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22DBF-34AA-C34D-836F-438FFE9118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2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9E599-2250-C043-8AEE-86E50BDB11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2994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85A1-1BAE-EE40-B0EC-978ECDF739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5329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70D-C18C-2A4C-B60B-D66A5C3BF1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9936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7663" y="908050"/>
            <a:ext cx="2122487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908050"/>
            <a:ext cx="6215063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0B228-8E67-204D-9A23-68BB05CD86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28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61551-8F68-B04C-8B8B-52DD224E07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79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5EC22-AAE9-504B-8EAC-8E593280BD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47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B6D0A-2CB2-A74A-8630-028D353BD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368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8FBF3-027E-B44B-BB32-A9166466C7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722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5785E-C94D-0144-AE78-C87C8DB66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45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0578-6156-8A47-9A5B-EA2EE14876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30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85226-78DA-884A-9AB1-EE848016D7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83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78FEBEE-6B72-614E-8887-D49889A59B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9" r:id="rId1"/>
    <p:sldLayoutId id="2147484540" r:id="rId2"/>
    <p:sldLayoutId id="2147484541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DAEBF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908050"/>
            <a:ext cx="8489950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0200" y="2708275"/>
            <a:ext cx="8489950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37300"/>
            <a:ext cx="1008062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70BD2E9-C096-0845-8046-30F4120044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3" descr="DarkBlue102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50" r:id="rId2"/>
    <p:sldLayoutId id="2147484551" r:id="rId3"/>
    <p:sldLayoutId id="2147484552" r:id="rId4"/>
    <p:sldLayoutId id="2147484553" r:id="rId5"/>
    <p:sldLayoutId id="2147484554" r:id="rId6"/>
    <p:sldLayoutId id="2147484555" r:id="rId7"/>
    <p:sldLayoutId id="2147484556" r:id="rId8"/>
    <p:sldLayoutId id="2147484557" r:id="rId9"/>
    <p:sldLayoutId id="2147484558" r:id="rId10"/>
    <p:sldLayoutId id="21474845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547" y="1916832"/>
            <a:ext cx="8785225" cy="863600"/>
          </a:xfrm>
        </p:spPr>
        <p:txBody>
          <a:bodyPr/>
          <a:lstStyle/>
          <a:p>
            <a:pPr algn="ctr" eaLnBrk="1" hangingPunct="1"/>
            <a:r>
              <a:rPr lang="en-GB" altLang="en-US" sz="2400" dirty="0"/>
              <a:t>The Gender Wage Gap Across the Life Course: </a:t>
            </a:r>
            <a:br>
              <a:rPr lang="en-GB" altLang="en-US" sz="2400" dirty="0"/>
            </a:br>
            <a:r>
              <a:rPr lang="en-GB" altLang="en-US" sz="2400" dirty="0"/>
              <a:t>The Role of a Genetic Marker for Educational Attainment</a:t>
            </a:r>
            <a:br>
              <a:rPr lang="en-GB" altLang="en-US" sz="2400" dirty="0"/>
            </a:br>
            <a:br>
              <a:rPr lang="en-GB" altLang="en-US" sz="2400" dirty="0"/>
            </a:br>
            <a:br>
              <a:rPr lang="en-GB" altLang="en-US" sz="2400" dirty="0"/>
            </a:br>
            <a:br>
              <a:rPr lang="en-GB" altLang="en-US" sz="2000" dirty="0"/>
            </a:br>
            <a:endParaRPr lang="en-GB" altLang="en-US" sz="2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7" y="2985594"/>
            <a:ext cx="8785225" cy="2592264"/>
          </a:xfrm>
        </p:spPr>
        <p:txBody>
          <a:bodyPr/>
          <a:lstStyle/>
          <a:p>
            <a:pPr algn="ctr" eaLnBrk="1" hangingPunct="1"/>
            <a:endParaRPr lang="en-GB" altLang="en-US" sz="2000" dirty="0"/>
          </a:p>
          <a:p>
            <a:pPr algn="ctr" eaLnBrk="1" hangingPunct="1"/>
            <a:r>
              <a:rPr lang="en-GB" altLang="en-US" sz="2000" dirty="0"/>
              <a:t>Alex Bryson, David Bann, Tim Morris, Dave Wilkinson</a:t>
            </a:r>
          </a:p>
          <a:p>
            <a:pPr algn="ctr" eaLnBrk="1" hangingPunct="1"/>
            <a:r>
              <a:rPr lang="en-GB" altLang="en-US" sz="2000" dirty="0"/>
              <a:t>UCL</a:t>
            </a:r>
          </a:p>
          <a:p>
            <a:pPr algn="ctr" eaLnBrk="1" hangingPunct="1"/>
            <a:endParaRPr lang="en-GB" altLang="en-US" sz="2000" dirty="0"/>
          </a:p>
          <a:p>
            <a:pPr algn="ctr" eaLnBrk="1" hangingPunct="1"/>
            <a:r>
              <a:rPr lang="en-GB" altLang="en-US" sz="2000" dirty="0"/>
              <a:t>ESRC Advisory Group</a:t>
            </a:r>
          </a:p>
          <a:p>
            <a:pPr algn="ctr" eaLnBrk="1" hangingPunct="1"/>
            <a:endParaRPr lang="en-GB" altLang="en-US" sz="1600" dirty="0"/>
          </a:p>
          <a:p>
            <a:pPr algn="ctr" eaLnBrk="1" hangingPunct="1"/>
            <a:r>
              <a:rPr lang="en-GB" altLang="en-US" sz="2000" dirty="0"/>
              <a:t>April 18</a:t>
            </a:r>
            <a:r>
              <a:rPr lang="en-GB" altLang="en-US" sz="2000" baseline="30000" dirty="0"/>
              <a:t>th</a:t>
            </a:r>
            <a:r>
              <a:rPr lang="en-GB" altLang="en-US" sz="2000" dirty="0"/>
              <a:t> 2024</a:t>
            </a:r>
          </a:p>
          <a:p>
            <a:pPr algn="ctr" eaLnBrk="1" hangingPunct="1"/>
            <a:endParaRPr lang="en-GB" altLang="en-US" sz="2000" dirty="0"/>
          </a:p>
          <a:p>
            <a:pPr algn="ctr" eaLnBrk="1" hangingPunct="1"/>
            <a:r>
              <a:rPr lang="en-GB" altLang="en-US" sz="1800" dirty="0"/>
              <a:t>(ESRC Grant No. ES/S012583/1)</a:t>
            </a:r>
          </a:p>
          <a:p>
            <a:pPr algn="ctr" eaLnBrk="1" hangingPunct="1"/>
            <a:endParaRPr lang="en-GB" altLang="en-US" sz="1800" dirty="0"/>
          </a:p>
          <a:p>
            <a:pPr algn="ctr" eaLnBrk="1" hangingPunct="1"/>
            <a:r>
              <a:rPr lang="en-GB" altLang="en-US" sz="20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Motivation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4FE4BA-EE73-42EC-AF5C-BBCD1DC0B566}"/>
              </a:ext>
            </a:extLst>
          </p:cNvPr>
          <p:cNvSpPr/>
          <p:nvPr/>
        </p:nvSpPr>
        <p:spPr>
          <a:xfrm>
            <a:off x="790785" y="1055145"/>
            <a:ext cx="7560840" cy="5508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questions: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of the variance in hourly earnings is accounted for by the genetic predisposition for educational attainment?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impact does it have on the contribution of actual observed educational attainment on earnings?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it affect the gender wage gap at different points in the life-cycle?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Don’t expect this genetic predisposition to vary by gender but might anticipate either: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ability/opportunity to convert this genetic predisposition into educational qualifications e.g. gender norms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returns to educational ‘ability’ e.g. discrimination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639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537"/>
          </a:xfrm>
        </p:spPr>
        <p:txBody>
          <a:bodyPr/>
          <a:lstStyle/>
          <a:p>
            <a:r>
              <a:rPr lang="en-GB" altLang="en-US" sz="3600" dirty="0"/>
              <a:t>Issues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4FE4BA-EE73-42EC-AF5C-BBCD1DC0B566}"/>
              </a:ext>
            </a:extLst>
          </p:cNvPr>
          <p:cNvSpPr/>
          <p:nvPr/>
        </p:nvSpPr>
        <p:spPr>
          <a:xfrm>
            <a:off x="611560" y="764704"/>
            <a:ext cx="8229600" cy="6577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Genetic component of educational attainment impacts propensity for employment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Effect is larger for women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Dealt with via imputation of earnings using matching</a:t>
            </a:r>
          </a:p>
          <a:p>
            <a:pPr marL="1371600" lvl="2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use imputed earnings dummy identifies those with imputation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Genetic component of educational attainment may affect panel attrition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likely to respond with higher score. Same effect for men and women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estimates with an attrition weight (1/prob of responding)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on more/less balanced panel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Picking up parental educational attainment?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Sensitivity to parental education controls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educated parents -&gt; lower earnings for cohort member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78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0537"/>
          </a:xfrm>
        </p:spPr>
        <p:txBody>
          <a:bodyPr/>
          <a:lstStyle/>
          <a:p>
            <a:r>
              <a:rPr lang="en-GB" altLang="en-US" sz="3600" dirty="0"/>
              <a:t>Data and Methods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4FE4BA-EE73-42EC-AF5C-BBCD1DC0B566}"/>
              </a:ext>
            </a:extLst>
          </p:cNvPr>
          <p:cNvSpPr/>
          <p:nvPr/>
        </p:nvSpPr>
        <p:spPr>
          <a:xfrm>
            <a:off x="251520" y="607169"/>
            <a:ext cx="8892480" cy="6656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Child Development Study (NCDS)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 hourly wages at ages 23, 33, 42, 50, 55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Deflated to January 2000 prices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Drop outliers at top and bottom 1% of hourly earnings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Polygenic risk score for educational attainment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SNPs from genetic code that predict educational attainment in Genome-wide association studies (GWASs)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Collected at </a:t>
            </a:r>
            <a:r>
              <a:rPr lang="en-GB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 44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Biomedical Survey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variants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Regression analyses containing standardized PRS (mean of zero, </a:t>
            </a:r>
            <a:r>
              <a:rPr lang="en-GB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s.d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1)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Interacted with sex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Separate regressions by sex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for attrition with weights (1/prob of response each wave)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Attrition model includes PRS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 for employment probability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 imputed earnings based on propensity score matching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6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Preliminary Results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4FE4BA-EE73-42EC-AF5C-BBCD1DC0B566}"/>
              </a:ext>
            </a:extLst>
          </p:cNvPr>
          <p:cNvSpPr/>
          <p:nvPr/>
        </p:nvSpPr>
        <p:spPr>
          <a:xfrm>
            <a:off x="790785" y="861679"/>
            <a:ext cx="7560840" cy="573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 scores do not vary by sex at any point from birth to age 55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Tx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 affects % time in employment and % time in FT employment. Effects larger for women.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PRS for educational attainment accounts for a substantial percentage of the variance of earnings for men and women – 4-5%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ages 33, 42, 50 and 55 1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s.d.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increase in PRS is associated with a 6-10 log point increase in hourly earnings for men and women which is not statistically significantly different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Persistent earnings advantage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age 23 PRS is not significant for male earnings but 1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s.d.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increase raises female earnings by 5 log points.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true at age 33 without imputed earnings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 parental education (leaves at compulsory school leaving age) reduces CM earnings but has little impact on the coefficient for the PRS</a:t>
            </a:r>
          </a:p>
        </p:txBody>
      </p:sp>
    </p:spTree>
    <p:extLst>
      <p:ext uri="{BB962C8B-B14F-4D97-AF65-F5344CB8AC3E}">
        <p14:creationId xmlns:p14="http://schemas.microsoft.com/office/powerpoint/2010/main" val="845930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6405" y="260648"/>
            <a:ext cx="8229600" cy="490537"/>
          </a:xfrm>
        </p:spPr>
        <p:txBody>
          <a:bodyPr/>
          <a:lstStyle/>
          <a:p>
            <a:r>
              <a:rPr lang="en-GB" altLang="en-US" sz="3600" dirty="0"/>
              <a:t>To Do List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4FE4BA-EE73-42EC-AF5C-BBCD1DC0B566}"/>
              </a:ext>
            </a:extLst>
          </p:cNvPr>
          <p:cNvSpPr/>
          <p:nvPr/>
        </p:nvSpPr>
        <p:spPr>
          <a:xfrm>
            <a:off x="1043608" y="1556792"/>
            <a:ext cx="7560840" cy="2793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impact does PRS have on 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Educational attainment</a:t>
            </a:r>
          </a:p>
          <a:p>
            <a:pPr marL="914400" lvl="1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contribution of actual observed educational attainment on earnings?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Genes versus environment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Expecting a new PRS which sweeps out household level variance</a:t>
            </a:r>
          </a:p>
        </p:txBody>
      </p:sp>
    </p:spTree>
    <p:extLst>
      <p:ext uri="{BB962C8B-B14F-4D97-AF65-F5344CB8AC3E}">
        <p14:creationId xmlns:p14="http://schemas.microsoft.com/office/powerpoint/2010/main" val="2742708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5">
      <a:dk1>
        <a:srgbClr val="000000"/>
      </a:dk1>
      <a:lt1>
        <a:srgbClr val="FFFFFF"/>
      </a:lt1>
      <a:dk2>
        <a:srgbClr val="004359"/>
      </a:dk2>
      <a:lt2>
        <a:srgbClr val="808080"/>
      </a:lt2>
      <a:accent1>
        <a:srgbClr val="7FA1AC"/>
      </a:accent1>
      <a:accent2>
        <a:srgbClr val="004359"/>
      </a:accent2>
      <a:accent3>
        <a:srgbClr val="FFFFFF"/>
      </a:accent3>
      <a:accent4>
        <a:srgbClr val="000000"/>
      </a:accent4>
      <a:accent5>
        <a:srgbClr val="C0CDD2"/>
      </a:accent5>
      <a:accent6>
        <a:srgbClr val="003C50"/>
      </a:accent6>
      <a:hlink>
        <a:srgbClr val="459CBD"/>
      </a:hlink>
      <a:folHlink>
        <a:srgbClr val="B25D86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B4620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004359"/>
        </a:dk2>
        <a:lt2>
          <a:srgbClr val="808080"/>
        </a:lt2>
        <a:accent1>
          <a:srgbClr val="7FA1AC"/>
        </a:accent1>
        <a:accent2>
          <a:srgbClr val="004359"/>
        </a:accent2>
        <a:accent3>
          <a:srgbClr val="FFFFFF"/>
        </a:accent3>
        <a:accent4>
          <a:srgbClr val="000000"/>
        </a:accent4>
        <a:accent5>
          <a:srgbClr val="C0CDD2"/>
        </a:accent5>
        <a:accent6>
          <a:srgbClr val="003C50"/>
        </a:accent6>
        <a:hlink>
          <a:srgbClr val="459CBD"/>
        </a:hlink>
        <a:folHlink>
          <a:srgbClr val="B25D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590</Words>
  <Application>Microsoft Office PowerPoint</Application>
  <PresentationFormat>On-screen Show (4:3)</PresentationFormat>
  <Paragraphs>71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Custom Design</vt:lpstr>
      <vt:lpstr>The Gender Wage Gap Across the Life Course:  The Role of a Genetic Marker for Educational Attainment    </vt:lpstr>
      <vt:lpstr>Motivation</vt:lpstr>
      <vt:lpstr>Issues</vt:lpstr>
      <vt:lpstr>Data and Methods</vt:lpstr>
      <vt:lpstr>Preliminary Results</vt:lpstr>
      <vt:lpstr>To Do 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Pay Decentralisation on Teachers' Pay and Teacher Retention  (ESRC Grant No. ES/R00367X/1)</dc:title>
  <dc:creator>Alex Bryson</dc:creator>
  <cp:lastModifiedBy>Allington-Smith, Dominic</cp:lastModifiedBy>
  <cp:revision>248</cp:revision>
  <cp:lastPrinted>2023-03-16T13:32:53Z</cp:lastPrinted>
  <dcterms:created xsi:type="dcterms:W3CDTF">2019-04-29T08:42:34Z</dcterms:created>
  <dcterms:modified xsi:type="dcterms:W3CDTF">2024-04-22T10:00:28Z</dcterms:modified>
</cp:coreProperties>
</file>