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56"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3"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6F4DF3-8FB3-49E7-AF0C-A10074F1A5EB}" v="5" dt="2024-01-09T19:46:57.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Alison" userId="b2e9bfe7-99f0-4781-8dd8-be0923fdf502" providerId="ADAL" clId="{CA6F4DF3-8FB3-49E7-AF0C-A10074F1A5EB}"/>
    <pc:docChg chg="custSel modSld">
      <pc:chgData name="Brady, Alison" userId="b2e9bfe7-99f0-4781-8dd8-be0923fdf502" providerId="ADAL" clId="{CA6F4DF3-8FB3-49E7-AF0C-A10074F1A5EB}" dt="2024-01-10T11:29:05.169" v="50" actId="1076"/>
      <pc:docMkLst>
        <pc:docMk/>
      </pc:docMkLst>
      <pc:sldChg chg="addSp modSp mod">
        <pc:chgData name="Brady, Alison" userId="b2e9bfe7-99f0-4781-8dd8-be0923fdf502" providerId="ADAL" clId="{CA6F4DF3-8FB3-49E7-AF0C-A10074F1A5EB}" dt="2024-01-09T19:46:57.126" v="5" actId="1076"/>
        <pc:sldMkLst>
          <pc:docMk/>
          <pc:sldMk cId="2676716243" sldId="256"/>
        </pc:sldMkLst>
        <pc:spChg chg="mod">
          <ac:chgData name="Brady, Alison" userId="b2e9bfe7-99f0-4781-8dd8-be0923fdf502" providerId="ADAL" clId="{CA6F4DF3-8FB3-49E7-AF0C-A10074F1A5EB}" dt="2024-01-09T19:46:45.823" v="3" actId="1076"/>
          <ac:spMkLst>
            <pc:docMk/>
            <pc:sldMk cId="2676716243" sldId="256"/>
            <ac:spMk id="2" creationId="{9B7D9B1F-4CD2-93CC-CA98-14843B86B748}"/>
          </ac:spMkLst>
        </pc:spChg>
        <pc:picChg chg="add mod">
          <ac:chgData name="Brady, Alison" userId="b2e9bfe7-99f0-4781-8dd8-be0923fdf502" providerId="ADAL" clId="{CA6F4DF3-8FB3-49E7-AF0C-A10074F1A5EB}" dt="2024-01-09T19:46:57.126" v="5" actId="1076"/>
          <ac:picMkLst>
            <pc:docMk/>
            <pc:sldMk cId="2676716243" sldId="256"/>
            <ac:picMk id="1026" creationId="{9C292151-43E6-C818-EEC2-B38D6E7FA18F}"/>
          </ac:picMkLst>
        </pc:picChg>
      </pc:sldChg>
      <pc:sldChg chg="modSp mod">
        <pc:chgData name="Brady, Alison" userId="b2e9bfe7-99f0-4781-8dd8-be0923fdf502" providerId="ADAL" clId="{CA6F4DF3-8FB3-49E7-AF0C-A10074F1A5EB}" dt="2024-01-10T11:21:26.206" v="21" actId="20577"/>
        <pc:sldMkLst>
          <pc:docMk/>
          <pc:sldMk cId="363043116" sldId="258"/>
        </pc:sldMkLst>
        <pc:spChg chg="mod">
          <ac:chgData name="Brady, Alison" userId="b2e9bfe7-99f0-4781-8dd8-be0923fdf502" providerId="ADAL" clId="{CA6F4DF3-8FB3-49E7-AF0C-A10074F1A5EB}" dt="2024-01-10T11:21:26.206" v="21" actId="20577"/>
          <ac:spMkLst>
            <pc:docMk/>
            <pc:sldMk cId="363043116" sldId="258"/>
            <ac:spMk id="3" creationId="{0134F857-8CC8-6B35-79DE-9942E511B27F}"/>
          </ac:spMkLst>
        </pc:spChg>
      </pc:sldChg>
      <pc:sldChg chg="modSp mod">
        <pc:chgData name="Brady, Alison" userId="b2e9bfe7-99f0-4781-8dd8-be0923fdf502" providerId="ADAL" clId="{CA6F4DF3-8FB3-49E7-AF0C-A10074F1A5EB}" dt="2024-01-10T11:22:10.060" v="22" actId="2711"/>
        <pc:sldMkLst>
          <pc:docMk/>
          <pc:sldMk cId="2202417949" sldId="260"/>
        </pc:sldMkLst>
        <pc:spChg chg="mod">
          <ac:chgData name="Brady, Alison" userId="b2e9bfe7-99f0-4781-8dd8-be0923fdf502" providerId="ADAL" clId="{CA6F4DF3-8FB3-49E7-AF0C-A10074F1A5EB}" dt="2024-01-10T11:22:10.060" v="22" actId="2711"/>
          <ac:spMkLst>
            <pc:docMk/>
            <pc:sldMk cId="2202417949" sldId="260"/>
            <ac:spMk id="3" creationId="{6E97ED5B-228E-E9C2-FC40-AAD79867BD6A}"/>
          </ac:spMkLst>
        </pc:spChg>
      </pc:sldChg>
      <pc:sldChg chg="modSp mod">
        <pc:chgData name="Brady, Alison" userId="b2e9bfe7-99f0-4781-8dd8-be0923fdf502" providerId="ADAL" clId="{CA6F4DF3-8FB3-49E7-AF0C-A10074F1A5EB}" dt="2024-01-10T11:22:40.425" v="26" actId="20577"/>
        <pc:sldMkLst>
          <pc:docMk/>
          <pc:sldMk cId="2228510576" sldId="262"/>
        </pc:sldMkLst>
        <pc:spChg chg="mod">
          <ac:chgData name="Brady, Alison" userId="b2e9bfe7-99f0-4781-8dd8-be0923fdf502" providerId="ADAL" clId="{CA6F4DF3-8FB3-49E7-AF0C-A10074F1A5EB}" dt="2024-01-10T11:22:40.425" v="26" actId="20577"/>
          <ac:spMkLst>
            <pc:docMk/>
            <pc:sldMk cId="2228510576" sldId="262"/>
            <ac:spMk id="3" creationId="{C6088394-9D41-3537-086E-AA73C12E5558}"/>
          </ac:spMkLst>
        </pc:spChg>
      </pc:sldChg>
      <pc:sldChg chg="modSp mod">
        <pc:chgData name="Brady, Alison" userId="b2e9bfe7-99f0-4781-8dd8-be0923fdf502" providerId="ADAL" clId="{CA6F4DF3-8FB3-49E7-AF0C-A10074F1A5EB}" dt="2024-01-10T11:24:57.372" v="37" actId="20577"/>
        <pc:sldMkLst>
          <pc:docMk/>
          <pc:sldMk cId="1944651137" sldId="272"/>
        </pc:sldMkLst>
        <pc:spChg chg="mod">
          <ac:chgData name="Brady, Alison" userId="b2e9bfe7-99f0-4781-8dd8-be0923fdf502" providerId="ADAL" clId="{CA6F4DF3-8FB3-49E7-AF0C-A10074F1A5EB}" dt="2024-01-10T11:24:57.372" v="37" actId="20577"/>
          <ac:spMkLst>
            <pc:docMk/>
            <pc:sldMk cId="1944651137" sldId="272"/>
            <ac:spMk id="5" creationId="{257CCF23-C57C-E4F7-9D31-F50491E0B281}"/>
          </ac:spMkLst>
        </pc:spChg>
      </pc:sldChg>
      <pc:sldChg chg="modSp mod">
        <pc:chgData name="Brady, Alison" userId="b2e9bfe7-99f0-4781-8dd8-be0923fdf502" providerId="ADAL" clId="{CA6F4DF3-8FB3-49E7-AF0C-A10074F1A5EB}" dt="2024-01-10T11:25:19.920" v="40" actId="1076"/>
        <pc:sldMkLst>
          <pc:docMk/>
          <pc:sldMk cId="1537165395" sldId="274"/>
        </pc:sldMkLst>
        <pc:spChg chg="mod">
          <ac:chgData name="Brady, Alison" userId="b2e9bfe7-99f0-4781-8dd8-be0923fdf502" providerId="ADAL" clId="{CA6F4DF3-8FB3-49E7-AF0C-A10074F1A5EB}" dt="2024-01-10T11:25:19.920" v="40" actId="1076"/>
          <ac:spMkLst>
            <pc:docMk/>
            <pc:sldMk cId="1537165395" sldId="274"/>
            <ac:spMk id="3" creationId="{D00B0621-6950-1D7A-DD2E-33C1B5DCA07C}"/>
          </ac:spMkLst>
        </pc:spChg>
      </pc:sldChg>
      <pc:sldChg chg="modSp mod">
        <pc:chgData name="Brady, Alison" userId="b2e9bfe7-99f0-4781-8dd8-be0923fdf502" providerId="ADAL" clId="{CA6F4DF3-8FB3-49E7-AF0C-A10074F1A5EB}" dt="2024-01-10T11:25:59.636" v="43" actId="20577"/>
        <pc:sldMkLst>
          <pc:docMk/>
          <pc:sldMk cId="1514564031" sldId="275"/>
        </pc:sldMkLst>
        <pc:spChg chg="mod">
          <ac:chgData name="Brady, Alison" userId="b2e9bfe7-99f0-4781-8dd8-be0923fdf502" providerId="ADAL" clId="{CA6F4DF3-8FB3-49E7-AF0C-A10074F1A5EB}" dt="2024-01-10T11:25:59.636" v="43" actId="20577"/>
          <ac:spMkLst>
            <pc:docMk/>
            <pc:sldMk cId="1514564031" sldId="275"/>
            <ac:spMk id="3" creationId="{FD00365C-591A-98C2-FB82-0AB8AC438BF1}"/>
          </ac:spMkLst>
        </pc:spChg>
      </pc:sldChg>
      <pc:sldChg chg="modSp mod">
        <pc:chgData name="Brady, Alison" userId="b2e9bfe7-99f0-4781-8dd8-be0923fdf502" providerId="ADAL" clId="{CA6F4DF3-8FB3-49E7-AF0C-A10074F1A5EB}" dt="2024-01-10T11:26:26.448" v="46" actId="255"/>
        <pc:sldMkLst>
          <pc:docMk/>
          <pc:sldMk cId="4067599364" sldId="277"/>
        </pc:sldMkLst>
        <pc:spChg chg="mod">
          <ac:chgData name="Brady, Alison" userId="b2e9bfe7-99f0-4781-8dd8-be0923fdf502" providerId="ADAL" clId="{CA6F4DF3-8FB3-49E7-AF0C-A10074F1A5EB}" dt="2024-01-10T11:26:26.448" v="46" actId="255"/>
          <ac:spMkLst>
            <pc:docMk/>
            <pc:sldMk cId="4067599364" sldId="277"/>
            <ac:spMk id="3" creationId="{649DDCAA-786C-350C-132B-2AD9A0CB7A92}"/>
          </ac:spMkLst>
        </pc:spChg>
      </pc:sldChg>
      <pc:sldChg chg="modSp mod">
        <pc:chgData name="Brady, Alison" userId="b2e9bfe7-99f0-4781-8dd8-be0923fdf502" providerId="ADAL" clId="{CA6F4DF3-8FB3-49E7-AF0C-A10074F1A5EB}" dt="2024-01-10T11:28:39.425" v="49" actId="20577"/>
        <pc:sldMkLst>
          <pc:docMk/>
          <pc:sldMk cId="1578201467" sldId="282"/>
        </pc:sldMkLst>
        <pc:spChg chg="mod">
          <ac:chgData name="Brady, Alison" userId="b2e9bfe7-99f0-4781-8dd8-be0923fdf502" providerId="ADAL" clId="{CA6F4DF3-8FB3-49E7-AF0C-A10074F1A5EB}" dt="2024-01-10T11:28:39.425" v="49" actId="20577"/>
          <ac:spMkLst>
            <pc:docMk/>
            <pc:sldMk cId="1578201467" sldId="282"/>
            <ac:spMk id="3" creationId="{78E140BD-028B-E03F-3B63-E15A053A8818}"/>
          </ac:spMkLst>
        </pc:spChg>
      </pc:sldChg>
      <pc:sldChg chg="modSp mod">
        <pc:chgData name="Brady, Alison" userId="b2e9bfe7-99f0-4781-8dd8-be0923fdf502" providerId="ADAL" clId="{CA6F4DF3-8FB3-49E7-AF0C-A10074F1A5EB}" dt="2024-01-10T11:29:05.169" v="50" actId="1076"/>
        <pc:sldMkLst>
          <pc:docMk/>
          <pc:sldMk cId="3536659603" sldId="283"/>
        </pc:sldMkLst>
        <pc:spChg chg="mod">
          <ac:chgData name="Brady, Alison" userId="b2e9bfe7-99f0-4781-8dd8-be0923fdf502" providerId="ADAL" clId="{CA6F4DF3-8FB3-49E7-AF0C-A10074F1A5EB}" dt="2024-01-10T11:29:05.169" v="50" actId="1076"/>
          <ac:spMkLst>
            <pc:docMk/>
            <pc:sldMk cId="3536659603" sldId="283"/>
            <ac:spMk id="3" creationId="{51C52DD9-BD1E-F2FC-9E75-171B1FAE54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none" spc="0" baseline="0">
                <a:latin typeface="+mj-lt"/>
                <a:ea typeface="Source Sans Pro SemiBold" panose="020B0603030403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none" spc="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D6D0F569-AC90-44EB-9EF4-4E5C2F5D823C}" type="datetime1">
              <a:rPr lang="en-US" smtClean="0"/>
              <a:t>1/10/2024</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54541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46BA7D41-E8B7-4A0B-B861-3EC4AE88917D}" type="datetime1">
              <a:rPr lang="en-US" smtClean="0"/>
              <a:t>1/10/2024</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9613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A7C34823-0B19-4B4E-A643-7A3B0A3D24D6}" type="datetime1">
              <a:rPr lang="en-US" smtClean="0"/>
              <a:t>1/10/2024</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0951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D0F569-AC90-44EB-9EF4-4E5C2F5D823C}"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410420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D79EF-17C8-45D8-9866-DAF5723FC604}"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624738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C2ADC-3680-4013-A757-E4663495DB98}"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900845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51BA94-5DCA-4F19-960F-0FB2BD5EE85A}" type="datetime1">
              <a:rPr lang="en-US" smtClean="0"/>
              <a:t>1/10/2024</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3452568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BED947-38D9-44AC-8B89-E79758333B77}" type="datetime1">
              <a:rPr lang="en-US" smtClean="0"/>
              <a:t>1/10/2024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419684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1E23F-BD3C-4F23-B116-2B758120C8AC}" type="datetime1">
              <a:rPr lang="en-US" smtClean="0"/>
              <a:t>1/10/2024</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4732709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CFAA9-6D59-4D98-869E-ACBDB83B2CA4}" type="datetime1">
              <a:rPr lang="en-US" smtClean="0"/>
              <a:t>1/10/2024</a:t>
            </a:fld>
            <a:endParaRPr lang="en-US"/>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48607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410804-27E3-430A-BB42-B831260DE39A}" type="datetime1">
              <a:rPr lang="en-US" smtClean="0"/>
              <a:t>1/10/2024</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68899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8997F1B7-1EE7-4EA5-A5A4-866F9A810C9F}"/>
              </a:ext>
              <a:ext uri="{C183D7F6-B498-43B3-948B-1728B52AA6E4}">
                <adec:decorative xmlns:adec="http://schemas.microsoft.com/office/drawing/2017/decorative" val="1"/>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8C2D79EF-17C8-45D8-9866-DAF5723FC604}" type="datetime1">
              <a:rPr lang="en-US" smtClean="0"/>
              <a:t>1/10/2024</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368286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E22DE3-3D1A-4D53-B9A6-6C7463B8C992}" type="datetime1">
              <a:rPr lang="en-US" smtClean="0"/>
              <a:t>1/10/2024</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3257335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A7D41-E8B7-4A0B-B861-3EC4AE88917D}"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41862196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34823-0B19-4B4E-A643-7A3B0A3D24D6}"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374264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DFFC2ADC-3680-4013-A757-E4663495DB98}" type="datetime1">
              <a:rPr lang="en-US" smtClean="0"/>
              <a:t>1/10/2024</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00397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4751BA94-5DCA-4F19-960F-0FB2BD5EE85A}" type="datetime1">
              <a:rPr lang="en-US" smtClean="0"/>
              <a:t>1/10/2024</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4893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01BED947-38D9-44AC-8B89-E79758333B77}" type="datetime1">
              <a:rPr lang="en-US" smtClean="0"/>
              <a:t>1/10/2024</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03769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endParaRPr lang="en-US" dirty="0"/>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3781E23F-BD3C-4F23-B116-2B758120C8AC}" type="datetime1">
              <a:rPr lang="en-US" smtClean="0"/>
              <a:t>1/10/2024</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8022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473CFAA9-6D59-4D98-869E-ACBDB83B2CA4}" type="datetime1">
              <a:rPr lang="en-US" smtClean="0"/>
              <a:t>1/10/2024</a:t>
            </a:fld>
            <a:endParaRPr lang="en-US"/>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0364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DC410804-27E3-430A-BB42-B831260DE39A}" type="datetime1">
              <a:rPr lang="en-US" smtClean="0"/>
              <a:t>1/10/2024</a:t>
            </a:fld>
            <a:endParaRPr lang="en-US" dirty="0"/>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28564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60E22DE3-3D1A-4D53-B9A6-6C7463B8C992}" type="datetime1">
              <a:rPr lang="en-US" smtClean="0"/>
              <a:t>1/10/2024</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0752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5ECD8B30-1B71-45A1-8314-D59C86F581E1}" type="datetime1">
              <a:rPr lang="en-US" smtClean="0"/>
              <a:pPr/>
              <a:t>1/10/2024</a:t>
            </a:fld>
            <a:endParaRPr lang="en-US" b="1"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endParaRPr lang="en-US" b="1" dirty="0"/>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b="1" dirty="0"/>
          </a:p>
        </p:txBody>
      </p:sp>
    </p:spTree>
    <p:extLst>
      <p:ext uri="{BB962C8B-B14F-4D97-AF65-F5344CB8AC3E}">
        <p14:creationId xmlns:p14="http://schemas.microsoft.com/office/powerpoint/2010/main" val="169480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D8B30-1B71-45A1-8314-D59C86F581E1}" type="datetime1">
              <a:rPr lang="en-US" smtClean="0"/>
              <a:pPr/>
              <a:t>1/10/2024</a:t>
            </a:fld>
            <a:endParaRPr lang="en-US" b="1"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Sample Footer Text</a:t>
            </a:r>
            <a:endParaRPr lang="en-US" b="1"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50C42-9A0B-4425-92C2-70FCF7C45734}" type="slidenum">
              <a:rPr lang="en-US" smtClean="0"/>
              <a:pPr/>
              <a:t>‹#›</a:t>
            </a:fld>
            <a:endParaRPr lang="en-US" b="1" dirty="0"/>
          </a:p>
        </p:txBody>
      </p:sp>
    </p:spTree>
    <p:extLst>
      <p:ext uri="{BB962C8B-B14F-4D97-AF65-F5344CB8AC3E}">
        <p14:creationId xmlns:p14="http://schemas.microsoft.com/office/powerpoint/2010/main" val="22385988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lison.brady.14@ucl.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9B1F-4CD2-93CC-CA98-14843B86B748}"/>
              </a:ext>
            </a:extLst>
          </p:cNvPr>
          <p:cNvSpPr>
            <a:spLocks noGrp="1"/>
          </p:cNvSpPr>
          <p:nvPr>
            <p:ph type="ctrTitle"/>
          </p:nvPr>
        </p:nvSpPr>
        <p:spPr>
          <a:xfrm>
            <a:off x="1524000" y="1246851"/>
            <a:ext cx="9144000" cy="2387600"/>
          </a:xfrm>
        </p:spPr>
        <p:txBody>
          <a:bodyPr>
            <a:noAutofit/>
          </a:bodyPr>
          <a:lstStyle/>
          <a:p>
            <a:r>
              <a:rPr lang="en-GB" sz="5400" dirty="0"/>
              <a:t>Cultivating Slowness as Contemplative Practice </a:t>
            </a:r>
          </a:p>
        </p:txBody>
      </p:sp>
      <p:sp>
        <p:nvSpPr>
          <p:cNvPr id="3" name="Subtitle 2">
            <a:extLst>
              <a:ext uri="{FF2B5EF4-FFF2-40B4-BE49-F238E27FC236}">
                <a16:creationId xmlns:a16="http://schemas.microsoft.com/office/drawing/2014/main" id="{7C14E29D-2506-2AD7-ED70-444EC863E1DB}"/>
              </a:ext>
            </a:extLst>
          </p:cNvPr>
          <p:cNvSpPr>
            <a:spLocks noGrp="1"/>
          </p:cNvSpPr>
          <p:nvPr>
            <p:ph type="subTitle" idx="1"/>
          </p:nvPr>
        </p:nvSpPr>
        <p:spPr>
          <a:xfrm>
            <a:off x="1524000" y="3937318"/>
            <a:ext cx="9144000" cy="1655762"/>
          </a:xfrm>
        </p:spPr>
        <p:txBody>
          <a:bodyPr>
            <a:normAutofit fontScale="85000" lnSpcReduction="20000"/>
          </a:bodyPr>
          <a:lstStyle/>
          <a:p>
            <a:r>
              <a:rPr lang="en-GB" sz="3800" b="1" dirty="0"/>
              <a:t>Literature, (Dis)Enchantment and the Modern University </a:t>
            </a:r>
          </a:p>
          <a:p>
            <a:endParaRPr lang="en-GB" dirty="0"/>
          </a:p>
          <a:p>
            <a:r>
              <a:rPr lang="en-GB" sz="3300" dirty="0"/>
              <a:t>Alison M. Brady (UCL IOE)</a:t>
            </a:r>
          </a:p>
          <a:p>
            <a:r>
              <a:rPr lang="en-GB" sz="3000" dirty="0">
                <a:hlinkClick r:id="rId2"/>
              </a:rPr>
              <a:t>alison.brady.14@ucl.ac.uk</a:t>
            </a:r>
            <a:r>
              <a:rPr lang="en-GB" sz="3000" dirty="0"/>
              <a:t> </a:t>
            </a:r>
          </a:p>
        </p:txBody>
      </p:sp>
      <p:pic>
        <p:nvPicPr>
          <p:cNvPr id="1026" name="Picture 2">
            <a:extLst>
              <a:ext uri="{FF2B5EF4-FFF2-40B4-BE49-F238E27FC236}">
                <a16:creationId xmlns:a16="http://schemas.microsoft.com/office/drawing/2014/main" id="{9C292151-43E6-C818-EEC2-B38D6E7FA1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6167" y="0"/>
            <a:ext cx="1967697" cy="1967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71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41E3A-905E-7AEF-EB1F-6BA49CC32DBC}"/>
              </a:ext>
            </a:extLst>
          </p:cNvPr>
          <p:cNvSpPr>
            <a:spLocks noGrp="1"/>
          </p:cNvSpPr>
          <p:nvPr>
            <p:ph type="title"/>
          </p:nvPr>
        </p:nvSpPr>
        <p:spPr>
          <a:xfrm>
            <a:off x="831850" y="1709739"/>
            <a:ext cx="10515600" cy="2526982"/>
          </a:xfrm>
        </p:spPr>
        <p:txBody>
          <a:bodyPr/>
          <a:lstStyle/>
          <a:p>
            <a:pPr algn="ctr"/>
            <a:r>
              <a:rPr lang="en-GB" dirty="0"/>
              <a:t>Critical Distancing </a:t>
            </a:r>
          </a:p>
        </p:txBody>
      </p:sp>
    </p:spTree>
    <p:extLst>
      <p:ext uri="{BB962C8B-B14F-4D97-AF65-F5344CB8AC3E}">
        <p14:creationId xmlns:p14="http://schemas.microsoft.com/office/powerpoint/2010/main" val="754893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0F344-125B-9BD0-A4ED-89E97D785A17}"/>
              </a:ext>
            </a:extLst>
          </p:cNvPr>
          <p:cNvSpPr>
            <a:spLocks noGrp="1"/>
          </p:cNvSpPr>
          <p:nvPr>
            <p:ph type="title"/>
          </p:nvPr>
        </p:nvSpPr>
        <p:spPr/>
        <p:txBody>
          <a:bodyPr/>
          <a:lstStyle/>
          <a:p>
            <a:r>
              <a:rPr lang="en-GB" dirty="0"/>
              <a:t>Critical Distancing </a:t>
            </a:r>
          </a:p>
        </p:txBody>
      </p:sp>
      <p:sp>
        <p:nvSpPr>
          <p:cNvPr id="3" name="Content Placeholder 2">
            <a:extLst>
              <a:ext uri="{FF2B5EF4-FFF2-40B4-BE49-F238E27FC236}">
                <a16:creationId xmlns:a16="http://schemas.microsoft.com/office/drawing/2014/main" id="{52A8634F-84CD-1788-94EC-095D9748D3F7}"/>
              </a:ext>
            </a:extLst>
          </p:cNvPr>
          <p:cNvSpPr>
            <a:spLocks noGrp="1"/>
          </p:cNvSpPr>
          <p:nvPr>
            <p:ph idx="1"/>
          </p:nvPr>
        </p:nvSpPr>
        <p:spPr/>
        <p:txBody>
          <a:bodyPr/>
          <a:lstStyle/>
          <a:p>
            <a:r>
              <a:rPr lang="en-GB" dirty="0" err="1">
                <a:solidFill>
                  <a:schemeClr val="accent1">
                    <a:lumMod val="75000"/>
                  </a:schemeClr>
                </a:solidFill>
              </a:rPr>
              <a:t>Lotaria</a:t>
            </a:r>
            <a:r>
              <a:rPr lang="en-GB" dirty="0">
                <a:solidFill>
                  <a:schemeClr val="accent1">
                    <a:lumMod val="75000"/>
                  </a:schemeClr>
                </a:solidFill>
              </a:rPr>
              <a:t> is simply a ‘bad student’ </a:t>
            </a:r>
            <a:r>
              <a:rPr lang="en-GB" dirty="0"/>
              <a:t>– not demonstrating the qualities we would reasonably expect </a:t>
            </a:r>
          </a:p>
          <a:p>
            <a:r>
              <a:rPr lang="en-GB" dirty="0"/>
              <a:t>By side-stepping the labour it takes to read, her </a:t>
            </a:r>
            <a:r>
              <a:rPr lang="en-GB" dirty="0">
                <a:solidFill>
                  <a:schemeClr val="accent1">
                    <a:lumMod val="75000"/>
                  </a:schemeClr>
                </a:solidFill>
              </a:rPr>
              <a:t>analytic </a:t>
            </a:r>
            <a:r>
              <a:rPr lang="en-GB" i="1" dirty="0">
                <a:solidFill>
                  <a:schemeClr val="accent1">
                    <a:lumMod val="75000"/>
                  </a:schemeClr>
                </a:solidFill>
              </a:rPr>
              <a:t>and </a:t>
            </a:r>
            <a:r>
              <a:rPr lang="en-GB" dirty="0">
                <a:solidFill>
                  <a:schemeClr val="accent1">
                    <a:lumMod val="75000"/>
                  </a:schemeClr>
                </a:solidFill>
              </a:rPr>
              <a:t>critical skills suffer </a:t>
            </a:r>
          </a:p>
          <a:p>
            <a:endParaRPr lang="en-GB" dirty="0"/>
          </a:p>
          <a:p>
            <a:r>
              <a:rPr lang="en-GB" dirty="0">
                <a:solidFill>
                  <a:schemeClr val="accent1">
                    <a:lumMod val="75000"/>
                  </a:schemeClr>
                </a:solidFill>
              </a:rPr>
              <a:t>In higher education – praise for ‘critical sensitivity’ </a:t>
            </a:r>
            <a:r>
              <a:rPr lang="en-GB" dirty="0"/>
              <a:t>towards e.g. inert political discourses that shape what appears in the text</a:t>
            </a:r>
          </a:p>
          <a:p>
            <a:r>
              <a:rPr lang="en-GB" dirty="0"/>
              <a:t>On the flipside, </a:t>
            </a:r>
            <a:r>
              <a:rPr lang="en-GB" dirty="0">
                <a:solidFill>
                  <a:schemeClr val="accent1">
                    <a:lumMod val="75000"/>
                  </a:schemeClr>
                </a:solidFill>
              </a:rPr>
              <a:t>‘passivity’, ‘conformity in thinking’ – evidence of ‘uncritical acquiescence to the authority of the text’ </a:t>
            </a:r>
          </a:p>
        </p:txBody>
      </p:sp>
    </p:spTree>
    <p:extLst>
      <p:ext uri="{BB962C8B-B14F-4D97-AF65-F5344CB8AC3E}">
        <p14:creationId xmlns:p14="http://schemas.microsoft.com/office/powerpoint/2010/main" val="79945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24006-FAC7-B77F-4D7A-BEF97645D270}"/>
              </a:ext>
            </a:extLst>
          </p:cNvPr>
          <p:cNvSpPr>
            <a:spLocks noGrp="1"/>
          </p:cNvSpPr>
          <p:nvPr>
            <p:ph type="title"/>
          </p:nvPr>
        </p:nvSpPr>
        <p:spPr/>
        <p:txBody>
          <a:bodyPr/>
          <a:lstStyle/>
          <a:p>
            <a:r>
              <a:rPr lang="en-GB" dirty="0"/>
              <a:t>Critical Distancing </a:t>
            </a:r>
          </a:p>
        </p:txBody>
      </p:sp>
      <p:sp>
        <p:nvSpPr>
          <p:cNvPr id="3" name="Content Placeholder 2">
            <a:extLst>
              <a:ext uri="{FF2B5EF4-FFF2-40B4-BE49-F238E27FC236}">
                <a16:creationId xmlns:a16="http://schemas.microsoft.com/office/drawing/2014/main" id="{761F1391-F625-7F06-E399-51633E52FF93}"/>
              </a:ext>
            </a:extLst>
          </p:cNvPr>
          <p:cNvSpPr>
            <a:spLocks noGrp="1"/>
          </p:cNvSpPr>
          <p:nvPr>
            <p:ph idx="1"/>
          </p:nvPr>
        </p:nvSpPr>
        <p:spPr>
          <a:xfrm>
            <a:off x="3914454" y="1690688"/>
            <a:ext cx="7962586" cy="4447208"/>
          </a:xfrm>
        </p:spPr>
        <p:txBody>
          <a:bodyPr>
            <a:normAutofit fontScale="92500" lnSpcReduction="10000"/>
          </a:bodyPr>
          <a:lstStyle/>
          <a:p>
            <a:r>
              <a:rPr lang="en-GB" dirty="0" err="1">
                <a:solidFill>
                  <a:schemeClr val="accent6">
                    <a:lumMod val="60000"/>
                    <a:lumOff val="40000"/>
                  </a:schemeClr>
                </a:solidFill>
              </a:rPr>
              <a:t>Felski’s</a:t>
            </a:r>
            <a:r>
              <a:rPr lang="en-GB" dirty="0">
                <a:solidFill>
                  <a:schemeClr val="accent6">
                    <a:lumMod val="60000"/>
                    <a:lumOff val="40000"/>
                  </a:schemeClr>
                </a:solidFill>
              </a:rPr>
              <a:t> </a:t>
            </a:r>
            <a:r>
              <a:rPr lang="en-GB" i="1" dirty="0">
                <a:solidFill>
                  <a:schemeClr val="accent6">
                    <a:lumMod val="60000"/>
                    <a:lumOff val="40000"/>
                  </a:schemeClr>
                </a:solidFill>
              </a:rPr>
              <a:t>The Limits of Critique </a:t>
            </a:r>
            <a:r>
              <a:rPr lang="en-GB" dirty="0"/>
              <a:t>– fatigue with this dominant approach, and the way that it has foreclosed other possibilities for engaging with texts </a:t>
            </a:r>
          </a:p>
          <a:p>
            <a:endParaRPr lang="en-GB" dirty="0"/>
          </a:p>
          <a:p>
            <a:r>
              <a:rPr lang="en-GB" dirty="0"/>
              <a:t>Many have in common the </a:t>
            </a:r>
            <a:r>
              <a:rPr lang="en-GB" dirty="0">
                <a:solidFill>
                  <a:schemeClr val="accent1">
                    <a:lumMod val="75000"/>
                  </a:schemeClr>
                </a:solidFill>
              </a:rPr>
              <a:t>assumption that texts are always hiding meanings that need to be unearthed </a:t>
            </a:r>
            <a:r>
              <a:rPr lang="en-GB" dirty="0"/>
              <a:t>to be truly understood, that they are thus </a:t>
            </a:r>
            <a:r>
              <a:rPr lang="en-GB" dirty="0">
                <a:solidFill>
                  <a:schemeClr val="accent1">
                    <a:lumMod val="75000"/>
                  </a:schemeClr>
                </a:solidFill>
              </a:rPr>
              <a:t>always in some way coercive and exclusionary </a:t>
            </a:r>
          </a:p>
          <a:p>
            <a:r>
              <a:rPr lang="en-GB" dirty="0"/>
              <a:t>Or at least that these ‘can never be ruled out’ – thus the reader </a:t>
            </a:r>
            <a:r>
              <a:rPr lang="en-GB" dirty="0">
                <a:solidFill>
                  <a:schemeClr val="accent1">
                    <a:lumMod val="75000"/>
                  </a:schemeClr>
                </a:solidFill>
              </a:rPr>
              <a:t>must always be suspicious, always distant </a:t>
            </a:r>
            <a:r>
              <a:rPr lang="en-GB" dirty="0"/>
              <a:t>from the text </a:t>
            </a:r>
          </a:p>
          <a:p>
            <a:r>
              <a:rPr lang="en-GB" dirty="0"/>
              <a:t>Hermeneutics of suspicion (</a:t>
            </a:r>
            <a:r>
              <a:rPr lang="en-GB" dirty="0" err="1"/>
              <a:t>Ricoeur</a:t>
            </a:r>
            <a:r>
              <a:rPr lang="en-GB" dirty="0"/>
              <a:t>) = critical orientation </a:t>
            </a:r>
          </a:p>
        </p:txBody>
      </p:sp>
      <p:pic>
        <p:nvPicPr>
          <p:cNvPr id="5122" name="Picture 2" descr="The Limits of Critique (Emersion: Emergent Village resources for  communities of faith): Amazon.co.uk: Felski, Rita: 9780226294032: Books">
            <a:extLst>
              <a:ext uri="{FF2B5EF4-FFF2-40B4-BE49-F238E27FC236}">
                <a16:creationId xmlns:a16="http://schemas.microsoft.com/office/drawing/2014/main" id="{9A357AE9-1C63-8EE3-4101-31FC2720F1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832" y="1325563"/>
            <a:ext cx="3343203"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005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0B2BB-2409-17EF-B00C-536A4C0DA952}"/>
              </a:ext>
            </a:extLst>
          </p:cNvPr>
          <p:cNvSpPr>
            <a:spLocks noGrp="1"/>
          </p:cNvSpPr>
          <p:nvPr>
            <p:ph type="title"/>
          </p:nvPr>
        </p:nvSpPr>
        <p:spPr/>
        <p:txBody>
          <a:bodyPr/>
          <a:lstStyle/>
          <a:p>
            <a:r>
              <a:rPr lang="en-GB" dirty="0"/>
              <a:t>Critical Distancing </a:t>
            </a:r>
          </a:p>
        </p:txBody>
      </p:sp>
      <p:sp>
        <p:nvSpPr>
          <p:cNvPr id="3" name="Content Placeholder 2">
            <a:extLst>
              <a:ext uri="{FF2B5EF4-FFF2-40B4-BE49-F238E27FC236}">
                <a16:creationId xmlns:a16="http://schemas.microsoft.com/office/drawing/2014/main" id="{309564EA-09C8-5AFB-701D-EC3CC625D972}"/>
              </a:ext>
            </a:extLst>
          </p:cNvPr>
          <p:cNvSpPr>
            <a:spLocks noGrp="1"/>
          </p:cNvSpPr>
          <p:nvPr>
            <p:ph idx="1"/>
          </p:nvPr>
        </p:nvSpPr>
        <p:spPr/>
        <p:txBody>
          <a:bodyPr>
            <a:normAutofit lnSpcReduction="10000"/>
          </a:bodyPr>
          <a:lstStyle/>
          <a:p>
            <a:r>
              <a:rPr lang="en-GB" dirty="0"/>
              <a:t>Not natural – requires the </a:t>
            </a:r>
            <a:r>
              <a:rPr lang="en-GB" dirty="0">
                <a:solidFill>
                  <a:schemeClr val="accent1">
                    <a:lumMod val="75000"/>
                  </a:schemeClr>
                </a:solidFill>
              </a:rPr>
              <a:t>cultivation of expertise </a:t>
            </a:r>
          </a:p>
          <a:p>
            <a:endParaRPr lang="en-GB" dirty="0"/>
          </a:p>
          <a:p>
            <a:r>
              <a:rPr lang="en-GB" dirty="0"/>
              <a:t>For example, expertise in </a:t>
            </a:r>
            <a:r>
              <a:rPr lang="en-GB" dirty="0">
                <a:solidFill>
                  <a:schemeClr val="accent1">
                    <a:lumMod val="75000"/>
                  </a:schemeClr>
                </a:solidFill>
              </a:rPr>
              <a:t>counter-reading</a:t>
            </a:r>
            <a:r>
              <a:rPr lang="en-GB" dirty="0"/>
              <a:t>, burrowing down into the text to </a:t>
            </a:r>
            <a:r>
              <a:rPr lang="en-GB" dirty="0">
                <a:solidFill>
                  <a:schemeClr val="accent1">
                    <a:lumMod val="75000"/>
                  </a:schemeClr>
                </a:solidFill>
              </a:rPr>
              <a:t>excavate</a:t>
            </a:r>
            <a:r>
              <a:rPr lang="en-GB" dirty="0"/>
              <a:t> hidden agendas, </a:t>
            </a:r>
            <a:r>
              <a:rPr lang="en-GB" dirty="0">
                <a:solidFill>
                  <a:schemeClr val="accent1">
                    <a:lumMod val="75000"/>
                  </a:schemeClr>
                </a:solidFill>
              </a:rPr>
              <a:t>“troubling” </a:t>
            </a:r>
            <a:r>
              <a:rPr lang="en-GB" dirty="0"/>
              <a:t>the text so as to call attention to the ‘snares of language’ – defamiliarizing, denaturalising, deconstructing </a:t>
            </a:r>
          </a:p>
          <a:p>
            <a:r>
              <a:rPr lang="en-GB" dirty="0"/>
              <a:t>Involves </a:t>
            </a:r>
            <a:r>
              <a:rPr lang="en-GB" dirty="0">
                <a:solidFill>
                  <a:schemeClr val="accent1">
                    <a:lumMod val="75000"/>
                  </a:schemeClr>
                </a:solidFill>
              </a:rPr>
              <a:t>standing ‘above’ or ‘outside’ the text </a:t>
            </a:r>
            <a:r>
              <a:rPr lang="en-GB" dirty="0"/>
              <a:t>to take into account a ‘panorama view of systems of discourses and grids of power’ (</a:t>
            </a:r>
            <a:r>
              <a:rPr lang="en-GB" dirty="0" err="1"/>
              <a:t>Felski</a:t>
            </a:r>
            <a:r>
              <a:rPr lang="en-GB" dirty="0"/>
              <a:t>, 2015)</a:t>
            </a:r>
          </a:p>
          <a:p>
            <a:pPr marL="0" indent="0">
              <a:buNone/>
            </a:pPr>
            <a:endParaRPr lang="en-GB" dirty="0">
              <a:solidFill>
                <a:schemeClr val="accent6">
                  <a:lumMod val="60000"/>
                  <a:lumOff val="40000"/>
                </a:schemeClr>
              </a:solidFill>
            </a:endParaRPr>
          </a:p>
          <a:p>
            <a:pPr marL="0" indent="0">
              <a:buNone/>
            </a:pPr>
            <a:r>
              <a:rPr lang="en-GB" dirty="0">
                <a:solidFill>
                  <a:schemeClr val="accent6">
                    <a:lumMod val="60000"/>
                    <a:lumOff val="40000"/>
                  </a:schemeClr>
                </a:solidFill>
              </a:rPr>
              <a:t>Sontag: ‘aggressive and impious theories of interpretation’ that involve both a suspicion of the text but also the ordinary forms of reading </a:t>
            </a:r>
          </a:p>
          <a:p>
            <a:endParaRPr lang="en-GB" dirty="0"/>
          </a:p>
        </p:txBody>
      </p:sp>
    </p:spTree>
    <p:extLst>
      <p:ext uri="{BB962C8B-B14F-4D97-AF65-F5344CB8AC3E}">
        <p14:creationId xmlns:p14="http://schemas.microsoft.com/office/powerpoint/2010/main" val="986493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BAA9E-D9F1-E2CA-DC80-97B1EDFCA354}"/>
              </a:ext>
            </a:extLst>
          </p:cNvPr>
          <p:cNvSpPr>
            <a:spLocks noGrp="1"/>
          </p:cNvSpPr>
          <p:nvPr>
            <p:ph type="title"/>
          </p:nvPr>
        </p:nvSpPr>
        <p:spPr/>
        <p:txBody>
          <a:bodyPr/>
          <a:lstStyle/>
          <a:p>
            <a:r>
              <a:rPr lang="en-GB" dirty="0"/>
              <a:t>Critical Distancing </a:t>
            </a:r>
          </a:p>
        </p:txBody>
      </p:sp>
      <p:sp>
        <p:nvSpPr>
          <p:cNvPr id="3" name="Content Placeholder 2">
            <a:extLst>
              <a:ext uri="{FF2B5EF4-FFF2-40B4-BE49-F238E27FC236}">
                <a16:creationId xmlns:a16="http://schemas.microsoft.com/office/drawing/2014/main" id="{538BEC43-9724-72BD-12ED-B7E0D4F6FE21}"/>
              </a:ext>
            </a:extLst>
          </p:cNvPr>
          <p:cNvSpPr>
            <a:spLocks noGrp="1"/>
          </p:cNvSpPr>
          <p:nvPr>
            <p:ph idx="1"/>
          </p:nvPr>
        </p:nvSpPr>
        <p:spPr/>
        <p:txBody>
          <a:bodyPr>
            <a:normAutofit/>
          </a:bodyPr>
          <a:lstStyle/>
          <a:p>
            <a:r>
              <a:rPr lang="en-GB" dirty="0" err="1">
                <a:solidFill>
                  <a:schemeClr val="accent6">
                    <a:lumMod val="60000"/>
                    <a:lumOff val="40000"/>
                  </a:schemeClr>
                </a:solidFill>
              </a:rPr>
              <a:t>Felski</a:t>
            </a:r>
            <a:r>
              <a:rPr lang="en-GB" dirty="0">
                <a:solidFill>
                  <a:schemeClr val="accent6">
                    <a:lumMod val="60000"/>
                    <a:lumOff val="40000"/>
                  </a:schemeClr>
                </a:solidFill>
              </a:rPr>
              <a:t> – caricature? </a:t>
            </a:r>
            <a:r>
              <a:rPr lang="en-GB" dirty="0"/>
              <a:t>(*Also not dismissing the necessity or value of critique) </a:t>
            </a:r>
          </a:p>
          <a:p>
            <a:r>
              <a:rPr lang="en-GB" dirty="0"/>
              <a:t>Yet, </a:t>
            </a:r>
            <a:r>
              <a:rPr lang="en-GB" dirty="0">
                <a:solidFill>
                  <a:schemeClr val="accent1">
                    <a:lumMod val="75000"/>
                  </a:schemeClr>
                </a:solidFill>
              </a:rPr>
              <a:t>some truth </a:t>
            </a:r>
            <a:r>
              <a:rPr lang="en-GB" dirty="0"/>
              <a:t>in the claim that one is seen to be ‘complacent’ (complicit?) if they fail to enact criticality </a:t>
            </a:r>
          </a:p>
          <a:p>
            <a:r>
              <a:rPr lang="en-GB" dirty="0">
                <a:solidFill>
                  <a:schemeClr val="accent1">
                    <a:lumMod val="75000"/>
                  </a:schemeClr>
                </a:solidFill>
              </a:rPr>
              <a:t>Moralistic impetus </a:t>
            </a:r>
            <a:r>
              <a:rPr lang="en-GB" dirty="0"/>
              <a:t>(Sedgewick, 2002)</a:t>
            </a:r>
          </a:p>
          <a:p>
            <a:r>
              <a:rPr lang="en-GB" dirty="0"/>
              <a:t>Sontag (1966, p. 7): </a:t>
            </a:r>
            <a:r>
              <a:rPr lang="en-GB" dirty="0">
                <a:solidFill>
                  <a:schemeClr val="accent6">
                    <a:lumMod val="60000"/>
                    <a:lumOff val="40000"/>
                  </a:schemeClr>
                </a:solidFill>
              </a:rPr>
              <a:t>“revenge of the intellect upon art” </a:t>
            </a:r>
          </a:p>
          <a:p>
            <a:endParaRPr lang="en-GB" dirty="0"/>
          </a:p>
          <a:p>
            <a:r>
              <a:rPr lang="en-GB" dirty="0"/>
              <a:t>This form of interpretation is </a:t>
            </a:r>
            <a:r>
              <a:rPr lang="en-GB" dirty="0">
                <a:solidFill>
                  <a:schemeClr val="accent1">
                    <a:lumMod val="75000"/>
                  </a:schemeClr>
                </a:solidFill>
              </a:rPr>
              <a:t>incompatible with slower, contemplative forms of reading</a:t>
            </a:r>
            <a:r>
              <a:rPr lang="en-GB" dirty="0"/>
              <a:t> – that invite </a:t>
            </a:r>
            <a:r>
              <a:rPr lang="en-GB" dirty="0">
                <a:solidFill>
                  <a:schemeClr val="accent1">
                    <a:lumMod val="75000"/>
                  </a:schemeClr>
                </a:solidFill>
              </a:rPr>
              <a:t>ease, absorption, enchantment</a:t>
            </a:r>
            <a:r>
              <a:rPr lang="en-GB" dirty="0"/>
              <a:t>, that do not see these affective dimensions as evidence of manipulation</a:t>
            </a:r>
          </a:p>
          <a:p>
            <a:endParaRPr lang="en-GB" dirty="0"/>
          </a:p>
          <a:p>
            <a:endParaRPr lang="en-GB" dirty="0"/>
          </a:p>
        </p:txBody>
      </p:sp>
    </p:spTree>
    <p:extLst>
      <p:ext uri="{BB962C8B-B14F-4D97-AF65-F5344CB8AC3E}">
        <p14:creationId xmlns:p14="http://schemas.microsoft.com/office/powerpoint/2010/main" val="1566759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C650-0135-8907-3F35-41C84974FCF3}"/>
              </a:ext>
            </a:extLst>
          </p:cNvPr>
          <p:cNvSpPr>
            <a:spLocks noGrp="1"/>
          </p:cNvSpPr>
          <p:nvPr>
            <p:ph type="title"/>
          </p:nvPr>
        </p:nvSpPr>
        <p:spPr/>
        <p:txBody>
          <a:bodyPr/>
          <a:lstStyle/>
          <a:p>
            <a:r>
              <a:rPr lang="en-GB" dirty="0"/>
              <a:t>Critical Distancing </a:t>
            </a:r>
          </a:p>
        </p:txBody>
      </p:sp>
      <p:sp>
        <p:nvSpPr>
          <p:cNvPr id="3" name="Content Placeholder 2">
            <a:extLst>
              <a:ext uri="{FF2B5EF4-FFF2-40B4-BE49-F238E27FC236}">
                <a16:creationId xmlns:a16="http://schemas.microsoft.com/office/drawing/2014/main" id="{B90C49AA-6381-5F19-1110-B2C435DD65F9}"/>
              </a:ext>
            </a:extLst>
          </p:cNvPr>
          <p:cNvSpPr>
            <a:spLocks noGrp="1"/>
          </p:cNvSpPr>
          <p:nvPr>
            <p:ph idx="1"/>
          </p:nvPr>
        </p:nvSpPr>
        <p:spPr/>
        <p:txBody>
          <a:bodyPr/>
          <a:lstStyle/>
          <a:p>
            <a:r>
              <a:rPr lang="en-GB" dirty="0" err="1"/>
              <a:t>Lotaria</a:t>
            </a:r>
            <a:r>
              <a:rPr lang="en-GB" dirty="0"/>
              <a:t> vs. Critique?</a:t>
            </a:r>
          </a:p>
          <a:p>
            <a:endParaRPr lang="en-GB" dirty="0"/>
          </a:p>
          <a:p>
            <a:r>
              <a:rPr lang="en-GB" dirty="0">
                <a:solidFill>
                  <a:schemeClr val="accent1">
                    <a:lumMod val="75000"/>
                  </a:schemeClr>
                </a:solidFill>
              </a:rPr>
              <a:t>Critique </a:t>
            </a:r>
            <a:r>
              <a:rPr lang="en-GB" i="1" dirty="0">
                <a:solidFill>
                  <a:schemeClr val="accent1">
                    <a:lumMod val="75000"/>
                  </a:schemeClr>
                </a:solidFill>
              </a:rPr>
              <a:t>necessarily </a:t>
            </a:r>
            <a:r>
              <a:rPr lang="en-GB" dirty="0">
                <a:solidFill>
                  <a:schemeClr val="accent1">
                    <a:lumMod val="75000"/>
                  </a:schemeClr>
                </a:solidFill>
              </a:rPr>
              <a:t>entails an entanglement with the text</a:t>
            </a:r>
            <a:r>
              <a:rPr lang="en-GB" dirty="0"/>
              <a:t>, even if it results in a disenchanted predisposition towards the world </a:t>
            </a:r>
          </a:p>
          <a:p>
            <a:endParaRPr lang="en-GB" dirty="0"/>
          </a:p>
          <a:p>
            <a:pPr marL="0" indent="0" algn="ctr">
              <a:buNone/>
            </a:pPr>
            <a:r>
              <a:rPr lang="en-GB" sz="3200" dirty="0">
                <a:solidFill>
                  <a:schemeClr val="accent6">
                    <a:lumMod val="60000"/>
                    <a:lumOff val="40000"/>
                  </a:schemeClr>
                </a:solidFill>
              </a:rPr>
              <a:t>But what if we aimed not to cultivate simply critical dispositions, but something like enchantment? What existing pedagogical practices allow for this, and how might they be affirmed and protected? </a:t>
            </a:r>
          </a:p>
          <a:p>
            <a:endParaRPr lang="en-GB" dirty="0"/>
          </a:p>
          <a:p>
            <a:endParaRPr lang="en-GB" dirty="0"/>
          </a:p>
        </p:txBody>
      </p:sp>
    </p:spTree>
    <p:extLst>
      <p:ext uri="{BB962C8B-B14F-4D97-AF65-F5344CB8AC3E}">
        <p14:creationId xmlns:p14="http://schemas.microsoft.com/office/powerpoint/2010/main" val="293407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3E7A-C271-2809-EB99-DD288B4D7711}"/>
              </a:ext>
            </a:extLst>
          </p:cNvPr>
          <p:cNvSpPr>
            <a:spLocks noGrp="1"/>
          </p:cNvSpPr>
          <p:nvPr>
            <p:ph type="title"/>
          </p:nvPr>
        </p:nvSpPr>
        <p:spPr>
          <a:xfrm>
            <a:off x="831850" y="1709739"/>
            <a:ext cx="10515600" cy="2161222"/>
          </a:xfrm>
        </p:spPr>
        <p:txBody>
          <a:bodyPr/>
          <a:lstStyle/>
          <a:p>
            <a:pPr algn="ctr"/>
            <a:r>
              <a:rPr lang="en-GB" dirty="0"/>
              <a:t>Cultivating Slowness  </a:t>
            </a:r>
          </a:p>
        </p:txBody>
      </p:sp>
    </p:spTree>
    <p:extLst>
      <p:ext uri="{BB962C8B-B14F-4D97-AF65-F5344CB8AC3E}">
        <p14:creationId xmlns:p14="http://schemas.microsoft.com/office/powerpoint/2010/main" val="178192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8673-6054-6385-10B0-0970670C4763}"/>
              </a:ext>
            </a:extLst>
          </p:cNvPr>
          <p:cNvSpPr>
            <a:spLocks noGrp="1"/>
          </p:cNvSpPr>
          <p:nvPr>
            <p:ph type="title"/>
          </p:nvPr>
        </p:nvSpPr>
        <p:spPr/>
        <p:txBody>
          <a:bodyPr/>
          <a:lstStyle/>
          <a:p>
            <a:r>
              <a:rPr lang="en-GB" dirty="0"/>
              <a:t>“Slow Movements”</a:t>
            </a:r>
          </a:p>
        </p:txBody>
      </p:sp>
      <p:sp>
        <p:nvSpPr>
          <p:cNvPr id="3" name="Content Placeholder 2">
            <a:extLst>
              <a:ext uri="{FF2B5EF4-FFF2-40B4-BE49-F238E27FC236}">
                <a16:creationId xmlns:a16="http://schemas.microsoft.com/office/drawing/2014/main" id="{893AFCDF-F093-8582-2D2E-8ED1CCBEAB6B}"/>
              </a:ext>
            </a:extLst>
          </p:cNvPr>
          <p:cNvSpPr>
            <a:spLocks noGrp="1"/>
          </p:cNvSpPr>
          <p:nvPr>
            <p:ph idx="1"/>
          </p:nvPr>
        </p:nvSpPr>
        <p:spPr>
          <a:xfrm>
            <a:off x="838200" y="1825625"/>
            <a:ext cx="7329755" cy="2634615"/>
          </a:xfrm>
        </p:spPr>
        <p:txBody>
          <a:bodyPr/>
          <a:lstStyle/>
          <a:p>
            <a:r>
              <a:rPr lang="en-GB" dirty="0">
                <a:solidFill>
                  <a:schemeClr val="accent1">
                    <a:lumMod val="75000"/>
                  </a:schemeClr>
                </a:solidFill>
              </a:rPr>
              <a:t>Slow Food Movement </a:t>
            </a:r>
            <a:r>
              <a:rPr lang="en-GB" dirty="0"/>
              <a:t>(Bra, Italy, 1970s) – ‘</a:t>
            </a:r>
            <a:r>
              <a:rPr lang="en-GB" dirty="0">
                <a:solidFill>
                  <a:schemeClr val="accent1">
                    <a:lumMod val="75000"/>
                  </a:schemeClr>
                </a:solidFill>
              </a:rPr>
              <a:t>everyday utopia</a:t>
            </a:r>
            <a:r>
              <a:rPr lang="en-GB" dirty="0"/>
              <a:t>’ (Cooper, 2013) – </a:t>
            </a:r>
            <a:r>
              <a:rPr lang="en-GB" i="1" dirty="0"/>
              <a:t>enacting </a:t>
            </a:r>
            <a:r>
              <a:rPr lang="en-GB" dirty="0"/>
              <a:t>new modes of production, consumption and exchange of food in modern society, based on the belief in a ‘voluntary simplicity’, equitable distribution of resources, re-valuation of pleasure and well-being </a:t>
            </a:r>
          </a:p>
          <a:p>
            <a:endParaRPr lang="en-GB" dirty="0"/>
          </a:p>
          <a:p>
            <a:endParaRPr lang="en-GB" dirty="0"/>
          </a:p>
          <a:p>
            <a:endParaRPr lang="en-GB" dirty="0"/>
          </a:p>
          <a:p>
            <a:pPr marL="0" indent="0">
              <a:buNone/>
            </a:pPr>
            <a:endParaRPr lang="en-GB" dirty="0"/>
          </a:p>
        </p:txBody>
      </p:sp>
      <p:pic>
        <p:nvPicPr>
          <p:cNvPr id="6146" name="Picture 2" descr="Slow Living + Intentionality - A Reflective Approach to Making Everyday  Life More Sustainable - Sustainability">
            <a:extLst>
              <a:ext uri="{FF2B5EF4-FFF2-40B4-BE49-F238E27FC236}">
                <a16:creationId xmlns:a16="http://schemas.microsoft.com/office/drawing/2014/main" id="{ED2769F7-9A67-9D68-971D-2CFEF1F37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3471" y="81124"/>
            <a:ext cx="3771685" cy="37716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57CCF23-C57C-E4F7-9D31-F50491E0B281}"/>
              </a:ext>
            </a:extLst>
          </p:cNvPr>
          <p:cNvSpPr txBox="1"/>
          <p:nvPr/>
        </p:nvSpPr>
        <p:spPr>
          <a:xfrm>
            <a:off x="652780" y="4574857"/>
            <a:ext cx="10886440" cy="1877437"/>
          </a:xfrm>
          <a:prstGeom prst="rect">
            <a:avLst/>
          </a:prstGeom>
          <a:noFill/>
        </p:spPr>
        <p:txBody>
          <a:bodyPr wrap="square">
            <a:spAutoFit/>
          </a:bodyPr>
          <a:lstStyle/>
          <a:p>
            <a:pPr marL="285750" indent="-285750">
              <a:buFont typeface="Arial" panose="020B0604020202020204" pitchFamily="34" charset="0"/>
              <a:buChar char="•"/>
            </a:pPr>
            <a:r>
              <a:rPr lang="en-GB" sz="2800" dirty="0"/>
              <a:t>Also: slow tourism, slow art, slow (contemplative) cinema, slow cities… slow professor movement? </a:t>
            </a:r>
          </a:p>
          <a:p>
            <a:endParaRPr lang="en-GB" sz="2800" dirty="0"/>
          </a:p>
          <a:p>
            <a:pPr marL="285750" indent="-285750">
              <a:buFont typeface="Arial" panose="020B0604020202020204" pitchFamily="34" charset="0"/>
              <a:buChar char="•"/>
            </a:pPr>
            <a:r>
              <a:rPr lang="en-GB" sz="3200" dirty="0">
                <a:solidFill>
                  <a:schemeClr val="accent6">
                    <a:lumMod val="60000"/>
                    <a:lumOff val="40000"/>
                  </a:schemeClr>
                </a:solidFill>
              </a:rPr>
              <a:t>Quest to find more time in the modern world </a:t>
            </a:r>
          </a:p>
        </p:txBody>
      </p:sp>
    </p:spTree>
    <p:extLst>
      <p:ext uri="{BB962C8B-B14F-4D97-AF65-F5344CB8AC3E}">
        <p14:creationId xmlns:p14="http://schemas.microsoft.com/office/powerpoint/2010/main" val="194465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84874F-8782-8AA4-C6CC-820BD02B2135}"/>
              </a:ext>
            </a:extLst>
          </p:cNvPr>
          <p:cNvSpPr>
            <a:spLocks noGrp="1"/>
          </p:cNvSpPr>
          <p:nvPr>
            <p:ph idx="1"/>
          </p:nvPr>
        </p:nvSpPr>
        <p:spPr>
          <a:xfrm>
            <a:off x="583486" y="1194745"/>
            <a:ext cx="11025027" cy="5663255"/>
          </a:xfrm>
        </p:spPr>
        <p:txBody>
          <a:bodyPr>
            <a:normAutofit/>
          </a:bodyPr>
          <a:lstStyle/>
          <a:p>
            <a:pPr marL="0" indent="0" algn="ctr">
              <a:buNone/>
            </a:pPr>
            <a:r>
              <a:rPr lang="en-GB" sz="4400" dirty="0">
                <a:latin typeface="Daytona Condensed" panose="020B0506030503040204" pitchFamily="34" charset="0"/>
              </a:rPr>
              <a:t>“</a:t>
            </a:r>
            <a:r>
              <a:rPr lang="en-GB" sz="4400" b="0" i="0" u="none" strike="noStrike" baseline="0" dirty="0">
                <a:latin typeface="Daytona Condensed" panose="020B0506030503040204" pitchFamily="34" charset="0"/>
              </a:rPr>
              <a:t>For those advocating slowness, the growth of the so-called “edgeless city” is intimately connected to the thoughtlessness that characterises our modern consumption of entertainment, food and art, where our capacity to </a:t>
            </a:r>
            <a:r>
              <a:rPr lang="en-GB" sz="4400" b="0" i="1" u="none" strike="noStrike" baseline="0" dirty="0">
                <a:latin typeface="Daytona Condensed" panose="020B0506030503040204" pitchFamily="34" charset="0"/>
              </a:rPr>
              <a:t>dwell </a:t>
            </a:r>
            <a:r>
              <a:rPr lang="en-GB" sz="4400" b="0" i="0" u="none" strike="noStrike" baseline="0" dirty="0">
                <a:latin typeface="Daytona Condensed" panose="020B0506030503040204" pitchFamily="34" charset="0"/>
              </a:rPr>
              <a:t>in such spaces is limited, and where we are thereby left with a sense of distance, </a:t>
            </a:r>
            <a:r>
              <a:rPr lang="en-GB" sz="4400" b="0" i="0" u="none" strike="noStrike" baseline="0" dirty="0" err="1">
                <a:latin typeface="Daytona Condensed" panose="020B0506030503040204" pitchFamily="34" charset="0"/>
              </a:rPr>
              <a:t>dislocatedness</a:t>
            </a:r>
            <a:r>
              <a:rPr lang="en-GB" sz="4400" b="0" i="0" u="none" strike="noStrike" baseline="0" dirty="0">
                <a:latin typeface="Daytona Condensed" panose="020B0506030503040204" pitchFamily="34" charset="0"/>
              </a:rPr>
              <a:t>, and disenchantment.” (p. 7) </a:t>
            </a:r>
            <a:endParaRPr lang="en-GB" sz="4400" dirty="0">
              <a:latin typeface="Daytona Condensed" panose="020B0506030503040204" pitchFamily="34" charset="0"/>
            </a:endParaRPr>
          </a:p>
          <a:p>
            <a:endParaRPr lang="en-GB" sz="4000" dirty="0">
              <a:latin typeface="Daytona Condensed" panose="020B0506030503040204" pitchFamily="34" charset="0"/>
            </a:endParaRPr>
          </a:p>
        </p:txBody>
      </p:sp>
    </p:spTree>
    <p:extLst>
      <p:ext uri="{BB962C8B-B14F-4D97-AF65-F5344CB8AC3E}">
        <p14:creationId xmlns:p14="http://schemas.microsoft.com/office/powerpoint/2010/main" val="155182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B847-037B-2250-642D-908B9BBE976D}"/>
              </a:ext>
            </a:extLst>
          </p:cNvPr>
          <p:cNvSpPr>
            <a:spLocks noGrp="1"/>
          </p:cNvSpPr>
          <p:nvPr>
            <p:ph type="title"/>
          </p:nvPr>
        </p:nvSpPr>
        <p:spPr/>
        <p:txBody>
          <a:bodyPr/>
          <a:lstStyle/>
          <a:p>
            <a:r>
              <a:rPr lang="en-GB" dirty="0"/>
              <a:t>“Slow Movements”</a:t>
            </a:r>
          </a:p>
        </p:txBody>
      </p:sp>
      <p:sp>
        <p:nvSpPr>
          <p:cNvPr id="3" name="Content Placeholder 2">
            <a:extLst>
              <a:ext uri="{FF2B5EF4-FFF2-40B4-BE49-F238E27FC236}">
                <a16:creationId xmlns:a16="http://schemas.microsoft.com/office/drawing/2014/main" id="{D00B0621-6950-1D7A-DD2E-33C1B5DCA07C}"/>
              </a:ext>
            </a:extLst>
          </p:cNvPr>
          <p:cNvSpPr>
            <a:spLocks noGrp="1"/>
          </p:cNvSpPr>
          <p:nvPr>
            <p:ph idx="1"/>
          </p:nvPr>
        </p:nvSpPr>
        <p:spPr>
          <a:xfrm>
            <a:off x="706120" y="1794246"/>
            <a:ext cx="7319481" cy="4351338"/>
          </a:xfrm>
        </p:spPr>
        <p:txBody>
          <a:bodyPr>
            <a:normAutofit fontScale="92500"/>
          </a:bodyPr>
          <a:lstStyle/>
          <a:p>
            <a:pPr marL="0" indent="0">
              <a:buNone/>
            </a:pPr>
            <a:r>
              <a:rPr lang="en-GB" sz="3600" dirty="0">
                <a:solidFill>
                  <a:schemeClr val="accent6">
                    <a:lumMod val="60000"/>
                    <a:lumOff val="40000"/>
                  </a:schemeClr>
                </a:solidFill>
              </a:rPr>
              <a:t>Not without criticism:</a:t>
            </a:r>
          </a:p>
          <a:p>
            <a:r>
              <a:rPr lang="en-GB" sz="3200" dirty="0"/>
              <a:t>Nationalist, economic protectionism?</a:t>
            </a:r>
          </a:p>
          <a:p>
            <a:r>
              <a:rPr lang="en-GB" sz="3200" dirty="0"/>
              <a:t>Unhelpful binaries (fast/slow; traditional/faddish; real/inauthentic) – elitist, anti-democratic?</a:t>
            </a:r>
          </a:p>
          <a:p>
            <a:r>
              <a:rPr lang="en-GB" sz="3200" dirty="0"/>
              <a:t>Hypocrisy – the necessity of technological advancement for the creation of art?</a:t>
            </a:r>
          </a:p>
          <a:p>
            <a:r>
              <a:rPr lang="en-GB" sz="3200" dirty="0"/>
              <a:t>Availability of time thwarted by other demands (See: Parkins (2004) ‘politics of temporality’)?</a:t>
            </a:r>
          </a:p>
        </p:txBody>
      </p:sp>
      <p:pic>
        <p:nvPicPr>
          <p:cNvPr id="4" name="Picture 2" descr="Slow Living + Intentionality - A Reflective Approach to Making Everyday  Life More Sustainable - Sustainability">
            <a:extLst>
              <a:ext uri="{FF2B5EF4-FFF2-40B4-BE49-F238E27FC236}">
                <a16:creationId xmlns:a16="http://schemas.microsoft.com/office/drawing/2014/main" id="{388B06C9-1B74-70E7-EBBA-7E8DA4F832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3471" y="81124"/>
            <a:ext cx="3771685" cy="3771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16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5BE70-0D49-4E6B-8345-3A79329120CE}"/>
              </a:ext>
            </a:extLst>
          </p:cNvPr>
          <p:cNvSpPr>
            <a:spLocks noGrp="1"/>
          </p:cNvSpPr>
          <p:nvPr>
            <p:ph type="title"/>
          </p:nvPr>
        </p:nvSpPr>
        <p:spPr/>
        <p:txBody>
          <a:bodyPr/>
          <a:lstStyle/>
          <a:p>
            <a:r>
              <a:rPr lang="en-GB" dirty="0"/>
              <a:t>Defending Literature </a:t>
            </a:r>
          </a:p>
        </p:txBody>
      </p:sp>
      <p:sp>
        <p:nvSpPr>
          <p:cNvPr id="3" name="Content Placeholder 2">
            <a:extLst>
              <a:ext uri="{FF2B5EF4-FFF2-40B4-BE49-F238E27FC236}">
                <a16:creationId xmlns:a16="http://schemas.microsoft.com/office/drawing/2014/main" id="{46EC67CC-BD2E-F38F-8969-D160BD0B3A23}"/>
              </a:ext>
            </a:extLst>
          </p:cNvPr>
          <p:cNvSpPr>
            <a:spLocks noGrp="1"/>
          </p:cNvSpPr>
          <p:nvPr>
            <p:ph idx="1"/>
          </p:nvPr>
        </p:nvSpPr>
        <p:spPr>
          <a:xfrm>
            <a:off x="838200" y="1825624"/>
            <a:ext cx="10515600" cy="4524375"/>
          </a:xfrm>
        </p:spPr>
        <p:txBody>
          <a:bodyPr>
            <a:normAutofit/>
          </a:bodyPr>
          <a:lstStyle/>
          <a:p>
            <a:r>
              <a:rPr lang="en-GB" dirty="0"/>
              <a:t>The crisis in the humanities </a:t>
            </a:r>
          </a:p>
          <a:p>
            <a:r>
              <a:rPr lang="en-GB" b="1" dirty="0">
                <a:solidFill>
                  <a:schemeClr val="accent1">
                    <a:lumMod val="75000"/>
                  </a:schemeClr>
                </a:solidFill>
              </a:rPr>
              <a:t>Common defences </a:t>
            </a:r>
            <a:r>
              <a:rPr lang="en-GB" dirty="0"/>
              <a:t>– the ‘use’ of literature for enabling democratic participation, and relatedly, the cultivation of criticality (e.g. Nussbaum)</a:t>
            </a:r>
          </a:p>
          <a:p>
            <a:endParaRPr lang="en-GB" dirty="0"/>
          </a:p>
          <a:p>
            <a:r>
              <a:rPr lang="en-GB" dirty="0"/>
              <a:t>Overlooks other </a:t>
            </a:r>
            <a:r>
              <a:rPr lang="en-GB" dirty="0">
                <a:solidFill>
                  <a:schemeClr val="accent1">
                    <a:lumMod val="75000"/>
                  </a:schemeClr>
                </a:solidFill>
              </a:rPr>
              <a:t>affective dimensions of reading literature </a:t>
            </a:r>
            <a:r>
              <a:rPr lang="en-GB" dirty="0"/>
              <a:t>– how it can ‘arouse a state of full immersion through a deep enchantment with the text’ </a:t>
            </a:r>
          </a:p>
          <a:p>
            <a:r>
              <a:rPr lang="en-GB" dirty="0"/>
              <a:t>But </a:t>
            </a:r>
            <a:r>
              <a:rPr lang="en-GB" dirty="0">
                <a:solidFill>
                  <a:schemeClr val="accent1">
                    <a:lumMod val="75000"/>
                  </a:schemeClr>
                </a:solidFill>
              </a:rPr>
              <a:t>enchantment </a:t>
            </a:r>
            <a:r>
              <a:rPr lang="en-GB" dirty="0"/>
              <a:t>– really a kind of sorcery, product of manipulation, thereby necessary to be guarded, suspicious, to distance oneself from the text?</a:t>
            </a:r>
          </a:p>
        </p:txBody>
      </p:sp>
    </p:spTree>
    <p:extLst>
      <p:ext uri="{BB962C8B-B14F-4D97-AF65-F5344CB8AC3E}">
        <p14:creationId xmlns:p14="http://schemas.microsoft.com/office/powerpoint/2010/main" val="4190106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0BE8C-6239-1DA5-3106-C6A3F8C259EA}"/>
              </a:ext>
            </a:extLst>
          </p:cNvPr>
          <p:cNvSpPr>
            <a:spLocks noGrp="1"/>
          </p:cNvSpPr>
          <p:nvPr>
            <p:ph type="title"/>
          </p:nvPr>
        </p:nvSpPr>
        <p:spPr/>
        <p:txBody>
          <a:bodyPr/>
          <a:lstStyle/>
          <a:p>
            <a:r>
              <a:rPr lang="en-GB" dirty="0"/>
              <a:t>Cultivating Slowness</a:t>
            </a:r>
          </a:p>
        </p:txBody>
      </p:sp>
      <p:sp>
        <p:nvSpPr>
          <p:cNvPr id="3" name="Content Placeholder 2">
            <a:extLst>
              <a:ext uri="{FF2B5EF4-FFF2-40B4-BE49-F238E27FC236}">
                <a16:creationId xmlns:a16="http://schemas.microsoft.com/office/drawing/2014/main" id="{FD00365C-591A-98C2-FB82-0AB8AC438BF1}"/>
              </a:ext>
            </a:extLst>
          </p:cNvPr>
          <p:cNvSpPr>
            <a:spLocks noGrp="1"/>
          </p:cNvSpPr>
          <p:nvPr>
            <p:ph idx="1"/>
          </p:nvPr>
        </p:nvSpPr>
        <p:spPr>
          <a:xfrm>
            <a:off x="751840" y="1690688"/>
            <a:ext cx="10718800" cy="4802187"/>
          </a:xfrm>
        </p:spPr>
        <p:txBody>
          <a:bodyPr>
            <a:normAutofit lnSpcReduction="10000"/>
          </a:bodyPr>
          <a:lstStyle/>
          <a:p>
            <a:r>
              <a:rPr lang="en-GB" dirty="0"/>
              <a:t>Yet, </a:t>
            </a:r>
            <a:r>
              <a:rPr lang="en-GB" i="1" dirty="0">
                <a:solidFill>
                  <a:schemeClr val="accent1">
                    <a:lumMod val="75000"/>
                  </a:schemeClr>
                </a:solidFill>
              </a:rPr>
              <a:t>s</a:t>
            </a:r>
            <a:r>
              <a:rPr lang="en-GB" b="0" i="1" u="none" strike="noStrike" baseline="0" dirty="0">
                <a:solidFill>
                  <a:schemeClr val="accent1">
                    <a:lumMod val="75000"/>
                  </a:schemeClr>
                </a:solidFill>
              </a:rPr>
              <a:t>lowness </a:t>
            </a:r>
            <a:r>
              <a:rPr lang="en-GB" b="0" i="0" u="none" strike="noStrike" baseline="0" dirty="0">
                <a:solidFill>
                  <a:schemeClr val="accent1">
                    <a:lumMod val="75000"/>
                  </a:schemeClr>
                </a:solidFill>
              </a:rPr>
              <a:t>need not involve an entire overhaul of all other temporalities </a:t>
            </a:r>
            <a:r>
              <a:rPr lang="en-GB" b="0" i="0" u="none" strike="noStrike" baseline="0" dirty="0"/>
              <a:t>– co-existence with speed</a:t>
            </a:r>
          </a:p>
          <a:p>
            <a:r>
              <a:rPr lang="en-GB" dirty="0"/>
              <a:t>A </a:t>
            </a:r>
            <a:r>
              <a:rPr lang="en-GB" b="0" i="0" u="none" strike="noStrike" baseline="0" dirty="0"/>
              <a:t>‘</a:t>
            </a:r>
            <a:r>
              <a:rPr lang="en-GB" b="0" i="0" u="none" strike="noStrike" baseline="0" dirty="0">
                <a:solidFill>
                  <a:schemeClr val="accent1">
                    <a:lumMod val="75000"/>
                  </a:schemeClr>
                </a:solidFill>
              </a:rPr>
              <a:t>conscious negotiation </a:t>
            </a:r>
            <a:r>
              <a:rPr lang="en-GB" b="0" i="0" u="none" strike="noStrike" baseline="0" dirty="0"/>
              <a:t>of the different temporalities that make up our everyday lives’ with a ‘</a:t>
            </a:r>
            <a:r>
              <a:rPr lang="en-GB" b="0" i="0" u="none" strike="noStrike" baseline="0" dirty="0">
                <a:solidFill>
                  <a:schemeClr val="accent1">
                    <a:lumMod val="75000"/>
                  </a:schemeClr>
                </a:solidFill>
              </a:rPr>
              <a:t>commitment to occupy time more attentively</a:t>
            </a:r>
            <a:r>
              <a:rPr lang="en-GB" b="0" i="0" u="none" strike="noStrike" baseline="0" dirty="0"/>
              <a:t>’ (Parkins, 2004, p.364). </a:t>
            </a:r>
          </a:p>
          <a:p>
            <a:endParaRPr lang="en-GB" dirty="0"/>
          </a:p>
          <a:p>
            <a:r>
              <a:rPr lang="en-GB" dirty="0">
                <a:solidFill>
                  <a:schemeClr val="accent1">
                    <a:lumMod val="75000"/>
                  </a:schemeClr>
                </a:solidFill>
              </a:rPr>
              <a:t>The value of slowness </a:t>
            </a:r>
            <a:r>
              <a:rPr lang="en-GB" dirty="0"/>
              <a:t>is not simply as it relates to the slowing down of the accelerating forces of modernity, but </a:t>
            </a:r>
            <a:r>
              <a:rPr lang="en-GB" dirty="0">
                <a:solidFill>
                  <a:schemeClr val="accent1">
                    <a:lumMod val="75000"/>
                  </a:schemeClr>
                </a:solidFill>
              </a:rPr>
              <a:t>the protection of those (physical, conceptual, temporal) spaces </a:t>
            </a:r>
            <a:r>
              <a:rPr lang="en-GB" dirty="0"/>
              <a:t>in which heightened sensory or aesthetic experiences are possible, in which we are allowed to </a:t>
            </a:r>
            <a:r>
              <a:rPr lang="en-GB" i="1" dirty="0">
                <a:solidFill>
                  <a:schemeClr val="accent1">
                    <a:lumMod val="75000"/>
                  </a:schemeClr>
                </a:solidFill>
              </a:rPr>
              <a:t>dwell</a:t>
            </a:r>
            <a:r>
              <a:rPr lang="en-GB" dirty="0"/>
              <a:t>, to </a:t>
            </a:r>
            <a:r>
              <a:rPr lang="en-GB" dirty="0">
                <a:solidFill>
                  <a:schemeClr val="accent1">
                    <a:lumMod val="75000"/>
                  </a:schemeClr>
                </a:solidFill>
              </a:rPr>
              <a:t>immerse</a:t>
            </a:r>
            <a:r>
              <a:rPr lang="en-GB" dirty="0"/>
              <a:t> ourselves, to enable the </a:t>
            </a:r>
            <a:r>
              <a:rPr lang="en-GB" dirty="0">
                <a:solidFill>
                  <a:schemeClr val="accent1">
                    <a:lumMod val="75000"/>
                  </a:schemeClr>
                </a:solidFill>
              </a:rPr>
              <a:t>dissolution of the distance </a:t>
            </a:r>
            <a:r>
              <a:rPr lang="en-GB" dirty="0"/>
              <a:t>between e.g. the reader and the text</a:t>
            </a:r>
            <a:endParaRPr lang="en-GB" sz="4000" dirty="0"/>
          </a:p>
        </p:txBody>
      </p:sp>
    </p:spTree>
    <p:extLst>
      <p:ext uri="{BB962C8B-B14F-4D97-AF65-F5344CB8AC3E}">
        <p14:creationId xmlns:p14="http://schemas.microsoft.com/office/powerpoint/2010/main" val="151456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3C163-8AFC-C95C-AAF3-C9A9A4ED7066}"/>
              </a:ext>
            </a:extLst>
          </p:cNvPr>
          <p:cNvSpPr>
            <a:spLocks noGrp="1"/>
          </p:cNvSpPr>
          <p:nvPr>
            <p:ph type="title"/>
          </p:nvPr>
        </p:nvSpPr>
        <p:spPr/>
        <p:txBody>
          <a:bodyPr/>
          <a:lstStyle/>
          <a:p>
            <a:r>
              <a:rPr lang="en-GB" dirty="0"/>
              <a:t>Cultivating Slowness </a:t>
            </a:r>
          </a:p>
        </p:txBody>
      </p:sp>
      <p:sp>
        <p:nvSpPr>
          <p:cNvPr id="3" name="Content Placeholder 2">
            <a:extLst>
              <a:ext uri="{FF2B5EF4-FFF2-40B4-BE49-F238E27FC236}">
                <a16:creationId xmlns:a16="http://schemas.microsoft.com/office/drawing/2014/main" id="{334FBA3F-F664-434E-A3E4-2286FC733C2A}"/>
              </a:ext>
            </a:extLst>
          </p:cNvPr>
          <p:cNvSpPr>
            <a:spLocks noGrp="1"/>
          </p:cNvSpPr>
          <p:nvPr>
            <p:ph idx="1"/>
          </p:nvPr>
        </p:nvSpPr>
        <p:spPr>
          <a:xfrm>
            <a:off x="548640" y="1615440"/>
            <a:ext cx="11257280" cy="4877435"/>
          </a:xfrm>
        </p:spPr>
        <p:txBody>
          <a:bodyPr>
            <a:normAutofit/>
          </a:bodyPr>
          <a:lstStyle/>
          <a:p>
            <a:r>
              <a:rPr lang="en-GB" sz="3200" dirty="0"/>
              <a:t>Waters – </a:t>
            </a:r>
            <a:r>
              <a:rPr lang="en-GB" sz="3200" dirty="0">
                <a:solidFill>
                  <a:schemeClr val="accent1">
                    <a:lumMod val="75000"/>
                  </a:schemeClr>
                </a:solidFill>
              </a:rPr>
              <a:t>lamenting the development of ‘speed-reading’ skill</a:t>
            </a:r>
            <a:r>
              <a:rPr lang="en-GB" sz="3200" dirty="0"/>
              <a:t>, necessary in the information-bombardment of the modern world </a:t>
            </a:r>
          </a:p>
          <a:p>
            <a:r>
              <a:rPr lang="en-GB" sz="3200" dirty="0"/>
              <a:t>Results in ‘</a:t>
            </a:r>
            <a:r>
              <a:rPr lang="en-GB" sz="3200" dirty="0">
                <a:solidFill>
                  <a:schemeClr val="accent1">
                    <a:lumMod val="75000"/>
                  </a:schemeClr>
                </a:solidFill>
              </a:rPr>
              <a:t>large-scale bureaucratic analyses of literature</a:t>
            </a:r>
            <a:r>
              <a:rPr lang="en-GB" sz="3200" dirty="0"/>
              <a:t>’ (Waters, 2004, p. 2)</a:t>
            </a:r>
          </a:p>
          <a:p>
            <a:r>
              <a:rPr lang="en-GB" sz="3200" dirty="0">
                <a:solidFill>
                  <a:schemeClr val="accent1">
                    <a:lumMod val="75000"/>
                  </a:schemeClr>
                </a:solidFill>
              </a:rPr>
              <a:t>Not dissimilar to </a:t>
            </a:r>
            <a:r>
              <a:rPr lang="en-GB" sz="3200" dirty="0" err="1">
                <a:solidFill>
                  <a:schemeClr val="accent1">
                    <a:lumMod val="75000"/>
                  </a:schemeClr>
                </a:solidFill>
              </a:rPr>
              <a:t>Lotaria</a:t>
            </a:r>
            <a:r>
              <a:rPr lang="en-GB" sz="3200" dirty="0" err="1"/>
              <a:t>’s</a:t>
            </a:r>
            <a:r>
              <a:rPr lang="en-GB" sz="3200" dirty="0"/>
              <a:t> approach, but also something we might inadvertently </a:t>
            </a:r>
            <a:r>
              <a:rPr lang="en-GB" sz="3200" dirty="0">
                <a:solidFill>
                  <a:schemeClr val="accent1">
                    <a:lumMod val="75000"/>
                  </a:schemeClr>
                </a:solidFill>
              </a:rPr>
              <a:t>encourage through our emphasis on critique</a:t>
            </a:r>
            <a:r>
              <a:rPr lang="en-GB" sz="3200" dirty="0"/>
              <a:t>? </a:t>
            </a:r>
          </a:p>
          <a:p>
            <a:endParaRPr lang="en-GB" sz="3200" dirty="0"/>
          </a:p>
          <a:p>
            <a:pPr marL="0" indent="0" algn="ctr">
              <a:buNone/>
            </a:pPr>
            <a:r>
              <a:rPr lang="en-GB" sz="3200" dirty="0">
                <a:solidFill>
                  <a:schemeClr val="accent6">
                    <a:lumMod val="60000"/>
                    <a:lumOff val="40000"/>
                  </a:schemeClr>
                </a:solidFill>
              </a:rPr>
              <a:t>But what happens when we ‘go inside a book’ – becoming still, becoming slow’? </a:t>
            </a:r>
            <a:endParaRPr lang="en-GB" sz="3200" dirty="0"/>
          </a:p>
          <a:p>
            <a:endParaRPr lang="en-GB" dirty="0"/>
          </a:p>
        </p:txBody>
      </p:sp>
    </p:spTree>
    <p:extLst>
      <p:ext uri="{BB962C8B-B14F-4D97-AF65-F5344CB8AC3E}">
        <p14:creationId xmlns:p14="http://schemas.microsoft.com/office/powerpoint/2010/main" val="367338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42B1-C78A-75AE-A76F-53BD4CF2FA4C}"/>
              </a:ext>
            </a:extLst>
          </p:cNvPr>
          <p:cNvSpPr>
            <a:spLocks noGrp="1"/>
          </p:cNvSpPr>
          <p:nvPr>
            <p:ph type="title"/>
          </p:nvPr>
        </p:nvSpPr>
        <p:spPr/>
        <p:txBody>
          <a:bodyPr/>
          <a:lstStyle/>
          <a:p>
            <a:r>
              <a:rPr lang="en-GB" dirty="0"/>
              <a:t>Cultivating Slowness</a:t>
            </a:r>
          </a:p>
        </p:txBody>
      </p:sp>
      <p:sp>
        <p:nvSpPr>
          <p:cNvPr id="3" name="Content Placeholder 2">
            <a:extLst>
              <a:ext uri="{FF2B5EF4-FFF2-40B4-BE49-F238E27FC236}">
                <a16:creationId xmlns:a16="http://schemas.microsoft.com/office/drawing/2014/main" id="{649DDCAA-786C-350C-132B-2AD9A0CB7A92}"/>
              </a:ext>
            </a:extLst>
          </p:cNvPr>
          <p:cNvSpPr>
            <a:spLocks noGrp="1"/>
          </p:cNvSpPr>
          <p:nvPr>
            <p:ph idx="1"/>
          </p:nvPr>
        </p:nvSpPr>
        <p:spPr>
          <a:xfrm>
            <a:off x="447040" y="1432560"/>
            <a:ext cx="11003280" cy="4907279"/>
          </a:xfrm>
        </p:spPr>
        <p:txBody>
          <a:bodyPr>
            <a:normAutofit fontScale="77500" lnSpcReduction="20000"/>
          </a:bodyPr>
          <a:lstStyle/>
          <a:p>
            <a:endParaRPr lang="en-GB" sz="3500" dirty="0"/>
          </a:p>
          <a:p>
            <a:r>
              <a:rPr lang="en-GB" sz="3500" dirty="0">
                <a:solidFill>
                  <a:schemeClr val="accent1">
                    <a:lumMod val="75000"/>
                  </a:schemeClr>
                </a:solidFill>
              </a:rPr>
              <a:t>Slowness – not simply a temporary respite or redistribution</a:t>
            </a:r>
            <a:r>
              <a:rPr lang="en-GB" sz="3500" dirty="0"/>
              <a:t>, but an acknowledgement of time as embedded within social practices </a:t>
            </a:r>
          </a:p>
          <a:p>
            <a:endParaRPr lang="en-GB" sz="3500" dirty="0"/>
          </a:p>
          <a:p>
            <a:r>
              <a:rPr lang="en-GB" sz="3500" dirty="0"/>
              <a:t>Connects to </a:t>
            </a:r>
            <a:r>
              <a:rPr lang="en-GB" sz="3500" dirty="0">
                <a:solidFill>
                  <a:schemeClr val="accent1">
                    <a:lumMod val="75000"/>
                  </a:schemeClr>
                </a:solidFill>
              </a:rPr>
              <a:t>‘care of the self’ </a:t>
            </a:r>
            <a:r>
              <a:rPr lang="en-GB" sz="3500" dirty="0"/>
              <a:t>and the cultivation of responsiveness that (for Foucault) results from this – slowness as care (</a:t>
            </a:r>
            <a:r>
              <a:rPr lang="en-GB" sz="3500" dirty="0" err="1"/>
              <a:t>Montanari</a:t>
            </a:r>
            <a:r>
              <a:rPr lang="en-GB" sz="3500" dirty="0"/>
              <a:t>, 1996) </a:t>
            </a:r>
          </a:p>
          <a:p>
            <a:r>
              <a:rPr lang="en-GB" sz="3500" dirty="0"/>
              <a:t>What matters is not just the time we spend, but that we orient ourselves with care </a:t>
            </a:r>
          </a:p>
          <a:p>
            <a:endParaRPr lang="en-GB" sz="3500" dirty="0"/>
          </a:p>
          <a:p>
            <a:r>
              <a:rPr lang="en-GB" sz="3500" dirty="0"/>
              <a:t>Calls for what Sedgewick (2002) calls ‘</a:t>
            </a:r>
            <a:r>
              <a:rPr lang="en-GB" sz="3500" dirty="0">
                <a:solidFill>
                  <a:schemeClr val="accent1">
                    <a:lumMod val="75000"/>
                  </a:schemeClr>
                </a:solidFill>
              </a:rPr>
              <a:t>reparative reading</a:t>
            </a:r>
            <a:r>
              <a:rPr lang="en-GB" sz="3500" dirty="0"/>
              <a:t>’ – “</a:t>
            </a:r>
            <a:r>
              <a:rPr lang="en-GB" sz="3500" b="0" i="0" u="none" strike="noStrike" baseline="0" dirty="0">
                <a:solidFill>
                  <a:schemeClr val="accent6">
                    <a:lumMod val="60000"/>
                    <a:lumOff val="40000"/>
                  </a:schemeClr>
                </a:solidFill>
              </a:rPr>
              <a:t>an orientation that seeks to preserve rather than deconstruct the text, that remains open to its wider possibilities often “shut out” when we only concern ourselves with the hidden political agendas that might be uncovered (or, rather, constructed) through critical suspicion</a:t>
            </a:r>
            <a:r>
              <a:rPr lang="en-GB" sz="3500" b="0" i="0" u="none" strike="noStrike" baseline="0" dirty="0"/>
              <a:t>.” (p. 9)</a:t>
            </a:r>
            <a:endParaRPr lang="en-GB" sz="3500" dirty="0"/>
          </a:p>
          <a:p>
            <a:endParaRPr lang="en-GB" dirty="0"/>
          </a:p>
          <a:p>
            <a:pPr marL="0" indent="0">
              <a:buNone/>
            </a:pP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067599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3BEB3-50C1-122A-5156-915845CFF285}"/>
              </a:ext>
            </a:extLst>
          </p:cNvPr>
          <p:cNvSpPr>
            <a:spLocks noGrp="1"/>
          </p:cNvSpPr>
          <p:nvPr>
            <p:ph type="title"/>
          </p:nvPr>
        </p:nvSpPr>
        <p:spPr/>
        <p:txBody>
          <a:bodyPr/>
          <a:lstStyle/>
          <a:p>
            <a:pPr algn="ctr"/>
            <a:r>
              <a:rPr lang="en-GB" dirty="0"/>
              <a:t>Contemplative Reading and the Experience of Enchantment </a:t>
            </a:r>
          </a:p>
        </p:txBody>
      </p:sp>
    </p:spTree>
    <p:extLst>
      <p:ext uri="{BB962C8B-B14F-4D97-AF65-F5344CB8AC3E}">
        <p14:creationId xmlns:p14="http://schemas.microsoft.com/office/powerpoint/2010/main" val="757560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95C6-AE90-66DD-85B3-6F06AA67CCB3}"/>
              </a:ext>
            </a:extLst>
          </p:cNvPr>
          <p:cNvSpPr>
            <a:spLocks noGrp="1"/>
          </p:cNvSpPr>
          <p:nvPr>
            <p:ph type="title"/>
          </p:nvPr>
        </p:nvSpPr>
        <p:spPr/>
        <p:txBody>
          <a:bodyPr/>
          <a:lstStyle/>
          <a:p>
            <a:r>
              <a:rPr lang="en-GB" dirty="0"/>
              <a:t>Contemplative Reading </a:t>
            </a:r>
          </a:p>
        </p:txBody>
      </p:sp>
      <p:sp>
        <p:nvSpPr>
          <p:cNvPr id="3" name="Content Placeholder 2">
            <a:extLst>
              <a:ext uri="{FF2B5EF4-FFF2-40B4-BE49-F238E27FC236}">
                <a16:creationId xmlns:a16="http://schemas.microsoft.com/office/drawing/2014/main" id="{F0A9C1D2-D69F-087D-375B-870441F3B94E}"/>
              </a:ext>
            </a:extLst>
          </p:cNvPr>
          <p:cNvSpPr>
            <a:spLocks noGrp="1"/>
          </p:cNvSpPr>
          <p:nvPr>
            <p:ph idx="1"/>
          </p:nvPr>
        </p:nvSpPr>
        <p:spPr>
          <a:xfrm>
            <a:off x="838200" y="1442720"/>
            <a:ext cx="10515600" cy="5161280"/>
          </a:xfrm>
        </p:spPr>
        <p:txBody>
          <a:bodyPr>
            <a:normAutofit fontScale="92500" lnSpcReduction="10000"/>
          </a:bodyPr>
          <a:lstStyle/>
          <a:p>
            <a:r>
              <a:rPr lang="en-GB" dirty="0">
                <a:solidFill>
                  <a:schemeClr val="accent1">
                    <a:lumMod val="75000"/>
                  </a:schemeClr>
                </a:solidFill>
              </a:rPr>
              <a:t>Enchantment</a:t>
            </a:r>
            <a:r>
              <a:rPr lang="en-GB" dirty="0"/>
              <a:t> – not a return to the teleological world that supposedly existed pre-Enlightenment </a:t>
            </a:r>
          </a:p>
          <a:p>
            <a:r>
              <a:rPr lang="en-GB" dirty="0"/>
              <a:t>Rather, </a:t>
            </a:r>
            <a:r>
              <a:rPr lang="en-GB" i="1" dirty="0">
                <a:solidFill>
                  <a:schemeClr val="accent1">
                    <a:lumMod val="75000"/>
                  </a:schemeClr>
                </a:solidFill>
              </a:rPr>
              <a:t>there </a:t>
            </a:r>
            <a:r>
              <a:rPr lang="en-GB" dirty="0">
                <a:solidFill>
                  <a:schemeClr val="accent1">
                    <a:lumMod val="75000"/>
                  </a:schemeClr>
                </a:solidFill>
              </a:rPr>
              <a:t>in the material world around us </a:t>
            </a:r>
            <a:r>
              <a:rPr lang="en-GB" dirty="0"/>
              <a:t>– in the </a:t>
            </a:r>
            <a:r>
              <a:rPr lang="en-GB" b="0" i="0" u="none" strike="noStrike" baseline="0" dirty="0"/>
              <a:t>‘sensuous and joyful immersion in the marvellous specificity of things’ (</a:t>
            </a:r>
            <a:r>
              <a:rPr lang="en-GB" b="0" i="0" u="none" strike="noStrike" baseline="0" dirty="0" err="1"/>
              <a:t>Felski</a:t>
            </a:r>
            <a:r>
              <a:rPr lang="en-GB" b="0" i="0" u="none" strike="noStrike" baseline="0" dirty="0"/>
              <a:t>, 2008, p.58). </a:t>
            </a:r>
          </a:p>
          <a:p>
            <a:endParaRPr lang="en-GB" dirty="0"/>
          </a:p>
          <a:p>
            <a:r>
              <a:rPr lang="en-GB" b="0" i="0" u="none" strike="noStrike" baseline="0" dirty="0">
                <a:solidFill>
                  <a:schemeClr val="accent1">
                    <a:lumMod val="75000"/>
                  </a:schemeClr>
                </a:solidFill>
              </a:rPr>
              <a:t>Literature</a:t>
            </a:r>
            <a:r>
              <a:rPr lang="en-GB" b="0" i="0" u="none" strike="noStrike" baseline="0" dirty="0"/>
              <a:t> – not simply the ‘brute facts’ of the physical text (information/ideologies to be extracted) but contains a ‘</a:t>
            </a:r>
            <a:r>
              <a:rPr lang="en-GB" b="0" i="0" u="none" strike="noStrike" baseline="0" dirty="0">
                <a:solidFill>
                  <a:schemeClr val="accent1">
                    <a:lumMod val="75000"/>
                  </a:schemeClr>
                </a:solidFill>
              </a:rPr>
              <a:t>vast cosmos</a:t>
            </a:r>
            <a:r>
              <a:rPr lang="en-GB" b="0" i="0" u="none" strike="noStrike" baseline="0" dirty="0"/>
              <a:t>’, with flawed, wavering beings in their own worlds</a:t>
            </a:r>
          </a:p>
          <a:p>
            <a:r>
              <a:rPr lang="en-GB" dirty="0"/>
              <a:t>In short: “literature offers more than just resonance or evidence of politico-historical contexts, but </a:t>
            </a:r>
            <a:r>
              <a:rPr lang="en-GB" i="1" dirty="0">
                <a:solidFill>
                  <a:schemeClr val="accent1">
                    <a:lumMod val="75000"/>
                  </a:schemeClr>
                </a:solidFill>
              </a:rPr>
              <a:t>entirely new worlds</a:t>
            </a:r>
            <a:r>
              <a:rPr lang="en-GB" i="1" dirty="0"/>
              <a:t>.</a:t>
            </a:r>
            <a:r>
              <a:rPr lang="en-GB" dirty="0"/>
              <a:t>” (p. 10)</a:t>
            </a:r>
          </a:p>
          <a:p>
            <a:r>
              <a:rPr lang="en-GB" b="0" i="0" u="none" strike="noStrike" baseline="0" dirty="0"/>
              <a:t>Invites ‘</a:t>
            </a:r>
            <a:r>
              <a:rPr lang="en-GB" b="0" i="0" u="none" strike="noStrike" baseline="0" dirty="0">
                <a:solidFill>
                  <a:schemeClr val="accent1">
                    <a:lumMod val="75000"/>
                  </a:schemeClr>
                </a:solidFill>
              </a:rPr>
              <a:t>consensual hallucination</a:t>
            </a:r>
            <a:r>
              <a:rPr lang="en-GB" b="0" i="0" u="none" strike="noStrike" baseline="0" dirty="0"/>
              <a:t>’, a context in and of itself </a:t>
            </a:r>
          </a:p>
          <a:p>
            <a:pPr marL="0" indent="0" algn="ctr">
              <a:buNone/>
            </a:pPr>
            <a:r>
              <a:rPr lang="en-GB" dirty="0">
                <a:solidFill>
                  <a:schemeClr val="accent6">
                    <a:lumMod val="60000"/>
                    <a:lumOff val="40000"/>
                  </a:schemeClr>
                </a:solidFill>
              </a:rPr>
              <a:t>Although scholars are adept at all things critical (</a:t>
            </a:r>
            <a:r>
              <a:rPr lang="en-GB" dirty="0" err="1">
                <a:solidFill>
                  <a:schemeClr val="accent6">
                    <a:lumMod val="60000"/>
                    <a:lumOff val="40000"/>
                  </a:schemeClr>
                </a:solidFill>
              </a:rPr>
              <a:t>Felski</a:t>
            </a:r>
            <a:r>
              <a:rPr lang="en-GB" dirty="0">
                <a:solidFill>
                  <a:schemeClr val="accent6">
                    <a:lumMod val="60000"/>
                    <a:lumOff val="40000"/>
                  </a:schemeClr>
                </a:solidFill>
              </a:rPr>
              <a:t>), we are less comfortable with literature’s proximity to ‘soft, fuzzy ideas’ </a:t>
            </a:r>
          </a:p>
          <a:p>
            <a:endParaRPr lang="en-GB" b="0" i="0" u="none" strike="noStrike" baseline="0" dirty="0"/>
          </a:p>
          <a:p>
            <a:endParaRPr lang="en-GB" dirty="0"/>
          </a:p>
          <a:p>
            <a:endParaRPr lang="en-GB" dirty="0"/>
          </a:p>
        </p:txBody>
      </p:sp>
    </p:spTree>
    <p:extLst>
      <p:ext uri="{BB962C8B-B14F-4D97-AF65-F5344CB8AC3E}">
        <p14:creationId xmlns:p14="http://schemas.microsoft.com/office/powerpoint/2010/main" val="1772649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CD854-3BDE-E237-5710-86958D4EFDD5}"/>
              </a:ext>
            </a:extLst>
          </p:cNvPr>
          <p:cNvSpPr>
            <a:spLocks noGrp="1"/>
          </p:cNvSpPr>
          <p:nvPr>
            <p:ph type="title"/>
          </p:nvPr>
        </p:nvSpPr>
        <p:spPr>
          <a:xfrm>
            <a:off x="838200" y="220796"/>
            <a:ext cx="10515600" cy="1325563"/>
          </a:xfrm>
        </p:spPr>
        <p:txBody>
          <a:bodyPr/>
          <a:lstStyle/>
          <a:p>
            <a:r>
              <a:rPr lang="en-GB" dirty="0"/>
              <a:t>Contemplative Reading  </a:t>
            </a:r>
          </a:p>
        </p:txBody>
      </p:sp>
      <p:sp>
        <p:nvSpPr>
          <p:cNvPr id="3" name="Content Placeholder 2">
            <a:extLst>
              <a:ext uri="{FF2B5EF4-FFF2-40B4-BE49-F238E27FC236}">
                <a16:creationId xmlns:a16="http://schemas.microsoft.com/office/drawing/2014/main" id="{C4F05AD1-B79F-63DB-1CF1-7E4CD77CCC26}"/>
              </a:ext>
            </a:extLst>
          </p:cNvPr>
          <p:cNvSpPr>
            <a:spLocks noGrp="1"/>
          </p:cNvSpPr>
          <p:nvPr>
            <p:ph idx="1"/>
          </p:nvPr>
        </p:nvSpPr>
        <p:spPr>
          <a:xfrm>
            <a:off x="205483" y="1407560"/>
            <a:ext cx="8445357" cy="4972692"/>
          </a:xfrm>
        </p:spPr>
        <p:txBody>
          <a:bodyPr>
            <a:normAutofit fontScale="92500" lnSpcReduction="10000"/>
          </a:bodyPr>
          <a:lstStyle/>
          <a:p>
            <a:r>
              <a:rPr lang="en-GB" dirty="0"/>
              <a:t>In the </a:t>
            </a:r>
            <a:r>
              <a:rPr lang="en-GB" i="1" dirty="0"/>
              <a:t>Transcendence of the Ego</a:t>
            </a:r>
            <a:r>
              <a:rPr lang="en-GB" dirty="0"/>
              <a:t>, Sartre gives an account of </a:t>
            </a:r>
            <a:r>
              <a:rPr lang="en-GB" dirty="0">
                <a:solidFill>
                  <a:schemeClr val="accent1">
                    <a:lumMod val="75000"/>
                  </a:schemeClr>
                </a:solidFill>
              </a:rPr>
              <a:t>pre-reflective immersion in the world </a:t>
            </a:r>
            <a:r>
              <a:rPr lang="en-GB" dirty="0"/>
              <a:t>which describes this sense of enchantment, where we are </a:t>
            </a:r>
            <a:r>
              <a:rPr lang="en-GB" dirty="0">
                <a:solidFill>
                  <a:schemeClr val="accent1">
                    <a:lumMod val="75000"/>
                  </a:schemeClr>
                </a:solidFill>
              </a:rPr>
              <a:t>at ‘one’ with our activity</a:t>
            </a:r>
            <a:r>
              <a:rPr lang="en-GB" dirty="0"/>
              <a:t>, unaware of anything external to the pure immersion we are experiencing, and </a:t>
            </a:r>
            <a:r>
              <a:rPr lang="en-GB" dirty="0">
                <a:solidFill>
                  <a:schemeClr val="accent1">
                    <a:lumMod val="75000"/>
                  </a:schemeClr>
                </a:solidFill>
              </a:rPr>
              <a:t>how this fragile state of being can be interrupted</a:t>
            </a:r>
            <a:r>
              <a:rPr lang="en-GB" dirty="0"/>
              <a:t>, resulting in our arrival on the ‘reflected state’ (</a:t>
            </a:r>
            <a:r>
              <a:rPr lang="en-GB" dirty="0">
                <a:solidFill>
                  <a:schemeClr val="accent1">
                    <a:lumMod val="75000"/>
                  </a:schemeClr>
                </a:solidFill>
              </a:rPr>
              <a:t>where immersion is no longer possible</a:t>
            </a:r>
            <a:r>
              <a:rPr lang="en-GB" dirty="0"/>
              <a:t>) </a:t>
            </a:r>
          </a:p>
          <a:p>
            <a:r>
              <a:rPr lang="en-GB" dirty="0"/>
              <a:t>Similarly, </a:t>
            </a:r>
            <a:r>
              <a:rPr lang="en-GB" dirty="0" err="1"/>
              <a:t>Felski</a:t>
            </a:r>
            <a:r>
              <a:rPr lang="en-GB" dirty="0"/>
              <a:t> (2008): </a:t>
            </a:r>
            <a:r>
              <a:rPr lang="en-GB" b="0" i="0" u="none" strike="noStrike" baseline="0" dirty="0"/>
              <a:t>‘wrapped in the details of a novel, a film, a painting, you feel yourself </a:t>
            </a:r>
            <a:r>
              <a:rPr lang="en-GB" b="0" i="0" u="none" strike="noStrike" baseline="0" dirty="0">
                <a:solidFill>
                  <a:schemeClr val="accent1">
                    <a:lumMod val="75000"/>
                  </a:schemeClr>
                </a:solidFill>
              </a:rPr>
              <a:t>enclosed in a bubble of absorbed attention</a:t>
            </a:r>
            <a:r>
              <a:rPr lang="en-GB" b="0" i="0" u="none" strike="noStrike" baseline="0" dirty="0"/>
              <a:t>’ – often followed by an ‘</a:t>
            </a:r>
            <a:r>
              <a:rPr lang="en-GB" b="0" i="0" u="none" strike="noStrike" baseline="0" dirty="0">
                <a:solidFill>
                  <a:schemeClr val="accent1">
                    <a:lumMod val="75000"/>
                  </a:schemeClr>
                </a:solidFill>
              </a:rPr>
              <a:t>awkward moment of readjustment</a:t>
            </a:r>
            <a:r>
              <a:rPr lang="en-GB" b="0" i="0" u="none" strike="noStrike" baseline="0" dirty="0"/>
              <a:t>’</a:t>
            </a:r>
          </a:p>
          <a:p>
            <a:r>
              <a:rPr lang="en-GB" dirty="0">
                <a:solidFill>
                  <a:schemeClr val="accent6">
                    <a:lumMod val="60000"/>
                    <a:lumOff val="40000"/>
                  </a:schemeClr>
                </a:solidFill>
              </a:rPr>
              <a:t>Prior immersion necessary for engagement with a text to ensue, including any form of critical engagement/reflection that comes from this </a:t>
            </a:r>
          </a:p>
        </p:txBody>
      </p:sp>
      <p:pic>
        <p:nvPicPr>
          <p:cNvPr id="7170" name="Picture 2" descr="The Transcendence of the Ego: A Sketch... by Sartre, Jean-Paul">
            <a:extLst>
              <a:ext uri="{FF2B5EF4-FFF2-40B4-BE49-F238E27FC236}">
                <a16:creationId xmlns:a16="http://schemas.microsoft.com/office/drawing/2014/main" id="{E30C672E-C00E-204A-3DAD-222A6A0242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9165" y="883578"/>
            <a:ext cx="3125366" cy="4792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066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9ABA69-CB70-9ACB-B48E-6E3DCA5F4C48}"/>
              </a:ext>
            </a:extLst>
          </p:cNvPr>
          <p:cNvSpPr>
            <a:spLocks noGrp="1"/>
          </p:cNvSpPr>
          <p:nvPr>
            <p:ph idx="1"/>
          </p:nvPr>
        </p:nvSpPr>
        <p:spPr>
          <a:xfrm>
            <a:off x="340360" y="1253331"/>
            <a:ext cx="6690360" cy="4351338"/>
          </a:xfrm>
        </p:spPr>
        <p:txBody>
          <a:bodyPr>
            <a:normAutofit/>
          </a:bodyPr>
          <a:lstStyle/>
          <a:p>
            <a:r>
              <a:rPr lang="en-GB" dirty="0">
                <a:solidFill>
                  <a:schemeClr val="accent1">
                    <a:lumMod val="75000"/>
                  </a:schemeClr>
                </a:solidFill>
              </a:rPr>
              <a:t>The need to protect </a:t>
            </a:r>
            <a:r>
              <a:rPr lang="en-GB" i="1" dirty="0">
                <a:solidFill>
                  <a:schemeClr val="accent1">
                    <a:lumMod val="75000"/>
                  </a:schemeClr>
                </a:solidFill>
              </a:rPr>
              <a:t>physical</a:t>
            </a:r>
            <a:r>
              <a:rPr lang="en-GB" dirty="0">
                <a:solidFill>
                  <a:schemeClr val="accent1">
                    <a:lumMod val="75000"/>
                  </a:schemeClr>
                </a:solidFill>
              </a:rPr>
              <a:t> spaces </a:t>
            </a:r>
            <a:r>
              <a:rPr lang="en-GB" dirty="0"/>
              <a:t>in which this is possible, increasingly threatened by e.g. digitisation of resources, increased numbers of students, hybrid working after Covid-19</a:t>
            </a:r>
          </a:p>
          <a:p>
            <a:endParaRPr lang="en-GB" dirty="0"/>
          </a:p>
        </p:txBody>
      </p:sp>
      <p:pic>
        <p:nvPicPr>
          <p:cNvPr id="9218" name="Picture 2" descr="IOE, University College London's Faculty of Education and Society - Buro  Happold">
            <a:extLst>
              <a:ext uri="{FF2B5EF4-FFF2-40B4-BE49-F238E27FC236}">
                <a16:creationId xmlns:a16="http://schemas.microsoft.com/office/drawing/2014/main" id="{2AFCFB27-6ED6-8E03-A043-6693ACDA91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1869" y="143945"/>
            <a:ext cx="4927583" cy="32850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19DAEA9-56F3-1E22-CE60-F25B9B45BFE9}"/>
              </a:ext>
            </a:extLst>
          </p:cNvPr>
          <p:cNvSpPr txBox="1"/>
          <p:nvPr/>
        </p:nvSpPr>
        <p:spPr>
          <a:xfrm>
            <a:off x="132080" y="3605512"/>
            <a:ext cx="11501120" cy="3108543"/>
          </a:xfrm>
          <a:prstGeom prst="rect">
            <a:avLst/>
          </a:prstGeom>
          <a:noFill/>
        </p:spPr>
        <p:txBody>
          <a:bodyPr wrap="square">
            <a:spAutoFit/>
          </a:bodyPr>
          <a:lstStyle/>
          <a:p>
            <a:pPr marL="457200" indent="-457200">
              <a:buFont typeface="Arial" panose="020B0604020202020204" pitchFamily="34" charset="0"/>
              <a:buChar char="•"/>
            </a:pPr>
            <a:r>
              <a:rPr lang="en-GB" sz="2800" dirty="0"/>
              <a:t>But also those </a:t>
            </a:r>
            <a:r>
              <a:rPr lang="en-GB" sz="2800" i="1" dirty="0">
                <a:solidFill>
                  <a:schemeClr val="accent1">
                    <a:lumMod val="75000"/>
                  </a:schemeClr>
                </a:solidFill>
              </a:rPr>
              <a:t>conceptual </a:t>
            </a:r>
            <a:r>
              <a:rPr lang="en-GB" sz="2800" dirty="0">
                <a:solidFill>
                  <a:schemeClr val="accent1">
                    <a:lumMod val="75000"/>
                  </a:schemeClr>
                </a:solidFill>
              </a:rPr>
              <a:t>spaces that allow for “slow ways of thinking”, </a:t>
            </a:r>
            <a:r>
              <a:rPr lang="en-GB" sz="2800" dirty="0"/>
              <a:t>where the experience of enchantment is possible and where the full potential of what is </a:t>
            </a:r>
            <a:r>
              <a:rPr lang="en-GB" sz="2800" i="1" dirty="0"/>
              <a:t>in </a:t>
            </a:r>
            <a:r>
              <a:rPr lang="en-GB" sz="2800" dirty="0"/>
              <a:t>the text is made available </a:t>
            </a:r>
          </a:p>
          <a:p>
            <a:pPr marL="457200" indent="-457200">
              <a:buFont typeface="Arial" panose="020B0604020202020204" pitchFamily="34" charset="0"/>
              <a:buChar char="•"/>
            </a:pPr>
            <a:r>
              <a:rPr lang="en-GB" sz="2800" dirty="0"/>
              <a:t>This includes </a:t>
            </a:r>
            <a:r>
              <a:rPr lang="en-GB" sz="2800" dirty="0">
                <a:solidFill>
                  <a:schemeClr val="accent1">
                    <a:lumMod val="75000"/>
                  </a:schemeClr>
                </a:solidFill>
              </a:rPr>
              <a:t>encouraging a sense of openness </a:t>
            </a:r>
            <a:r>
              <a:rPr lang="en-GB" sz="2800" dirty="0"/>
              <a:t>towards the text rather than guardedness or suspicion, acknowledging where and in what sense the </a:t>
            </a:r>
            <a:r>
              <a:rPr lang="en-GB" sz="2800" dirty="0">
                <a:solidFill>
                  <a:schemeClr val="accent1">
                    <a:lumMod val="75000"/>
                  </a:schemeClr>
                </a:solidFill>
              </a:rPr>
              <a:t>‘critical’ so often erupts in academic contexts </a:t>
            </a:r>
            <a:r>
              <a:rPr lang="en-GB" sz="2800" dirty="0"/>
              <a:t>and allowing for other orientations or ‘styles’ of engagement </a:t>
            </a:r>
          </a:p>
        </p:txBody>
      </p:sp>
    </p:spTree>
    <p:extLst>
      <p:ext uri="{BB962C8B-B14F-4D97-AF65-F5344CB8AC3E}">
        <p14:creationId xmlns:p14="http://schemas.microsoft.com/office/powerpoint/2010/main" val="231364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76DA-DE66-843F-A560-BD155A59F088}"/>
              </a:ext>
            </a:extLst>
          </p:cNvPr>
          <p:cNvSpPr>
            <a:spLocks noGrp="1"/>
          </p:cNvSpPr>
          <p:nvPr>
            <p:ph type="title"/>
          </p:nvPr>
        </p:nvSpPr>
        <p:spPr>
          <a:xfrm>
            <a:off x="1366520" y="0"/>
            <a:ext cx="10515600" cy="1325563"/>
          </a:xfrm>
        </p:spPr>
        <p:txBody>
          <a:bodyPr/>
          <a:lstStyle/>
          <a:p>
            <a:r>
              <a:rPr lang="en-GB" dirty="0"/>
              <a:t>What is the ‘use’ of enchantment? </a:t>
            </a:r>
          </a:p>
        </p:txBody>
      </p:sp>
      <p:sp>
        <p:nvSpPr>
          <p:cNvPr id="3" name="Content Placeholder 2">
            <a:extLst>
              <a:ext uri="{FF2B5EF4-FFF2-40B4-BE49-F238E27FC236}">
                <a16:creationId xmlns:a16="http://schemas.microsoft.com/office/drawing/2014/main" id="{78E140BD-028B-E03F-3B63-E15A053A8818}"/>
              </a:ext>
            </a:extLst>
          </p:cNvPr>
          <p:cNvSpPr>
            <a:spLocks noGrp="1"/>
          </p:cNvSpPr>
          <p:nvPr>
            <p:ph idx="1"/>
          </p:nvPr>
        </p:nvSpPr>
        <p:spPr>
          <a:xfrm>
            <a:off x="558800" y="1145064"/>
            <a:ext cx="11074400" cy="4567872"/>
          </a:xfrm>
        </p:spPr>
        <p:txBody>
          <a:bodyPr>
            <a:noAutofit/>
          </a:bodyPr>
          <a:lstStyle/>
          <a:p>
            <a:r>
              <a:rPr lang="en-GB" sz="2400" b="0" i="0" u="none" strike="noStrike" baseline="0" dirty="0" err="1"/>
              <a:t>Macé</a:t>
            </a:r>
            <a:r>
              <a:rPr lang="en-GB" sz="2400" b="0" i="0" u="none" strike="noStrike" baseline="0" dirty="0"/>
              <a:t> (2013, p.213), literature can also </a:t>
            </a:r>
            <a:r>
              <a:rPr lang="en-GB" sz="2400" b="0" i="0" u="none" strike="noStrike" baseline="0" dirty="0">
                <a:solidFill>
                  <a:schemeClr val="accent1">
                    <a:lumMod val="75000"/>
                  </a:schemeClr>
                </a:solidFill>
              </a:rPr>
              <a:t>shape the sensibilities</a:t>
            </a:r>
            <a:r>
              <a:rPr lang="en-GB" sz="2400" b="0" i="0" u="none" strike="noStrike" baseline="0" dirty="0"/>
              <a:t> we have when navigating the world </a:t>
            </a:r>
            <a:r>
              <a:rPr lang="en-GB" sz="2400" b="0" i="1" u="none" strike="noStrike" baseline="0" dirty="0"/>
              <a:t>outside</a:t>
            </a:r>
            <a:r>
              <a:rPr lang="en-GB" sz="2400" dirty="0"/>
              <a:t>, as well as </a:t>
            </a:r>
            <a:r>
              <a:rPr lang="en-GB" sz="2400" dirty="0">
                <a:solidFill>
                  <a:schemeClr val="accent1">
                    <a:lumMod val="75000"/>
                  </a:schemeClr>
                </a:solidFill>
              </a:rPr>
              <a:t>enlivening the inner life of the reader</a:t>
            </a:r>
          </a:p>
          <a:p>
            <a:r>
              <a:rPr lang="en-GB" sz="2400" dirty="0"/>
              <a:t>Gives us the means to </a:t>
            </a:r>
            <a:r>
              <a:rPr lang="en-GB" sz="2400" dirty="0">
                <a:solidFill>
                  <a:schemeClr val="accent1">
                    <a:lumMod val="75000"/>
                  </a:schemeClr>
                </a:solidFill>
              </a:rPr>
              <a:t>sketch new possibilities for ourselves</a:t>
            </a:r>
            <a:r>
              <a:rPr lang="en-GB" sz="2400" dirty="0"/>
              <a:t>, to think of ourselves in new ways</a:t>
            </a:r>
          </a:p>
          <a:p>
            <a:r>
              <a:rPr lang="en-GB" sz="2400" dirty="0"/>
              <a:t>It can </a:t>
            </a:r>
            <a:r>
              <a:rPr lang="en-GB" sz="2400" dirty="0">
                <a:solidFill>
                  <a:schemeClr val="accent1">
                    <a:lumMod val="75000"/>
                  </a:schemeClr>
                </a:solidFill>
              </a:rPr>
              <a:t>build our attentive capacities </a:t>
            </a:r>
            <a:r>
              <a:rPr lang="en-GB" sz="2400" dirty="0"/>
              <a:t>– enriching our perceptions, what we take notice of in the world, in new and strange and wonderful ways </a:t>
            </a:r>
          </a:p>
          <a:p>
            <a:endParaRPr lang="en-GB" sz="2400" dirty="0"/>
          </a:p>
          <a:p>
            <a:pPr marL="0" indent="0" algn="ctr">
              <a:buNone/>
            </a:pPr>
            <a:r>
              <a:rPr lang="en-GB" dirty="0">
                <a:solidFill>
                  <a:schemeClr val="accent6">
                    <a:lumMod val="60000"/>
                    <a:lumOff val="40000"/>
                  </a:schemeClr>
                </a:solidFill>
              </a:rPr>
              <a:t>The process of reading is not merely instrumentally valuable, but </a:t>
            </a:r>
            <a:r>
              <a:rPr lang="en-GB" i="1" dirty="0">
                <a:solidFill>
                  <a:schemeClr val="accent6">
                    <a:lumMod val="60000"/>
                    <a:lumOff val="40000"/>
                  </a:schemeClr>
                </a:solidFill>
              </a:rPr>
              <a:t>existentially </a:t>
            </a:r>
            <a:r>
              <a:rPr lang="en-GB" dirty="0">
                <a:solidFill>
                  <a:schemeClr val="accent6">
                    <a:lumMod val="60000"/>
                    <a:lumOff val="40000"/>
                  </a:schemeClr>
                </a:solidFill>
              </a:rPr>
              <a:t>so </a:t>
            </a:r>
          </a:p>
          <a:p>
            <a:endParaRPr lang="en-GB" dirty="0"/>
          </a:p>
          <a:p>
            <a:r>
              <a:rPr lang="en-GB" sz="2400" dirty="0">
                <a:solidFill>
                  <a:schemeClr val="accent1">
                    <a:lumMod val="75000"/>
                  </a:schemeClr>
                </a:solidFill>
              </a:rPr>
              <a:t>Distinct from the ‘narratological vision of reading’ </a:t>
            </a:r>
            <a:r>
              <a:rPr lang="en-GB" sz="2400" dirty="0"/>
              <a:t>(</a:t>
            </a:r>
            <a:r>
              <a:rPr lang="en-GB" sz="2400" b="0" i="0" u="none" strike="noStrike" baseline="0" dirty="0" err="1"/>
              <a:t>Macé</a:t>
            </a:r>
            <a:r>
              <a:rPr lang="en-GB" sz="2400" b="0" i="0" u="none" strike="noStrike" baseline="0" dirty="0"/>
              <a:t>, 2013) which sees reading purely as deciphering ‘clues’ or ‘information’ </a:t>
            </a:r>
          </a:p>
          <a:p>
            <a:r>
              <a:rPr lang="en-GB" sz="2400" dirty="0">
                <a:solidFill>
                  <a:schemeClr val="accent1">
                    <a:lumMod val="75000"/>
                  </a:schemeClr>
                </a:solidFill>
              </a:rPr>
              <a:t>Requires instead a ‘radical receptivity’ </a:t>
            </a:r>
            <a:r>
              <a:rPr lang="en-GB" sz="2400" dirty="0"/>
              <a:t>– to become lost in the ‘intense environment of the book’, ‘to be on the </a:t>
            </a:r>
            <a:r>
              <a:rPr lang="en-GB" sz="2400" i="1" dirty="0"/>
              <a:t>edge of time</a:t>
            </a:r>
            <a:r>
              <a:rPr lang="en-GB" sz="2400" dirty="0"/>
              <a:t>’ – despite the degenerative ways in which passivity is understood in academic contexts </a:t>
            </a:r>
          </a:p>
        </p:txBody>
      </p:sp>
    </p:spTree>
    <p:extLst>
      <p:ext uri="{BB962C8B-B14F-4D97-AF65-F5344CB8AC3E}">
        <p14:creationId xmlns:p14="http://schemas.microsoft.com/office/powerpoint/2010/main" val="1578201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57B28-BC3D-C52C-1F2C-CEEBF417FE98}"/>
              </a:ext>
            </a:extLst>
          </p:cNvPr>
          <p:cNvSpPr>
            <a:spLocks noGrp="1"/>
          </p:cNvSpPr>
          <p:nvPr>
            <p:ph type="ctrTitle"/>
          </p:nvPr>
        </p:nvSpPr>
        <p:spPr>
          <a:xfrm>
            <a:off x="1524000" y="1630363"/>
            <a:ext cx="9144000" cy="2387600"/>
          </a:xfrm>
        </p:spPr>
        <p:txBody>
          <a:bodyPr/>
          <a:lstStyle/>
          <a:p>
            <a:r>
              <a:rPr lang="en-GB" dirty="0"/>
              <a:t>What to do with </a:t>
            </a:r>
            <a:r>
              <a:rPr lang="en-GB" dirty="0" err="1"/>
              <a:t>Lotaria</a:t>
            </a:r>
            <a:r>
              <a:rPr lang="en-GB" dirty="0"/>
              <a:t>?</a:t>
            </a:r>
          </a:p>
        </p:txBody>
      </p:sp>
    </p:spTree>
    <p:extLst>
      <p:ext uri="{BB962C8B-B14F-4D97-AF65-F5344CB8AC3E}">
        <p14:creationId xmlns:p14="http://schemas.microsoft.com/office/powerpoint/2010/main" val="3248903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AA32-626D-1530-6EA1-A1AFF06C3382}"/>
              </a:ext>
            </a:extLst>
          </p:cNvPr>
          <p:cNvSpPr>
            <a:spLocks noGrp="1"/>
          </p:cNvSpPr>
          <p:nvPr>
            <p:ph type="title"/>
          </p:nvPr>
        </p:nvSpPr>
        <p:spPr>
          <a:xfrm>
            <a:off x="2311400" y="0"/>
            <a:ext cx="7371080" cy="1325563"/>
          </a:xfrm>
        </p:spPr>
        <p:txBody>
          <a:bodyPr/>
          <a:lstStyle/>
          <a:p>
            <a:r>
              <a:rPr lang="en-GB" dirty="0"/>
              <a:t>What to do with </a:t>
            </a:r>
            <a:r>
              <a:rPr lang="en-GB" dirty="0" err="1"/>
              <a:t>Lotaria</a:t>
            </a:r>
            <a:r>
              <a:rPr lang="en-GB" dirty="0"/>
              <a:t>? </a:t>
            </a:r>
          </a:p>
        </p:txBody>
      </p:sp>
      <p:sp>
        <p:nvSpPr>
          <p:cNvPr id="3" name="Content Placeholder 2">
            <a:extLst>
              <a:ext uri="{FF2B5EF4-FFF2-40B4-BE49-F238E27FC236}">
                <a16:creationId xmlns:a16="http://schemas.microsoft.com/office/drawing/2014/main" id="{51C52DD9-BD1E-F2FC-9E75-171B1FAE5405}"/>
              </a:ext>
            </a:extLst>
          </p:cNvPr>
          <p:cNvSpPr>
            <a:spLocks noGrp="1"/>
          </p:cNvSpPr>
          <p:nvPr>
            <p:ph idx="1"/>
          </p:nvPr>
        </p:nvSpPr>
        <p:spPr>
          <a:xfrm>
            <a:off x="739140" y="1132998"/>
            <a:ext cx="10515600" cy="4592003"/>
          </a:xfrm>
        </p:spPr>
        <p:txBody>
          <a:bodyPr>
            <a:noAutofit/>
          </a:bodyPr>
          <a:lstStyle/>
          <a:p>
            <a:r>
              <a:rPr lang="en-GB" sz="2600" dirty="0"/>
              <a:t>(Instrumental) allegory of critique? </a:t>
            </a:r>
          </a:p>
          <a:p>
            <a:r>
              <a:rPr lang="en-GB" sz="2600" dirty="0">
                <a:solidFill>
                  <a:schemeClr val="accent1">
                    <a:lumMod val="75000"/>
                  </a:schemeClr>
                </a:solidFill>
              </a:rPr>
              <a:t>Resonates with my own experiences </a:t>
            </a:r>
            <a:r>
              <a:rPr lang="en-GB" sz="2600" dirty="0"/>
              <a:t>- invites normative, phenomenological but also practical questions </a:t>
            </a:r>
          </a:p>
          <a:p>
            <a:endParaRPr lang="en-GB" sz="2600" dirty="0"/>
          </a:p>
          <a:p>
            <a:r>
              <a:rPr lang="en-GB" sz="2600" dirty="0">
                <a:solidFill>
                  <a:schemeClr val="accent1">
                    <a:lumMod val="75000"/>
                  </a:schemeClr>
                </a:solidFill>
              </a:rPr>
              <a:t>Encourage </a:t>
            </a:r>
            <a:r>
              <a:rPr lang="en-GB" sz="2600" dirty="0" err="1">
                <a:solidFill>
                  <a:schemeClr val="accent1">
                    <a:lumMod val="75000"/>
                  </a:schemeClr>
                </a:solidFill>
              </a:rPr>
              <a:t>Lotaria</a:t>
            </a:r>
            <a:r>
              <a:rPr lang="en-GB" sz="2600" dirty="0">
                <a:solidFill>
                  <a:schemeClr val="accent1">
                    <a:lumMod val="75000"/>
                  </a:schemeClr>
                </a:solidFill>
              </a:rPr>
              <a:t> to </a:t>
            </a:r>
            <a:r>
              <a:rPr lang="en-GB" sz="2600" i="1" dirty="0">
                <a:solidFill>
                  <a:schemeClr val="accent1">
                    <a:lumMod val="75000"/>
                  </a:schemeClr>
                </a:solidFill>
              </a:rPr>
              <a:t>take her time</a:t>
            </a:r>
            <a:r>
              <a:rPr lang="en-GB" sz="2600" dirty="0">
                <a:solidFill>
                  <a:schemeClr val="accent1">
                    <a:lumMod val="75000"/>
                  </a:schemeClr>
                </a:solidFill>
              </a:rPr>
              <a:t> with literature, to </a:t>
            </a:r>
            <a:r>
              <a:rPr lang="en-GB" sz="2600" i="1" dirty="0">
                <a:solidFill>
                  <a:schemeClr val="accent1">
                    <a:lumMod val="75000"/>
                  </a:schemeClr>
                </a:solidFill>
              </a:rPr>
              <a:t>care </a:t>
            </a:r>
            <a:r>
              <a:rPr lang="en-GB" sz="2600" dirty="0">
                <a:solidFill>
                  <a:schemeClr val="accent1">
                    <a:lumMod val="75000"/>
                  </a:schemeClr>
                </a:solidFill>
              </a:rPr>
              <a:t>about what she is reading – but can only ‘court her sensibilities</a:t>
            </a:r>
            <a:r>
              <a:rPr lang="en-GB" sz="2600" dirty="0"/>
              <a:t>’? (Hogan, 2010) </a:t>
            </a:r>
          </a:p>
          <a:p>
            <a:r>
              <a:rPr lang="en-GB" sz="2600" dirty="0"/>
              <a:t>Such a courtship involves something </a:t>
            </a:r>
            <a:r>
              <a:rPr lang="en-GB" sz="2600" dirty="0">
                <a:solidFill>
                  <a:schemeClr val="accent1">
                    <a:lumMod val="75000"/>
                  </a:schemeClr>
                </a:solidFill>
              </a:rPr>
              <a:t>more than just cultivating critical sensibilities</a:t>
            </a:r>
          </a:p>
          <a:p>
            <a:r>
              <a:rPr lang="en-GB" sz="2600" dirty="0"/>
              <a:t>How do book clubs work…?!</a:t>
            </a:r>
          </a:p>
          <a:p>
            <a:endParaRPr lang="en-GB" sz="2600" dirty="0"/>
          </a:p>
          <a:p>
            <a:pPr marL="0" indent="0" algn="ctr">
              <a:buNone/>
            </a:pPr>
            <a:r>
              <a:rPr lang="en-GB" sz="2600" b="0" i="0" u="none" strike="noStrike" baseline="0" dirty="0">
                <a:solidFill>
                  <a:schemeClr val="accent6">
                    <a:lumMod val="60000"/>
                    <a:lumOff val="40000"/>
                  </a:schemeClr>
                </a:solidFill>
              </a:rPr>
              <a:t>“But first, we need to ask ourselves: what are the spaces – physical, temporal, conceptual - that enable contemplative practices in the university, and how might they be protected and affirmed?” (p. 13)</a:t>
            </a:r>
            <a:endParaRPr lang="en-GB" sz="2600" dirty="0">
              <a:solidFill>
                <a:schemeClr val="accent6">
                  <a:lumMod val="60000"/>
                  <a:lumOff val="40000"/>
                </a:schemeClr>
              </a:solidFill>
            </a:endParaRPr>
          </a:p>
        </p:txBody>
      </p:sp>
    </p:spTree>
    <p:extLst>
      <p:ext uri="{BB962C8B-B14F-4D97-AF65-F5344CB8AC3E}">
        <p14:creationId xmlns:p14="http://schemas.microsoft.com/office/powerpoint/2010/main" val="3536659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2326-0D96-40CD-BD50-4DD567F32289}"/>
              </a:ext>
            </a:extLst>
          </p:cNvPr>
          <p:cNvSpPr>
            <a:spLocks noGrp="1"/>
          </p:cNvSpPr>
          <p:nvPr>
            <p:ph type="title"/>
          </p:nvPr>
        </p:nvSpPr>
        <p:spPr/>
        <p:txBody>
          <a:bodyPr/>
          <a:lstStyle/>
          <a:p>
            <a:r>
              <a:rPr lang="en-GB" dirty="0"/>
              <a:t>Defending Literature </a:t>
            </a:r>
          </a:p>
        </p:txBody>
      </p:sp>
      <p:sp>
        <p:nvSpPr>
          <p:cNvPr id="3" name="Content Placeholder 2">
            <a:extLst>
              <a:ext uri="{FF2B5EF4-FFF2-40B4-BE49-F238E27FC236}">
                <a16:creationId xmlns:a16="http://schemas.microsoft.com/office/drawing/2014/main" id="{0134F857-8CC8-6B35-79DE-9942E511B27F}"/>
              </a:ext>
            </a:extLst>
          </p:cNvPr>
          <p:cNvSpPr>
            <a:spLocks noGrp="1"/>
          </p:cNvSpPr>
          <p:nvPr>
            <p:ph idx="1"/>
          </p:nvPr>
        </p:nvSpPr>
        <p:spPr>
          <a:xfrm>
            <a:off x="416560" y="1757680"/>
            <a:ext cx="8026400" cy="4987608"/>
          </a:xfrm>
        </p:spPr>
        <p:txBody>
          <a:bodyPr>
            <a:normAutofit fontScale="92500" lnSpcReduction="10000"/>
          </a:bodyPr>
          <a:lstStyle/>
          <a:p>
            <a:r>
              <a:rPr lang="en-GB" b="1" i="1" dirty="0"/>
              <a:t>Against Interpretation</a:t>
            </a:r>
            <a:r>
              <a:rPr lang="en-GB" b="1" dirty="0"/>
              <a:t>, Susan Sontag (1966) </a:t>
            </a:r>
          </a:p>
          <a:p>
            <a:r>
              <a:rPr lang="en-GB" dirty="0"/>
              <a:t>The drive towards ‘</a:t>
            </a:r>
            <a:r>
              <a:rPr lang="en-GB" dirty="0">
                <a:solidFill>
                  <a:schemeClr val="accent1">
                    <a:lumMod val="75000"/>
                  </a:schemeClr>
                </a:solidFill>
              </a:rPr>
              <a:t>critical interpretation</a:t>
            </a:r>
            <a:r>
              <a:rPr lang="en-GB" dirty="0"/>
              <a:t>’ of literature and art heightened since the arrival of ‘post-mythic consciousness’ in Western societies </a:t>
            </a:r>
          </a:p>
          <a:p>
            <a:r>
              <a:rPr lang="en-GB" dirty="0">
                <a:solidFill>
                  <a:schemeClr val="accent1">
                    <a:lumMod val="75000"/>
                  </a:schemeClr>
                </a:solidFill>
              </a:rPr>
              <a:t>Assumes that art is always figurative</a:t>
            </a:r>
            <a:r>
              <a:rPr lang="en-GB" dirty="0"/>
              <a:t> – making a statement </a:t>
            </a:r>
          </a:p>
          <a:p>
            <a:r>
              <a:rPr lang="en-GB" dirty="0"/>
              <a:t>As such, we become more attuned to content rather than form in our analysis</a:t>
            </a:r>
          </a:p>
          <a:p>
            <a:endParaRPr lang="en-GB" dirty="0"/>
          </a:p>
          <a:p>
            <a:r>
              <a:rPr lang="en-GB" dirty="0"/>
              <a:t>Even though form is essential to literature, we lack the capacity to articulate it – a </a:t>
            </a:r>
            <a:r>
              <a:rPr lang="en-GB" b="1" dirty="0">
                <a:solidFill>
                  <a:schemeClr val="accent1">
                    <a:lumMod val="75000"/>
                  </a:schemeClr>
                </a:solidFill>
              </a:rPr>
              <a:t>language that entails an ‘accurate, loving, sharp description of the work’, that attends to its ‘sensuous surfaces’ and the ‘luminosity of words being what they are</a:t>
            </a:r>
            <a:r>
              <a:rPr lang="en-GB" dirty="0"/>
              <a:t>’ (Sontag, 1966, pp. 12-13). </a:t>
            </a:r>
          </a:p>
          <a:p>
            <a:endParaRPr lang="en-GB" dirty="0"/>
          </a:p>
        </p:txBody>
      </p:sp>
      <p:pic>
        <p:nvPicPr>
          <p:cNvPr id="1026" name="Picture 2" descr="Against Interpretation and Other Essays: Susan Sontag (Penguin Modern  Classics): Amazon.co.uk: Sontag, Susan: 9780141190068: Books">
            <a:extLst>
              <a:ext uri="{FF2B5EF4-FFF2-40B4-BE49-F238E27FC236}">
                <a16:creationId xmlns:a16="http://schemas.microsoft.com/office/drawing/2014/main" id="{273C07E9-E65D-6848-750A-76FB346AA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3127" y="751840"/>
            <a:ext cx="3325833" cy="510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43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A3B00-2DD1-F2CF-8F16-D5CA5679A339}"/>
              </a:ext>
            </a:extLst>
          </p:cNvPr>
          <p:cNvSpPr>
            <a:spLocks noGrp="1"/>
          </p:cNvSpPr>
          <p:nvPr>
            <p:ph type="title"/>
          </p:nvPr>
        </p:nvSpPr>
        <p:spPr>
          <a:xfrm>
            <a:off x="784860" y="-112395"/>
            <a:ext cx="10515600" cy="1325563"/>
          </a:xfrm>
        </p:spPr>
        <p:txBody>
          <a:bodyPr>
            <a:normAutofit/>
          </a:bodyPr>
          <a:lstStyle/>
          <a:p>
            <a:r>
              <a:rPr lang="en-GB" sz="3200" dirty="0"/>
              <a:t>Selected References </a:t>
            </a:r>
          </a:p>
        </p:txBody>
      </p:sp>
      <p:sp>
        <p:nvSpPr>
          <p:cNvPr id="3" name="Content Placeholder 2">
            <a:extLst>
              <a:ext uri="{FF2B5EF4-FFF2-40B4-BE49-F238E27FC236}">
                <a16:creationId xmlns:a16="http://schemas.microsoft.com/office/drawing/2014/main" id="{EC35D18F-FA8D-8BF9-33A1-02754EC68849}"/>
              </a:ext>
            </a:extLst>
          </p:cNvPr>
          <p:cNvSpPr>
            <a:spLocks noGrp="1"/>
          </p:cNvSpPr>
          <p:nvPr>
            <p:ph idx="1"/>
          </p:nvPr>
        </p:nvSpPr>
        <p:spPr>
          <a:xfrm>
            <a:off x="784860" y="914400"/>
            <a:ext cx="11295380" cy="5872480"/>
          </a:xfrm>
        </p:spPr>
        <p:txBody>
          <a:bodyPr>
            <a:normAutofit fontScale="62500" lnSpcReduction="20000"/>
          </a:bodyPr>
          <a:lstStyle/>
          <a:p>
            <a:pPr marL="0" indent="0">
              <a:buNone/>
            </a:pPr>
            <a:r>
              <a:rPr lang="en-GB" sz="1800" b="0" i="0" u="none" strike="noStrike" baseline="0" dirty="0">
                <a:latin typeface="+mj-lt"/>
              </a:rPr>
              <a:t>Bennett, J. (2001) </a:t>
            </a:r>
            <a:r>
              <a:rPr lang="en-GB" sz="1800" b="0" i="1" u="none" strike="noStrike" baseline="0" dirty="0">
                <a:latin typeface="+mj-lt"/>
              </a:rPr>
              <a:t>The enchantment of modern life: attachments, crossings and ethics</a:t>
            </a:r>
            <a:r>
              <a:rPr lang="en-GB" sz="1800" b="0" i="0" u="none" strike="noStrike" baseline="0" dirty="0">
                <a:latin typeface="+mj-lt"/>
              </a:rPr>
              <a:t>, Princeton, USA: Princeton University Press. </a:t>
            </a:r>
          </a:p>
          <a:p>
            <a:pPr marL="0" indent="0">
              <a:buNone/>
            </a:pPr>
            <a:r>
              <a:rPr lang="en-GB" sz="1800" b="0" i="0" u="none" strike="noStrike" baseline="0" dirty="0">
                <a:latin typeface="+mj-lt"/>
              </a:rPr>
              <a:t>Bloch, E. (1932/1977) ‘</a:t>
            </a:r>
            <a:r>
              <a:rPr lang="en-GB" sz="1800" b="0" i="0" u="none" strike="noStrike" baseline="0" dirty="0" err="1">
                <a:latin typeface="+mj-lt"/>
              </a:rPr>
              <a:t>Nonsynchronism</a:t>
            </a:r>
            <a:r>
              <a:rPr lang="en-GB" sz="1800" b="0" i="0" u="none" strike="noStrike" baseline="0" dirty="0">
                <a:latin typeface="+mj-lt"/>
              </a:rPr>
              <a:t> and the Obligation to Its Dialectics’, </a:t>
            </a:r>
            <a:r>
              <a:rPr lang="en-GB" sz="1800" b="0" i="1" u="none" strike="noStrike" baseline="0" dirty="0">
                <a:latin typeface="+mj-lt"/>
              </a:rPr>
              <a:t>New German Critique, </a:t>
            </a:r>
            <a:r>
              <a:rPr lang="en-GB" sz="1800" b="0" i="0" u="none" strike="noStrike" baseline="0" dirty="0">
                <a:latin typeface="+mj-lt"/>
              </a:rPr>
              <a:t>11, pp. 22–38. </a:t>
            </a:r>
          </a:p>
          <a:p>
            <a:pPr marL="0" indent="0">
              <a:buNone/>
            </a:pPr>
            <a:r>
              <a:rPr lang="en-GB" sz="1800" b="0" i="0" u="none" strike="noStrike" baseline="0" dirty="0">
                <a:latin typeface="+mj-lt"/>
              </a:rPr>
              <a:t>Calvino, I. (1986a) “Cybernetics and Ghosts”, in: </a:t>
            </a:r>
            <a:r>
              <a:rPr lang="en-GB" sz="1800" b="0" i="1" u="none" strike="noStrike" baseline="0" dirty="0">
                <a:latin typeface="+mj-lt"/>
              </a:rPr>
              <a:t>The Uses of Literature</a:t>
            </a:r>
            <a:r>
              <a:rPr lang="en-GB" sz="1800" b="0" i="0" u="none" strike="noStrike" baseline="0" dirty="0">
                <a:latin typeface="+mj-lt"/>
              </a:rPr>
              <a:t>, Harcourt Publishers: San Diego, CA. </a:t>
            </a:r>
          </a:p>
          <a:p>
            <a:pPr marL="0" indent="0">
              <a:buNone/>
            </a:pPr>
            <a:r>
              <a:rPr lang="en-GB" sz="1800" b="0" i="0" u="none" strike="noStrike" baseline="0" dirty="0">
                <a:latin typeface="+mj-lt"/>
              </a:rPr>
              <a:t>Calvino, I. (1986b) “Philosophy and Literature”, in: </a:t>
            </a:r>
            <a:r>
              <a:rPr lang="en-GB" sz="1800" b="0" i="1" u="none" strike="noStrike" baseline="0" dirty="0">
                <a:latin typeface="+mj-lt"/>
              </a:rPr>
              <a:t>The Uses of Literature</a:t>
            </a:r>
            <a:r>
              <a:rPr lang="en-GB" sz="1800" b="0" i="0" u="none" strike="noStrike" baseline="0" dirty="0">
                <a:latin typeface="+mj-lt"/>
              </a:rPr>
              <a:t>, Harcourt Publishers: San Diego, CA. </a:t>
            </a:r>
          </a:p>
          <a:p>
            <a:pPr marL="0" indent="0">
              <a:buNone/>
            </a:pPr>
            <a:r>
              <a:rPr lang="en-GB" sz="1800" b="0" i="0" u="none" strike="noStrike" baseline="0" dirty="0">
                <a:latin typeface="+mj-lt"/>
              </a:rPr>
              <a:t>Calvino, I. (1992). </a:t>
            </a:r>
            <a:r>
              <a:rPr lang="en-GB" sz="1800" b="0" i="1" u="none" strike="noStrike" baseline="0" dirty="0">
                <a:latin typeface="+mj-lt"/>
              </a:rPr>
              <a:t>If on a winter’s night a traveller</a:t>
            </a:r>
            <a:r>
              <a:rPr lang="en-GB" sz="1800" b="0" i="0" u="none" strike="noStrike" baseline="0" dirty="0">
                <a:latin typeface="+mj-lt"/>
              </a:rPr>
              <a:t>, London: Minerva Books Ltd. Originally published in 1979. </a:t>
            </a:r>
          </a:p>
          <a:p>
            <a:pPr marL="0" indent="0">
              <a:buNone/>
            </a:pPr>
            <a:r>
              <a:rPr lang="en-GB" sz="1800" b="0" i="0" u="none" strike="noStrike" baseline="0" dirty="0" err="1">
                <a:latin typeface="+mj-lt"/>
              </a:rPr>
              <a:t>Capatti</a:t>
            </a:r>
            <a:r>
              <a:rPr lang="en-GB" sz="1800" b="0" i="0" u="none" strike="noStrike" baseline="0" dirty="0">
                <a:latin typeface="+mj-lt"/>
              </a:rPr>
              <a:t>, A. (1996). ‘In Praise of Rest’, </a:t>
            </a:r>
            <a:r>
              <a:rPr lang="en-GB" sz="1800" b="0" i="1" u="none" strike="noStrike" baseline="0" dirty="0">
                <a:latin typeface="+mj-lt"/>
              </a:rPr>
              <a:t>Slow </a:t>
            </a:r>
            <a:r>
              <a:rPr lang="en-GB" sz="1800" b="0" i="0" u="none" strike="noStrike" baseline="0" dirty="0">
                <a:latin typeface="+mj-lt"/>
              </a:rPr>
              <a:t>1(2), pp. 5–7. 14 </a:t>
            </a:r>
          </a:p>
          <a:p>
            <a:pPr marL="0" indent="0">
              <a:buNone/>
            </a:pPr>
            <a:r>
              <a:rPr lang="en-GB" sz="1800" b="0" i="0" u="none" strike="noStrike" baseline="0" dirty="0">
                <a:latin typeface="+mj-lt"/>
              </a:rPr>
              <a:t>Connolly, W. E. (1999) </a:t>
            </a:r>
            <a:r>
              <a:rPr lang="en-GB" sz="1800" b="0" i="1" u="none" strike="noStrike" baseline="0" dirty="0">
                <a:latin typeface="+mj-lt"/>
              </a:rPr>
              <a:t>Why I Am Not a Secularist</a:t>
            </a:r>
            <a:r>
              <a:rPr lang="en-GB" sz="1800" b="0" i="0" u="none" strike="noStrike" baseline="0" dirty="0">
                <a:latin typeface="+mj-lt"/>
              </a:rPr>
              <a:t>. Minneapolis: University of Minnesota Press. Minnesota Press. </a:t>
            </a:r>
          </a:p>
          <a:p>
            <a:pPr marL="0" indent="0">
              <a:buNone/>
            </a:pPr>
            <a:r>
              <a:rPr lang="en-GB" sz="1800" b="0" i="0" u="none" strike="noStrike" baseline="0" dirty="0">
                <a:latin typeface="+mj-lt"/>
              </a:rPr>
              <a:t>Cooper, D. (2013). </a:t>
            </a:r>
            <a:r>
              <a:rPr lang="en-GB" sz="1800" b="0" i="1" u="none" strike="noStrike" baseline="0" dirty="0">
                <a:latin typeface="+mj-lt"/>
              </a:rPr>
              <a:t>Everyday utopias: the conceptual life of promising spaces</a:t>
            </a:r>
            <a:r>
              <a:rPr lang="en-GB" sz="1800" b="0" i="0" u="none" strike="noStrike" baseline="0" dirty="0">
                <a:latin typeface="+mj-lt"/>
              </a:rPr>
              <a:t>, USA: Duke University Press. </a:t>
            </a:r>
          </a:p>
          <a:p>
            <a:pPr marL="0" indent="0">
              <a:buNone/>
            </a:pPr>
            <a:r>
              <a:rPr lang="en-GB" sz="1800" b="0" i="0" u="none" strike="noStrike" baseline="0" dirty="0">
                <a:latin typeface="+mj-lt"/>
              </a:rPr>
              <a:t>De Luca, T. and Jorge, N. B. (2015). </a:t>
            </a:r>
            <a:r>
              <a:rPr lang="en-GB" sz="1800" b="0" i="1" u="none" strike="noStrike" baseline="0" dirty="0">
                <a:latin typeface="+mj-lt"/>
              </a:rPr>
              <a:t>Slow Cinema</a:t>
            </a:r>
            <a:r>
              <a:rPr lang="en-GB" sz="1800" b="0" i="0" u="none" strike="noStrike" baseline="0" dirty="0">
                <a:latin typeface="+mj-lt"/>
              </a:rPr>
              <a:t>, Edinburgh, UK: Edinburgh University Press. </a:t>
            </a:r>
          </a:p>
          <a:p>
            <a:pPr marL="0" indent="0">
              <a:buNone/>
            </a:pPr>
            <a:r>
              <a:rPr lang="en-GB" sz="1800" b="0" i="0" u="none" strike="noStrike" baseline="0" dirty="0">
                <a:latin typeface="+mj-lt"/>
              </a:rPr>
              <a:t>Foucault, M. (2001) </a:t>
            </a:r>
            <a:r>
              <a:rPr lang="en-GB" sz="1800" b="0" i="1" u="none" strike="noStrike" baseline="0" dirty="0">
                <a:latin typeface="+mj-lt"/>
              </a:rPr>
              <a:t>Fearless Speech</a:t>
            </a:r>
            <a:r>
              <a:rPr lang="en-GB" sz="1800" b="0" i="0" u="none" strike="noStrike" baseline="0" dirty="0">
                <a:latin typeface="+mj-lt"/>
              </a:rPr>
              <a:t>, J. Pearson (ed.) Boston, MS: MIT Press. </a:t>
            </a:r>
          </a:p>
          <a:p>
            <a:pPr marL="0" indent="0">
              <a:buNone/>
            </a:pPr>
            <a:r>
              <a:rPr lang="en-GB" sz="1800" b="0" i="0" u="none" strike="noStrike" baseline="0" dirty="0" err="1">
                <a:latin typeface="+mj-lt"/>
              </a:rPr>
              <a:t>Felski</a:t>
            </a:r>
            <a:r>
              <a:rPr lang="en-GB" sz="1800" b="0" i="0" u="none" strike="noStrike" baseline="0" dirty="0">
                <a:latin typeface="+mj-lt"/>
              </a:rPr>
              <a:t>, R. (2008). </a:t>
            </a:r>
            <a:r>
              <a:rPr lang="en-GB" sz="1800" b="0" i="1" u="none" strike="noStrike" baseline="0" dirty="0">
                <a:latin typeface="+mj-lt"/>
              </a:rPr>
              <a:t>The uses of literature. </a:t>
            </a:r>
            <a:r>
              <a:rPr lang="en-GB" sz="1800" b="0" i="0" u="none" strike="noStrike" baseline="0" dirty="0">
                <a:latin typeface="+mj-lt"/>
              </a:rPr>
              <a:t>London, UK: Wiley Blackwell. </a:t>
            </a:r>
          </a:p>
          <a:p>
            <a:pPr marL="0" indent="0">
              <a:buNone/>
            </a:pPr>
            <a:r>
              <a:rPr lang="en-GB" sz="1800" b="0" i="0" u="none" strike="noStrike" baseline="0" dirty="0" err="1">
                <a:latin typeface="+mj-lt"/>
              </a:rPr>
              <a:t>Felski</a:t>
            </a:r>
            <a:r>
              <a:rPr lang="en-GB" sz="1800" b="0" i="0" u="none" strike="noStrike" baseline="0" dirty="0">
                <a:latin typeface="+mj-lt"/>
              </a:rPr>
              <a:t>, R. (2015). </a:t>
            </a:r>
            <a:r>
              <a:rPr lang="en-GB" sz="1800" b="0" i="1" u="none" strike="noStrike" baseline="0" dirty="0">
                <a:latin typeface="+mj-lt"/>
              </a:rPr>
              <a:t>The limits of critique. </a:t>
            </a:r>
            <a:r>
              <a:rPr lang="en-GB" sz="1800" b="0" i="0" u="none" strike="noStrike" baseline="0" dirty="0">
                <a:latin typeface="+mj-lt"/>
              </a:rPr>
              <a:t>USA: Chicago University Press. </a:t>
            </a:r>
          </a:p>
          <a:p>
            <a:pPr marL="0" indent="0">
              <a:buNone/>
            </a:pPr>
            <a:r>
              <a:rPr lang="en-GB" sz="1800" b="0" i="0" u="none" strike="noStrike" baseline="0" dirty="0">
                <a:latin typeface="+mj-lt"/>
              </a:rPr>
              <a:t>Hogan, P. (2010). </a:t>
            </a:r>
            <a:r>
              <a:rPr lang="en-GB" sz="1800" b="0" i="1" u="none" strike="noStrike" baseline="0" dirty="0">
                <a:latin typeface="+mj-lt"/>
              </a:rPr>
              <a:t>The new significance of learning: Imagination’s </a:t>
            </a:r>
            <a:r>
              <a:rPr lang="en-GB" sz="1800" b="0" i="1" u="none" strike="noStrike" baseline="0" dirty="0" err="1">
                <a:latin typeface="+mj-lt"/>
              </a:rPr>
              <a:t>heartwork</a:t>
            </a:r>
            <a:r>
              <a:rPr lang="en-GB" sz="1800" b="0" i="0" u="none" strike="noStrike" baseline="0" dirty="0">
                <a:latin typeface="+mj-lt"/>
              </a:rPr>
              <a:t>, London: Routledge. </a:t>
            </a:r>
          </a:p>
          <a:p>
            <a:pPr marL="0" indent="0">
              <a:buNone/>
            </a:pPr>
            <a:r>
              <a:rPr lang="en-GB" sz="1800" b="0" i="0" u="none" strike="noStrike" baseline="0" dirty="0">
                <a:latin typeface="+mj-lt"/>
              </a:rPr>
              <a:t>Nussbaum, M. C. (2016). </a:t>
            </a:r>
            <a:r>
              <a:rPr lang="en-GB" sz="1800" b="0" i="1" u="none" strike="noStrike" baseline="0" dirty="0">
                <a:latin typeface="+mj-lt"/>
              </a:rPr>
              <a:t>Not for profit: why democracy needs the humanities, </a:t>
            </a:r>
            <a:r>
              <a:rPr lang="en-GB" sz="1800" b="0" i="0" u="none" strike="noStrike" baseline="0" dirty="0">
                <a:latin typeface="+mj-lt"/>
              </a:rPr>
              <a:t>Princeton, NJ: Princeton University Press. </a:t>
            </a:r>
          </a:p>
          <a:p>
            <a:pPr marL="0" indent="0">
              <a:buNone/>
            </a:pPr>
            <a:r>
              <a:rPr lang="en-GB" sz="1800" b="0" i="0" u="none" strike="noStrike" baseline="0" dirty="0" err="1">
                <a:latin typeface="+mj-lt"/>
              </a:rPr>
              <a:t>Macé</a:t>
            </a:r>
            <a:r>
              <a:rPr lang="en-GB" sz="1800" b="0" i="0" u="none" strike="noStrike" baseline="0" dirty="0">
                <a:latin typeface="+mj-lt"/>
              </a:rPr>
              <a:t>, M. (2013). Ways of reading, modes of being. </a:t>
            </a:r>
            <a:r>
              <a:rPr lang="en-GB" sz="1800" b="0" i="1" u="none" strike="noStrike" baseline="0" dirty="0">
                <a:latin typeface="+mj-lt"/>
              </a:rPr>
              <a:t>New Literary History 44</a:t>
            </a:r>
            <a:r>
              <a:rPr lang="en-GB" sz="1800" b="0" i="0" u="none" strike="noStrike" baseline="0" dirty="0">
                <a:latin typeface="+mj-lt"/>
              </a:rPr>
              <a:t>(2), 213-229. doi:10.1353/nlh.2013.0017. </a:t>
            </a:r>
          </a:p>
          <a:p>
            <a:pPr marL="0" indent="0">
              <a:buNone/>
            </a:pPr>
            <a:r>
              <a:rPr lang="it-IT" sz="1800" b="0" i="0" u="none" strike="noStrike" baseline="0" dirty="0">
                <a:latin typeface="+mj-lt"/>
              </a:rPr>
              <a:t>Montanari, M. (1996) ‘Beware!’, </a:t>
            </a:r>
            <a:r>
              <a:rPr lang="it-IT" sz="1800" b="0" i="1" u="none" strike="noStrike" baseline="0" dirty="0">
                <a:latin typeface="+mj-lt"/>
              </a:rPr>
              <a:t>Slow </a:t>
            </a:r>
            <a:r>
              <a:rPr lang="it-IT" sz="1800" b="0" i="0" u="none" strike="noStrike" baseline="0" dirty="0">
                <a:latin typeface="+mj-lt"/>
              </a:rPr>
              <a:t>1(2), pp. 56–9. </a:t>
            </a:r>
          </a:p>
          <a:p>
            <a:pPr marL="0" indent="0">
              <a:buNone/>
            </a:pPr>
            <a:r>
              <a:rPr lang="en-GB" sz="1800" b="0" i="0" u="none" strike="noStrike" baseline="0" dirty="0">
                <a:latin typeface="+mj-lt"/>
              </a:rPr>
              <a:t>Parkins, W. (2004). Out of time: fast subjects and slow living, </a:t>
            </a:r>
            <a:r>
              <a:rPr lang="en-GB" sz="1800" b="0" i="1" u="none" strike="noStrike" baseline="0" dirty="0">
                <a:latin typeface="+mj-lt"/>
              </a:rPr>
              <a:t>Time &amp; Society</a:t>
            </a:r>
            <a:r>
              <a:rPr lang="en-GB" sz="1800" b="0" i="0" u="none" strike="noStrike" baseline="0" dirty="0">
                <a:latin typeface="+mj-lt"/>
              </a:rPr>
              <a:t>, 13 (2-3), pp. 363-382. https://doi.org/10.1177/0961463X04045662 </a:t>
            </a:r>
          </a:p>
          <a:p>
            <a:pPr marL="0" indent="0">
              <a:buNone/>
            </a:pPr>
            <a:r>
              <a:rPr lang="en-GB" sz="1800" b="0" i="0" u="none" strike="noStrike" baseline="0" dirty="0" err="1">
                <a:latin typeface="+mj-lt"/>
              </a:rPr>
              <a:t>Petrini</a:t>
            </a:r>
            <a:r>
              <a:rPr lang="en-GB" sz="1800" b="0" i="0" u="none" strike="noStrike" baseline="0" dirty="0">
                <a:latin typeface="+mj-lt"/>
              </a:rPr>
              <a:t>, C. (2004). </a:t>
            </a:r>
            <a:r>
              <a:rPr lang="en-GB" sz="1800" b="0" i="1" u="none" strike="noStrike" baseline="0" dirty="0">
                <a:latin typeface="+mj-lt"/>
              </a:rPr>
              <a:t>Slow food: the case for taste</a:t>
            </a:r>
            <a:r>
              <a:rPr lang="en-GB" sz="1800" b="0" i="0" u="none" strike="noStrike" baseline="0" dirty="0">
                <a:latin typeface="+mj-lt"/>
              </a:rPr>
              <a:t>, USA: Columbia University Press. </a:t>
            </a:r>
          </a:p>
          <a:p>
            <a:pPr marL="0" indent="0">
              <a:buNone/>
            </a:pPr>
            <a:r>
              <a:rPr lang="en-GB" sz="1800" b="0" i="0" u="none" strike="noStrike" baseline="0" dirty="0">
                <a:latin typeface="+mj-lt"/>
              </a:rPr>
              <a:t>Sartre, J. P. (2011). </a:t>
            </a:r>
            <a:r>
              <a:rPr lang="en-GB" sz="1800" b="0" i="1" u="none" strike="noStrike" baseline="0" dirty="0">
                <a:latin typeface="+mj-lt"/>
              </a:rPr>
              <a:t>Transcendence of the ego: a sketch for phenomenological description</a:t>
            </a:r>
            <a:r>
              <a:rPr lang="en-GB" sz="1800" b="0" i="0" u="none" strike="noStrike" baseline="0" dirty="0">
                <a:latin typeface="+mj-lt"/>
              </a:rPr>
              <a:t>, S. Richmond, trans., London: Routledge. Originally published in 1937. </a:t>
            </a:r>
          </a:p>
          <a:p>
            <a:pPr marL="0" indent="0">
              <a:buNone/>
            </a:pPr>
            <a:r>
              <a:rPr lang="en-GB" sz="1800" b="0" i="0" u="none" strike="noStrike" baseline="0" dirty="0">
                <a:latin typeface="+mj-lt"/>
              </a:rPr>
              <a:t>Sedgwick, E. K. (2002), </a:t>
            </a:r>
            <a:r>
              <a:rPr lang="en-GB" sz="1800" b="0" i="1" u="none" strike="noStrike" baseline="0" dirty="0">
                <a:latin typeface="+mj-lt"/>
              </a:rPr>
              <a:t>Touching Feeling</a:t>
            </a:r>
            <a:r>
              <a:rPr lang="en-GB" sz="1800" b="0" i="0" u="none" strike="noStrike" baseline="0" dirty="0">
                <a:latin typeface="+mj-lt"/>
              </a:rPr>
              <a:t>, Durham, USAL Duke University Press, Durham. </a:t>
            </a:r>
          </a:p>
          <a:p>
            <a:pPr marL="0" indent="0">
              <a:buNone/>
            </a:pPr>
            <a:r>
              <a:rPr lang="en-GB" sz="1800" b="0" i="0" u="none" strike="noStrike" baseline="0" dirty="0">
                <a:latin typeface="+mj-lt"/>
              </a:rPr>
              <a:t>Sontag, S. (1966) </a:t>
            </a:r>
            <a:r>
              <a:rPr lang="en-GB" sz="1800" b="0" i="1" u="none" strike="noStrike" baseline="0" dirty="0">
                <a:latin typeface="+mj-lt"/>
              </a:rPr>
              <a:t>Against Interpretation and other essays</a:t>
            </a:r>
            <a:r>
              <a:rPr lang="en-GB" sz="1800" b="0" i="0" u="none" strike="noStrike" baseline="0" dirty="0">
                <a:latin typeface="+mj-lt"/>
              </a:rPr>
              <a:t>, London: Penguin Books. </a:t>
            </a:r>
          </a:p>
          <a:p>
            <a:pPr marL="0" indent="0">
              <a:buNone/>
            </a:pPr>
            <a:r>
              <a:rPr lang="en-GB" sz="1800" b="0" i="0" u="none" strike="noStrike" baseline="0" dirty="0">
                <a:latin typeface="+mj-lt"/>
              </a:rPr>
              <a:t>Waters, L. (2007). Time for reading, </a:t>
            </a:r>
            <a:r>
              <a:rPr lang="en-GB" sz="1800" b="0" i="1" u="none" strike="noStrike" baseline="0" dirty="0">
                <a:latin typeface="+mj-lt"/>
              </a:rPr>
              <a:t>The Chronicle of Higher Education</a:t>
            </a:r>
            <a:r>
              <a:rPr lang="en-GB" sz="1800" b="0" i="0" u="none" strike="noStrike" baseline="0" dirty="0">
                <a:latin typeface="+mj-lt"/>
              </a:rPr>
              <a:t>, 53 (23). </a:t>
            </a:r>
          </a:p>
          <a:p>
            <a:pPr marL="0" indent="0">
              <a:buNone/>
            </a:pPr>
            <a:r>
              <a:rPr lang="en-GB" sz="1800" b="0" i="0" u="none" strike="noStrike" baseline="0" dirty="0">
                <a:latin typeface="+mj-lt"/>
              </a:rPr>
              <a:t>Weber, M. (2010). </a:t>
            </a:r>
            <a:r>
              <a:rPr lang="en-GB" sz="1800" b="0" i="1" u="none" strike="noStrike" baseline="0" dirty="0">
                <a:latin typeface="+mj-lt"/>
              </a:rPr>
              <a:t>The protestant ethic and the spirit of capitalism</a:t>
            </a:r>
            <a:r>
              <a:rPr lang="en-GB" sz="1800" b="0" i="0" u="none" strike="noStrike" baseline="0" dirty="0">
                <a:latin typeface="+mj-lt"/>
              </a:rPr>
              <a:t>, Oxford, UK: Oxford University Press. </a:t>
            </a:r>
          </a:p>
        </p:txBody>
      </p:sp>
    </p:spTree>
    <p:extLst>
      <p:ext uri="{BB962C8B-B14F-4D97-AF65-F5344CB8AC3E}">
        <p14:creationId xmlns:p14="http://schemas.microsoft.com/office/powerpoint/2010/main" val="2138883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8647-E553-837F-4378-21FD955E0C2F}"/>
              </a:ext>
            </a:extLst>
          </p:cNvPr>
          <p:cNvSpPr>
            <a:spLocks noGrp="1"/>
          </p:cNvSpPr>
          <p:nvPr>
            <p:ph type="title"/>
          </p:nvPr>
        </p:nvSpPr>
        <p:spPr/>
        <p:txBody>
          <a:bodyPr/>
          <a:lstStyle/>
          <a:p>
            <a:r>
              <a:rPr lang="en-GB" dirty="0"/>
              <a:t>Defending Literature </a:t>
            </a:r>
          </a:p>
        </p:txBody>
      </p:sp>
      <p:sp>
        <p:nvSpPr>
          <p:cNvPr id="3" name="Content Placeholder 2">
            <a:extLst>
              <a:ext uri="{FF2B5EF4-FFF2-40B4-BE49-F238E27FC236}">
                <a16:creationId xmlns:a16="http://schemas.microsoft.com/office/drawing/2014/main" id="{1C73BC43-BA41-1D10-2500-F9F5976ADE57}"/>
              </a:ext>
            </a:extLst>
          </p:cNvPr>
          <p:cNvSpPr>
            <a:spLocks noGrp="1"/>
          </p:cNvSpPr>
          <p:nvPr>
            <p:ph idx="1"/>
          </p:nvPr>
        </p:nvSpPr>
        <p:spPr>
          <a:xfrm>
            <a:off x="838200" y="1825625"/>
            <a:ext cx="10515600" cy="4667250"/>
          </a:xfrm>
        </p:spPr>
        <p:txBody>
          <a:bodyPr>
            <a:normAutofit fontScale="92500" lnSpcReduction="20000"/>
          </a:bodyPr>
          <a:lstStyle/>
          <a:p>
            <a:pPr marL="0" indent="0" algn="ctr">
              <a:buNone/>
            </a:pPr>
            <a:r>
              <a:rPr lang="en-GB" sz="3500" b="1" dirty="0">
                <a:solidFill>
                  <a:schemeClr val="accent6">
                    <a:lumMod val="60000"/>
                    <a:lumOff val="40000"/>
                  </a:schemeClr>
                </a:solidFill>
              </a:rPr>
              <a:t>Are such (descriptive) practices possible, or encouraged, in the modern university classroom? </a:t>
            </a:r>
          </a:p>
          <a:p>
            <a:endParaRPr lang="en-GB" dirty="0"/>
          </a:p>
          <a:p>
            <a:r>
              <a:rPr lang="en-GB" b="1" dirty="0">
                <a:solidFill>
                  <a:schemeClr val="accent1">
                    <a:lumMod val="75000"/>
                  </a:schemeClr>
                </a:solidFill>
              </a:rPr>
              <a:t>The value of enabling </a:t>
            </a:r>
            <a:r>
              <a:rPr lang="en-GB" b="1" i="1" dirty="0">
                <a:solidFill>
                  <a:schemeClr val="accent1">
                    <a:lumMod val="75000"/>
                  </a:schemeClr>
                </a:solidFill>
              </a:rPr>
              <a:t>slowness </a:t>
            </a:r>
            <a:r>
              <a:rPr lang="en-GB" i="1" dirty="0"/>
              <a:t>– </a:t>
            </a:r>
            <a:r>
              <a:rPr lang="en-GB" dirty="0"/>
              <a:t>understood as a form of contemplative practice - in order to attenuate the logic of efficiency and distancing found in certain forms of interpretation </a:t>
            </a:r>
          </a:p>
          <a:p>
            <a:r>
              <a:rPr lang="en-GB" b="1" dirty="0">
                <a:solidFill>
                  <a:schemeClr val="accent1">
                    <a:lumMod val="75000"/>
                  </a:schemeClr>
                </a:solidFill>
              </a:rPr>
              <a:t>Enchantment with a text </a:t>
            </a:r>
            <a:r>
              <a:rPr lang="en-GB" dirty="0"/>
              <a:t>– points to embedded possibilities for engaging with literature beyond the disenchantment that can seem to characterise our practices </a:t>
            </a:r>
          </a:p>
          <a:p>
            <a:endParaRPr lang="en-GB" dirty="0"/>
          </a:p>
          <a:p>
            <a:pPr marL="0" indent="0" algn="ctr">
              <a:buNone/>
            </a:pPr>
            <a:r>
              <a:rPr lang="en-GB" sz="3000" b="1" dirty="0">
                <a:solidFill>
                  <a:schemeClr val="accent6">
                    <a:lumMod val="60000"/>
                    <a:lumOff val="40000"/>
                  </a:schemeClr>
                </a:solidFill>
              </a:rPr>
              <a:t>Calls for a defence not only of the humanities, but also those slow, contemplative spaces increasingly threatened in the modern university</a:t>
            </a:r>
          </a:p>
        </p:txBody>
      </p:sp>
    </p:spTree>
    <p:extLst>
      <p:ext uri="{BB962C8B-B14F-4D97-AF65-F5344CB8AC3E}">
        <p14:creationId xmlns:p14="http://schemas.microsoft.com/office/powerpoint/2010/main" val="91072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C2FA8-792C-E0B6-06D2-722EBCEECA60}"/>
              </a:ext>
            </a:extLst>
          </p:cNvPr>
          <p:cNvSpPr>
            <a:spLocks noGrp="1"/>
          </p:cNvSpPr>
          <p:nvPr>
            <p:ph type="ctrTitle"/>
          </p:nvPr>
        </p:nvSpPr>
        <p:spPr>
          <a:xfrm>
            <a:off x="1524000" y="1122362"/>
            <a:ext cx="9144000" cy="2941637"/>
          </a:xfrm>
        </p:spPr>
        <p:txBody>
          <a:bodyPr/>
          <a:lstStyle/>
          <a:p>
            <a:r>
              <a:rPr lang="en-GB" dirty="0"/>
              <a:t>A Disenchantment Tale</a:t>
            </a:r>
          </a:p>
        </p:txBody>
      </p:sp>
    </p:spTree>
    <p:extLst>
      <p:ext uri="{BB962C8B-B14F-4D97-AF65-F5344CB8AC3E}">
        <p14:creationId xmlns:p14="http://schemas.microsoft.com/office/powerpoint/2010/main" val="89697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97ED5B-228E-E9C2-FC40-AAD79867BD6A}"/>
              </a:ext>
            </a:extLst>
          </p:cNvPr>
          <p:cNvSpPr>
            <a:spLocks noGrp="1"/>
          </p:cNvSpPr>
          <p:nvPr>
            <p:ph idx="1"/>
          </p:nvPr>
        </p:nvSpPr>
        <p:spPr>
          <a:xfrm>
            <a:off x="660400" y="284480"/>
            <a:ext cx="11225658" cy="6502400"/>
          </a:xfrm>
        </p:spPr>
        <p:txBody>
          <a:bodyPr>
            <a:normAutofit lnSpcReduction="10000"/>
          </a:bodyPr>
          <a:lstStyle/>
          <a:p>
            <a:pPr marL="0" indent="0">
              <a:buNone/>
            </a:pPr>
            <a:r>
              <a:rPr lang="en-GB" sz="3200" b="0" i="0" u="none" strike="noStrike" baseline="0" dirty="0">
                <a:latin typeface="Daytona Condensed" panose="020B0506030503040204" pitchFamily="34" charset="0"/>
              </a:rPr>
              <a:t>[</a:t>
            </a:r>
            <a:r>
              <a:rPr lang="en-GB" sz="3200" b="0" i="0" u="none" strike="noStrike" baseline="0" dirty="0" err="1">
                <a:latin typeface="Daytona Condensed" panose="020B0506030503040204" pitchFamily="34" charset="0"/>
              </a:rPr>
              <a:t>Lotaria</a:t>
            </a:r>
            <a:r>
              <a:rPr lang="en-GB" sz="3200" b="0" i="0" u="none" strike="noStrike" baseline="0" dirty="0">
                <a:latin typeface="Daytona Condensed" panose="020B0506030503040204" pitchFamily="34" charset="0"/>
              </a:rPr>
              <a:t>] explained to me that a suitably programmed computer can read a novel in a few minutes and record the list of all the words contained in the text, in order of frequency. </a:t>
            </a:r>
          </a:p>
          <a:p>
            <a:pPr marL="0" indent="0">
              <a:buNone/>
            </a:pPr>
            <a:r>
              <a:rPr lang="en-GB" sz="3200" b="0" i="0" u="none" strike="noStrike" baseline="0" dirty="0">
                <a:latin typeface="Daytona Condensed" panose="020B0506030503040204" pitchFamily="34" charset="0"/>
              </a:rPr>
              <a:t>“That way I can have an already completed reading at hand,” </a:t>
            </a:r>
            <a:r>
              <a:rPr lang="en-GB" sz="3200" b="0" i="0" u="none" strike="noStrike" baseline="0" dirty="0" err="1">
                <a:latin typeface="Daytona Condensed" panose="020B0506030503040204" pitchFamily="34" charset="0"/>
              </a:rPr>
              <a:t>Lotaria</a:t>
            </a:r>
            <a:r>
              <a:rPr lang="en-GB" sz="3200" b="0" i="0" u="none" strike="noStrike" baseline="0" dirty="0">
                <a:latin typeface="Daytona Condensed" panose="020B0506030503040204" pitchFamily="34" charset="0"/>
              </a:rPr>
              <a:t> says, “with an incalculable saving of time. </a:t>
            </a:r>
          </a:p>
          <a:p>
            <a:pPr marL="0" indent="0">
              <a:buNone/>
            </a:pPr>
            <a:r>
              <a:rPr lang="en-GB" sz="3200" b="0" i="0" u="none" strike="noStrike" baseline="0" dirty="0">
                <a:latin typeface="Daytona Condensed" panose="020B0506030503040204" pitchFamily="34" charset="0"/>
              </a:rPr>
              <a:t>What is the reading of a text, in fact, except the recording of certain thematic recurrences, certain insistences of forms and meanings? </a:t>
            </a:r>
          </a:p>
          <a:p>
            <a:pPr marL="0" indent="0">
              <a:buNone/>
            </a:pPr>
            <a:r>
              <a:rPr lang="en-GB" sz="3200" b="0" i="0" u="none" strike="noStrike" baseline="0" dirty="0">
                <a:latin typeface="Daytona Condensed" panose="020B0506030503040204" pitchFamily="34" charset="0"/>
              </a:rPr>
              <a:t>An electronic reading supplies me with a list of the frequencies, which I have only to glance at to form an idea of the problems the book suggests in my critical study. </a:t>
            </a:r>
          </a:p>
          <a:p>
            <a:pPr marL="0" indent="0">
              <a:buNone/>
            </a:pPr>
            <a:r>
              <a:rPr lang="en-GB" sz="3200" b="0" i="0" u="none" strike="noStrike" baseline="0" dirty="0">
                <a:latin typeface="Daytona Condensed" panose="020B0506030503040204" pitchFamily="34" charset="0"/>
              </a:rPr>
              <a:t>Naturally, at the highest frequencies the list records countless articles, pronouns, particles, but I don’t pay them any attention. I head straight for the words with the richest meaning; they can give me a fairly precise notion of the book.” (Calvino, 1992, p.132). </a:t>
            </a:r>
            <a:endParaRPr lang="en-GB" sz="4400" dirty="0">
              <a:latin typeface="Daytona Condensed" panose="020B0506030503040204" pitchFamily="34" charset="0"/>
            </a:endParaRPr>
          </a:p>
        </p:txBody>
      </p:sp>
    </p:spTree>
    <p:extLst>
      <p:ext uri="{BB962C8B-B14F-4D97-AF65-F5344CB8AC3E}">
        <p14:creationId xmlns:p14="http://schemas.microsoft.com/office/powerpoint/2010/main" val="220241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088394-9D41-3537-086E-AA73C12E5558}"/>
              </a:ext>
            </a:extLst>
          </p:cNvPr>
          <p:cNvSpPr>
            <a:spLocks noGrp="1"/>
          </p:cNvSpPr>
          <p:nvPr>
            <p:ph idx="1"/>
          </p:nvPr>
        </p:nvSpPr>
        <p:spPr>
          <a:xfrm>
            <a:off x="273123" y="1517055"/>
            <a:ext cx="8768136" cy="4486275"/>
          </a:xfrm>
        </p:spPr>
        <p:txBody>
          <a:bodyPr>
            <a:noAutofit/>
          </a:bodyPr>
          <a:lstStyle/>
          <a:p>
            <a:r>
              <a:rPr lang="en-GB" dirty="0" err="1">
                <a:solidFill>
                  <a:schemeClr val="accent1">
                    <a:lumMod val="75000"/>
                  </a:schemeClr>
                </a:solidFill>
              </a:rPr>
              <a:t>Lotaria</a:t>
            </a:r>
            <a:r>
              <a:rPr lang="en-GB" dirty="0"/>
              <a:t> – a student of literature in Italo Calvino’s </a:t>
            </a:r>
            <a:r>
              <a:rPr lang="en-GB" i="1" dirty="0"/>
              <a:t>If On a Winter’s Night a Traveller </a:t>
            </a:r>
            <a:r>
              <a:rPr lang="en-GB" dirty="0"/>
              <a:t>– describing her </a:t>
            </a:r>
            <a:r>
              <a:rPr lang="en-GB" dirty="0">
                <a:solidFill>
                  <a:schemeClr val="accent1">
                    <a:lumMod val="75000"/>
                  </a:schemeClr>
                </a:solidFill>
              </a:rPr>
              <a:t>‘efficient’ method for reading a novel for class </a:t>
            </a:r>
          </a:p>
          <a:p>
            <a:r>
              <a:rPr lang="en-GB" dirty="0">
                <a:solidFill>
                  <a:schemeClr val="accent1">
                    <a:lumMod val="75000"/>
                  </a:schemeClr>
                </a:solidFill>
              </a:rPr>
              <a:t>Modern narrative of disenchantment </a:t>
            </a:r>
            <a:r>
              <a:rPr lang="en-GB" dirty="0"/>
              <a:t>– what Weber describes as a </a:t>
            </a:r>
            <a:r>
              <a:rPr lang="en-GB" b="0" i="0" u="none" strike="noStrike" baseline="0" dirty="0"/>
              <a:t>new kind of rationality based on ‘</a:t>
            </a:r>
            <a:r>
              <a:rPr lang="en-GB" b="0" i="0" u="none" strike="noStrike" baseline="0" dirty="0" err="1"/>
              <a:t>calculat</a:t>
            </a:r>
            <a:r>
              <a:rPr lang="en-GB" b="0" i="0" u="none" strike="noStrike" baseline="0" dirty="0"/>
              <a:t>[</a:t>
            </a:r>
            <a:r>
              <a:rPr lang="en-GB" b="0" i="0" u="none" strike="noStrike" baseline="0" dirty="0" err="1"/>
              <a:t>ing</a:t>
            </a:r>
            <a:r>
              <a:rPr lang="en-GB" b="0" i="0" u="none" strike="noStrike" baseline="0" dirty="0"/>
              <a:t>] the most economical application of means to a given end’ (Taylor, 1991, p. 55), where older (“superstitious”) ways of thinking are obsolete, and the </a:t>
            </a:r>
            <a:r>
              <a:rPr lang="en-GB" b="0" i="0" u="none" strike="noStrike" baseline="0" dirty="0">
                <a:solidFill>
                  <a:schemeClr val="accent1">
                    <a:lumMod val="75000"/>
                  </a:schemeClr>
                </a:solidFill>
              </a:rPr>
              <a:t>world is thought to be best directed by scientific modes of thought</a:t>
            </a:r>
            <a:r>
              <a:rPr lang="en-GB" b="0" i="0" u="none" strike="noStrike" baseline="0" dirty="0"/>
              <a:t> – peaks with the arrival of the </a:t>
            </a:r>
            <a:r>
              <a:rPr lang="en-GB" b="0" i="0" u="none" strike="noStrike" baseline="0" dirty="0">
                <a:solidFill>
                  <a:schemeClr val="accent1">
                    <a:lumMod val="75000"/>
                  </a:schemeClr>
                </a:solidFill>
              </a:rPr>
              <a:t>entrepreneurial spirit </a:t>
            </a:r>
            <a:r>
              <a:rPr lang="en-GB" b="0" i="0" u="none" strike="noStrike" baseline="0" dirty="0"/>
              <a:t>in capitalist societies </a:t>
            </a:r>
            <a:endParaRPr lang="en-GB" dirty="0"/>
          </a:p>
          <a:p>
            <a:r>
              <a:rPr lang="en-GB" dirty="0">
                <a:solidFill>
                  <a:schemeClr val="accent6">
                    <a:lumMod val="60000"/>
                    <a:lumOff val="40000"/>
                  </a:schemeClr>
                </a:solidFill>
              </a:rPr>
              <a:t>Although </a:t>
            </a:r>
            <a:r>
              <a:rPr lang="en-GB" dirty="0" err="1">
                <a:solidFill>
                  <a:schemeClr val="accent6">
                    <a:lumMod val="60000"/>
                    <a:lumOff val="40000"/>
                  </a:schemeClr>
                </a:solidFill>
              </a:rPr>
              <a:t>Lotaria’s</a:t>
            </a:r>
            <a:r>
              <a:rPr lang="en-GB" dirty="0">
                <a:solidFill>
                  <a:schemeClr val="accent6">
                    <a:lumMod val="60000"/>
                    <a:lumOff val="40000"/>
                  </a:schemeClr>
                </a:solidFill>
              </a:rPr>
              <a:t> method is comical in some respects, also an eerie glimpse into the humanities department (present and future)? </a:t>
            </a:r>
          </a:p>
        </p:txBody>
      </p:sp>
      <p:sp>
        <p:nvSpPr>
          <p:cNvPr id="4" name="Title 1">
            <a:extLst>
              <a:ext uri="{FF2B5EF4-FFF2-40B4-BE49-F238E27FC236}">
                <a16:creationId xmlns:a16="http://schemas.microsoft.com/office/drawing/2014/main" id="{209FF1C9-5C20-9351-9D04-E9F28840FBEA}"/>
              </a:ext>
            </a:extLst>
          </p:cNvPr>
          <p:cNvSpPr>
            <a:spLocks noGrp="1"/>
          </p:cNvSpPr>
          <p:nvPr>
            <p:ph type="title"/>
          </p:nvPr>
        </p:nvSpPr>
        <p:spPr>
          <a:xfrm>
            <a:off x="838200" y="365125"/>
            <a:ext cx="10515600" cy="1325563"/>
          </a:xfrm>
        </p:spPr>
        <p:txBody>
          <a:bodyPr/>
          <a:lstStyle/>
          <a:p>
            <a:r>
              <a:rPr lang="en-GB" dirty="0"/>
              <a:t>A Disenchantment Tale </a:t>
            </a:r>
          </a:p>
        </p:txBody>
      </p:sp>
      <p:pic>
        <p:nvPicPr>
          <p:cNvPr id="2052" name="Picture 4" descr="If on a Winter's Night a Traveller by Italo Calvino - Penguin Books  Australia">
            <a:extLst>
              <a:ext uri="{FF2B5EF4-FFF2-40B4-BE49-F238E27FC236}">
                <a16:creationId xmlns:a16="http://schemas.microsoft.com/office/drawing/2014/main" id="{73430A2A-28C4-A19E-B989-D321C4B2A7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922" y="1264752"/>
            <a:ext cx="2675240" cy="4108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510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8DAE-4C77-FBC1-5D0E-B937A50BA2A8}"/>
              </a:ext>
            </a:extLst>
          </p:cNvPr>
          <p:cNvSpPr>
            <a:spLocks noGrp="1"/>
          </p:cNvSpPr>
          <p:nvPr>
            <p:ph type="title"/>
          </p:nvPr>
        </p:nvSpPr>
        <p:spPr/>
        <p:txBody>
          <a:bodyPr/>
          <a:lstStyle/>
          <a:p>
            <a:r>
              <a:rPr lang="en-GB" dirty="0"/>
              <a:t>A Disenchantment Tale </a:t>
            </a:r>
          </a:p>
        </p:txBody>
      </p:sp>
      <p:pic>
        <p:nvPicPr>
          <p:cNvPr id="3074" name="Picture 2" descr="2023 Reading Convention report – Quekett Microscopical Club">
            <a:extLst>
              <a:ext uri="{FF2B5EF4-FFF2-40B4-BE49-F238E27FC236}">
                <a16:creationId xmlns:a16="http://schemas.microsoft.com/office/drawing/2014/main" id="{5898BACC-0FD7-E242-F7D6-74C959864F5A}"/>
              </a:ext>
            </a:extLst>
          </p:cNvPr>
          <p:cNvPicPr>
            <a:picLocks noChangeAspect="1" noChangeArrowheads="1"/>
          </p:cNvPicPr>
          <p:nvPr/>
        </p:nvPicPr>
        <p:blipFill>
          <a:blip r:embed="rId2">
            <a:alphaModFix amt="2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6712" y="283845"/>
            <a:ext cx="10758221" cy="620903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95897C8-20C0-A416-26C7-5EDBF2699CA2}"/>
              </a:ext>
            </a:extLst>
          </p:cNvPr>
          <p:cNvSpPr>
            <a:spLocks noGrp="1"/>
          </p:cNvSpPr>
          <p:nvPr>
            <p:ph idx="1"/>
          </p:nvPr>
        </p:nvSpPr>
        <p:spPr/>
        <p:txBody>
          <a:bodyPr>
            <a:normAutofit lnSpcReduction="10000"/>
          </a:bodyPr>
          <a:lstStyle/>
          <a:p>
            <a:r>
              <a:rPr lang="en-GB" dirty="0">
                <a:solidFill>
                  <a:schemeClr val="accent1">
                    <a:lumMod val="75000"/>
                  </a:schemeClr>
                </a:solidFill>
              </a:rPr>
              <a:t>Disenchantment – a blessing or a curse? </a:t>
            </a:r>
            <a:r>
              <a:rPr lang="en-GB" dirty="0"/>
              <a:t>New opportunities for self-legitimisation? New possibilities for the ‘self’? </a:t>
            </a:r>
          </a:p>
          <a:p>
            <a:r>
              <a:rPr lang="en-GB" dirty="0"/>
              <a:t>Camus (2005) – this </a:t>
            </a:r>
            <a:r>
              <a:rPr lang="en-GB" dirty="0">
                <a:solidFill>
                  <a:schemeClr val="accent1">
                    <a:lumMod val="75000"/>
                  </a:schemeClr>
                </a:solidFill>
              </a:rPr>
              <a:t>new-found freedom both ‘liberates’ and ‘blinds’ </a:t>
            </a:r>
          </a:p>
          <a:p>
            <a:r>
              <a:rPr lang="en-GB" dirty="0"/>
              <a:t>Reduction of the world malleable to our own particular ends – we thereby become </a:t>
            </a:r>
            <a:r>
              <a:rPr lang="en-GB" dirty="0">
                <a:solidFill>
                  <a:schemeClr val="accent1">
                    <a:lumMod val="75000"/>
                  </a:schemeClr>
                </a:solidFill>
              </a:rPr>
              <a:t>myopic in beholding what the world has to offer </a:t>
            </a:r>
          </a:p>
          <a:p>
            <a:endParaRPr lang="en-GB" dirty="0"/>
          </a:p>
          <a:p>
            <a:r>
              <a:rPr lang="en-GB" dirty="0" err="1"/>
              <a:t>Lotaria’s</a:t>
            </a:r>
            <a:r>
              <a:rPr lang="en-GB" dirty="0"/>
              <a:t> approach – akin to looking through a microscope </a:t>
            </a:r>
          </a:p>
          <a:p>
            <a:r>
              <a:rPr lang="en-GB" dirty="0"/>
              <a:t>Also encourages a </a:t>
            </a:r>
            <a:r>
              <a:rPr lang="en-GB" dirty="0">
                <a:solidFill>
                  <a:schemeClr val="accent1">
                    <a:lumMod val="75000"/>
                  </a:schemeClr>
                </a:solidFill>
              </a:rPr>
              <a:t>fixed separation between the novel and the reader</a:t>
            </a:r>
            <a:r>
              <a:rPr lang="en-GB" dirty="0"/>
              <a:t>, limiting the possibilities that might arise from a fuller engagement with the text </a:t>
            </a:r>
          </a:p>
        </p:txBody>
      </p:sp>
    </p:spTree>
    <p:extLst>
      <p:ext uri="{BB962C8B-B14F-4D97-AF65-F5344CB8AC3E}">
        <p14:creationId xmlns:p14="http://schemas.microsoft.com/office/powerpoint/2010/main" val="262878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522B5-4125-3A27-BB13-7939398F615E}"/>
              </a:ext>
            </a:extLst>
          </p:cNvPr>
          <p:cNvSpPr>
            <a:spLocks noGrp="1"/>
          </p:cNvSpPr>
          <p:nvPr>
            <p:ph type="title"/>
          </p:nvPr>
        </p:nvSpPr>
        <p:spPr>
          <a:xfrm>
            <a:off x="838200" y="80645"/>
            <a:ext cx="10515600" cy="1325563"/>
          </a:xfrm>
        </p:spPr>
        <p:txBody>
          <a:bodyPr/>
          <a:lstStyle/>
          <a:p>
            <a:r>
              <a:rPr lang="en-GB" dirty="0"/>
              <a:t>A Disenchantment Tale </a:t>
            </a:r>
          </a:p>
        </p:txBody>
      </p:sp>
      <p:sp>
        <p:nvSpPr>
          <p:cNvPr id="3" name="Content Placeholder 2">
            <a:extLst>
              <a:ext uri="{FF2B5EF4-FFF2-40B4-BE49-F238E27FC236}">
                <a16:creationId xmlns:a16="http://schemas.microsoft.com/office/drawing/2014/main" id="{B1939934-BE09-BDD8-A8C8-87D03B6FDCF1}"/>
              </a:ext>
            </a:extLst>
          </p:cNvPr>
          <p:cNvSpPr>
            <a:spLocks noGrp="1"/>
          </p:cNvSpPr>
          <p:nvPr>
            <p:ph idx="1"/>
          </p:nvPr>
        </p:nvSpPr>
        <p:spPr>
          <a:xfrm>
            <a:off x="3606228" y="1314768"/>
            <a:ext cx="8260652" cy="5329872"/>
          </a:xfrm>
        </p:spPr>
        <p:txBody>
          <a:bodyPr>
            <a:normAutofit lnSpcReduction="10000"/>
          </a:bodyPr>
          <a:lstStyle/>
          <a:p>
            <a:r>
              <a:rPr lang="en-GB" sz="2400" dirty="0"/>
              <a:t>Bennett (2001, p. 80): ‘</a:t>
            </a:r>
            <a:r>
              <a:rPr lang="en-GB" sz="2400" b="0" i="0" u="none" strike="noStrike" baseline="0" dirty="0"/>
              <a:t>in a world experienced as disenchanted, humanity figures as the primary, if not sole, locus of agency and vitality’ distinct from the ‘lifeless stuff’ around us </a:t>
            </a:r>
          </a:p>
          <a:p>
            <a:r>
              <a:rPr lang="en-GB" sz="2400" dirty="0">
                <a:solidFill>
                  <a:schemeClr val="accent1">
                    <a:lumMod val="75000"/>
                  </a:schemeClr>
                </a:solidFill>
              </a:rPr>
              <a:t>Disenchantment as an </a:t>
            </a:r>
            <a:r>
              <a:rPr lang="en-GB" sz="2400" i="1" dirty="0">
                <a:solidFill>
                  <a:schemeClr val="accent1">
                    <a:lumMod val="75000"/>
                  </a:schemeClr>
                </a:solidFill>
              </a:rPr>
              <a:t>orientation </a:t>
            </a:r>
            <a:r>
              <a:rPr lang="en-GB" sz="2400" dirty="0"/>
              <a:t>towards reading – a regulative principle for how many of us operate</a:t>
            </a:r>
          </a:p>
          <a:p>
            <a:endParaRPr lang="en-GB" sz="2400" dirty="0"/>
          </a:p>
          <a:p>
            <a:r>
              <a:rPr lang="en-GB" sz="2400" dirty="0"/>
              <a:t>But this ‘brutalist orientation’ </a:t>
            </a:r>
            <a:r>
              <a:rPr lang="en-GB" sz="2400" dirty="0">
                <a:solidFill>
                  <a:schemeClr val="accent1">
                    <a:lumMod val="75000"/>
                  </a:schemeClr>
                </a:solidFill>
              </a:rPr>
              <a:t>need not </a:t>
            </a:r>
            <a:r>
              <a:rPr lang="en-GB" sz="2400" dirty="0"/>
              <a:t>be the only one </a:t>
            </a:r>
          </a:p>
          <a:p>
            <a:r>
              <a:rPr lang="en-GB" sz="2400" dirty="0"/>
              <a:t>In fact, the </a:t>
            </a:r>
            <a:r>
              <a:rPr lang="en-GB" sz="2400" dirty="0">
                <a:solidFill>
                  <a:schemeClr val="accent1">
                    <a:lumMod val="75000"/>
                  </a:schemeClr>
                </a:solidFill>
              </a:rPr>
              <a:t>dichotomy it implies between e.g. ‘magic’ and ‘science’ is too sharp </a:t>
            </a:r>
            <a:r>
              <a:rPr lang="en-GB" sz="2400" dirty="0"/>
              <a:t>(*for Weber, science is always driven by a sense of magic. For Calvino, Galileo is the finest Italian writer!) </a:t>
            </a:r>
          </a:p>
          <a:p>
            <a:r>
              <a:rPr lang="en-GB" sz="2400" dirty="0">
                <a:solidFill>
                  <a:schemeClr val="accent6">
                    <a:lumMod val="60000"/>
                    <a:lumOff val="40000"/>
                  </a:schemeClr>
                </a:solidFill>
              </a:rPr>
              <a:t>Bennett – ‘enchanted materialism’ </a:t>
            </a:r>
            <a:r>
              <a:rPr lang="en-GB" sz="2400" dirty="0"/>
              <a:t>– the conviction that the (material) </a:t>
            </a:r>
            <a:r>
              <a:rPr lang="en-GB" sz="2400" dirty="0">
                <a:solidFill>
                  <a:schemeClr val="accent1">
                    <a:lumMod val="75000"/>
                  </a:schemeClr>
                </a:solidFill>
              </a:rPr>
              <a:t>world </a:t>
            </a:r>
            <a:r>
              <a:rPr lang="en-GB" sz="2400" dirty="0"/>
              <a:t>is not simply ‘lifeless stuff’ but </a:t>
            </a:r>
            <a:r>
              <a:rPr lang="en-GB" sz="2400" dirty="0">
                <a:solidFill>
                  <a:schemeClr val="accent1">
                    <a:lumMod val="75000"/>
                  </a:schemeClr>
                </a:solidFill>
              </a:rPr>
              <a:t>already a potential source of wonder</a:t>
            </a:r>
            <a:r>
              <a:rPr lang="en-GB" sz="2400" dirty="0"/>
              <a:t>, where there is always the possibility of enduring moments of enchantment, ‘wherein matter itself has a liveliness, resilience and unpredictability’ –</a:t>
            </a:r>
            <a:r>
              <a:rPr lang="en-GB" sz="2400" dirty="0">
                <a:solidFill>
                  <a:schemeClr val="accent1">
                    <a:lumMod val="75000"/>
                  </a:schemeClr>
                </a:solidFill>
              </a:rPr>
              <a:t> including literary texts </a:t>
            </a:r>
          </a:p>
        </p:txBody>
      </p:sp>
      <p:pic>
        <p:nvPicPr>
          <p:cNvPr id="4098" name="Picture 2" descr="The Enchantment of Modern Life: Attachments, Crossings, and Ethics.:  Amazon.co.uk: Bennett, Jane: 9780691088136: Books">
            <a:extLst>
              <a:ext uri="{FF2B5EF4-FFF2-40B4-BE49-F238E27FC236}">
                <a16:creationId xmlns:a16="http://schemas.microsoft.com/office/drawing/2014/main" id="{3EDE6784-748B-47C8-851B-70727453F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313" y="1528128"/>
            <a:ext cx="2997670" cy="4494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319802"/>
      </p:ext>
    </p:extLst>
  </p:cSld>
  <p:clrMapOvr>
    <a:masterClrMapping/>
  </p:clrMapOvr>
</p:sld>
</file>

<file path=ppt/theme/theme1.xml><?xml version="1.0" encoding="utf-8"?>
<a:theme xmlns:a="http://schemas.openxmlformats.org/drawingml/2006/main" name="FunkyShapesDarkVTI">
  <a:themeElements>
    <a:clrScheme name="Custom 4">
      <a:dk1>
        <a:srgbClr val="FFFFFF"/>
      </a:dk1>
      <a:lt1>
        <a:srgbClr val="000000"/>
      </a:lt1>
      <a:dk2>
        <a:srgbClr val="F3FFF8"/>
      </a:dk2>
      <a:lt2>
        <a:srgbClr val="2D2D2D"/>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Custom 3">
      <a:majorFont>
        <a:latin typeface="Daytona"/>
        <a:ea typeface=""/>
        <a:cs typeface=""/>
      </a:majorFont>
      <a:minorFont>
        <a:latin typeface="Daytona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DarkVTI" id="{84637DF0-7D2D-4F20-816C-4D6C45F3FAF2}" vid="{0EF594EE-C33F-480F-80E7-D4F74C1C30EB}"/>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Funky shapes dark</Template>
  <TotalTime>0</TotalTime>
  <Words>3190</Words>
  <Application>Microsoft Office PowerPoint</Application>
  <PresentationFormat>Widescreen</PresentationFormat>
  <Paragraphs>180</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Daytona</vt:lpstr>
      <vt:lpstr>Daytona Condensed</vt:lpstr>
      <vt:lpstr>FunkyShapesDarkVTI</vt:lpstr>
      <vt:lpstr>Office Theme</vt:lpstr>
      <vt:lpstr>Cultivating Slowness as Contemplative Practice </vt:lpstr>
      <vt:lpstr>Defending Literature </vt:lpstr>
      <vt:lpstr>Defending Literature </vt:lpstr>
      <vt:lpstr>Defending Literature </vt:lpstr>
      <vt:lpstr>A Disenchantment Tale</vt:lpstr>
      <vt:lpstr>PowerPoint Presentation</vt:lpstr>
      <vt:lpstr>A Disenchantment Tale </vt:lpstr>
      <vt:lpstr>A Disenchantment Tale </vt:lpstr>
      <vt:lpstr>A Disenchantment Tale </vt:lpstr>
      <vt:lpstr>Critical Distancing </vt:lpstr>
      <vt:lpstr>Critical Distancing </vt:lpstr>
      <vt:lpstr>Critical Distancing </vt:lpstr>
      <vt:lpstr>Critical Distancing </vt:lpstr>
      <vt:lpstr>Critical Distancing </vt:lpstr>
      <vt:lpstr>Critical Distancing </vt:lpstr>
      <vt:lpstr>Cultivating Slowness  </vt:lpstr>
      <vt:lpstr>“Slow Movements”</vt:lpstr>
      <vt:lpstr>PowerPoint Presentation</vt:lpstr>
      <vt:lpstr>“Slow Movements”</vt:lpstr>
      <vt:lpstr>Cultivating Slowness</vt:lpstr>
      <vt:lpstr>Cultivating Slowness </vt:lpstr>
      <vt:lpstr>Cultivating Slowness</vt:lpstr>
      <vt:lpstr>Contemplative Reading and the Experience of Enchantment </vt:lpstr>
      <vt:lpstr>Contemplative Reading </vt:lpstr>
      <vt:lpstr>Contemplative Reading  </vt:lpstr>
      <vt:lpstr>PowerPoint Presentation</vt:lpstr>
      <vt:lpstr>What is the ‘use’ of enchantment? </vt:lpstr>
      <vt:lpstr>What to do with Lotaria?</vt:lpstr>
      <vt:lpstr>What to do with Lotaria? </vt:lpstr>
      <vt:lpstr>Selected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Cultivating Slowness as Contemplative Practice </dc:title>
  <dc:creator>Brady, Alison</dc:creator>
  <cp:lastModifiedBy>Brady, Alison</cp:lastModifiedBy>
  <cp:revision>1</cp:revision>
  <dcterms:created xsi:type="dcterms:W3CDTF">2024-01-09T17:39:43Z</dcterms:created>
  <dcterms:modified xsi:type="dcterms:W3CDTF">2024-01-10T11:29:07Z</dcterms:modified>
</cp:coreProperties>
</file>