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58" r:id="rId3"/>
    <p:sldId id="259" r:id="rId4"/>
    <p:sldId id="257" r:id="rId5"/>
    <p:sldId id="260" r:id="rId6"/>
    <p:sldId id="263" r:id="rId7"/>
    <p:sldId id="265" r:id="rId8"/>
    <p:sldId id="261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 SAUNDER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24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22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E52E6-8A85-B947-B9CD-9E59C4FFD9BB}" type="datetimeFigureOut">
              <a:rPr lang="en-US" smtClean="0"/>
              <a:t>24-Jul-16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9255-6C68-AA4F-AA8D-6DFE62C86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7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9255-6C68-AA4F-AA8D-6DFE62C86B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7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9255-6C68-AA4F-AA8D-6DFE62C86B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7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1F-6C6F-4583-ABDE-1BBF98ED546C}" type="datetimeFigureOut">
              <a:rPr lang="en-GB" smtClean="0"/>
              <a:t>24/07/2016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6D6E-50B8-42EB-A29F-2A398E3F0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34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1F-6C6F-4583-ABDE-1BBF98ED546C}" type="datetimeFigureOut">
              <a:rPr lang="en-GB" smtClean="0"/>
              <a:t>24/07/2016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6D6E-50B8-42EB-A29F-2A398E3F0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08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1F-6C6F-4583-ABDE-1BBF98ED546C}" type="datetimeFigureOut">
              <a:rPr lang="en-GB" smtClean="0"/>
              <a:t>24/07/2016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6D6E-50B8-42EB-A29F-2A398E3F0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24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1F-6C6F-4583-ABDE-1BBF98ED546C}" type="datetimeFigureOut">
              <a:rPr lang="en-GB" smtClean="0"/>
              <a:t>24/07/2016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6D6E-50B8-42EB-A29F-2A398E3F0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51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1F-6C6F-4583-ABDE-1BBF98ED546C}" type="datetimeFigureOut">
              <a:rPr lang="en-GB" smtClean="0"/>
              <a:t>24/07/2016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6D6E-50B8-42EB-A29F-2A398E3F0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55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1F-6C6F-4583-ABDE-1BBF98ED546C}" type="datetimeFigureOut">
              <a:rPr lang="en-GB" smtClean="0"/>
              <a:t>24/07/2016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6D6E-50B8-42EB-A29F-2A398E3F0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22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1F-6C6F-4583-ABDE-1BBF98ED546C}" type="datetimeFigureOut">
              <a:rPr lang="en-GB" smtClean="0"/>
              <a:t>24/07/2016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6D6E-50B8-42EB-A29F-2A398E3F0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9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1F-6C6F-4583-ABDE-1BBF98ED546C}" type="datetimeFigureOut">
              <a:rPr lang="en-GB" smtClean="0"/>
              <a:t>24/07/2016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6D6E-50B8-42EB-A29F-2A398E3F0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93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1F-6C6F-4583-ABDE-1BBF98ED546C}" type="datetimeFigureOut">
              <a:rPr lang="en-GB" smtClean="0"/>
              <a:t>24/07/2016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6D6E-50B8-42EB-A29F-2A398E3F0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78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1F-6C6F-4583-ABDE-1BBF98ED546C}" type="datetimeFigureOut">
              <a:rPr lang="en-GB" smtClean="0"/>
              <a:t>24/07/2016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6D6E-50B8-42EB-A29F-2A398E3F0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68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431F-6C6F-4583-ABDE-1BBF98ED546C}" type="datetimeFigureOut">
              <a:rPr lang="en-GB" smtClean="0"/>
              <a:t>24/07/2016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6D6E-50B8-42EB-A29F-2A398E3F0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21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431F-6C6F-4583-ABDE-1BBF98ED546C}" type="datetimeFigureOut">
              <a:rPr lang="en-GB" smtClean="0"/>
              <a:t>24/07/2016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C6D6E-50B8-42EB-A29F-2A398E3F0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4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aroline.hilton.14@ioe.ac.uk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944" y="1901748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Sounding Ways into Mathematics: </a:t>
            </a:r>
            <a:r>
              <a:rPr lang="en-GB" sz="4000" dirty="0" smtClean="0"/>
              <a:t>Working in the English Primary School Context 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643" y="3717032"/>
            <a:ext cx="1593357" cy="3140968"/>
          </a:xfrm>
          <a:prstGeom prst="rect">
            <a:avLst/>
          </a:prstGeom>
        </p:spPr>
      </p:pic>
      <p:pic>
        <p:nvPicPr>
          <p:cNvPr id="5" name="Grafik 12" descr="Z:\05_Projekt_EMP_Mathe_Comenius\Logos\logo-high-star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25" y="354054"/>
            <a:ext cx="3915106" cy="155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EMP_July_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5" y="3632276"/>
            <a:ext cx="3071411" cy="307141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60574" y="4107690"/>
            <a:ext cx="6480246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Professor Graham Welch </a:t>
            </a:r>
          </a:p>
          <a:p>
            <a:r>
              <a:rPr lang="en-GB" sz="2400" dirty="0" smtClean="0"/>
              <a:t>on behalf of the </a:t>
            </a:r>
            <a:r>
              <a:rPr lang="en-GB" sz="2400" dirty="0" smtClean="0"/>
              <a:t>research </a:t>
            </a:r>
            <a:r>
              <a:rPr lang="en-GB" sz="2400" dirty="0" smtClean="0"/>
              <a:t>team, </a:t>
            </a:r>
          </a:p>
          <a:p>
            <a:r>
              <a:rPr lang="en-GB" sz="2400" dirty="0" smtClean="0"/>
              <a:t>Caroline Hilton and Dr Jo Saunders</a:t>
            </a:r>
          </a:p>
          <a:p>
            <a:r>
              <a:rPr lang="en-GB" sz="2400" dirty="0"/>
              <a:t>UCL Institute of Education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943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78275" y="2332038"/>
            <a:ext cx="8391087" cy="41933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>
              <a:buNone/>
            </a:pPr>
            <a:r>
              <a:rPr lang="en-GB" sz="2400" dirty="0" smtClean="0"/>
              <a:t>According </a:t>
            </a:r>
            <a:r>
              <a:rPr lang="en-GB" sz="2400" dirty="0"/>
              <a:t>to Marcus du Sautoy:</a:t>
            </a:r>
          </a:p>
          <a:p>
            <a:pPr marL="0">
              <a:buNone/>
            </a:pPr>
            <a:endParaRPr lang="en-GB" sz="2400" dirty="0"/>
          </a:p>
          <a:p>
            <a:pPr marL="0">
              <a:buNone/>
            </a:pPr>
            <a:r>
              <a:rPr lang="en-GB" sz="2400" dirty="0"/>
              <a:t>‘Rhythm depends on arithmetic, harmony draws from basic numerical relationships, and the development of musical themes reflects the world of symmetry and geometry’. </a:t>
            </a:r>
          </a:p>
          <a:p>
            <a:pPr marL="0">
              <a:buNone/>
            </a:pPr>
            <a:endParaRPr lang="en-GB" sz="2400" dirty="0"/>
          </a:p>
          <a:p>
            <a:pPr marL="0">
              <a:buNone/>
            </a:pPr>
            <a:r>
              <a:rPr lang="en-GB" sz="2400" dirty="0" smtClean="0"/>
              <a:t>The project has sought to </a:t>
            </a:r>
            <a:r>
              <a:rPr lang="en-GB" sz="2400" dirty="0"/>
              <a:t>explore some of these </a:t>
            </a:r>
            <a:r>
              <a:rPr lang="en-GB" sz="2400" dirty="0" smtClean="0"/>
              <a:t>ideas in our learning and teaching.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20" y="908720"/>
            <a:ext cx="981681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Music and maths both use patterns and structures such as progression and symmetry</a:t>
            </a:r>
            <a:endParaRPr lang="en-GB" dirty="0"/>
          </a:p>
        </p:txBody>
      </p:sp>
      <p:pic>
        <p:nvPicPr>
          <p:cNvPr id="4" name="Grafik 12" descr="Z:\05_Projekt_EMP_Mathe_Comenius\Logos\logo-high-star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397" y="211612"/>
            <a:ext cx="2134818" cy="63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EMP_Juy_16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56" y="3917162"/>
            <a:ext cx="2736172" cy="273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5" y="150941"/>
            <a:ext cx="10515600" cy="1325563"/>
          </a:xfrm>
        </p:spPr>
        <p:txBody>
          <a:bodyPr/>
          <a:lstStyle/>
          <a:p>
            <a:r>
              <a:rPr lang="en-US" dirty="0" smtClean="0"/>
              <a:t>Models of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8760"/>
            <a:ext cx="10422924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Barnes (2015) identified </a:t>
            </a:r>
            <a:r>
              <a:rPr lang="en-GB" sz="2400" dirty="0" smtClean="0"/>
              <a:t>at least five</a:t>
            </a:r>
            <a:r>
              <a:rPr lang="en-GB" sz="2400" dirty="0" smtClean="0"/>
              <a:t> </a:t>
            </a:r>
            <a:r>
              <a:rPr lang="en-GB" sz="2400" dirty="0"/>
              <a:t>common and </a:t>
            </a:r>
            <a:r>
              <a:rPr lang="en-GB" sz="2400" dirty="0" smtClean="0"/>
              <a:t>contrasting </a:t>
            </a:r>
            <a:r>
              <a:rPr lang="en-GB" sz="2400" dirty="0"/>
              <a:t>ways of using more than one subject to respond to a problem, theme or issue. </a:t>
            </a:r>
          </a:p>
          <a:p>
            <a:pPr marL="0" indent="0">
              <a:buNone/>
            </a:pPr>
            <a:r>
              <a:rPr lang="en-GB" sz="2400" dirty="0" smtClean="0"/>
              <a:t>These </a:t>
            </a:r>
            <a:r>
              <a:rPr lang="en-GB" sz="2400" dirty="0"/>
              <a:t>styles of cross-curricular teaching and learning have different aims, depend upon </a:t>
            </a:r>
            <a:r>
              <a:rPr lang="en-GB" sz="2400" dirty="0" smtClean="0"/>
              <a:t>a </a:t>
            </a:r>
            <a:r>
              <a:rPr lang="en-GB" sz="2400" dirty="0"/>
              <a:t>range of planning strategies and result in different learning opportunities: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r>
              <a:rPr lang="en-GB" b="1" dirty="0"/>
              <a:t>T</a:t>
            </a:r>
            <a:r>
              <a:rPr lang="en-GB" b="1" dirty="0" smtClean="0"/>
              <a:t>okenistic</a:t>
            </a:r>
            <a:r>
              <a:rPr lang="en-GB" dirty="0" smtClean="0"/>
              <a:t> </a:t>
            </a:r>
          </a:p>
          <a:p>
            <a:r>
              <a:rPr lang="en-GB" b="1" dirty="0" smtClean="0"/>
              <a:t>Hierarchical</a:t>
            </a:r>
            <a:r>
              <a:rPr lang="en-GB" dirty="0" smtClean="0"/>
              <a:t> </a:t>
            </a:r>
          </a:p>
          <a:p>
            <a:r>
              <a:rPr lang="en-GB" b="1" dirty="0" smtClean="0"/>
              <a:t>Multidisciplinary</a:t>
            </a:r>
            <a:r>
              <a:rPr lang="en-GB" dirty="0" smtClean="0"/>
              <a:t>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Interdisciplinary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b="1" dirty="0" smtClean="0"/>
              <a:t>Opportunistic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Grafik 12" descr="Z:\05_Projekt_EMP_Mathe_Comenius\Logos\logo-high-star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237" y="270965"/>
            <a:ext cx="2265372" cy="58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MP_July_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68" y="3584795"/>
            <a:ext cx="3071411" cy="30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20" y="744972"/>
            <a:ext cx="10926531" cy="1325563"/>
          </a:xfrm>
        </p:spPr>
        <p:txBody>
          <a:bodyPr/>
          <a:lstStyle/>
          <a:p>
            <a:r>
              <a:rPr lang="en-GB" dirty="0" smtClean="0"/>
              <a:t>Experiences of integrated music and mathematics activities (School 1, Year 3 pupils)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23" y="235978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Observations of integrated music and mathematical learning and teaching activities </a:t>
            </a:r>
            <a:r>
              <a:rPr lang="en-GB" dirty="0" smtClean="0"/>
              <a:t>revealed </a:t>
            </a:r>
            <a:r>
              <a:rPr lang="en-GB" dirty="0"/>
              <a:t>g</a:t>
            </a:r>
            <a:r>
              <a:rPr lang="en-GB" dirty="0" smtClean="0"/>
              <a:t>reater opportunities for </a:t>
            </a:r>
            <a:r>
              <a:rPr lang="en-GB" b="1" dirty="0" smtClean="0"/>
              <a:t>inclusion </a:t>
            </a:r>
            <a:r>
              <a:rPr lang="en-GB" dirty="0" smtClean="0"/>
              <a:t>for those pupils who may otherwise </a:t>
            </a:r>
            <a:r>
              <a:rPr lang="en-GB" dirty="0" smtClean="0"/>
              <a:t>have struggled </a:t>
            </a:r>
            <a:r>
              <a:rPr lang="en-GB" dirty="0" smtClean="0"/>
              <a:t>to engage with mathematical learning</a:t>
            </a:r>
          </a:p>
          <a:p>
            <a:pPr>
              <a:buFont typeface="Arial"/>
              <a:buChar char="•"/>
            </a:pPr>
            <a:r>
              <a:rPr lang="en-GB" dirty="0" smtClean="0"/>
              <a:t>3 children with special educational needs, who usually receive 1:1 support from a classroom assistant, were able to participate </a:t>
            </a:r>
            <a:r>
              <a:rPr lang="en-GB" b="1" dirty="0" smtClean="0"/>
              <a:t>independently</a:t>
            </a:r>
            <a:r>
              <a:rPr lang="en-GB" dirty="0" smtClean="0"/>
              <a:t> </a:t>
            </a:r>
          </a:p>
          <a:p>
            <a:pPr>
              <a:buFont typeface="Arial"/>
              <a:buChar char="•"/>
            </a:pPr>
            <a:r>
              <a:rPr lang="en-GB" dirty="0" smtClean="0"/>
              <a:t>The language barriers which were often a problem for children with English as an additional language, were less problematic when the children had </a:t>
            </a:r>
            <a:r>
              <a:rPr lang="en-GB" b="1" dirty="0" smtClean="0"/>
              <a:t>another way of expressing their thinking</a:t>
            </a:r>
          </a:p>
          <a:p>
            <a:endParaRPr lang="en-GB" dirty="0"/>
          </a:p>
        </p:txBody>
      </p:sp>
      <p:pic>
        <p:nvPicPr>
          <p:cNvPr id="4" name="Grafik 12" descr="Z:\05_Projekt_EMP_Mathe_Comenius\Logos\logo-high-star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237" y="270965"/>
            <a:ext cx="2265372" cy="583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9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0" y="768711"/>
            <a:ext cx="11065986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Experiences of integrated music and mathematics activities (</a:t>
            </a:r>
            <a:r>
              <a:rPr lang="en-GB" dirty="0"/>
              <a:t>S</a:t>
            </a:r>
            <a:r>
              <a:rPr lang="en-GB" dirty="0" smtClean="0"/>
              <a:t>chool 2, Year 5 pupils)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88" y="238796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Observations of these learning and teaching activities </a:t>
            </a:r>
            <a:r>
              <a:rPr lang="en-GB" dirty="0" smtClean="0"/>
              <a:t>revealed </a:t>
            </a:r>
            <a:r>
              <a:rPr lang="en-GB" dirty="0"/>
              <a:t>greater opportunities </a:t>
            </a:r>
            <a:r>
              <a:rPr lang="en-GB" dirty="0" smtClean="0"/>
              <a:t>for a </a:t>
            </a:r>
            <a:r>
              <a:rPr lang="en-GB" b="1" dirty="0" smtClean="0"/>
              <a:t>range of learning styles </a:t>
            </a:r>
            <a:r>
              <a:rPr lang="en-GB" dirty="0" smtClean="0"/>
              <a:t>(as well as some challenges).</a:t>
            </a:r>
            <a:endParaRPr lang="en-GB" dirty="0"/>
          </a:p>
          <a:p>
            <a:r>
              <a:rPr lang="en-GB" dirty="0" smtClean="0"/>
              <a:t>Children had little experience of music and </a:t>
            </a:r>
            <a:r>
              <a:rPr lang="en-GB" dirty="0" err="1" smtClean="0"/>
              <a:t>inititially</a:t>
            </a:r>
            <a:r>
              <a:rPr lang="en-GB" dirty="0" smtClean="0"/>
              <a:t> found </a:t>
            </a:r>
            <a:r>
              <a:rPr lang="en-GB" dirty="0" smtClean="0"/>
              <a:t>it hard to keep a rhythm going</a:t>
            </a:r>
          </a:p>
          <a:p>
            <a:r>
              <a:rPr lang="en-GB" dirty="0" smtClean="0"/>
              <a:t>Issues linked to multiplicative relationships were represented through musical activity and provided the children with a meaningful context within which to discuss the issues raised</a:t>
            </a:r>
          </a:p>
          <a:p>
            <a:r>
              <a:rPr lang="en-GB" dirty="0" smtClean="0"/>
              <a:t>The introduction of musical instruments added another dimension and made it easier to </a:t>
            </a:r>
            <a:r>
              <a:rPr lang="en-GB" b="1" dirty="0" smtClean="0"/>
              <a:t>see</a:t>
            </a:r>
            <a:r>
              <a:rPr lang="en-GB" dirty="0" smtClean="0"/>
              <a:t> and </a:t>
            </a:r>
            <a:r>
              <a:rPr lang="en-GB" b="1" dirty="0" smtClean="0"/>
              <a:t>hear</a:t>
            </a:r>
            <a:r>
              <a:rPr lang="en-GB" dirty="0" smtClean="0"/>
              <a:t> the </a:t>
            </a:r>
            <a:r>
              <a:rPr lang="en-GB" dirty="0" smtClean="0"/>
              <a:t>musical/</a:t>
            </a:r>
            <a:r>
              <a:rPr lang="en-GB" dirty="0" err="1" smtClean="0"/>
              <a:t>mathemtical</a:t>
            </a:r>
            <a:r>
              <a:rPr lang="en-GB" dirty="0" smtClean="0"/>
              <a:t> patterns</a:t>
            </a:r>
            <a:endParaRPr lang="en-GB" dirty="0"/>
          </a:p>
        </p:txBody>
      </p:sp>
      <p:pic>
        <p:nvPicPr>
          <p:cNvPr id="4" name="Grafik 12" descr="Z:\05_Projekt_EMP_Mathe_Comenius\Logos\logo-high-star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237" y="270965"/>
            <a:ext cx="2265372" cy="583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1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88" y="697490"/>
            <a:ext cx="10515600" cy="1534105"/>
          </a:xfrm>
        </p:spPr>
        <p:txBody>
          <a:bodyPr>
            <a:normAutofit/>
          </a:bodyPr>
          <a:lstStyle/>
          <a:p>
            <a:r>
              <a:rPr lang="en-US" dirty="0" smtClean="0"/>
              <a:t>Primary teachers in England: Investigating transformations through Music and Maths  </a:t>
            </a:r>
            <a:endParaRPr lang="en-US" dirty="0"/>
          </a:p>
        </p:txBody>
      </p:sp>
      <p:pic>
        <p:nvPicPr>
          <p:cNvPr id="4" name="Grafik 12" descr="Z:\05_Projekt_EMP_Mathe_Comenius\Logos\logo-high-star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397" y="211612"/>
            <a:ext cx="2134818" cy="63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26" y="4273231"/>
            <a:ext cx="3121438" cy="23236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512" y="4268825"/>
            <a:ext cx="3177680" cy="23732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356" y="4278138"/>
            <a:ext cx="3140678" cy="2340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5953" y="2385907"/>
            <a:ext cx="10812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Primary teachers (from </a:t>
            </a:r>
            <a:r>
              <a:rPr lang="en-US" sz="2400" dirty="0" smtClean="0"/>
              <a:t>early years, </a:t>
            </a:r>
            <a:r>
              <a:rPr lang="en-US" sz="2400" dirty="0" smtClean="0"/>
              <a:t>special </a:t>
            </a:r>
            <a:r>
              <a:rPr lang="en-US" sz="2400" dirty="0" smtClean="0"/>
              <a:t>educational needs </a:t>
            </a:r>
            <a:r>
              <a:rPr lang="en-US" sz="2400" dirty="0" smtClean="0"/>
              <a:t>and mainstream primary settings) created graphic scores with </a:t>
            </a:r>
            <a:r>
              <a:rPr lang="en-US" sz="2400" dirty="0" smtClean="0"/>
              <a:t>3D shapes</a:t>
            </a:r>
            <a:r>
              <a:rPr lang="en-US" sz="2400" dirty="0" smtClean="0"/>
              <a:t>. The musical material was manipulated using transformations and the compositions performed.  The symbolisation represented pitch, rhythm, dynamic and duration amongst other musical elements.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79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9" y="2209699"/>
            <a:ext cx="5992369" cy="437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12" descr="Z:\05_Projekt_EMP_Mathe_Comenius\Logos\logo-high-star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237" y="270965"/>
            <a:ext cx="2265372" cy="5836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6015" y="820567"/>
            <a:ext cx="11603186" cy="139260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Primary teachers in England: reflecting on the first day of the National Workshop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27720" y="2235610"/>
            <a:ext cx="54832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Sixteen teachers took part in the first of two day-long national workshops. An evaluation was completed at the close of the workshop. Participants responded to a series of statements using a 7 point Likert scale.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Teachers positively engaged with the activities and were given opportunities to talk through how to adapt the tasks to the particular needs of their pupils. </a:t>
            </a:r>
          </a:p>
          <a:p>
            <a:endParaRPr lang="en-US" dirty="0"/>
          </a:p>
          <a:p>
            <a:r>
              <a:rPr lang="en-US" dirty="0" smtClean="0"/>
              <a:t>The teachers reported that they felt </a:t>
            </a:r>
            <a:r>
              <a:rPr lang="en-US" b="1" dirty="0" smtClean="0"/>
              <a:t>more confident </a:t>
            </a:r>
            <a:r>
              <a:rPr lang="en-US" dirty="0" smtClean="0"/>
              <a:t>to approach these activities within their classrooms and that their </a:t>
            </a:r>
            <a:r>
              <a:rPr lang="en-US" b="1" dirty="0" smtClean="0"/>
              <a:t>knowledge</a:t>
            </a:r>
            <a:r>
              <a:rPr lang="en-US" dirty="0" smtClean="0"/>
              <a:t> about how to approach Music and Mathematics in an integrated approach </a:t>
            </a:r>
            <a:r>
              <a:rPr lang="en-US" b="1" dirty="0" smtClean="0"/>
              <a:t>had increased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7556" y="3520723"/>
            <a:ext cx="2283936" cy="550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44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014" y="820567"/>
            <a:ext cx="11867239" cy="139260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Primary teachers in England: reflecting on using Music and Maths in the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320" y="2382280"/>
            <a:ext cx="9423653" cy="400573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Following the first workshop, teachers experimented with the activities in their own classrooms. During the second workshop, they shared their experiences and further learning.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Greater awareness of </a:t>
            </a:r>
            <a:r>
              <a:rPr lang="en-US" b="1" dirty="0" smtClean="0"/>
              <a:t>‘where the Maths is’ </a:t>
            </a:r>
            <a:r>
              <a:rPr lang="en-US" dirty="0" smtClean="0"/>
              <a:t>in an activity, for example explicit use of patterns to support a composition activity, or using number lines and prediction to create polyphonic rhythms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Reflecting upon current practice and better </a:t>
            </a:r>
            <a:r>
              <a:rPr lang="en-US" dirty="0" smtClean="0"/>
              <a:t>of understanding </a:t>
            </a:r>
            <a:r>
              <a:rPr lang="en-US" dirty="0" smtClean="0"/>
              <a:t>how integrated Music and Maths can be used to </a:t>
            </a:r>
            <a:r>
              <a:rPr lang="en-US" b="1" dirty="0" smtClean="0"/>
              <a:t>include</a:t>
            </a:r>
            <a:r>
              <a:rPr lang="en-US" dirty="0" smtClean="0"/>
              <a:t> those pupils who </a:t>
            </a:r>
            <a:r>
              <a:rPr lang="en-US" dirty="0" smtClean="0"/>
              <a:t>are often excluded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Gaining a </a:t>
            </a:r>
            <a:r>
              <a:rPr lang="en-US" b="1" dirty="0" smtClean="0"/>
              <a:t>shared language </a:t>
            </a:r>
            <a:r>
              <a:rPr lang="en-US" dirty="0" smtClean="0"/>
              <a:t>that begins to bridge the musical and mathematical learning in the curriculum </a:t>
            </a:r>
          </a:p>
          <a:p>
            <a:pPr marL="342900" indent="-342900" algn="l">
              <a:buFont typeface="Arial"/>
              <a:buChar char="•"/>
            </a:pPr>
            <a:r>
              <a:rPr lang="en-US" b="1" dirty="0" smtClean="0"/>
              <a:t>Working more closely with colleagues </a:t>
            </a:r>
            <a:r>
              <a:rPr lang="en-US" dirty="0" smtClean="0"/>
              <a:t>with different strengths to plan and deliver interdisciplinary activities.</a:t>
            </a:r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pic>
        <p:nvPicPr>
          <p:cNvPr id="4" name="Grafik 12" descr="Z:\05_Projekt_EMP_Mathe_Comenius\Logos\logo-high-star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397" y="211612"/>
            <a:ext cx="2134818" cy="63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MP_July_16_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105" y="4397754"/>
            <a:ext cx="2320771" cy="232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944" y="1901748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Sounding Ways into Mathematics: </a:t>
            </a:r>
            <a:r>
              <a:rPr lang="en-GB" sz="4000" dirty="0" smtClean="0"/>
              <a:t>Working in the English Primary School Context 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643" y="3717032"/>
            <a:ext cx="1593357" cy="3140968"/>
          </a:xfrm>
          <a:prstGeom prst="rect">
            <a:avLst/>
          </a:prstGeom>
        </p:spPr>
      </p:pic>
      <p:pic>
        <p:nvPicPr>
          <p:cNvPr id="5" name="Grafik 12" descr="Z:\05_Projekt_EMP_Mathe_Comenius\Logos\logo-high-star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25" y="354054"/>
            <a:ext cx="3915106" cy="155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EMP_July_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5" y="3632276"/>
            <a:ext cx="3071411" cy="307141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13100" y="3858417"/>
            <a:ext cx="6480246" cy="25870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900" dirty="0" smtClean="0"/>
          </a:p>
          <a:p>
            <a:r>
              <a:rPr lang="en-GB" sz="2900" dirty="0" smtClean="0"/>
              <a:t>Professor Graham Welch </a:t>
            </a:r>
          </a:p>
          <a:p>
            <a:r>
              <a:rPr lang="en-GB" sz="2900" dirty="0" smtClean="0"/>
              <a:t>on behalf of the research team </a:t>
            </a:r>
          </a:p>
          <a:p>
            <a:r>
              <a:rPr lang="en-GB" sz="2900" dirty="0" smtClean="0"/>
              <a:t>Caroline Hilton </a:t>
            </a:r>
            <a:r>
              <a:rPr lang="en-GB" sz="2900" dirty="0" smtClean="0">
                <a:hlinkClick r:id="rId6"/>
              </a:rPr>
              <a:t>caroline.hilton.14@ucl.ac.uk</a:t>
            </a:r>
            <a:endParaRPr lang="en-GB" sz="2900" dirty="0" smtClean="0"/>
          </a:p>
          <a:p>
            <a:r>
              <a:rPr lang="en-GB" sz="2900" dirty="0" smtClean="0"/>
              <a:t>and Dr Jo Saunders </a:t>
            </a:r>
            <a:r>
              <a:rPr lang="en-GB" sz="2900" u="sng" dirty="0" smtClean="0">
                <a:solidFill>
                  <a:schemeClr val="accent5">
                    <a:lumMod val="75000"/>
                  </a:schemeClr>
                </a:solidFill>
              </a:rPr>
              <a:t>jo.saunders@ucl.ac.uk</a:t>
            </a:r>
          </a:p>
          <a:p>
            <a:r>
              <a:rPr lang="en-GB" sz="2900" dirty="0"/>
              <a:t>UCL Institute of Education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9043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3169</TotalTime>
  <Words>686</Words>
  <Application>Microsoft Office PowerPoint</Application>
  <PresentationFormat>Custom</PresentationFormat>
  <Paragraphs>54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Sounding Ways into Mathematics: Working in the English Primary School Context </vt:lpstr>
      <vt:lpstr>Music and maths both use patterns and structures such as progression and symmetry</vt:lpstr>
      <vt:lpstr>Models of Integration</vt:lpstr>
      <vt:lpstr>Experiences of integrated music and mathematics activities (School 1, Year 3 pupils)</vt:lpstr>
      <vt:lpstr>Experiences of integrated music and mathematics activities (School 2, Year 5 pupils)</vt:lpstr>
      <vt:lpstr>Primary teachers in England: Investigating transformations through Music and Maths  </vt:lpstr>
      <vt:lpstr>PowerPoint Presentation</vt:lpstr>
      <vt:lpstr>Primary teachers in England: reflecting on using Music and Maths in the classroom</vt:lpstr>
      <vt:lpstr>Sounding Ways into Mathematics: Working in the English Primary School Context </vt:lpstr>
    </vt:vector>
  </TitlesOfParts>
  <Company>Institute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Hilton</dc:creator>
  <cp:lastModifiedBy>A</cp:lastModifiedBy>
  <cp:revision>22</cp:revision>
  <dcterms:created xsi:type="dcterms:W3CDTF">2016-07-21T16:07:52Z</dcterms:created>
  <dcterms:modified xsi:type="dcterms:W3CDTF">2016-07-24T18:20:15Z</dcterms:modified>
</cp:coreProperties>
</file>