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9"/>
  </p:notesMasterIdLst>
  <p:handoutMasterIdLst>
    <p:handoutMasterId r:id="rId40"/>
  </p:handoutMasterIdLst>
  <p:sldIdLst>
    <p:sldId id="256" r:id="rId5"/>
    <p:sldId id="264" r:id="rId6"/>
    <p:sldId id="279" r:id="rId7"/>
    <p:sldId id="257" r:id="rId8"/>
    <p:sldId id="259" r:id="rId9"/>
    <p:sldId id="258" r:id="rId10"/>
    <p:sldId id="261" r:id="rId11"/>
    <p:sldId id="260" r:id="rId12"/>
    <p:sldId id="288" r:id="rId13"/>
    <p:sldId id="280" r:id="rId14"/>
    <p:sldId id="262" r:id="rId15"/>
    <p:sldId id="289" r:id="rId16"/>
    <p:sldId id="287" r:id="rId17"/>
    <p:sldId id="281" r:id="rId18"/>
    <p:sldId id="282" r:id="rId19"/>
    <p:sldId id="283" r:id="rId20"/>
    <p:sldId id="284" r:id="rId21"/>
    <p:sldId id="285" r:id="rId22"/>
    <p:sldId id="286" r:id="rId23"/>
    <p:sldId id="290" r:id="rId24"/>
    <p:sldId id="291" r:id="rId25"/>
    <p:sldId id="263" r:id="rId26"/>
    <p:sldId id="276" r:id="rId27"/>
    <p:sldId id="265" r:id="rId28"/>
    <p:sldId id="277" r:id="rId29"/>
    <p:sldId id="292" r:id="rId30"/>
    <p:sldId id="278" r:id="rId31"/>
    <p:sldId id="266" r:id="rId32"/>
    <p:sldId id="268" r:id="rId33"/>
    <p:sldId id="269" r:id="rId34"/>
    <p:sldId id="270" r:id="rId35"/>
    <p:sldId id="272" r:id="rId36"/>
    <p:sldId id="273" r:id="rId37"/>
    <p:sldId id="275" r:id="rId38"/>
  </p:sldIdLst>
  <p:sldSz cx="9144000" cy="6858000" type="screen4x3"/>
  <p:notesSz cx="6858000" cy="9947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BF2"/>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90" autoAdjust="0"/>
  </p:normalViewPr>
  <p:slideViewPr>
    <p:cSldViewPr>
      <p:cViewPr varScale="1">
        <p:scale>
          <a:sx n="83" d="100"/>
          <a:sy n="83" d="100"/>
        </p:scale>
        <p:origin x="2424" y="84"/>
      </p:cViewPr>
      <p:guideLst>
        <p:guide orient="horz" pos="578"/>
        <p:guide orient="horz" pos="1706"/>
        <p:guide orient="horz" pos="2840"/>
        <p:guide orient="horz" pos="3884"/>
        <p:guide pos="208"/>
        <p:guide pos="2018"/>
        <p:guide pos="5556"/>
        <p:guide pos="3742"/>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EEC07B96-52BE-4870-90B3-30AA1AF60560}" type="datetimeFigureOut">
              <a:rPr lang="en-GB" smtClean="0"/>
              <a:t>18/08/2023</a:t>
            </a:fld>
            <a:endParaRPr lang="en-GB"/>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B8259AF9-4E2D-42A3-9E7E-6B20C7DCB88B}" type="slidenum">
              <a:rPr lang="en-GB" smtClean="0"/>
              <a:t>‹#›</a:t>
            </a:fld>
            <a:endParaRPr lang="en-GB"/>
          </a:p>
        </p:txBody>
      </p:sp>
    </p:spTree>
    <p:extLst>
      <p:ext uri="{BB962C8B-B14F-4D97-AF65-F5344CB8AC3E}">
        <p14:creationId xmlns:p14="http://schemas.microsoft.com/office/powerpoint/2010/main" val="326550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62B0F598-492A-4C71-86C7-31FF5848F743}" type="datetimeFigureOut">
              <a:rPr lang="en-GB" smtClean="0"/>
              <a:t>18/08/2023</a:t>
            </a:fld>
            <a:endParaRPr lang="en-GB"/>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3D553205-792D-484E-8E5A-2C828BBFBA17}" type="slidenum">
              <a:rPr lang="en-GB" smtClean="0"/>
              <a:t>‹#›</a:t>
            </a:fld>
            <a:endParaRPr lang="en-GB"/>
          </a:p>
        </p:txBody>
      </p:sp>
    </p:spTree>
    <p:extLst>
      <p:ext uri="{BB962C8B-B14F-4D97-AF65-F5344CB8AC3E}">
        <p14:creationId xmlns:p14="http://schemas.microsoft.com/office/powerpoint/2010/main" val="119783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Census</a:t>
            </a:r>
            <a:r>
              <a:rPr lang="en-GB" baseline="0" dirty="0" smtClean="0"/>
              <a:t> taken during period when 'stay at home' order was in place (but during phased reduction of restrictions ('stay at home' ended 29/03/22)</a:t>
            </a:r>
          </a:p>
          <a:p>
            <a:endParaRPr lang="en-GB" baseline="0" dirty="0" smtClean="0"/>
          </a:p>
          <a:p>
            <a:r>
              <a:rPr lang="en-GB" baseline="0" dirty="0" smtClean="0"/>
              <a:t>Note that the live portal opened 22/2/21 and by early March was getting significant use. 22/2/21 also date of publication of 'roadmap' for lifting restrictions</a:t>
            </a:r>
            <a:endParaRPr lang="en-GB" dirty="0"/>
          </a:p>
        </p:txBody>
      </p:sp>
      <p:sp>
        <p:nvSpPr>
          <p:cNvPr id="4" name="Slide Number Placeholder 3"/>
          <p:cNvSpPr>
            <a:spLocks noGrp="1"/>
          </p:cNvSpPr>
          <p:nvPr>
            <p:ph type="sldNum" sz="quarter" idx="10"/>
          </p:nvPr>
        </p:nvSpPr>
        <p:spPr/>
        <p:txBody>
          <a:bodyPr/>
          <a:lstStyle/>
          <a:p>
            <a:fld id="{3D553205-792D-484E-8E5A-2C828BBFBA17}" type="slidenum">
              <a:rPr lang="en-GB" smtClean="0"/>
              <a:t>3</a:t>
            </a:fld>
            <a:endParaRPr lang="en-GB"/>
          </a:p>
        </p:txBody>
      </p:sp>
    </p:spTree>
    <p:extLst>
      <p:ext uri="{BB962C8B-B14F-4D97-AF65-F5344CB8AC3E}">
        <p14:creationId xmlns:p14="http://schemas.microsoft.com/office/powerpoint/2010/main" val="355910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 LS is build</a:t>
            </a:r>
            <a:r>
              <a:rPr lang="en-GB" baseline="0" smtClean="0"/>
              <a:t> around a 1% sample of persons in England and Wales; it covers all ages – new borns and new migrants with a qualifying birth date automatically become part of the sample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9DFEE9F-45B6-433B-AC82-FA81BE7D71AD}" type="slidenum">
              <a:rPr lang="en-GB" smtClean="0"/>
              <a:t>28</a:t>
            </a:fld>
            <a:endParaRPr lang="en-GB"/>
          </a:p>
        </p:txBody>
      </p:sp>
    </p:spTree>
    <p:extLst>
      <p:ext uri="{BB962C8B-B14F-4D97-AF65-F5344CB8AC3E}">
        <p14:creationId xmlns:p14="http://schemas.microsoft.com/office/powerpoint/2010/main" val="262183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Longitudinal data allows us to look at changes that can't be picked up</a:t>
            </a:r>
            <a:r>
              <a:rPr lang="en-GB" baseline="0" smtClean="0"/>
              <a:t> in cross-sectional data</a:t>
            </a:r>
            <a:endParaRPr lang="en-GB" baseline="0" dirty="0" smtClean="0"/>
          </a:p>
          <a:p>
            <a:endParaRPr lang="en-GB" baseline="0" dirty="0" smtClean="0"/>
          </a:p>
          <a:p>
            <a:r>
              <a:rPr lang="en-GB" baseline="0" smtClean="0"/>
              <a:t>The central diagonal in this table shows people who have kept the same mode of transport over ten years; </a:t>
            </a:r>
            <a:endParaRPr lang="en-GB" baseline="0" dirty="0" smtClean="0"/>
          </a:p>
          <a:p>
            <a:r>
              <a:rPr lang="en-GB" baseline="0" smtClean="0"/>
              <a:t>rows show what happened in 2011 to those in a given mode in 2001</a:t>
            </a:r>
            <a:endParaRPr lang="en-GB" baseline="0" dirty="0" smtClean="0"/>
          </a:p>
          <a:p>
            <a:endParaRPr lang="en-GB" baseline="0" dirty="0" smtClean="0"/>
          </a:p>
          <a:p>
            <a:endParaRPr lang="en-GB" baseline="0" dirty="0" smtClean="0"/>
          </a:p>
          <a:p>
            <a:r>
              <a:rPr lang="en-GB" baseline="0" smtClean="0"/>
              <a:t>First, we look at transitions in mode of transport to work between 1991 and 2001</a:t>
            </a:r>
            <a:endParaRPr lang="en-GB" dirty="0"/>
          </a:p>
        </p:txBody>
      </p:sp>
      <p:sp>
        <p:nvSpPr>
          <p:cNvPr id="4" name="Slide Number Placeholder 3"/>
          <p:cNvSpPr>
            <a:spLocks noGrp="1"/>
          </p:cNvSpPr>
          <p:nvPr>
            <p:ph type="sldNum" sz="quarter" idx="10"/>
          </p:nvPr>
        </p:nvSpPr>
        <p:spPr/>
        <p:txBody>
          <a:bodyPr/>
          <a:lstStyle/>
          <a:p>
            <a:fld id="{79DFEE9F-45B6-433B-AC82-FA81BE7D71AD}" type="slidenum">
              <a:rPr lang="en-GB" smtClean="0"/>
              <a:t>29</a:t>
            </a:fld>
            <a:endParaRPr lang="en-GB"/>
          </a:p>
        </p:txBody>
      </p:sp>
    </p:spTree>
    <p:extLst>
      <p:ext uri="{BB962C8B-B14F-4D97-AF65-F5344CB8AC3E}">
        <p14:creationId xmlns:p14="http://schemas.microsoft.com/office/powerpoint/2010/main" val="389207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This</a:t>
            </a:r>
            <a:r>
              <a:rPr lang="en-GB" baseline="0" smtClean="0"/>
              <a:t> table shows the proportion of people in the sample with a given transport mode in 1991 who used various modes they used ten years later in 2001: the rows sum to 100</a:t>
            </a:r>
            <a:r>
              <a:rPr lang="en-GB" baseline="0" dirty="0" smtClean="0"/>
              <a:t>%</a:t>
            </a:r>
          </a:p>
          <a:p>
            <a:endParaRPr lang="en-GB" baseline="0" dirty="0" smtClean="0"/>
          </a:p>
          <a:p>
            <a:r>
              <a:rPr lang="en-GB" baseline="0" smtClean="0"/>
              <a:t>So, of those who cycled in 1991, 28% also cycled in 2001</a:t>
            </a:r>
            <a:endParaRPr lang="en-GB" baseline="0" dirty="0" smtClean="0"/>
          </a:p>
          <a:p>
            <a:endParaRPr lang="en-GB" baseline="0" dirty="0" smtClean="0"/>
          </a:p>
          <a:p>
            <a:r>
              <a:rPr lang="en-GB" baseline="0" smtClean="0"/>
              <a:t>Conversely, a higher proportion – 41%- of the 1991 cyclists were car divers in 2001</a:t>
            </a:r>
            <a:r>
              <a:rPr lang="en-GB" baseline="0" dirty="0" smtClean="0"/>
              <a:t>.</a:t>
            </a:r>
          </a:p>
        </p:txBody>
      </p:sp>
      <p:sp>
        <p:nvSpPr>
          <p:cNvPr id="4" name="Slide Number Placeholder 3"/>
          <p:cNvSpPr>
            <a:spLocks noGrp="1"/>
          </p:cNvSpPr>
          <p:nvPr>
            <p:ph type="sldNum" sz="quarter" idx="10"/>
          </p:nvPr>
        </p:nvSpPr>
        <p:spPr/>
        <p:txBody>
          <a:bodyPr/>
          <a:lstStyle/>
          <a:p>
            <a:fld id="{79DFEE9F-45B6-433B-AC82-FA81BE7D71AD}" type="slidenum">
              <a:rPr lang="en-GB" smtClean="0"/>
              <a:t>30</a:t>
            </a:fld>
            <a:endParaRPr lang="en-GB"/>
          </a:p>
        </p:txBody>
      </p:sp>
    </p:spTree>
    <p:extLst>
      <p:ext uri="{BB962C8B-B14F-4D97-AF65-F5344CB8AC3E}">
        <p14:creationId xmlns:p14="http://schemas.microsoft.com/office/powerpoint/2010/main" val="77977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This is the equivalent for the period 2001-2011</a:t>
            </a:r>
            <a:endParaRPr lang="en-GB" dirty="0" smtClean="0"/>
          </a:p>
          <a:p>
            <a:endParaRPr lang="en-GB" dirty="0" smtClean="0"/>
          </a:p>
          <a:p>
            <a:r>
              <a:rPr lang="en-GB" smtClean="0"/>
              <a:t>Here,</a:t>
            </a:r>
            <a:r>
              <a:rPr lang="en-GB" baseline="0" smtClean="0"/>
              <a:t> for each 2001 mode, the most common 2011 has been shaded (and the second most common shown with lighter shading</a:t>
            </a:r>
            <a:r>
              <a:rPr lang="en-GB" baseline="0" dirty="0" smtClean="0"/>
              <a:t>)</a:t>
            </a:r>
          </a:p>
          <a:p>
            <a:endParaRPr lang="en-GB" baseline="0" dirty="0" smtClean="0"/>
          </a:p>
          <a:p>
            <a:r>
              <a:rPr lang="en-GB" baseline="0" smtClean="0"/>
              <a:t>As before, car drivers are most likely to retain the same mode; motor cyclists least likely</a:t>
            </a:r>
            <a:endParaRPr lang="en-GB" baseline="0" dirty="0" smtClean="0"/>
          </a:p>
          <a:p>
            <a:endParaRPr lang="en-GB" baseline="0" dirty="0" smtClean="0"/>
          </a:p>
          <a:p>
            <a:r>
              <a:rPr lang="en-GB" baseline="0" smtClean="0"/>
              <a:t>Train &amp; tube users tend to retain same mode – everyone else switches to car driving! </a:t>
            </a:r>
            <a:endParaRPr lang="en-GB" dirty="0"/>
          </a:p>
        </p:txBody>
      </p:sp>
      <p:sp>
        <p:nvSpPr>
          <p:cNvPr id="4" name="Slide Number Placeholder 3"/>
          <p:cNvSpPr>
            <a:spLocks noGrp="1"/>
          </p:cNvSpPr>
          <p:nvPr>
            <p:ph type="sldNum" sz="quarter" idx="10"/>
          </p:nvPr>
        </p:nvSpPr>
        <p:spPr/>
        <p:txBody>
          <a:bodyPr/>
          <a:lstStyle/>
          <a:p>
            <a:fld id="{79DFEE9F-45B6-433B-AC82-FA81BE7D71AD}" type="slidenum">
              <a:rPr lang="en-GB" smtClean="0"/>
              <a:t>31</a:t>
            </a:fld>
            <a:endParaRPr lang="en-GB"/>
          </a:p>
        </p:txBody>
      </p:sp>
    </p:spTree>
    <p:extLst>
      <p:ext uri="{BB962C8B-B14F-4D97-AF65-F5344CB8AC3E}">
        <p14:creationId xmlns:p14="http://schemas.microsoft.com/office/powerpoint/2010/main" val="151448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Does the destination make any difference to whether they switched to active modes of travel</a:t>
            </a:r>
            <a:r>
              <a:rPr lang="en-GB" dirty="0" smtClean="0"/>
              <a:t>?</a:t>
            </a:r>
          </a:p>
          <a:p>
            <a:endParaRPr lang="en-GB" dirty="0"/>
          </a:p>
        </p:txBody>
      </p:sp>
      <p:sp>
        <p:nvSpPr>
          <p:cNvPr id="4" name="Slide Number Placeholder 3"/>
          <p:cNvSpPr>
            <a:spLocks noGrp="1"/>
          </p:cNvSpPr>
          <p:nvPr>
            <p:ph type="sldNum" sz="quarter" idx="10"/>
          </p:nvPr>
        </p:nvSpPr>
        <p:spPr/>
        <p:txBody>
          <a:bodyPr/>
          <a:lstStyle/>
          <a:p>
            <a:fld id="{79DFEE9F-45B6-433B-AC82-FA81BE7D71AD}" type="slidenum">
              <a:rPr lang="en-GB" smtClean="0"/>
              <a:t>32</a:t>
            </a:fld>
            <a:endParaRPr lang="en-GB"/>
          </a:p>
        </p:txBody>
      </p:sp>
    </p:spTree>
    <p:extLst>
      <p:ext uri="{BB962C8B-B14F-4D97-AF65-F5344CB8AC3E}">
        <p14:creationId xmlns:p14="http://schemas.microsoft.com/office/powerpoint/2010/main" val="236826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Both people who move within</a:t>
            </a:r>
            <a:r>
              <a:rPr lang="en-GB" baseline="0" smtClean="0"/>
              <a:t> and to London were more likely to become cyclists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9DFEE9F-45B6-433B-AC82-FA81BE7D71AD}" type="slidenum">
              <a:rPr lang="en-GB" smtClean="0"/>
              <a:t>33</a:t>
            </a:fld>
            <a:endParaRPr lang="en-GB"/>
          </a:p>
        </p:txBody>
      </p:sp>
    </p:spTree>
    <p:extLst>
      <p:ext uri="{BB962C8B-B14F-4D97-AF65-F5344CB8AC3E}">
        <p14:creationId xmlns:p14="http://schemas.microsoft.com/office/powerpoint/2010/main" val="270573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DFEE9F-45B6-433B-AC82-FA81BE7D71AD}" type="slidenum">
              <a:rPr lang="en-GB" smtClean="0"/>
              <a:t>34</a:t>
            </a:fld>
            <a:endParaRPr lang="en-GB"/>
          </a:p>
        </p:txBody>
      </p:sp>
    </p:spTree>
    <p:extLst>
      <p:ext uri="{BB962C8B-B14F-4D97-AF65-F5344CB8AC3E}">
        <p14:creationId xmlns:p14="http://schemas.microsoft.com/office/powerpoint/2010/main" val="37592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553205-792D-484E-8E5A-2C828BBFBA17}" type="slidenum">
              <a:rPr lang="en-GB" smtClean="0"/>
              <a:t>5</a:t>
            </a:fld>
            <a:endParaRPr lang="en-GB"/>
          </a:p>
        </p:txBody>
      </p:sp>
    </p:spTree>
    <p:extLst>
      <p:ext uri="{BB962C8B-B14F-4D97-AF65-F5344CB8AC3E}">
        <p14:creationId xmlns:p14="http://schemas.microsoft.com/office/powerpoint/2010/main" val="111229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553205-792D-484E-8E5A-2C828BBFBA17}" type="slidenum">
              <a:rPr lang="en-GB" smtClean="0"/>
              <a:t>6</a:t>
            </a:fld>
            <a:endParaRPr lang="en-GB"/>
          </a:p>
        </p:txBody>
      </p:sp>
    </p:spTree>
    <p:extLst>
      <p:ext uri="{BB962C8B-B14F-4D97-AF65-F5344CB8AC3E}">
        <p14:creationId xmlns:p14="http://schemas.microsoft.com/office/powerpoint/2010/main" val="13063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553205-792D-484E-8E5A-2C828BBFBA17}" type="slidenum">
              <a:rPr lang="en-GB" smtClean="0"/>
              <a:t>7</a:t>
            </a:fld>
            <a:endParaRPr lang="en-GB"/>
          </a:p>
        </p:txBody>
      </p:sp>
    </p:spTree>
    <p:extLst>
      <p:ext uri="{BB962C8B-B14F-4D97-AF65-F5344CB8AC3E}">
        <p14:creationId xmlns:p14="http://schemas.microsoft.com/office/powerpoint/2010/main" val="247245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553205-792D-484E-8E5A-2C828BBFBA17}" type="slidenum">
              <a:rPr lang="en-GB" smtClean="0"/>
              <a:t>8</a:t>
            </a:fld>
            <a:endParaRPr lang="en-GB"/>
          </a:p>
        </p:txBody>
      </p:sp>
    </p:spTree>
    <p:extLst>
      <p:ext uri="{BB962C8B-B14F-4D97-AF65-F5344CB8AC3E}">
        <p14:creationId xmlns:p14="http://schemas.microsoft.com/office/powerpoint/2010/main" val="423639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These are a</a:t>
            </a:r>
            <a:r>
              <a:rPr lang="en-GB" baseline="0" smtClean="0"/>
              <a:t> set of cross-sections, showing mode of travel to work for people in the UK, with each column summing to 100</a:t>
            </a:r>
            <a:r>
              <a:rPr lang="en-GB" baseline="0" dirty="0" smtClean="0"/>
              <a:t>%</a:t>
            </a:r>
          </a:p>
          <a:p>
            <a:endParaRPr lang="en-GB" baseline="0" dirty="0" smtClean="0"/>
          </a:p>
          <a:p>
            <a:r>
              <a:rPr lang="en-GB" baseline="0" smtClean="0"/>
              <a:t>If we focus on the active modes, we see that the take level has remained quite consistent over time; but are these the same sorts of people, making the same sort of trips</a:t>
            </a:r>
            <a:r>
              <a:rPr lang="en-GB" baseline="0" dirty="0" smtClean="0"/>
              <a:t>?</a:t>
            </a:r>
          </a:p>
        </p:txBody>
      </p:sp>
      <p:sp>
        <p:nvSpPr>
          <p:cNvPr id="4" name="Slide Number Placeholder 3"/>
          <p:cNvSpPr>
            <a:spLocks noGrp="1"/>
          </p:cNvSpPr>
          <p:nvPr>
            <p:ph type="sldNum" sz="quarter" idx="10"/>
          </p:nvPr>
        </p:nvSpPr>
        <p:spPr/>
        <p:txBody>
          <a:bodyPr/>
          <a:lstStyle/>
          <a:p>
            <a:fld id="{79DFEE9F-45B6-433B-AC82-FA81BE7D71AD}" type="slidenum">
              <a:rPr lang="en-GB" smtClean="0"/>
              <a:t>10</a:t>
            </a:fld>
            <a:endParaRPr lang="en-GB"/>
          </a:p>
        </p:txBody>
      </p:sp>
    </p:spTree>
    <p:extLst>
      <p:ext uri="{BB962C8B-B14F-4D97-AF65-F5344CB8AC3E}">
        <p14:creationId xmlns:p14="http://schemas.microsoft.com/office/powerpoint/2010/main" val="337780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9DFEE9F-45B6-433B-AC82-FA81BE7D71AD}" type="slidenum">
              <a:rPr lang="en-GB" smtClean="0"/>
              <a:t>14</a:t>
            </a:fld>
            <a:endParaRPr lang="en-GB"/>
          </a:p>
        </p:txBody>
      </p:sp>
    </p:spTree>
    <p:extLst>
      <p:ext uri="{BB962C8B-B14F-4D97-AF65-F5344CB8AC3E}">
        <p14:creationId xmlns:p14="http://schemas.microsoft.com/office/powerpoint/2010/main" val="118555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Figures for the 'with</a:t>
            </a:r>
            <a:r>
              <a:rPr lang="en-GB" baseline="0" smtClean="0"/>
              <a:t> pandemic' matrix, 'no pandemic' has similar characteristics</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D553205-792D-484E-8E5A-2C828BBFBA17}" type="slidenum">
              <a:rPr lang="en-GB" smtClean="0"/>
              <a:t>23</a:t>
            </a:fld>
            <a:endParaRPr lang="en-GB"/>
          </a:p>
        </p:txBody>
      </p:sp>
    </p:spTree>
    <p:extLst>
      <p:ext uri="{BB962C8B-B14F-4D97-AF65-F5344CB8AC3E}">
        <p14:creationId xmlns:p14="http://schemas.microsoft.com/office/powerpoint/2010/main" val="265391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553205-792D-484E-8E5A-2C828BBFBA17}" type="slidenum">
              <a:rPr lang="en-GB" smtClean="0"/>
              <a:t>26</a:t>
            </a:fld>
            <a:endParaRPr lang="en-GB"/>
          </a:p>
        </p:txBody>
      </p:sp>
    </p:spTree>
    <p:extLst>
      <p:ext uri="{BB962C8B-B14F-4D97-AF65-F5344CB8AC3E}">
        <p14:creationId xmlns:p14="http://schemas.microsoft.com/office/powerpoint/2010/main" val="128284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p>
        </p:txBody>
      </p:sp>
      <p:pic>
        <p:nvPicPr>
          <p:cNvPr id="4109" name="Picture 13" descr="DarkBlue102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FC00ADD-D007-445E-8F95-89D040A5AF98}" type="slidenum">
              <a:rPr lang="en-US"/>
              <a:pPr/>
              <a:t>‹#›</a:t>
            </a:fld>
            <a:endParaRPr lang="en-US"/>
          </a:p>
        </p:txBody>
      </p:sp>
    </p:spTree>
    <p:extLst>
      <p:ext uri="{BB962C8B-B14F-4D97-AF65-F5344CB8AC3E}">
        <p14:creationId xmlns:p14="http://schemas.microsoft.com/office/powerpoint/2010/main" val="269166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A07C269-5B5C-4A9C-8313-1FC316B62F72}" type="slidenum">
              <a:rPr lang="en-US"/>
              <a:pPr/>
              <a:t>‹#›</a:t>
            </a:fld>
            <a:endParaRPr lang="en-US"/>
          </a:p>
        </p:txBody>
      </p:sp>
    </p:spTree>
    <p:extLst>
      <p:ext uri="{BB962C8B-B14F-4D97-AF65-F5344CB8AC3E}">
        <p14:creationId xmlns:p14="http://schemas.microsoft.com/office/powerpoint/2010/main" val="107244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FDA49DB-D02F-4E21-B8C1-6B6ADCABBEB7}" type="slidenum">
              <a:rPr lang="en-US"/>
              <a:pPr/>
              <a:t>‹#›</a:t>
            </a:fld>
            <a:endParaRPr lang="en-US"/>
          </a:p>
        </p:txBody>
      </p:sp>
    </p:spTree>
    <p:extLst>
      <p:ext uri="{BB962C8B-B14F-4D97-AF65-F5344CB8AC3E}">
        <p14:creationId xmlns:p14="http://schemas.microsoft.com/office/powerpoint/2010/main" val="429362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83BFD50-4221-4962-B8FE-62AF4457DA44}" type="slidenum">
              <a:rPr lang="en-US"/>
              <a:pPr/>
              <a:t>‹#›</a:t>
            </a:fld>
            <a:endParaRPr lang="en-US"/>
          </a:p>
        </p:txBody>
      </p:sp>
    </p:spTree>
    <p:extLst>
      <p:ext uri="{BB962C8B-B14F-4D97-AF65-F5344CB8AC3E}">
        <p14:creationId xmlns:p14="http://schemas.microsoft.com/office/powerpoint/2010/main" val="65415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522C6A1E-7054-4567-BF72-BC29D84BE61B}" type="slidenum">
              <a:rPr lang="en-US"/>
              <a:pPr/>
              <a:t>‹#›</a:t>
            </a:fld>
            <a:endParaRPr lang="en-US"/>
          </a:p>
        </p:txBody>
      </p:sp>
    </p:spTree>
    <p:extLst>
      <p:ext uri="{BB962C8B-B14F-4D97-AF65-F5344CB8AC3E}">
        <p14:creationId xmlns:p14="http://schemas.microsoft.com/office/powerpoint/2010/main" val="166906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ABDD9810-8EE7-4F2A-909C-FC4F189B111F}" type="slidenum">
              <a:rPr lang="en-US"/>
              <a:pPr/>
              <a:t>‹#›</a:t>
            </a:fld>
            <a:endParaRPr lang="en-US"/>
          </a:p>
        </p:txBody>
      </p:sp>
    </p:spTree>
    <p:extLst>
      <p:ext uri="{BB962C8B-B14F-4D97-AF65-F5344CB8AC3E}">
        <p14:creationId xmlns:p14="http://schemas.microsoft.com/office/powerpoint/2010/main" val="408153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4F3B0DFF-39E1-4F61-89D6-659BF82FFB72}" type="slidenum">
              <a:rPr lang="en-US"/>
              <a:pPr/>
              <a:t>‹#›</a:t>
            </a:fld>
            <a:endParaRPr lang="en-US"/>
          </a:p>
        </p:txBody>
      </p:sp>
    </p:spTree>
    <p:extLst>
      <p:ext uri="{BB962C8B-B14F-4D97-AF65-F5344CB8AC3E}">
        <p14:creationId xmlns:p14="http://schemas.microsoft.com/office/powerpoint/2010/main" val="240823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687178-8BB4-4357-9E02-665B411B09C7}" type="slidenum">
              <a:rPr lang="en-US"/>
              <a:pPr/>
              <a:t>‹#›</a:t>
            </a:fld>
            <a:endParaRPr lang="en-US"/>
          </a:p>
        </p:txBody>
      </p:sp>
    </p:spTree>
    <p:extLst>
      <p:ext uri="{BB962C8B-B14F-4D97-AF65-F5344CB8AC3E}">
        <p14:creationId xmlns:p14="http://schemas.microsoft.com/office/powerpoint/2010/main" val="343423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D74096A-763D-4CBE-B915-898647FA2567}" type="slidenum">
              <a:rPr lang="en-US"/>
              <a:pPr/>
              <a:t>‹#›</a:t>
            </a:fld>
            <a:endParaRPr lang="en-US"/>
          </a:p>
        </p:txBody>
      </p:sp>
    </p:spTree>
    <p:extLst>
      <p:ext uri="{BB962C8B-B14F-4D97-AF65-F5344CB8AC3E}">
        <p14:creationId xmlns:p14="http://schemas.microsoft.com/office/powerpoint/2010/main" val="390464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EEE488D-E5FB-4A20-A65E-7A8DC38EE246}" type="slidenum">
              <a:rPr lang="en-US"/>
              <a:pPr/>
              <a:t>‹#›</a:t>
            </a:fld>
            <a:endParaRPr lang="en-US"/>
          </a:p>
        </p:txBody>
      </p:sp>
    </p:spTree>
    <p:extLst>
      <p:ext uri="{BB962C8B-B14F-4D97-AF65-F5344CB8AC3E}">
        <p14:creationId xmlns:p14="http://schemas.microsoft.com/office/powerpoint/2010/main" val="348923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E073D7-51BE-4A7A-A850-27F6BA491470}" type="slidenum">
              <a:rPr lang="en-US"/>
              <a:pPr/>
              <a:t>‹#›</a:t>
            </a:fld>
            <a:endParaRPr lang="en-US"/>
          </a:p>
        </p:txBody>
      </p:sp>
      <p:pic>
        <p:nvPicPr>
          <p:cNvPr id="3085" name="Picture 13" descr="DarkBlue102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mtClean="0"/>
              <a:t>Understanding pre- and post-pandemic patterns of journeys to work, using the 2021/22 Censuses</a:t>
            </a:r>
            <a:r>
              <a:rPr lang="en-GB" dirty="0"/>
              <a:t/>
            </a:r>
            <a:br>
              <a:rPr lang="en-GB" dirty="0"/>
            </a:br>
            <a:r>
              <a:rPr lang="en-GB" dirty="0" smtClean="0"/>
              <a:t/>
            </a:r>
            <a:br>
              <a:rPr lang="en-GB" dirty="0" smtClean="0"/>
            </a:br>
            <a:endParaRPr lang="en-GB" dirty="0"/>
          </a:p>
        </p:txBody>
      </p:sp>
      <p:sp>
        <p:nvSpPr>
          <p:cNvPr id="2051" name="Rectangle 3"/>
          <p:cNvSpPr>
            <a:spLocks noGrp="1" noChangeArrowheads="1"/>
          </p:cNvSpPr>
          <p:nvPr>
            <p:ph type="subTitle" idx="1"/>
          </p:nvPr>
        </p:nvSpPr>
        <p:spPr/>
        <p:txBody>
          <a:bodyPr/>
          <a:lstStyle/>
          <a:p>
            <a:r>
              <a:rPr lang="en-GB" sz="2000" smtClean="0"/>
              <a:t>Paper presented at RGS-IBG Annual Conference 2023</a:t>
            </a:r>
            <a:endParaRPr lang="en-GB" sz="2000" dirty="0" smtClean="0"/>
          </a:p>
          <a:p>
            <a:endParaRPr lang="en-GB" sz="2000" dirty="0" smtClean="0"/>
          </a:p>
          <a:p>
            <a:r>
              <a:rPr lang="en-GB" sz="2000" dirty="0" smtClean="0"/>
              <a:t>#RGSIBG2023</a:t>
            </a:r>
          </a:p>
          <a:p>
            <a:endParaRPr lang="en-GB" dirty="0" smtClean="0"/>
          </a:p>
          <a:p>
            <a:r>
              <a:rPr lang="en-GB" sz="2000" smtClean="0"/>
              <a:t>Dr Oliver Duke-Williams</a:t>
            </a:r>
            <a:endParaRPr lang="en-GB" sz="2000" dirty="0"/>
          </a:p>
          <a:p>
            <a:r>
              <a:rPr lang="en-GB" sz="1800" dirty="0" smtClean="0"/>
              <a:t>o.duke-williams@ucl.ac.uk</a:t>
            </a:r>
          </a:p>
          <a:p>
            <a:r>
              <a:rPr lang="en-GB" sz="1800" dirty="0"/>
              <a:t>@</a:t>
            </a:r>
            <a:r>
              <a:rPr lang="en-GB" sz="1800" dirty="0" err="1"/>
              <a:t>oliver_dw</a:t>
            </a:r>
            <a:endParaRPr lang="en-GB" sz="1800" dirty="0"/>
          </a:p>
          <a:p>
            <a:r>
              <a:rPr lang="en-GB" sz="1800" dirty="0" smtClean="0"/>
              <a:t>www.ucl.ac.uk/dis/people/oliverdukewilliams</a:t>
            </a:r>
            <a:endParaRPr lang="en-GB" sz="1800" dirty="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5377"/>
            <a:ext cx="8489950" cy="52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GB" sz="2800" kern="0" dirty="0" smtClean="0">
                <a:solidFill>
                  <a:schemeClr val="bg1"/>
                </a:solidFill>
              </a:rPr>
              <a:t>Travel to work: previous decades (UK)</a:t>
            </a:r>
            <a:endParaRPr lang="en-GB" sz="2800" kern="0" dirty="0">
              <a:solidFill>
                <a:schemeClr val="bg1"/>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566607171"/>
              </p:ext>
            </p:extLst>
          </p:nvPr>
        </p:nvGraphicFramePr>
        <p:xfrm>
          <a:off x="133434" y="619309"/>
          <a:ext cx="8424936" cy="5471882"/>
        </p:xfrm>
        <a:graphic>
          <a:graphicData uri="http://schemas.openxmlformats.org/drawingml/2006/table">
            <a:tbl>
              <a:tblPr firstRow="1">
                <a:tableStyleId>{5C22544A-7EE6-4342-B048-85BDC9FD1C3A}</a:tableStyleId>
              </a:tblPr>
              <a:tblGrid>
                <a:gridCol w="3806082">
                  <a:extLst>
                    <a:ext uri="{9D8B030D-6E8A-4147-A177-3AD203B41FA5}">
                      <a16:colId xmlns:a16="http://schemas.microsoft.com/office/drawing/2014/main" val="20000"/>
                    </a:ext>
                  </a:extLst>
                </a:gridCol>
                <a:gridCol w="1522433">
                  <a:extLst>
                    <a:ext uri="{9D8B030D-6E8A-4147-A177-3AD203B41FA5}">
                      <a16:colId xmlns:a16="http://schemas.microsoft.com/office/drawing/2014/main" val="20001"/>
                    </a:ext>
                  </a:extLst>
                </a:gridCol>
                <a:gridCol w="1625544">
                  <a:extLst>
                    <a:ext uri="{9D8B030D-6E8A-4147-A177-3AD203B41FA5}">
                      <a16:colId xmlns:a16="http://schemas.microsoft.com/office/drawing/2014/main" val="20002"/>
                    </a:ext>
                  </a:extLst>
                </a:gridCol>
                <a:gridCol w="1470877">
                  <a:extLst>
                    <a:ext uri="{9D8B030D-6E8A-4147-A177-3AD203B41FA5}">
                      <a16:colId xmlns:a16="http://schemas.microsoft.com/office/drawing/2014/main" val="20003"/>
                    </a:ext>
                  </a:extLst>
                </a:gridCol>
              </a:tblGrid>
              <a:tr h="420914">
                <a:tc>
                  <a:txBody>
                    <a:bodyPr/>
                    <a:lstStyle/>
                    <a:p>
                      <a:r>
                        <a:rPr lang="en-GB" sz="1800" smtClean="0"/>
                        <a:t>Method of travel to work</a:t>
                      </a:r>
                      <a:endParaRPr lang="en-GB" sz="1800" dirty="0"/>
                    </a:p>
                  </a:txBody>
                  <a:tcPr marL="30598" marR="30598" marT="15299" marB="1529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1991</a:t>
                      </a:r>
                    </a:p>
                  </a:txBody>
                  <a:tcPr marL="30598" marR="30598" marT="15299" marB="1529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2001</a:t>
                      </a:r>
                    </a:p>
                  </a:txBody>
                  <a:tcPr marL="30598" marR="30598" marT="15299" marB="1529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2011</a:t>
                      </a:r>
                    </a:p>
                  </a:txBody>
                  <a:tcPr marL="30598" marR="30598" marT="15299" marB="15299" anchor="ctr"/>
                </a:tc>
                <a:extLst>
                  <a:ext uri="{0D108BD9-81ED-4DB2-BD59-A6C34878D82A}">
                    <a16:rowId xmlns:a16="http://schemas.microsoft.com/office/drawing/2014/main" val="10000"/>
                  </a:ext>
                </a:extLst>
              </a:tr>
              <a:tr h="420914">
                <a:tc>
                  <a:txBody>
                    <a:bodyPr/>
                    <a:lstStyle/>
                    <a:p>
                      <a:r>
                        <a:rPr lang="en-GB" sz="1800" smtClean="0"/>
                        <a:t>Work mainly at or from home</a:t>
                      </a:r>
                      <a:endParaRPr lang="en-GB" sz="1800" b="0" dirty="0"/>
                    </a:p>
                  </a:txBody>
                  <a:tcPr marL="30598" marR="30598" marT="15299" marB="15299" anchor="ctr"/>
                </a:tc>
                <a:tc>
                  <a:txBody>
                    <a:bodyPr/>
                    <a:lstStyle/>
                    <a:p>
                      <a:pPr algn="r"/>
                      <a:r>
                        <a:rPr lang="en-GB" sz="1800" dirty="0" smtClean="0"/>
                        <a:t>6%</a:t>
                      </a:r>
                      <a:endParaRPr lang="en-GB" sz="1800" dirty="0"/>
                    </a:p>
                  </a:txBody>
                  <a:tcPr marL="30598" marR="30598" marT="15299" marB="15299" anchor="ctr"/>
                </a:tc>
                <a:tc>
                  <a:txBody>
                    <a:bodyPr/>
                    <a:lstStyle/>
                    <a:p>
                      <a:pPr algn="r"/>
                      <a:r>
                        <a:rPr lang="en-GB" sz="1800" dirty="0" smtClean="0"/>
                        <a:t>9%</a:t>
                      </a:r>
                      <a:endParaRPr lang="en-GB" sz="1800" dirty="0"/>
                    </a:p>
                  </a:txBody>
                  <a:tcPr marL="30598" marR="30598" marT="15299" marB="15299" anchor="ctr"/>
                </a:tc>
                <a:tc>
                  <a:txBody>
                    <a:bodyPr/>
                    <a:lstStyle/>
                    <a:p>
                      <a:pPr algn="r"/>
                      <a:r>
                        <a:rPr lang="en-GB" sz="1800" dirty="0" smtClean="0"/>
                        <a:t>11%</a:t>
                      </a:r>
                      <a:endParaRPr lang="en-GB" sz="1800" dirty="0"/>
                    </a:p>
                  </a:txBody>
                  <a:tcPr marL="30598" marR="30598" marT="15299" marB="15299" anchor="ctr"/>
                </a:tc>
                <a:extLst>
                  <a:ext uri="{0D108BD9-81ED-4DB2-BD59-A6C34878D82A}">
                    <a16:rowId xmlns:a16="http://schemas.microsoft.com/office/drawing/2014/main" val="10001"/>
                  </a:ext>
                </a:extLst>
              </a:tr>
              <a:tr h="420914">
                <a:tc>
                  <a:txBody>
                    <a:bodyPr/>
                    <a:lstStyle/>
                    <a:p>
                      <a:r>
                        <a:rPr lang="en-GB" sz="1800" smtClean="0"/>
                        <a:t>Tube</a:t>
                      </a:r>
                      <a:r>
                        <a:rPr lang="en-GB" sz="1800" baseline="0" smtClean="0"/>
                        <a:t> / light rail etc</a:t>
                      </a:r>
                      <a:endParaRPr lang="en-GB" sz="1800" b="0" dirty="0"/>
                    </a:p>
                  </a:txBody>
                  <a:tcPr marL="30598" marR="30598" marT="15299" marB="15299" anchor="ctr"/>
                </a:tc>
                <a:tc>
                  <a:txBody>
                    <a:bodyPr/>
                    <a:lstStyle/>
                    <a:p>
                      <a:pPr algn="r"/>
                      <a:r>
                        <a:rPr lang="en-GB" sz="1800" dirty="0" smtClean="0"/>
                        <a:t>2%</a:t>
                      </a:r>
                      <a:endParaRPr lang="en-GB" sz="1800" dirty="0"/>
                    </a:p>
                  </a:txBody>
                  <a:tcPr marL="30598" marR="30598" marT="15299" marB="15299" anchor="ctr"/>
                </a:tc>
                <a:tc>
                  <a:txBody>
                    <a:bodyPr/>
                    <a:lstStyle/>
                    <a:p>
                      <a:pPr algn="r"/>
                      <a:r>
                        <a:rPr lang="en-GB" sz="1800" dirty="0" smtClean="0"/>
                        <a:t>3%</a:t>
                      </a:r>
                      <a:endParaRPr lang="en-GB" sz="1800" dirty="0"/>
                    </a:p>
                  </a:txBody>
                  <a:tcPr marL="30598" marR="30598" marT="15299" marB="15299" anchor="ctr"/>
                </a:tc>
                <a:tc>
                  <a:txBody>
                    <a:bodyPr/>
                    <a:lstStyle/>
                    <a:p>
                      <a:pPr algn="r"/>
                      <a:r>
                        <a:rPr lang="en-GB" sz="1800" dirty="0" smtClean="0"/>
                        <a:t>4%</a:t>
                      </a:r>
                      <a:endParaRPr lang="en-GB" sz="1800" dirty="0"/>
                    </a:p>
                  </a:txBody>
                  <a:tcPr marL="30598" marR="30598" marT="15299" marB="15299" anchor="ctr"/>
                </a:tc>
                <a:extLst>
                  <a:ext uri="{0D108BD9-81ED-4DB2-BD59-A6C34878D82A}">
                    <a16:rowId xmlns:a16="http://schemas.microsoft.com/office/drawing/2014/main" val="10002"/>
                  </a:ext>
                </a:extLst>
              </a:tr>
              <a:tr h="420914">
                <a:tc>
                  <a:txBody>
                    <a:bodyPr/>
                    <a:lstStyle/>
                    <a:p>
                      <a:r>
                        <a:rPr lang="en-GB" sz="1800" dirty="0"/>
                        <a:t>Train</a:t>
                      </a:r>
                      <a:endParaRPr lang="en-GB" sz="1800" b="0" dirty="0"/>
                    </a:p>
                  </a:txBody>
                  <a:tcPr marL="30598" marR="30598" marT="15299" marB="15299" anchor="ctr"/>
                </a:tc>
                <a:tc>
                  <a:txBody>
                    <a:bodyPr/>
                    <a:lstStyle/>
                    <a:p>
                      <a:pPr algn="r"/>
                      <a:r>
                        <a:rPr lang="en-GB" sz="1800" dirty="0" smtClean="0"/>
                        <a:t>4%</a:t>
                      </a:r>
                      <a:endParaRPr lang="en-GB" sz="1800" dirty="0"/>
                    </a:p>
                  </a:txBody>
                  <a:tcPr marL="30598" marR="30598" marT="15299" marB="15299" anchor="ctr"/>
                </a:tc>
                <a:tc>
                  <a:txBody>
                    <a:bodyPr/>
                    <a:lstStyle/>
                    <a:p>
                      <a:pPr algn="r"/>
                      <a:r>
                        <a:rPr lang="en-GB" sz="1800" dirty="0" smtClean="0"/>
                        <a:t>4%</a:t>
                      </a:r>
                      <a:endParaRPr lang="en-GB" sz="1800" dirty="0"/>
                    </a:p>
                  </a:txBody>
                  <a:tcPr marL="30598" marR="30598" marT="15299" marB="15299" anchor="ctr"/>
                </a:tc>
                <a:tc>
                  <a:txBody>
                    <a:bodyPr/>
                    <a:lstStyle/>
                    <a:p>
                      <a:pPr algn="r"/>
                      <a:r>
                        <a:rPr lang="en-GB" sz="1800" dirty="0" smtClean="0"/>
                        <a:t>5%</a:t>
                      </a:r>
                      <a:endParaRPr lang="en-GB" sz="1800" dirty="0"/>
                    </a:p>
                  </a:txBody>
                  <a:tcPr marL="30598" marR="30598" marT="15299" marB="15299" anchor="ctr"/>
                </a:tc>
                <a:extLst>
                  <a:ext uri="{0D108BD9-81ED-4DB2-BD59-A6C34878D82A}">
                    <a16:rowId xmlns:a16="http://schemas.microsoft.com/office/drawing/2014/main" val="10003"/>
                  </a:ext>
                </a:extLst>
              </a:tr>
              <a:tr h="420914">
                <a:tc>
                  <a:txBody>
                    <a:bodyPr/>
                    <a:lstStyle/>
                    <a:p>
                      <a:r>
                        <a:rPr lang="en-GB" sz="1800" err="1" smtClean="0"/>
                        <a:t>Bus</a:t>
                      </a:r>
                      <a:r>
                        <a:rPr lang="en-GB" sz="1800" smtClean="0"/>
                        <a:t>, minibus, coach</a:t>
                      </a:r>
                      <a:endParaRPr lang="en-GB" sz="1800" b="0" dirty="0"/>
                    </a:p>
                  </a:txBody>
                  <a:tcPr marL="30598" marR="30598" marT="15299" marB="15299" anchor="ctr"/>
                </a:tc>
                <a:tc>
                  <a:txBody>
                    <a:bodyPr/>
                    <a:lstStyle/>
                    <a:p>
                      <a:pPr algn="r"/>
                      <a:r>
                        <a:rPr lang="en-GB" sz="1800" dirty="0" smtClean="0"/>
                        <a:t>10%</a:t>
                      </a:r>
                      <a:endParaRPr lang="en-GB" sz="1800" dirty="0"/>
                    </a:p>
                  </a:txBody>
                  <a:tcPr marL="30598" marR="30598" marT="15299" marB="15299" anchor="ctr"/>
                </a:tc>
                <a:tc>
                  <a:txBody>
                    <a:bodyPr/>
                    <a:lstStyle/>
                    <a:p>
                      <a:pPr algn="r"/>
                      <a:r>
                        <a:rPr lang="en-GB" sz="1800" dirty="0" smtClean="0"/>
                        <a:t>7%</a:t>
                      </a:r>
                      <a:endParaRPr lang="en-GB" sz="1800" dirty="0"/>
                    </a:p>
                  </a:txBody>
                  <a:tcPr marL="30598" marR="30598" marT="15299" marB="15299" anchor="ctr"/>
                </a:tc>
                <a:tc>
                  <a:txBody>
                    <a:bodyPr/>
                    <a:lstStyle/>
                    <a:p>
                      <a:pPr algn="r"/>
                      <a:r>
                        <a:rPr lang="en-GB" sz="1800" dirty="0" smtClean="0"/>
                        <a:t>7%</a:t>
                      </a:r>
                      <a:endParaRPr lang="en-GB" sz="1800" dirty="0"/>
                    </a:p>
                  </a:txBody>
                  <a:tcPr marL="30598" marR="30598" marT="15299" marB="15299" anchor="ctr"/>
                </a:tc>
                <a:extLst>
                  <a:ext uri="{0D108BD9-81ED-4DB2-BD59-A6C34878D82A}">
                    <a16:rowId xmlns:a16="http://schemas.microsoft.com/office/drawing/2014/main" val="10004"/>
                  </a:ext>
                </a:extLst>
              </a:tr>
              <a:tr h="420914">
                <a:tc>
                  <a:txBody>
                    <a:bodyPr/>
                    <a:lstStyle/>
                    <a:p>
                      <a:r>
                        <a:rPr lang="en-GB" sz="1800" smtClean="0"/>
                        <a:t>Motor cycle, scooter or moped</a:t>
                      </a:r>
                      <a:endParaRPr lang="en-GB" sz="1800" b="0" dirty="0"/>
                    </a:p>
                  </a:txBody>
                  <a:tcPr marL="30598" marR="30598" marT="15299" marB="15299" anchor="ctr"/>
                </a:tc>
                <a:tc>
                  <a:txBody>
                    <a:bodyPr/>
                    <a:lstStyle/>
                    <a:p>
                      <a:pPr algn="r"/>
                      <a:r>
                        <a:rPr lang="en-GB" sz="1800" dirty="0" smtClean="0"/>
                        <a:t>2%</a:t>
                      </a:r>
                      <a:endParaRPr lang="en-GB" sz="1800" dirty="0"/>
                    </a:p>
                  </a:txBody>
                  <a:tcPr marL="30598" marR="30598" marT="15299" marB="15299" anchor="ctr"/>
                </a:tc>
                <a:tc>
                  <a:txBody>
                    <a:bodyPr/>
                    <a:lstStyle/>
                    <a:p>
                      <a:pPr algn="r"/>
                      <a:r>
                        <a:rPr lang="en-GB" sz="1800" dirty="0" smtClean="0"/>
                        <a:t>1%</a:t>
                      </a:r>
                      <a:endParaRPr lang="en-GB" sz="1800" dirty="0"/>
                    </a:p>
                  </a:txBody>
                  <a:tcPr marL="30598" marR="30598" marT="15299" marB="15299" anchor="ctr"/>
                </a:tc>
                <a:tc>
                  <a:txBody>
                    <a:bodyPr/>
                    <a:lstStyle/>
                    <a:p>
                      <a:pPr algn="r"/>
                      <a:r>
                        <a:rPr lang="en-GB" sz="1800" dirty="0" smtClean="0"/>
                        <a:t>1%</a:t>
                      </a:r>
                      <a:endParaRPr lang="en-GB" sz="1800" dirty="0"/>
                    </a:p>
                  </a:txBody>
                  <a:tcPr marL="30598" marR="30598" marT="15299" marB="15299" anchor="ctr"/>
                </a:tc>
                <a:extLst>
                  <a:ext uri="{0D108BD9-81ED-4DB2-BD59-A6C34878D82A}">
                    <a16:rowId xmlns:a16="http://schemas.microsoft.com/office/drawing/2014/main" val="10005"/>
                  </a:ext>
                </a:extLst>
              </a:tr>
              <a:tr h="420914">
                <a:tc>
                  <a:txBody>
                    <a:bodyPr/>
                    <a:lstStyle/>
                    <a:p>
                      <a:r>
                        <a:rPr lang="en-GB" sz="1800" smtClean="0"/>
                        <a:t>Driving a car or van</a:t>
                      </a:r>
                      <a:endParaRPr lang="en-GB" sz="1800" b="0" dirty="0"/>
                    </a:p>
                  </a:txBody>
                  <a:tcPr marL="30598" marR="30598" marT="15299" marB="15299" anchor="ctr"/>
                </a:tc>
                <a:tc>
                  <a:txBody>
                    <a:bodyPr/>
                    <a:lstStyle/>
                    <a:p>
                      <a:pPr algn="r"/>
                      <a:r>
                        <a:rPr lang="en-GB" sz="1800" dirty="0" smtClean="0"/>
                        <a:t>54%</a:t>
                      </a:r>
                      <a:endParaRPr lang="en-GB" sz="1800" dirty="0"/>
                    </a:p>
                  </a:txBody>
                  <a:tcPr marL="30598" marR="30598" marT="15299" marB="15299" anchor="ctr"/>
                </a:tc>
                <a:tc>
                  <a:txBody>
                    <a:bodyPr/>
                    <a:lstStyle/>
                    <a:p>
                      <a:pPr algn="r"/>
                      <a:r>
                        <a:rPr lang="en-GB" sz="1800" dirty="0" smtClean="0"/>
                        <a:t>55%</a:t>
                      </a:r>
                      <a:endParaRPr lang="en-GB" sz="1800" dirty="0"/>
                    </a:p>
                  </a:txBody>
                  <a:tcPr marL="30598" marR="30598" marT="15299" marB="15299" anchor="ctr"/>
                </a:tc>
                <a:tc>
                  <a:txBody>
                    <a:bodyPr/>
                    <a:lstStyle/>
                    <a:p>
                      <a:pPr algn="r"/>
                      <a:r>
                        <a:rPr lang="en-GB" sz="1800" dirty="0" smtClean="0"/>
                        <a:t>54%</a:t>
                      </a:r>
                      <a:endParaRPr lang="en-GB" sz="1800" dirty="0"/>
                    </a:p>
                  </a:txBody>
                  <a:tcPr marL="30598" marR="30598" marT="15299" marB="15299" anchor="ctr"/>
                </a:tc>
                <a:extLst>
                  <a:ext uri="{0D108BD9-81ED-4DB2-BD59-A6C34878D82A}">
                    <a16:rowId xmlns:a16="http://schemas.microsoft.com/office/drawing/2014/main" val="10006"/>
                  </a:ext>
                </a:extLst>
              </a:tr>
              <a:tr h="420914">
                <a:tc>
                  <a:txBody>
                    <a:bodyPr/>
                    <a:lstStyle/>
                    <a:p>
                      <a:r>
                        <a:rPr lang="en-GB" sz="1800" smtClean="0"/>
                        <a:t>Passenger in a car or van</a:t>
                      </a:r>
                      <a:endParaRPr lang="en-GB" sz="1800" b="0" dirty="0"/>
                    </a:p>
                  </a:txBody>
                  <a:tcPr marL="30598" marR="30598" marT="15299" marB="15299" anchor="ctr"/>
                </a:tc>
                <a:tc>
                  <a:txBody>
                    <a:bodyPr/>
                    <a:lstStyle/>
                    <a:p>
                      <a:pPr algn="r"/>
                      <a:r>
                        <a:rPr lang="en-GB" sz="1800" dirty="0" smtClean="0"/>
                        <a:t>8%</a:t>
                      </a:r>
                      <a:endParaRPr lang="en-GB" sz="1800" dirty="0"/>
                    </a:p>
                  </a:txBody>
                  <a:tcPr marL="30598" marR="30598" marT="15299" marB="15299" anchor="ctr"/>
                </a:tc>
                <a:tc>
                  <a:txBody>
                    <a:bodyPr/>
                    <a:lstStyle/>
                    <a:p>
                      <a:pPr algn="r"/>
                      <a:r>
                        <a:rPr lang="en-GB" sz="1800" dirty="0" smtClean="0"/>
                        <a:t>6%</a:t>
                      </a:r>
                      <a:endParaRPr lang="en-GB" sz="1800" dirty="0"/>
                    </a:p>
                  </a:txBody>
                  <a:tcPr marL="30598" marR="30598" marT="15299" marB="15299" anchor="ctr"/>
                </a:tc>
                <a:tc>
                  <a:txBody>
                    <a:bodyPr/>
                    <a:lstStyle/>
                    <a:p>
                      <a:pPr algn="r"/>
                      <a:r>
                        <a:rPr lang="en-GB" sz="1800" dirty="0" smtClean="0"/>
                        <a:t>5%</a:t>
                      </a:r>
                      <a:endParaRPr lang="en-GB" sz="1800" dirty="0"/>
                    </a:p>
                  </a:txBody>
                  <a:tcPr marL="30598" marR="30598" marT="15299" marB="15299" anchor="ctr"/>
                </a:tc>
                <a:extLst>
                  <a:ext uri="{0D108BD9-81ED-4DB2-BD59-A6C34878D82A}">
                    <a16:rowId xmlns:a16="http://schemas.microsoft.com/office/drawing/2014/main" val="10007"/>
                  </a:ext>
                </a:extLst>
              </a:tr>
              <a:tr h="420914">
                <a:tc>
                  <a:txBody>
                    <a:bodyPr/>
                    <a:lstStyle/>
                    <a:p>
                      <a:r>
                        <a:rPr lang="en-GB" sz="1800" smtClean="0"/>
                        <a:t>Taxi or minicab</a:t>
                      </a:r>
                      <a:endParaRPr lang="en-GB" sz="1800" b="0" dirty="0"/>
                    </a:p>
                  </a:txBody>
                  <a:tcPr marL="30598" marR="30598" marT="15299" marB="15299" anchor="ctr"/>
                </a:tc>
                <a:tc>
                  <a:txBody>
                    <a:bodyPr/>
                    <a:lstStyle/>
                    <a:p>
                      <a:pPr algn="r"/>
                      <a:r>
                        <a:rPr lang="en-GB" sz="1800" smtClean="0"/>
                        <a:t>n/a  </a:t>
                      </a:r>
                      <a:endParaRPr lang="en-GB" sz="1800" dirty="0"/>
                    </a:p>
                  </a:txBody>
                  <a:tcPr marL="30598" marR="30598" marT="15299" marB="15299" anchor="ctr"/>
                </a:tc>
                <a:tc>
                  <a:txBody>
                    <a:bodyPr/>
                    <a:lstStyle/>
                    <a:p>
                      <a:pPr algn="r"/>
                      <a:r>
                        <a:rPr lang="en-GB" sz="1800" dirty="0" smtClean="0"/>
                        <a:t>1%</a:t>
                      </a:r>
                      <a:endParaRPr lang="en-GB" sz="1800" dirty="0"/>
                    </a:p>
                  </a:txBody>
                  <a:tcPr marL="30598" marR="30598" marT="15299" marB="15299" anchor="ctr"/>
                </a:tc>
                <a:tc>
                  <a:txBody>
                    <a:bodyPr/>
                    <a:lstStyle/>
                    <a:p>
                      <a:pPr algn="r"/>
                      <a:r>
                        <a:rPr lang="en-GB" sz="1800" dirty="0" smtClean="0"/>
                        <a:t>1%</a:t>
                      </a:r>
                      <a:endParaRPr lang="en-GB" sz="1800" dirty="0"/>
                    </a:p>
                  </a:txBody>
                  <a:tcPr marL="30598" marR="30598" marT="15299" marB="15299" anchor="ctr"/>
                </a:tc>
                <a:extLst>
                  <a:ext uri="{0D108BD9-81ED-4DB2-BD59-A6C34878D82A}">
                    <a16:rowId xmlns:a16="http://schemas.microsoft.com/office/drawing/2014/main" val="10008"/>
                  </a:ext>
                </a:extLst>
              </a:tr>
              <a:tr h="420914">
                <a:tc>
                  <a:txBody>
                    <a:bodyPr/>
                    <a:lstStyle/>
                    <a:p>
                      <a:r>
                        <a:rPr lang="en-GB" sz="1800" dirty="0"/>
                        <a:t>Bicycle</a:t>
                      </a:r>
                      <a:endParaRPr lang="en-GB" sz="1800" b="0" dirty="0"/>
                    </a:p>
                  </a:txBody>
                  <a:tcPr marL="30598" marR="30598" marT="15299" marB="15299" anchor="ctr"/>
                </a:tc>
                <a:tc>
                  <a:txBody>
                    <a:bodyPr/>
                    <a:lstStyle/>
                    <a:p>
                      <a:pPr algn="r"/>
                      <a:r>
                        <a:rPr lang="en-GB" sz="1800" dirty="0" smtClean="0"/>
                        <a:t>3%</a:t>
                      </a:r>
                      <a:endParaRPr lang="en-GB" sz="1800" dirty="0"/>
                    </a:p>
                  </a:txBody>
                  <a:tcPr marL="30598" marR="30598" marT="15299" marB="15299" anchor="ctr"/>
                </a:tc>
                <a:tc>
                  <a:txBody>
                    <a:bodyPr/>
                    <a:lstStyle/>
                    <a:p>
                      <a:pPr algn="r"/>
                      <a:r>
                        <a:rPr lang="en-GB" sz="1800" dirty="0" smtClean="0"/>
                        <a:t>3%</a:t>
                      </a:r>
                      <a:endParaRPr lang="en-GB" sz="1800" dirty="0"/>
                    </a:p>
                  </a:txBody>
                  <a:tcPr marL="30598" marR="30598" marT="15299" marB="15299" anchor="ctr"/>
                </a:tc>
                <a:tc>
                  <a:txBody>
                    <a:bodyPr/>
                    <a:lstStyle/>
                    <a:p>
                      <a:pPr algn="r"/>
                      <a:r>
                        <a:rPr lang="en-GB" sz="1800" dirty="0" smtClean="0"/>
                        <a:t>3%</a:t>
                      </a:r>
                      <a:endParaRPr lang="en-GB" sz="1800" dirty="0"/>
                    </a:p>
                  </a:txBody>
                  <a:tcPr marL="30598" marR="30598" marT="15299" marB="15299" anchor="ctr"/>
                </a:tc>
                <a:extLst>
                  <a:ext uri="{0D108BD9-81ED-4DB2-BD59-A6C34878D82A}">
                    <a16:rowId xmlns:a16="http://schemas.microsoft.com/office/drawing/2014/main" val="10009"/>
                  </a:ext>
                </a:extLst>
              </a:tr>
              <a:tr h="420914">
                <a:tc>
                  <a:txBody>
                    <a:bodyPr/>
                    <a:lstStyle/>
                    <a:p>
                      <a:r>
                        <a:rPr lang="en-GB" sz="1800" smtClean="0"/>
                        <a:t>On foot</a:t>
                      </a:r>
                      <a:endParaRPr lang="en-GB" sz="1800" b="0" dirty="0"/>
                    </a:p>
                  </a:txBody>
                  <a:tcPr marL="30598" marR="30598" marT="15299" marB="15299" anchor="ctr"/>
                </a:tc>
                <a:tc>
                  <a:txBody>
                    <a:bodyPr/>
                    <a:lstStyle/>
                    <a:p>
                      <a:pPr algn="r"/>
                      <a:r>
                        <a:rPr lang="en-GB" sz="1800" dirty="0" smtClean="0"/>
                        <a:t>12%</a:t>
                      </a:r>
                      <a:endParaRPr lang="en-GB" sz="1800" dirty="0"/>
                    </a:p>
                  </a:txBody>
                  <a:tcPr marL="30598" marR="30598" marT="15299" marB="15299" anchor="ctr"/>
                </a:tc>
                <a:tc>
                  <a:txBody>
                    <a:bodyPr/>
                    <a:lstStyle/>
                    <a:p>
                      <a:pPr algn="r"/>
                      <a:r>
                        <a:rPr lang="en-GB" sz="1800" dirty="0" smtClean="0"/>
                        <a:t>10%</a:t>
                      </a:r>
                      <a:endParaRPr lang="en-GB" sz="1800" dirty="0"/>
                    </a:p>
                  </a:txBody>
                  <a:tcPr marL="30598" marR="30598" marT="15299" marB="15299" anchor="ctr"/>
                </a:tc>
                <a:tc>
                  <a:txBody>
                    <a:bodyPr/>
                    <a:lstStyle/>
                    <a:p>
                      <a:pPr algn="r"/>
                      <a:r>
                        <a:rPr lang="en-GB" sz="1800" dirty="0" smtClean="0"/>
                        <a:t>10%</a:t>
                      </a:r>
                      <a:endParaRPr lang="en-GB" sz="1800" dirty="0"/>
                    </a:p>
                  </a:txBody>
                  <a:tcPr marL="30598" marR="30598" marT="15299" marB="15299" anchor="ctr"/>
                </a:tc>
                <a:extLst>
                  <a:ext uri="{0D108BD9-81ED-4DB2-BD59-A6C34878D82A}">
                    <a16:rowId xmlns:a16="http://schemas.microsoft.com/office/drawing/2014/main" val="10010"/>
                  </a:ext>
                </a:extLst>
              </a:tr>
              <a:tr h="420914">
                <a:tc>
                  <a:txBody>
                    <a:bodyPr/>
                    <a:lstStyle/>
                    <a:p>
                      <a:r>
                        <a:rPr lang="en-GB" sz="1800" dirty="0"/>
                        <a:t>Other</a:t>
                      </a:r>
                      <a:endParaRPr lang="en-GB" sz="1800" b="0" dirty="0"/>
                    </a:p>
                  </a:txBody>
                  <a:tcPr marL="30598" marR="30598" marT="15299" marB="15299" anchor="ctr"/>
                </a:tc>
                <a:tc>
                  <a:txBody>
                    <a:bodyPr/>
                    <a:lstStyle/>
                    <a:p>
                      <a:pPr algn="r"/>
                      <a:r>
                        <a:rPr lang="en-GB" sz="1800" dirty="0" smtClean="0"/>
                        <a:t>1%</a:t>
                      </a:r>
                      <a:endParaRPr lang="en-GB" sz="1800" dirty="0"/>
                    </a:p>
                  </a:txBody>
                  <a:tcPr marL="30598" marR="30598" marT="15299" marB="15299" anchor="ctr"/>
                </a:tc>
                <a:tc>
                  <a:txBody>
                    <a:bodyPr/>
                    <a:lstStyle/>
                    <a:p>
                      <a:pPr algn="r"/>
                      <a:r>
                        <a:rPr lang="en-GB" sz="1800" dirty="0" smtClean="0"/>
                        <a:t>1%</a:t>
                      </a:r>
                      <a:endParaRPr lang="en-GB" sz="1800" dirty="0"/>
                    </a:p>
                  </a:txBody>
                  <a:tcPr marL="30598" marR="30598" marT="15299" marB="15299" anchor="ctr"/>
                </a:tc>
                <a:tc>
                  <a:txBody>
                    <a:bodyPr/>
                    <a:lstStyle/>
                    <a:p>
                      <a:pPr algn="r"/>
                      <a:r>
                        <a:rPr lang="en-GB" sz="1800" dirty="0" smtClean="0"/>
                        <a:t>1%</a:t>
                      </a:r>
                      <a:endParaRPr lang="en-GB" sz="1800" dirty="0"/>
                    </a:p>
                  </a:txBody>
                  <a:tcPr marL="30598" marR="30598" marT="15299" marB="15299" anchor="ctr"/>
                </a:tc>
                <a:extLst>
                  <a:ext uri="{0D108BD9-81ED-4DB2-BD59-A6C34878D82A}">
                    <a16:rowId xmlns:a16="http://schemas.microsoft.com/office/drawing/2014/main" val="10011"/>
                  </a:ext>
                </a:extLst>
              </a:tr>
              <a:tr h="420914">
                <a:tc>
                  <a:txBody>
                    <a:bodyPr/>
                    <a:lstStyle/>
                    <a:p>
                      <a:r>
                        <a:rPr lang="en-GB" sz="1800" dirty="0"/>
                        <a:t>TOTAL</a:t>
                      </a:r>
                      <a:endParaRPr lang="en-GB" sz="1800" b="0" dirty="0"/>
                    </a:p>
                  </a:txBody>
                  <a:tcPr marL="30598" marR="30598" marT="15299" marB="152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1,890,169</a:t>
                      </a:r>
                    </a:p>
                  </a:txBody>
                  <a:tcPr marL="30598" marR="30598" marT="15299" marB="152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23,527,884</a:t>
                      </a:r>
                    </a:p>
                  </a:txBody>
                  <a:tcPr marL="30598" marR="30598" marT="15299" marB="152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26,526,336</a:t>
                      </a:r>
                    </a:p>
                  </a:txBody>
                  <a:tcPr marL="30598" marR="30598" marT="15299" marB="15299" anchor="ctr"/>
                </a:tc>
                <a:extLst>
                  <a:ext uri="{0D108BD9-81ED-4DB2-BD59-A6C34878D82A}">
                    <a16:rowId xmlns:a16="http://schemas.microsoft.com/office/drawing/2014/main" val="10012"/>
                  </a:ext>
                </a:extLst>
              </a:tr>
            </a:tbl>
          </a:graphicData>
        </a:graphic>
      </p:graphicFrame>
      <p:sp>
        <p:nvSpPr>
          <p:cNvPr id="3" name="TextBox 2"/>
          <p:cNvSpPr txBox="1"/>
          <p:nvPr/>
        </p:nvSpPr>
        <p:spPr>
          <a:xfrm>
            <a:off x="628382" y="6072714"/>
            <a:ext cx="2751074"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400" smtClean="0"/>
              <a:t>1991 data from a 10% sample</a:t>
            </a:r>
            <a:r>
              <a:rPr lang="en-GB" sz="1400" dirty="0" smtClean="0"/>
              <a:t>…</a:t>
            </a:r>
            <a:endParaRPr lang="en-GB" sz="1400" dirty="0"/>
          </a:p>
        </p:txBody>
      </p:sp>
      <p:sp>
        <p:nvSpPr>
          <p:cNvPr id="15" name="Freeform 14"/>
          <p:cNvSpPr/>
          <p:nvPr/>
        </p:nvSpPr>
        <p:spPr>
          <a:xfrm>
            <a:off x="3398710" y="6091190"/>
            <a:ext cx="1533330" cy="218129"/>
          </a:xfrm>
          <a:custGeom>
            <a:avLst/>
            <a:gdLst>
              <a:gd name="connsiteX0" fmla="*/ 0 w 1314450"/>
              <a:gd name="connsiteY0" fmla="*/ 371475 h 371475"/>
              <a:gd name="connsiteX1" fmla="*/ 1019175 w 1314450"/>
              <a:gd name="connsiteY1" fmla="*/ 276225 h 371475"/>
              <a:gd name="connsiteX2" fmla="*/ 1314450 w 1314450"/>
              <a:gd name="connsiteY2" fmla="*/ 0 h 371475"/>
            </a:gdLst>
            <a:ahLst/>
            <a:cxnLst>
              <a:cxn ang="0">
                <a:pos x="connsiteX0" y="connsiteY0"/>
              </a:cxn>
              <a:cxn ang="0">
                <a:pos x="connsiteX1" y="connsiteY1"/>
              </a:cxn>
              <a:cxn ang="0">
                <a:pos x="connsiteX2" y="connsiteY2"/>
              </a:cxn>
            </a:cxnLst>
            <a:rect l="l" t="t" r="r" b="b"/>
            <a:pathLst>
              <a:path w="1314450" h="371475">
                <a:moveTo>
                  <a:pt x="0" y="371475"/>
                </a:moveTo>
                <a:cubicBezTo>
                  <a:pt x="400050" y="354806"/>
                  <a:pt x="800100" y="338137"/>
                  <a:pt x="1019175" y="276225"/>
                </a:cubicBezTo>
                <a:cubicBezTo>
                  <a:pt x="1238250" y="214313"/>
                  <a:pt x="1276350" y="107156"/>
                  <a:pt x="1314450" y="0"/>
                </a:cubicBezTo>
              </a:path>
            </a:pathLst>
          </a:custGeom>
          <a:noFill/>
          <a:ln w="3810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7504" y="6442046"/>
            <a:ext cx="8971495"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600" dirty="0" smtClean="0"/>
              <a:t>Source: 1991 Census: OPCS, NISRA, GRO(Scotland); 2001 &amp; 2011 Census: ONS, NRS, NISRA</a:t>
            </a:r>
            <a:endParaRPr lang="en-GB" sz="1600" dirty="0"/>
          </a:p>
        </p:txBody>
      </p:sp>
    </p:spTree>
    <p:extLst>
      <p:ext uri="{BB962C8B-B14F-4D97-AF65-F5344CB8AC3E}">
        <p14:creationId xmlns:p14="http://schemas.microsoft.com/office/powerpoint/2010/main" val="34424005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 y="0"/>
            <a:ext cx="8489950" cy="1296988"/>
          </a:xfrm>
        </p:spPr>
        <p:txBody>
          <a:bodyPr/>
          <a:lstStyle/>
          <a:p>
            <a:r>
              <a:rPr lang="en-GB" smtClean="0">
                <a:solidFill>
                  <a:schemeClr val="bg1"/>
                </a:solidFill>
              </a:rPr>
              <a:t>2021 headline figures (</a:t>
            </a:r>
            <a:r>
              <a:rPr lang="en-GB" dirty="0" smtClean="0">
                <a:solidFill>
                  <a:schemeClr val="bg1"/>
                </a:solidFill>
              </a:rPr>
              <a:t>E&amp;W)</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6973700"/>
              </p:ext>
            </p:extLst>
          </p:nvPr>
        </p:nvGraphicFramePr>
        <p:xfrm>
          <a:off x="251520" y="673423"/>
          <a:ext cx="8640638" cy="4423783"/>
        </p:xfrm>
        <a:graphic>
          <a:graphicData uri="http://schemas.openxmlformats.org/drawingml/2006/table">
            <a:tbl>
              <a:tblPr firstRow="1">
                <a:tableStyleId>{5C22544A-7EE6-4342-B048-85BDC9FD1C3A}</a:tableStyleId>
              </a:tblPr>
              <a:tblGrid>
                <a:gridCol w="4536504">
                  <a:extLst>
                    <a:ext uri="{9D8B030D-6E8A-4147-A177-3AD203B41FA5}">
                      <a16:colId xmlns:a16="http://schemas.microsoft.com/office/drawing/2014/main" val="1742468221"/>
                    </a:ext>
                  </a:extLst>
                </a:gridCol>
                <a:gridCol w="1440160">
                  <a:extLst>
                    <a:ext uri="{9D8B030D-6E8A-4147-A177-3AD203B41FA5}">
                      <a16:colId xmlns:a16="http://schemas.microsoft.com/office/drawing/2014/main" val="632019357"/>
                    </a:ext>
                  </a:extLst>
                </a:gridCol>
                <a:gridCol w="1083371">
                  <a:extLst>
                    <a:ext uri="{9D8B030D-6E8A-4147-A177-3AD203B41FA5}">
                      <a16:colId xmlns:a16="http://schemas.microsoft.com/office/drawing/2014/main" val="216879477"/>
                    </a:ext>
                  </a:extLst>
                </a:gridCol>
                <a:gridCol w="1580603">
                  <a:extLst>
                    <a:ext uri="{9D8B030D-6E8A-4147-A177-3AD203B41FA5}">
                      <a16:colId xmlns:a16="http://schemas.microsoft.com/office/drawing/2014/main" val="68972172"/>
                    </a:ext>
                  </a:extLst>
                </a:gridCol>
              </a:tblGrid>
              <a:tr h="864394">
                <a:tc>
                  <a:txBody>
                    <a:bodyPr/>
                    <a:lstStyle/>
                    <a:p>
                      <a:r>
                        <a:rPr lang="en-GB" sz="1600" smtClean="0"/>
                        <a:t>Method used to travel to workplace</a:t>
                      </a:r>
                      <a:endParaRPr lang="en-GB" sz="1600" dirty="0"/>
                    </a:p>
                  </a:txBody>
                  <a:tcPr marL="45494" marR="45494" marT="22747" marB="22747" anchor="ctr"/>
                </a:tc>
                <a:tc>
                  <a:txBody>
                    <a:bodyPr/>
                    <a:lstStyle/>
                    <a:p>
                      <a:r>
                        <a:rPr lang="en-GB" sz="1600" dirty="0"/>
                        <a:t>Observation</a:t>
                      </a:r>
                    </a:p>
                  </a:txBody>
                  <a:tcPr marL="45494" marR="45494" marT="22747" marB="22747" anchor="ctr"/>
                </a:tc>
                <a:tc>
                  <a:txBody>
                    <a:bodyPr/>
                    <a:lstStyle/>
                    <a:p>
                      <a:r>
                        <a:rPr lang="en-GB" sz="1600" smtClean="0"/>
                        <a:t>% of all persons</a:t>
                      </a:r>
                      <a:endParaRPr lang="en-GB" sz="1600" dirty="0"/>
                    </a:p>
                  </a:txBody>
                  <a:tcPr marL="45494" marR="45494" marT="22747" marB="22747" anchor="ctr"/>
                </a:tc>
                <a:tc>
                  <a:txBody>
                    <a:bodyPr/>
                    <a:lstStyle/>
                    <a:p>
                      <a:r>
                        <a:rPr lang="en-GB" sz="1600" smtClean="0"/>
                        <a:t>% of persons in employment</a:t>
                      </a:r>
                      <a:endParaRPr lang="en-GB" sz="1600" dirty="0"/>
                    </a:p>
                  </a:txBody>
                  <a:tcPr marL="45494" marR="45494" marT="22747" marB="22747" anchor="ctr"/>
                </a:tc>
                <a:extLst>
                  <a:ext uri="{0D108BD9-81ED-4DB2-BD59-A6C34878D82A}">
                    <a16:rowId xmlns:a16="http://schemas.microsoft.com/office/drawing/2014/main" val="3874427200"/>
                  </a:ext>
                </a:extLst>
              </a:tr>
              <a:tr h="181978">
                <a:tc>
                  <a:txBody>
                    <a:bodyPr/>
                    <a:lstStyle/>
                    <a:p>
                      <a:r>
                        <a:rPr lang="en-GB" sz="1600" smtClean="0"/>
                        <a:t>Work mainly at or from home</a:t>
                      </a:r>
                      <a:endParaRPr lang="en-GB" sz="1600" dirty="0"/>
                    </a:p>
                  </a:txBody>
                  <a:tcPr marL="45494" marR="45494" marT="22747" marB="22747" anchor="ctr"/>
                </a:tc>
                <a:tc>
                  <a:txBody>
                    <a:bodyPr/>
                    <a:lstStyle/>
                    <a:p>
                      <a:pPr algn="r"/>
                      <a:r>
                        <a:rPr lang="en-GB" sz="1600" dirty="0"/>
                        <a:t>8,671,722</a:t>
                      </a:r>
                    </a:p>
                  </a:txBody>
                  <a:tcPr marL="45494" marR="45494" marT="22747" marB="22747" anchor="ctr"/>
                </a:tc>
                <a:tc>
                  <a:txBody>
                    <a:bodyPr/>
                    <a:lstStyle/>
                    <a:p>
                      <a:pPr algn="r"/>
                      <a:r>
                        <a:rPr lang="en-GB" sz="1600" dirty="0"/>
                        <a:t>15%</a:t>
                      </a:r>
                    </a:p>
                  </a:txBody>
                  <a:tcPr marL="45494" marR="45494" marT="22747" marB="22747" anchor="ctr"/>
                </a:tc>
                <a:tc>
                  <a:txBody>
                    <a:bodyPr/>
                    <a:lstStyle/>
                    <a:p>
                      <a:pPr algn="r"/>
                      <a:r>
                        <a:rPr lang="en-GB" sz="1600" dirty="0"/>
                        <a:t>31%</a:t>
                      </a:r>
                    </a:p>
                  </a:txBody>
                  <a:tcPr marL="45494" marR="45494" marT="22747" marB="22747" anchor="ctr"/>
                </a:tc>
                <a:extLst>
                  <a:ext uri="{0D108BD9-81ED-4DB2-BD59-A6C34878D82A}">
                    <a16:rowId xmlns:a16="http://schemas.microsoft.com/office/drawing/2014/main" val="2400953006"/>
                  </a:ext>
                </a:extLst>
              </a:tr>
              <a:tr h="318461">
                <a:tc>
                  <a:txBody>
                    <a:bodyPr/>
                    <a:lstStyle/>
                    <a:p>
                      <a:r>
                        <a:rPr lang="en-GB" sz="1600" smtClean="0"/>
                        <a:t>Underground, metro, light rail, tram</a:t>
                      </a:r>
                      <a:endParaRPr lang="en-GB" sz="1600" dirty="0"/>
                    </a:p>
                  </a:txBody>
                  <a:tcPr marL="45494" marR="45494" marT="22747" marB="22747" anchor="ctr"/>
                </a:tc>
                <a:tc>
                  <a:txBody>
                    <a:bodyPr/>
                    <a:lstStyle/>
                    <a:p>
                      <a:pPr algn="r"/>
                      <a:r>
                        <a:rPr lang="en-GB" sz="1600" dirty="0"/>
                        <a:t>505,311</a:t>
                      </a:r>
                    </a:p>
                  </a:txBody>
                  <a:tcPr marL="45494" marR="45494" marT="22747" marB="22747" anchor="ctr"/>
                </a:tc>
                <a:tc>
                  <a:txBody>
                    <a:bodyPr/>
                    <a:lstStyle/>
                    <a:p>
                      <a:pPr algn="r"/>
                      <a:r>
                        <a:rPr lang="en-GB" sz="1600"/>
                        <a:t>1%</a:t>
                      </a:r>
                    </a:p>
                  </a:txBody>
                  <a:tcPr marL="45494" marR="45494" marT="22747" marB="22747" anchor="ctr"/>
                </a:tc>
                <a:tc>
                  <a:txBody>
                    <a:bodyPr/>
                    <a:lstStyle/>
                    <a:p>
                      <a:pPr algn="r"/>
                      <a:r>
                        <a:rPr lang="en-GB" sz="1600"/>
                        <a:t>2%</a:t>
                      </a:r>
                    </a:p>
                  </a:txBody>
                  <a:tcPr marL="45494" marR="45494" marT="22747" marB="22747" anchor="ctr"/>
                </a:tc>
                <a:extLst>
                  <a:ext uri="{0D108BD9-81ED-4DB2-BD59-A6C34878D82A}">
                    <a16:rowId xmlns:a16="http://schemas.microsoft.com/office/drawing/2014/main" val="2169571527"/>
                  </a:ext>
                </a:extLst>
              </a:tr>
              <a:tr h="181978">
                <a:tc>
                  <a:txBody>
                    <a:bodyPr/>
                    <a:lstStyle/>
                    <a:p>
                      <a:r>
                        <a:rPr lang="en-GB" sz="1600"/>
                        <a:t>Train</a:t>
                      </a:r>
                    </a:p>
                  </a:txBody>
                  <a:tcPr marL="45494" marR="45494" marT="22747" marB="22747" anchor="ctr"/>
                </a:tc>
                <a:tc>
                  <a:txBody>
                    <a:bodyPr/>
                    <a:lstStyle/>
                    <a:p>
                      <a:pPr algn="r"/>
                      <a:r>
                        <a:rPr lang="en-GB" sz="1600" dirty="0"/>
                        <a:t>529,461</a:t>
                      </a:r>
                    </a:p>
                  </a:txBody>
                  <a:tcPr marL="45494" marR="45494" marT="22747" marB="22747" anchor="ctr"/>
                </a:tc>
                <a:tc>
                  <a:txBody>
                    <a:bodyPr/>
                    <a:lstStyle/>
                    <a:p>
                      <a:pPr algn="r"/>
                      <a:r>
                        <a:rPr lang="en-GB" sz="1600"/>
                        <a:t>1%</a:t>
                      </a:r>
                    </a:p>
                  </a:txBody>
                  <a:tcPr marL="45494" marR="45494" marT="22747" marB="22747" anchor="ctr"/>
                </a:tc>
                <a:tc>
                  <a:txBody>
                    <a:bodyPr/>
                    <a:lstStyle/>
                    <a:p>
                      <a:pPr algn="r"/>
                      <a:r>
                        <a:rPr lang="en-GB" sz="1600"/>
                        <a:t>2%</a:t>
                      </a:r>
                    </a:p>
                  </a:txBody>
                  <a:tcPr marL="45494" marR="45494" marT="22747" marB="22747" anchor="ctr"/>
                </a:tc>
                <a:extLst>
                  <a:ext uri="{0D108BD9-81ED-4DB2-BD59-A6C34878D82A}">
                    <a16:rowId xmlns:a16="http://schemas.microsoft.com/office/drawing/2014/main" val="3775095820"/>
                  </a:ext>
                </a:extLst>
              </a:tr>
              <a:tr h="181978">
                <a:tc>
                  <a:txBody>
                    <a:bodyPr/>
                    <a:lstStyle/>
                    <a:p>
                      <a:r>
                        <a:rPr lang="en-GB" sz="1600" smtClean="0"/>
                        <a:t>Bus, minibus or coach</a:t>
                      </a:r>
                      <a:endParaRPr lang="en-GB" sz="1600" dirty="0"/>
                    </a:p>
                  </a:txBody>
                  <a:tcPr marL="45494" marR="45494" marT="22747" marB="22747" anchor="ctr"/>
                </a:tc>
                <a:tc>
                  <a:txBody>
                    <a:bodyPr/>
                    <a:lstStyle/>
                    <a:p>
                      <a:pPr algn="r"/>
                      <a:r>
                        <a:rPr lang="en-GB" sz="1600" dirty="0"/>
                        <a:t>1,160,990</a:t>
                      </a:r>
                    </a:p>
                  </a:txBody>
                  <a:tcPr marL="45494" marR="45494" marT="22747" marB="22747" anchor="ctr"/>
                </a:tc>
                <a:tc>
                  <a:txBody>
                    <a:bodyPr/>
                    <a:lstStyle/>
                    <a:p>
                      <a:pPr algn="r"/>
                      <a:r>
                        <a:rPr lang="en-GB" sz="1600"/>
                        <a:t>2%</a:t>
                      </a:r>
                    </a:p>
                  </a:txBody>
                  <a:tcPr marL="45494" marR="45494" marT="22747" marB="22747" anchor="ctr"/>
                </a:tc>
                <a:tc>
                  <a:txBody>
                    <a:bodyPr/>
                    <a:lstStyle/>
                    <a:p>
                      <a:pPr algn="r"/>
                      <a:r>
                        <a:rPr lang="en-GB" sz="1600"/>
                        <a:t>4%</a:t>
                      </a:r>
                    </a:p>
                  </a:txBody>
                  <a:tcPr marL="45494" marR="45494" marT="22747" marB="22747" anchor="ctr"/>
                </a:tc>
                <a:extLst>
                  <a:ext uri="{0D108BD9-81ED-4DB2-BD59-A6C34878D82A}">
                    <a16:rowId xmlns:a16="http://schemas.microsoft.com/office/drawing/2014/main" val="747728904"/>
                  </a:ext>
                </a:extLst>
              </a:tr>
              <a:tr h="181978">
                <a:tc>
                  <a:txBody>
                    <a:bodyPr/>
                    <a:lstStyle/>
                    <a:p>
                      <a:r>
                        <a:rPr lang="en-GB" sz="1600" dirty="0"/>
                        <a:t>Taxi</a:t>
                      </a:r>
                    </a:p>
                  </a:txBody>
                  <a:tcPr marL="45494" marR="45494" marT="22747" marB="22747" anchor="ctr"/>
                </a:tc>
                <a:tc>
                  <a:txBody>
                    <a:bodyPr/>
                    <a:lstStyle/>
                    <a:p>
                      <a:pPr algn="r"/>
                      <a:r>
                        <a:rPr lang="en-GB" sz="1600" dirty="0"/>
                        <a:t>200,490</a:t>
                      </a:r>
                    </a:p>
                  </a:txBody>
                  <a:tcPr marL="45494" marR="45494" marT="22747" marB="22747" anchor="ctr"/>
                </a:tc>
                <a:tc>
                  <a:txBody>
                    <a:bodyPr/>
                    <a:lstStyle/>
                    <a:p>
                      <a:pPr algn="r"/>
                      <a:r>
                        <a:rPr lang="en-GB" sz="1600"/>
                        <a:t>0%</a:t>
                      </a:r>
                    </a:p>
                  </a:txBody>
                  <a:tcPr marL="45494" marR="45494" marT="22747" marB="22747" anchor="ctr"/>
                </a:tc>
                <a:tc>
                  <a:txBody>
                    <a:bodyPr/>
                    <a:lstStyle/>
                    <a:p>
                      <a:pPr algn="r"/>
                      <a:r>
                        <a:rPr lang="en-GB" sz="1600"/>
                        <a:t>1%</a:t>
                      </a:r>
                    </a:p>
                  </a:txBody>
                  <a:tcPr marL="45494" marR="45494" marT="22747" marB="22747" anchor="ctr"/>
                </a:tc>
                <a:extLst>
                  <a:ext uri="{0D108BD9-81ED-4DB2-BD59-A6C34878D82A}">
                    <a16:rowId xmlns:a16="http://schemas.microsoft.com/office/drawing/2014/main" val="320187692"/>
                  </a:ext>
                </a:extLst>
              </a:tr>
              <a:tr h="181978">
                <a:tc>
                  <a:txBody>
                    <a:bodyPr/>
                    <a:lstStyle/>
                    <a:p>
                      <a:r>
                        <a:rPr lang="en-GB" sz="1600" smtClean="0"/>
                        <a:t>Motorcycle, scooter or moped</a:t>
                      </a:r>
                      <a:endParaRPr lang="en-GB" sz="1600" dirty="0"/>
                    </a:p>
                  </a:txBody>
                  <a:tcPr marL="45494" marR="45494" marT="22747" marB="22747" anchor="ctr"/>
                </a:tc>
                <a:tc>
                  <a:txBody>
                    <a:bodyPr/>
                    <a:lstStyle/>
                    <a:p>
                      <a:pPr algn="r"/>
                      <a:r>
                        <a:rPr lang="en-GB" sz="1600" dirty="0"/>
                        <a:t>128,849</a:t>
                      </a:r>
                    </a:p>
                  </a:txBody>
                  <a:tcPr marL="45494" marR="45494" marT="22747" marB="22747" anchor="ctr"/>
                </a:tc>
                <a:tc>
                  <a:txBody>
                    <a:bodyPr/>
                    <a:lstStyle/>
                    <a:p>
                      <a:pPr algn="r"/>
                      <a:r>
                        <a:rPr lang="en-GB" sz="1600"/>
                        <a:t>0%</a:t>
                      </a:r>
                    </a:p>
                  </a:txBody>
                  <a:tcPr marL="45494" marR="45494" marT="22747" marB="22747" anchor="ctr"/>
                </a:tc>
                <a:tc>
                  <a:txBody>
                    <a:bodyPr/>
                    <a:lstStyle/>
                    <a:p>
                      <a:pPr algn="r"/>
                      <a:r>
                        <a:rPr lang="en-GB" sz="1600"/>
                        <a:t>0%</a:t>
                      </a:r>
                    </a:p>
                  </a:txBody>
                  <a:tcPr marL="45494" marR="45494" marT="22747" marB="22747" anchor="ctr"/>
                </a:tc>
                <a:extLst>
                  <a:ext uri="{0D108BD9-81ED-4DB2-BD59-A6C34878D82A}">
                    <a16:rowId xmlns:a16="http://schemas.microsoft.com/office/drawing/2014/main" val="364026111"/>
                  </a:ext>
                </a:extLst>
              </a:tr>
              <a:tr h="318461">
                <a:tc>
                  <a:txBody>
                    <a:bodyPr/>
                    <a:lstStyle/>
                    <a:p>
                      <a:r>
                        <a:rPr lang="en-GB" sz="1600" smtClean="0"/>
                        <a:t>Driving a car or van</a:t>
                      </a:r>
                      <a:endParaRPr lang="en-GB" sz="1600" dirty="0"/>
                    </a:p>
                  </a:txBody>
                  <a:tcPr marL="45494" marR="45494" marT="22747" marB="22747" anchor="ctr"/>
                </a:tc>
                <a:tc>
                  <a:txBody>
                    <a:bodyPr/>
                    <a:lstStyle/>
                    <a:p>
                      <a:pPr algn="r"/>
                      <a:r>
                        <a:rPr lang="en-GB" sz="1600" dirty="0"/>
                        <a:t>12,524,571</a:t>
                      </a:r>
                    </a:p>
                  </a:txBody>
                  <a:tcPr marL="45494" marR="45494" marT="22747" marB="22747" anchor="ctr"/>
                </a:tc>
                <a:tc>
                  <a:txBody>
                    <a:bodyPr/>
                    <a:lstStyle/>
                    <a:p>
                      <a:pPr algn="r"/>
                      <a:r>
                        <a:rPr lang="en-GB" sz="1600"/>
                        <a:t>21%</a:t>
                      </a:r>
                    </a:p>
                  </a:txBody>
                  <a:tcPr marL="45494" marR="45494" marT="22747" marB="22747" anchor="ctr"/>
                </a:tc>
                <a:tc>
                  <a:txBody>
                    <a:bodyPr/>
                    <a:lstStyle/>
                    <a:p>
                      <a:pPr algn="r"/>
                      <a:r>
                        <a:rPr lang="en-GB" sz="1600"/>
                        <a:t>45%</a:t>
                      </a:r>
                    </a:p>
                  </a:txBody>
                  <a:tcPr marL="45494" marR="45494" marT="22747" marB="22747" anchor="ctr"/>
                </a:tc>
                <a:extLst>
                  <a:ext uri="{0D108BD9-81ED-4DB2-BD59-A6C34878D82A}">
                    <a16:rowId xmlns:a16="http://schemas.microsoft.com/office/drawing/2014/main" val="1301054692"/>
                  </a:ext>
                </a:extLst>
              </a:tr>
              <a:tr h="181978">
                <a:tc>
                  <a:txBody>
                    <a:bodyPr/>
                    <a:lstStyle/>
                    <a:p>
                      <a:r>
                        <a:rPr lang="en-GB" sz="1600" smtClean="0"/>
                        <a:t>Passenger in a car or van</a:t>
                      </a:r>
                      <a:endParaRPr lang="en-GB" sz="1600" dirty="0"/>
                    </a:p>
                  </a:txBody>
                  <a:tcPr marL="45494" marR="45494" marT="22747" marB="22747" anchor="ctr"/>
                </a:tc>
                <a:tc>
                  <a:txBody>
                    <a:bodyPr/>
                    <a:lstStyle/>
                    <a:p>
                      <a:pPr algn="r"/>
                      <a:r>
                        <a:rPr lang="en-GB" sz="1600" dirty="0"/>
                        <a:t>1,083,447</a:t>
                      </a:r>
                    </a:p>
                  </a:txBody>
                  <a:tcPr marL="45494" marR="45494" marT="22747" marB="22747" anchor="ctr"/>
                </a:tc>
                <a:tc>
                  <a:txBody>
                    <a:bodyPr/>
                    <a:lstStyle/>
                    <a:p>
                      <a:pPr algn="r"/>
                      <a:r>
                        <a:rPr lang="en-GB" sz="1600" dirty="0"/>
                        <a:t>2%</a:t>
                      </a:r>
                    </a:p>
                  </a:txBody>
                  <a:tcPr marL="45494" marR="45494" marT="22747" marB="22747" anchor="ctr"/>
                </a:tc>
                <a:tc>
                  <a:txBody>
                    <a:bodyPr/>
                    <a:lstStyle/>
                    <a:p>
                      <a:pPr algn="r"/>
                      <a:r>
                        <a:rPr lang="en-GB" sz="1600"/>
                        <a:t>4%</a:t>
                      </a:r>
                    </a:p>
                  </a:txBody>
                  <a:tcPr marL="45494" marR="45494" marT="22747" marB="22747" anchor="ctr"/>
                </a:tc>
                <a:extLst>
                  <a:ext uri="{0D108BD9-81ED-4DB2-BD59-A6C34878D82A}">
                    <a16:rowId xmlns:a16="http://schemas.microsoft.com/office/drawing/2014/main" val="1842549788"/>
                  </a:ext>
                </a:extLst>
              </a:tr>
              <a:tr h="181978">
                <a:tc>
                  <a:txBody>
                    <a:bodyPr/>
                    <a:lstStyle/>
                    <a:p>
                      <a:r>
                        <a:rPr lang="en-GB" sz="1600"/>
                        <a:t>Bicycle</a:t>
                      </a:r>
                    </a:p>
                  </a:txBody>
                  <a:tcPr marL="45494" marR="45494" marT="22747" marB="22747" anchor="ctr"/>
                </a:tc>
                <a:tc>
                  <a:txBody>
                    <a:bodyPr/>
                    <a:lstStyle/>
                    <a:p>
                      <a:pPr algn="r"/>
                      <a:r>
                        <a:rPr lang="en-GB" sz="1600" dirty="0"/>
                        <a:t>569,295</a:t>
                      </a:r>
                    </a:p>
                  </a:txBody>
                  <a:tcPr marL="45494" marR="45494" marT="22747" marB="22747" anchor="ctr"/>
                </a:tc>
                <a:tc>
                  <a:txBody>
                    <a:bodyPr/>
                    <a:lstStyle/>
                    <a:p>
                      <a:pPr algn="r"/>
                      <a:r>
                        <a:rPr lang="en-GB" sz="1600" dirty="0"/>
                        <a:t>1%</a:t>
                      </a:r>
                    </a:p>
                  </a:txBody>
                  <a:tcPr marL="45494" marR="45494" marT="22747" marB="22747" anchor="ctr"/>
                </a:tc>
                <a:tc>
                  <a:txBody>
                    <a:bodyPr/>
                    <a:lstStyle/>
                    <a:p>
                      <a:pPr algn="r"/>
                      <a:r>
                        <a:rPr lang="en-GB" sz="1600"/>
                        <a:t>2%</a:t>
                      </a:r>
                    </a:p>
                  </a:txBody>
                  <a:tcPr marL="45494" marR="45494" marT="22747" marB="22747" anchor="ctr"/>
                </a:tc>
                <a:extLst>
                  <a:ext uri="{0D108BD9-81ED-4DB2-BD59-A6C34878D82A}">
                    <a16:rowId xmlns:a16="http://schemas.microsoft.com/office/drawing/2014/main" val="1040519256"/>
                  </a:ext>
                </a:extLst>
              </a:tr>
              <a:tr h="181978">
                <a:tc>
                  <a:txBody>
                    <a:bodyPr/>
                    <a:lstStyle/>
                    <a:p>
                      <a:r>
                        <a:rPr lang="en-GB" sz="1600" smtClean="0"/>
                        <a:t>On foot</a:t>
                      </a:r>
                      <a:endParaRPr lang="en-GB" sz="1600" dirty="0"/>
                    </a:p>
                  </a:txBody>
                  <a:tcPr marL="45494" marR="45494" marT="22747" marB="22747" anchor="ctr"/>
                </a:tc>
                <a:tc>
                  <a:txBody>
                    <a:bodyPr/>
                    <a:lstStyle/>
                    <a:p>
                      <a:pPr algn="r"/>
                      <a:r>
                        <a:rPr lang="en-GB" sz="1600" dirty="0"/>
                        <a:t>2,113,657</a:t>
                      </a:r>
                    </a:p>
                  </a:txBody>
                  <a:tcPr marL="45494" marR="45494" marT="22747" marB="22747" anchor="ctr"/>
                </a:tc>
                <a:tc>
                  <a:txBody>
                    <a:bodyPr/>
                    <a:lstStyle/>
                    <a:p>
                      <a:pPr algn="r"/>
                      <a:r>
                        <a:rPr lang="en-GB" sz="1600" dirty="0"/>
                        <a:t>4%</a:t>
                      </a:r>
                    </a:p>
                  </a:txBody>
                  <a:tcPr marL="45494" marR="45494" marT="22747" marB="22747" anchor="ctr"/>
                </a:tc>
                <a:tc>
                  <a:txBody>
                    <a:bodyPr/>
                    <a:lstStyle/>
                    <a:p>
                      <a:pPr algn="r"/>
                      <a:r>
                        <a:rPr lang="en-GB" sz="1600"/>
                        <a:t>8%</a:t>
                      </a:r>
                    </a:p>
                  </a:txBody>
                  <a:tcPr marL="45494" marR="45494" marT="22747" marB="22747" anchor="ctr"/>
                </a:tc>
                <a:extLst>
                  <a:ext uri="{0D108BD9-81ED-4DB2-BD59-A6C34878D82A}">
                    <a16:rowId xmlns:a16="http://schemas.microsoft.com/office/drawing/2014/main" val="2791201566"/>
                  </a:ext>
                </a:extLst>
              </a:tr>
              <a:tr h="181978">
                <a:tc>
                  <a:txBody>
                    <a:bodyPr/>
                    <a:lstStyle/>
                    <a:p>
                      <a:r>
                        <a:rPr lang="en-GB" sz="1600" smtClean="0"/>
                        <a:t>Other method of travel to work</a:t>
                      </a:r>
                      <a:endParaRPr lang="en-GB" sz="1600" dirty="0"/>
                    </a:p>
                  </a:txBody>
                  <a:tcPr marL="45494" marR="45494" marT="22747" marB="22747" anchor="ctr"/>
                </a:tc>
                <a:tc>
                  <a:txBody>
                    <a:bodyPr/>
                    <a:lstStyle/>
                    <a:p>
                      <a:pPr algn="r"/>
                      <a:r>
                        <a:rPr lang="en-GB" sz="1600" dirty="0"/>
                        <a:t>285,873</a:t>
                      </a:r>
                    </a:p>
                  </a:txBody>
                  <a:tcPr marL="45494" marR="45494" marT="22747" marB="22747" anchor="ctr"/>
                </a:tc>
                <a:tc>
                  <a:txBody>
                    <a:bodyPr/>
                    <a:lstStyle/>
                    <a:p>
                      <a:pPr algn="r"/>
                      <a:r>
                        <a:rPr lang="en-GB" sz="1600" dirty="0"/>
                        <a:t>0%</a:t>
                      </a:r>
                    </a:p>
                  </a:txBody>
                  <a:tcPr marL="45494" marR="45494" marT="22747" marB="22747" anchor="ctr"/>
                </a:tc>
                <a:tc>
                  <a:txBody>
                    <a:bodyPr/>
                    <a:lstStyle/>
                    <a:p>
                      <a:pPr algn="r"/>
                      <a:r>
                        <a:rPr lang="en-GB" sz="1600" dirty="0"/>
                        <a:t>1%</a:t>
                      </a:r>
                    </a:p>
                  </a:txBody>
                  <a:tcPr marL="45494" marR="45494" marT="22747" marB="22747" anchor="ctr"/>
                </a:tc>
                <a:extLst>
                  <a:ext uri="{0D108BD9-81ED-4DB2-BD59-A6C34878D82A}">
                    <a16:rowId xmlns:a16="http://schemas.microsoft.com/office/drawing/2014/main" val="4286384067"/>
                  </a:ext>
                </a:extLst>
              </a:tr>
              <a:tr h="318461">
                <a:tc>
                  <a:txBody>
                    <a:bodyPr/>
                    <a:lstStyle/>
                    <a:p>
                      <a:r>
                        <a:rPr lang="en-GB" sz="1600" smtClean="0"/>
                        <a:t>Not in employment or aged 15 years and under</a:t>
                      </a:r>
                      <a:endParaRPr lang="en-GB" sz="1600" dirty="0"/>
                    </a:p>
                  </a:txBody>
                  <a:tcPr marL="45494" marR="45494" marT="22747" marB="22747" anchor="ctr"/>
                </a:tc>
                <a:tc>
                  <a:txBody>
                    <a:bodyPr/>
                    <a:lstStyle/>
                    <a:p>
                      <a:pPr algn="r"/>
                      <a:r>
                        <a:rPr lang="en-GB" sz="1600" dirty="0" smtClean="0"/>
                        <a:t>31,823,877</a:t>
                      </a:r>
                      <a:endParaRPr lang="en-GB" sz="1600" dirty="0"/>
                    </a:p>
                  </a:txBody>
                  <a:tcPr marL="45494" marR="45494" marT="22747" marB="22747"/>
                </a:tc>
                <a:tc>
                  <a:txBody>
                    <a:bodyPr/>
                    <a:lstStyle/>
                    <a:p>
                      <a:pPr algn="r"/>
                      <a:r>
                        <a:rPr lang="en-GB" sz="1600" dirty="0" smtClean="0"/>
                        <a:t>53%</a:t>
                      </a:r>
                      <a:endParaRPr lang="en-GB" sz="1600" dirty="0"/>
                    </a:p>
                  </a:txBody>
                  <a:tcPr marL="45494" marR="45494" marT="22747" marB="22747"/>
                </a:tc>
                <a:tc>
                  <a:txBody>
                    <a:bodyPr/>
                    <a:lstStyle/>
                    <a:p>
                      <a:pPr algn="r"/>
                      <a:r>
                        <a:rPr lang="en-GB" sz="1600" dirty="0" smtClean="0"/>
                        <a:t>n/a</a:t>
                      </a:r>
                      <a:endParaRPr lang="en-GB" sz="1600" dirty="0"/>
                    </a:p>
                  </a:txBody>
                  <a:tcPr marL="45494" marR="45494" marT="22747" marB="22747"/>
                </a:tc>
                <a:extLst>
                  <a:ext uri="{0D108BD9-81ED-4DB2-BD59-A6C34878D82A}">
                    <a16:rowId xmlns:a16="http://schemas.microsoft.com/office/drawing/2014/main" val="2046506566"/>
                  </a:ext>
                </a:extLst>
              </a:tr>
            </a:tbl>
          </a:graphicData>
        </a:graphic>
      </p:graphicFrame>
      <p:sp>
        <p:nvSpPr>
          <p:cNvPr id="5" name="TextBox 4"/>
          <p:cNvSpPr txBox="1"/>
          <p:nvPr/>
        </p:nvSpPr>
        <p:spPr>
          <a:xfrm>
            <a:off x="255966" y="6228020"/>
            <a:ext cx="303159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mtClean="0"/>
              <a:t>Source: 2021 Census, ONS</a:t>
            </a:r>
            <a:endParaRPr lang="en-GB" dirty="0"/>
          </a:p>
        </p:txBody>
      </p:sp>
      <p:sp>
        <p:nvSpPr>
          <p:cNvPr id="6" name="Oval 5"/>
          <p:cNvSpPr/>
          <p:nvPr/>
        </p:nvSpPr>
        <p:spPr>
          <a:xfrm>
            <a:off x="7452320" y="1484784"/>
            <a:ext cx="1691680"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03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 y="0"/>
            <a:ext cx="8489950" cy="1296988"/>
          </a:xfrm>
        </p:spPr>
        <p:txBody>
          <a:bodyPr/>
          <a:lstStyle/>
          <a:p>
            <a:r>
              <a:rPr lang="en-GB" smtClean="0">
                <a:solidFill>
                  <a:schemeClr val="bg1"/>
                </a:solidFill>
              </a:rPr>
              <a:t>2021 headline figures (Northern Ireland</a:t>
            </a:r>
            <a:r>
              <a:rPr lang="en-GB" dirty="0" smtClean="0">
                <a:solidFill>
                  <a:schemeClr val="bg1"/>
                </a:solidFill>
              </a:rPr>
              <a:t>)</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35596"/>
              </p:ext>
            </p:extLst>
          </p:nvPr>
        </p:nvGraphicFramePr>
        <p:xfrm>
          <a:off x="251520" y="673423"/>
          <a:ext cx="8640638" cy="4465365"/>
        </p:xfrm>
        <a:graphic>
          <a:graphicData uri="http://schemas.openxmlformats.org/drawingml/2006/table">
            <a:tbl>
              <a:tblPr firstRow="1">
                <a:tableStyleId>{5C22544A-7EE6-4342-B048-85BDC9FD1C3A}</a:tableStyleId>
              </a:tblPr>
              <a:tblGrid>
                <a:gridCol w="4536504">
                  <a:extLst>
                    <a:ext uri="{9D8B030D-6E8A-4147-A177-3AD203B41FA5}">
                      <a16:colId xmlns:a16="http://schemas.microsoft.com/office/drawing/2014/main" val="1742468221"/>
                    </a:ext>
                  </a:extLst>
                </a:gridCol>
                <a:gridCol w="1440160">
                  <a:extLst>
                    <a:ext uri="{9D8B030D-6E8A-4147-A177-3AD203B41FA5}">
                      <a16:colId xmlns:a16="http://schemas.microsoft.com/office/drawing/2014/main" val="632019357"/>
                    </a:ext>
                  </a:extLst>
                </a:gridCol>
                <a:gridCol w="1083371">
                  <a:extLst>
                    <a:ext uri="{9D8B030D-6E8A-4147-A177-3AD203B41FA5}">
                      <a16:colId xmlns:a16="http://schemas.microsoft.com/office/drawing/2014/main" val="216879477"/>
                    </a:ext>
                  </a:extLst>
                </a:gridCol>
                <a:gridCol w="1580603">
                  <a:extLst>
                    <a:ext uri="{9D8B030D-6E8A-4147-A177-3AD203B41FA5}">
                      <a16:colId xmlns:a16="http://schemas.microsoft.com/office/drawing/2014/main" val="68972172"/>
                    </a:ext>
                  </a:extLst>
                </a:gridCol>
              </a:tblGrid>
              <a:tr h="955377">
                <a:tc>
                  <a:txBody>
                    <a:bodyPr/>
                    <a:lstStyle/>
                    <a:p>
                      <a:r>
                        <a:rPr lang="en-GB" sz="1600" smtClean="0"/>
                        <a:t>Method used to travel to workplace</a:t>
                      </a:r>
                      <a:endParaRPr lang="en-GB" sz="1600" dirty="0"/>
                    </a:p>
                  </a:txBody>
                  <a:tcPr marL="45494" marR="45494" marT="22747" marB="22747" anchor="ctr"/>
                </a:tc>
                <a:tc>
                  <a:txBody>
                    <a:bodyPr/>
                    <a:lstStyle/>
                    <a:p>
                      <a:r>
                        <a:rPr lang="en-GB" sz="1600" dirty="0"/>
                        <a:t>Observation</a:t>
                      </a:r>
                    </a:p>
                  </a:txBody>
                  <a:tcPr marL="45494" marR="45494" marT="22747" marB="22747" anchor="ctr"/>
                </a:tc>
                <a:tc>
                  <a:txBody>
                    <a:bodyPr/>
                    <a:lstStyle/>
                    <a:p>
                      <a:r>
                        <a:rPr lang="en-GB" sz="1600" smtClean="0"/>
                        <a:t>% of all persons</a:t>
                      </a:r>
                      <a:endParaRPr lang="en-GB" sz="1600" dirty="0"/>
                    </a:p>
                  </a:txBody>
                  <a:tcPr marL="45494" marR="45494" marT="22747" marB="22747" anchor="ctr"/>
                </a:tc>
                <a:tc>
                  <a:txBody>
                    <a:bodyPr/>
                    <a:lstStyle/>
                    <a:p>
                      <a:r>
                        <a:rPr lang="en-GB" sz="1600" smtClean="0"/>
                        <a:t>% of persons in employment</a:t>
                      </a:r>
                      <a:endParaRPr lang="en-GB" sz="1600" dirty="0"/>
                    </a:p>
                  </a:txBody>
                  <a:tcPr marL="45494" marR="45494" marT="22747" marB="22747" anchor="ctr"/>
                </a:tc>
                <a:extLst>
                  <a:ext uri="{0D108BD9-81ED-4DB2-BD59-A6C34878D82A}">
                    <a16:rowId xmlns:a16="http://schemas.microsoft.com/office/drawing/2014/main" val="3874427200"/>
                  </a:ext>
                </a:extLst>
              </a:tr>
              <a:tr h="181978">
                <a:tc>
                  <a:txBody>
                    <a:bodyPr/>
                    <a:lstStyle/>
                    <a:p>
                      <a:pPr algn="l" fontAlgn="b"/>
                      <a:r>
                        <a:rPr lang="en-GB" sz="1800" b="0" i="0" u="none" strike="noStrike" dirty="0" smtClean="0">
                          <a:solidFill>
                            <a:srgbClr val="000000"/>
                          </a:solidFill>
                          <a:effectLst/>
                          <a:latin typeface="+mn-lt"/>
                        </a:rPr>
                        <a:t>Mainly at or from home</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153,523</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8%</a:t>
                      </a:r>
                    </a:p>
                  </a:txBody>
                  <a:tcPr marL="9525" marR="9525" marT="9525" marB="0" anchor="b"/>
                </a:tc>
                <a:tc>
                  <a:txBody>
                    <a:bodyPr/>
                    <a:lstStyle/>
                    <a:p>
                      <a:pPr algn="r" fontAlgn="b"/>
                      <a:r>
                        <a:rPr lang="en-GB" sz="1800" b="0" i="0" u="none" strike="noStrike">
                          <a:solidFill>
                            <a:srgbClr val="000000"/>
                          </a:solidFill>
                          <a:effectLst/>
                          <a:latin typeface="+mn-lt"/>
                        </a:rPr>
                        <a:t>19%</a:t>
                      </a:r>
                    </a:p>
                  </a:txBody>
                  <a:tcPr marL="9525" marR="9525" marT="9525" marB="0" anchor="b"/>
                </a:tc>
                <a:extLst>
                  <a:ext uri="{0D108BD9-81ED-4DB2-BD59-A6C34878D82A}">
                    <a16:rowId xmlns:a16="http://schemas.microsoft.com/office/drawing/2014/main" val="2400953006"/>
                  </a:ext>
                </a:extLst>
              </a:tr>
              <a:tr h="318461">
                <a:tc>
                  <a:txBody>
                    <a:bodyPr/>
                    <a:lstStyle/>
                    <a:p>
                      <a:pPr algn="l" fontAlgn="b"/>
                      <a:r>
                        <a:rPr lang="en-GB" sz="1800" b="0" i="0" u="none" strike="noStrike" dirty="0" smtClean="0">
                          <a:solidFill>
                            <a:srgbClr val="000000"/>
                          </a:solidFill>
                          <a:effectLst/>
                          <a:latin typeface="+mn-lt"/>
                        </a:rPr>
                        <a:t>Driving a car or van</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510,150</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a:solidFill>
                            <a:srgbClr val="000000"/>
                          </a:solidFill>
                          <a:effectLst/>
                          <a:latin typeface="+mn-lt"/>
                        </a:rPr>
                        <a:t>27%</a:t>
                      </a:r>
                    </a:p>
                  </a:txBody>
                  <a:tcPr marL="9525" marR="9525" marT="9525" marB="0" anchor="b"/>
                </a:tc>
                <a:tc>
                  <a:txBody>
                    <a:bodyPr/>
                    <a:lstStyle/>
                    <a:p>
                      <a:pPr algn="r" fontAlgn="b"/>
                      <a:r>
                        <a:rPr lang="en-GB" sz="1800" b="0" i="0" u="none" strike="noStrike">
                          <a:solidFill>
                            <a:srgbClr val="000000"/>
                          </a:solidFill>
                          <a:effectLst/>
                          <a:latin typeface="+mn-lt"/>
                        </a:rPr>
                        <a:t>63%</a:t>
                      </a:r>
                    </a:p>
                  </a:txBody>
                  <a:tcPr marL="9525" marR="9525" marT="9525" marB="0" anchor="b"/>
                </a:tc>
                <a:extLst>
                  <a:ext uri="{0D108BD9-81ED-4DB2-BD59-A6C34878D82A}">
                    <a16:rowId xmlns:a16="http://schemas.microsoft.com/office/drawing/2014/main" val="2169571527"/>
                  </a:ext>
                </a:extLst>
              </a:tr>
              <a:tr h="181978">
                <a:tc>
                  <a:txBody>
                    <a:bodyPr/>
                    <a:lstStyle/>
                    <a:p>
                      <a:pPr algn="l" fontAlgn="b"/>
                      <a:r>
                        <a:rPr lang="en-GB" sz="1800" b="0" i="0" u="none" strike="noStrike" dirty="0" smtClean="0">
                          <a:solidFill>
                            <a:srgbClr val="000000"/>
                          </a:solidFill>
                          <a:effectLst/>
                          <a:latin typeface="+mn-lt"/>
                        </a:rPr>
                        <a:t>Passenger in a car or van</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39,509</a:t>
                      </a:r>
                    </a:p>
                  </a:txBody>
                  <a:tcPr marL="9525" marR="9525" marT="9525" marB="0" anchor="b"/>
                </a:tc>
                <a:tc>
                  <a:txBody>
                    <a:bodyPr/>
                    <a:lstStyle/>
                    <a:p>
                      <a:pPr algn="r" fontAlgn="b"/>
                      <a:r>
                        <a:rPr lang="en-GB" sz="1800" b="0" i="0" u="none" strike="noStrike">
                          <a:solidFill>
                            <a:srgbClr val="000000"/>
                          </a:solidFill>
                          <a:effectLst/>
                          <a:latin typeface="+mn-lt"/>
                        </a:rPr>
                        <a:t>2%</a:t>
                      </a:r>
                    </a:p>
                  </a:txBody>
                  <a:tcPr marL="9525" marR="9525" marT="9525" marB="0" anchor="b"/>
                </a:tc>
                <a:tc>
                  <a:txBody>
                    <a:bodyPr/>
                    <a:lstStyle/>
                    <a:p>
                      <a:pPr algn="r" fontAlgn="b"/>
                      <a:r>
                        <a:rPr lang="en-GB" sz="1800" b="0" i="0" u="none" strike="noStrike">
                          <a:solidFill>
                            <a:srgbClr val="000000"/>
                          </a:solidFill>
                          <a:effectLst/>
                          <a:latin typeface="+mn-lt"/>
                        </a:rPr>
                        <a:t>5%</a:t>
                      </a:r>
                    </a:p>
                  </a:txBody>
                  <a:tcPr marL="9525" marR="9525" marT="9525" marB="0" anchor="b"/>
                </a:tc>
                <a:extLst>
                  <a:ext uri="{0D108BD9-81ED-4DB2-BD59-A6C34878D82A}">
                    <a16:rowId xmlns:a16="http://schemas.microsoft.com/office/drawing/2014/main" val="3775095820"/>
                  </a:ext>
                </a:extLst>
              </a:tr>
              <a:tr h="181978">
                <a:tc>
                  <a:txBody>
                    <a:bodyPr/>
                    <a:lstStyle/>
                    <a:p>
                      <a:pPr algn="l" fontAlgn="b"/>
                      <a:r>
                        <a:rPr lang="en-GB" sz="1800" b="0" i="0" u="none" strike="noStrike" dirty="0" smtClean="0">
                          <a:solidFill>
                            <a:srgbClr val="000000"/>
                          </a:solidFill>
                          <a:effectLst/>
                          <a:latin typeface="+mn-lt"/>
                        </a:rPr>
                        <a:t>Car or van pool shared driving</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5,332</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0%</a:t>
                      </a:r>
                    </a:p>
                  </a:txBody>
                  <a:tcPr marL="9525" marR="9525" marT="9525" marB="0" anchor="b"/>
                </a:tc>
                <a:tc>
                  <a:txBody>
                    <a:bodyPr/>
                    <a:lstStyle/>
                    <a:p>
                      <a:pPr algn="r" fontAlgn="b"/>
                      <a:r>
                        <a:rPr lang="en-GB" sz="18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747728904"/>
                  </a:ext>
                </a:extLst>
              </a:tr>
              <a:tr h="181978">
                <a:tc>
                  <a:txBody>
                    <a:bodyPr/>
                    <a:lstStyle/>
                    <a:p>
                      <a:pPr algn="l" fontAlgn="b"/>
                      <a:r>
                        <a:rPr lang="en-GB" sz="1800" b="0" i="0" u="none" strike="noStrike" dirty="0" smtClean="0">
                          <a:solidFill>
                            <a:srgbClr val="000000"/>
                          </a:solidFill>
                          <a:effectLst/>
                          <a:latin typeface="+mn-lt"/>
                        </a:rPr>
                        <a:t>Bus, minibus or coach (public or private</a:t>
                      </a:r>
                      <a:r>
                        <a:rPr lang="en-GB" sz="1800" b="0" i="0" u="none" strike="noStrike" dirty="0">
                          <a:solidFill>
                            <a:srgbClr val="000000"/>
                          </a:solidFill>
                          <a:effectLst/>
                          <a:latin typeface="+mn-lt"/>
                        </a:rPr>
                        <a:t>)</a:t>
                      </a:r>
                    </a:p>
                  </a:txBody>
                  <a:tcPr marL="9525" marR="9525" marT="9525" marB="0" anchor="b"/>
                </a:tc>
                <a:tc>
                  <a:txBody>
                    <a:bodyPr/>
                    <a:lstStyle/>
                    <a:p>
                      <a:pPr algn="r" fontAlgn="b"/>
                      <a:r>
                        <a:rPr lang="en-GB" sz="1800" b="0" i="0" u="none" strike="noStrike" dirty="0" smtClean="0">
                          <a:solidFill>
                            <a:srgbClr val="000000"/>
                          </a:solidFill>
                          <a:effectLst/>
                          <a:latin typeface="+mn-lt"/>
                        </a:rPr>
                        <a:t>22,569</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1%</a:t>
                      </a:r>
                    </a:p>
                  </a:txBody>
                  <a:tcPr marL="9525" marR="9525" marT="9525" marB="0" anchor="b"/>
                </a:tc>
                <a:tc>
                  <a:txBody>
                    <a:bodyPr/>
                    <a:lstStyle/>
                    <a:p>
                      <a:pPr algn="r" fontAlgn="b"/>
                      <a:r>
                        <a:rPr lang="en-GB" sz="1800" b="0" i="0" u="none" strike="noStrike">
                          <a:solidFill>
                            <a:srgbClr val="000000"/>
                          </a:solidFill>
                          <a:effectLst/>
                          <a:latin typeface="+mn-lt"/>
                        </a:rPr>
                        <a:t>3%</a:t>
                      </a:r>
                    </a:p>
                  </a:txBody>
                  <a:tcPr marL="9525" marR="9525" marT="9525" marB="0" anchor="b"/>
                </a:tc>
                <a:extLst>
                  <a:ext uri="{0D108BD9-81ED-4DB2-BD59-A6C34878D82A}">
                    <a16:rowId xmlns:a16="http://schemas.microsoft.com/office/drawing/2014/main" val="320187692"/>
                  </a:ext>
                </a:extLst>
              </a:tr>
              <a:tr h="181978">
                <a:tc>
                  <a:txBody>
                    <a:bodyPr/>
                    <a:lstStyle/>
                    <a:p>
                      <a:pPr algn="l" fontAlgn="b"/>
                      <a:r>
                        <a:rPr lang="en-GB" sz="1800" b="0" i="0" u="none" strike="noStrike" dirty="0">
                          <a:solidFill>
                            <a:srgbClr val="000000"/>
                          </a:solidFill>
                          <a:effectLst/>
                          <a:latin typeface="+mn-lt"/>
                        </a:rPr>
                        <a:t>Taxi</a:t>
                      </a:r>
                    </a:p>
                  </a:txBody>
                  <a:tcPr marL="9525" marR="9525" marT="9525" marB="0" anchor="b"/>
                </a:tc>
                <a:tc>
                  <a:txBody>
                    <a:bodyPr/>
                    <a:lstStyle/>
                    <a:p>
                      <a:pPr algn="r" fontAlgn="b"/>
                      <a:r>
                        <a:rPr lang="en-GB" sz="1800" b="0" i="0" u="none" strike="noStrike" dirty="0" smtClean="0">
                          <a:solidFill>
                            <a:srgbClr val="000000"/>
                          </a:solidFill>
                          <a:effectLst/>
                          <a:latin typeface="+mn-lt"/>
                        </a:rPr>
                        <a:t>8,055</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0%</a:t>
                      </a:r>
                    </a:p>
                  </a:txBody>
                  <a:tcPr marL="9525" marR="9525" marT="9525" marB="0" anchor="b"/>
                </a:tc>
                <a:tc>
                  <a:txBody>
                    <a:bodyPr/>
                    <a:lstStyle/>
                    <a:p>
                      <a:pPr algn="r" fontAlgn="b"/>
                      <a:r>
                        <a:rPr lang="en-GB" sz="18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64026111"/>
                  </a:ext>
                </a:extLst>
              </a:tr>
              <a:tr h="318461">
                <a:tc>
                  <a:txBody>
                    <a:bodyPr/>
                    <a:lstStyle/>
                    <a:p>
                      <a:pPr algn="l" fontAlgn="b"/>
                      <a:r>
                        <a:rPr lang="en-GB" sz="1800" b="0" i="0" u="none" strike="noStrike" dirty="0">
                          <a:solidFill>
                            <a:srgbClr val="000000"/>
                          </a:solidFill>
                          <a:effectLst/>
                          <a:latin typeface="+mn-lt"/>
                        </a:rPr>
                        <a:t>Train</a:t>
                      </a:r>
                    </a:p>
                  </a:txBody>
                  <a:tcPr marL="9525" marR="9525" marT="9525" marB="0" anchor="b"/>
                </a:tc>
                <a:tc>
                  <a:txBody>
                    <a:bodyPr/>
                    <a:lstStyle/>
                    <a:p>
                      <a:pPr algn="r" fontAlgn="b"/>
                      <a:r>
                        <a:rPr lang="en-GB" sz="1800" b="0" i="0" u="none" strike="noStrike" dirty="0" smtClean="0">
                          <a:solidFill>
                            <a:srgbClr val="000000"/>
                          </a:solidFill>
                          <a:effectLst/>
                          <a:latin typeface="+mn-lt"/>
                        </a:rPr>
                        <a:t>7,656</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0%</a:t>
                      </a:r>
                    </a:p>
                  </a:txBody>
                  <a:tcPr marL="9525" marR="9525" marT="9525" marB="0" anchor="b"/>
                </a:tc>
                <a:tc>
                  <a:txBody>
                    <a:bodyPr/>
                    <a:lstStyle/>
                    <a:p>
                      <a:pPr algn="r" fontAlgn="b"/>
                      <a:r>
                        <a:rPr lang="en-GB" sz="18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301054692"/>
                  </a:ext>
                </a:extLst>
              </a:tr>
              <a:tr h="181978">
                <a:tc>
                  <a:txBody>
                    <a:bodyPr/>
                    <a:lstStyle/>
                    <a:p>
                      <a:pPr algn="l" fontAlgn="b"/>
                      <a:r>
                        <a:rPr lang="en-GB" sz="1800" b="0" i="0" u="none" strike="noStrike" dirty="0" smtClean="0">
                          <a:solidFill>
                            <a:srgbClr val="000000"/>
                          </a:solidFill>
                          <a:effectLst/>
                          <a:latin typeface="+mn-lt"/>
                        </a:rPr>
                        <a:t>Motorcycle, scooter or moped</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1,467</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0%</a:t>
                      </a:r>
                    </a:p>
                  </a:txBody>
                  <a:tcPr marL="9525" marR="9525" marT="9525" marB="0" anchor="b"/>
                </a:tc>
                <a:tc>
                  <a:txBody>
                    <a:bodyPr/>
                    <a:lstStyle/>
                    <a:p>
                      <a:pPr algn="r" fontAlgn="b"/>
                      <a:r>
                        <a:rPr lang="en-GB" sz="18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1842549788"/>
                  </a:ext>
                </a:extLst>
              </a:tr>
              <a:tr h="181978">
                <a:tc>
                  <a:txBody>
                    <a:bodyPr/>
                    <a:lstStyle/>
                    <a:p>
                      <a:pPr algn="l" fontAlgn="b"/>
                      <a:r>
                        <a:rPr lang="en-GB" sz="1800" b="0" i="0" u="none" strike="noStrike" dirty="0">
                          <a:solidFill>
                            <a:srgbClr val="000000"/>
                          </a:solidFill>
                          <a:effectLst/>
                          <a:latin typeface="+mn-lt"/>
                        </a:rPr>
                        <a:t>Bicycle</a:t>
                      </a:r>
                    </a:p>
                  </a:txBody>
                  <a:tcPr marL="9525" marR="9525" marT="9525" marB="0" anchor="b"/>
                </a:tc>
                <a:tc>
                  <a:txBody>
                    <a:bodyPr/>
                    <a:lstStyle/>
                    <a:p>
                      <a:pPr algn="r" fontAlgn="b"/>
                      <a:r>
                        <a:rPr lang="en-GB" sz="1800" b="0" i="0" u="none" strike="noStrike" dirty="0" smtClean="0">
                          <a:solidFill>
                            <a:srgbClr val="000000"/>
                          </a:solidFill>
                          <a:effectLst/>
                          <a:latin typeface="+mn-lt"/>
                        </a:rPr>
                        <a:t>6,475</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0%</a:t>
                      </a:r>
                    </a:p>
                  </a:txBody>
                  <a:tcPr marL="9525" marR="9525" marT="9525" marB="0" anchor="b"/>
                </a:tc>
                <a:tc>
                  <a:txBody>
                    <a:bodyPr/>
                    <a:lstStyle/>
                    <a:p>
                      <a:pPr algn="r" fontAlgn="b"/>
                      <a:r>
                        <a:rPr lang="en-GB" sz="18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040519256"/>
                  </a:ext>
                </a:extLst>
              </a:tr>
              <a:tr h="181978">
                <a:tc>
                  <a:txBody>
                    <a:bodyPr/>
                    <a:lstStyle/>
                    <a:p>
                      <a:pPr algn="l" fontAlgn="b"/>
                      <a:r>
                        <a:rPr lang="en-GB" sz="1800" b="0" i="0" u="none" strike="noStrike" dirty="0" smtClean="0">
                          <a:solidFill>
                            <a:srgbClr val="000000"/>
                          </a:solidFill>
                          <a:effectLst/>
                          <a:latin typeface="+mn-lt"/>
                        </a:rPr>
                        <a:t>On foot</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52,476</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a:solidFill>
                            <a:srgbClr val="000000"/>
                          </a:solidFill>
                          <a:effectLst/>
                          <a:latin typeface="+mn-lt"/>
                        </a:rPr>
                        <a:t>3%</a:t>
                      </a:r>
                    </a:p>
                  </a:txBody>
                  <a:tcPr marL="9525" marR="9525" marT="9525" marB="0" anchor="b"/>
                </a:tc>
                <a:tc>
                  <a:txBody>
                    <a:bodyPr/>
                    <a:lstStyle/>
                    <a:p>
                      <a:pPr algn="r" fontAlgn="b"/>
                      <a:r>
                        <a:rPr lang="en-GB" sz="1800" b="0" i="0" u="none" strike="noStrike">
                          <a:solidFill>
                            <a:srgbClr val="000000"/>
                          </a:solidFill>
                          <a:effectLst/>
                          <a:latin typeface="+mn-lt"/>
                        </a:rPr>
                        <a:t>6%</a:t>
                      </a:r>
                    </a:p>
                  </a:txBody>
                  <a:tcPr marL="9525" marR="9525" marT="9525" marB="0" anchor="b"/>
                </a:tc>
                <a:extLst>
                  <a:ext uri="{0D108BD9-81ED-4DB2-BD59-A6C34878D82A}">
                    <a16:rowId xmlns:a16="http://schemas.microsoft.com/office/drawing/2014/main" val="2791201566"/>
                  </a:ext>
                </a:extLst>
              </a:tr>
              <a:tr h="181978">
                <a:tc>
                  <a:txBody>
                    <a:bodyPr/>
                    <a:lstStyle/>
                    <a:p>
                      <a:pPr algn="l" fontAlgn="b"/>
                      <a:r>
                        <a:rPr lang="en-GB" sz="1800" b="0" i="0" u="none" strike="noStrike" dirty="0" smtClean="0">
                          <a:solidFill>
                            <a:srgbClr val="000000"/>
                          </a:solidFill>
                          <a:effectLst/>
                          <a:latin typeface="+mn-lt"/>
                        </a:rPr>
                        <a:t>Other method</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6,566</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a:solidFill>
                            <a:srgbClr val="000000"/>
                          </a:solidFill>
                          <a:effectLst/>
                          <a:latin typeface="+mn-lt"/>
                        </a:rPr>
                        <a:t>0%</a:t>
                      </a:r>
                    </a:p>
                  </a:txBody>
                  <a:tcPr marL="9525" marR="9525" marT="9525" marB="0" anchor="b"/>
                </a:tc>
                <a:tc>
                  <a:txBody>
                    <a:bodyPr/>
                    <a:lstStyle/>
                    <a:p>
                      <a:pPr algn="r" fontAlgn="b"/>
                      <a:r>
                        <a:rPr lang="en-GB" sz="18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4286384067"/>
                  </a:ext>
                </a:extLst>
              </a:tr>
              <a:tr h="318461">
                <a:tc>
                  <a:txBody>
                    <a:bodyPr/>
                    <a:lstStyle/>
                    <a:p>
                      <a:pPr algn="l" fontAlgn="b"/>
                      <a:r>
                        <a:rPr lang="en-GB" sz="1800" b="0" i="0" u="none" strike="noStrike" dirty="0" smtClean="0">
                          <a:solidFill>
                            <a:srgbClr val="000000"/>
                          </a:solidFill>
                          <a:effectLst/>
                          <a:latin typeface="+mn-lt"/>
                        </a:rPr>
                        <a:t>No code required</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smtClean="0">
                          <a:solidFill>
                            <a:srgbClr val="000000"/>
                          </a:solidFill>
                          <a:effectLst/>
                          <a:latin typeface="+mn-lt"/>
                        </a:rPr>
                        <a:t>1,089,397</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a:solidFill>
                            <a:srgbClr val="000000"/>
                          </a:solidFill>
                          <a:effectLst/>
                          <a:latin typeface="+mn-lt"/>
                        </a:rPr>
                        <a:t>57%</a:t>
                      </a:r>
                    </a:p>
                  </a:txBody>
                  <a:tcPr marL="9525" marR="9525" marT="9525" marB="0" anchor="b"/>
                </a:tc>
                <a:tc>
                  <a:txBody>
                    <a:bodyPr/>
                    <a:lstStyle/>
                    <a:p>
                      <a:pPr algn="r" fontAlgn="b"/>
                      <a:r>
                        <a:rPr lang="en-GB" sz="1800" b="0" i="0" u="none" strike="noStrike" dirty="0" smtClean="0">
                          <a:solidFill>
                            <a:srgbClr val="000000"/>
                          </a:solidFill>
                          <a:effectLst/>
                          <a:latin typeface="+mn-lt"/>
                        </a:rPr>
                        <a:t>n/a</a:t>
                      </a:r>
                      <a:endParaRPr lang="en-GB"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046506566"/>
                  </a:ext>
                </a:extLst>
              </a:tr>
            </a:tbl>
          </a:graphicData>
        </a:graphic>
      </p:graphicFrame>
      <p:sp>
        <p:nvSpPr>
          <p:cNvPr id="5" name="TextBox 4"/>
          <p:cNvSpPr txBox="1"/>
          <p:nvPr/>
        </p:nvSpPr>
        <p:spPr>
          <a:xfrm>
            <a:off x="255966" y="6228020"/>
            <a:ext cx="323678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Source: 2021 Census, NISRA</a:t>
            </a:r>
            <a:endParaRPr lang="en-GB" dirty="0"/>
          </a:p>
        </p:txBody>
      </p:sp>
      <p:sp>
        <p:nvSpPr>
          <p:cNvPr id="6" name="Oval 5"/>
          <p:cNvSpPr/>
          <p:nvPr/>
        </p:nvSpPr>
        <p:spPr>
          <a:xfrm>
            <a:off x="7419604" y="1610371"/>
            <a:ext cx="1691680"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30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Interpreting results</a:t>
            </a:r>
            <a:endParaRPr lang="en-GB" dirty="0"/>
          </a:p>
        </p:txBody>
      </p:sp>
      <p:sp>
        <p:nvSpPr>
          <p:cNvPr id="3" name="Content Placeholder 2"/>
          <p:cNvSpPr>
            <a:spLocks noGrp="1"/>
          </p:cNvSpPr>
          <p:nvPr>
            <p:ph idx="1"/>
          </p:nvPr>
        </p:nvSpPr>
        <p:spPr/>
        <p:txBody>
          <a:bodyPr/>
          <a:lstStyle/>
          <a:p>
            <a:r>
              <a:rPr lang="en-GB" smtClean="0"/>
              <a:t>The headline observation shows working from home growing significantly</a:t>
            </a:r>
            <a:endParaRPr lang="en-GB" dirty="0" smtClean="0"/>
          </a:p>
          <a:p>
            <a:r>
              <a:rPr lang="en-GB" smtClean="0"/>
              <a:t>Is this effect 'real'? Will it be persistent</a:t>
            </a:r>
            <a:r>
              <a:rPr lang="en-GB" dirty="0" smtClean="0"/>
              <a:t>?</a:t>
            </a:r>
            <a:endParaRPr lang="en-GB" dirty="0"/>
          </a:p>
        </p:txBody>
      </p:sp>
    </p:spTree>
    <p:extLst>
      <p:ext uri="{BB962C8B-B14F-4D97-AF65-F5344CB8AC3E}">
        <p14:creationId xmlns:p14="http://schemas.microsoft.com/office/powerpoint/2010/main" val="3134011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47296"/>
            <a:ext cx="8489950" cy="52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GB" sz="2800" kern="0" smtClean="0">
                <a:solidFill>
                  <a:schemeClr val="bg1"/>
                </a:solidFill>
              </a:rPr>
              <a:t>Comparing 2011 and 2021</a:t>
            </a:r>
            <a:endParaRPr lang="en-GB" sz="2800" kern="0" dirty="0">
              <a:solidFill>
                <a:schemeClr val="bg1"/>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4122358457"/>
              </p:ext>
            </p:extLst>
          </p:nvPr>
        </p:nvGraphicFramePr>
        <p:xfrm>
          <a:off x="251520" y="689699"/>
          <a:ext cx="8568952" cy="5630206"/>
        </p:xfrm>
        <a:graphic>
          <a:graphicData uri="http://schemas.openxmlformats.org/drawingml/2006/table">
            <a:tbl>
              <a:tblPr firstRow="1">
                <a:tableStyleId>{5C22544A-7EE6-4342-B048-85BDC9FD1C3A}</a:tableStyleId>
              </a:tblPr>
              <a:tblGrid>
                <a:gridCol w="38164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20914">
                <a:tc>
                  <a:txBody>
                    <a:bodyPr/>
                    <a:lstStyle/>
                    <a:p>
                      <a:r>
                        <a:rPr lang="en-GB" sz="1800" smtClean="0">
                          <a:latin typeface="+mn-lt"/>
                        </a:rPr>
                        <a:t>Method of travel to work</a:t>
                      </a:r>
                      <a:endParaRPr lang="en-GB" sz="1800" dirty="0">
                        <a:latin typeface="+mn-lt"/>
                      </a:endParaRPr>
                    </a:p>
                  </a:txBody>
                  <a:tcPr marL="30598" marR="30598" marT="15299" marB="1529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smtClean="0">
                          <a:latin typeface="+mn-lt"/>
                        </a:rPr>
                        <a:t>2011 exc. WFH</a:t>
                      </a:r>
                      <a:endParaRPr lang="en-GB" sz="18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mn-lt"/>
                        </a:rPr>
                        <a:t>(UK)</a:t>
                      </a:r>
                    </a:p>
                  </a:txBody>
                  <a:tcPr marL="30598" marR="30598" marT="15299" marB="1529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smtClean="0">
                          <a:latin typeface="+mn-lt"/>
                        </a:rPr>
                        <a:t>2021 exc. WFH &amp;</a:t>
                      </a:r>
                      <a:r>
                        <a:rPr lang="en-GB" sz="1800" baseline="0" smtClean="0">
                          <a:latin typeface="+mn-lt"/>
                        </a:rPr>
                        <a:t> n/a</a:t>
                      </a:r>
                      <a:endParaRPr lang="en-GB" sz="18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mn-lt"/>
                        </a:rPr>
                        <a:t>(E&amp;W)</a:t>
                      </a:r>
                    </a:p>
                  </a:txBody>
                  <a:tcPr marL="30598" marR="30598" marT="15299" marB="15299" anchor="ctr"/>
                </a:tc>
                <a:extLst>
                  <a:ext uri="{0D108BD9-81ED-4DB2-BD59-A6C34878D82A}">
                    <a16:rowId xmlns:a16="http://schemas.microsoft.com/office/drawing/2014/main" val="10000"/>
                  </a:ext>
                </a:extLst>
              </a:tr>
              <a:tr h="420914">
                <a:tc>
                  <a:txBody>
                    <a:bodyPr/>
                    <a:lstStyle/>
                    <a:p>
                      <a:r>
                        <a:rPr lang="en-GB" sz="1800" smtClean="0">
                          <a:latin typeface="+mn-lt"/>
                        </a:rPr>
                        <a:t>Work mainly at or from home</a:t>
                      </a:r>
                      <a:endParaRPr lang="en-GB" sz="1800" b="0" dirty="0">
                        <a:latin typeface="+mn-lt"/>
                      </a:endParaRPr>
                    </a:p>
                  </a:txBody>
                  <a:tcPr marL="30598" marR="30598" marT="15299" marB="15299" anchor="ctr"/>
                </a:tc>
                <a:tc>
                  <a:txBody>
                    <a:bodyPr/>
                    <a:lstStyle/>
                    <a:p>
                      <a:pPr algn="r"/>
                      <a:r>
                        <a:rPr lang="en-GB" sz="1800" dirty="0" smtClean="0">
                          <a:latin typeface="+mn-lt"/>
                        </a:rPr>
                        <a:t>0%</a:t>
                      </a:r>
                      <a:endParaRPr lang="en-GB" sz="1800" dirty="0">
                        <a:latin typeface="+mn-lt"/>
                      </a:endParaRPr>
                    </a:p>
                  </a:txBody>
                  <a:tcPr marL="30598" marR="30598" marT="15299" marB="15299" anchor="ctr"/>
                </a:tc>
                <a:tc>
                  <a:txBody>
                    <a:bodyPr/>
                    <a:lstStyle/>
                    <a:p>
                      <a:pPr algn="r"/>
                      <a:r>
                        <a:rPr lang="en-GB" sz="1800" dirty="0" smtClean="0">
                          <a:latin typeface="+mn-lt"/>
                        </a:rPr>
                        <a:t>0%</a:t>
                      </a:r>
                      <a:endParaRPr lang="en-GB" sz="1800" dirty="0">
                        <a:latin typeface="+mn-lt"/>
                      </a:endParaRPr>
                    </a:p>
                  </a:txBody>
                  <a:tcPr marL="30598" marR="30598" marT="15299" marB="15299" anchor="ctr"/>
                </a:tc>
                <a:extLst>
                  <a:ext uri="{0D108BD9-81ED-4DB2-BD59-A6C34878D82A}">
                    <a16:rowId xmlns:a16="http://schemas.microsoft.com/office/drawing/2014/main" val="10001"/>
                  </a:ext>
                </a:extLst>
              </a:tr>
              <a:tr h="420914">
                <a:tc>
                  <a:txBody>
                    <a:bodyPr/>
                    <a:lstStyle/>
                    <a:p>
                      <a:r>
                        <a:rPr lang="en-GB" sz="1800" smtClean="0">
                          <a:latin typeface="+mn-lt"/>
                        </a:rPr>
                        <a:t>Tube</a:t>
                      </a:r>
                      <a:r>
                        <a:rPr lang="en-GB" sz="1800" baseline="0" smtClean="0">
                          <a:latin typeface="+mn-lt"/>
                        </a:rPr>
                        <a:t> / light rail etc</a:t>
                      </a:r>
                      <a:endParaRPr lang="en-GB" sz="1800" b="0" dirty="0">
                        <a:latin typeface="+mn-lt"/>
                      </a:endParaRPr>
                    </a:p>
                  </a:txBody>
                  <a:tcPr marL="30598" marR="30598" marT="15299" marB="15299" anchor="ctr"/>
                </a:tc>
                <a:tc>
                  <a:txBody>
                    <a:bodyPr/>
                    <a:lstStyle/>
                    <a:p>
                      <a:pPr algn="r"/>
                      <a:r>
                        <a:rPr lang="en-GB" sz="1800" dirty="0" smtClean="0">
                          <a:latin typeface="+mn-lt"/>
                        </a:rPr>
                        <a:t>4%</a:t>
                      </a:r>
                      <a:endParaRPr lang="en-GB" sz="1800" dirty="0">
                        <a:latin typeface="+mn-lt"/>
                      </a:endParaRPr>
                    </a:p>
                  </a:txBody>
                  <a:tcPr marL="30598" marR="30598" marT="15299" marB="15299" anchor="ctr"/>
                </a:tc>
                <a:tc>
                  <a:txBody>
                    <a:bodyPr/>
                    <a:lstStyle/>
                    <a:p>
                      <a:pPr algn="r"/>
                      <a:r>
                        <a:rPr lang="en-GB" sz="1800" dirty="0" smtClean="0">
                          <a:latin typeface="+mn-lt"/>
                        </a:rPr>
                        <a:t>3%</a:t>
                      </a:r>
                      <a:endParaRPr lang="en-GB" sz="1800" dirty="0">
                        <a:latin typeface="+mn-lt"/>
                      </a:endParaRPr>
                    </a:p>
                  </a:txBody>
                  <a:tcPr marL="30598" marR="30598" marT="15299" marB="15299" anchor="ctr"/>
                </a:tc>
                <a:extLst>
                  <a:ext uri="{0D108BD9-81ED-4DB2-BD59-A6C34878D82A}">
                    <a16:rowId xmlns:a16="http://schemas.microsoft.com/office/drawing/2014/main" val="10002"/>
                  </a:ext>
                </a:extLst>
              </a:tr>
              <a:tr h="420914">
                <a:tc>
                  <a:txBody>
                    <a:bodyPr/>
                    <a:lstStyle/>
                    <a:p>
                      <a:r>
                        <a:rPr lang="en-GB" sz="1800" dirty="0">
                          <a:latin typeface="+mn-lt"/>
                        </a:rPr>
                        <a:t>Train</a:t>
                      </a:r>
                      <a:endParaRPr lang="en-GB" sz="1800" b="0" dirty="0">
                        <a:latin typeface="+mn-lt"/>
                      </a:endParaRPr>
                    </a:p>
                  </a:txBody>
                  <a:tcPr marL="30598" marR="30598" marT="15299" marB="15299" anchor="ctr"/>
                </a:tc>
                <a:tc>
                  <a:txBody>
                    <a:bodyPr/>
                    <a:lstStyle/>
                    <a:p>
                      <a:pPr algn="r"/>
                      <a:r>
                        <a:rPr lang="en-GB" sz="1800" dirty="0" smtClean="0">
                          <a:latin typeface="+mn-lt"/>
                        </a:rPr>
                        <a:t>5%</a:t>
                      </a:r>
                      <a:endParaRPr lang="en-GB" sz="1800" dirty="0">
                        <a:latin typeface="+mn-lt"/>
                      </a:endParaRPr>
                    </a:p>
                  </a:txBody>
                  <a:tcPr marL="30598" marR="30598" marT="15299" marB="15299" anchor="ctr"/>
                </a:tc>
                <a:tc>
                  <a:txBody>
                    <a:bodyPr/>
                    <a:lstStyle/>
                    <a:p>
                      <a:pPr algn="r"/>
                      <a:r>
                        <a:rPr lang="en-GB" sz="1800" dirty="0" smtClean="0">
                          <a:latin typeface="+mn-lt"/>
                        </a:rPr>
                        <a:t>3%</a:t>
                      </a:r>
                      <a:endParaRPr lang="en-GB" sz="1800" dirty="0">
                        <a:latin typeface="+mn-lt"/>
                      </a:endParaRPr>
                    </a:p>
                  </a:txBody>
                  <a:tcPr marL="30598" marR="30598" marT="15299" marB="15299" anchor="ctr"/>
                </a:tc>
                <a:extLst>
                  <a:ext uri="{0D108BD9-81ED-4DB2-BD59-A6C34878D82A}">
                    <a16:rowId xmlns:a16="http://schemas.microsoft.com/office/drawing/2014/main" val="10003"/>
                  </a:ext>
                </a:extLst>
              </a:tr>
              <a:tr h="420914">
                <a:tc>
                  <a:txBody>
                    <a:bodyPr/>
                    <a:lstStyle/>
                    <a:p>
                      <a:r>
                        <a:rPr lang="en-GB" sz="1800" err="1" smtClean="0">
                          <a:latin typeface="+mn-lt"/>
                        </a:rPr>
                        <a:t>Bus</a:t>
                      </a:r>
                      <a:r>
                        <a:rPr lang="en-GB" sz="1800" smtClean="0">
                          <a:latin typeface="+mn-lt"/>
                        </a:rPr>
                        <a:t>, minibus, coach</a:t>
                      </a:r>
                      <a:endParaRPr lang="en-GB" sz="1800" b="0" dirty="0">
                        <a:latin typeface="+mn-lt"/>
                      </a:endParaRPr>
                    </a:p>
                  </a:txBody>
                  <a:tcPr marL="30598" marR="30598" marT="15299" marB="15299" anchor="ctr"/>
                </a:tc>
                <a:tc>
                  <a:txBody>
                    <a:bodyPr/>
                    <a:lstStyle/>
                    <a:p>
                      <a:pPr algn="r"/>
                      <a:r>
                        <a:rPr lang="en-GB" sz="1800" dirty="0" smtClean="0">
                          <a:latin typeface="+mn-lt"/>
                        </a:rPr>
                        <a:t>8%</a:t>
                      </a:r>
                      <a:endParaRPr lang="en-GB" sz="1800" dirty="0">
                        <a:latin typeface="+mn-lt"/>
                      </a:endParaRPr>
                    </a:p>
                  </a:txBody>
                  <a:tcPr marL="30598" marR="30598" marT="15299" marB="15299" anchor="ctr"/>
                </a:tc>
                <a:tc>
                  <a:txBody>
                    <a:bodyPr/>
                    <a:lstStyle/>
                    <a:p>
                      <a:pPr algn="r"/>
                      <a:r>
                        <a:rPr lang="en-GB" sz="1800" dirty="0" smtClean="0">
                          <a:latin typeface="+mn-lt"/>
                        </a:rPr>
                        <a:t>6%</a:t>
                      </a:r>
                      <a:endParaRPr lang="en-GB" sz="1800" dirty="0">
                        <a:latin typeface="+mn-lt"/>
                      </a:endParaRPr>
                    </a:p>
                  </a:txBody>
                  <a:tcPr marL="30598" marR="30598" marT="15299" marB="15299" anchor="ctr"/>
                </a:tc>
                <a:extLst>
                  <a:ext uri="{0D108BD9-81ED-4DB2-BD59-A6C34878D82A}">
                    <a16:rowId xmlns:a16="http://schemas.microsoft.com/office/drawing/2014/main" val="10004"/>
                  </a:ext>
                </a:extLst>
              </a:tr>
              <a:tr h="420914">
                <a:tc>
                  <a:txBody>
                    <a:bodyPr/>
                    <a:lstStyle/>
                    <a:p>
                      <a:r>
                        <a:rPr lang="en-GB" sz="1800" smtClean="0">
                          <a:latin typeface="+mn-lt"/>
                        </a:rPr>
                        <a:t>Motor cycle, scooter or moped</a:t>
                      </a:r>
                      <a:endParaRPr lang="en-GB" sz="1800" b="0" dirty="0">
                        <a:latin typeface="+mn-lt"/>
                      </a:endParaRPr>
                    </a:p>
                  </a:txBody>
                  <a:tcPr marL="30598" marR="30598" marT="15299" marB="15299" anchor="ctr"/>
                </a:tc>
                <a:tc>
                  <a:txBody>
                    <a:bodyPr/>
                    <a:lstStyle/>
                    <a:p>
                      <a:pPr algn="r"/>
                      <a:r>
                        <a:rPr lang="en-GB" sz="1800" dirty="0" smtClean="0">
                          <a:latin typeface="+mn-lt"/>
                        </a:rPr>
                        <a:t>1%</a:t>
                      </a:r>
                      <a:endParaRPr lang="en-GB" sz="1800" dirty="0">
                        <a:latin typeface="+mn-lt"/>
                      </a:endParaRPr>
                    </a:p>
                  </a:txBody>
                  <a:tcPr marL="30598" marR="30598" marT="15299" marB="15299" anchor="ctr"/>
                </a:tc>
                <a:tc>
                  <a:txBody>
                    <a:bodyPr/>
                    <a:lstStyle/>
                    <a:p>
                      <a:pPr algn="r"/>
                      <a:r>
                        <a:rPr lang="en-GB" sz="1800" dirty="0" smtClean="0">
                          <a:latin typeface="+mn-lt"/>
                        </a:rPr>
                        <a:t>1%</a:t>
                      </a:r>
                      <a:endParaRPr lang="en-GB" sz="1800" dirty="0">
                        <a:latin typeface="+mn-lt"/>
                      </a:endParaRPr>
                    </a:p>
                  </a:txBody>
                  <a:tcPr marL="30598" marR="30598" marT="15299" marB="15299" anchor="ctr"/>
                </a:tc>
                <a:extLst>
                  <a:ext uri="{0D108BD9-81ED-4DB2-BD59-A6C34878D82A}">
                    <a16:rowId xmlns:a16="http://schemas.microsoft.com/office/drawing/2014/main" val="10005"/>
                  </a:ext>
                </a:extLst>
              </a:tr>
              <a:tr h="420914">
                <a:tc>
                  <a:txBody>
                    <a:bodyPr/>
                    <a:lstStyle/>
                    <a:p>
                      <a:r>
                        <a:rPr lang="en-GB" sz="1800" smtClean="0">
                          <a:latin typeface="+mn-lt"/>
                        </a:rPr>
                        <a:t>Driving a car or van</a:t>
                      </a:r>
                      <a:endParaRPr lang="en-GB" sz="1800" b="0" dirty="0">
                        <a:latin typeface="+mn-lt"/>
                      </a:endParaRPr>
                    </a:p>
                  </a:txBody>
                  <a:tcPr marL="30598" marR="30598" marT="15299" marB="15299" anchor="ctr"/>
                </a:tc>
                <a:tc>
                  <a:txBody>
                    <a:bodyPr/>
                    <a:lstStyle/>
                    <a:p>
                      <a:pPr algn="r"/>
                      <a:r>
                        <a:rPr lang="en-GB" sz="1800" dirty="0" smtClean="0">
                          <a:latin typeface="+mn-lt"/>
                        </a:rPr>
                        <a:t>59%</a:t>
                      </a:r>
                      <a:endParaRPr lang="en-GB" sz="1800" dirty="0">
                        <a:latin typeface="+mn-lt"/>
                      </a:endParaRPr>
                    </a:p>
                  </a:txBody>
                  <a:tcPr marL="30598" marR="30598" marT="15299" marB="15299" anchor="ctr"/>
                </a:tc>
                <a:tc>
                  <a:txBody>
                    <a:bodyPr/>
                    <a:lstStyle/>
                    <a:p>
                      <a:pPr algn="r"/>
                      <a:r>
                        <a:rPr lang="en-GB" sz="1800" dirty="0" smtClean="0">
                          <a:latin typeface="+mn-lt"/>
                        </a:rPr>
                        <a:t>66%</a:t>
                      </a:r>
                      <a:endParaRPr lang="en-GB" sz="1800" dirty="0">
                        <a:latin typeface="+mn-lt"/>
                      </a:endParaRPr>
                    </a:p>
                  </a:txBody>
                  <a:tcPr marL="30598" marR="30598" marT="15299" marB="15299" anchor="ctr"/>
                </a:tc>
                <a:extLst>
                  <a:ext uri="{0D108BD9-81ED-4DB2-BD59-A6C34878D82A}">
                    <a16:rowId xmlns:a16="http://schemas.microsoft.com/office/drawing/2014/main" val="10006"/>
                  </a:ext>
                </a:extLst>
              </a:tr>
              <a:tr h="420914">
                <a:tc>
                  <a:txBody>
                    <a:bodyPr/>
                    <a:lstStyle/>
                    <a:p>
                      <a:r>
                        <a:rPr lang="en-GB" sz="1800" smtClean="0">
                          <a:latin typeface="+mn-lt"/>
                        </a:rPr>
                        <a:t>Passenger in a car or van</a:t>
                      </a:r>
                      <a:endParaRPr lang="en-GB" sz="1800" b="0" dirty="0">
                        <a:latin typeface="+mn-lt"/>
                      </a:endParaRPr>
                    </a:p>
                  </a:txBody>
                  <a:tcPr marL="30598" marR="30598" marT="15299" marB="15299" anchor="ctr"/>
                </a:tc>
                <a:tc>
                  <a:txBody>
                    <a:bodyPr/>
                    <a:lstStyle/>
                    <a:p>
                      <a:pPr algn="r"/>
                      <a:r>
                        <a:rPr lang="en-GB" sz="1800" dirty="0" smtClean="0">
                          <a:latin typeface="+mn-lt"/>
                        </a:rPr>
                        <a:t>5%</a:t>
                      </a:r>
                      <a:endParaRPr lang="en-GB" sz="1800" dirty="0">
                        <a:latin typeface="+mn-lt"/>
                      </a:endParaRPr>
                    </a:p>
                  </a:txBody>
                  <a:tcPr marL="30598" marR="30598" marT="15299" marB="15299" anchor="ctr"/>
                </a:tc>
                <a:tc>
                  <a:txBody>
                    <a:bodyPr/>
                    <a:lstStyle/>
                    <a:p>
                      <a:pPr algn="r"/>
                      <a:r>
                        <a:rPr lang="en-GB" sz="1800" dirty="0" smtClean="0">
                          <a:latin typeface="+mn-lt"/>
                        </a:rPr>
                        <a:t>6%</a:t>
                      </a:r>
                      <a:endParaRPr lang="en-GB" sz="1800" dirty="0">
                        <a:latin typeface="+mn-lt"/>
                      </a:endParaRPr>
                    </a:p>
                  </a:txBody>
                  <a:tcPr marL="30598" marR="30598" marT="15299" marB="15299" anchor="ctr"/>
                </a:tc>
                <a:extLst>
                  <a:ext uri="{0D108BD9-81ED-4DB2-BD59-A6C34878D82A}">
                    <a16:rowId xmlns:a16="http://schemas.microsoft.com/office/drawing/2014/main" val="10007"/>
                  </a:ext>
                </a:extLst>
              </a:tr>
              <a:tr h="420914">
                <a:tc>
                  <a:txBody>
                    <a:bodyPr/>
                    <a:lstStyle/>
                    <a:p>
                      <a:r>
                        <a:rPr lang="en-GB" sz="1800" smtClean="0">
                          <a:latin typeface="+mn-lt"/>
                        </a:rPr>
                        <a:t>Taxi or minicab</a:t>
                      </a:r>
                      <a:endParaRPr lang="en-GB" sz="1800" b="0" dirty="0">
                        <a:latin typeface="+mn-lt"/>
                      </a:endParaRPr>
                    </a:p>
                  </a:txBody>
                  <a:tcPr marL="30598" marR="30598" marT="15299" marB="15299" anchor="ctr"/>
                </a:tc>
                <a:tc>
                  <a:txBody>
                    <a:bodyPr/>
                    <a:lstStyle/>
                    <a:p>
                      <a:pPr algn="r"/>
                      <a:r>
                        <a:rPr lang="en-GB" sz="1800" dirty="0" smtClean="0">
                          <a:latin typeface="+mn-lt"/>
                        </a:rPr>
                        <a:t>1%</a:t>
                      </a:r>
                      <a:endParaRPr lang="en-GB" sz="1800" dirty="0">
                        <a:latin typeface="+mn-lt"/>
                      </a:endParaRPr>
                    </a:p>
                  </a:txBody>
                  <a:tcPr marL="30598" marR="30598" marT="15299" marB="15299" anchor="ctr"/>
                </a:tc>
                <a:tc>
                  <a:txBody>
                    <a:bodyPr/>
                    <a:lstStyle/>
                    <a:p>
                      <a:pPr algn="r"/>
                      <a:r>
                        <a:rPr lang="en-GB" sz="1800" dirty="0" smtClean="0">
                          <a:latin typeface="+mn-lt"/>
                        </a:rPr>
                        <a:t>1%</a:t>
                      </a:r>
                      <a:endParaRPr lang="en-GB" sz="1800" dirty="0">
                        <a:latin typeface="+mn-lt"/>
                      </a:endParaRPr>
                    </a:p>
                  </a:txBody>
                  <a:tcPr marL="30598" marR="30598" marT="15299" marB="15299" anchor="ctr"/>
                </a:tc>
                <a:extLst>
                  <a:ext uri="{0D108BD9-81ED-4DB2-BD59-A6C34878D82A}">
                    <a16:rowId xmlns:a16="http://schemas.microsoft.com/office/drawing/2014/main" val="10008"/>
                  </a:ext>
                </a:extLst>
              </a:tr>
              <a:tr h="420914">
                <a:tc>
                  <a:txBody>
                    <a:bodyPr/>
                    <a:lstStyle/>
                    <a:p>
                      <a:r>
                        <a:rPr lang="en-GB" sz="1800" dirty="0">
                          <a:latin typeface="+mn-lt"/>
                        </a:rPr>
                        <a:t>Bicycle</a:t>
                      </a:r>
                      <a:endParaRPr lang="en-GB" sz="1800" b="0" dirty="0">
                        <a:latin typeface="+mn-lt"/>
                      </a:endParaRPr>
                    </a:p>
                  </a:txBody>
                  <a:tcPr marL="30598" marR="30598" marT="15299" marB="15299" anchor="ctr"/>
                </a:tc>
                <a:tc>
                  <a:txBody>
                    <a:bodyPr/>
                    <a:lstStyle/>
                    <a:p>
                      <a:pPr algn="r"/>
                      <a:r>
                        <a:rPr lang="en-GB" sz="1800" dirty="0" smtClean="0">
                          <a:latin typeface="+mn-lt"/>
                        </a:rPr>
                        <a:t>3%</a:t>
                      </a:r>
                      <a:endParaRPr lang="en-GB" sz="1800" dirty="0">
                        <a:latin typeface="+mn-lt"/>
                      </a:endParaRPr>
                    </a:p>
                  </a:txBody>
                  <a:tcPr marL="30598" marR="30598" marT="15299" marB="15299" anchor="ctr"/>
                </a:tc>
                <a:tc>
                  <a:txBody>
                    <a:bodyPr/>
                    <a:lstStyle/>
                    <a:p>
                      <a:pPr algn="r"/>
                      <a:r>
                        <a:rPr lang="en-GB" sz="1800" dirty="0" smtClean="0">
                          <a:latin typeface="+mn-lt"/>
                        </a:rPr>
                        <a:t>3%</a:t>
                      </a:r>
                      <a:endParaRPr lang="en-GB" sz="1800" dirty="0">
                        <a:latin typeface="+mn-lt"/>
                      </a:endParaRPr>
                    </a:p>
                  </a:txBody>
                  <a:tcPr marL="30598" marR="30598" marT="15299" marB="15299" anchor="ctr"/>
                </a:tc>
                <a:extLst>
                  <a:ext uri="{0D108BD9-81ED-4DB2-BD59-A6C34878D82A}">
                    <a16:rowId xmlns:a16="http://schemas.microsoft.com/office/drawing/2014/main" val="10009"/>
                  </a:ext>
                </a:extLst>
              </a:tr>
              <a:tr h="420914">
                <a:tc>
                  <a:txBody>
                    <a:bodyPr/>
                    <a:lstStyle/>
                    <a:p>
                      <a:r>
                        <a:rPr lang="en-GB" sz="1800" smtClean="0">
                          <a:latin typeface="+mn-lt"/>
                        </a:rPr>
                        <a:t>On foot</a:t>
                      </a:r>
                      <a:endParaRPr lang="en-GB" sz="1800" b="0" dirty="0">
                        <a:latin typeface="+mn-lt"/>
                      </a:endParaRPr>
                    </a:p>
                  </a:txBody>
                  <a:tcPr marL="30598" marR="30598" marT="15299" marB="15299" anchor="ctr"/>
                </a:tc>
                <a:tc>
                  <a:txBody>
                    <a:bodyPr/>
                    <a:lstStyle/>
                    <a:p>
                      <a:pPr algn="r"/>
                      <a:r>
                        <a:rPr lang="en-GB" sz="1800" dirty="0" smtClean="0">
                          <a:latin typeface="+mn-lt"/>
                        </a:rPr>
                        <a:t>11%</a:t>
                      </a:r>
                      <a:endParaRPr lang="en-GB" sz="1800" dirty="0">
                        <a:latin typeface="+mn-lt"/>
                      </a:endParaRPr>
                    </a:p>
                  </a:txBody>
                  <a:tcPr marL="30598" marR="30598" marT="15299" marB="15299" anchor="ctr"/>
                </a:tc>
                <a:tc>
                  <a:txBody>
                    <a:bodyPr/>
                    <a:lstStyle/>
                    <a:p>
                      <a:pPr algn="r"/>
                      <a:r>
                        <a:rPr lang="en-GB" sz="1800" dirty="0" smtClean="0">
                          <a:latin typeface="+mn-lt"/>
                        </a:rPr>
                        <a:t>11%</a:t>
                      </a:r>
                      <a:endParaRPr lang="en-GB" sz="1800" dirty="0">
                        <a:latin typeface="+mn-lt"/>
                      </a:endParaRPr>
                    </a:p>
                  </a:txBody>
                  <a:tcPr marL="30598" marR="30598" marT="15299" marB="15299" anchor="ctr"/>
                </a:tc>
                <a:extLst>
                  <a:ext uri="{0D108BD9-81ED-4DB2-BD59-A6C34878D82A}">
                    <a16:rowId xmlns:a16="http://schemas.microsoft.com/office/drawing/2014/main" val="10010"/>
                  </a:ext>
                </a:extLst>
              </a:tr>
              <a:tr h="420914">
                <a:tc>
                  <a:txBody>
                    <a:bodyPr/>
                    <a:lstStyle/>
                    <a:p>
                      <a:r>
                        <a:rPr lang="en-GB" sz="1800" dirty="0">
                          <a:latin typeface="+mn-lt"/>
                        </a:rPr>
                        <a:t>Other</a:t>
                      </a:r>
                      <a:endParaRPr lang="en-GB" sz="1800" b="0" dirty="0">
                        <a:latin typeface="+mn-lt"/>
                      </a:endParaRPr>
                    </a:p>
                  </a:txBody>
                  <a:tcPr marL="30598" marR="30598" marT="15299" marB="15299" anchor="ctr"/>
                </a:tc>
                <a:tc>
                  <a:txBody>
                    <a:bodyPr/>
                    <a:lstStyle/>
                    <a:p>
                      <a:pPr algn="r"/>
                      <a:r>
                        <a:rPr lang="en-GB" sz="1800" dirty="0" smtClean="0">
                          <a:latin typeface="+mn-lt"/>
                        </a:rPr>
                        <a:t>1%</a:t>
                      </a:r>
                      <a:endParaRPr lang="en-GB" sz="1800" dirty="0">
                        <a:latin typeface="+mn-lt"/>
                      </a:endParaRPr>
                    </a:p>
                  </a:txBody>
                  <a:tcPr marL="30598" marR="30598" marT="15299" marB="15299" anchor="ctr"/>
                </a:tc>
                <a:tc>
                  <a:txBody>
                    <a:bodyPr/>
                    <a:lstStyle/>
                    <a:p>
                      <a:pPr algn="r"/>
                      <a:r>
                        <a:rPr lang="en-GB" sz="1800" dirty="0" smtClean="0">
                          <a:latin typeface="+mn-lt"/>
                        </a:rPr>
                        <a:t>1%</a:t>
                      </a:r>
                      <a:endParaRPr lang="en-GB" sz="1800" dirty="0">
                        <a:latin typeface="+mn-lt"/>
                      </a:endParaRPr>
                    </a:p>
                  </a:txBody>
                  <a:tcPr marL="30598" marR="30598" marT="15299" marB="15299" anchor="ctr"/>
                </a:tc>
                <a:extLst>
                  <a:ext uri="{0D108BD9-81ED-4DB2-BD59-A6C34878D82A}">
                    <a16:rowId xmlns:a16="http://schemas.microsoft.com/office/drawing/2014/main" val="10011"/>
                  </a:ext>
                </a:extLst>
              </a:tr>
              <a:tr h="420914">
                <a:tc>
                  <a:txBody>
                    <a:bodyPr/>
                    <a:lstStyle/>
                    <a:p>
                      <a:r>
                        <a:rPr lang="en-GB" sz="1800" dirty="0">
                          <a:latin typeface="+mn-lt"/>
                        </a:rPr>
                        <a:t>TOTAL</a:t>
                      </a:r>
                      <a:endParaRPr lang="en-GB" sz="1800" b="0" dirty="0">
                        <a:latin typeface="+mn-lt"/>
                      </a:endParaRPr>
                    </a:p>
                  </a:txBody>
                  <a:tcPr marL="30598" marR="30598" marT="15299" marB="15299" anchor="ctr"/>
                </a:tc>
                <a:tc>
                  <a:txBody>
                    <a:bodyPr/>
                    <a:lstStyle/>
                    <a:p>
                      <a:pPr algn="r" fontAlgn="b"/>
                      <a:r>
                        <a:rPr lang="en-GB" sz="1800" b="0" i="0" u="none" strike="noStrike" dirty="0" smtClean="0">
                          <a:solidFill>
                            <a:srgbClr val="000000"/>
                          </a:solidFill>
                          <a:effectLst/>
                          <a:latin typeface="+mn-lt"/>
                        </a:rPr>
                        <a:t>24,138,966</a:t>
                      </a:r>
                      <a:endParaRPr lang="en-GB" sz="1800" b="0" i="0" u="none" strike="noStrike" dirty="0">
                        <a:solidFill>
                          <a:srgbClr val="000000"/>
                        </a:solidFill>
                        <a:effectLst/>
                        <a:latin typeface="+mn-lt"/>
                      </a:endParaRPr>
                    </a:p>
                  </a:txBody>
                  <a:tcPr marL="9525" marR="9525" marT="9525" marB="0" anchor="b"/>
                </a:tc>
                <a:tc>
                  <a:txBody>
                    <a:bodyPr/>
                    <a:lstStyle/>
                    <a:p>
                      <a:pPr algn="r" fontAlgn="b"/>
                      <a:r>
                        <a:rPr lang="en-GB" sz="1800" b="0" i="0" u="none" strike="noStrike" dirty="0">
                          <a:solidFill>
                            <a:srgbClr val="000000"/>
                          </a:solidFill>
                          <a:effectLst/>
                          <a:latin typeface="+mn-lt"/>
                        </a:rPr>
                        <a:t>19,101,944</a:t>
                      </a:r>
                    </a:p>
                  </a:txBody>
                  <a:tcPr marL="9525" marR="9525" marT="9525" marB="0" anchor="b"/>
                </a:tc>
                <a:extLst>
                  <a:ext uri="{0D108BD9-81ED-4DB2-BD59-A6C34878D82A}">
                    <a16:rowId xmlns:a16="http://schemas.microsoft.com/office/drawing/2014/main" val="10012"/>
                  </a:ext>
                </a:extLst>
              </a:tr>
            </a:tbl>
          </a:graphicData>
        </a:graphic>
      </p:graphicFrame>
      <p:sp>
        <p:nvSpPr>
          <p:cNvPr id="7" name="TextBox 6"/>
          <p:cNvSpPr txBox="1"/>
          <p:nvPr/>
        </p:nvSpPr>
        <p:spPr>
          <a:xfrm>
            <a:off x="107504" y="6442046"/>
            <a:ext cx="657955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mtClean="0"/>
              <a:t>Source: 2011 Census, ONS, NRS, NISRA; 2021 Census, ONS</a:t>
            </a:r>
            <a:endParaRPr lang="en-GB" dirty="0"/>
          </a:p>
        </p:txBody>
      </p:sp>
    </p:spTree>
    <p:extLst>
      <p:ext uri="{BB962C8B-B14F-4D97-AF65-F5344CB8AC3E}">
        <p14:creationId xmlns:p14="http://schemas.microsoft.com/office/powerpoint/2010/main" val="13370359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5" y="246793"/>
            <a:ext cx="9000000" cy="6364414"/>
          </a:xfrm>
          <a:prstGeom prst="rect">
            <a:avLst/>
          </a:prstGeom>
        </p:spPr>
      </p:pic>
    </p:spTree>
    <p:extLst>
      <p:ext uri="{BB962C8B-B14F-4D97-AF65-F5344CB8AC3E}">
        <p14:creationId xmlns:p14="http://schemas.microsoft.com/office/powerpoint/2010/main" val="3241758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 r="-2896"/>
          <a:stretch/>
        </p:blipFill>
        <p:spPr>
          <a:xfrm>
            <a:off x="201842" y="336808"/>
            <a:ext cx="9000000" cy="6184385"/>
          </a:xfrm>
          <a:prstGeom prst="rect">
            <a:avLst/>
          </a:prstGeom>
        </p:spPr>
      </p:pic>
    </p:spTree>
    <p:extLst>
      <p:ext uri="{BB962C8B-B14F-4D97-AF65-F5344CB8AC3E}">
        <p14:creationId xmlns:p14="http://schemas.microsoft.com/office/powerpoint/2010/main" val="4204741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5" y="260648"/>
            <a:ext cx="9000000" cy="6363506"/>
          </a:xfrm>
          <a:prstGeom prst="rect">
            <a:avLst/>
          </a:prstGeom>
        </p:spPr>
      </p:pic>
    </p:spTree>
    <p:extLst>
      <p:ext uri="{BB962C8B-B14F-4D97-AF65-F5344CB8AC3E}">
        <p14:creationId xmlns:p14="http://schemas.microsoft.com/office/powerpoint/2010/main" val="3647763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r="32952"/>
          <a:stretch/>
        </p:blipFill>
        <p:spPr>
          <a:xfrm>
            <a:off x="107503" y="620688"/>
            <a:ext cx="4383324" cy="4619124"/>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620688"/>
            <a:ext cx="4464496" cy="4619124"/>
          </a:xfrm>
          <a:prstGeom prst="rect">
            <a:avLst/>
          </a:prstGeom>
        </p:spPr>
      </p:pic>
    </p:spTree>
    <p:extLst>
      <p:ext uri="{BB962C8B-B14F-4D97-AF65-F5344CB8AC3E}">
        <p14:creationId xmlns:p14="http://schemas.microsoft.com/office/powerpoint/2010/main" val="2768414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common and second most common modes: London detail</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0200" y="2060848"/>
            <a:ext cx="8489950" cy="3001329"/>
          </a:xfrm>
        </p:spPr>
      </p:pic>
    </p:spTree>
    <p:extLst>
      <p:ext uri="{BB962C8B-B14F-4D97-AF65-F5344CB8AC3E}">
        <p14:creationId xmlns:p14="http://schemas.microsoft.com/office/powerpoint/2010/main" val="253810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Census questions about travel to work</a:t>
            </a:r>
            <a:endParaRPr lang="en-GB" dirty="0"/>
          </a:p>
        </p:txBody>
      </p:sp>
      <p:sp>
        <p:nvSpPr>
          <p:cNvPr id="3" name="Content Placeholder 2"/>
          <p:cNvSpPr>
            <a:spLocks noGrp="1"/>
          </p:cNvSpPr>
          <p:nvPr>
            <p:ph idx="1"/>
          </p:nvPr>
        </p:nvSpPr>
        <p:spPr>
          <a:xfrm>
            <a:off x="330200" y="5013176"/>
            <a:ext cx="8489950" cy="1152674"/>
          </a:xfrm>
        </p:spPr>
        <p:txBody>
          <a:bodyPr/>
          <a:lstStyle/>
          <a:p>
            <a:r>
              <a:rPr lang="en-GB" sz="2400" smtClean="0"/>
              <a:t>How do you usually travel to work</a:t>
            </a:r>
            <a:r>
              <a:rPr lang="en-GB" sz="2400" dirty="0" smtClean="0"/>
              <a:t>?</a:t>
            </a:r>
          </a:p>
          <a:p>
            <a:r>
              <a:rPr lang="en-GB" sz="2400" smtClean="0"/>
              <a:t>Where do you mainly work</a:t>
            </a:r>
            <a:r>
              <a:rPr lang="en-GB" sz="2400" dirty="0" smtClean="0"/>
              <a:t>?</a:t>
            </a:r>
          </a:p>
          <a:p>
            <a:r>
              <a:rPr lang="en-GB" sz="2400" smtClean="0"/>
              <a:t>What is the address of your workplace or depot</a:t>
            </a:r>
            <a:r>
              <a:rPr lang="en-GB" sz="2400" dirty="0" smtClean="0"/>
              <a:t>?</a:t>
            </a:r>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1484784"/>
            <a:ext cx="7579463" cy="3442238"/>
          </a:xfrm>
          <a:prstGeom prst="rect">
            <a:avLst/>
          </a:prstGeom>
        </p:spPr>
      </p:pic>
    </p:spTree>
    <p:extLst>
      <p:ext uri="{BB962C8B-B14F-4D97-AF65-F5344CB8AC3E}">
        <p14:creationId xmlns:p14="http://schemas.microsoft.com/office/powerpoint/2010/main" val="549334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Border issues</a:t>
            </a:r>
            <a:endParaRPr lang="en-GB" dirty="0"/>
          </a:p>
        </p:txBody>
      </p:sp>
      <p:sp>
        <p:nvSpPr>
          <p:cNvPr id="3" name="Content Placeholder 2"/>
          <p:cNvSpPr>
            <a:spLocks noGrp="1"/>
          </p:cNvSpPr>
          <p:nvPr>
            <p:ph idx="1"/>
          </p:nvPr>
        </p:nvSpPr>
        <p:spPr>
          <a:xfrm>
            <a:off x="179512" y="2708275"/>
            <a:ext cx="8640638" cy="3457575"/>
          </a:xfrm>
        </p:spPr>
        <p:txBody>
          <a:bodyPr/>
          <a:lstStyle/>
          <a:p>
            <a:r>
              <a:rPr lang="en-GB" dirty="0" smtClean="0"/>
              <a:t>Census in Scotland taken in 2022</a:t>
            </a:r>
          </a:p>
          <a:p>
            <a:r>
              <a:rPr lang="en-GB" dirty="0" smtClean="0"/>
              <a:t>In 2011</a:t>
            </a:r>
          </a:p>
          <a:p>
            <a:pPr lvl="1"/>
            <a:r>
              <a:rPr lang="en-GB" dirty="0" smtClean="0"/>
              <a:t>c. 29,000 people working in Scotland, living rest of UK</a:t>
            </a:r>
          </a:p>
          <a:p>
            <a:pPr lvl="1"/>
            <a:r>
              <a:rPr lang="en-GB" dirty="0" smtClean="0"/>
              <a:t>c. 17,000 </a:t>
            </a:r>
            <a:r>
              <a:rPr lang="en-GB" dirty="0"/>
              <a:t>people working in </a:t>
            </a:r>
            <a:r>
              <a:rPr lang="en-GB" dirty="0" smtClean="0"/>
              <a:t>rest of UK, </a:t>
            </a:r>
            <a:r>
              <a:rPr lang="en-GB" dirty="0"/>
              <a:t>living </a:t>
            </a:r>
            <a:r>
              <a:rPr lang="en-GB" dirty="0" smtClean="0"/>
              <a:t>in Scotland</a:t>
            </a:r>
            <a:endParaRPr lang="en-GB" dirty="0"/>
          </a:p>
          <a:p>
            <a:pPr lvl="1"/>
            <a:endParaRPr lang="en-GB" dirty="0"/>
          </a:p>
        </p:txBody>
      </p:sp>
    </p:spTree>
    <p:extLst>
      <p:ext uri="{BB962C8B-B14F-4D97-AF65-F5344CB8AC3E}">
        <p14:creationId xmlns:p14="http://schemas.microsoft.com/office/powerpoint/2010/main" val="1674286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Cross border balances </a:t>
            </a:r>
            <a:br>
              <a:rPr lang="en-GB" dirty="0" smtClean="0"/>
            </a:br>
            <a:r>
              <a:rPr lang="en-GB" dirty="0" smtClean="0"/>
              <a:t>(2011)</a:t>
            </a:r>
            <a:endParaRPr lang="en-GB" dirty="0"/>
          </a:p>
        </p:txBody>
      </p:sp>
      <p:sp>
        <p:nvSpPr>
          <p:cNvPr id="11" name="Content Placeholder 10"/>
          <p:cNvSpPr>
            <a:spLocks noGrp="1"/>
          </p:cNvSpPr>
          <p:nvPr>
            <p:ph sz="half" idx="1"/>
          </p:nvPr>
        </p:nvSpPr>
        <p:spPr/>
        <p:txBody>
          <a:bodyPr/>
          <a:lstStyle/>
          <a:p>
            <a:r>
              <a:rPr lang="en-GB" dirty="0" smtClean="0"/>
              <a:t>Effects mainly proximate to border, but not entirely</a:t>
            </a:r>
            <a:endParaRPr lang="en-GB" dirty="0"/>
          </a:p>
        </p:txBody>
      </p:sp>
      <p:pic>
        <p:nvPicPr>
          <p:cNvPr id="13" name="Content Placeholder 12"/>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788024" y="785553"/>
            <a:ext cx="3816424" cy="5488057"/>
          </a:xfr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4161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ONS travel to work matrices</a:t>
            </a:r>
            <a:endParaRPr lang="en-GB" dirty="0"/>
          </a:p>
        </p:txBody>
      </p:sp>
      <p:sp>
        <p:nvSpPr>
          <p:cNvPr id="3" name="Content Placeholder 2"/>
          <p:cNvSpPr>
            <a:spLocks noGrp="1"/>
          </p:cNvSpPr>
          <p:nvPr>
            <p:ph idx="1"/>
          </p:nvPr>
        </p:nvSpPr>
        <p:spPr/>
        <p:txBody>
          <a:bodyPr/>
          <a:lstStyle/>
          <a:p>
            <a:r>
              <a:rPr lang="en-GB" dirty="0" smtClean="0"/>
              <a:t>Estimated matrices were published in June</a:t>
            </a:r>
          </a:p>
          <a:p>
            <a:pPr lvl="1"/>
            <a:r>
              <a:rPr lang="en-GB" dirty="0" smtClean="0"/>
              <a:t>Inter-MSOA, England &amp; Wales (7201x7201)</a:t>
            </a:r>
          </a:p>
          <a:p>
            <a:pPr lvl="1"/>
            <a:r>
              <a:rPr lang="en-GB" dirty="0" smtClean="0"/>
              <a:t>Estimated with and without pandemic effects</a:t>
            </a:r>
          </a:p>
          <a:p>
            <a:pPr lvl="1"/>
            <a:r>
              <a:rPr lang="en-GB" dirty="0" smtClean="0"/>
              <a:t>Marked as </a:t>
            </a:r>
            <a:r>
              <a:rPr lang="en-GB" b="1" dirty="0" smtClean="0"/>
              <a:t>experimental </a:t>
            </a:r>
            <a:r>
              <a:rPr lang="en-GB" b="1" dirty="0" smtClean="0"/>
              <a:t>statistics</a:t>
            </a:r>
          </a:p>
          <a:p>
            <a:pPr lvl="1"/>
            <a:r>
              <a:rPr lang="en-GB" dirty="0" smtClean="0"/>
              <a:t>Estimated using gravity model, using 2011 SWS data for calibration</a:t>
            </a:r>
          </a:p>
          <a:p>
            <a:pPr lvl="2"/>
            <a:r>
              <a:rPr lang="en-GB" dirty="0" smtClean="0"/>
              <a:t>Chen et al (2023) https</a:t>
            </a:r>
            <a:r>
              <a:rPr lang="en-GB" dirty="0"/>
              <a:t>://datasciencecampus.ons.gov.uk/projects/technical-report-estimation-of-travel-to-work-matrices/ </a:t>
            </a:r>
            <a:endParaRPr lang="en-GB" dirty="0" smtClean="0"/>
          </a:p>
        </p:txBody>
      </p:sp>
    </p:spTree>
    <p:extLst>
      <p:ext uri="{BB962C8B-B14F-4D97-AF65-F5344CB8AC3E}">
        <p14:creationId xmlns:p14="http://schemas.microsoft.com/office/powerpoint/2010/main" val="2581231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ONS travel to work matrices</a:t>
            </a:r>
            <a:endParaRPr lang="en-GB" dirty="0"/>
          </a:p>
        </p:txBody>
      </p:sp>
      <p:sp>
        <p:nvSpPr>
          <p:cNvPr id="3" name="Content Placeholder 2"/>
          <p:cNvSpPr>
            <a:spLocks noGrp="1"/>
          </p:cNvSpPr>
          <p:nvPr>
            <p:ph idx="1"/>
          </p:nvPr>
        </p:nvSpPr>
        <p:spPr/>
        <p:txBody>
          <a:bodyPr/>
          <a:lstStyle/>
          <a:p>
            <a:r>
              <a:rPr lang="en-GB" smtClean="0"/>
              <a:t>Typical sparse origin-destination matrices</a:t>
            </a:r>
            <a:endParaRPr lang="en-GB" dirty="0" smtClean="0"/>
          </a:p>
          <a:p>
            <a:pPr lvl="1"/>
            <a:r>
              <a:rPr lang="en-GB" smtClean="0"/>
              <a:t>c. 52M MSOA to MSOA cells</a:t>
            </a:r>
            <a:endParaRPr lang="en-GB" dirty="0" smtClean="0"/>
          </a:p>
          <a:p>
            <a:pPr lvl="1"/>
            <a:r>
              <a:rPr lang="en-GB" smtClean="0"/>
              <a:t>96% of cells have value of 0; 99% have value ≤ 5</a:t>
            </a:r>
            <a:endParaRPr lang="en-GB" dirty="0" smtClean="0"/>
          </a:p>
          <a:p>
            <a:pPr lvl="1"/>
            <a:r>
              <a:rPr lang="en-GB" smtClean="0"/>
              <a:t>45% of people are accounted for by cells of value ≥ 50</a:t>
            </a:r>
            <a:endParaRPr lang="en-GB" dirty="0" smtClean="0"/>
          </a:p>
        </p:txBody>
      </p:sp>
    </p:spTree>
    <p:extLst>
      <p:ext uri="{BB962C8B-B14F-4D97-AF65-F5344CB8AC3E}">
        <p14:creationId xmlns:p14="http://schemas.microsoft.com/office/powerpoint/2010/main" val="2938323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508" y="594722"/>
            <a:ext cx="8856984" cy="6263278"/>
          </a:xfrm>
          <a:prstGeom prst="rect">
            <a:avLst/>
          </a:prstGeom>
        </p:spPr>
      </p:pic>
      <p:sp>
        <p:nvSpPr>
          <p:cNvPr id="2" name="Title 1"/>
          <p:cNvSpPr>
            <a:spLocks noGrp="1"/>
          </p:cNvSpPr>
          <p:nvPr>
            <p:ph type="title"/>
          </p:nvPr>
        </p:nvSpPr>
        <p:spPr>
          <a:xfrm>
            <a:off x="-30498" y="-5680"/>
            <a:ext cx="8489950" cy="1296988"/>
          </a:xfrm>
        </p:spPr>
        <p:txBody>
          <a:bodyPr/>
          <a:lstStyle/>
          <a:p>
            <a:r>
              <a:rPr lang="en-GB" smtClean="0">
                <a:solidFill>
                  <a:schemeClr val="bg1"/>
                </a:solidFill>
              </a:rPr>
              <a:t>Experimental jtw: 'with pandemic</a:t>
            </a:r>
            <a:r>
              <a:rPr lang="en-GB" dirty="0" smtClean="0">
                <a:solidFill>
                  <a:schemeClr val="bg1"/>
                </a:solidFill>
              </a:rPr>
              <a:t>'</a:t>
            </a:r>
            <a:endParaRPr lang="en-GB" dirty="0">
              <a:solidFill>
                <a:schemeClr val="bg1"/>
              </a:solidFill>
            </a:endParaRPr>
          </a:p>
        </p:txBody>
      </p:sp>
      <p:sp>
        <p:nvSpPr>
          <p:cNvPr id="5" name="Rounded Rectangle 4"/>
          <p:cNvSpPr/>
          <p:nvPr/>
        </p:nvSpPr>
        <p:spPr>
          <a:xfrm>
            <a:off x="143508" y="6309320"/>
            <a:ext cx="8748972" cy="5040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err="1" smtClean="0">
                <a:solidFill>
                  <a:schemeClr val="tx1"/>
                </a:solidFill>
              </a:rPr>
              <a:t>Source</a:t>
            </a:r>
            <a:r>
              <a:rPr lang="en-GB" sz="1600" smtClean="0">
                <a:solidFill>
                  <a:schemeClr val="tx1"/>
                </a:solidFill>
              </a:rPr>
              <a:t>: https</a:t>
            </a:r>
            <a:r>
              <a:rPr lang="en-GB" sz="1600" dirty="0">
                <a:solidFill>
                  <a:schemeClr val="tx1"/>
                </a:solidFill>
              </a:rPr>
              <a:t>://www.ons.gov.uk/releases/estimationoftraveltoworkmatricesenglandandwales</a:t>
            </a:r>
          </a:p>
        </p:txBody>
      </p:sp>
    </p:spTree>
    <p:extLst>
      <p:ext uri="{BB962C8B-B14F-4D97-AF65-F5344CB8AC3E}">
        <p14:creationId xmlns:p14="http://schemas.microsoft.com/office/powerpoint/2010/main" val="140111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506" y="593304"/>
            <a:ext cx="8858988" cy="6264696"/>
          </a:xfrm>
          <a:prstGeom prst="rect">
            <a:avLst/>
          </a:prstGeom>
        </p:spPr>
      </p:pic>
      <p:sp>
        <p:nvSpPr>
          <p:cNvPr id="2" name="Title 1"/>
          <p:cNvSpPr>
            <a:spLocks noGrp="1"/>
          </p:cNvSpPr>
          <p:nvPr>
            <p:ph type="title"/>
          </p:nvPr>
        </p:nvSpPr>
        <p:spPr>
          <a:xfrm>
            <a:off x="-30498" y="-5680"/>
            <a:ext cx="8489950" cy="1296988"/>
          </a:xfrm>
        </p:spPr>
        <p:txBody>
          <a:bodyPr/>
          <a:lstStyle/>
          <a:p>
            <a:r>
              <a:rPr lang="en-GB" smtClean="0">
                <a:solidFill>
                  <a:schemeClr val="bg1"/>
                </a:solidFill>
              </a:rPr>
              <a:t>Experimental jtw: 'no pandemic</a:t>
            </a:r>
            <a:r>
              <a:rPr lang="en-GB" dirty="0" smtClean="0">
                <a:solidFill>
                  <a:schemeClr val="bg1"/>
                </a:solidFill>
              </a:rPr>
              <a:t>'</a:t>
            </a:r>
            <a:endParaRPr lang="en-GB" dirty="0">
              <a:solidFill>
                <a:schemeClr val="bg1"/>
              </a:solidFill>
            </a:endParaRPr>
          </a:p>
        </p:txBody>
      </p:sp>
      <p:sp>
        <p:nvSpPr>
          <p:cNvPr id="5" name="Rounded Rectangle 4"/>
          <p:cNvSpPr/>
          <p:nvPr/>
        </p:nvSpPr>
        <p:spPr>
          <a:xfrm>
            <a:off x="143508" y="6309320"/>
            <a:ext cx="8748972" cy="5040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err="1" smtClean="0">
                <a:solidFill>
                  <a:schemeClr val="tx1"/>
                </a:solidFill>
              </a:rPr>
              <a:t>Source</a:t>
            </a:r>
            <a:r>
              <a:rPr lang="en-GB" sz="1600" smtClean="0">
                <a:solidFill>
                  <a:schemeClr val="tx1"/>
                </a:solidFill>
              </a:rPr>
              <a:t>: https</a:t>
            </a:r>
            <a:r>
              <a:rPr lang="en-GB" sz="1600" dirty="0">
                <a:solidFill>
                  <a:schemeClr val="tx1"/>
                </a:solidFill>
              </a:rPr>
              <a:t>://www.ons.gov.uk/releases/estimationoftraveltoworkmatricesenglandandwales</a:t>
            </a:r>
          </a:p>
        </p:txBody>
      </p:sp>
    </p:spTree>
    <p:extLst>
      <p:ext uri="{BB962C8B-B14F-4D97-AF65-F5344CB8AC3E}">
        <p14:creationId xmlns:p14="http://schemas.microsoft.com/office/powerpoint/2010/main" val="3484106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548680"/>
            <a:ext cx="8748464" cy="6184070"/>
          </a:xfrm>
          <a:prstGeom prst="rect">
            <a:avLst/>
          </a:prstGeom>
        </p:spPr>
      </p:pic>
      <p:sp>
        <p:nvSpPr>
          <p:cNvPr id="7" name="Rounded Rectangle 6"/>
          <p:cNvSpPr/>
          <p:nvPr/>
        </p:nvSpPr>
        <p:spPr>
          <a:xfrm>
            <a:off x="143508" y="6309320"/>
            <a:ext cx="8748972" cy="5040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err="1" smtClean="0">
                <a:solidFill>
                  <a:schemeClr val="tx1"/>
                </a:solidFill>
              </a:rPr>
              <a:t>Source</a:t>
            </a:r>
            <a:r>
              <a:rPr lang="en-GB" sz="1600" smtClean="0">
                <a:solidFill>
                  <a:schemeClr val="tx1"/>
                </a:solidFill>
              </a:rPr>
              <a:t>: https</a:t>
            </a:r>
            <a:r>
              <a:rPr lang="en-GB" sz="1600" dirty="0">
                <a:solidFill>
                  <a:schemeClr val="tx1"/>
                </a:solidFill>
              </a:rPr>
              <a:t>://www.ons.gov.uk/releases/estimationoftraveltoworkmatricesenglandandwales</a:t>
            </a:r>
          </a:p>
        </p:txBody>
      </p:sp>
    </p:spTree>
    <p:extLst>
      <p:ext uri="{BB962C8B-B14F-4D97-AF65-F5344CB8AC3E}">
        <p14:creationId xmlns:p14="http://schemas.microsoft.com/office/powerpoint/2010/main" val="716855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54" y="595210"/>
            <a:ext cx="8856293" cy="6262790"/>
          </a:xfrm>
          <a:prstGeom prst="rect">
            <a:avLst/>
          </a:prstGeom>
        </p:spPr>
      </p:pic>
      <p:sp>
        <p:nvSpPr>
          <p:cNvPr id="2" name="Title 1"/>
          <p:cNvSpPr>
            <a:spLocks noGrp="1"/>
          </p:cNvSpPr>
          <p:nvPr>
            <p:ph type="title"/>
          </p:nvPr>
        </p:nvSpPr>
        <p:spPr>
          <a:xfrm>
            <a:off x="-30498" y="-5680"/>
            <a:ext cx="8489950" cy="1296988"/>
          </a:xfrm>
        </p:spPr>
        <p:txBody>
          <a:bodyPr/>
          <a:lstStyle/>
          <a:p>
            <a:r>
              <a:rPr lang="en-GB" smtClean="0">
                <a:solidFill>
                  <a:schemeClr val="bg1"/>
                </a:solidFill>
              </a:rPr>
              <a:t>Experimental jtw: differences</a:t>
            </a:r>
            <a:endParaRPr lang="en-GB" dirty="0">
              <a:solidFill>
                <a:schemeClr val="bg1"/>
              </a:solidFill>
            </a:endParaRPr>
          </a:p>
        </p:txBody>
      </p:sp>
      <p:sp>
        <p:nvSpPr>
          <p:cNvPr id="5" name="Rounded Rectangle 4"/>
          <p:cNvSpPr/>
          <p:nvPr/>
        </p:nvSpPr>
        <p:spPr>
          <a:xfrm>
            <a:off x="143508" y="6309320"/>
            <a:ext cx="8748972" cy="5040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err="1" smtClean="0">
                <a:solidFill>
                  <a:schemeClr val="tx1"/>
                </a:solidFill>
              </a:rPr>
              <a:t>Source</a:t>
            </a:r>
            <a:r>
              <a:rPr lang="en-GB" sz="1600" smtClean="0">
                <a:solidFill>
                  <a:schemeClr val="tx1"/>
                </a:solidFill>
              </a:rPr>
              <a:t>: https</a:t>
            </a:r>
            <a:r>
              <a:rPr lang="en-GB" sz="1600" dirty="0">
                <a:solidFill>
                  <a:schemeClr val="tx1"/>
                </a:solidFill>
              </a:rPr>
              <a:t>://www.ons.gov.uk/releases/estimationoftraveltoworkmatricesenglandandwales</a:t>
            </a:r>
          </a:p>
        </p:txBody>
      </p:sp>
    </p:spTree>
    <p:extLst>
      <p:ext uri="{BB962C8B-B14F-4D97-AF65-F5344CB8AC3E}">
        <p14:creationId xmlns:p14="http://schemas.microsoft.com/office/powerpoint/2010/main" val="616946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GB" smtClean="0"/>
              <a:t>ONS Longitudinal Study</a:t>
            </a:r>
            <a:endParaRPr lang="en-GB" dirty="0"/>
          </a:p>
        </p:txBody>
      </p:sp>
      <p:grpSp>
        <p:nvGrpSpPr>
          <p:cNvPr id="21" name="Group 20"/>
          <p:cNvGrpSpPr/>
          <p:nvPr/>
        </p:nvGrpSpPr>
        <p:grpSpPr>
          <a:xfrm>
            <a:off x="297963" y="1713973"/>
            <a:ext cx="4036602" cy="2448642"/>
            <a:chOff x="118753" y="1303699"/>
            <a:chExt cx="4036602" cy="2448642"/>
          </a:xfrm>
        </p:grpSpPr>
        <p:pic>
          <p:nvPicPr>
            <p:cNvPr id="2050" name="Picture 2" descr="Calendar Month by baditaflor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53" y="2111245"/>
              <a:ext cx="1546049" cy="16410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316264" y="1887026"/>
              <a:ext cx="820548" cy="820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a:t>
              </a:r>
              <a:endParaRPr lang="en-GB" dirty="0"/>
            </a:p>
          </p:txBody>
        </p:sp>
        <p:sp>
          <p:nvSpPr>
            <p:cNvPr id="9" name="Oval 8"/>
            <p:cNvSpPr/>
            <p:nvPr/>
          </p:nvSpPr>
          <p:spPr>
            <a:xfrm>
              <a:off x="3334807" y="2161860"/>
              <a:ext cx="820548" cy="820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a:t>
              </a:r>
              <a:endParaRPr lang="en-GB" dirty="0"/>
            </a:p>
          </p:txBody>
        </p:sp>
        <p:sp>
          <p:nvSpPr>
            <p:cNvPr id="10" name="Oval 9"/>
            <p:cNvSpPr/>
            <p:nvPr/>
          </p:nvSpPr>
          <p:spPr>
            <a:xfrm>
              <a:off x="2518470" y="2521519"/>
              <a:ext cx="820548" cy="820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a:t>
              </a:r>
              <a:endParaRPr lang="en-GB" dirty="0"/>
            </a:p>
          </p:txBody>
        </p:sp>
        <p:sp>
          <p:nvSpPr>
            <p:cNvPr id="11" name="Oval 10"/>
            <p:cNvSpPr/>
            <p:nvPr/>
          </p:nvSpPr>
          <p:spPr>
            <a:xfrm>
              <a:off x="3088736" y="1303699"/>
              <a:ext cx="820548" cy="820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a:t>
              </a:r>
              <a:endParaRPr lang="en-GB" dirty="0"/>
            </a:p>
          </p:txBody>
        </p:sp>
        <p:cxnSp>
          <p:nvCxnSpPr>
            <p:cNvPr id="7" name="Straight Arrow Connector 6"/>
            <p:cNvCxnSpPr>
              <a:stCxn id="5" idx="2"/>
            </p:cNvCxnSpPr>
            <p:nvPr/>
          </p:nvCxnSpPr>
          <p:spPr>
            <a:xfrm flipH="1">
              <a:off x="1591868" y="2297300"/>
              <a:ext cx="724396" cy="41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43792" y="2931793"/>
              <a:ext cx="974678" cy="12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2"/>
            </p:cNvCxnSpPr>
            <p:nvPr/>
          </p:nvCxnSpPr>
          <p:spPr>
            <a:xfrm flipH="1">
              <a:off x="1543792" y="1713973"/>
              <a:ext cx="1544944" cy="807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p:cNvCxnSpPr>
            <p:nvPr/>
          </p:nvCxnSpPr>
          <p:spPr>
            <a:xfrm flipH="1">
              <a:off x="1543792" y="2572134"/>
              <a:ext cx="1791015" cy="359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TextBox 1"/>
          <p:cNvSpPr txBox="1"/>
          <p:nvPr/>
        </p:nvSpPr>
        <p:spPr>
          <a:xfrm>
            <a:off x="331242" y="4213230"/>
            <a:ext cx="8522187" cy="218521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buFont typeface="Arial" panose="020B0604020202020204" pitchFamily="34" charset="0"/>
              <a:buChar char="•"/>
            </a:pPr>
            <a:r>
              <a:rPr lang="en-GB" sz="2400" dirty="0"/>
              <a:t>A</a:t>
            </a:r>
            <a:r>
              <a:rPr lang="en-GB" sz="2400" dirty="0" smtClean="0"/>
              <a:t> </a:t>
            </a:r>
            <a:r>
              <a:rPr lang="en-GB" sz="2400" dirty="0"/>
              <a:t>linked census and life events data for a 1% sample of the population of England and </a:t>
            </a:r>
            <a:r>
              <a:rPr lang="en-GB" sz="2400" dirty="0" smtClean="0"/>
              <a:t>Wales</a:t>
            </a:r>
          </a:p>
          <a:p>
            <a:pPr marL="457200" indent="-457200">
              <a:buFont typeface="Arial" panose="020B0604020202020204" pitchFamily="34" charset="0"/>
              <a:buChar char="•"/>
            </a:pPr>
            <a:r>
              <a:rPr lang="en-GB" sz="2400" dirty="0"/>
              <a:t>Four (undisclosed) birth </a:t>
            </a:r>
            <a:r>
              <a:rPr lang="en-GB" sz="2400" dirty="0" smtClean="0"/>
              <a:t>dates = 4/365 sample size</a:t>
            </a:r>
          </a:p>
          <a:p>
            <a:pPr marL="914400" lvl="1" indent="-457200">
              <a:buFont typeface="Arial" panose="020B0604020202020204" pitchFamily="34" charset="0"/>
              <a:buChar char="•"/>
            </a:pPr>
            <a:r>
              <a:rPr lang="en-GB" sz="2000" dirty="0" smtClean="0"/>
              <a:t>Census data also cross-</a:t>
            </a:r>
            <a:r>
              <a:rPr lang="en-GB" sz="2000" dirty="0" err="1" smtClean="0"/>
              <a:t>sectionally</a:t>
            </a:r>
            <a:r>
              <a:rPr lang="en-GB" sz="2000" dirty="0" smtClean="0"/>
              <a:t> include other household members </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61586450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1907704" y="1916832"/>
            <a:ext cx="0" cy="434793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2996951"/>
            <a:ext cx="1152128" cy="923330"/>
          </a:xfrm>
          <a:prstGeom prst="rect">
            <a:avLst/>
          </a:prstGeom>
          <a:noFill/>
        </p:spPr>
        <p:txBody>
          <a:bodyPr wrap="square" rtlCol="0">
            <a:spAutoFit/>
          </a:bodyPr>
          <a:lstStyle/>
          <a:p>
            <a:r>
              <a:rPr lang="en-GB" smtClean="0"/>
              <a:t>Mode of transport, 2001</a:t>
            </a:r>
            <a:endParaRPr lang="en-GB" dirty="0"/>
          </a:p>
        </p:txBody>
      </p:sp>
      <p:cxnSp>
        <p:nvCxnSpPr>
          <p:cNvPr id="9" name="Straight Arrow Connector 8"/>
          <p:cNvCxnSpPr/>
          <p:nvPr/>
        </p:nvCxnSpPr>
        <p:spPr>
          <a:xfrm>
            <a:off x="2060104" y="1772816"/>
            <a:ext cx="424008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3848" y="692696"/>
            <a:ext cx="1152128" cy="923330"/>
          </a:xfrm>
          <a:prstGeom prst="rect">
            <a:avLst/>
          </a:prstGeom>
          <a:noFill/>
        </p:spPr>
        <p:txBody>
          <a:bodyPr wrap="square" rtlCol="0">
            <a:spAutoFit/>
          </a:bodyPr>
          <a:lstStyle/>
          <a:p>
            <a:r>
              <a:rPr lang="en-GB" smtClean="0"/>
              <a:t>Mode of transport, 2011</a:t>
            </a:r>
            <a:endParaRPr lang="en-GB" dirty="0"/>
          </a:p>
        </p:txBody>
      </p:sp>
      <p:graphicFrame>
        <p:nvGraphicFramePr>
          <p:cNvPr id="8" name="Table 7"/>
          <p:cNvGraphicFramePr>
            <a:graphicFrameLocks noGrp="1"/>
          </p:cNvGraphicFramePr>
          <p:nvPr>
            <p:extLst/>
          </p:nvPr>
        </p:nvGraphicFramePr>
        <p:xfrm>
          <a:off x="2060104" y="1932458"/>
          <a:ext cx="3600000" cy="3600000"/>
        </p:xfrm>
        <a:graphic>
          <a:graphicData uri="http://schemas.openxmlformats.org/drawingml/2006/table">
            <a:tbl>
              <a:tblPr>
                <a:tableStyleId>{073A0DAA-6AF3-43AB-8588-CEC1D06C72B9}</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720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720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720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720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72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nvPr>
        </p:nvGraphicFramePr>
        <p:xfrm>
          <a:off x="2051720" y="1916832"/>
          <a:ext cx="3600000" cy="3600000"/>
        </p:xfrm>
        <a:graphic>
          <a:graphicData uri="http://schemas.openxmlformats.org/drawingml/2006/table">
            <a:tbl>
              <a:tblPr>
                <a:tableStyleId>{073A0DAA-6AF3-43AB-8588-CEC1D06C72B9}</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720000">
                <a:tc>
                  <a:txBody>
                    <a:bodyPr/>
                    <a:lstStyle/>
                    <a:p>
                      <a:endParaRPr lang="en-GB" dirty="0"/>
                    </a:p>
                  </a:txBody>
                  <a:tcPr>
                    <a:solidFill>
                      <a:schemeClr val="bg1">
                        <a:lumMod val="65000"/>
                      </a:schemeClr>
                    </a:solid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720000">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720000">
                <a:tc>
                  <a:txBody>
                    <a:bodyPr/>
                    <a:lstStyle/>
                    <a:p>
                      <a:endParaRPr lang="en-GB" dirty="0"/>
                    </a:p>
                  </a:txBody>
                  <a:tcPr/>
                </a:tc>
                <a:tc>
                  <a:txBody>
                    <a:bodyPr/>
                    <a:lstStyle/>
                    <a:p>
                      <a:endParaRPr lang="en-GB"/>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7200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solidFill>
                      <a:schemeClr val="bg1">
                        <a:lumMod val="65000"/>
                      </a:schemeClr>
                    </a:solidFill>
                  </a:tcPr>
                </a:tc>
                <a:tc>
                  <a:txBody>
                    <a:bodyPr/>
                    <a:lstStyle/>
                    <a:p>
                      <a:endParaRPr lang="en-GB" dirty="0"/>
                    </a:p>
                  </a:txBody>
                  <a:tcPr/>
                </a:tc>
                <a:extLst>
                  <a:ext uri="{0D108BD9-81ED-4DB2-BD59-A6C34878D82A}">
                    <a16:rowId xmlns:a16="http://schemas.microsoft.com/office/drawing/2014/main" val="10003"/>
                  </a:ext>
                </a:extLst>
              </a:tr>
              <a:tr h="720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extLst>
                  <a:ext uri="{0D108BD9-81ED-4DB2-BD59-A6C34878D82A}">
                    <a16:rowId xmlns:a16="http://schemas.microsoft.com/office/drawing/2014/main" val="10004"/>
                  </a:ext>
                </a:extLst>
              </a:tr>
            </a:tbl>
          </a:graphicData>
        </a:graphic>
      </p:graphicFrame>
      <p:grpSp>
        <p:nvGrpSpPr>
          <p:cNvPr id="15" name="Group 14"/>
          <p:cNvGrpSpPr/>
          <p:nvPr/>
        </p:nvGrpSpPr>
        <p:grpSpPr>
          <a:xfrm>
            <a:off x="5734050" y="2996951"/>
            <a:ext cx="2942406" cy="2175124"/>
            <a:chOff x="5734050" y="2996951"/>
            <a:chExt cx="2942406" cy="2175124"/>
          </a:xfrm>
        </p:grpSpPr>
        <p:sp>
          <p:nvSpPr>
            <p:cNvPr id="12" name="Freeform 11"/>
            <p:cNvSpPr/>
            <p:nvPr/>
          </p:nvSpPr>
          <p:spPr>
            <a:xfrm>
              <a:off x="5734050" y="3331184"/>
              <a:ext cx="1524000" cy="1840891"/>
            </a:xfrm>
            <a:custGeom>
              <a:avLst/>
              <a:gdLst>
                <a:gd name="connsiteX0" fmla="*/ 0 w 1524000"/>
                <a:gd name="connsiteY0" fmla="*/ 1840891 h 1840891"/>
                <a:gd name="connsiteX1" fmla="*/ 447675 w 1524000"/>
                <a:gd name="connsiteY1" fmla="*/ 1288441 h 1840891"/>
                <a:gd name="connsiteX2" fmla="*/ 628650 w 1524000"/>
                <a:gd name="connsiteY2" fmla="*/ 202591 h 1840891"/>
                <a:gd name="connsiteX3" fmla="*/ 1524000 w 1524000"/>
                <a:gd name="connsiteY3" fmla="*/ 2566 h 1840891"/>
              </a:gdLst>
              <a:ahLst/>
              <a:cxnLst>
                <a:cxn ang="0">
                  <a:pos x="connsiteX0" y="connsiteY0"/>
                </a:cxn>
                <a:cxn ang="0">
                  <a:pos x="connsiteX1" y="connsiteY1"/>
                </a:cxn>
                <a:cxn ang="0">
                  <a:pos x="connsiteX2" y="connsiteY2"/>
                </a:cxn>
                <a:cxn ang="0">
                  <a:pos x="connsiteX3" y="connsiteY3"/>
                </a:cxn>
              </a:cxnLst>
              <a:rect l="l" t="t" r="r" b="b"/>
              <a:pathLst>
                <a:path w="1524000" h="1840891">
                  <a:moveTo>
                    <a:pt x="0" y="1840891"/>
                  </a:moveTo>
                  <a:cubicBezTo>
                    <a:pt x="171450" y="1701191"/>
                    <a:pt x="342900" y="1561491"/>
                    <a:pt x="447675" y="1288441"/>
                  </a:cubicBezTo>
                  <a:cubicBezTo>
                    <a:pt x="552450" y="1015391"/>
                    <a:pt x="449263" y="416903"/>
                    <a:pt x="628650" y="202591"/>
                  </a:cubicBezTo>
                  <a:cubicBezTo>
                    <a:pt x="808037" y="-11721"/>
                    <a:pt x="1166018" y="-4578"/>
                    <a:pt x="1524000" y="2566"/>
                  </a:cubicBezTo>
                </a:path>
              </a:pathLst>
            </a:custGeom>
            <a:noFill/>
            <a:ln>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164288" y="2996951"/>
              <a:ext cx="151216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Same mode both years</a:t>
              </a:r>
              <a:endParaRPr lang="en-GB" dirty="0"/>
            </a:p>
          </p:txBody>
        </p:sp>
      </p:grpSp>
      <p:graphicFrame>
        <p:nvGraphicFramePr>
          <p:cNvPr id="18" name="Table 17"/>
          <p:cNvGraphicFramePr>
            <a:graphicFrameLocks noGrp="1"/>
          </p:cNvGraphicFramePr>
          <p:nvPr>
            <p:extLst/>
          </p:nvPr>
        </p:nvGraphicFramePr>
        <p:xfrm>
          <a:off x="2060104" y="1927895"/>
          <a:ext cx="3600000" cy="3600000"/>
        </p:xfrm>
        <a:graphic>
          <a:graphicData uri="http://schemas.openxmlformats.org/drawingml/2006/table">
            <a:tbl>
              <a:tblPr>
                <a:tableStyleId>{073A0DAA-6AF3-43AB-8588-CEC1D06C72B9}</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720000">
                <a:tc>
                  <a:txBody>
                    <a:bodyPr/>
                    <a:lstStyle/>
                    <a:p>
                      <a:endParaRPr lang="en-GB" dirty="0"/>
                    </a:p>
                  </a:txBody>
                  <a:tcPr>
                    <a:solidFill>
                      <a:schemeClr val="bg1">
                        <a:lumMod val="65000"/>
                      </a:schemeClr>
                    </a:solidFill>
                  </a:tcPr>
                </a:tc>
                <a:tc>
                  <a:txBody>
                    <a:bodyPr/>
                    <a:lstStyle/>
                    <a:p>
                      <a:endParaRPr lang="en-GB"/>
                    </a:p>
                  </a:txBody>
                  <a:tcPr/>
                </a:tc>
                <a:tc>
                  <a:txBody>
                    <a:bodyPr/>
                    <a:lstStyle/>
                    <a:p>
                      <a:endParaRPr lang="en-GB" dirty="0"/>
                    </a:p>
                  </a:txBody>
                  <a:tcPr>
                    <a:solidFill>
                      <a:schemeClr val="tx2">
                        <a:lumMod val="10000"/>
                        <a:lumOff val="90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720000">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tx2">
                        <a:lumMod val="10000"/>
                        <a:lumOff val="90000"/>
                      </a:schemeClr>
                    </a:solidFill>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720000">
                <a:tc>
                  <a:txBody>
                    <a:bodyPr/>
                    <a:lstStyle/>
                    <a:p>
                      <a:endParaRPr lang="en-GB" dirty="0"/>
                    </a:p>
                  </a:txBody>
                  <a:tcPr/>
                </a:tc>
                <a:tc>
                  <a:txBody>
                    <a:bodyPr/>
                    <a:lstStyle/>
                    <a:p>
                      <a:endParaRPr lang="en-GB"/>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720000">
                <a:tc>
                  <a:txBody>
                    <a:bodyPr/>
                    <a:lstStyle/>
                    <a:p>
                      <a:endParaRPr lang="en-GB" dirty="0"/>
                    </a:p>
                  </a:txBody>
                  <a:tcPr/>
                </a:tc>
                <a:tc>
                  <a:txBody>
                    <a:bodyPr/>
                    <a:lstStyle/>
                    <a:p>
                      <a:endParaRPr lang="en-GB"/>
                    </a:p>
                  </a:txBody>
                  <a:tcPr/>
                </a:tc>
                <a:tc>
                  <a:txBody>
                    <a:bodyPr/>
                    <a:lstStyle/>
                    <a:p>
                      <a:endParaRPr lang="en-GB" dirty="0"/>
                    </a:p>
                  </a:txBody>
                  <a:tcPr>
                    <a:solidFill>
                      <a:schemeClr val="tx2">
                        <a:lumMod val="10000"/>
                        <a:lumOff val="90000"/>
                      </a:schemeClr>
                    </a:solidFill>
                  </a:tcPr>
                </a:tc>
                <a:tc>
                  <a:txBody>
                    <a:bodyPr/>
                    <a:lstStyle/>
                    <a:p>
                      <a:endParaRPr lang="en-GB" dirty="0"/>
                    </a:p>
                  </a:txBody>
                  <a:tcPr>
                    <a:solidFill>
                      <a:schemeClr val="bg1">
                        <a:lumMod val="65000"/>
                      </a:schemeClr>
                    </a:solidFill>
                  </a:tcPr>
                </a:tc>
                <a:tc>
                  <a:txBody>
                    <a:bodyPr/>
                    <a:lstStyle/>
                    <a:p>
                      <a:endParaRPr lang="en-GB" dirty="0"/>
                    </a:p>
                  </a:txBody>
                  <a:tcPr/>
                </a:tc>
                <a:extLst>
                  <a:ext uri="{0D108BD9-81ED-4DB2-BD59-A6C34878D82A}">
                    <a16:rowId xmlns:a16="http://schemas.microsoft.com/office/drawing/2014/main" val="10003"/>
                  </a:ext>
                </a:extLst>
              </a:tr>
              <a:tr h="720000">
                <a:tc>
                  <a:txBody>
                    <a:bodyPr/>
                    <a:lstStyle/>
                    <a:p>
                      <a:endParaRPr lang="en-GB" dirty="0"/>
                    </a:p>
                  </a:txBody>
                  <a:tcPr/>
                </a:tc>
                <a:tc>
                  <a:txBody>
                    <a:bodyPr/>
                    <a:lstStyle/>
                    <a:p>
                      <a:endParaRPr lang="en-GB" dirty="0"/>
                    </a:p>
                  </a:txBody>
                  <a:tcPr/>
                </a:tc>
                <a:tc>
                  <a:txBody>
                    <a:bodyPr/>
                    <a:lstStyle/>
                    <a:p>
                      <a:endParaRPr lang="en-GB" dirty="0"/>
                    </a:p>
                  </a:txBody>
                  <a:tcPr>
                    <a:solidFill>
                      <a:schemeClr val="tx2">
                        <a:lumMod val="10000"/>
                        <a:lumOff val="90000"/>
                      </a:schemeClr>
                    </a:solidFill>
                  </a:tcPr>
                </a:tc>
                <a:tc>
                  <a:txBody>
                    <a:bodyPr/>
                    <a:lstStyle/>
                    <a:p>
                      <a:endParaRPr lang="en-GB" dirty="0"/>
                    </a:p>
                  </a:txBody>
                  <a:tcPr/>
                </a:tc>
                <a:tc>
                  <a:txBody>
                    <a:bodyPr/>
                    <a:lstStyle/>
                    <a:p>
                      <a:endParaRPr lang="en-GB" dirty="0"/>
                    </a:p>
                  </a:txBody>
                  <a:tcPr>
                    <a:solidFill>
                      <a:schemeClr val="bg1">
                        <a:lumMod val="65000"/>
                      </a:schemeClr>
                    </a:solidFill>
                  </a:tcPr>
                </a:tc>
                <a:extLst>
                  <a:ext uri="{0D108BD9-81ED-4DB2-BD59-A6C34878D82A}">
                    <a16:rowId xmlns:a16="http://schemas.microsoft.com/office/drawing/2014/main" val="10004"/>
                  </a:ext>
                </a:extLst>
              </a:tr>
            </a:tbl>
          </a:graphicData>
        </a:graphic>
      </p:graphicFrame>
      <p:graphicFrame>
        <p:nvGraphicFramePr>
          <p:cNvPr id="19" name="Table 18"/>
          <p:cNvGraphicFramePr>
            <a:graphicFrameLocks noGrp="1"/>
          </p:cNvGraphicFramePr>
          <p:nvPr>
            <p:extLst/>
          </p:nvPr>
        </p:nvGraphicFramePr>
        <p:xfrm>
          <a:off x="2060104" y="1916832"/>
          <a:ext cx="3600000" cy="3600000"/>
        </p:xfrm>
        <a:graphic>
          <a:graphicData uri="http://schemas.openxmlformats.org/drawingml/2006/table">
            <a:tbl>
              <a:tblPr>
                <a:tableStyleId>{073A0DAA-6AF3-43AB-8588-CEC1D06C72B9}</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720000">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solidFill>
                      <a:schemeClr val="tx2">
                        <a:lumMod val="10000"/>
                        <a:lumOff val="90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720000">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tx2">
                        <a:lumMod val="10000"/>
                        <a:lumOff val="90000"/>
                      </a:schemeClr>
                    </a:solidFill>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720000">
                <a:tc>
                  <a:txBody>
                    <a:bodyPr/>
                    <a:lstStyle/>
                    <a:p>
                      <a:endParaRPr lang="en-GB" dirty="0"/>
                    </a:p>
                  </a:txBody>
                  <a:tcPr>
                    <a:solidFill>
                      <a:srgbClr val="FFFF00"/>
                    </a:solidFill>
                  </a:tcPr>
                </a:tc>
                <a:tc>
                  <a:txBody>
                    <a:bodyPr/>
                    <a:lstStyle/>
                    <a:p>
                      <a:endParaRPr lang="en-GB" dirty="0"/>
                    </a:p>
                  </a:txBody>
                  <a:tcPr>
                    <a:solidFill>
                      <a:srgbClr val="FFFF00"/>
                    </a:solidFill>
                  </a:tcPr>
                </a:tc>
                <a:tc>
                  <a:txBody>
                    <a:bodyPr/>
                    <a:lstStyle/>
                    <a:p>
                      <a:endParaRPr lang="en-GB" dirty="0"/>
                    </a:p>
                  </a:txBody>
                  <a:tcPr>
                    <a:solidFill>
                      <a:schemeClr val="bg1">
                        <a:lumMod val="65000"/>
                      </a:schemeClr>
                    </a:solidFill>
                  </a:tcPr>
                </a:tc>
                <a:tc>
                  <a:txBody>
                    <a:bodyPr/>
                    <a:lstStyle/>
                    <a:p>
                      <a:endParaRPr lang="en-GB" dirty="0"/>
                    </a:p>
                  </a:txBody>
                  <a:tcPr>
                    <a:solidFill>
                      <a:srgbClr val="FFFF00"/>
                    </a:solidFill>
                  </a:tcPr>
                </a:tc>
                <a:tc>
                  <a:txBody>
                    <a:bodyPr/>
                    <a:lstStyle/>
                    <a:p>
                      <a:endParaRPr lang="en-GB" dirty="0"/>
                    </a:p>
                  </a:txBody>
                  <a:tcPr>
                    <a:solidFill>
                      <a:srgbClr val="FFFF00"/>
                    </a:solidFill>
                  </a:tcPr>
                </a:tc>
                <a:extLst>
                  <a:ext uri="{0D108BD9-81ED-4DB2-BD59-A6C34878D82A}">
                    <a16:rowId xmlns:a16="http://schemas.microsoft.com/office/drawing/2014/main" val="10002"/>
                  </a:ext>
                </a:extLst>
              </a:tr>
              <a:tr h="720000">
                <a:tc>
                  <a:txBody>
                    <a:bodyPr/>
                    <a:lstStyle/>
                    <a:p>
                      <a:endParaRPr lang="en-GB" dirty="0"/>
                    </a:p>
                  </a:txBody>
                  <a:tcPr/>
                </a:tc>
                <a:tc>
                  <a:txBody>
                    <a:bodyPr/>
                    <a:lstStyle/>
                    <a:p>
                      <a:endParaRPr lang="en-GB"/>
                    </a:p>
                  </a:txBody>
                  <a:tcPr/>
                </a:tc>
                <a:tc>
                  <a:txBody>
                    <a:bodyPr/>
                    <a:lstStyle/>
                    <a:p>
                      <a:endParaRPr lang="en-GB" dirty="0"/>
                    </a:p>
                  </a:txBody>
                  <a:tcPr>
                    <a:solidFill>
                      <a:schemeClr val="tx2">
                        <a:lumMod val="10000"/>
                        <a:lumOff val="90000"/>
                      </a:schemeClr>
                    </a:solidFill>
                  </a:tcPr>
                </a:tc>
                <a:tc>
                  <a:txBody>
                    <a:bodyPr/>
                    <a:lstStyle/>
                    <a:p>
                      <a:endParaRPr lang="en-GB" dirty="0"/>
                    </a:p>
                  </a:txBody>
                  <a:tcPr>
                    <a:solidFill>
                      <a:schemeClr val="bg1">
                        <a:lumMod val="65000"/>
                      </a:schemeClr>
                    </a:solidFill>
                  </a:tcPr>
                </a:tc>
                <a:tc>
                  <a:txBody>
                    <a:bodyPr/>
                    <a:lstStyle/>
                    <a:p>
                      <a:endParaRPr lang="en-GB" dirty="0"/>
                    </a:p>
                  </a:txBody>
                  <a:tcPr/>
                </a:tc>
                <a:extLst>
                  <a:ext uri="{0D108BD9-81ED-4DB2-BD59-A6C34878D82A}">
                    <a16:rowId xmlns:a16="http://schemas.microsoft.com/office/drawing/2014/main" val="10003"/>
                  </a:ext>
                </a:extLst>
              </a:tr>
              <a:tr h="720000">
                <a:tc>
                  <a:txBody>
                    <a:bodyPr/>
                    <a:lstStyle/>
                    <a:p>
                      <a:endParaRPr lang="en-GB" dirty="0"/>
                    </a:p>
                  </a:txBody>
                  <a:tcPr/>
                </a:tc>
                <a:tc>
                  <a:txBody>
                    <a:bodyPr/>
                    <a:lstStyle/>
                    <a:p>
                      <a:endParaRPr lang="en-GB" dirty="0"/>
                    </a:p>
                  </a:txBody>
                  <a:tcPr/>
                </a:tc>
                <a:tc>
                  <a:txBody>
                    <a:bodyPr/>
                    <a:lstStyle/>
                    <a:p>
                      <a:endParaRPr lang="en-GB" dirty="0"/>
                    </a:p>
                  </a:txBody>
                  <a:tcPr>
                    <a:solidFill>
                      <a:schemeClr val="tx2">
                        <a:lumMod val="10000"/>
                        <a:lumOff val="90000"/>
                      </a:schemeClr>
                    </a:solidFill>
                  </a:tcPr>
                </a:tc>
                <a:tc>
                  <a:txBody>
                    <a:bodyPr/>
                    <a:lstStyle/>
                    <a:p>
                      <a:endParaRPr lang="en-GB" dirty="0"/>
                    </a:p>
                  </a:txBody>
                  <a:tcPr/>
                </a:tc>
                <a:tc>
                  <a:txBody>
                    <a:bodyPr/>
                    <a:lstStyle/>
                    <a:p>
                      <a:endParaRPr lang="en-GB" dirty="0"/>
                    </a:p>
                  </a:txBody>
                  <a:tcPr>
                    <a:solidFill>
                      <a:schemeClr val="bg1">
                        <a:lumMod val="65000"/>
                      </a:schemeClr>
                    </a:solidFill>
                  </a:tcPr>
                </a:tc>
                <a:extLst>
                  <a:ext uri="{0D108BD9-81ED-4DB2-BD59-A6C34878D82A}">
                    <a16:rowId xmlns:a16="http://schemas.microsoft.com/office/drawing/2014/main" val="10004"/>
                  </a:ext>
                </a:extLst>
              </a:tr>
            </a:tbl>
          </a:graphicData>
        </a:graphic>
      </p:graphicFrame>
      <p:grpSp>
        <p:nvGrpSpPr>
          <p:cNvPr id="27" name="Group 26"/>
          <p:cNvGrpSpPr/>
          <p:nvPr/>
        </p:nvGrpSpPr>
        <p:grpSpPr>
          <a:xfrm>
            <a:off x="3923928" y="5629275"/>
            <a:ext cx="4320480" cy="1056382"/>
            <a:chOff x="3923928" y="5629275"/>
            <a:chExt cx="4320480" cy="1056382"/>
          </a:xfrm>
        </p:grpSpPr>
        <p:sp>
          <p:nvSpPr>
            <p:cNvPr id="30" name="Rectangle 29"/>
            <p:cNvSpPr/>
            <p:nvPr/>
          </p:nvSpPr>
          <p:spPr>
            <a:xfrm>
              <a:off x="5868144" y="5762327"/>
              <a:ext cx="237626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Mode in 2011, by mode used 2001</a:t>
              </a:r>
              <a:endParaRPr lang="en-GB" dirty="0"/>
            </a:p>
          </p:txBody>
        </p:sp>
        <p:sp>
          <p:nvSpPr>
            <p:cNvPr id="26" name="Freeform 25"/>
            <p:cNvSpPr/>
            <p:nvPr/>
          </p:nvSpPr>
          <p:spPr>
            <a:xfrm>
              <a:off x="3923928" y="5629275"/>
              <a:ext cx="1943472" cy="727875"/>
            </a:xfrm>
            <a:custGeom>
              <a:avLst/>
              <a:gdLst>
                <a:gd name="connsiteX0" fmla="*/ 2167302 w 2167302"/>
                <a:gd name="connsiteY0" fmla="*/ 657225 h 727875"/>
                <a:gd name="connsiteX1" fmla="*/ 338502 w 2167302"/>
                <a:gd name="connsiteY1" fmla="*/ 666750 h 727875"/>
                <a:gd name="connsiteX2" fmla="*/ 5127 w 2167302"/>
                <a:gd name="connsiteY2" fmla="*/ 0 h 727875"/>
              </a:gdLst>
              <a:ahLst/>
              <a:cxnLst>
                <a:cxn ang="0">
                  <a:pos x="connsiteX0" y="connsiteY0"/>
                </a:cxn>
                <a:cxn ang="0">
                  <a:pos x="connsiteX1" y="connsiteY1"/>
                </a:cxn>
                <a:cxn ang="0">
                  <a:pos x="connsiteX2" y="connsiteY2"/>
                </a:cxn>
              </a:cxnLst>
              <a:rect l="l" t="t" r="r" b="b"/>
              <a:pathLst>
                <a:path w="2167302" h="727875">
                  <a:moveTo>
                    <a:pt x="2167302" y="657225"/>
                  </a:moveTo>
                  <a:cubicBezTo>
                    <a:pt x="1433083" y="716756"/>
                    <a:pt x="698864" y="776288"/>
                    <a:pt x="338502" y="666750"/>
                  </a:cubicBezTo>
                  <a:cubicBezTo>
                    <a:pt x="-21861" y="557212"/>
                    <a:pt x="-8367" y="278606"/>
                    <a:pt x="5127"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68" name="Group 7167"/>
          <p:cNvGrpSpPr/>
          <p:nvPr/>
        </p:nvGrpSpPr>
        <p:grpSpPr>
          <a:xfrm>
            <a:off x="5648325" y="1377677"/>
            <a:ext cx="3316163" cy="2409657"/>
            <a:chOff x="5648325" y="1377677"/>
            <a:chExt cx="3316163" cy="2409657"/>
          </a:xfrm>
        </p:grpSpPr>
        <p:sp>
          <p:nvSpPr>
            <p:cNvPr id="34" name="Rectangle 33"/>
            <p:cNvSpPr/>
            <p:nvPr/>
          </p:nvSpPr>
          <p:spPr>
            <a:xfrm>
              <a:off x="6588224" y="1377677"/>
              <a:ext cx="237626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Mode in 2001, by mode used 2011</a:t>
              </a:r>
              <a:endParaRPr lang="en-GB" dirty="0"/>
            </a:p>
          </p:txBody>
        </p:sp>
        <p:sp>
          <p:nvSpPr>
            <p:cNvPr id="31" name="Freeform 30"/>
            <p:cNvSpPr/>
            <p:nvPr/>
          </p:nvSpPr>
          <p:spPr>
            <a:xfrm>
              <a:off x="5648325" y="2324100"/>
              <a:ext cx="2151263" cy="1463234"/>
            </a:xfrm>
            <a:custGeom>
              <a:avLst/>
              <a:gdLst>
                <a:gd name="connsiteX0" fmla="*/ 2143125 w 2151263"/>
                <a:gd name="connsiteY0" fmla="*/ 0 h 1463234"/>
                <a:gd name="connsiteX1" fmla="*/ 1981200 w 2151263"/>
                <a:gd name="connsiteY1" fmla="*/ 352425 h 1463234"/>
                <a:gd name="connsiteX2" fmla="*/ 990600 w 2151263"/>
                <a:gd name="connsiteY2" fmla="*/ 581025 h 1463234"/>
                <a:gd name="connsiteX3" fmla="*/ 323850 w 2151263"/>
                <a:gd name="connsiteY3" fmla="*/ 1333500 h 1463234"/>
                <a:gd name="connsiteX4" fmla="*/ 0 w 2151263"/>
                <a:gd name="connsiteY4" fmla="*/ 1457325 h 146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263" h="1463234">
                  <a:moveTo>
                    <a:pt x="2143125" y="0"/>
                  </a:moveTo>
                  <a:cubicBezTo>
                    <a:pt x="2158206" y="127794"/>
                    <a:pt x="2173288" y="255588"/>
                    <a:pt x="1981200" y="352425"/>
                  </a:cubicBezTo>
                  <a:cubicBezTo>
                    <a:pt x="1789112" y="449263"/>
                    <a:pt x="1266825" y="417513"/>
                    <a:pt x="990600" y="581025"/>
                  </a:cubicBezTo>
                  <a:cubicBezTo>
                    <a:pt x="714375" y="744537"/>
                    <a:pt x="488950" y="1187450"/>
                    <a:pt x="323850" y="1333500"/>
                  </a:cubicBezTo>
                  <a:cubicBezTo>
                    <a:pt x="158750" y="1479550"/>
                    <a:pt x="79375" y="1468437"/>
                    <a:pt x="0" y="145732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87294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4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4500"/>
                            </p:stCondLst>
                            <p:childTnLst>
                              <p:par>
                                <p:cTn id="12" presetID="10" presetClass="entr" presetSubtype="0" fill="hold" nodeType="afterEffect">
                                  <p:stCondLst>
                                    <p:cond delay="4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4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9000"/>
                            </p:stCondLst>
                            <p:childTnLst>
                              <p:par>
                                <p:cTn id="19" presetID="10" presetClass="entr" presetSubtype="0" fill="hold" nodeType="afterEffect">
                                  <p:stCondLst>
                                    <p:cond delay="4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4000"/>
                                  </p:stCondLst>
                                  <p:childTnLst>
                                    <p:set>
                                      <p:cBhvr>
                                        <p:cTn id="23" dur="1" fill="hold">
                                          <p:stCondLst>
                                            <p:cond delay="0"/>
                                          </p:stCondLst>
                                        </p:cTn>
                                        <p:tgtEl>
                                          <p:spTgt spid="7168"/>
                                        </p:tgtEl>
                                        <p:attrNameLst>
                                          <p:attrName>style.visibility</p:attrName>
                                        </p:attrNameLst>
                                      </p:cBhvr>
                                      <p:to>
                                        <p:strVal val="visible"/>
                                      </p:to>
                                    </p:set>
                                    <p:animEffect transition="in" filter="fade">
                                      <p:cBhvr>
                                        <p:cTn id="24"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Census timing (England &amp; Wales; N. Ireland</a:t>
            </a:r>
            <a:r>
              <a:rPr lang="en-GB" dirty="0" smtClean="0"/>
              <a:t>)</a:t>
            </a:r>
            <a:endParaRPr lang="en-GB"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0451" y="1545083"/>
            <a:ext cx="6019328" cy="4720873"/>
          </a:xfrm>
          <a:prstGeom prst="rect">
            <a:avLst/>
          </a:prstGeom>
        </p:spPr>
        <p:style>
          <a:lnRef idx="2">
            <a:schemeClr val="accent3">
              <a:shade val="50000"/>
            </a:schemeClr>
          </a:lnRef>
          <a:fillRef idx="1">
            <a:schemeClr val="accent3"/>
          </a:fillRef>
          <a:effectRef idx="0">
            <a:schemeClr val="accent3"/>
          </a:effectRef>
          <a:fontRef idx="minor">
            <a:schemeClr val="lt1"/>
          </a:fontRef>
        </p:style>
      </p:pic>
      <p:sp>
        <p:nvSpPr>
          <p:cNvPr id="8" name="Rectangle 7"/>
          <p:cNvSpPr/>
          <p:nvPr/>
        </p:nvSpPr>
        <p:spPr>
          <a:xfrm>
            <a:off x="251519" y="6422410"/>
            <a:ext cx="8280921" cy="3603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Source: https</a:t>
            </a:r>
            <a:r>
              <a:rPr lang="en-GB" sz="1200" dirty="0"/>
              <a:t>://www.instituteforgovernment.org.uk/sites/default/files/timeline-coronavirus-lockdown-december-2021.pdf</a:t>
            </a:r>
          </a:p>
        </p:txBody>
      </p:sp>
      <p:sp>
        <p:nvSpPr>
          <p:cNvPr id="13" name="TextBox 12"/>
          <p:cNvSpPr txBox="1"/>
          <p:nvPr/>
        </p:nvSpPr>
        <p:spPr>
          <a:xfrm>
            <a:off x="251519" y="1545083"/>
            <a:ext cx="251483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smtClean="0"/>
              <a:t>8 March ('21): Step 1</a:t>
            </a:r>
            <a:endParaRPr lang="en-GB" b="1" dirty="0" smtClean="0"/>
          </a:p>
          <a:p>
            <a:endParaRPr lang="en-GB" dirty="0"/>
          </a:p>
          <a:p>
            <a:r>
              <a:rPr lang="en-GB" smtClean="0"/>
              <a:t>Schools in England</a:t>
            </a:r>
            <a:endParaRPr lang="en-GB" dirty="0"/>
          </a:p>
          <a:p>
            <a:r>
              <a:rPr lang="en-GB" smtClean="0"/>
              <a:t>reopen for primary</a:t>
            </a:r>
            <a:endParaRPr lang="en-GB" dirty="0"/>
          </a:p>
          <a:p>
            <a:r>
              <a:rPr lang="en-GB" smtClean="0"/>
              <a:t>and secondary</a:t>
            </a:r>
            <a:endParaRPr lang="en-GB" dirty="0"/>
          </a:p>
          <a:p>
            <a:r>
              <a:rPr lang="en-GB" smtClean="0"/>
              <a:t>school students</a:t>
            </a:r>
            <a:r>
              <a:rPr lang="en-GB" dirty="0"/>
              <a:t>.</a:t>
            </a:r>
          </a:p>
          <a:p>
            <a:endParaRPr lang="en-GB" dirty="0" smtClean="0"/>
          </a:p>
          <a:p>
            <a:r>
              <a:rPr lang="en-GB" smtClean="0"/>
              <a:t>Recreation in an</a:t>
            </a:r>
            <a:endParaRPr lang="en-GB" dirty="0"/>
          </a:p>
          <a:p>
            <a:r>
              <a:rPr lang="en-GB" smtClean="0"/>
              <a:t>outdoor public</a:t>
            </a:r>
            <a:endParaRPr lang="en-GB" dirty="0"/>
          </a:p>
          <a:p>
            <a:r>
              <a:rPr lang="en-GB" smtClean="0"/>
              <a:t>spaces will be</a:t>
            </a:r>
            <a:endParaRPr lang="en-GB" dirty="0"/>
          </a:p>
          <a:p>
            <a:r>
              <a:rPr lang="en-GB" smtClean="0"/>
              <a:t>allowed between</a:t>
            </a:r>
            <a:endParaRPr lang="en-GB" dirty="0"/>
          </a:p>
          <a:p>
            <a:r>
              <a:rPr lang="en-GB" smtClean="0"/>
              <a:t>two people</a:t>
            </a:r>
            <a:r>
              <a:rPr lang="en-GB" dirty="0"/>
              <a:t>.</a:t>
            </a:r>
          </a:p>
          <a:p>
            <a:endParaRPr lang="en-GB" dirty="0" smtClean="0"/>
          </a:p>
          <a:p>
            <a:r>
              <a:rPr lang="en-GB" smtClean="0"/>
              <a:t>‘Stay at home’ order</a:t>
            </a:r>
            <a:endParaRPr lang="en-GB" dirty="0"/>
          </a:p>
          <a:p>
            <a:r>
              <a:rPr lang="en-GB" smtClean="0"/>
              <a:t>remains in place</a:t>
            </a:r>
            <a:endParaRPr lang="en-GB" dirty="0"/>
          </a:p>
        </p:txBody>
      </p:sp>
      <p:cxnSp>
        <p:nvCxnSpPr>
          <p:cNvPr id="17" name="Straight Connector 16"/>
          <p:cNvCxnSpPr>
            <a:stCxn id="13" idx="2"/>
          </p:cNvCxnSpPr>
          <p:nvPr/>
        </p:nvCxnSpPr>
        <p:spPr>
          <a:xfrm>
            <a:off x="1508934" y="5792400"/>
            <a:ext cx="0" cy="63001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87525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489950" cy="1296988"/>
          </a:xfrm>
        </p:spPr>
        <p:txBody>
          <a:bodyPr/>
          <a:lstStyle/>
          <a:p>
            <a:r>
              <a:rPr lang="en-GB" dirty="0" smtClean="0">
                <a:solidFill>
                  <a:schemeClr val="bg1"/>
                </a:solidFill>
              </a:rPr>
              <a:t>Stability 1991-2001 (England and Wales)</a:t>
            </a:r>
            <a:endParaRPr lang="en-GB" dirty="0">
              <a:solidFill>
                <a:schemeClr val="bg1"/>
              </a:solidFill>
            </a:endParaRPr>
          </a:p>
        </p:txBody>
      </p:sp>
      <p:sp>
        <p:nvSpPr>
          <p:cNvPr id="7" name="Content Placeholder 6"/>
          <p:cNvSpPr>
            <a:spLocks noGrp="1"/>
          </p:cNvSpPr>
          <p:nvPr>
            <p:ph idx="1"/>
          </p:nvPr>
        </p:nvSpPr>
        <p:spPr>
          <a:xfrm>
            <a:off x="398668" y="4425843"/>
            <a:ext cx="8489950" cy="1557256"/>
          </a:xfrm>
        </p:spPr>
        <p:txBody>
          <a:bodyPr/>
          <a:lstStyle/>
          <a:p>
            <a:r>
              <a:rPr lang="en-GB" dirty="0" smtClean="0"/>
              <a:t>28% of those cycling in 1991 still cycled 2001; most had become car drivers</a:t>
            </a:r>
          </a:p>
          <a:p>
            <a:r>
              <a:rPr lang="en-GB" dirty="0" smtClean="0"/>
              <a:t>Similar story for those walking to work</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790078696"/>
              </p:ext>
            </p:extLst>
          </p:nvPr>
        </p:nvGraphicFramePr>
        <p:xfrm>
          <a:off x="227137" y="980728"/>
          <a:ext cx="8833013" cy="3243015"/>
        </p:xfrm>
        <a:graphic>
          <a:graphicData uri="http://schemas.openxmlformats.org/drawingml/2006/table">
            <a:tbl>
              <a:tblPr/>
              <a:tblGrid>
                <a:gridCol w="630113">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gridCol w="576000">
                  <a:extLst>
                    <a:ext uri="{9D8B030D-6E8A-4147-A177-3AD203B41FA5}">
                      <a16:colId xmlns:a16="http://schemas.microsoft.com/office/drawing/2014/main" val="20005"/>
                    </a:ext>
                  </a:extLst>
                </a:gridCol>
                <a:gridCol w="576000">
                  <a:extLst>
                    <a:ext uri="{9D8B030D-6E8A-4147-A177-3AD203B41FA5}">
                      <a16:colId xmlns:a16="http://schemas.microsoft.com/office/drawing/2014/main" val="20006"/>
                    </a:ext>
                  </a:extLst>
                </a:gridCol>
                <a:gridCol w="576000">
                  <a:extLst>
                    <a:ext uri="{9D8B030D-6E8A-4147-A177-3AD203B41FA5}">
                      <a16:colId xmlns:a16="http://schemas.microsoft.com/office/drawing/2014/main" val="20007"/>
                    </a:ext>
                  </a:extLst>
                </a:gridCol>
                <a:gridCol w="576000">
                  <a:extLst>
                    <a:ext uri="{9D8B030D-6E8A-4147-A177-3AD203B41FA5}">
                      <a16:colId xmlns:a16="http://schemas.microsoft.com/office/drawing/2014/main" val="20008"/>
                    </a:ext>
                  </a:extLst>
                </a:gridCol>
                <a:gridCol w="576000">
                  <a:extLst>
                    <a:ext uri="{9D8B030D-6E8A-4147-A177-3AD203B41FA5}">
                      <a16:colId xmlns:a16="http://schemas.microsoft.com/office/drawing/2014/main" val="20009"/>
                    </a:ext>
                  </a:extLst>
                </a:gridCol>
                <a:gridCol w="576000">
                  <a:extLst>
                    <a:ext uri="{9D8B030D-6E8A-4147-A177-3AD203B41FA5}">
                      <a16:colId xmlns:a16="http://schemas.microsoft.com/office/drawing/2014/main" val="20010"/>
                    </a:ext>
                  </a:extLst>
                </a:gridCol>
                <a:gridCol w="576000">
                  <a:extLst>
                    <a:ext uri="{9D8B030D-6E8A-4147-A177-3AD203B41FA5}">
                      <a16:colId xmlns:a16="http://schemas.microsoft.com/office/drawing/2014/main" val="20011"/>
                    </a:ext>
                  </a:extLst>
                </a:gridCol>
                <a:gridCol w="576000">
                  <a:extLst>
                    <a:ext uri="{9D8B030D-6E8A-4147-A177-3AD203B41FA5}">
                      <a16:colId xmlns:a16="http://schemas.microsoft.com/office/drawing/2014/main" val="20012"/>
                    </a:ext>
                  </a:extLst>
                </a:gridCol>
              </a:tblGrid>
              <a:tr h="312211">
                <a:tc rowSpan="2" gridSpan="2">
                  <a:txBody>
                    <a:bodyPr/>
                    <a:lstStyle/>
                    <a:p>
                      <a:pPr algn="l" fontAlgn="b"/>
                      <a:r>
                        <a:rPr lang="en-GB" sz="800" b="0" i="0" u="none" strike="noStrike" smtClean="0">
                          <a:solidFill>
                            <a:srgbClr val="000000"/>
                          </a:solidFill>
                          <a:effectLst/>
                          <a:latin typeface="Arial"/>
                        </a:rPr>
                        <a:t> </a:t>
                      </a:r>
                      <a:endParaRPr lang="en-GB" sz="800" b="0" i="0" u="none" strike="noStrike" dirty="0">
                        <a:solidFill>
                          <a:srgbClr val="000000"/>
                        </a:solidFill>
                        <a:effectLst/>
                        <a:latin typeface="Arial"/>
                      </a:endParaRPr>
                    </a:p>
                  </a:txBody>
                  <a:tcPr marL="8216" marR="8216" marT="8216"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en-GB"/>
                    </a:p>
                  </a:txBody>
                  <a:tcPr/>
                </a:tc>
                <a:tc gridSpan="10">
                  <a:txBody>
                    <a:bodyPr/>
                    <a:lstStyle/>
                    <a:p>
                      <a:pPr algn="ctr" fontAlgn="b"/>
                      <a:r>
                        <a:rPr lang="en-GB" sz="1200" b="0" i="0" u="none" strike="noStrike" dirty="0" smtClean="0">
                          <a:solidFill>
                            <a:srgbClr val="000000"/>
                          </a:solidFill>
                          <a:effectLst/>
                          <a:latin typeface="Arial"/>
                        </a:rPr>
                        <a:t>Mode in 2001</a:t>
                      </a:r>
                      <a:endParaRPr lang="en-GB" sz="1200" b="0" i="0" u="none" strike="noStrike" dirty="0">
                        <a:solidFill>
                          <a:srgbClr val="000000"/>
                        </a:solidFill>
                        <a:effectLst/>
                        <a:latin typeface="Arial"/>
                      </a:endParaRPr>
                    </a:p>
                  </a:txBody>
                  <a:tcPr marL="8216" marR="8216" marT="82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b"/>
                      <a:r>
                        <a:rPr lang="en-GB" sz="800" b="0" i="0" u="none" strike="noStrike">
                          <a:solidFill>
                            <a:srgbClr val="000000"/>
                          </a:solidFill>
                          <a:effectLst/>
                          <a:latin typeface="Arial"/>
                        </a:rPr>
                        <a:t>Total</a:t>
                      </a:r>
                    </a:p>
                  </a:txBody>
                  <a:tcPr marL="8216" marR="8216" marT="8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804">
                <a:tc gridSpan="2" vMerge="1">
                  <a:txBody>
                    <a:bodyPr/>
                    <a:lstStyle/>
                    <a:p>
                      <a:endParaRPr lang="en-GB"/>
                    </a:p>
                  </a:txBody>
                  <a:tcPr/>
                </a:tc>
                <a:tc hMerge="1" vMerge="1">
                  <a:txBody>
                    <a:bodyPr/>
                    <a:lstStyle/>
                    <a:p>
                      <a:endParaRPr lang="en-GB"/>
                    </a:p>
                  </a:txBody>
                  <a:tcPr/>
                </a:tc>
                <a:tc>
                  <a:txBody>
                    <a:bodyPr/>
                    <a:lstStyle/>
                    <a:p>
                      <a:pPr algn="ctr" fontAlgn="b"/>
                      <a:r>
                        <a:rPr lang="en-GB" sz="800" b="0" i="0" u="none" strike="noStrike" dirty="0">
                          <a:solidFill>
                            <a:srgbClr val="000000"/>
                          </a:solidFill>
                          <a:effectLst/>
                          <a:latin typeface="Arial"/>
                        </a:rPr>
                        <a:t>Train</a:t>
                      </a:r>
                    </a:p>
                  </a:txBody>
                  <a:tcPr marL="8216" marR="8216" marT="821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a:rPr>
                        <a:t>Tube</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a:rPr>
                        <a:t>Bus</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Drive car/van</a:t>
                      </a:r>
                      <a:endParaRPr lang="en-GB" sz="800" b="0" i="0" u="none" strike="noStrike" dirty="0">
                        <a:solidFill>
                          <a:srgbClr val="000000"/>
                        </a:solidFill>
                        <a:effectLst/>
                        <a:latin typeface="Arial"/>
                      </a:endParaRP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Passenger car/van</a:t>
                      </a:r>
                      <a:endParaRPr lang="en-GB" sz="800" b="0" i="0" u="none" strike="noStrike" dirty="0">
                        <a:solidFill>
                          <a:srgbClr val="000000"/>
                        </a:solidFill>
                        <a:effectLst/>
                        <a:latin typeface="Arial"/>
                      </a:endParaRP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a:rPr>
                        <a:t>Taxi/Minicab</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a:rPr>
                        <a:t>Motorcycle</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a:rPr>
                        <a:t>Bicycle</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On foot</a:t>
                      </a:r>
                      <a:endParaRPr lang="en-GB" sz="800" b="0" i="0" u="none" strike="noStrike" dirty="0">
                        <a:solidFill>
                          <a:srgbClr val="000000"/>
                        </a:solidFill>
                        <a:effectLst/>
                        <a:latin typeface="Arial"/>
                      </a:endParaRP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Works at/from home</a:t>
                      </a:r>
                      <a:endParaRPr lang="en-GB" sz="800" b="0" i="0" u="none" strike="noStrike" dirty="0">
                        <a:solidFill>
                          <a:srgbClr val="000000"/>
                        </a:solidFill>
                        <a:effectLst/>
                        <a:latin typeface="Arial"/>
                      </a:endParaRP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1"/>
                  </a:ext>
                </a:extLst>
              </a:tr>
              <a:tr h="252000">
                <a:tc rowSpan="9">
                  <a:txBody>
                    <a:bodyPr/>
                    <a:lstStyle/>
                    <a:p>
                      <a:pPr algn="ctr" fontAlgn="ctr"/>
                      <a:r>
                        <a:rPr lang="en-GB" sz="1400" b="0" i="0" u="none" strike="noStrike" smtClean="0">
                          <a:solidFill>
                            <a:srgbClr val="000000"/>
                          </a:solidFill>
                          <a:effectLst/>
                          <a:latin typeface="Arial"/>
                        </a:rPr>
                        <a:t>Mode in 1991</a:t>
                      </a:r>
                      <a:endParaRPr lang="en-GB" sz="1400" b="0" i="0" u="none" strike="noStrike" dirty="0">
                        <a:solidFill>
                          <a:srgbClr val="000000"/>
                        </a:solidFill>
                        <a:effectLst/>
                        <a:latin typeface="Arial"/>
                      </a:endParaRPr>
                    </a:p>
                  </a:txBody>
                  <a:tcPr marL="8216" marR="8216" marT="8216" marB="0" vert="vert27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t"/>
                      <a:r>
                        <a:rPr lang="en-GB" sz="800" b="0" i="0" u="none" strike="noStrike" dirty="0">
                          <a:solidFill>
                            <a:srgbClr val="000000"/>
                          </a:solidFill>
                          <a:effectLst/>
                          <a:latin typeface="Arial"/>
                        </a:rPr>
                        <a:t>Train</a:t>
                      </a:r>
                    </a:p>
                  </a:txBody>
                  <a:tcPr marL="8216" marR="8216" marT="8216" marB="0">
                    <a:lnL>
                      <a:noFill/>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ctr"/>
                      <a:r>
                        <a:rPr lang="en-GB" sz="1050" b="0" i="0" u="none" strike="noStrike" dirty="0">
                          <a:solidFill>
                            <a:srgbClr val="000000"/>
                          </a:solidFill>
                          <a:effectLst/>
                          <a:latin typeface="Arial"/>
                        </a:rPr>
                        <a:t>37%</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5%</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5%</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35%</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3%</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4%</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9%</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5411</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252000">
                <a:tc vMerge="1">
                  <a:txBody>
                    <a:bodyPr/>
                    <a:lstStyle/>
                    <a:p>
                      <a:endParaRPr lang="en-GB"/>
                    </a:p>
                  </a:txBody>
                  <a:tcPr/>
                </a:tc>
                <a:tc>
                  <a:txBody>
                    <a:bodyPr/>
                    <a:lstStyle/>
                    <a:p>
                      <a:pPr algn="l" fontAlgn="t"/>
                      <a:r>
                        <a:rPr lang="en-GB" sz="800" b="0" i="0" u="none" strike="noStrike" dirty="0">
                          <a:solidFill>
                            <a:srgbClr val="000000"/>
                          </a:solidFill>
                          <a:effectLst/>
                          <a:latin typeface="Arial"/>
                        </a:rPr>
                        <a:t>Underground/Tube/Metro</a:t>
                      </a: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15%</a:t>
                      </a:r>
                    </a:p>
                  </a:txBody>
                  <a:tcPr marL="8216" marR="8216" marT="8216"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32%</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7%</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28%</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2%</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4%</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9%</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3015</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Bus/Minibus/Coach(public or private</a:t>
                      </a:r>
                      <a:r>
                        <a:rPr lang="en-GB" sz="800" b="0" i="0" u="none" strike="noStrike" dirty="0">
                          <a:solidFill>
                            <a:srgbClr val="000000"/>
                          </a:solidFill>
                          <a:effectLst/>
                          <a:latin typeface="Arial"/>
                        </a:rPr>
                        <a:t>)</a:t>
                      </a: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3%</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a:t>
                      </a:r>
                    </a:p>
                  </a:txBody>
                  <a:tcPr marL="8216" marR="8216" marT="8216" marB="0" anchor="ctr">
                    <a:lnL w="6350" cap="flat" cmpd="sng" algn="ctr">
                      <a:solidFill>
                        <a:srgbClr val="D9D9D9"/>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27%</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38%</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10%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5%</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11410</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Drive car/van</a:t>
                      </a:r>
                      <a:endParaRPr lang="en-GB" sz="800" b="0" i="0" u="none" strike="noStrike" dirty="0">
                        <a:solidFill>
                          <a:srgbClr val="000000"/>
                        </a:solidFill>
                        <a:effectLst/>
                        <a:latin typeface="Arial"/>
                      </a:endParaRP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2%</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78%</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2%</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3%</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1" i="0" u="none" strike="noStrike" dirty="0">
                          <a:solidFill>
                            <a:srgbClr val="000000"/>
                          </a:solidFill>
                          <a:effectLst/>
                          <a:latin typeface="Arial"/>
                        </a:rPr>
                        <a:t>84083</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Passenger car/van</a:t>
                      </a:r>
                      <a:endParaRPr lang="en-GB" sz="800" b="0" i="0" u="none" strike="noStrike" dirty="0">
                        <a:solidFill>
                          <a:srgbClr val="000000"/>
                        </a:solidFill>
                        <a:effectLst/>
                        <a:latin typeface="Arial"/>
                      </a:endParaRP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2%</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8%</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51%</a:t>
                      </a:r>
                    </a:p>
                  </a:txBody>
                  <a:tcPr marL="8216" marR="8216" marT="8216" marB="0" anchor="ctr">
                    <a:lnL w="6350" cap="flat" cmpd="sng" algn="ctr">
                      <a:solidFill>
                        <a:srgbClr val="D9D9D9"/>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19%</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1%</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9%</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6%</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9969</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Motor cycle/Scooter/Moped</a:t>
                      </a:r>
                      <a:endParaRPr lang="en-GB" sz="800" b="0" i="0" u="none" strike="noStrike" dirty="0">
                        <a:solidFill>
                          <a:srgbClr val="000000"/>
                        </a:solidFill>
                        <a:effectLst/>
                        <a:latin typeface="Arial"/>
                      </a:endParaRP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1%</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4%</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56%</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0" i="0" u="none" strike="noStrike" dirty="0">
                          <a:solidFill>
                            <a:srgbClr val="000000"/>
                          </a:solidFill>
                          <a:effectLst/>
                          <a:latin typeface="Arial"/>
                        </a:rPr>
                        <a:t>4%</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17%</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6%</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6%</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6%</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2301</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7"/>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Pedal cycle</a:t>
                      </a:r>
                      <a:endParaRPr lang="en-GB" sz="800" b="0" i="0" u="none" strike="noStrike" dirty="0">
                        <a:solidFill>
                          <a:srgbClr val="000000"/>
                        </a:solidFill>
                        <a:effectLst/>
                        <a:latin typeface="Arial"/>
                      </a:endParaRP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2%</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4%</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41%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5%</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a:t>
                      </a:r>
                    </a:p>
                  </a:txBody>
                  <a:tcPr marL="8216" marR="8216" marT="8216" marB="0" anchor="ctr">
                    <a:lnL w="6350" cap="flat" cmpd="sng" algn="ctr">
                      <a:solidFill>
                        <a:srgbClr val="D9D9D9"/>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28%</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10%</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6%</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4496</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8"/>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On foot</a:t>
                      </a:r>
                      <a:endParaRPr lang="en-GB" sz="800" b="0" i="0" u="none" strike="noStrike" dirty="0">
                        <a:solidFill>
                          <a:srgbClr val="000000"/>
                        </a:solidFill>
                        <a:effectLst/>
                        <a:latin typeface="Arial"/>
                      </a:endParaRP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2%</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8%</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37%</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7%</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3%</a:t>
                      </a:r>
                    </a:p>
                  </a:txBody>
                  <a:tcPr marL="8216" marR="8216" marT="8216" marB="0" anchor="ctr">
                    <a:lnL w="6350" cap="flat" cmpd="sng" algn="ctr">
                      <a:solidFill>
                        <a:srgbClr val="D9D9D9"/>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a:solidFill>
                            <a:srgbClr val="000000"/>
                          </a:solidFill>
                          <a:effectLst/>
                          <a:latin typeface="Arial"/>
                        </a:rPr>
                        <a:t>33%</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0" i="0" u="none" strike="noStrike">
                          <a:solidFill>
                            <a:srgbClr val="000000"/>
                          </a:solidFill>
                          <a:effectLst/>
                          <a:latin typeface="Arial"/>
                        </a:rPr>
                        <a:t>7%</a:t>
                      </a:r>
                    </a:p>
                  </a:txBody>
                  <a:tcPr marL="8216" marR="8216" marT="8216" marB="0" anchor="ctr">
                    <a:lnL w="25400" cap="flat" cmpd="dbl"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15025</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9"/>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Mainly at home</a:t>
                      </a:r>
                      <a:endParaRPr lang="en-GB" sz="800" b="0" i="0" u="none" strike="noStrike" dirty="0">
                        <a:solidFill>
                          <a:srgbClr val="000000"/>
                        </a:solidFill>
                        <a:effectLst/>
                        <a:latin typeface="Arial"/>
                      </a:endParaRPr>
                    </a:p>
                  </a:txBody>
                  <a:tcPr marL="8216" marR="8216" marT="8216"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050" b="0" i="0" u="none" strike="noStrike" dirty="0">
                          <a:solidFill>
                            <a:srgbClr val="000000"/>
                          </a:solidFill>
                          <a:effectLst/>
                          <a:latin typeface="Arial"/>
                        </a:rPr>
                        <a:t>1%</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2%</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37%</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ctr"/>
                      <a:r>
                        <a:rPr lang="en-GB" sz="1050" b="0" i="0" u="none" strike="noStrike" dirty="0">
                          <a:solidFill>
                            <a:srgbClr val="000000"/>
                          </a:solidFill>
                          <a:effectLst/>
                          <a:latin typeface="Arial"/>
                        </a:rPr>
                        <a:t>3%</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7%</a:t>
                      </a:r>
                    </a:p>
                  </a:txBody>
                  <a:tcPr marL="8216" marR="8216" marT="8216" marB="0" anchor="ctr">
                    <a:lnL w="6350" cap="flat" cmpd="sng" algn="ctr">
                      <a:solidFill>
                        <a:srgbClr val="D9D9D9"/>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n-GB" sz="1050" b="0" i="0" u="none" strike="noStrike" dirty="0">
                          <a:solidFill>
                            <a:srgbClr val="000000"/>
                          </a:solidFill>
                          <a:effectLst/>
                          <a:latin typeface="Arial"/>
                        </a:rPr>
                        <a:t>47%</a:t>
                      </a:r>
                    </a:p>
                  </a:txBody>
                  <a:tcPr marL="8216" marR="8216" marT="821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GB" sz="1050" b="1" i="0" u="none" strike="noStrike" dirty="0">
                          <a:solidFill>
                            <a:srgbClr val="000000"/>
                          </a:solidFill>
                          <a:effectLst/>
                          <a:latin typeface="Arial"/>
                        </a:rPr>
                        <a:t>6693</a:t>
                      </a:r>
                    </a:p>
                  </a:txBody>
                  <a:tcPr marL="8216" marR="8216" marT="8216"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0"/>
                  </a:ext>
                </a:extLst>
              </a:tr>
              <a:tr h="252000">
                <a:tc gridSpan="2">
                  <a:txBody>
                    <a:bodyPr/>
                    <a:lstStyle/>
                    <a:p>
                      <a:pPr algn="l" fontAlgn="t"/>
                      <a:r>
                        <a:rPr lang="en-GB" sz="800" b="1" i="0" u="none" strike="noStrike" dirty="0">
                          <a:solidFill>
                            <a:srgbClr val="000000"/>
                          </a:solidFill>
                          <a:effectLst/>
                          <a:latin typeface="Arial"/>
                        </a:rPr>
                        <a:t>Total</a:t>
                      </a:r>
                    </a:p>
                  </a:txBody>
                  <a:tcPr marL="8216" marR="8216" marT="82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r" fontAlgn="ctr"/>
                      <a:r>
                        <a:rPr lang="en-GB" sz="1050" b="1" i="0" u="none" strike="noStrike" dirty="0">
                          <a:solidFill>
                            <a:srgbClr val="000000"/>
                          </a:solidFill>
                          <a:effectLst/>
                          <a:latin typeface="Arial"/>
                        </a:rPr>
                        <a:t>4845</a:t>
                      </a:r>
                    </a:p>
                  </a:txBody>
                  <a:tcPr marL="8216" marR="8216" marT="8216" marB="0" anchor="ctr">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2330</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7173</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88755</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6985</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594</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1562</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3699</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11239</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15221</a:t>
                      </a:r>
                    </a:p>
                  </a:txBody>
                  <a:tcPr marL="8216" marR="8216" marT="8216"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050" b="1" i="0" u="none" strike="noStrike" dirty="0">
                          <a:solidFill>
                            <a:srgbClr val="000000"/>
                          </a:solidFill>
                          <a:effectLst/>
                          <a:latin typeface="Arial"/>
                        </a:rPr>
                        <a:t>142403</a:t>
                      </a:r>
                    </a:p>
                  </a:txBody>
                  <a:tcPr marL="8216" marR="8216" marT="8216"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8" name="Rounded Rectangle 7"/>
          <p:cNvSpPr/>
          <p:nvPr/>
        </p:nvSpPr>
        <p:spPr>
          <a:xfrm>
            <a:off x="6791324" y="1299221"/>
            <a:ext cx="533401" cy="2686050"/>
          </a:xfrm>
          <a:prstGeom prst="roundRect">
            <a:avLst/>
          </a:prstGeom>
          <a:solidFill>
            <a:srgbClr val="FFFF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04850" y="3194693"/>
            <a:ext cx="7753349" cy="276227"/>
          </a:xfrm>
          <a:prstGeom prst="roundRect">
            <a:avLst/>
          </a:prstGeom>
          <a:solidFill>
            <a:srgbClr val="FFFF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429124" y="3166118"/>
            <a:ext cx="695325" cy="342902"/>
          </a:xfrm>
          <a:prstGeom prst="roundRect">
            <a:avLst/>
          </a:prstGeom>
          <a:solidFill>
            <a:srgbClr val="FFFF00">
              <a:alpha val="1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791324" y="3175643"/>
            <a:ext cx="581025" cy="342902"/>
          </a:xfrm>
          <a:prstGeom prst="roundRect">
            <a:avLst/>
          </a:prstGeom>
          <a:solidFill>
            <a:srgbClr val="FFFF00">
              <a:alpha val="1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11151" y="6381328"/>
            <a:ext cx="73746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Source: ONS Longitudinal </a:t>
            </a:r>
            <a:r>
              <a:rPr lang="en-GB" dirty="0"/>
              <a:t>Study, https://doi.org/10.57906/z9xn-ng05   </a:t>
            </a:r>
          </a:p>
        </p:txBody>
      </p:sp>
    </p:spTree>
    <p:extLst>
      <p:ext uri="{BB962C8B-B14F-4D97-AF65-F5344CB8AC3E}">
        <p14:creationId xmlns:p14="http://schemas.microsoft.com/office/powerpoint/2010/main" val="1301740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par>
                          <p:cTn id="12" fill="hold">
                            <p:stCondLst>
                              <p:cond delay="11000"/>
                            </p:stCondLst>
                            <p:childTnLst>
                              <p:par>
                                <p:cTn id="13" presetID="1" presetClass="entr" presetSubtype="0" fill="hold" grpId="0" nodeType="afterEffect">
                                  <p:stCondLst>
                                    <p:cond delay="200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13000"/>
                            </p:stCondLst>
                            <p:childTnLst>
                              <p:par>
                                <p:cTn id="16" presetID="1" presetClass="entr" presetSubtype="0" fill="hold" grpId="0" nodeType="afterEffect">
                                  <p:stCondLst>
                                    <p:cond delay="200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a:xfrm>
            <a:off x="0" y="0"/>
            <a:ext cx="7524328" cy="495300"/>
          </a:xfrm>
        </p:spPr>
        <p:txBody>
          <a:bodyPr/>
          <a:lstStyle/>
          <a:p>
            <a:r>
              <a:rPr lang="en-GB" dirty="0" smtClean="0">
                <a:solidFill>
                  <a:schemeClr val="bg1"/>
                </a:solidFill>
              </a:rPr>
              <a:t>Stability 2001-2011 (England and Wales)</a:t>
            </a:r>
            <a:endParaRPr lang="en-GB" dirty="0">
              <a:solidFill>
                <a:schemeClr val="bg1"/>
              </a:solidFill>
            </a:endParaRPr>
          </a:p>
        </p:txBody>
      </p:sp>
      <p:sp>
        <p:nvSpPr>
          <p:cNvPr id="7176" name="Rectangle 8"/>
          <p:cNvSpPr>
            <a:spLocks noGrp="1" noChangeArrowheads="1"/>
          </p:cNvSpPr>
          <p:nvPr>
            <p:ph type="body" idx="1"/>
          </p:nvPr>
        </p:nvSpPr>
        <p:spPr>
          <a:xfrm>
            <a:off x="330200" y="4829175"/>
            <a:ext cx="8489950" cy="1336675"/>
          </a:xfrm>
        </p:spPr>
        <p:txBody>
          <a:bodyPr/>
          <a:lstStyle/>
          <a:p>
            <a:r>
              <a:rPr lang="en-GB" dirty="0" smtClean="0"/>
              <a:t>30% retention rate for cyclists</a:t>
            </a:r>
          </a:p>
          <a:p>
            <a:r>
              <a:rPr lang="en-GB" dirty="0" smtClean="0"/>
              <a:t>34% retention rate for walkers</a:t>
            </a:r>
            <a:endParaRPr lang="en-GB" dirty="0"/>
          </a:p>
        </p:txBody>
      </p:sp>
      <p:graphicFrame>
        <p:nvGraphicFramePr>
          <p:cNvPr id="3" name="Table 2"/>
          <p:cNvGraphicFramePr>
            <a:graphicFrameLocks noGrp="1"/>
          </p:cNvGraphicFramePr>
          <p:nvPr>
            <p:extLst/>
          </p:nvPr>
        </p:nvGraphicFramePr>
        <p:xfrm>
          <a:off x="311151" y="1366651"/>
          <a:ext cx="8616774" cy="3304943"/>
        </p:xfrm>
        <a:graphic>
          <a:graphicData uri="http://schemas.openxmlformats.org/drawingml/2006/table">
            <a:tbl>
              <a:tblPr/>
              <a:tblGrid>
                <a:gridCol w="479424">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gridCol w="648000">
                  <a:extLst>
                    <a:ext uri="{9D8B030D-6E8A-4147-A177-3AD203B41FA5}">
                      <a16:colId xmlns:a16="http://schemas.microsoft.com/office/drawing/2014/main" val="20007"/>
                    </a:ext>
                  </a:extLst>
                </a:gridCol>
                <a:gridCol w="648000">
                  <a:extLst>
                    <a:ext uri="{9D8B030D-6E8A-4147-A177-3AD203B41FA5}">
                      <a16:colId xmlns:a16="http://schemas.microsoft.com/office/drawing/2014/main" val="20008"/>
                    </a:ext>
                  </a:extLst>
                </a:gridCol>
                <a:gridCol w="648000">
                  <a:extLst>
                    <a:ext uri="{9D8B030D-6E8A-4147-A177-3AD203B41FA5}">
                      <a16:colId xmlns:a16="http://schemas.microsoft.com/office/drawing/2014/main" val="20009"/>
                    </a:ext>
                  </a:extLst>
                </a:gridCol>
                <a:gridCol w="648000">
                  <a:extLst>
                    <a:ext uri="{9D8B030D-6E8A-4147-A177-3AD203B41FA5}">
                      <a16:colId xmlns:a16="http://schemas.microsoft.com/office/drawing/2014/main" val="20010"/>
                    </a:ext>
                  </a:extLst>
                </a:gridCol>
                <a:gridCol w="648000">
                  <a:extLst>
                    <a:ext uri="{9D8B030D-6E8A-4147-A177-3AD203B41FA5}">
                      <a16:colId xmlns:a16="http://schemas.microsoft.com/office/drawing/2014/main" val="20011"/>
                    </a:ext>
                  </a:extLst>
                </a:gridCol>
              </a:tblGrid>
              <a:tr h="204950">
                <a:tc rowSpan="2" gridSpan="2">
                  <a:txBody>
                    <a:bodyPr/>
                    <a:lstStyle/>
                    <a:p>
                      <a:pPr algn="l" fontAlgn="b"/>
                      <a:r>
                        <a:rPr lang="en-GB" sz="800" b="0" i="0" u="none" strike="noStrike" smtClean="0">
                          <a:solidFill>
                            <a:srgbClr val="000000"/>
                          </a:solidFill>
                          <a:effectLst/>
                          <a:latin typeface="Arial"/>
                        </a:rPr>
                        <a:t> </a:t>
                      </a:r>
                      <a:endParaRPr lang="en-GB" sz="800" b="0" i="0" u="none" strike="noStrike" dirty="0">
                        <a:solidFill>
                          <a:srgbClr val="000000"/>
                        </a:solidFill>
                        <a:effectLst/>
                        <a:latin typeface="Arial"/>
                      </a:endParaRPr>
                    </a:p>
                  </a:txBody>
                  <a:tcPr marL="8759" marR="8759" marT="875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en-GB"/>
                    </a:p>
                  </a:txBody>
                  <a:tcPr/>
                </a:tc>
                <a:tc gridSpan="9">
                  <a:txBody>
                    <a:bodyPr/>
                    <a:lstStyle/>
                    <a:p>
                      <a:pPr algn="ctr" fontAlgn="b"/>
                      <a:r>
                        <a:rPr lang="en-GB" sz="1300" b="0" i="0" u="none" strike="noStrike" smtClean="0">
                          <a:solidFill>
                            <a:srgbClr val="000000"/>
                          </a:solidFill>
                          <a:effectLst/>
                          <a:latin typeface="Arial"/>
                        </a:rPr>
                        <a:t>Mode in 2011</a:t>
                      </a:r>
                      <a:endParaRPr lang="en-GB" sz="1300" b="0" i="0" u="none" strike="noStrike" dirty="0">
                        <a:solidFill>
                          <a:srgbClr val="000000"/>
                        </a:solidFill>
                        <a:effectLst/>
                        <a:latin typeface="Arial"/>
                      </a:endParaRPr>
                    </a:p>
                  </a:txBody>
                  <a:tcPr marL="8759" marR="8759" marT="87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b"/>
                      <a:r>
                        <a:rPr lang="en-GB" sz="800" b="0" i="0" u="none" strike="noStrike">
                          <a:solidFill>
                            <a:srgbClr val="000000"/>
                          </a:solidFill>
                          <a:effectLst/>
                          <a:latin typeface="Arial"/>
                        </a:rPr>
                        <a:t>Total</a:t>
                      </a:r>
                    </a:p>
                  </a:txBody>
                  <a:tcPr marL="8759" marR="8759" marT="87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8064">
                <a:tc gridSpan="2" vMerge="1">
                  <a:txBody>
                    <a:bodyPr/>
                    <a:lstStyle/>
                    <a:p>
                      <a:endParaRPr lang="en-GB"/>
                    </a:p>
                  </a:txBody>
                  <a:tcPr/>
                </a:tc>
                <a:tc hMerge="1" vMerge="1">
                  <a:txBody>
                    <a:bodyPr/>
                    <a:lstStyle/>
                    <a:p>
                      <a:endParaRPr lang="en-GB"/>
                    </a:p>
                  </a:txBody>
                  <a:tcPr/>
                </a:tc>
                <a:tc>
                  <a:txBody>
                    <a:bodyPr/>
                    <a:lstStyle/>
                    <a:p>
                      <a:pPr algn="ctr" fontAlgn="b"/>
                      <a:r>
                        <a:rPr lang="en-GB" sz="800" b="0" i="0" u="none" strike="noStrike" dirty="0">
                          <a:solidFill>
                            <a:srgbClr val="000000"/>
                          </a:solidFill>
                          <a:effectLst/>
                          <a:latin typeface="Arial"/>
                        </a:rPr>
                        <a:t>Train</a:t>
                      </a:r>
                    </a:p>
                  </a:txBody>
                  <a:tcPr marL="8759" marR="8759" marT="87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Arial"/>
                        </a:rPr>
                        <a:t>Tube</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Arial"/>
                        </a:rPr>
                        <a:t>Bus</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Driving a car or van</a:t>
                      </a:r>
                      <a:endParaRPr lang="en-GB" sz="800" b="0" i="0" u="none" strike="noStrike" dirty="0">
                        <a:solidFill>
                          <a:srgbClr val="000000"/>
                        </a:solidFill>
                        <a:effectLst/>
                        <a:latin typeface="Arial"/>
                      </a:endParaRP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Passenger in a car or van</a:t>
                      </a:r>
                      <a:endParaRPr lang="en-GB" sz="800" b="0" i="0" u="none" strike="noStrike" dirty="0">
                        <a:solidFill>
                          <a:srgbClr val="000000"/>
                        </a:solidFill>
                        <a:effectLst/>
                        <a:latin typeface="Arial"/>
                      </a:endParaRP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Arial"/>
                        </a:rPr>
                        <a:t>Motorcycle</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Arial"/>
                        </a:rPr>
                        <a:t>Bicycle</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On foot</a:t>
                      </a:r>
                      <a:endParaRPr lang="en-GB" sz="800" b="0" i="0" u="none" strike="noStrike" dirty="0">
                        <a:solidFill>
                          <a:srgbClr val="000000"/>
                        </a:solidFill>
                        <a:effectLst/>
                        <a:latin typeface="Arial"/>
                      </a:endParaRP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GB" sz="800" b="0" i="0" u="none" strike="noStrike" smtClean="0">
                          <a:solidFill>
                            <a:srgbClr val="000000"/>
                          </a:solidFill>
                          <a:effectLst/>
                          <a:latin typeface="Arial"/>
                        </a:rPr>
                        <a:t>Work mainly at or from home</a:t>
                      </a:r>
                      <a:endParaRPr lang="en-GB" sz="800" b="0" i="0" u="none" strike="noStrike" dirty="0">
                        <a:solidFill>
                          <a:srgbClr val="000000"/>
                        </a:solidFill>
                        <a:effectLst/>
                        <a:latin typeface="Arial"/>
                      </a:endParaRP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1"/>
                  </a:ext>
                </a:extLst>
              </a:tr>
              <a:tr h="252000">
                <a:tc rowSpan="9">
                  <a:txBody>
                    <a:bodyPr/>
                    <a:lstStyle/>
                    <a:p>
                      <a:pPr algn="ctr" fontAlgn="ctr"/>
                      <a:r>
                        <a:rPr lang="en-GB" sz="1300" b="0" i="0" u="none" strike="noStrike" smtClean="0">
                          <a:solidFill>
                            <a:srgbClr val="000000"/>
                          </a:solidFill>
                          <a:effectLst/>
                          <a:latin typeface="Arial"/>
                        </a:rPr>
                        <a:t>Mode in 2001</a:t>
                      </a:r>
                      <a:endParaRPr lang="en-GB" sz="1300" b="0" i="0" u="none" strike="noStrike" dirty="0">
                        <a:solidFill>
                          <a:srgbClr val="000000"/>
                        </a:solidFill>
                        <a:effectLst/>
                        <a:latin typeface="Arial"/>
                      </a:endParaRPr>
                    </a:p>
                  </a:txBody>
                  <a:tcPr marL="8759" marR="8759" marT="8759" marB="0" vert="vert27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t"/>
                      <a:r>
                        <a:rPr lang="en-GB" sz="800" b="0" i="0" u="none" strike="noStrike">
                          <a:solidFill>
                            <a:srgbClr val="000000"/>
                          </a:solidFill>
                          <a:effectLst/>
                          <a:latin typeface="Arial"/>
                        </a:rPr>
                        <a:t>Train</a:t>
                      </a:r>
                    </a:p>
                  </a:txBody>
                  <a:tcPr marL="8759" marR="8759" marT="8759" marB="0">
                    <a:lnL>
                      <a:noFill/>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ctr"/>
                      <a:r>
                        <a:rPr lang="en-GB" sz="1200" b="0" i="0" u="none" strike="noStrike" dirty="0">
                          <a:solidFill>
                            <a:srgbClr val="000000"/>
                          </a:solidFill>
                          <a:effectLst/>
                          <a:latin typeface="Arial"/>
                        </a:rPr>
                        <a:t>41%</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6%</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4%</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CBAD"/>
                    </a:solidFill>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5%</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7%</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Arial"/>
                        </a:rPr>
                        <a:t>6324</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Tube/Metro/Light rail/tram (</a:t>
                      </a:r>
                      <a:r>
                        <a:rPr lang="en-GB" sz="800" b="0" i="0" u="none" strike="noStrike" dirty="0" smtClean="0">
                          <a:solidFill>
                            <a:srgbClr val="000000"/>
                          </a:solidFill>
                          <a:effectLst/>
                          <a:latin typeface="Arial"/>
                        </a:rPr>
                        <a:t>E&amp;W</a:t>
                      </a:r>
                      <a:r>
                        <a:rPr lang="en-GB" sz="800" b="0" i="0" u="none" strike="noStrike" dirty="0">
                          <a:solidFill>
                            <a:srgbClr val="000000"/>
                          </a:solidFill>
                          <a:effectLst/>
                          <a:latin typeface="Arial"/>
                        </a:rPr>
                        <a:t>)</a:t>
                      </a: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17%</a:t>
                      </a:r>
                    </a:p>
                  </a:txBody>
                  <a:tcPr marL="8759" marR="8759" marT="8759"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33%</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8%</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24%</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CBAD"/>
                    </a:solidFill>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5%</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7%</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Arial"/>
                        </a:rPr>
                        <a:t>3849</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252000">
                <a:tc vMerge="1">
                  <a:txBody>
                    <a:bodyPr/>
                    <a:lstStyle/>
                    <a:p>
                      <a:endParaRPr lang="en-GB"/>
                    </a:p>
                  </a:txBody>
                  <a:tcPr/>
                </a:tc>
                <a:tc>
                  <a:txBody>
                    <a:bodyPr/>
                    <a:lstStyle/>
                    <a:p>
                      <a:pPr algn="l" fontAlgn="t"/>
                      <a:r>
                        <a:rPr lang="en-GB" sz="800" b="0" i="0" u="none" strike="noStrike">
                          <a:solidFill>
                            <a:srgbClr val="000000"/>
                          </a:solidFill>
                          <a:effectLst/>
                          <a:latin typeface="Arial"/>
                        </a:rPr>
                        <a:t>Bus/Minibus/Coach</a:t>
                      </a: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5%</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27%</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r" fontAlgn="ctr"/>
                      <a:r>
                        <a:rPr lang="en-GB" sz="1200" b="0" i="0" u="none" strike="noStrike">
                          <a:solidFill>
                            <a:srgbClr val="000000"/>
                          </a:solidFill>
                          <a:effectLst/>
                          <a:latin typeface="Arial"/>
                        </a:rPr>
                        <a:t>39%</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8%</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0%</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Arial"/>
                        </a:rPr>
                        <a:t>10638</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Drive car/van</a:t>
                      </a:r>
                      <a:endParaRPr lang="en-GB" sz="800" b="0" i="0" u="none" strike="noStrike" dirty="0">
                        <a:solidFill>
                          <a:srgbClr val="000000"/>
                        </a:solidFill>
                        <a:effectLst/>
                        <a:latin typeface="Arial"/>
                      </a:endParaRP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2%</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82%</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2%</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4%</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5%</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CBAD"/>
                    </a:solidFill>
                  </a:tcPr>
                </a:tc>
                <a:tc>
                  <a:txBody>
                    <a:bodyPr/>
                    <a:lstStyle/>
                    <a:p>
                      <a:pPr algn="r" fontAlgn="ctr"/>
                      <a:r>
                        <a:rPr lang="en-GB" sz="1200" b="1" i="0" u="none" strike="noStrike">
                          <a:solidFill>
                            <a:srgbClr val="000000"/>
                          </a:solidFill>
                          <a:effectLst/>
                          <a:latin typeface="Arial"/>
                        </a:rPr>
                        <a:t>93087</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Passenger car/van</a:t>
                      </a:r>
                      <a:endParaRPr lang="en-GB" sz="800" b="0" i="0" u="none" strike="noStrike" dirty="0">
                        <a:solidFill>
                          <a:srgbClr val="000000"/>
                        </a:solidFill>
                        <a:effectLst/>
                        <a:latin typeface="Arial"/>
                      </a:endParaRP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3%</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8%</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53%</a:t>
                      </a:r>
                    </a:p>
                  </a:txBody>
                  <a:tcPr marL="8759" marR="8759" marT="8759" marB="0" anchor="ctr">
                    <a:lnL w="6350" cap="flat" cmpd="sng" algn="ctr">
                      <a:solidFill>
                        <a:srgbClr val="BFBFBF"/>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20%</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r" fontAlgn="ctr"/>
                      <a:r>
                        <a:rPr lang="en-GB" sz="1200" b="0" i="0" u="none" strike="noStrike">
                          <a:solidFill>
                            <a:srgbClr val="000000"/>
                          </a:solidFill>
                          <a:effectLst/>
                          <a:latin typeface="Arial"/>
                        </a:rPr>
                        <a:t>1%</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10%</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Arial"/>
                        </a:rPr>
                        <a:t>10522</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Motor cycle/Scooter/Moped</a:t>
                      </a:r>
                      <a:endParaRPr lang="en-GB" sz="800" b="0" i="0" u="none" strike="noStrike" dirty="0">
                        <a:solidFill>
                          <a:srgbClr val="000000"/>
                        </a:solidFill>
                        <a:effectLst/>
                        <a:latin typeface="Arial"/>
                      </a:endParaRP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4%</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56%</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4%</a:t>
                      </a:r>
                    </a:p>
                  </a:txBody>
                  <a:tcPr marL="8759" marR="8759" marT="8759" marB="0" anchor="ctr">
                    <a:lnL w="6350" cap="flat" cmpd="sng" algn="ctr">
                      <a:solidFill>
                        <a:srgbClr val="BFBFBF"/>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19%</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r" fontAlgn="ctr"/>
                      <a:r>
                        <a:rPr lang="en-GB" sz="1200" b="0" i="0" u="none" strike="noStrike">
                          <a:solidFill>
                            <a:srgbClr val="000000"/>
                          </a:solidFill>
                          <a:effectLst/>
                          <a:latin typeface="Arial"/>
                        </a:rPr>
                        <a:t>6%</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4%</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Arial"/>
                        </a:rPr>
                        <a:t>1840</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7"/>
                  </a:ext>
                </a:extLst>
              </a:tr>
              <a:tr h="252000">
                <a:tc vMerge="1">
                  <a:txBody>
                    <a:bodyPr/>
                    <a:lstStyle/>
                    <a:p>
                      <a:endParaRPr lang="en-GB"/>
                    </a:p>
                  </a:txBody>
                  <a:tcPr/>
                </a:tc>
                <a:tc>
                  <a:txBody>
                    <a:bodyPr/>
                    <a:lstStyle/>
                    <a:p>
                      <a:pPr algn="l" fontAlgn="t"/>
                      <a:r>
                        <a:rPr lang="en-GB" sz="800" b="0" i="0" u="none" strike="noStrike">
                          <a:solidFill>
                            <a:srgbClr val="000000"/>
                          </a:solidFill>
                          <a:effectLst/>
                          <a:latin typeface="Arial"/>
                        </a:rPr>
                        <a:t>Bicycle</a:t>
                      </a: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3%</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4%</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43%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4%</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30%</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r" fontAlgn="ctr"/>
                      <a:r>
                        <a:rPr lang="en-GB" sz="1200" b="0" i="0" u="none" strike="noStrike">
                          <a:solidFill>
                            <a:srgbClr val="000000"/>
                          </a:solidFill>
                          <a:effectLst/>
                          <a:latin typeface="Arial"/>
                        </a:rPr>
                        <a:t>10%</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Arial"/>
                        </a:rPr>
                        <a:t>4415</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On foot</a:t>
                      </a:r>
                      <a:endParaRPr lang="en-GB" sz="800" b="0" i="0" u="none" strike="noStrike" dirty="0">
                        <a:solidFill>
                          <a:srgbClr val="000000"/>
                        </a:solidFill>
                        <a:effectLst/>
                        <a:latin typeface="Arial"/>
                      </a:endParaRP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3%</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7%</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40%</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6%</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34%</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r" fontAlgn="ctr"/>
                      <a:r>
                        <a:rPr lang="en-GB" sz="1200" b="0" i="0" u="none" strike="noStrike">
                          <a:solidFill>
                            <a:srgbClr val="000000"/>
                          </a:solidFill>
                          <a:effectLst/>
                          <a:latin typeface="Arial"/>
                        </a:rPr>
                        <a:t>4%</a:t>
                      </a:r>
                    </a:p>
                  </a:txBody>
                  <a:tcPr marL="8759" marR="8759" marT="8759" marB="0" anchor="ctr">
                    <a:lnL w="25400" cap="flat" cmpd="dbl"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GB" sz="1200" b="1" i="0" u="none" strike="noStrike">
                          <a:solidFill>
                            <a:srgbClr val="000000"/>
                          </a:solidFill>
                          <a:effectLst/>
                          <a:latin typeface="Arial"/>
                        </a:rPr>
                        <a:t>14621</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9"/>
                  </a:ext>
                </a:extLst>
              </a:tr>
              <a:tr h="252000">
                <a:tc vMerge="1">
                  <a:txBody>
                    <a:bodyPr/>
                    <a:lstStyle/>
                    <a:p>
                      <a:endParaRPr lang="en-GB"/>
                    </a:p>
                  </a:txBody>
                  <a:tcPr/>
                </a:tc>
                <a:tc>
                  <a:txBody>
                    <a:bodyPr/>
                    <a:lstStyle/>
                    <a:p>
                      <a:pPr algn="l" fontAlgn="t"/>
                      <a:r>
                        <a:rPr lang="en-GB" sz="800" b="0" i="0" u="none" strike="noStrike" smtClean="0">
                          <a:solidFill>
                            <a:srgbClr val="000000"/>
                          </a:solidFill>
                          <a:effectLst/>
                          <a:latin typeface="Arial"/>
                        </a:rPr>
                        <a:t>Works at/from home</a:t>
                      </a:r>
                      <a:endParaRPr lang="en-GB" sz="800" b="0" i="0" u="none" strike="noStrike" dirty="0">
                        <a:solidFill>
                          <a:srgbClr val="000000"/>
                        </a:solidFill>
                        <a:effectLst/>
                        <a:latin typeface="Arial"/>
                      </a:endParaRPr>
                    </a:p>
                  </a:txBody>
                  <a:tcPr marL="8759" marR="8759" marT="8759"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200" b="0" i="0" u="none" strike="noStrike" dirty="0">
                          <a:solidFill>
                            <a:srgbClr val="000000"/>
                          </a:solidFill>
                          <a:effectLst/>
                          <a:latin typeface="Arial"/>
                        </a:rPr>
                        <a:t>3%</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54%</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6D62"/>
                    </a:solidFill>
                  </a:tcPr>
                </a:tc>
                <a:tc>
                  <a:txBody>
                    <a:bodyPr/>
                    <a:lstStyle/>
                    <a:p>
                      <a:pPr algn="r" fontAlgn="ctr"/>
                      <a:r>
                        <a:rPr lang="en-GB" sz="1200" b="0" i="0" u="none" strike="noStrike">
                          <a:solidFill>
                            <a:srgbClr val="000000"/>
                          </a:solidFill>
                          <a:effectLst/>
                          <a:latin typeface="Arial"/>
                        </a:rPr>
                        <a:t>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0%</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1%</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7%</a:t>
                      </a:r>
                    </a:p>
                  </a:txBody>
                  <a:tcPr marL="8759" marR="8759" marT="8759" marB="0" anchor="ctr">
                    <a:lnL w="6350" cap="flat" cmpd="sng" algn="ctr">
                      <a:solidFill>
                        <a:srgbClr val="BFBFBF"/>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Arial"/>
                        </a:rPr>
                        <a:t>28%</a:t>
                      </a:r>
                    </a:p>
                  </a:txBody>
                  <a:tcPr marL="8759" marR="8759" marT="875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r" fontAlgn="ctr"/>
                      <a:r>
                        <a:rPr lang="en-GB" sz="1200" b="1" i="0" u="none" strike="noStrike">
                          <a:solidFill>
                            <a:srgbClr val="000000"/>
                          </a:solidFill>
                          <a:effectLst/>
                          <a:latin typeface="Arial"/>
                        </a:rPr>
                        <a:t>14035</a:t>
                      </a:r>
                    </a:p>
                  </a:txBody>
                  <a:tcPr marL="8759" marR="8759" marT="8759"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10"/>
                  </a:ext>
                </a:extLst>
              </a:tr>
              <a:tr h="252000">
                <a:tc gridSpan="2">
                  <a:txBody>
                    <a:bodyPr/>
                    <a:lstStyle/>
                    <a:p>
                      <a:pPr algn="l" fontAlgn="t"/>
                      <a:r>
                        <a:rPr lang="en-GB" sz="800" b="0" i="0" u="none" strike="noStrike" dirty="0">
                          <a:solidFill>
                            <a:srgbClr val="000000"/>
                          </a:solidFill>
                          <a:effectLst/>
                          <a:latin typeface="Arial"/>
                        </a:rPr>
                        <a:t>Total</a:t>
                      </a:r>
                    </a:p>
                  </a:txBody>
                  <a:tcPr marL="8759" marR="8759" marT="875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r" fontAlgn="ctr"/>
                      <a:r>
                        <a:rPr lang="en-GB" sz="1200" b="1" i="0" u="none" strike="noStrike" dirty="0">
                          <a:solidFill>
                            <a:srgbClr val="000000"/>
                          </a:solidFill>
                          <a:effectLst/>
                          <a:latin typeface="Arial"/>
                        </a:rPr>
                        <a:t>7381</a:t>
                      </a:r>
                    </a:p>
                  </a:txBody>
                  <a:tcPr marL="8759" marR="8759" marT="8759" marB="0" anchor="ctr">
                    <a:lnL w="190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3428</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7323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105507</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6879</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1248</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4053</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13075</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10437</a:t>
                      </a:r>
                    </a:p>
                  </a:txBody>
                  <a:tcPr marL="8759" marR="8759" marT="875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GB" sz="1200" b="1" i="0" u="none" strike="noStrike" dirty="0">
                          <a:solidFill>
                            <a:srgbClr val="000000"/>
                          </a:solidFill>
                          <a:effectLst/>
                          <a:latin typeface="Arial"/>
                        </a:rPr>
                        <a:t>159331</a:t>
                      </a:r>
                    </a:p>
                  </a:txBody>
                  <a:tcPr marL="8759" marR="8759" marT="8759" marB="0" anchor="ctr">
                    <a:lnL w="635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pSp>
        <p:nvGrpSpPr>
          <p:cNvPr id="9" name="Group 8"/>
          <p:cNvGrpSpPr/>
          <p:nvPr/>
        </p:nvGrpSpPr>
        <p:grpSpPr>
          <a:xfrm>
            <a:off x="3272398" y="611743"/>
            <a:ext cx="5570719" cy="640109"/>
            <a:chOff x="2348473" y="583168"/>
            <a:chExt cx="5570719" cy="640109"/>
          </a:xfrm>
        </p:grpSpPr>
        <p:sp>
          <p:nvSpPr>
            <p:cNvPr id="4" name="TextBox 3"/>
            <p:cNvSpPr txBox="1"/>
            <p:nvPr/>
          </p:nvSpPr>
          <p:spPr>
            <a:xfrm>
              <a:off x="4762500" y="583168"/>
              <a:ext cx="466725" cy="283607"/>
            </a:xfrm>
            <a:prstGeom prst="rect">
              <a:avLst/>
            </a:prstGeom>
            <a:solidFill>
              <a:srgbClr val="FF5050"/>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7" name="TextBox 6"/>
            <p:cNvSpPr txBox="1"/>
            <p:nvPr/>
          </p:nvSpPr>
          <p:spPr>
            <a:xfrm>
              <a:off x="4762500" y="933450"/>
              <a:ext cx="466725" cy="283607"/>
            </a:xfrm>
            <a:prstGeom prst="rect">
              <a:avLst/>
            </a:prstGeom>
            <a:solidFill>
              <a:srgbClr val="FFCC99"/>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5" name="TextBox 4"/>
            <p:cNvSpPr txBox="1"/>
            <p:nvPr/>
          </p:nvSpPr>
          <p:spPr>
            <a:xfrm>
              <a:off x="2348473" y="715446"/>
              <a:ext cx="2313454" cy="369332"/>
            </a:xfrm>
            <a:prstGeom prst="rect">
              <a:avLst/>
            </a:prstGeom>
            <a:noFill/>
          </p:spPr>
          <p:txBody>
            <a:bodyPr wrap="none" rtlCol="0">
              <a:spAutoFit/>
            </a:bodyPr>
            <a:lstStyle/>
            <a:p>
              <a:r>
                <a:rPr lang="en-GB" smtClean="0"/>
                <a:t>For each 2001 mode</a:t>
              </a:r>
              <a:endParaRPr lang="en-GB" dirty="0"/>
            </a:p>
          </p:txBody>
        </p:sp>
        <p:sp>
          <p:nvSpPr>
            <p:cNvPr id="6" name="Left Brace 5"/>
            <p:cNvSpPr/>
            <p:nvPr/>
          </p:nvSpPr>
          <p:spPr>
            <a:xfrm>
              <a:off x="4561354" y="583168"/>
              <a:ext cx="201146" cy="6338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5229225" y="583168"/>
              <a:ext cx="2152962" cy="276999"/>
            </a:xfrm>
            <a:prstGeom prst="rect">
              <a:avLst/>
            </a:prstGeom>
            <a:noFill/>
          </p:spPr>
          <p:txBody>
            <a:bodyPr wrap="none" rtlCol="0">
              <a:spAutoFit/>
            </a:bodyPr>
            <a:lstStyle/>
            <a:p>
              <a:r>
                <a:rPr lang="en-GB" sz="1200" smtClean="0"/>
                <a:t>most common 2011 outcome</a:t>
              </a:r>
              <a:endParaRPr lang="en-GB" sz="1200" dirty="0"/>
            </a:p>
          </p:txBody>
        </p:sp>
        <p:sp>
          <p:nvSpPr>
            <p:cNvPr id="11" name="TextBox 10"/>
            <p:cNvSpPr txBox="1"/>
            <p:nvPr/>
          </p:nvSpPr>
          <p:spPr>
            <a:xfrm>
              <a:off x="5229225" y="946278"/>
              <a:ext cx="2689967" cy="276999"/>
            </a:xfrm>
            <a:prstGeom prst="rect">
              <a:avLst/>
            </a:prstGeom>
            <a:noFill/>
          </p:spPr>
          <p:txBody>
            <a:bodyPr wrap="none" rtlCol="0">
              <a:spAutoFit/>
            </a:bodyPr>
            <a:lstStyle/>
            <a:p>
              <a:r>
                <a:rPr lang="en-GB" sz="1200" smtClean="0"/>
                <a:t>second most common 2011 outcome</a:t>
              </a:r>
              <a:endParaRPr lang="en-GB" sz="1200" dirty="0"/>
            </a:p>
          </p:txBody>
        </p:sp>
      </p:grpSp>
      <p:sp>
        <p:nvSpPr>
          <p:cNvPr id="2" name="TextBox 1"/>
          <p:cNvSpPr txBox="1"/>
          <p:nvPr/>
        </p:nvSpPr>
        <p:spPr>
          <a:xfrm>
            <a:off x="311151" y="6381328"/>
            <a:ext cx="73746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Source: ONS Longitudinal </a:t>
            </a:r>
            <a:r>
              <a:rPr lang="en-GB" dirty="0"/>
              <a:t>Study, https://doi.org/10.57906/z9xn-ng05   </a:t>
            </a:r>
          </a:p>
        </p:txBody>
      </p:sp>
    </p:spTree>
    <p:extLst>
      <p:ext uri="{BB962C8B-B14F-4D97-AF65-F5344CB8AC3E}">
        <p14:creationId xmlns:p14="http://schemas.microsoft.com/office/powerpoint/2010/main" val="126804246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GB" smtClean="0"/>
              <a:t>Effects of moving home</a:t>
            </a:r>
            <a:r>
              <a:rPr lang="en-GB" dirty="0" smtClean="0"/>
              <a:t>…</a:t>
            </a:r>
            <a:endParaRPr lang="en-GB" dirty="0"/>
          </a:p>
        </p:txBody>
      </p:sp>
      <p:sp>
        <p:nvSpPr>
          <p:cNvPr id="7176" name="Rectangle 8"/>
          <p:cNvSpPr>
            <a:spLocks noGrp="1" noChangeArrowheads="1"/>
          </p:cNvSpPr>
          <p:nvPr>
            <p:ph type="body" idx="1"/>
          </p:nvPr>
        </p:nvSpPr>
        <p:spPr>
          <a:xfrm>
            <a:off x="273050" y="1441450"/>
            <a:ext cx="8489950" cy="2092325"/>
          </a:xfrm>
        </p:spPr>
        <p:txBody>
          <a:bodyPr/>
          <a:lstStyle/>
          <a:p>
            <a:r>
              <a:rPr lang="en-GB" sz="2400" smtClean="0"/>
              <a:t>We can look at people </a:t>
            </a:r>
            <a:endParaRPr lang="en-GB" sz="2400" dirty="0" smtClean="0"/>
          </a:p>
          <a:p>
            <a:pPr lvl="1"/>
            <a:r>
              <a:rPr lang="en-GB" sz="2000" smtClean="0"/>
              <a:t>Employed or self employed in both 2001 and 2011</a:t>
            </a:r>
            <a:endParaRPr lang="en-GB" sz="2000" dirty="0" smtClean="0"/>
          </a:p>
          <a:p>
            <a:pPr lvl="1"/>
            <a:r>
              <a:rPr lang="en-GB" sz="2000" smtClean="0"/>
              <a:t>Who moved between 2001 and 2011</a:t>
            </a:r>
            <a:endParaRPr lang="en-GB" sz="2000" dirty="0" smtClean="0"/>
          </a:p>
          <a:p>
            <a:pPr lvl="1"/>
            <a:r>
              <a:rPr lang="en-GB" sz="2000" smtClean="0"/>
              <a:t>Who drove to work in 2001</a:t>
            </a:r>
            <a:endParaRPr lang="en-GB" sz="2000" dirty="0" smtClean="0"/>
          </a:p>
          <a:p>
            <a:endParaRPr lang="en-GB" sz="2400" dirty="0"/>
          </a:p>
        </p:txBody>
      </p:sp>
    </p:spTree>
    <p:extLst>
      <p:ext uri="{BB962C8B-B14F-4D97-AF65-F5344CB8AC3E}">
        <p14:creationId xmlns:p14="http://schemas.microsoft.com/office/powerpoint/2010/main" val="383762042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7176">
                                            <p:txEl>
                                              <p:pRg st="2" end="2"/>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71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46841" y="3716229"/>
          <a:ext cx="8419200" cy="251841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gridCol w="720000">
                  <a:extLst>
                    <a:ext uri="{9D8B030D-6E8A-4147-A177-3AD203B41FA5}">
                      <a16:colId xmlns:a16="http://schemas.microsoft.com/office/drawing/2014/main" val="20010"/>
                    </a:ext>
                  </a:extLst>
                </a:gridCol>
                <a:gridCol w="720000">
                  <a:extLst>
                    <a:ext uri="{9D8B030D-6E8A-4147-A177-3AD203B41FA5}">
                      <a16:colId xmlns:a16="http://schemas.microsoft.com/office/drawing/2014/main" val="20011"/>
                    </a:ext>
                  </a:extLst>
                </a:gridCol>
              </a:tblGrid>
              <a:tr h="476250">
                <a:tc>
                  <a:txBody>
                    <a:bodyPr/>
                    <a:lstStyle/>
                    <a:p>
                      <a:pPr algn="l" fontAlgn="b"/>
                      <a:endParaRPr lang="en-GB" sz="1400" b="0" i="0" u="none" strike="noStrike" dirty="0">
                        <a:solidFill>
                          <a:srgbClr val="000000"/>
                        </a:solidFill>
                        <a:effectLst/>
                        <a:latin typeface="Calibri"/>
                      </a:endParaRPr>
                    </a:p>
                  </a:txBody>
                  <a:tcPr marL="9525" marR="9525" marT="9525" marB="0" anchor="b"/>
                </a:tc>
                <a:tc>
                  <a:txBody>
                    <a:bodyPr/>
                    <a:lstStyle/>
                    <a:p>
                      <a:pPr algn="l" fontAlgn="b"/>
                      <a:endParaRPr lang="en-GB" sz="14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smtClean="0">
                          <a:effectLst/>
                        </a:rPr>
                        <a:t>East Midlands</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smtClean="0">
                          <a:effectLst/>
                        </a:rPr>
                        <a:t>East of England</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London</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smtClean="0">
                          <a:effectLst/>
                        </a:rPr>
                        <a:t>North East</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smtClean="0">
                          <a:effectLst/>
                        </a:rPr>
                        <a:t>North West</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smtClean="0">
                          <a:effectLst/>
                        </a:rPr>
                        <a:t>South East</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smtClean="0">
                          <a:effectLst/>
                        </a:rPr>
                        <a:t>South West</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dirty="0">
                          <a:effectLst/>
                        </a:rPr>
                        <a:t>Wales</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smtClean="0">
                          <a:effectLst/>
                        </a:rPr>
                        <a:t>West Midlands</a:t>
                      </a:r>
                      <a:endParaRPr lang="en-GB" sz="1100" b="0" i="0" u="none" strike="noStrike" dirty="0">
                        <a:solidFill>
                          <a:srgbClr val="000000"/>
                        </a:solidFill>
                        <a:effectLst/>
                        <a:latin typeface="Arial"/>
                      </a:endParaRPr>
                    </a:p>
                  </a:txBody>
                  <a:tcPr marL="9525" marR="9525" marT="9525" marB="0" anchor="b"/>
                </a:tc>
                <a:tc>
                  <a:txBody>
                    <a:bodyPr/>
                    <a:lstStyle/>
                    <a:p>
                      <a:pPr algn="ctr" fontAlgn="b"/>
                      <a:r>
                        <a:rPr lang="en-GB" sz="1100" u="none" strike="noStrike" smtClean="0">
                          <a:effectLst/>
                        </a:rPr>
                        <a:t>Yorkshire and The Humber</a:t>
                      </a:r>
                      <a:endParaRPr lang="en-GB" sz="11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200025">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gridSpan="2">
                  <a:txBody>
                    <a:bodyPr/>
                    <a:lstStyle/>
                    <a:p>
                      <a:pPr algn="l" fontAlgn="b"/>
                      <a:r>
                        <a:rPr lang="en-GB" sz="1400" u="none" strike="noStrike" smtClean="0">
                          <a:effectLst/>
                        </a:rPr>
                        <a:t>Moved </a:t>
                      </a:r>
                      <a:r>
                        <a:rPr lang="en-GB" sz="1400" i="1" u="none" strike="noStrike" smtClean="0">
                          <a:effectLst/>
                        </a:rPr>
                        <a:t>to</a:t>
                      </a:r>
                      <a:endParaRPr lang="en-GB" sz="1400" b="0" i="1" u="none" strike="noStrike" dirty="0">
                        <a:solidFill>
                          <a:srgbClr val="000000"/>
                        </a:solidFill>
                        <a:effectLst/>
                        <a:latin typeface="Calibri"/>
                      </a:endParaRPr>
                    </a:p>
                  </a:txBody>
                  <a:tcPr marL="9525" marR="9525" marT="9525" marB="0" anchor="b"/>
                </a:tc>
                <a:tc hMerge="1">
                  <a:txBody>
                    <a:bodyPr/>
                    <a:lstStyle/>
                    <a:p>
                      <a:endParaRPr lang="en-GB"/>
                    </a:p>
                  </a:txBody>
                  <a:tcPr/>
                </a:tc>
                <a:tc>
                  <a:txBody>
                    <a:bodyPr/>
                    <a:lstStyle/>
                    <a:p>
                      <a:pPr algn="r" fontAlgn="b"/>
                      <a:r>
                        <a:rPr lang="en-GB" sz="1400" u="none" strike="noStrike" dirty="0">
                          <a:effectLst/>
                        </a:rPr>
                        <a:t>866</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a:effectLst/>
                        </a:rPr>
                        <a:t>1053</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656</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193</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592</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1653</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1121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395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618</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dirty="0">
                          <a:effectLst/>
                        </a:rPr>
                        <a:t>584</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gridSpan="2">
                  <a:txBody>
                    <a:bodyPr/>
                    <a:lstStyle/>
                    <a:p>
                      <a:pPr algn="l" fontAlgn="b"/>
                      <a:r>
                        <a:rPr lang="en-GB" sz="1400" u="none" strike="noStrike" smtClean="0">
                          <a:effectLst/>
                        </a:rPr>
                        <a:t>Moved </a:t>
                      </a:r>
                      <a:r>
                        <a:rPr lang="en-GB" sz="1400" i="1" u="none" strike="noStrike" smtClean="0">
                          <a:effectLst/>
                        </a:rPr>
                        <a:t>within</a:t>
                      </a:r>
                      <a:endParaRPr lang="en-GB" sz="1400" b="0" i="1" u="none" strike="noStrike" dirty="0">
                        <a:solidFill>
                          <a:srgbClr val="000000"/>
                        </a:solidFill>
                        <a:effectLst/>
                        <a:latin typeface="Calibri"/>
                      </a:endParaRPr>
                    </a:p>
                  </a:txBody>
                  <a:tcPr marL="9525" marR="9525" marT="9525" marB="0" anchor="b"/>
                </a:tc>
                <a:tc hMerge="1">
                  <a:txBody>
                    <a:bodyPr/>
                    <a:lstStyle/>
                    <a:p>
                      <a:endParaRPr lang="en-GB"/>
                    </a:p>
                  </a:txBody>
                  <a:tcPr/>
                </a:tc>
                <a:tc>
                  <a:txBody>
                    <a:bodyPr/>
                    <a:lstStyle/>
                    <a:p>
                      <a:pPr algn="r" fontAlgn="b"/>
                      <a:r>
                        <a:rPr lang="en-GB" sz="1400" u="none" strike="noStrike">
                          <a:effectLst/>
                        </a:rPr>
                        <a:t>3547</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4528</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2160</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1786</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5110</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7126</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4349</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2134</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4211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dirty="0">
                          <a:effectLst/>
                        </a:rPr>
                        <a:t>3880</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dirty="0">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gridSpan="2">
                  <a:txBody>
                    <a:bodyPr/>
                    <a:lstStyle/>
                    <a:p>
                      <a:pPr algn="l" fontAlgn="b"/>
                      <a:r>
                        <a:rPr lang="en-GB" sz="1400" u="none" strike="noStrike" smtClean="0">
                          <a:effectLst/>
                        </a:rPr>
                        <a:t>Moved </a:t>
                      </a:r>
                      <a:r>
                        <a:rPr lang="en-GB" sz="1400" i="1" u="none" strike="noStrike" smtClean="0">
                          <a:effectLst/>
                        </a:rPr>
                        <a:t>to</a:t>
                      </a:r>
                      <a:endParaRPr lang="en-GB" sz="1400" b="0" i="1" u="none" strike="noStrike" dirty="0">
                        <a:solidFill>
                          <a:srgbClr val="000000"/>
                        </a:solidFill>
                        <a:effectLst/>
                        <a:latin typeface="Calibri"/>
                      </a:endParaRPr>
                    </a:p>
                  </a:txBody>
                  <a:tcPr marL="9525" marR="9525" marT="9525" marB="0" anchor="b"/>
                </a:tc>
                <a:tc hMerge="1">
                  <a:txBody>
                    <a:bodyPr/>
                    <a:lstStyle/>
                    <a:p>
                      <a:endParaRPr lang="en-GB"/>
                    </a:p>
                  </a:txBody>
                  <a:tcPr/>
                </a:tc>
                <a:tc>
                  <a:txBody>
                    <a:bodyPr/>
                    <a:lstStyle/>
                    <a:p>
                      <a:pPr algn="r" fontAlgn="b"/>
                      <a:r>
                        <a:rPr lang="en-GB" sz="1400" u="none" strike="noStrike">
                          <a:effectLst/>
                        </a:rPr>
                        <a:t>21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61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114</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28</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dirty="0">
                          <a:effectLst/>
                        </a:rPr>
                        <a:t>112</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a:effectLst/>
                        </a:rPr>
                        <a:t>96</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18</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28</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dirty="0">
                          <a:effectLst/>
                        </a:rPr>
                        <a:t>42</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gridSpan="2">
                  <a:txBody>
                    <a:bodyPr/>
                    <a:lstStyle/>
                    <a:p>
                      <a:pPr algn="l" fontAlgn="b"/>
                      <a:r>
                        <a:rPr lang="en-GB" sz="1400" u="none" strike="noStrike" smtClean="0">
                          <a:effectLst/>
                        </a:rPr>
                        <a:t>Moved </a:t>
                      </a:r>
                      <a:r>
                        <a:rPr lang="en-GB" sz="1400" i="1" u="none" strike="noStrike" smtClean="0">
                          <a:effectLst/>
                        </a:rPr>
                        <a:t>within</a:t>
                      </a:r>
                      <a:endParaRPr lang="en-GB" sz="1400" b="0" i="1" u="none" strike="noStrike" dirty="0">
                        <a:solidFill>
                          <a:srgbClr val="000000"/>
                        </a:solidFill>
                        <a:effectLst/>
                        <a:latin typeface="Calibri"/>
                      </a:endParaRPr>
                    </a:p>
                  </a:txBody>
                  <a:tcPr marL="9525" marR="9525" marT="9525" marB="0" anchor="b"/>
                </a:tc>
                <a:tc hMerge="1">
                  <a:txBody>
                    <a:bodyPr/>
                    <a:lstStyle/>
                    <a:p>
                      <a:endParaRPr lang="en-GB"/>
                    </a:p>
                  </a:txBody>
                  <a:tcPr/>
                </a:tc>
                <a:tc>
                  <a:txBody>
                    <a:bodyPr/>
                    <a:lstStyle/>
                    <a:p>
                      <a:pPr algn="r" fontAlgn="b"/>
                      <a:r>
                        <a:rPr lang="en-GB" sz="1400" u="none" strike="noStrike">
                          <a:effectLst/>
                        </a:rPr>
                        <a:t>164</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251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309</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81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235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352</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291</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69</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137</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dirty="0">
                          <a:effectLst/>
                        </a:rPr>
                        <a:t>171</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dirty="0">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a:solidFill>
                          <a:srgbClr val="000000"/>
                        </a:solidFill>
                        <a:effectLst/>
                        <a:latin typeface="Calibri"/>
                      </a:endParaRPr>
                    </a:p>
                  </a:txBody>
                  <a:tcPr marL="9525" marR="9525" marT="9525" marB="0" anchor="b"/>
                </a:tc>
                <a:tc>
                  <a:txBody>
                    <a:bodyPr/>
                    <a:lstStyle/>
                    <a:p>
                      <a:pPr algn="l" fontAlgn="b"/>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gridSpan="2">
                  <a:txBody>
                    <a:bodyPr/>
                    <a:lstStyle/>
                    <a:p>
                      <a:pPr algn="l" fontAlgn="b"/>
                      <a:r>
                        <a:rPr lang="en-GB" sz="1400" u="none" strike="noStrike" smtClean="0">
                          <a:effectLst/>
                        </a:rPr>
                        <a:t>Moved </a:t>
                      </a:r>
                      <a:r>
                        <a:rPr lang="en-GB" sz="1400" i="1" u="none" strike="noStrike" smtClean="0">
                          <a:effectLst/>
                        </a:rPr>
                        <a:t>to</a:t>
                      </a:r>
                      <a:endParaRPr lang="en-GB" sz="1400" b="0" i="1" u="none" strike="noStrike" dirty="0">
                        <a:solidFill>
                          <a:srgbClr val="000000"/>
                        </a:solidFill>
                        <a:effectLst/>
                        <a:latin typeface="Calibri"/>
                      </a:endParaRPr>
                    </a:p>
                  </a:txBody>
                  <a:tcPr marL="9525" marR="9525" marT="9525" marB="0" anchor="b"/>
                </a:tc>
                <a:tc hMerge="1">
                  <a:txBody>
                    <a:bodyPr/>
                    <a:lstStyle/>
                    <a:p>
                      <a:endParaRPr lang="en-GB"/>
                    </a:p>
                  </a:txBody>
                  <a:tcPr/>
                </a:tc>
                <a:tc>
                  <a:txBody>
                    <a:bodyPr/>
                    <a:lstStyle/>
                    <a:p>
                      <a:pPr algn="r" fontAlgn="b"/>
                      <a:r>
                        <a:rPr lang="en-GB" sz="1400" u="none" strike="noStrike">
                          <a:effectLst/>
                        </a:rPr>
                        <a:t>2%</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6%</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17%</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6%</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7%</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9%</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dirty="0">
                          <a:effectLst/>
                        </a:rPr>
                        <a:t>7%</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gridSpan="2">
                  <a:txBody>
                    <a:bodyPr/>
                    <a:lstStyle/>
                    <a:p>
                      <a:pPr algn="l" fontAlgn="b"/>
                      <a:r>
                        <a:rPr lang="en-GB" sz="1400" u="none" strike="noStrike" smtClean="0">
                          <a:effectLst/>
                        </a:rPr>
                        <a:t>Moved </a:t>
                      </a:r>
                      <a:r>
                        <a:rPr lang="en-GB" sz="1400" i="1" u="none" strike="noStrike" smtClean="0">
                          <a:effectLst/>
                        </a:rPr>
                        <a:t>within</a:t>
                      </a:r>
                      <a:endParaRPr lang="en-GB" sz="1400" b="0" i="1" u="none" strike="noStrike" dirty="0">
                        <a:solidFill>
                          <a:srgbClr val="000000"/>
                        </a:solidFill>
                        <a:effectLst/>
                        <a:latin typeface="Calibri"/>
                      </a:endParaRPr>
                    </a:p>
                  </a:txBody>
                  <a:tcPr marL="9525" marR="9525" marT="9525" marB="0" anchor="b"/>
                </a:tc>
                <a:tc hMerge="1">
                  <a:txBody>
                    <a:bodyPr/>
                    <a:lstStyle/>
                    <a:p>
                      <a:endParaRPr lang="en-GB"/>
                    </a:p>
                  </a:txBody>
                  <a:tcPr/>
                </a:tc>
                <a:tc>
                  <a:txBody>
                    <a:bodyPr/>
                    <a:lstStyle/>
                    <a:p>
                      <a:pPr algn="r" fontAlgn="b"/>
                      <a:r>
                        <a:rPr lang="en-GB" sz="1400" u="none" strike="noStrike">
                          <a:effectLst/>
                        </a:rPr>
                        <a:t>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6%</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14%</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5%</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7%</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3%</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3%</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dirty="0">
                          <a:effectLst/>
                        </a:rPr>
                        <a:t>4%</a:t>
                      </a:r>
                      <a:endParaRPr lang="en-GB"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pic>
        <p:nvPicPr>
          <p:cNvPr id="1026" name="Picture 2" descr="https://secure.surveymonkey.com/_resources/15029/14505029/bf79f908-b4da-4bdd-8b7c-3ef2ec8c064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672" t="33489" r="7082" b="4682"/>
          <a:stretch/>
        </p:blipFill>
        <p:spPr bwMode="auto">
          <a:xfrm>
            <a:off x="6086802" y="0"/>
            <a:ext cx="3013075" cy="35630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903" y="819807"/>
            <a:ext cx="5312980" cy="646331"/>
          </a:xfrm>
          <a:prstGeom prst="rect">
            <a:avLst/>
          </a:prstGeom>
          <a:noFill/>
        </p:spPr>
        <p:txBody>
          <a:bodyPr wrap="square" rtlCol="0">
            <a:spAutoFit/>
          </a:bodyPr>
          <a:lstStyle/>
          <a:p>
            <a:r>
              <a:rPr lang="en-GB" smtClean="0"/>
              <a:t>Car-commuters in sample in 2001, who moved to (from anywhere) or within, a region 2001-11</a:t>
            </a:r>
            <a:endParaRPr lang="en-GB" dirty="0"/>
          </a:p>
        </p:txBody>
      </p:sp>
      <p:sp>
        <p:nvSpPr>
          <p:cNvPr id="5" name="Freeform 4"/>
          <p:cNvSpPr/>
          <p:nvPr/>
        </p:nvSpPr>
        <p:spPr>
          <a:xfrm>
            <a:off x="27804" y="1150883"/>
            <a:ext cx="366334" cy="3389586"/>
          </a:xfrm>
          <a:custGeom>
            <a:avLst/>
            <a:gdLst>
              <a:gd name="connsiteX0" fmla="*/ 366334 w 366334"/>
              <a:gd name="connsiteY0" fmla="*/ 0 h 3389586"/>
              <a:gd name="connsiteX1" fmla="*/ 98320 w 366334"/>
              <a:gd name="connsiteY1" fmla="*/ 1040524 h 3389586"/>
              <a:gd name="connsiteX2" fmla="*/ 3727 w 366334"/>
              <a:gd name="connsiteY2" fmla="*/ 2822027 h 3389586"/>
              <a:gd name="connsiteX3" fmla="*/ 208679 w 366334"/>
              <a:gd name="connsiteY3" fmla="*/ 3389586 h 3389586"/>
            </a:gdLst>
            <a:ahLst/>
            <a:cxnLst>
              <a:cxn ang="0">
                <a:pos x="connsiteX0" y="connsiteY0"/>
              </a:cxn>
              <a:cxn ang="0">
                <a:pos x="connsiteX1" y="connsiteY1"/>
              </a:cxn>
              <a:cxn ang="0">
                <a:pos x="connsiteX2" y="connsiteY2"/>
              </a:cxn>
              <a:cxn ang="0">
                <a:pos x="connsiteX3" y="connsiteY3"/>
              </a:cxn>
            </a:cxnLst>
            <a:rect l="l" t="t" r="r" b="b"/>
            <a:pathLst>
              <a:path w="366334" h="3389586">
                <a:moveTo>
                  <a:pt x="366334" y="0"/>
                </a:moveTo>
                <a:cubicBezTo>
                  <a:pt x="262544" y="285093"/>
                  <a:pt x="158754" y="570186"/>
                  <a:pt x="98320" y="1040524"/>
                </a:cubicBezTo>
                <a:cubicBezTo>
                  <a:pt x="37885" y="1510862"/>
                  <a:pt x="-14666" y="2430517"/>
                  <a:pt x="3727" y="2822027"/>
                </a:cubicBezTo>
                <a:cubicBezTo>
                  <a:pt x="22120" y="3213537"/>
                  <a:pt x="115399" y="3301561"/>
                  <a:pt x="208679" y="3389586"/>
                </a:cubicBezTo>
              </a:path>
            </a:pathLst>
          </a:custGeom>
          <a:noFill/>
          <a:ln>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09903" y="1844565"/>
            <a:ext cx="5745997" cy="369332"/>
          </a:xfrm>
          <a:prstGeom prst="rect">
            <a:avLst/>
          </a:prstGeom>
          <a:noFill/>
        </p:spPr>
        <p:txBody>
          <a:bodyPr wrap="none" rtlCol="0">
            <a:spAutoFit/>
          </a:bodyPr>
          <a:lstStyle/>
          <a:p>
            <a:r>
              <a:rPr lang="en-GB" smtClean="0"/>
              <a:t>… of which, those who were active commuters in 2011</a:t>
            </a:r>
            <a:endParaRPr lang="en-GB" dirty="0"/>
          </a:p>
        </p:txBody>
      </p:sp>
      <p:sp>
        <p:nvSpPr>
          <p:cNvPr id="7" name="Freeform 6"/>
          <p:cNvSpPr/>
          <p:nvPr/>
        </p:nvSpPr>
        <p:spPr>
          <a:xfrm>
            <a:off x="6195848" y="2096814"/>
            <a:ext cx="2738551" cy="3200400"/>
          </a:xfrm>
          <a:custGeom>
            <a:avLst/>
            <a:gdLst>
              <a:gd name="connsiteX0" fmla="*/ 0 w 2738551"/>
              <a:gd name="connsiteY0" fmla="*/ 0 h 3200400"/>
              <a:gd name="connsiteX1" fmla="*/ 2112580 w 2738551"/>
              <a:gd name="connsiteY1" fmla="*/ 1024758 h 3200400"/>
              <a:gd name="connsiteX2" fmla="*/ 2695904 w 2738551"/>
              <a:gd name="connsiteY2" fmla="*/ 1986455 h 3200400"/>
              <a:gd name="connsiteX3" fmla="*/ 2648607 w 2738551"/>
              <a:gd name="connsiteY3" fmla="*/ 3200400 h 3200400"/>
            </a:gdLst>
            <a:ahLst/>
            <a:cxnLst>
              <a:cxn ang="0">
                <a:pos x="connsiteX0" y="connsiteY0"/>
              </a:cxn>
              <a:cxn ang="0">
                <a:pos x="connsiteX1" y="connsiteY1"/>
              </a:cxn>
              <a:cxn ang="0">
                <a:pos x="connsiteX2" y="connsiteY2"/>
              </a:cxn>
              <a:cxn ang="0">
                <a:pos x="connsiteX3" y="connsiteY3"/>
              </a:cxn>
            </a:cxnLst>
            <a:rect l="l" t="t" r="r" b="b"/>
            <a:pathLst>
              <a:path w="2738551" h="3200400">
                <a:moveTo>
                  <a:pt x="0" y="0"/>
                </a:moveTo>
                <a:cubicBezTo>
                  <a:pt x="831631" y="346841"/>
                  <a:pt x="1663263" y="693682"/>
                  <a:pt x="2112580" y="1024758"/>
                </a:cubicBezTo>
                <a:cubicBezTo>
                  <a:pt x="2561897" y="1355834"/>
                  <a:pt x="2606566" y="1623848"/>
                  <a:pt x="2695904" y="1986455"/>
                </a:cubicBezTo>
                <a:cubicBezTo>
                  <a:pt x="2785242" y="2349062"/>
                  <a:pt x="2716924" y="2774731"/>
                  <a:pt x="2648607" y="3200400"/>
                </a:cubicBezTo>
              </a:path>
            </a:pathLst>
          </a:custGeom>
          <a:noFill/>
          <a:ln>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1325" y="3697014"/>
            <a:ext cx="7429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1151" y="6381328"/>
            <a:ext cx="73746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Source: ONS Longitudinal </a:t>
            </a:r>
            <a:r>
              <a:rPr lang="en-GB" dirty="0"/>
              <a:t>Study, https://doi.org/10.57906/z9xn-ng05   </a:t>
            </a:r>
          </a:p>
        </p:txBody>
      </p:sp>
    </p:spTree>
    <p:extLst>
      <p:ext uri="{BB962C8B-B14F-4D97-AF65-F5344CB8AC3E}">
        <p14:creationId xmlns:p14="http://schemas.microsoft.com/office/powerpoint/2010/main" val="243094041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0"/>
                                          </p:stCondLst>
                                        </p:cTn>
                                        <p:tgtEl>
                                          <p:spTgt spid="4099"/>
                                        </p:tgtEl>
                                        <p:attrNameLst>
                                          <p:attrName>style.visibility</p:attrName>
                                        </p:attrNameLst>
                                      </p:cBhvr>
                                      <p:to>
                                        <p:strVal val="visible"/>
                                      </p:to>
                                    </p:set>
                                  </p:childTnLst>
                                </p:cTn>
                              </p:par>
                            </p:childTnLst>
                          </p:cTn>
                        </p:par>
                        <p:par>
                          <p:cTn id="7" fill="hold">
                            <p:stCondLst>
                              <p:cond delay="10000"/>
                            </p:stCondLst>
                            <p:childTnLst>
                              <p:par>
                                <p:cTn id="8" presetID="6" presetClass="emph" presetSubtype="0" fill="hold" nodeType="afterEffect">
                                  <p:stCondLst>
                                    <p:cond delay="0"/>
                                  </p:stCondLst>
                                  <p:childTnLst>
                                    <p:animScale>
                                      <p:cBhvr>
                                        <p:cTn id="9" dur="2000" fill="hold"/>
                                        <p:tgtEl>
                                          <p:spTgt spid="40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endParaRPr lang="en-GB" dirty="0"/>
          </a:p>
        </p:txBody>
      </p:sp>
      <p:sp>
        <p:nvSpPr>
          <p:cNvPr id="7176" name="Rectangle 8"/>
          <p:cNvSpPr>
            <a:spLocks noGrp="1" noChangeArrowheads="1"/>
          </p:cNvSpPr>
          <p:nvPr>
            <p:ph type="body" idx="1"/>
          </p:nvPr>
        </p:nvSpPr>
        <p:spPr>
          <a:xfrm>
            <a:off x="330200" y="2492896"/>
            <a:ext cx="8489950" cy="2764879"/>
          </a:xfrm>
        </p:spPr>
        <p:txBody>
          <a:bodyPr/>
          <a:lstStyle/>
          <a:p>
            <a:pPr marL="0" indent="0">
              <a:buNone/>
            </a:pPr>
            <a:r>
              <a:rPr lang="en-GB" sz="1800" b="1" dirty="0" smtClean="0"/>
              <a:t>Acknowledgements</a:t>
            </a:r>
          </a:p>
          <a:p>
            <a:pPr marL="0" indent="0">
              <a:buNone/>
            </a:pPr>
            <a:r>
              <a:rPr lang="en-GB" sz="1800" dirty="0"/>
              <a:t>The permission of the Office for National Statistics to use the Longitudinal Study is gratefully acknowledged, as is the help provided by staff of the Centre for Longitudinal Study Information &amp; User Support (CeLSIUS). CeLSIUS is funded by the ESRC under project ES/V003488/1. The authors alone are responsible for the interpretation of the data.</a:t>
            </a:r>
          </a:p>
          <a:p>
            <a:pPr marL="0" indent="0">
              <a:buNone/>
            </a:pPr>
            <a:endParaRPr lang="en-GB" sz="1800" dirty="0" smtClean="0"/>
          </a:p>
          <a:p>
            <a:pPr marL="0" indent="0">
              <a:buNone/>
            </a:pPr>
            <a:r>
              <a:rPr lang="en-GB" sz="1800" dirty="0" smtClean="0"/>
              <a:t>This </a:t>
            </a:r>
            <a:r>
              <a:rPr lang="en-GB" sz="1800" dirty="0"/>
              <a:t>work contains statistical data from ONS which is Crown Copyright. The use of the ONS statistical data in this work does not imply the endorsement of the ONS in relation to the interpretation or analysis of the statistical data. This work uses research datasets which may not exactly reproduce National Statistics aggregates</a:t>
            </a:r>
            <a:endParaRPr lang="en-GB" sz="1800" dirty="0" smtClean="0"/>
          </a:p>
          <a:p>
            <a:pPr marL="0" indent="0">
              <a:buNone/>
            </a:pPr>
            <a:endParaRPr lang="en-GB" sz="1200" dirty="0" smtClean="0"/>
          </a:p>
        </p:txBody>
      </p:sp>
    </p:spTree>
    <p:extLst>
      <p:ext uri="{BB962C8B-B14F-4D97-AF65-F5344CB8AC3E}">
        <p14:creationId xmlns:p14="http://schemas.microsoft.com/office/powerpoint/2010/main" val="385063107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Census questions: pandemic adjustments</a:t>
            </a:r>
            <a:endParaRPr lang="en-GB" dirty="0"/>
          </a:p>
        </p:txBody>
      </p:sp>
      <p:sp>
        <p:nvSpPr>
          <p:cNvPr id="3" name="Content Placeholder 2"/>
          <p:cNvSpPr>
            <a:spLocks noGrp="1"/>
          </p:cNvSpPr>
          <p:nvPr>
            <p:ph idx="1"/>
          </p:nvPr>
        </p:nvSpPr>
        <p:spPr/>
        <p:txBody>
          <a:bodyPr/>
          <a:lstStyle/>
          <a:p>
            <a:r>
              <a:rPr lang="en-GB" smtClean="0"/>
              <a:t>Paper form fixed</a:t>
            </a:r>
            <a:endParaRPr lang="en-GB" dirty="0" smtClean="0"/>
          </a:p>
          <a:p>
            <a:pPr lvl="1"/>
            <a:r>
              <a:rPr lang="en-GB" smtClean="0"/>
              <a:t>Question wording including instructions could not be changed</a:t>
            </a:r>
            <a:endParaRPr lang="en-GB" dirty="0" smtClean="0"/>
          </a:p>
          <a:p>
            <a:r>
              <a:rPr lang="en-GB" smtClean="0"/>
              <a:t>Electronic form</a:t>
            </a:r>
            <a:endParaRPr lang="en-GB" dirty="0" smtClean="0"/>
          </a:p>
          <a:p>
            <a:pPr lvl="1"/>
            <a:r>
              <a:rPr lang="en-GB" smtClean="0"/>
              <a:t>Questions could not be changed</a:t>
            </a:r>
            <a:endParaRPr lang="en-GB" dirty="0" smtClean="0"/>
          </a:p>
          <a:p>
            <a:pPr lvl="1"/>
            <a:r>
              <a:rPr lang="en-GB" smtClean="0"/>
              <a:t>Instructions could be modified</a:t>
            </a:r>
            <a:endParaRPr lang="en-GB" dirty="0" smtClean="0"/>
          </a:p>
          <a:p>
            <a:pPr lvl="1"/>
            <a:r>
              <a:rPr lang="en-GB" smtClean="0"/>
              <a:t>Guidance could be updated</a:t>
            </a:r>
            <a:endParaRPr lang="en-GB" dirty="0"/>
          </a:p>
        </p:txBody>
      </p:sp>
    </p:spTree>
    <p:extLst>
      <p:ext uri="{BB962C8B-B14F-4D97-AF65-F5344CB8AC3E}">
        <p14:creationId xmlns:p14="http://schemas.microsoft.com/office/powerpoint/2010/main" val="133962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census workplace dilemma</a:t>
            </a:r>
            <a:endParaRPr lang="en-GB" dirty="0"/>
          </a:p>
        </p:txBody>
      </p:sp>
      <p:sp>
        <p:nvSpPr>
          <p:cNvPr id="3" name="Content Placeholder 2"/>
          <p:cNvSpPr>
            <a:spLocks noGrp="1"/>
          </p:cNvSpPr>
          <p:nvPr>
            <p:ph idx="1"/>
          </p:nvPr>
        </p:nvSpPr>
        <p:spPr/>
        <p:txBody>
          <a:bodyPr/>
          <a:lstStyle/>
          <a:p>
            <a:r>
              <a:rPr lang="en-GB" dirty="0" smtClean="0"/>
              <a:t>How should people respond to workplace questions?</a:t>
            </a:r>
          </a:p>
          <a:p>
            <a:pPr lvl="1"/>
            <a:r>
              <a:rPr lang="en-GB" dirty="0" smtClean="0"/>
              <a:t>'New normal' status</a:t>
            </a:r>
          </a:p>
          <a:p>
            <a:pPr lvl="1"/>
            <a:r>
              <a:rPr lang="en-GB" dirty="0" smtClean="0"/>
              <a:t>Guidance on electronic form updated</a:t>
            </a:r>
            <a:endParaRPr lang="en-GB" dirty="0"/>
          </a:p>
        </p:txBody>
      </p:sp>
    </p:spTree>
    <p:extLst>
      <p:ext uri="{BB962C8B-B14F-4D97-AF65-F5344CB8AC3E}">
        <p14:creationId xmlns:p14="http://schemas.microsoft.com/office/powerpoint/2010/main" val="951959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89950" cy="1296988"/>
          </a:xfrm>
        </p:spPr>
        <p:txBody>
          <a:bodyPr/>
          <a:lstStyle/>
          <a:p>
            <a:r>
              <a:rPr lang="en-GB" smtClean="0">
                <a:solidFill>
                  <a:schemeClr val="bg1"/>
                </a:solidFill>
              </a:rPr>
              <a:t>Electronic form: interstitial pages</a:t>
            </a:r>
            <a:endParaRPr lang="en-GB" dirty="0">
              <a:solidFill>
                <a:schemeClr val="bg1"/>
              </a:solidFill>
            </a:endParaRPr>
          </a:p>
        </p:txBody>
      </p:sp>
      <p:pic>
        <p:nvPicPr>
          <p:cNvPr id="7" name="Content Placeholder 6"/>
          <p:cNvPicPr>
            <a:picLocks noGrp="1" noChangeAspect="1"/>
          </p:cNvPicPr>
          <p:nvPr>
            <p:ph idx="1"/>
          </p:nvPr>
        </p:nvPicPr>
        <p:blipFill>
          <a:blip r:embed="rId3"/>
          <a:stretch>
            <a:fillRect/>
          </a:stretch>
        </p:blipFill>
        <p:spPr>
          <a:xfrm>
            <a:off x="179512" y="764704"/>
            <a:ext cx="5714286" cy="2847619"/>
          </a:xfrm>
          <a:prstGeom prst="rect">
            <a:avLst/>
          </a:prstGeom>
          <a:ln>
            <a:solidFill>
              <a:schemeClr val="tx1"/>
            </a:solidFill>
          </a:ln>
        </p:spPr>
      </p:pic>
      <p:pic>
        <p:nvPicPr>
          <p:cNvPr id="8" name="Content Placeholder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79512" y="3717032"/>
            <a:ext cx="8832973" cy="1728193"/>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875" y="5663035"/>
            <a:ext cx="914224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900"/>
              <a:t>Source</a:t>
            </a:r>
            <a:r>
              <a:rPr lang="en-GB" sz="900" smtClean="0"/>
              <a:t>: </a:t>
            </a:r>
            <a:endParaRPr lang="en-GB" sz="900" dirty="0" smtClean="0"/>
          </a:p>
          <a:p>
            <a:r>
              <a:rPr lang="en-GB" sz="900" dirty="0" smtClean="0"/>
              <a:t>https</a:t>
            </a:r>
            <a:r>
              <a:rPr lang="en-GB" sz="900" dirty="0"/>
              <a:t>://www.ons.gov.uk/census/censustransformationprogramme/questiondevelopment/updatestocensus2021onlinequestionnaireguidancecoronaviruscovid19pandemicimpacts</a:t>
            </a:r>
          </a:p>
        </p:txBody>
      </p:sp>
    </p:spTree>
    <p:extLst>
      <p:ext uri="{BB962C8B-B14F-4D97-AF65-F5344CB8AC3E}">
        <p14:creationId xmlns:p14="http://schemas.microsoft.com/office/powerpoint/2010/main" val="1049363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89950" cy="1296988"/>
          </a:xfrm>
        </p:spPr>
        <p:txBody>
          <a:bodyPr/>
          <a:lstStyle/>
          <a:p>
            <a:r>
              <a:rPr lang="en-GB" smtClean="0">
                <a:solidFill>
                  <a:schemeClr val="bg1"/>
                </a:solidFill>
              </a:rPr>
              <a:t>Electronic form: instructions</a:t>
            </a:r>
            <a:endParaRPr lang="en-GB" dirty="0">
              <a:solidFill>
                <a:schemeClr val="bg1"/>
              </a:solidFill>
            </a:endParaRPr>
          </a:p>
        </p:txBody>
      </p:sp>
      <p:pic>
        <p:nvPicPr>
          <p:cNvPr id="9" name="Content Placeholder 3" descr="Response categories for 'in the last seven data, were you doing any of the following?' (work related categories)" title="Website screensh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7504" y="648494"/>
            <a:ext cx="5112568" cy="5598261"/>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3" descr="Detail showing guidance: &quot;If you have a job but have been off work on furlough, in quarantine or self-isolating, select &quot;Temporarily away from work ill, on holiday or trmporarily laid off&quot;" title="Detail"/>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771800" y="4293096"/>
            <a:ext cx="6116079" cy="172819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4" y="6488668"/>
            <a:ext cx="914224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900"/>
              <a:t>Source</a:t>
            </a:r>
            <a:r>
              <a:rPr lang="en-GB" sz="900" smtClean="0"/>
              <a:t>: </a:t>
            </a:r>
            <a:endParaRPr lang="en-GB" sz="900" dirty="0" smtClean="0"/>
          </a:p>
          <a:p>
            <a:r>
              <a:rPr lang="en-GB" sz="900" dirty="0" smtClean="0"/>
              <a:t>https</a:t>
            </a:r>
            <a:r>
              <a:rPr lang="en-GB" sz="900" dirty="0"/>
              <a:t>://www.ons.gov.uk/census/censustransformationprogramme/questiondevelopment/updatestocensus2021onlinequestionnaireguidancecoronaviruscovid19pandemicimpacts</a:t>
            </a:r>
          </a:p>
        </p:txBody>
      </p:sp>
    </p:spTree>
    <p:extLst>
      <p:ext uri="{BB962C8B-B14F-4D97-AF65-F5344CB8AC3E}">
        <p14:creationId xmlns:p14="http://schemas.microsoft.com/office/powerpoint/2010/main" val="391336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t>Question guidance </a:t>
            </a:r>
            <a:r>
              <a:rPr lang="en-GB" sz="3200" smtClean="0">
                <a:solidFill>
                  <a:srgbClr val="FF0000"/>
                </a:solidFill>
              </a:rPr>
              <a:t>(my emphasis</a:t>
            </a:r>
            <a:r>
              <a:rPr lang="en-GB" sz="3200" dirty="0" smtClean="0">
                <a:solidFill>
                  <a:srgbClr val="FF0000"/>
                </a:solidFill>
              </a:rPr>
              <a:t>)</a:t>
            </a:r>
            <a:endParaRPr lang="en-GB" sz="3200" dirty="0">
              <a:solidFill>
                <a:srgbClr val="FF0000"/>
              </a:solidFill>
            </a:endParaRPr>
          </a:p>
        </p:txBody>
      </p:sp>
      <p:sp>
        <p:nvSpPr>
          <p:cNvPr id="3" name="Content Placeholder 2"/>
          <p:cNvSpPr>
            <a:spLocks noGrp="1"/>
          </p:cNvSpPr>
          <p:nvPr>
            <p:ph idx="1"/>
          </p:nvPr>
        </p:nvSpPr>
        <p:spPr/>
        <p:txBody>
          <a:bodyPr/>
          <a:lstStyle/>
          <a:p>
            <a:endParaRPr lang="en-GB" sz="3200"/>
          </a:p>
        </p:txBody>
      </p:sp>
      <p:sp>
        <p:nvSpPr>
          <p:cNvPr id="4" name="TextBox 3"/>
          <p:cNvSpPr txBox="1"/>
          <p:nvPr/>
        </p:nvSpPr>
        <p:spPr>
          <a:xfrm>
            <a:off x="0" y="6396335"/>
            <a:ext cx="9067803" cy="49244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300" dirty="0" smtClean="0"/>
              <a:t>Source:</a:t>
            </a:r>
            <a:br>
              <a:rPr lang="en-GB" sz="1300" dirty="0" smtClean="0"/>
            </a:br>
            <a:r>
              <a:rPr lang="en-GB" sz="1300" dirty="0" smtClean="0"/>
              <a:t>https</a:t>
            </a:r>
            <a:r>
              <a:rPr lang="en-GB" sz="1300" dirty="0"/>
              <a:t>://webarchive.nationalarchives.gov.uk/ukgwa/20210321073548/https://census.gov.uk/help/how-to-answer-questions</a:t>
            </a:r>
          </a:p>
        </p:txBody>
      </p:sp>
      <p:sp>
        <p:nvSpPr>
          <p:cNvPr id="5" name="TextBox 4"/>
          <p:cNvSpPr txBox="1"/>
          <p:nvPr/>
        </p:nvSpPr>
        <p:spPr>
          <a:xfrm>
            <a:off x="330200" y="1988840"/>
            <a:ext cx="848995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smtClean="0"/>
              <a:t>How to answer if the coronavirus (COVID-19) pandemic has affected where you mainly work</a:t>
            </a:r>
            <a:r>
              <a:rPr lang="en-GB" sz="2400" b="1" dirty="0"/>
              <a:t/>
            </a:r>
            <a:br>
              <a:rPr lang="en-GB" sz="2400" b="1" dirty="0"/>
            </a:br>
            <a:endParaRPr lang="en-GB" sz="2400" b="1" dirty="0"/>
          </a:p>
          <a:p>
            <a:r>
              <a:rPr lang="en-GB" sz="2400" smtClean="0"/>
              <a:t>If you're currently working and the coronavirus pandemic has affected where you mainly work, select the answer that best describes </a:t>
            </a:r>
            <a:r>
              <a:rPr lang="en-GB" sz="2400" smtClean="0">
                <a:solidFill>
                  <a:srgbClr val="FF0000"/>
                </a:solidFill>
              </a:rPr>
              <a:t>your current circumstances</a:t>
            </a:r>
            <a:r>
              <a:rPr lang="en-GB" sz="2400" dirty="0" smtClean="0"/>
              <a:t>.</a:t>
            </a:r>
          </a:p>
          <a:p>
            <a:endParaRPr lang="en-GB" sz="2400" dirty="0"/>
          </a:p>
          <a:p>
            <a:r>
              <a:rPr lang="en-GB" sz="2400" smtClean="0"/>
              <a:t>If you're away from work on furlough, in quarantine or self-isolating, answer about </a:t>
            </a:r>
            <a:r>
              <a:rPr lang="en-GB" sz="2400" smtClean="0">
                <a:solidFill>
                  <a:srgbClr val="FF0000"/>
                </a:solidFill>
              </a:rPr>
              <a:t>where you mainly worked before </a:t>
            </a:r>
            <a:r>
              <a:rPr lang="en-GB" sz="2400" smtClean="0"/>
              <a:t>being away</a:t>
            </a:r>
            <a:r>
              <a:rPr lang="en-GB" sz="2400" dirty="0"/>
              <a:t>.</a:t>
            </a:r>
          </a:p>
          <a:p>
            <a:endParaRPr lang="en-GB" sz="2400" dirty="0"/>
          </a:p>
        </p:txBody>
      </p:sp>
    </p:spTree>
    <p:extLst>
      <p:ext uri="{BB962C8B-B14F-4D97-AF65-F5344CB8AC3E}">
        <p14:creationId xmlns:p14="http://schemas.microsoft.com/office/powerpoint/2010/main" val="386258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Types of data</a:t>
            </a:r>
            <a:endParaRPr lang="en-GB" dirty="0"/>
          </a:p>
        </p:txBody>
      </p:sp>
      <p:sp>
        <p:nvSpPr>
          <p:cNvPr id="3" name="Content Placeholder 2"/>
          <p:cNvSpPr>
            <a:spLocks noGrp="1"/>
          </p:cNvSpPr>
          <p:nvPr>
            <p:ph idx="1"/>
          </p:nvPr>
        </p:nvSpPr>
        <p:spPr/>
        <p:txBody>
          <a:bodyPr/>
          <a:lstStyle/>
          <a:p>
            <a:r>
              <a:rPr lang="en-GB" dirty="0" smtClean="0"/>
              <a:t>Aggregate data: published (England and Wales; Northern Ireland)</a:t>
            </a:r>
          </a:p>
          <a:p>
            <a:r>
              <a:rPr lang="en-GB" dirty="0"/>
              <a:t>Experimental matrices: published (E&amp;W)</a:t>
            </a:r>
          </a:p>
          <a:p>
            <a:r>
              <a:rPr lang="en-GB" dirty="0" smtClean="0"/>
              <a:t>Microdata – to come</a:t>
            </a:r>
          </a:p>
          <a:p>
            <a:r>
              <a:rPr lang="en-GB" dirty="0" smtClean="0"/>
              <a:t>Flow data – to come</a:t>
            </a:r>
          </a:p>
          <a:p>
            <a:r>
              <a:rPr lang="en-GB" dirty="0" smtClean="0"/>
              <a:t>Longitudinal </a:t>
            </a:r>
            <a:r>
              <a:rPr lang="en-GB" dirty="0"/>
              <a:t>data – to come</a:t>
            </a:r>
          </a:p>
          <a:p>
            <a:endParaRPr lang="en-GB" dirty="0" smtClean="0"/>
          </a:p>
        </p:txBody>
      </p:sp>
    </p:spTree>
    <p:extLst>
      <p:ext uri="{BB962C8B-B14F-4D97-AF65-F5344CB8AC3E}">
        <p14:creationId xmlns:p14="http://schemas.microsoft.com/office/powerpoint/2010/main" val="335294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dkbluegrad">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0359177128AA4094B684039A77F925" ma:contentTypeVersion="12" ma:contentTypeDescription="Create a new document." ma:contentTypeScope="" ma:versionID="07f74a34ff4f6411b88b5050e033d1ad">
  <xsd:schema xmlns:xsd="http://www.w3.org/2001/XMLSchema" xmlns:xs="http://www.w3.org/2001/XMLSchema" xmlns:p="http://schemas.microsoft.com/office/2006/metadata/properties" xmlns:ns3="5bd5bb24-ac83-4069-a78a-3666eac036bf" xmlns:ns4="fccdc4fd-e2e9-42db-9755-4e6ca9086cac" targetNamespace="http://schemas.microsoft.com/office/2006/metadata/properties" ma:root="true" ma:fieldsID="6f03bc55de748096462c13f0c8f6b965" ns3:_="" ns4:_="">
    <xsd:import namespace="5bd5bb24-ac83-4069-a78a-3666eac036bf"/>
    <xsd:import namespace="fccdc4fd-e2e9-42db-9755-4e6ca9086c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5bb24-ac83-4069-a78a-3666eac03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cdc4fd-e2e9-42db-9755-4e6ca9086c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BB15C8-66C9-4346-B79F-3FA54EF13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5bb24-ac83-4069-a78a-3666eac036bf"/>
    <ds:schemaRef ds:uri="fccdc4fd-e2e9-42db-9755-4e6ca9086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7D461-B5CD-418B-9EAD-1A1C5B7D9099}">
  <ds:schemaRefs>
    <ds:schemaRef ds:uri="http://schemas.microsoft.com/sharepoint/v3/contenttype/forms"/>
  </ds:schemaRefs>
</ds:datastoreItem>
</file>

<file path=customXml/itemProps3.xml><?xml version="1.0" encoding="utf-8"?>
<ds:datastoreItem xmlns:ds="http://schemas.openxmlformats.org/officeDocument/2006/customXml" ds:itemID="{D84FCB54-1815-4BC2-9819-B1FCD38CD2FA}">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fccdc4fd-e2e9-42db-9755-4e6ca9086cac"/>
    <ds:schemaRef ds:uri="5bd5bb24-ac83-4069-a78a-3666eac036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pptdkbluegrad</Template>
  <TotalTime>4256</TotalTime>
  <Words>2424</Words>
  <Application>Microsoft Office PowerPoint</Application>
  <PresentationFormat>On-screen Show (4:3)</PresentationFormat>
  <Paragraphs>709</Paragraphs>
  <Slides>34</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pptdkbluegrad</vt:lpstr>
      <vt:lpstr>Understanding pre- and post-pandemic patterns of journeys to work, using the 2021/22 Censuses  </vt:lpstr>
      <vt:lpstr>Census questions about travel to work</vt:lpstr>
      <vt:lpstr>Census timing (England &amp; Wales; N. Ireland)</vt:lpstr>
      <vt:lpstr>Census questions: pandemic adjustments</vt:lpstr>
      <vt:lpstr>The census workplace dilemma</vt:lpstr>
      <vt:lpstr>Electronic form: interstitial pages</vt:lpstr>
      <vt:lpstr>Electronic form: instructions</vt:lpstr>
      <vt:lpstr>Question guidance (my emphasis)</vt:lpstr>
      <vt:lpstr>Types of data</vt:lpstr>
      <vt:lpstr>PowerPoint Presentation</vt:lpstr>
      <vt:lpstr>2021 headline figures (E&amp;W)</vt:lpstr>
      <vt:lpstr>2021 headline figures (Northern Ireland)</vt:lpstr>
      <vt:lpstr>Interpreting results</vt:lpstr>
      <vt:lpstr>PowerPoint Presentation</vt:lpstr>
      <vt:lpstr>PowerPoint Presentation</vt:lpstr>
      <vt:lpstr>PowerPoint Presentation</vt:lpstr>
      <vt:lpstr>PowerPoint Presentation</vt:lpstr>
      <vt:lpstr>PowerPoint Presentation</vt:lpstr>
      <vt:lpstr>Most common and second most common modes: London detail</vt:lpstr>
      <vt:lpstr>Border issues</vt:lpstr>
      <vt:lpstr>Cross border balances  (2011)</vt:lpstr>
      <vt:lpstr>ONS travel to work matrices</vt:lpstr>
      <vt:lpstr>ONS travel to work matrices</vt:lpstr>
      <vt:lpstr>Experimental jtw: 'with pandemic'</vt:lpstr>
      <vt:lpstr>Experimental jtw: 'no pandemic'</vt:lpstr>
      <vt:lpstr>PowerPoint Presentation</vt:lpstr>
      <vt:lpstr>Experimental jtw: differences</vt:lpstr>
      <vt:lpstr>ONS Longitudinal Study</vt:lpstr>
      <vt:lpstr>PowerPoint Presentation</vt:lpstr>
      <vt:lpstr>Stability 1991-2001 (England and Wales)</vt:lpstr>
      <vt:lpstr>Stability 2001-2011 (England and Wales)</vt:lpstr>
      <vt:lpstr>Effects of moving home…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DH2012</dc:title>
  <dc:creator>Oliver Duke-Williams</dc:creator>
  <cp:lastModifiedBy>Duke-Williams, Oliver</cp:lastModifiedBy>
  <cp:revision>105</cp:revision>
  <cp:lastPrinted>2020-01-30T13:51:21Z</cp:lastPrinted>
  <dcterms:created xsi:type="dcterms:W3CDTF">2012-07-05T11:39:20Z</dcterms:created>
  <dcterms:modified xsi:type="dcterms:W3CDTF">2023-08-18T14:42:09Z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0x010100860359177128AA4094B684039A77F925</vt:lpwstr>
  </property>
</Properties>
</file>