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png" ContentType="image/png"/>
  <Override PartName="/ppt/media/image10.png" ContentType="image/png"/>
  <Override PartName="/ppt/media/image6.jpeg" ContentType="image/jpeg"/>
  <Override PartName="/ppt/media/image9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13.png" ContentType="image/png"/>
  <Override PartName="/ppt/media/image8.png" ContentType="image/png"/>
  <Override PartName="/ppt/media/image5.jpeg" ContentType="image/jpeg"/>
  <Override PartName="/ppt/media/image23.png" ContentType="image/png"/>
  <Override PartName="/ppt/media/image22.png" ContentType="image/png"/>
  <Override PartName="/ppt/media/image21.jpeg" ContentType="image/jpeg"/>
  <Override PartName="/ppt/media/image16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2.png" ContentType="image/png"/>
  <Override PartName="/ppt/media/image3.png" ContentType="image/png"/>
  <Override PartName="/ppt/media/image4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9FAB06-2008-4AF9-94B7-4A3048DC55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CCC7B7-BD59-40AC-8079-A39E1A2585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7E2FC0-21E0-4912-84FD-D4E76B5DA50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76B4B8-A25A-4E51-93CD-745E1052E3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9D9BE9-34FE-41D5-B6B2-0B098A3BB0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6E63FD-169C-4444-932B-849BCAB4ED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27B682C-D98B-447D-9A47-A866907BFF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59CB63-7824-4486-8DF2-911575444D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0F7C05-6FC1-4369-AB91-91F497135A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E0AB08-C248-4EBD-BB44-E2AE868571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A257E5-3DB3-48EE-8C12-45800A8242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33F504-DBFD-49E4-AB18-03F536CD7B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2553BE-FE93-4BEB-BCF0-DEA35E3183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DE5F01-63A9-4233-B13D-4CE4675938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079BBC-86B6-43EF-8C14-E258BCDE7A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0C7A8F-C23C-465D-A6D2-B3CDF74681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43D4CB-16D1-42B3-B75D-966031715C0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0A78B4-BB94-40AD-B7F7-4AA8F9F372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300F8D-5671-4656-A48F-4D71E906BF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B75BB5-60F7-4C26-8F3A-08885D68F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5341E3-ACB4-4ADC-869B-F036ABE2A4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BDF81F-0EA8-44F2-A2B0-E831976682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BBC55A-3888-4A46-9FE7-9E8946237D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EA7C02-1EC9-46CB-A25E-A0EEDF398D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traight Connector 12"/>
          <p:cNvSpPr/>
          <p:nvPr/>
        </p:nvSpPr>
        <p:spPr>
          <a:xfrm>
            <a:off x="392400" y="1342080"/>
            <a:ext cx="360" cy="360"/>
          </a:xfrm>
          <a:prstGeom prst="line">
            <a:avLst/>
          </a:pr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Straight Connector 8"/>
          <p:cNvSpPr/>
          <p:nvPr/>
        </p:nvSpPr>
        <p:spPr>
          <a:xfrm>
            <a:off x="1134000" y="0"/>
            <a:ext cx="360" cy="685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71F76B-927C-490E-A16F-ECB81A9CB18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traight Connector 12"/>
          <p:cNvSpPr/>
          <p:nvPr/>
        </p:nvSpPr>
        <p:spPr>
          <a:xfrm>
            <a:off x="392400" y="1342080"/>
            <a:ext cx="360" cy="360"/>
          </a:xfrm>
          <a:prstGeom prst="line">
            <a:avLst/>
          </a:pr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Straight Connector 8"/>
          <p:cNvSpPr/>
          <p:nvPr/>
        </p:nvSpPr>
        <p:spPr>
          <a:xfrm>
            <a:off x="1134000" y="0"/>
            <a:ext cx="360" cy="6858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564098-243A-4503-8AB8-A257E4CFDFB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230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traight Connector 2"/>
          <p:cNvSpPr/>
          <p:nvPr/>
        </p:nvSpPr>
        <p:spPr>
          <a:xfrm>
            <a:off x="1124280" y="0"/>
            <a:ext cx="360" cy="685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Optic Neuritis Case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25-Year-old female nurse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Past ocular history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Nil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Past medical history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Nil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Medications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oral contraceptive pill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No known drug allergies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basic emergency dept work-up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627200" y="1448640"/>
            <a:ext cx="9654120" cy="506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FBC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EUC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CRP &lt; 1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ANA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ANCA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ENA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ACE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CXR -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further history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Has a new kitten at home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Recently travelled overseas and did a nursing job in Fiji for one month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which included patients with TB and Dengue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1523880" y="5286240"/>
            <a:ext cx="4178520" cy="35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1523880" y="2715840"/>
            <a:ext cx="46764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rmAutofit fontScale="93000"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IS this</a:t>
            </a:r>
            <a:br>
              <a:rPr sz="4800"/>
            </a:b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infective optic neuritis?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EXTRA Bloods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HIV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Syphilis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TB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Bartonella negative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CXR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1523880" y="5286240"/>
            <a:ext cx="4178520" cy="35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296" strike="noStrike" cap="all">
                <a:solidFill>
                  <a:srgbClr val="ffffff"/>
                </a:solidFill>
                <a:latin typeface="Speak Pro"/>
              </a:rPr>
              <a:t>Axel petzold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1523880" y="2715840"/>
            <a:ext cx="417852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is this</a:t>
            </a:r>
            <a:br>
              <a:rPr sz="4800"/>
            </a:b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MS optic neuritis?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Review in clinic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Vision now dropped to count fingers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Pain continues 2 weeks after first noticed and 1 week after first presentation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36080" y="244332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MRI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5" descr="A close-up of a human skull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2022840" y="1101600"/>
            <a:ext cx="4072320" cy="465444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7" descr="A picture containing black&#10;&#10;Description automatically generated"/>
          <p:cNvPicPr/>
          <p:nvPr/>
        </p:nvPicPr>
        <p:blipFill>
          <a:blip r:embed="rId2"/>
          <a:stretch/>
        </p:blipFill>
        <p:spPr>
          <a:xfrm>
            <a:off x="6700680" y="1204560"/>
            <a:ext cx="4481640" cy="448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MRI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1627200" y="1448640"/>
            <a:ext cx="9745920" cy="479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Left optic nerve swelling with high T2 signal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GAD enhancement from optic discs to orbital apex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Management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Received IV Methylprednisolone 1g daily for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3 doses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On review after three doses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Pain improved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LE VA 6/60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Ongoing left RAPD, colour vision and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bright sats decreased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7376040" y="1622520"/>
            <a:ext cx="4384800" cy="478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376000" y="277920"/>
            <a:ext cx="7933320" cy="591408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 txBox="1"/>
          <p:nvPr/>
        </p:nvSpPr>
        <p:spPr>
          <a:xfrm>
            <a:off x="7486200" y="6385680"/>
            <a:ext cx="4429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Lancet Neurology 2022;21:1120-1134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10582560" y="4678560"/>
            <a:ext cx="1477440" cy="147744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/>
          <p:nvPr/>
        </p:nvSpPr>
        <p:spPr>
          <a:xfrm>
            <a:off x="5220000" y="1169640"/>
            <a:ext cx="5089320" cy="3690360"/>
          </a:xfrm>
          <a:prstGeom prst="line">
            <a:avLst/>
          </a:prstGeom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 flipH="1">
            <a:off x="5040000" y="900000"/>
            <a:ext cx="4680000" cy="3960000"/>
          </a:xfrm>
          <a:prstGeom prst="line">
            <a:avLst/>
          </a:prstGeom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PRESENTATION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1 week history of left eye pain, worse on eye movement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Pain worse at night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Mild photophobia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No systemic symptoms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3"/>
          <p:cNvSpPr txBox="1"/>
          <p:nvPr/>
        </p:nvSpPr>
        <p:spPr>
          <a:xfrm>
            <a:off x="1627560" y="5184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Epidemiology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238400" y="1341720"/>
            <a:ext cx="9705600" cy="186660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1367640" y="3436920"/>
            <a:ext cx="7092360" cy="3223080"/>
          </a:xfrm>
          <a:prstGeom prst="rect">
            <a:avLst/>
          </a:prstGeom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6372000" y="4572000"/>
            <a:ext cx="540000" cy="360000"/>
          </a:xfrm>
          <a:prstGeom prst="ellipse">
            <a:avLst/>
          </a:prstGeom>
          <a:noFill/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/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 txBox="1"/>
          <p:nvPr/>
        </p:nvSpPr>
        <p:spPr>
          <a:xfrm>
            <a:off x="8170200" y="6444000"/>
            <a:ext cx="38898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JAMA Neurology 2020;1:1514-1523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1440000" y="1440000"/>
            <a:ext cx="6105240" cy="108540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1650240" y="2705400"/>
            <a:ext cx="5615640" cy="347940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8096400" y="1080000"/>
            <a:ext cx="3963600" cy="504000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7920000" y="1404000"/>
            <a:ext cx="2939760" cy="360000"/>
          </a:xfrm>
          <a:prstGeom prst="ellipse">
            <a:avLst/>
          </a:prstGeom>
          <a:noFill/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1497240" y="144000"/>
            <a:ext cx="7826760" cy="16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How likely is ms-ON?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4"/>
          <p:cNvSpPr txBox="1"/>
          <p:nvPr/>
        </p:nvSpPr>
        <p:spPr>
          <a:xfrm>
            <a:off x="1260000" y="52200"/>
            <a:ext cx="1093212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Does it meet Diagnostic criteria?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1298880" y="1152720"/>
            <a:ext cx="8781120" cy="5327280"/>
          </a:xfrm>
          <a:prstGeom prst="rect">
            <a:avLst/>
          </a:prstGeom>
          <a:ln w="0">
            <a:noFill/>
          </a:ln>
          <a:effectLst>
            <a:outerShdw blurRad="0" dir="2700000" dist="101823" rotWithShape="0">
              <a:srgbClr val="808080"/>
            </a:outerShdw>
          </a:effectLst>
        </p:spPr>
      </p:pic>
      <p:sp>
        <p:nvSpPr>
          <p:cNvPr id="185" name=""/>
          <p:cNvSpPr txBox="1"/>
          <p:nvPr/>
        </p:nvSpPr>
        <p:spPr>
          <a:xfrm>
            <a:off x="7486560" y="6385680"/>
            <a:ext cx="4429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Lancet Neurology 2022;21:1120-1134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0582920" y="4678560"/>
            <a:ext cx="1477440" cy="147744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1224000" y="2664000"/>
            <a:ext cx="2880000" cy="1260000"/>
          </a:xfrm>
          <a:prstGeom prst="ellipse">
            <a:avLst/>
          </a:prstGeom>
          <a:noFill/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 algn="ctr"/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1260000" y="5544000"/>
            <a:ext cx="2880000" cy="1080000"/>
          </a:xfrm>
          <a:prstGeom prst="ellipse">
            <a:avLst/>
          </a:prstGeom>
          <a:noFill/>
          <a:ln w="72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"/>
          <p:cNvSpPr txBox="1"/>
          <p:nvPr/>
        </p:nvSpPr>
        <p:spPr>
          <a:xfrm>
            <a:off x="7668000" y="6444000"/>
            <a:ext cx="4429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Lancet Neurology 2022;21:1120-1134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10296000" y="4462560"/>
            <a:ext cx="1477440" cy="1477440"/>
          </a:xfrm>
          <a:prstGeom prst="rect">
            <a:avLst/>
          </a:prstGeom>
          <a:ln w="0"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1440000" y="213840"/>
            <a:ext cx="6300000" cy="6338160"/>
          </a:xfrm>
          <a:prstGeom prst="rect">
            <a:avLst/>
          </a:prstGeom>
          <a:ln w="0">
            <a:noFill/>
          </a:ln>
          <a:effectLst>
            <a:outerShdw blurRad="0" dir="2700000" dist="101823" rotWithShape="0">
              <a:srgbClr val="808080"/>
            </a:outerShdw>
          </a:effectLst>
        </p:spPr>
      </p:pic>
      <p:sp>
        <p:nvSpPr>
          <p:cNvPr id="192" name=""/>
          <p:cNvSpPr/>
          <p:nvPr/>
        </p:nvSpPr>
        <p:spPr>
          <a:xfrm>
            <a:off x="3060000" y="2520000"/>
            <a:ext cx="1980000" cy="0"/>
          </a:xfrm>
          <a:prstGeom prst="line">
            <a:avLst/>
          </a:prstGeom>
          <a:ln w="0"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2052000" y="3240000"/>
            <a:ext cx="5148000" cy="0"/>
          </a:xfrm>
          <a:prstGeom prst="line">
            <a:avLst/>
          </a:prstGeom>
          <a:ln w="0"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1656000" y="3420000"/>
            <a:ext cx="900000" cy="504360"/>
          </a:xfrm>
          <a:prstGeom prst="ellipse">
            <a:avLst/>
          </a:prstGeom>
          <a:noFill/>
          <a:ln w="36000">
            <a:solidFill>
              <a:srgbClr val="00f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5004000" y="5634000"/>
            <a:ext cx="7000560" cy="1180800"/>
          </a:xfrm>
          <a:prstGeom prst="rect">
            <a:avLst/>
          </a:prstGeom>
          <a:ln w="0">
            <a:noFill/>
          </a:ln>
        </p:spPr>
      </p:pic>
      <p:pic>
        <p:nvPicPr>
          <p:cNvPr id="196" name="" descr=""/>
          <p:cNvPicPr/>
          <p:nvPr/>
        </p:nvPicPr>
        <p:blipFill>
          <a:blip r:embed="rId4"/>
          <a:stretch/>
        </p:blipFill>
        <p:spPr>
          <a:xfrm>
            <a:off x="2670480" y="3978000"/>
            <a:ext cx="9362880" cy="1657080"/>
          </a:xfrm>
          <a:prstGeom prst="rect">
            <a:avLst/>
          </a:prstGeom>
          <a:ln w="0">
            <a:noFill/>
          </a:ln>
        </p:spPr>
      </p:pic>
      <p:sp>
        <p:nvSpPr>
          <p:cNvPr id="197" name=""/>
          <p:cNvSpPr/>
          <p:nvPr/>
        </p:nvSpPr>
        <p:spPr>
          <a:xfrm>
            <a:off x="7596000" y="6210000"/>
            <a:ext cx="1980000" cy="0"/>
          </a:xfrm>
          <a:prstGeom prst="line">
            <a:avLst/>
          </a:prstGeom>
          <a:ln w="0"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10212120" y="6498000"/>
            <a:ext cx="1667880" cy="0"/>
          </a:xfrm>
          <a:prstGeom prst="line">
            <a:avLst/>
          </a:prstGeom>
          <a:ln w="0"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5148000" y="6750000"/>
            <a:ext cx="1332000" cy="0"/>
          </a:xfrm>
          <a:prstGeom prst="line">
            <a:avLst/>
          </a:prstGeom>
          <a:ln w="0"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7920000" y="6511320"/>
            <a:ext cx="39240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J Neuroimmunology 2013;262:1-10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6480000" y="1980000"/>
            <a:ext cx="5354280" cy="3747600"/>
          </a:xfrm>
          <a:prstGeom prst="rect">
            <a:avLst/>
          </a:prstGeom>
          <a:ln w="0">
            <a:noFill/>
          </a:ln>
        </p:spPr>
      </p:pic>
      <p:sp>
        <p:nvSpPr>
          <p:cNvPr id="202" name=""/>
          <p:cNvSpPr/>
          <p:nvPr/>
        </p:nvSpPr>
        <p:spPr>
          <a:xfrm>
            <a:off x="6156000" y="2160000"/>
            <a:ext cx="2880000" cy="2520000"/>
          </a:xfrm>
          <a:prstGeom prst="ellipse">
            <a:avLst/>
          </a:prstGeom>
          <a:noFill/>
          <a:ln w="3600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440000" y="0"/>
            <a:ext cx="84600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Is this MS-ON ?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1080000" y="19627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marL="401760" indent="-3013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Meets diagnostic criteria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03520" indent="-301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Clinical: Scenario 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03520" indent="-301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Paraclinical: OCT &amp; MRI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01760" indent="-3013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Classification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03520" indent="-301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Presently: SION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03520" indent="-301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Most likely: MS-ON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803520" indent="-301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Not yet excluded: AQP4-ON, </a:t>
            </a:r>
            <a:br>
              <a:rPr sz="2800"/>
            </a:b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CRMP5-ON, MOG-ON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7486920" y="6385680"/>
            <a:ext cx="4429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The Lancet Neurology 2022;21:1120-1134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10188000" y="4102560"/>
            <a:ext cx="1477440" cy="147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1523880" y="5286240"/>
            <a:ext cx="4178520" cy="35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title"/>
          </p:nvPr>
        </p:nvSpPr>
        <p:spPr>
          <a:xfrm>
            <a:off x="1523880" y="2715840"/>
            <a:ext cx="417852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is this</a:t>
            </a:r>
            <a:br>
              <a:rPr sz="4800"/>
            </a:b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NMO optic neuritis?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Bloods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1627200" y="1689120"/>
            <a:ext cx="4692960" cy="384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Anti NMO negative (2x)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Serum IEPG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IgG and subclasses normal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Progress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Anti-MOG negative (3x)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On review MRI shows perineural enhancement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Picture 8" descr="A close-up of the moon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8137440" y="33840"/>
            <a:ext cx="3328560" cy="33285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A close-up of a human skull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8137440" y="3445560"/>
            <a:ext cx="3328560" cy="33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1523880" y="5286240"/>
            <a:ext cx="4178520" cy="35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1523880" y="2715840"/>
            <a:ext cx="417852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800" spc="-1" strike="noStrike" cap="all">
                <a:solidFill>
                  <a:srgbClr val="ffffff"/>
                </a:solidFill>
                <a:latin typeface="Sagona ExtraLight"/>
              </a:rPr>
              <a:t>this must be MOG optic neuritis?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Further management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Continues for 5 days IVMP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LP performed, opening pressure 10mmHg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-&gt; normal chemistry, no oligoclonal bands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After 5 days of IVMP and one day of oral steroids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-&gt; LE VA 6/60 PH 6/36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Initiated 3 days IVIG in conjunction with neurology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Day 0 – LE VA 6/60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Day 1 – LE VA 6/21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Discharged on slow steroid taper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exam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1" name="Table 3"/>
          <p:cNvGraphicFramePr/>
          <p:nvPr/>
        </p:nvGraphicFramePr>
        <p:xfrm>
          <a:off x="2031840" y="1950840"/>
          <a:ext cx="9373320" cy="3775680"/>
        </p:xfrm>
        <a:graphic>
          <a:graphicData uri="http://schemas.openxmlformats.org/drawingml/2006/table">
            <a:tbl>
              <a:tblPr/>
              <a:tblGrid>
                <a:gridCol w="3124440"/>
                <a:gridCol w="3124440"/>
                <a:gridCol w="3124800"/>
              </a:tblGrid>
              <a:tr h="943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Right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Left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</a:tr>
              <a:tr h="943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6/6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6/15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943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IOP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943920"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RAPD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Follow Up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3 days post IVIG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LE VA 6/15 + 2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No pain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0.9 RAPD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17 days post IVIG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Finished steroid taper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LE VA 6/7.5 + 2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0.6 RAPD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3" descr=""/>
          <p:cNvPicPr/>
          <p:nvPr/>
        </p:nvPicPr>
        <p:blipFill>
          <a:blip r:embed="rId1"/>
          <a:stretch/>
        </p:blipFill>
        <p:spPr>
          <a:xfrm>
            <a:off x="6286680" y="949320"/>
            <a:ext cx="5066640" cy="495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Follow Up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6 weeks post IVIG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VA LE 6/5 – 3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RE N4, LE N6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Faint residual colour difference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(80% red saturations)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No RAPD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 Light"/>
              </a:rPr>
              <a:t>Maybe it was neuro-sarcoid?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Picture 4" descr=""/>
          <p:cNvPicPr/>
          <p:nvPr/>
        </p:nvPicPr>
        <p:blipFill>
          <a:blip r:embed="rId1"/>
          <a:stretch/>
        </p:blipFill>
        <p:spPr>
          <a:xfrm>
            <a:off x="6809040" y="1032840"/>
            <a:ext cx="4639680" cy="479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REP</a:t>
            </a: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RES</a:t>
            </a: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ENT</a:t>
            </a: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ATI</a:t>
            </a: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ON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4" name="Table 3"/>
          <p:cNvGraphicFramePr/>
          <p:nvPr/>
        </p:nvGraphicFramePr>
        <p:xfrm>
          <a:off x="1449360" y="1342080"/>
          <a:ext cx="10311840" cy="3003840"/>
        </p:xfrm>
        <a:graphic>
          <a:graphicData uri="http://schemas.openxmlformats.org/drawingml/2006/table">
            <a:tbl>
              <a:tblPr/>
              <a:tblGrid>
                <a:gridCol w="3437280"/>
                <a:gridCol w="3437280"/>
                <a:gridCol w="3437640"/>
              </a:tblGrid>
              <a:tr h="750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Right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Left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</a:tr>
              <a:tr h="750960"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 sats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Decreased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750960"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Bright sats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Decreased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7509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Ishihara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TP+3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EXAMINATION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7" name="Table 3"/>
          <p:cNvGraphicFramePr/>
          <p:nvPr/>
        </p:nvGraphicFramePr>
        <p:xfrm>
          <a:off x="1627200" y="1342080"/>
          <a:ext cx="10030680" cy="5175720"/>
        </p:xfrm>
        <a:graphic>
          <a:graphicData uri="http://schemas.openxmlformats.org/drawingml/2006/table">
            <a:tbl>
              <a:tblPr/>
              <a:tblGrid>
                <a:gridCol w="3343680"/>
                <a:gridCol w="3343680"/>
                <a:gridCol w="3343680"/>
              </a:tblGrid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Right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Left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</a:tr>
              <a:tr h="1085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Lids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White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Conj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White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Cornea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Clear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Deep and quiet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Deep and quiet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Iris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584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Phakic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Lens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Phakic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585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Ant. vit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EXAMINATION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627200" y="1506960"/>
            <a:ext cx="1013364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0" name="Table 3"/>
          <p:cNvGraphicFramePr/>
          <p:nvPr/>
        </p:nvGraphicFramePr>
        <p:xfrm>
          <a:off x="1782720" y="1997640"/>
          <a:ext cx="9405360" cy="3771720"/>
        </p:xfrm>
        <a:graphic>
          <a:graphicData uri="http://schemas.openxmlformats.org/drawingml/2006/table">
            <a:tbl>
              <a:tblPr/>
              <a:tblGrid>
                <a:gridCol w="3135240"/>
                <a:gridCol w="3135240"/>
                <a:gridCol w="3135240"/>
              </a:tblGrid>
              <a:tr h="9216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Right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Left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5d1bb"/>
                    </a:solidFill>
                  </a:tcPr>
                </a:tc>
              </a:tr>
              <a:tr h="1006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CDR 0.4, no swelling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Disc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CDR 0.4, no swelling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  <a:tr h="9216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Macula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6f3"/>
                    </a:solidFill>
                  </a:tcPr>
                </a:tc>
              </a:tr>
              <a:tr h="9216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Retina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b="0" lang="en-GB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d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627200" y="31320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HVF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6462360" y="1207800"/>
            <a:ext cx="5003640" cy="533628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2"/>
          <a:stretch/>
        </p:blipFill>
        <p:spPr>
          <a:xfrm>
            <a:off x="1338840" y="1240560"/>
            <a:ext cx="4834080" cy="530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OCT  disc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4628160" y="339480"/>
            <a:ext cx="5861880" cy="63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627200" y="339480"/>
            <a:ext cx="10133640" cy="1001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500" spc="-1" strike="noStrike" cap="all">
                <a:solidFill>
                  <a:srgbClr val="034793"/>
                </a:solidFill>
                <a:latin typeface="Sagona ExtraLight"/>
              </a:rPr>
              <a:t>OCT  MAC</a:t>
            </a:r>
            <a:endParaRPr b="0" lang="en-GB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3290400" y="1226880"/>
            <a:ext cx="6524640" cy="558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880</TotalTime>
  <Application>LibreOffice/7.4.5.1$Linux_X86_64 LibreOffice_project/40$Build-1</Application>
  <AppVersion>15.0000</AppVersion>
  <Words>438</Words>
  <Paragraphs>164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2022-06-01T11:13:27Z</dcterms:created>
  <dc:creator>Daniel Jacob Boer</dc:creator>
  <dc:description/>
  <dc:language>en-GB</dc:language>
  <cp:lastModifiedBy>Axel Petzold</cp:lastModifiedBy>
  <dcterms:modified xsi:type="dcterms:W3CDTF">2023-02-21T08:57:20Z</dcterms:modified>
  <cp:revision>41</cp:revision>
  <dc:subject/>
  <dc:title>Optic Neuritis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25</vt:i4>
  </property>
</Properties>
</file>