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722" r:id="rId5"/>
    <p:sldMasterId id="2147483708" r:id="rId6"/>
    <p:sldMasterId id="2147483694" r:id="rId7"/>
  </p:sldMasterIdLst>
  <p:notesMasterIdLst>
    <p:notesMasterId r:id="rId24"/>
  </p:notesMasterIdLst>
  <p:handoutMasterIdLst>
    <p:handoutMasterId r:id="rId25"/>
  </p:handoutMasterIdLst>
  <p:sldIdLst>
    <p:sldId id="287" r:id="rId8"/>
    <p:sldId id="290" r:id="rId9"/>
    <p:sldId id="305" r:id="rId10"/>
    <p:sldId id="296" r:id="rId11"/>
    <p:sldId id="291" r:id="rId12"/>
    <p:sldId id="298" r:id="rId13"/>
    <p:sldId id="304" r:id="rId14"/>
    <p:sldId id="299" r:id="rId15"/>
    <p:sldId id="294" r:id="rId16"/>
    <p:sldId id="295" r:id="rId17"/>
    <p:sldId id="306" r:id="rId18"/>
    <p:sldId id="292" r:id="rId19"/>
    <p:sldId id="293" r:id="rId20"/>
    <p:sldId id="289" r:id="rId21"/>
    <p:sldId id="29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279" userDrawn="1">
          <p15:clr>
            <a:srgbClr val="A4A3A4"/>
          </p15:clr>
        </p15:guide>
        <p15:guide id="3" orient="horz" pos="3906" userDrawn="1">
          <p15:clr>
            <a:srgbClr val="A4A3A4"/>
          </p15:clr>
        </p15:guide>
        <p15:guide id="4" pos="7355" userDrawn="1">
          <p15:clr>
            <a:srgbClr val="A4A3A4"/>
          </p15:clr>
        </p15:guide>
        <p15:guide id="5" pos="3840" userDrawn="1">
          <p15:clr>
            <a:srgbClr val="A4A3A4"/>
          </p15:clr>
        </p15:guide>
        <p15:guide id="6" orient="horz" pos="845" userDrawn="1">
          <p15:clr>
            <a:srgbClr val="A4A3A4"/>
          </p15:clr>
        </p15:guide>
        <p15:guide id="7" orient="horz" pos="3770" userDrawn="1">
          <p15:clr>
            <a:srgbClr val="A4A3A4"/>
          </p15:clr>
        </p15:guide>
        <p15:guide id="8" pos="846" userDrawn="1">
          <p15:clr>
            <a:srgbClr val="A4A3A4"/>
          </p15:clr>
        </p15:guide>
        <p15:guide id="9" orient="horz" pos="2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C04D"/>
    <a:srgbClr val="626262"/>
    <a:srgbClr val="00BED5"/>
    <a:srgbClr val="E94D36"/>
    <a:srgbClr val="008AAD"/>
    <a:srgbClr val="FFFFFF"/>
    <a:srgbClr val="BE2BBB"/>
    <a:srgbClr val="FF5A5A"/>
    <a:srgbClr val="00A788"/>
    <a:srgbClr val="FBB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73" autoAdjust="0"/>
  </p:normalViewPr>
  <p:slideViewPr>
    <p:cSldViewPr snapToGrid="0" snapToObjects="1">
      <p:cViewPr varScale="1">
        <p:scale>
          <a:sx n="75" d="100"/>
          <a:sy n="75" d="100"/>
        </p:scale>
        <p:origin x="974" y="58"/>
      </p:cViewPr>
      <p:guideLst>
        <p:guide orient="horz" pos="278"/>
        <p:guide pos="279"/>
        <p:guide orient="horz" pos="3906"/>
        <p:guide pos="7355"/>
        <p:guide pos="3840"/>
        <p:guide orient="horz" pos="845"/>
        <p:guide orient="horz" pos="3770"/>
        <p:guide pos="846"/>
        <p:guide orient="horz" pos="210"/>
      </p:guideLst>
    </p:cSldViewPr>
  </p:slideViewPr>
  <p:notesTextViewPr>
    <p:cViewPr>
      <p:scale>
        <a:sx n="1" d="1"/>
        <a:sy n="1" d="1"/>
      </p:scale>
      <p:origin x="0" y="0"/>
    </p:cViewPr>
  </p:notesTextViewPr>
  <p:notesViewPr>
    <p:cSldViewPr snapToGrid="0" snapToObjects="1">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F31178-119D-44E0-AA7C-44E487085F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3915F8-D2C9-42C2-8B7C-B73C5E147C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5F376-9A97-4718-AB43-2131DF4A8483}" type="datetimeFigureOut">
              <a:rPr lang="en-GB" smtClean="0"/>
              <a:t>04/03/2023</a:t>
            </a:fld>
            <a:endParaRPr lang="en-GB"/>
          </a:p>
        </p:txBody>
      </p:sp>
      <p:sp>
        <p:nvSpPr>
          <p:cNvPr id="4" name="Footer Placeholder 3">
            <a:extLst>
              <a:ext uri="{FF2B5EF4-FFF2-40B4-BE49-F238E27FC236}">
                <a16:creationId xmlns:a16="http://schemas.microsoft.com/office/drawing/2014/main" id="{CDCE4A9F-6706-4D05-89D7-B49E68B077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83624E-AFAC-4FF4-90DB-DB0A8E1858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DE8FF9-6937-4B73-8B22-9FC5C35FFB1B}" type="slidenum">
              <a:rPr lang="en-GB" smtClean="0"/>
              <a:t>‹#›</a:t>
            </a:fld>
            <a:endParaRPr lang="en-GB"/>
          </a:p>
        </p:txBody>
      </p:sp>
    </p:spTree>
    <p:extLst>
      <p:ext uri="{BB962C8B-B14F-4D97-AF65-F5344CB8AC3E}">
        <p14:creationId xmlns:p14="http://schemas.microsoft.com/office/powerpoint/2010/main" val="3552699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recent years there has been an increasing recognition of the role that modifiable RFs may play in the development of AZ and other dementias, and a recent study published in JAMA last year has suggested that out of all of these risk factors, obesity is likely the top modifiable factor today, in the US at least. Relatively few studies have previously focused on the impact of O/O in the 50 or so years prior to this point, however, which is perhaps surprising for a number of reasons. Firstly, we know that obesity tracks across the </a:t>
            </a:r>
            <a:r>
              <a:rPr lang="en-GB" dirty="0" err="1"/>
              <a:t>lifecourse</a:t>
            </a:r>
            <a:r>
              <a:rPr lang="en-GB" dirty="0"/>
              <a:t>, and so people who are obese in mid-life are very likely to have been exposed to this excess adiposity for decades before this point. Secondly, we know from other diseases such as heart or renal disease that this cumulative exposure can greatly increase disease risk in the later years. And finally, with regards to dementia, we know that some early-life factors such as education do have the ability to impact future dementia risk through changes in cognitive ability that are evident by midlife. In the limited studies that have addressed this question, many have been limited by a number of often unavoidable factors such as cross-sectional study designs, lack of repeat measures across early-life, or a lack of any form of reproducibility of results.</a:t>
            </a:r>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192863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then expand this out to all of the cohorts, we see virtually identical results for all, both in significance of paths and in effect sizes.</a:t>
            </a:r>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258127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228058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the study I’m about to talk you through, however, is to use three longitudinal and harmonised British birth cohorts to investigate whether.</a:t>
            </a:r>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252062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studies in question were each commenced 12 years apart and consist of </a:t>
            </a:r>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a:p>
        </p:txBody>
      </p:sp>
    </p:spTree>
    <p:extLst>
      <p:ext uri="{BB962C8B-B14F-4D97-AF65-F5344CB8AC3E}">
        <p14:creationId xmlns:p14="http://schemas.microsoft.com/office/powerpoint/2010/main" val="101553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major advantages of these studies is the frequency and timing of visits, that allows our exposure, in this case BMI, to be harmonised across cohorts. Graph on top right shows a basic timeline of each study, where BMI was either directly measured or self-reported on up to 6 occasions. Although slight variations in timings, can see that in each cohort these occurred at ~10,16, etc years. With these measures, able to not only investigate associations of BMI at different ages and changes between those ages, but by using a mixed effects model incorporating cubic splines we were able to model individual child to adult BMI trajectories for every participant, allowing us to also test associations of duration of time spent either O/), or cumulative exposure which was assessed using the AUC for total time spent over the overweight threshold.</a:t>
            </a:r>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13898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our outcomes, all cohorts had near identical measures of EF, PRO, and Mi/Md measured within a few years of the age 50 mark, from which we then calculate a latent underlying g factor which from here on I’ll refer to as cognitive ability. </a:t>
            </a:r>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47281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Range of covariates present both in mid-life to assess if various contemporary factors associated with long-term exposure may skew any relationships, and from early-life to see if anything we see if potentially confounded by factors in childhood/adolescence. So, for midlife have….. With regards to statistical tests used, will describe as I go.</a:t>
            </a:r>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274927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did we find. So as not to overload with data, going to show results here only NCDS as largest and ‘middle’ cohort, then will expand later out to other cohorts. So these are linear regressions with MI used to account for any missing values, using BMI gain between ages and BMI at distinct ages as exposures and midlife cognitive ability as outcome. Three models created, first minimally adjusted etc </a:t>
            </a: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335576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looking at which early-life factor contributed the most to this attenuation, found that childhood cognitive ability explained largest variance, which supports .. When plot this relationship in the opposite direction which childhood cognition as exposure and BMI as outcome, what we see is virtually same pattern as that seen for adult cognition, in that a low cognitive ability in childhood is associated with higher weight gain as they transition to adulthood, and then a maintained increased BMI from that point on. So this graph is a fairly </a:t>
            </a:r>
            <a:r>
              <a:rPr lang="en-GB" dirty="0" err="1"/>
              <a:t>rudeimentary</a:t>
            </a:r>
            <a:r>
              <a:rPr lang="en-GB" dirty="0"/>
              <a:t> basic line graph connecting effect sizes for difference in BMI at each age in each cohort depending on </a:t>
            </a:r>
            <a:r>
              <a:rPr lang="en-GB" dirty="0" err="1"/>
              <a:t>tertiles</a:t>
            </a:r>
            <a:r>
              <a:rPr lang="en-GB" dirty="0"/>
              <a:t> of childhood cog. To test this potential reverse directionality in a bit more of a robust way, turned to a SEM</a:t>
            </a:r>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310073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anyone unfamiliar with SEM, this diagram essentially shows effect sizes for relationships between exposures and outcomes through both direct and indirect paths. The temporal design of the model – whereby childhood factors on the left occur before highest education level is reached, which in turn occurs before max exposure to O/O is reached, which precedes midlife measures, allows us to infer direction of relationship. Lots going on here, but most important thing to note is that we found no impact of any early-life BMI measure on later cognition, but we did see multiple direct and indirect paths linking early childhood cognition to later O/O</a:t>
            </a:r>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412725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1958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6354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63701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7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89827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80036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4429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4621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2376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4668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54565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6279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0880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23676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62179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861259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4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88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7" name="Title 1">
            <a:extLst>
              <a:ext uri="{FF2B5EF4-FFF2-40B4-BE49-F238E27FC236}">
                <a16:creationId xmlns:a16="http://schemas.microsoft.com/office/drawing/2014/main" id="{C3B48A6B-1904-F145-A12F-E4361726C3B0}"/>
              </a:ext>
            </a:extLst>
          </p:cNvPr>
          <p:cNvSpPr>
            <a:spLocks noGrp="1"/>
          </p:cNvSpPr>
          <p:nvPr>
            <p:ph type="title"/>
          </p:nvPr>
        </p:nvSpPr>
        <p:spPr>
          <a:xfrm>
            <a:off x="421200" y="365125"/>
            <a:ext cx="10515600" cy="722895"/>
          </a:xfrm>
        </p:spPr>
        <p:txBody>
          <a:bodyPr>
            <a:normAutofit/>
          </a:bodyPr>
          <a:lstStyle>
            <a:lvl1pPr>
              <a:defRPr sz="3600" baseline="0"/>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D8E0D0A7-8DCB-5243-8DCE-891C2D857A0C}"/>
              </a:ext>
            </a:extLst>
          </p:cNvPr>
          <p:cNvSpPr>
            <a:spLocks noGrp="1"/>
          </p:cNvSpPr>
          <p:nvPr>
            <p:ph idx="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1510050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36735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
        <p:nvSpPr>
          <p:cNvPr id="11" name="Title 1">
            <a:extLst>
              <a:ext uri="{FF2B5EF4-FFF2-40B4-BE49-F238E27FC236}">
                <a16:creationId xmlns:a16="http://schemas.microsoft.com/office/drawing/2014/main" id="{ED264A6F-A965-CC41-9C49-F952B2D963C1}"/>
              </a:ext>
            </a:extLst>
          </p:cNvPr>
          <p:cNvSpPr>
            <a:spLocks noGrp="1"/>
          </p:cNvSpPr>
          <p:nvPr>
            <p:ph type="title" hasCustomPrompt="1"/>
          </p:nvPr>
        </p:nvSpPr>
        <p:spPr>
          <a:xfrm>
            <a:off x="421200" y="365125"/>
            <a:ext cx="10515600" cy="722895"/>
          </a:xfrm>
        </p:spPr>
        <p:txBody>
          <a:bodyPr>
            <a:normAutofit/>
          </a:bodyPr>
          <a:lstStyle>
            <a:lvl1pPr>
              <a:defRPr sz="3600" baseline="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01B7D3C-BAF7-5B45-AF19-29BA3CEB5353}"/>
              </a:ext>
            </a:extLst>
          </p:cNvPr>
          <p:cNvSpPr>
            <a:spLocks noGrp="1"/>
          </p:cNvSpPr>
          <p:nvPr>
            <p:ph idx="1" hasCustomPrompt="1"/>
          </p:nvPr>
        </p:nvSpPr>
        <p:spPr>
          <a:xfrm>
            <a:off x="421200" y="1393200"/>
            <a:ext cx="10515600" cy="4351338"/>
          </a:xfrm>
        </p:spPr>
        <p:txBody>
          <a:bodyPr>
            <a:normAutofit/>
          </a:bodyPr>
          <a:lstStyle>
            <a:lvl1pPr>
              <a:defRPr sz="1400" baseline="0"/>
            </a:lvl1pPr>
            <a:lvl2pPr marL="457200" indent="0">
              <a:buNone/>
              <a:defRPr/>
            </a:lvl2pPr>
          </a:lstStyle>
          <a:p>
            <a:pPr lvl="0"/>
            <a:r>
              <a:rPr lang="en-GB" dirty="0"/>
              <a:t>Click to add text</a:t>
            </a:r>
          </a:p>
        </p:txBody>
      </p:sp>
    </p:spTree>
    <p:extLst>
      <p:ext uri="{BB962C8B-B14F-4D97-AF65-F5344CB8AC3E}">
        <p14:creationId xmlns:p14="http://schemas.microsoft.com/office/powerpoint/2010/main" val="263735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72475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23227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067288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44091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691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784411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287239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4835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75948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429118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378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20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333134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6C3C-DDC9-4A4B-A6BB-18D5C6BD47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745177-E4A6-6847-B9A4-54832D672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12E712-E13F-6F4B-B3AC-3F073D43739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0C9A777E-15FA-7249-8F7D-ACD48508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ABEE-43FB-4947-BA77-B6D089609FC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914835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95928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0C03-FD22-CC47-BCA2-C982075CF9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B58C265-62BB-2B41-BABC-2E245F4CE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A5DABD-4A21-9649-A2AE-0116373388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F21A2C7A-2542-A845-85A5-3B9DAC4E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CF62-4AF2-7642-BD7E-C8D4C8DF776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28946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1539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387688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510831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71087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193609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90146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C2EE-F821-4C43-AA2F-042957757A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C890E6-3242-504F-B5BF-8EFADD79BF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36C2F-02E3-004E-A61B-C112B4DD1FDF}"/>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63F945FA-5E02-C348-8B73-79D8FF1BE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1CF8E-806F-684A-BA15-000958565F17}"/>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50512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C39C-9799-ED49-9336-C33A3DE224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F27545-9981-1B4C-AFBE-99523E6D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CCF20-1F9A-BB41-8285-F6DFB72E71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90C94-85BE-6042-A8B2-ADBA61B3C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B3636-3829-9D47-819D-684A89575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A3D827-C621-DE40-AF6A-5B6D8D22ECFB}"/>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8" name="Footer Placeholder 7">
            <a:extLst>
              <a:ext uri="{FF2B5EF4-FFF2-40B4-BE49-F238E27FC236}">
                <a16:creationId xmlns:a16="http://schemas.microsoft.com/office/drawing/2014/main" id="{D28D8CC2-BD94-564B-BC44-1A258FAC3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A54A5-CF5D-564B-9EA9-3B02D5E5CB8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74580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FF98-93B9-614A-956D-616315C92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A47278-13CF-044A-B803-ABF47169AE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E4B06C-A89B-6145-99D0-AF10A69C1ADE}"/>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76C64436-FE79-A64C-B05F-B9D9DCB00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32B0-22AA-5E47-B0B8-4420B812D3A8}"/>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61640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60E-D9EC-3B40-B2D2-987CF9E6A7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E07F8-B56C-3645-8BDF-67B94309AD27}"/>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4" name="Footer Placeholder 3">
            <a:extLst>
              <a:ext uri="{FF2B5EF4-FFF2-40B4-BE49-F238E27FC236}">
                <a16:creationId xmlns:a16="http://schemas.microsoft.com/office/drawing/2014/main" id="{7C30A028-8E37-214C-A0A0-1C365F5F2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C252-6B6D-3349-B87C-3B6F34691EE3}"/>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363221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E6966-90D6-6A43-ABFA-6424E42872E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3" name="Footer Placeholder 2">
            <a:extLst>
              <a:ext uri="{FF2B5EF4-FFF2-40B4-BE49-F238E27FC236}">
                <a16:creationId xmlns:a16="http://schemas.microsoft.com/office/drawing/2014/main" id="{3568E345-9948-D342-8ED6-1C82F8900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CF44B-DE2A-B449-9687-26F17BCB93CF}"/>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4644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668F-DFC2-1A42-9DEF-4904ED2FB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421E7-F6F8-D147-839C-3CD6CEEE8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CD195-D8BB-4B4F-A309-91989CB29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22563-01E7-A14D-832B-6747D22DBAA6}"/>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08DB5BBC-CB9B-114B-A8FD-BBE6E96BA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E0E48-FAB1-0E4D-9C00-18E68A6BCC49}"/>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29801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E6F0-3C18-7B40-B729-99AD39363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9D51F-EB34-CF46-88FB-595409295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5849B8-4D56-5B40-9FC3-713CDF945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B854D-C3C4-494B-9B9A-0683846442AC}"/>
              </a:ext>
            </a:extLst>
          </p:cNvPr>
          <p:cNvSpPr>
            <a:spLocks noGrp="1"/>
          </p:cNvSpPr>
          <p:nvPr>
            <p:ph type="dt" sz="half" idx="10"/>
          </p:nvPr>
        </p:nvSpPr>
        <p:spPr/>
        <p:txBody>
          <a:bodyPr/>
          <a:lstStyle/>
          <a:p>
            <a:fld id="{2259B04E-34F7-234A-A2F3-02AC3C60A4C6}" type="datetimeFigureOut">
              <a:rPr lang="en-US" smtClean="0"/>
              <a:t>3/4/2023</a:t>
            </a:fld>
            <a:endParaRPr lang="en-US"/>
          </a:p>
        </p:txBody>
      </p:sp>
      <p:sp>
        <p:nvSpPr>
          <p:cNvPr id="6" name="Footer Placeholder 5">
            <a:extLst>
              <a:ext uri="{FF2B5EF4-FFF2-40B4-BE49-F238E27FC236}">
                <a16:creationId xmlns:a16="http://schemas.microsoft.com/office/drawing/2014/main" id="{4A01E7D9-230B-F34D-924D-5923FD99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C96AD-7989-6044-8953-C11DE023FBEA}"/>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131557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377C0E50-10E0-3744-8AEA-98AE12843503}"/>
              </a:ext>
            </a:extLst>
          </p:cNvPr>
          <p:cNvPicPr>
            <a:picLocks noChangeAspect="1"/>
          </p:cNvPicPr>
          <p:nvPr userDrawn="1"/>
        </p:nvPicPr>
        <p:blipFill>
          <a:blip r:embed="rId14"/>
          <a:stretch>
            <a:fillRect/>
          </a:stretch>
        </p:blipFill>
        <p:spPr>
          <a:xfrm>
            <a:off x="259200" y="6019200"/>
            <a:ext cx="3751200" cy="576135"/>
          </a:xfrm>
          <a:prstGeom prst="rect">
            <a:avLst/>
          </a:prstGeom>
        </p:spPr>
      </p:pic>
    </p:spTree>
    <p:extLst>
      <p:ext uri="{BB962C8B-B14F-4D97-AF65-F5344CB8AC3E}">
        <p14:creationId xmlns:p14="http://schemas.microsoft.com/office/powerpoint/2010/main" val="8954832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80"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A7DED395-DF7C-6043-A930-890DB9FC2995}"/>
              </a:ext>
            </a:extLst>
          </p:cNvPr>
          <p:cNvPicPr>
            <a:picLocks noChangeAspect="1"/>
          </p:cNvPicPr>
          <p:nvPr userDrawn="1"/>
        </p:nvPicPr>
        <p:blipFill>
          <a:blip r:embed="rId15"/>
          <a:stretch>
            <a:fillRect/>
          </a:stretch>
        </p:blipFill>
        <p:spPr>
          <a:xfrm>
            <a:off x="442800" y="298800"/>
            <a:ext cx="6541200" cy="1004643"/>
          </a:xfrm>
          <a:prstGeom prst="rect">
            <a:avLst/>
          </a:prstGeom>
        </p:spPr>
      </p:pic>
    </p:spTree>
    <p:extLst>
      <p:ext uri="{BB962C8B-B14F-4D97-AF65-F5344CB8AC3E}">
        <p14:creationId xmlns:p14="http://schemas.microsoft.com/office/powerpoint/2010/main" val="359447967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37979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3/4/2023</a:t>
            </a:fld>
            <a:endParaRPr lang="en-US" dirty="0"/>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
        <p:nvSpPr>
          <p:cNvPr id="10" name="Rectangle 9">
            <a:extLst>
              <a:ext uri="{FF2B5EF4-FFF2-40B4-BE49-F238E27FC236}">
                <a16:creationId xmlns:a16="http://schemas.microsoft.com/office/drawing/2014/main" id="{8765EB94-97CC-8149-A058-8442893ABB6E}"/>
              </a:ext>
            </a:extLst>
          </p:cNvPr>
          <p:cNvSpPr/>
          <p:nvPr userDrawn="1"/>
        </p:nvSpPr>
        <p:spPr>
          <a:xfrm>
            <a:off x="441528" y="6263068"/>
            <a:ext cx="4902632" cy="338554"/>
          </a:xfrm>
          <a:prstGeom prst="rect">
            <a:avLst/>
          </a:prstGeom>
        </p:spPr>
        <p:txBody>
          <a:bodyPr wrap="square">
            <a:spAutoFit/>
          </a:bodyPr>
          <a:lstStyle/>
          <a:p>
            <a:r>
              <a:rPr lang="en-GB" sz="1600" b="1" kern="1200" dirty="0">
                <a:solidFill>
                  <a:schemeClr val="tx1"/>
                </a:solidFill>
                <a:effectLst/>
                <a:latin typeface="+mn-lt"/>
                <a:ea typeface="+mn-ea"/>
                <a:cs typeface="+mn-cs"/>
              </a:rPr>
              <a:t>MRC Unit for Lifelong Health and Ageing at UCL </a:t>
            </a:r>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ADC3259-FE9A-BE43-AB35-EBCD0E790188}"/>
              </a:ext>
            </a:extLst>
          </p:cNvPr>
          <p:cNvSpPr/>
          <p:nvPr userDrawn="1"/>
        </p:nvSpPr>
        <p:spPr>
          <a:xfrm>
            <a:off x="9448800" y="6263068"/>
            <a:ext cx="2573947" cy="338554"/>
          </a:xfrm>
          <a:prstGeom prst="rect">
            <a:avLst/>
          </a:prstGeom>
        </p:spPr>
        <p:txBody>
          <a:bodyPr wrap="square">
            <a:spAutoFit/>
          </a:bodyPr>
          <a:lstStyle/>
          <a:p>
            <a:pPr algn="l"/>
            <a:r>
              <a:rPr lang="en-GB" sz="1600" b="1" kern="1200" dirty="0" err="1">
                <a:solidFill>
                  <a:schemeClr val="tx1"/>
                </a:solidFill>
                <a:effectLst/>
                <a:latin typeface="+mn-lt"/>
                <a:ea typeface="+mn-ea"/>
                <a:cs typeface="+mn-cs"/>
              </a:rPr>
              <a:t>www.ucl.ac.uk</a:t>
            </a:r>
            <a:r>
              <a:rPr lang="en-GB" sz="1600" b="1" kern="1200" dirty="0">
                <a:solidFill>
                  <a:schemeClr val="tx1"/>
                </a:solidFill>
                <a:effectLst/>
                <a:latin typeface="+mn-lt"/>
                <a:ea typeface="+mn-ea"/>
                <a:cs typeface="+mn-cs"/>
              </a:rPr>
              <a:t>/</a:t>
            </a:r>
            <a:r>
              <a:rPr lang="en-GB" sz="1600" b="1" kern="1200" dirty="0" err="1">
                <a:solidFill>
                  <a:schemeClr val="tx1"/>
                </a:solidFill>
                <a:effectLst/>
                <a:latin typeface="+mn-lt"/>
                <a:ea typeface="+mn-ea"/>
                <a:cs typeface="+mn-cs"/>
              </a:rPr>
              <a:t>mrc-lha</a:t>
            </a:r>
            <a:r>
              <a:rPr lang="en-GB" sz="1600" b="1" kern="1200" dirty="0">
                <a:solidFill>
                  <a:schemeClr val="tx1"/>
                </a:solidFill>
                <a:effectLst/>
                <a:latin typeface="+mn-lt"/>
                <a:ea typeface="+mn-ea"/>
                <a:cs typeface="+mn-cs"/>
              </a:rPr>
              <a:t> </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71"/>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36"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B04E-34F7-234A-A2F3-02AC3C60A4C6}" type="datetimeFigureOut">
              <a:rPr lang="en-US" smtClean="0"/>
              <a:t>3/4/2023</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spTree>
    <p:extLst>
      <p:ext uri="{BB962C8B-B14F-4D97-AF65-F5344CB8AC3E}">
        <p14:creationId xmlns:p14="http://schemas.microsoft.com/office/powerpoint/2010/main" val="36374455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BF79A-8450-D64A-B6C0-0E3284DC5D44}"/>
              </a:ext>
            </a:extLst>
          </p:cNvPr>
          <p:cNvSpPr txBox="1"/>
          <p:nvPr/>
        </p:nvSpPr>
        <p:spPr>
          <a:xfrm>
            <a:off x="377505" y="2320666"/>
            <a:ext cx="11467749" cy="1649811"/>
          </a:xfrm>
          <a:prstGeom prst="rect">
            <a:avLst/>
          </a:prstGeom>
          <a:noFill/>
        </p:spPr>
        <p:txBody>
          <a:bodyPr wrap="square" rtlCol="0" anchor="t">
            <a:spAutoFit/>
          </a:bodyPr>
          <a:lstStyle/>
          <a:p>
            <a:pPr algn="ct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CUMULATIVE EXPOSURE TO OVERWEIGHT/OBESITY SINCE CHILDHOOD AND COGNITIVE FUNCTION IN MIDLIFE: LONGITUDINAL EVIDENCE FROM THREE BRITISH BIRTH COHORTS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412FD77-25B3-6B4C-9240-A98AFFB7F6FA}"/>
              </a:ext>
            </a:extLst>
          </p:cNvPr>
          <p:cNvSpPr/>
          <p:nvPr/>
        </p:nvSpPr>
        <p:spPr>
          <a:xfrm>
            <a:off x="0" y="4319735"/>
            <a:ext cx="11828476" cy="2205732"/>
          </a:xfrm>
          <a:prstGeom prst="rect">
            <a:avLst/>
          </a:prstGeom>
        </p:spPr>
        <p:txBody>
          <a:bodyPr wrap="square">
            <a:spAutoFit/>
          </a:bodyPr>
          <a:lstStyle/>
          <a:p>
            <a:pPr algn="ctr"/>
            <a:r>
              <a:rPr lang="en-GB" sz="2000" b="1" dirty="0">
                <a:solidFill>
                  <a:srgbClr val="626262"/>
                </a:solidFill>
                <a:latin typeface="Arial" panose="020B0604020202020204" pitchFamily="34" charset="0"/>
                <a:cs typeface="Arial" panose="020B0604020202020204" pitchFamily="34" charset="0"/>
              </a:rPr>
              <a:t>Scott T. Chiesa PhD </a:t>
            </a:r>
            <a:r>
              <a:rPr lang="en-GB" sz="2000" b="1" baseline="30000" dirty="0">
                <a:solidFill>
                  <a:srgbClr val="626262"/>
                </a:solidFill>
                <a:latin typeface="Arial" panose="020B0604020202020204" pitchFamily="34" charset="0"/>
                <a:cs typeface="Arial" panose="020B0604020202020204" pitchFamily="34" charset="0"/>
              </a:rPr>
              <a:t>1,2</a:t>
            </a:r>
          </a:p>
          <a:p>
            <a:pPr algn="ctr"/>
            <a:endParaRPr lang="en-GB" sz="2000" b="1" baseline="30000" dirty="0">
              <a:solidFill>
                <a:srgbClr val="626262"/>
              </a:solidFill>
              <a:latin typeface="Arial" panose="020B0604020202020204" pitchFamily="34" charset="0"/>
              <a:cs typeface="Arial" panose="020B0604020202020204" pitchFamily="34" charset="0"/>
            </a:endParaRPr>
          </a:p>
          <a:p>
            <a:pPr algn="ctr"/>
            <a:r>
              <a:rPr lang="en-GB" sz="2400" b="1" i="1" baseline="30000" dirty="0">
                <a:solidFill>
                  <a:srgbClr val="626262"/>
                </a:solidFill>
                <a:cs typeface="Arial" panose="020B0604020202020204" pitchFamily="34" charset="0"/>
              </a:rPr>
              <a:t>Alzheimer’s Research UK David Carr Fellow</a:t>
            </a:r>
          </a:p>
          <a:p>
            <a:pPr algn="ctr"/>
            <a:endParaRPr lang="en-GB" sz="2000" b="1" baseline="30000" dirty="0">
              <a:solidFill>
                <a:srgbClr val="626262"/>
              </a:solidFill>
              <a:latin typeface="Arial" panose="020B0604020202020204" pitchFamily="34" charset="0"/>
              <a:cs typeface="Arial" panose="020B0604020202020204" pitchFamily="34" charset="0"/>
            </a:endParaRPr>
          </a:p>
          <a:p>
            <a:pPr algn="ctr"/>
            <a:r>
              <a:rPr lang="en-GB" sz="1600" dirty="0">
                <a:solidFill>
                  <a:srgbClr val="626262"/>
                </a:solidFill>
                <a:latin typeface="Arial" panose="020B0604020202020204" pitchFamily="34" charset="0"/>
                <a:cs typeface="Arial" panose="020B0604020202020204" pitchFamily="34" charset="0"/>
              </a:rPr>
              <a:t>Victoria Garfield</a:t>
            </a:r>
            <a:r>
              <a:rPr lang="en-GB" sz="1600" baseline="30000" dirty="0">
                <a:solidFill>
                  <a:srgbClr val="626262"/>
                </a:solidFill>
                <a:latin typeface="Arial" panose="020B0604020202020204" pitchFamily="34" charset="0"/>
                <a:cs typeface="Arial" panose="020B0604020202020204" pitchFamily="34" charset="0"/>
              </a:rPr>
              <a:t>1,2</a:t>
            </a:r>
            <a:r>
              <a:rPr lang="en-GB" sz="1600" dirty="0">
                <a:solidFill>
                  <a:srgbClr val="626262"/>
                </a:solidFill>
                <a:latin typeface="Arial" panose="020B0604020202020204" pitchFamily="34" charset="0"/>
                <a:cs typeface="Arial" panose="020B0604020202020204" pitchFamily="34" charset="0"/>
              </a:rPr>
              <a:t>, Tom Norris</a:t>
            </a:r>
            <a:r>
              <a:rPr lang="en-GB" sz="1600" baseline="30000" dirty="0">
                <a:solidFill>
                  <a:srgbClr val="626262"/>
                </a:solidFill>
                <a:latin typeface="Arial" panose="020B0604020202020204" pitchFamily="34" charset="0"/>
                <a:cs typeface="Arial" panose="020B0604020202020204" pitchFamily="34" charset="0"/>
              </a:rPr>
              <a:t>3</a:t>
            </a:r>
            <a:r>
              <a:rPr lang="en-GB" sz="1600" dirty="0">
                <a:solidFill>
                  <a:srgbClr val="626262"/>
                </a:solidFill>
                <a:latin typeface="Arial" panose="020B0604020202020204" pitchFamily="34" charset="0"/>
                <a:cs typeface="Arial" panose="020B0604020202020204" pitchFamily="34" charset="0"/>
              </a:rPr>
              <a:t>, Marcus Richards</a:t>
            </a:r>
            <a:r>
              <a:rPr lang="en-GB" sz="1600" baseline="30000" dirty="0">
                <a:solidFill>
                  <a:srgbClr val="626262"/>
                </a:solidFill>
                <a:latin typeface="Arial" panose="020B0604020202020204" pitchFamily="34" charset="0"/>
                <a:cs typeface="Arial" panose="020B0604020202020204" pitchFamily="34" charset="0"/>
              </a:rPr>
              <a:t>1,2</a:t>
            </a:r>
            <a:r>
              <a:rPr lang="en-GB" sz="1600" dirty="0">
                <a:solidFill>
                  <a:srgbClr val="626262"/>
                </a:solidFill>
                <a:latin typeface="Arial" panose="020B0604020202020204" pitchFamily="34" charset="0"/>
                <a:cs typeface="Arial" panose="020B0604020202020204" pitchFamily="34" charset="0"/>
              </a:rPr>
              <a:t>, and Alun D Hughes</a:t>
            </a:r>
            <a:r>
              <a:rPr lang="en-GB" sz="1600" baseline="30000" dirty="0">
                <a:solidFill>
                  <a:srgbClr val="626262"/>
                </a:solidFill>
                <a:latin typeface="Arial" panose="020B0604020202020204" pitchFamily="34" charset="0"/>
                <a:cs typeface="Arial" panose="020B0604020202020204" pitchFamily="34" charset="0"/>
              </a:rPr>
              <a:t>1,2</a:t>
            </a:r>
          </a:p>
          <a:p>
            <a:pPr algn="ctr"/>
            <a:endParaRPr lang="en-GB" sz="1600" baseline="30000" dirty="0">
              <a:solidFill>
                <a:srgbClr val="626262"/>
              </a:solidFill>
              <a:latin typeface="Arial" panose="020B0604020202020204" pitchFamily="34" charset="0"/>
              <a:cs typeface="Arial" panose="020B0604020202020204" pitchFamily="34" charset="0"/>
            </a:endParaRPr>
          </a:p>
          <a:p>
            <a:pPr algn="ctr"/>
            <a:r>
              <a:rPr lang="en-GB" sz="1600" i="1" baseline="30000" dirty="0">
                <a:solidFill>
                  <a:srgbClr val="626262"/>
                </a:solidFill>
                <a:latin typeface="Arial" panose="020B0604020202020204" pitchFamily="34" charset="0"/>
                <a:cs typeface="Arial" panose="020B0604020202020204" pitchFamily="34" charset="0"/>
              </a:rPr>
              <a:t>1</a:t>
            </a:r>
            <a:r>
              <a:rPr lang="en-GB" sz="1600" i="1" dirty="0">
                <a:solidFill>
                  <a:srgbClr val="626262"/>
                </a:solidFill>
                <a:latin typeface="Arial" panose="020B0604020202020204" pitchFamily="34" charset="0"/>
                <a:cs typeface="Arial" panose="020B0604020202020204" pitchFamily="34" charset="0"/>
              </a:rPr>
              <a:t> UCL Institute of Cardiovascular Science, London, UK </a:t>
            </a:r>
          </a:p>
          <a:p>
            <a:pPr algn="ctr"/>
            <a:r>
              <a:rPr lang="en-GB" sz="1600" i="1" baseline="30000" dirty="0">
                <a:solidFill>
                  <a:srgbClr val="626262"/>
                </a:solidFill>
                <a:latin typeface="Arial" panose="020B0604020202020204" pitchFamily="34" charset="0"/>
                <a:cs typeface="Arial" panose="020B0604020202020204" pitchFamily="34" charset="0"/>
              </a:rPr>
              <a:t>2</a:t>
            </a:r>
            <a:r>
              <a:rPr lang="en-GB" sz="1600" i="1" dirty="0">
                <a:solidFill>
                  <a:srgbClr val="626262"/>
                </a:solidFill>
                <a:latin typeface="Arial" panose="020B0604020202020204" pitchFamily="34" charset="0"/>
                <a:cs typeface="Arial" panose="020B0604020202020204" pitchFamily="34" charset="0"/>
              </a:rPr>
              <a:t> MRC Unit for Lifelong Health and Ageing at UCL, London, UK</a:t>
            </a:r>
          </a:p>
          <a:p>
            <a:pPr algn="ctr"/>
            <a:r>
              <a:rPr lang="en-GB" sz="1600" i="1" baseline="30000" dirty="0">
                <a:solidFill>
                  <a:srgbClr val="626262"/>
                </a:solidFill>
                <a:latin typeface="Arial" panose="020B0604020202020204" pitchFamily="34" charset="0"/>
                <a:cs typeface="Arial" panose="020B0604020202020204" pitchFamily="34" charset="0"/>
              </a:rPr>
              <a:t>3</a:t>
            </a:r>
            <a:r>
              <a:rPr lang="en-GB" sz="1600" i="1" dirty="0">
                <a:solidFill>
                  <a:srgbClr val="626262"/>
                </a:solidFill>
                <a:latin typeface="Arial" panose="020B0604020202020204" pitchFamily="34" charset="0"/>
                <a:cs typeface="Arial" panose="020B0604020202020204" pitchFamily="34" charset="0"/>
              </a:rPr>
              <a:t> UCL Division of Surgery and Interventional Science, London, UK</a:t>
            </a:r>
          </a:p>
        </p:txBody>
      </p:sp>
      <p:pic>
        <p:nvPicPr>
          <p:cNvPr id="1026" name="Picture 2" descr="Alzheimer's Research UK - the UK's leading Alzheimer's research charity">
            <a:extLst>
              <a:ext uri="{FF2B5EF4-FFF2-40B4-BE49-F238E27FC236}">
                <a16:creationId xmlns:a16="http://schemas.microsoft.com/office/drawing/2014/main" id="{BF535554-1F81-70CE-B1D6-9005CB64E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581" y="409221"/>
            <a:ext cx="2584359" cy="786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CL Institute of Cardiovascular Science (@UCL_ICS) / Twitter">
            <a:extLst>
              <a:ext uri="{FF2B5EF4-FFF2-40B4-BE49-F238E27FC236}">
                <a16:creationId xmlns:a16="http://schemas.microsoft.com/office/drawing/2014/main" id="{4FB1F91C-79CA-3473-4D04-6515F9E17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486" y="283290"/>
            <a:ext cx="1205026" cy="12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F76998A-801F-E8D2-0400-0A4C806E292F}"/>
              </a:ext>
            </a:extLst>
          </p:cNvPr>
          <p:cNvSpPr txBox="1"/>
          <p:nvPr/>
        </p:nvSpPr>
        <p:spPr>
          <a:xfrm>
            <a:off x="4650339" y="6227058"/>
            <a:ext cx="7327957" cy="523220"/>
          </a:xfrm>
          <a:prstGeom prst="rect">
            <a:avLst/>
          </a:prstGeom>
          <a:noFill/>
        </p:spPr>
        <p:txBody>
          <a:bodyPr wrap="square" rtlCol="0">
            <a:spAutoFit/>
          </a:bodyPr>
          <a:lstStyle/>
          <a:p>
            <a:r>
              <a:rPr lang="en-GB" sz="700" dirty="0">
                <a:effectLst/>
                <a:latin typeface="Calibri" panose="020F0502020204030204" pitchFamily="34" charset="0"/>
                <a:ea typeface="Calibri" panose="020F0502020204030204" pitchFamily="34" charset="0"/>
                <a:cs typeface="Times New Roman" panose="02020603050405020304" pitchFamily="18" charset="0"/>
              </a:rPr>
              <a:t>Model 1 = Adjustment for sex</a:t>
            </a:r>
          </a:p>
          <a:p>
            <a:r>
              <a:rPr lang="en-GB" sz="700" dirty="0">
                <a:effectLst/>
                <a:latin typeface="Calibri" panose="020F0502020204030204" pitchFamily="34" charset="0"/>
                <a:ea typeface="Calibri" panose="020F0502020204030204" pitchFamily="34" charset="0"/>
                <a:cs typeface="Times New Roman" panose="02020603050405020304" pitchFamily="18" charset="0"/>
              </a:rPr>
              <a:t>Model 2 = Model 1 + further adjustment for mid-life covariates (SES, malaise, smoking status, physical activity levels, sleep duration)</a:t>
            </a:r>
          </a:p>
          <a:p>
            <a:r>
              <a:rPr lang="en-GB" sz="700" dirty="0">
                <a:effectLst/>
                <a:latin typeface="Calibri" panose="020F0502020204030204" pitchFamily="34" charset="0"/>
                <a:ea typeface="Calibri" panose="020F0502020204030204" pitchFamily="34" charset="0"/>
                <a:cs typeface="Times New Roman" panose="02020603050405020304" pitchFamily="18" charset="0"/>
              </a:rPr>
              <a:t>Model 3 = Model 2 + further adjustment for early-life covariates (mother’s and father’s BMI, birthweight, childhood SES, childhood cognitive ability, highest educational level achieved).</a:t>
            </a:r>
          </a:p>
          <a:p>
            <a:r>
              <a:rPr lang="en-GB" sz="700" dirty="0">
                <a:effectLst/>
                <a:latin typeface="Calibri" panose="020F0502020204030204" pitchFamily="34" charset="0"/>
                <a:ea typeface="Calibri" panose="020F0502020204030204" pitchFamily="34" charset="0"/>
                <a:cs typeface="Times New Roman" panose="02020603050405020304" pitchFamily="18" charset="0"/>
              </a:rPr>
              <a:t>Multiple linear regression models with multiple imputation used to account for missing data. n = 9385.</a:t>
            </a:r>
            <a:endParaRPr lang="en-GB" sz="700" dirty="0"/>
          </a:p>
        </p:txBody>
      </p:sp>
      <p:graphicFrame>
        <p:nvGraphicFramePr>
          <p:cNvPr id="4" name="Table 3">
            <a:extLst>
              <a:ext uri="{FF2B5EF4-FFF2-40B4-BE49-F238E27FC236}">
                <a16:creationId xmlns:a16="http://schemas.microsoft.com/office/drawing/2014/main" id="{9D0273D9-72A1-BDBD-39AF-4B4102984189}"/>
              </a:ext>
            </a:extLst>
          </p:cNvPr>
          <p:cNvGraphicFramePr>
            <a:graphicFrameLocks noGrp="1"/>
          </p:cNvGraphicFramePr>
          <p:nvPr>
            <p:extLst>
              <p:ext uri="{D42A27DB-BD31-4B8C-83A1-F6EECF244321}">
                <p14:modId xmlns:p14="http://schemas.microsoft.com/office/powerpoint/2010/main" val="2923202611"/>
              </p:ext>
            </p:extLst>
          </p:nvPr>
        </p:nvGraphicFramePr>
        <p:xfrm>
          <a:off x="4892512" y="1413237"/>
          <a:ext cx="6597577" cy="4789141"/>
        </p:xfrm>
        <a:graphic>
          <a:graphicData uri="http://schemas.openxmlformats.org/drawingml/2006/table">
            <a:tbl>
              <a:tblPr firstRow="1" firstCol="1" bandRow="1">
                <a:tableStyleId>{073A0DAA-6AF3-43AB-8588-CEC1D06C72B9}</a:tableStyleId>
              </a:tblPr>
              <a:tblGrid>
                <a:gridCol w="1057347">
                  <a:extLst>
                    <a:ext uri="{9D8B030D-6E8A-4147-A177-3AD203B41FA5}">
                      <a16:colId xmlns:a16="http://schemas.microsoft.com/office/drawing/2014/main" val="837818235"/>
                    </a:ext>
                  </a:extLst>
                </a:gridCol>
                <a:gridCol w="1173367">
                  <a:extLst>
                    <a:ext uri="{9D8B030D-6E8A-4147-A177-3AD203B41FA5}">
                      <a16:colId xmlns:a16="http://schemas.microsoft.com/office/drawing/2014/main" val="4287693122"/>
                    </a:ext>
                  </a:extLst>
                </a:gridCol>
                <a:gridCol w="736220">
                  <a:extLst>
                    <a:ext uri="{9D8B030D-6E8A-4147-A177-3AD203B41FA5}">
                      <a16:colId xmlns:a16="http://schemas.microsoft.com/office/drawing/2014/main" val="1363143669"/>
                    </a:ext>
                  </a:extLst>
                </a:gridCol>
                <a:gridCol w="1173367">
                  <a:extLst>
                    <a:ext uri="{9D8B030D-6E8A-4147-A177-3AD203B41FA5}">
                      <a16:colId xmlns:a16="http://schemas.microsoft.com/office/drawing/2014/main" val="1588667668"/>
                    </a:ext>
                  </a:extLst>
                </a:gridCol>
                <a:gridCol w="690642">
                  <a:extLst>
                    <a:ext uri="{9D8B030D-6E8A-4147-A177-3AD203B41FA5}">
                      <a16:colId xmlns:a16="http://schemas.microsoft.com/office/drawing/2014/main" val="3058492919"/>
                    </a:ext>
                  </a:extLst>
                </a:gridCol>
                <a:gridCol w="1173367">
                  <a:extLst>
                    <a:ext uri="{9D8B030D-6E8A-4147-A177-3AD203B41FA5}">
                      <a16:colId xmlns:a16="http://schemas.microsoft.com/office/drawing/2014/main" val="2652642066"/>
                    </a:ext>
                  </a:extLst>
                </a:gridCol>
                <a:gridCol w="593267">
                  <a:extLst>
                    <a:ext uri="{9D8B030D-6E8A-4147-A177-3AD203B41FA5}">
                      <a16:colId xmlns:a16="http://schemas.microsoft.com/office/drawing/2014/main" val="3671413524"/>
                    </a:ext>
                  </a:extLst>
                </a:gridCol>
              </a:tblGrid>
              <a:tr h="147163">
                <a:tc>
                  <a:txBody>
                    <a:bodyPr/>
                    <a:lstStyle/>
                    <a:p>
                      <a:pPr algn="ctr">
                        <a:lnSpc>
                          <a:spcPct val="107000"/>
                        </a:lnSpc>
                        <a:spcAft>
                          <a:spcPts val="80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gridSpan="6">
                  <a:txBody>
                    <a:bodyPr/>
                    <a:lstStyle/>
                    <a:p>
                      <a:pPr algn="ctr">
                        <a:lnSpc>
                          <a:spcPct val="107000"/>
                        </a:lnSpc>
                        <a:spcAft>
                          <a:spcPts val="800"/>
                        </a:spcAft>
                      </a:pPr>
                      <a:r>
                        <a:rPr lang="en-GB" sz="900" dirty="0">
                          <a:effectLst/>
                        </a:rPr>
                        <a:t>NCDS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0803785"/>
                  </a:ext>
                </a:extLst>
              </a:tr>
              <a:tr h="88887">
                <a:tc>
                  <a:txBody>
                    <a:bodyPr/>
                    <a:lstStyle/>
                    <a:p>
                      <a:pPr algn="ctr">
                        <a:lnSpc>
                          <a:spcPct val="107000"/>
                        </a:lnSpc>
                        <a:spcAft>
                          <a:spcPts val="80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gridSpan="2">
                  <a:txBody>
                    <a:bodyPr/>
                    <a:lstStyle/>
                    <a:p>
                      <a:pPr algn="ctr">
                        <a:lnSpc>
                          <a:spcPct val="107000"/>
                        </a:lnSpc>
                        <a:spcAft>
                          <a:spcPts val="800"/>
                        </a:spcAft>
                      </a:pPr>
                      <a:r>
                        <a:rPr lang="en-GB" sz="900" dirty="0">
                          <a:effectLst/>
                        </a:rPr>
                        <a:t>Model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tc>
                <a:tc hMerge="1">
                  <a:txBody>
                    <a:bodyPr/>
                    <a:lstStyle/>
                    <a:p>
                      <a:endParaRPr lang="en-GB"/>
                    </a:p>
                  </a:txBody>
                  <a:tcPr/>
                </a:tc>
                <a:tc gridSpan="2">
                  <a:txBody>
                    <a:bodyPr/>
                    <a:lstStyle/>
                    <a:p>
                      <a:pPr algn="ctr">
                        <a:lnSpc>
                          <a:spcPct val="107000"/>
                        </a:lnSpc>
                        <a:spcAft>
                          <a:spcPts val="800"/>
                        </a:spcAft>
                      </a:pPr>
                      <a:r>
                        <a:rPr lang="en-GB" sz="900">
                          <a:effectLst/>
                        </a:rPr>
                        <a:t>Model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hMerge="1">
                  <a:txBody>
                    <a:bodyPr/>
                    <a:lstStyle/>
                    <a:p>
                      <a:endParaRPr lang="en-GB"/>
                    </a:p>
                  </a:txBody>
                  <a:tcPr/>
                </a:tc>
                <a:tc gridSpan="2">
                  <a:txBody>
                    <a:bodyPr/>
                    <a:lstStyle/>
                    <a:p>
                      <a:pPr algn="ctr">
                        <a:lnSpc>
                          <a:spcPct val="107000"/>
                        </a:lnSpc>
                        <a:spcAft>
                          <a:spcPts val="800"/>
                        </a:spcAft>
                      </a:pPr>
                      <a:r>
                        <a:rPr lang="en-GB" sz="900" dirty="0">
                          <a:effectLst/>
                        </a:rPr>
                        <a:t>Model 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hMerge="1">
                  <a:txBody>
                    <a:bodyPr/>
                    <a:lstStyle/>
                    <a:p>
                      <a:endParaRPr lang="en-GB"/>
                    </a:p>
                  </a:txBody>
                  <a:tcPr/>
                </a:tc>
                <a:extLst>
                  <a:ext uri="{0D108BD9-81ED-4DB2-BD59-A6C34878D82A}">
                    <a16:rowId xmlns:a16="http://schemas.microsoft.com/office/drawing/2014/main" val="2710195177"/>
                  </a:ext>
                </a:extLst>
              </a:tr>
              <a:tr h="88887">
                <a:tc>
                  <a:txBody>
                    <a:bodyPr/>
                    <a:lstStyle/>
                    <a:p>
                      <a:pPr algn="ctr">
                        <a:lnSpc>
                          <a:spcPct val="107000"/>
                        </a:lnSpc>
                        <a:spcAft>
                          <a:spcPts val="80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800"/>
                        </a:spcAft>
                      </a:pPr>
                      <a:r>
                        <a:rPr lang="en-GB" sz="900">
                          <a:effectLst/>
                        </a:rPr>
                        <a:t>Beta (95%CI)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tc>
                <a:tc>
                  <a:txBody>
                    <a:bodyPr/>
                    <a:lstStyle/>
                    <a:p>
                      <a:pPr algn="ctr">
                        <a:lnSpc>
                          <a:spcPct val="107000"/>
                        </a:lnSpc>
                        <a:spcAft>
                          <a:spcPts val="800"/>
                        </a:spcAft>
                      </a:pPr>
                      <a:r>
                        <a:rPr lang="en-GB" sz="9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tc>
                <a:tc>
                  <a:txBody>
                    <a:bodyPr/>
                    <a:lstStyle/>
                    <a:p>
                      <a:pPr algn="ctr">
                        <a:lnSpc>
                          <a:spcPct val="107000"/>
                        </a:lnSpc>
                        <a:spcAft>
                          <a:spcPts val="800"/>
                        </a:spcAft>
                      </a:pPr>
                      <a:r>
                        <a:rPr lang="en-GB" sz="900">
                          <a:effectLst/>
                        </a:rPr>
                        <a:t>Beta (95%CI)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800"/>
                        </a:spcAft>
                      </a:pPr>
                      <a:r>
                        <a:rPr lang="en-GB" sz="9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800"/>
                        </a:spcAft>
                      </a:pPr>
                      <a:r>
                        <a:rPr lang="en-GB" sz="900">
                          <a:effectLst/>
                        </a:rPr>
                        <a:t>Beta (95%CI)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800"/>
                        </a:spcAft>
                      </a:pPr>
                      <a:r>
                        <a:rPr lang="en-GB" sz="9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207539401"/>
                  </a:ext>
                </a:extLst>
              </a:tr>
              <a:tr h="170637">
                <a:tc gridSpan="7">
                  <a:txBody>
                    <a:bodyPr/>
                    <a:lstStyle/>
                    <a:p>
                      <a:pPr>
                        <a:lnSpc>
                          <a:spcPct val="107000"/>
                        </a:lnSpc>
                        <a:spcAft>
                          <a:spcPts val="800"/>
                        </a:spcAft>
                      </a:pPr>
                      <a:r>
                        <a:rPr lang="en-GB" sz="900" dirty="0">
                          <a:effectLst/>
                        </a:rPr>
                        <a:t>Duration of Overweight/Obesity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93744088"/>
                  </a:ext>
                </a:extLst>
              </a:tr>
              <a:tr h="88887">
                <a:tc>
                  <a:txBody>
                    <a:bodyPr/>
                    <a:lstStyle/>
                    <a:p>
                      <a:pPr algn="ctr">
                        <a:lnSpc>
                          <a:spcPct val="107000"/>
                        </a:lnSpc>
                        <a:spcAft>
                          <a:spcPts val="800"/>
                        </a:spcAft>
                      </a:pPr>
                      <a:r>
                        <a:rPr lang="en-GB" sz="900">
                          <a:effectLst/>
                        </a:rPr>
                        <a:t>Never O/O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Ref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Ref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Ref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Ref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Ref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Ref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1150801172"/>
                  </a:ext>
                </a:extLst>
              </a:tr>
              <a:tr h="264591">
                <a:tc>
                  <a:txBody>
                    <a:bodyPr/>
                    <a:lstStyle/>
                    <a:p>
                      <a:pPr algn="ctr">
                        <a:lnSpc>
                          <a:spcPct val="107000"/>
                        </a:lnSpc>
                        <a:spcAft>
                          <a:spcPts val="800"/>
                        </a:spcAft>
                      </a:pPr>
                      <a:r>
                        <a:rPr lang="en-GB" sz="900">
                          <a:effectLst/>
                        </a:rPr>
                        <a:t>&lt; 5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0.03</a:t>
                      </a:r>
                      <a:endParaRPr lang="en-GB" sz="1100" dirty="0">
                        <a:effectLst/>
                      </a:endParaRPr>
                    </a:p>
                    <a:p>
                      <a:pPr algn="ctr">
                        <a:lnSpc>
                          <a:spcPct val="107000"/>
                        </a:lnSpc>
                        <a:spcAft>
                          <a:spcPts val="200"/>
                        </a:spcAft>
                      </a:pPr>
                      <a:r>
                        <a:rPr lang="en-GB" sz="900" dirty="0">
                          <a:effectLst/>
                        </a:rPr>
                        <a:t>(-0.07, 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0.567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0.03</a:t>
                      </a:r>
                      <a:endParaRPr lang="en-GB" sz="1100">
                        <a:effectLst/>
                      </a:endParaRPr>
                    </a:p>
                    <a:p>
                      <a:pPr algn="ctr">
                        <a:lnSpc>
                          <a:spcPct val="107000"/>
                        </a:lnSpc>
                        <a:spcAft>
                          <a:spcPts val="200"/>
                        </a:spcAft>
                      </a:pPr>
                      <a:r>
                        <a:rPr lang="en-GB" sz="900">
                          <a:effectLst/>
                        </a:rPr>
                        <a:t>(-0.07, 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0.578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0.03</a:t>
                      </a:r>
                      <a:endParaRPr lang="en-GB" sz="1100" dirty="0">
                        <a:effectLst/>
                      </a:endParaRPr>
                    </a:p>
                    <a:p>
                      <a:pPr algn="ctr">
                        <a:lnSpc>
                          <a:spcPct val="107000"/>
                        </a:lnSpc>
                        <a:spcAft>
                          <a:spcPts val="200"/>
                        </a:spcAft>
                      </a:pPr>
                      <a:r>
                        <a:rPr lang="en-GB" sz="900" dirty="0">
                          <a:effectLst/>
                        </a:rPr>
                        <a:t>(-0.08, 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0.622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1281007218"/>
                  </a:ext>
                </a:extLst>
              </a:tr>
              <a:tr h="264591">
                <a:tc>
                  <a:txBody>
                    <a:bodyPr/>
                    <a:lstStyle/>
                    <a:p>
                      <a:pPr algn="ctr">
                        <a:lnSpc>
                          <a:spcPct val="107000"/>
                        </a:lnSpc>
                        <a:spcAft>
                          <a:spcPts val="800"/>
                        </a:spcAft>
                      </a:pPr>
                      <a:r>
                        <a:rPr lang="en-GB" sz="900">
                          <a:effectLst/>
                        </a:rPr>
                        <a:t>5-10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-0.03</a:t>
                      </a:r>
                      <a:endParaRPr lang="en-GB" sz="1100" dirty="0">
                        <a:effectLst/>
                      </a:endParaRPr>
                    </a:p>
                    <a:p>
                      <a:pPr algn="ctr">
                        <a:lnSpc>
                          <a:spcPct val="107000"/>
                        </a:lnSpc>
                        <a:spcAft>
                          <a:spcPts val="200"/>
                        </a:spcAft>
                      </a:pPr>
                      <a:r>
                        <a:rPr lang="en-GB" sz="900" dirty="0">
                          <a:effectLst/>
                        </a:rPr>
                        <a:t>(-0.13, 0.07)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0.530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-0.04</a:t>
                      </a:r>
                      <a:endParaRPr lang="en-GB" sz="1100" dirty="0">
                        <a:effectLst/>
                      </a:endParaRPr>
                    </a:p>
                    <a:p>
                      <a:pPr algn="ctr">
                        <a:lnSpc>
                          <a:spcPct val="107000"/>
                        </a:lnSpc>
                        <a:spcAft>
                          <a:spcPts val="200"/>
                        </a:spcAft>
                      </a:pPr>
                      <a:r>
                        <a:rPr lang="en-GB" sz="900" dirty="0">
                          <a:effectLst/>
                        </a:rPr>
                        <a:t>(-0.13, 0.06)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0.422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0.02</a:t>
                      </a:r>
                      <a:endParaRPr lang="en-GB" sz="1100">
                        <a:effectLst/>
                      </a:endParaRPr>
                    </a:p>
                    <a:p>
                      <a:pPr algn="ctr">
                        <a:lnSpc>
                          <a:spcPct val="107000"/>
                        </a:lnSpc>
                        <a:spcAft>
                          <a:spcPts val="200"/>
                        </a:spcAft>
                      </a:pPr>
                      <a:r>
                        <a:rPr lang="en-GB" sz="900">
                          <a:effectLst/>
                        </a:rPr>
                        <a:t>(-0.09, 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0.744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1883684286"/>
                  </a:ext>
                </a:extLst>
              </a:tr>
              <a:tr h="264591">
                <a:tc>
                  <a:txBody>
                    <a:bodyPr/>
                    <a:lstStyle/>
                    <a:p>
                      <a:pPr algn="ctr">
                        <a:lnSpc>
                          <a:spcPct val="107000"/>
                        </a:lnSpc>
                        <a:spcAft>
                          <a:spcPts val="800"/>
                        </a:spcAft>
                      </a:pPr>
                      <a:r>
                        <a:rPr lang="en-GB" sz="900">
                          <a:effectLst/>
                        </a:rPr>
                        <a:t>10-15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-0.05</a:t>
                      </a:r>
                      <a:endParaRPr lang="en-GB" sz="1100">
                        <a:effectLst/>
                      </a:endParaRPr>
                    </a:p>
                    <a:p>
                      <a:pPr algn="ctr">
                        <a:lnSpc>
                          <a:spcPct val="107000"/>
                        </a:lnSpc>
                        <a:spcAft>
                          <a:spcPts val="200"/>
                        </a:spcAft>
                      </a:pPr>
                      <a:r>
                        <a:rPr lang="en-GB" sz="900">
                          <a:effectLst/>
                        </a:rPr>
                        <a:t>(-0.16, 0.04)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0.253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-0.02</a:t>
                      </a:r>
                      <a:endParaRPr lang="en-GB" sz="1100" dirty="0">
                        <a:effectLst/>
                      </a:endParaRPr>
                    </a:p>
                    <a:p>
                      <a:pPr algn="ctr">
                        <a:lnSpc>
                          <a:spcPct val="107000"/>
                        </a:lnSpc>
                        <a:spcAft>
                          <a:spcPts val="200"/>
                        </a:spcAft>
                      </a:pPr>
                      <a:r>
                        <a:rPr lang="en-GB" sz="900" dirty="0">
                          <a:effectLst/>
                        </a:rPr>
                        <a:t>(-0.11, 0.07)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0.610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0.01</a:t>
                      </a:r>
                      <a:endParaRPr lang="en-GB" sz="1100" dirty="0">
                        <a:effectLst/>
                      </a:endParaRPr>
                    </a:p>
                    <a:p>
                      <a:pPr algn="ctr">
                        <a:lnSpc>
                          <a:spcPct val="107000"/>
                        </a:lnSpc>
                        <a:spcAft>
                          <a:spcPts val="200"/>
                        </a:spcAft>
                      </a:pPr>
                      <a:r>
                        <a:rPr lang="en-GB" sz="900" dirty="0">
                          <a:effectLst/>
                        </a:rPr>
                        <a:t>(-0.10, 0.12)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0.844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3563764435"/>
                  </a:ext>
                </a:extLst>
              </a:tr>
              <a:tr h="264591">
                <a:tc>
                  <a:txBody>
                    <a:bodyPr/>
                    <a:lstStyle/>
                    <a:p>
                      <a:pPr algn="ctr">
                        <a:lnSpc>
                          <a:spcPct val="107000"/>
                        </a:lnSpc>
                        <a:spcAft>
                          <a:spcPts val="800"/>
                        </a:spcAft>
                      </a:pPr>
                      <a:r>
                        <a:rPr lang="en-GB" sz="900">
                          <a:effectLst/>
                        </a:rPr>
                        <a:t>15-20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-0.23</a:t>
                      </a:r>
                      <a:endParaRPr lang="en-GB" sz="1100" b="1" dirty="0">
                        <a:effectLst/>
                      </a:endParaRPr>
                    </a:p>
                    <a:p>
                      <a:pPr algn="ctr">
                        <a:lnSpc>
                          <a:spcPct val="107000"/>
                        </a:lnSpc>
                        <a:spcAft>
                          <a:spcPts val="200"/>
                        </a:spcAft>
                      </a:pPr>
                      <a:r>
                        <a:rPr lang="en-GB" sz="900" b="1" dirty="0">
                          <a:effectLst/>
                        </a:rPr>
                        <a:t>(-0.32, -0.13)</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a:effectLst/>
                        </a:rPr>
                        <a:t>&lt; 0.001</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-0.16</a:t>
                      </a:r>
                      <a:endParaRPr lang="en-GB" sz="1100" b="1" dirty="0">
                        <a:effectLst/>
                      </a:endParaRPr>
                    </a:p>
                    <a:p>
                      <a:pPr algn="ctr">
                        <a:lnSpc>
                          <a:spcPct val="107000"/>
                        </a:lnSpc>
                        <a:spcAft>
                          <a:spcPts val="200"/>
                        </a:spcAft>
                      </a:pPr>
                      <a:r>
                        <a:rPr lang="en-GB" sz="900" b="1" dirty="0">
                          <a:effectLst/>
                        </a:rPr>
                        <a:t>(-0.25, -0.07)</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-0.06</a:t>
                      </a:r>
                      <a:endParaRPr lang="en-GB" sz="1100" dirty="0">
                        <a:effectLst/>
                      </a:endParaRPr>
                    </a:p>
                    <a:p>
                      <a:pPr algn="ctr">
                        <a:lnSpc>
                          <a:spcPct val="107000"/>
                        </a:lnSpc>
                        <a:spcAft>
                          <a:spcPts val="200"/>
                        </a:spcAft>
                      </a:pPr>
                      <a:r>
                        <a:rPr lang="en-GB" sz="900" dirty="0">
                          <a:effectLst/>
                        </a:rPr>
                        <a:t>(-0.18, 0.06)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0.308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3898399711"/>
                  </a:ext>
                </a:extLst>
              </a:tr>
              <a:tr h="264591">
                <a:tc>
                  <a:txBody>
                    <a:bodyPr/>
                    <a:lstStyle/>
                    <a:p>
                      <a:pPr algn="ctr">
                        <a:lnSpc>
                          <a:spcPct val="107000"/>
                        </a:lnSpc>
                        <a:spcAft>
                          <a:spcPts val="800"/>
                        </a:spcAft>
                      </a:pPr>
                      <a:r>
                        <a:rPr lang="en-GB" sz="900">
                          <a:effectLst/>
                        </a:rPr>
                        <a:t>20-30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-0.28</a:t>
                      </a:r>
                      <a:endParaRPr lang="en-GB" sz="1100" b="1" dirty="0">
                        <a:effectLst/>
                      </a:endParaRPr>
                    </a:p>
                    <a:p>
                      <a:pPr algn="ctr">
                        <a:lnSpc>
                          <a:spcPct val="107000"/>
                        </a:lnSpc>
                        <a:spcAft>
                          <a:spcPts val="200"/>
                        </a:spcAft>
                      </a:pPr>
                      <a:r>
                        <a:rPr lang="en-GB" sz="900" b="1" dirty="0">
                          <a:effectLst/>
                        </a:rPr>
                        <a:t>(-0.41 -0.15)</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-0.22</a:t>
                      </a:r>
                      <a:endParaRPr lang="en-GB" sz="1100" b="1" dirty="0">
                        <a:effectLst/>
                      </a:endParaRPr>
                    </a:p>
                    <a:p>
                      <a:pPr algn="ctr">
                        <a:lnSpc>
                          <a:spcPct val="107000"/>
                        </a:lnSpc>
                        <a:spcAft>
                          <a:spcPts val="200"/>
                        </a:spcAft>
                      </a:pPr>
                      <a:r>
                        <a:rPr lang="en-GB" sz="900" b="1" dirty="0">
                          <a:effectLst/>
                        </a:rPr>
                        <a:t>(-0.35, -0.10)</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a:effectLst/>
                        </a:rPr>
                        <a:t>0.001</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0.00</a:t>
                      </a:r>
                      <a:endParaRPr lang="en-GB" sz="1100" dirty="0">
                        <a:effectLst/>
                      </a:endParaRPr>
                    </a:p>
                    <a:p>
                      <a:pPr algn="ctr">
                        <a:lnSpc>
                          <a:spcPct val="107000"/>
                        </a:lnSpc>
                        <a:spcAft>
                          <a:spcPts val="200"/>
                        </a:spcAft>
                      </a:pPr>
                      <a:r>
                        <a:rPr lang="en-GB" sz="900" dirty="0">
                          <a:effectLst/>
                        </a:rPr>
                        <a:t>(-0.18, 0.19)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0.963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465166522"/>
                  </a:ext>
                </a:extLst>
              </a:tr>
              <a:tr h="264591">
                <a:tc>
                  <a:txBody>
                    <a:bodyPr/>
                    <a:lstStyle/>
                    <a:p>
                      <a:pPr algn="ctr">
                        <a:lnSpc>
                          <a:spcPct val="107000"/>
                        </a:lnSpc>
                        <a:spcAft>
                          <a:spcPts val="800"/>
                        </a:spcAft>
                      </a:pPr>
                      <a:r>
                        <a:rPr lang="en-GB" sz="900">
                          <a:effectLst/>
                        </a:rPr>
                        <a:t>Per 10 years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a:effectLst/>
                        </a:rPr>
                        <a:t>-0.12</a:t>
                      </a:r>
                      <a:endParaRPr lang="en-GB" sz="1100" b="1">
                        <a:effectLst/>
                      </a:endParaRPr>
                    </a:p>
                    <a:p>
                      <a:pPr algn="ctr">
                        <a:lnSpc>
                          <a:spcPct val="107000"/>
                        </a:lnSpc>
                        <a:spcAft>
                          <a:spcPts val="200"/>
                        </a:spcAft>
                      </a:pPr>
                      <a:r>
                        <a:rPr lang="en-GB" sz="900" b="1">
                          <a:effectLst/>
                        </a:rPr>
                        <a:t>(-0.15, -0.07)</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-0.09</a:t>
                      </a:r>
                      <a:endParaRPr lang="en-GB" sz="1100" b="1" dirty="0">
                        <a:effectLst/>
                      </a:endParaRPr>
                    </a:p>
                    <a:p>
                      <a:pPr algn="ctr">
                        <a:lnSpc>
                          <a:spcPct val="107000"/>
                        </a:lnSpc>
                        <a:spcAft>
                          <a:spcPts val="200"/>
                        </a:spcAft>
                      </a:pPr>
                      <a:r>
                        <a:rPr lang="en-GB" sz="900" b="1" dirty="0">
                          <a:effectLst/>
                        </a:rPr>
                        <a:t>(-0.12, -0.04)</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-0.03</a:t>
                      </a:r>
                      <a:endParaRPr lang="en-GB" sz="1100">
                        <a:effectLst/>
                      </a:endParaRPr>
                    </a:p>
                    <a:p>
                      <a:pPr algn="ctr">
                        <a:lnSpc>
                          <a:spcPct val="107000"/>
                        </a:lnSpc>
                        <a:spcAft>
                          <a:spcPts val="200"/>
                        </a:spcAft>
                      </a:pPr>
                      <a:r>
                        <a:rPr lang="en-GB" sz="900">
                          <a:effectLst/>
                        </a:rPr>
                        <a:t>(-0.09, 0.02)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0.308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3826886684"/>
                  </a:ext>
                </a:extLst>
              </a:tr>
              <a:tr h="175437">
                <a:tc gridSpan="7">
                  <a:txBody>
                    <a:bodyPr/>
                    <a:lstStyle/>
                    <a:p>
                      <a:pPr>
                        <a:lnSpc>
                          <a:spcPct val="107000"/>
                        </a:lnSpc>
                        <a:spcAft>
                          <a:spcPts val="800"/>
                        </a:spcAft>
                      </a:pPr>
                      <a:r>
                        <a:rPr lang="en-GB" sz="900" dirty="0">
                          <a:effectLst/>
                        </a:rPr>
                        <a:t>Cumulative Exposure to Overweight/Obesity Between Ages 10 - 40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5667165"/>
                  </a:ext>
                </a:extLst>
              </a:tr>
              <a:tr h="88887">
                <a:tc>
                  <a:txBody>
                    <a:bodyPr/>
                    <a:lstStyle/>
                    <a:p>
                      <a:pPr algn="ctr">
                        <a:lnSpc>
                          <a:spcPct val="107000"/>
                        </a:lnSpc>
                        <a:spcAft>
                          <a:spcPts val="800"/>
                        </a:spcAft>
                      </a:pPr>
                      <a:r>
                        <a:rPr lang="en-GB" sz="900">
                          <a:effectLst/>
                        </a:rPr>
                        <a:t>Never O/O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Ref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Ref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Ref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Ref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Ref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Ref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2119271527"/>
                  </a:ext>
                </a:extLst>
              </a:tr>
              <a:tr h="264591">
                <a:tc>
                  <a:txBody>
                    <a:bodyPr/>
                    <a:lstStyle/>
                    <a:p>
                      <a:pPr algn="ctr">
                        <a:lnSpc>
                          <a:spcPct val="107000"/>
                        </a:lnSpc>
                        <a:spcAft>
                          <a:spcPts val="800"/>
                        </a:spcAft>
                      </a:pPr>
                      <a:r>
                        <a:rPr lang="en-GB" sz="900">
                          <a:effectLst/>
                        </a:rPr>
                        <a:t>Q1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0.04</a:t>
                      </a:r>
                      <a:endParaRPr lang="en-GB" sz="1100" dirty="0">
                        <a:effectLst/>
                      </a:endParaRPr>
                    </a:p>
                    <a:p>
                      <a:pPr algn="ctr">
                        <a:lnSpc>
                          <a:spcPct val="107000"/>
                        </a:lnSpc>
                        <a:spcAft>
                          <a:spcPts val="200"/>
                        </a:spcAft>
                      </a:pPr>
                      <a:r>
                        <a:rPr lang="en-GB" sz="900" dirty="0">
                          <a:effectLst/>
                        </a:rPr>
                        <a:t>(-0.06, 0.14)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0.405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0.03</a:t>
                      </a:r>
                      <a:endParaRPr lang="en-GB" sz="1100">
                        <a:effectLst/>
                      </a:endParaRPr>
                    </a:p>
                    <a:p>
                      <a:pPr algn="ctr">
                        <a:lnSpc>
                          <a:spcPct val="107000"/>
                        </a:lnSpc>
                        <a:spcAft>
                          <a:spcPts val="200"/>
                        </a:spcAft>
                      </a:pPr>
                      <a:r>
                        <a:rPr lang="en-GB" sz="900">
                          <a:effectLst/>
                        </a:rPr>
                        <a:t>(-0.06, 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0.468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0.03</a:t>
                      </a:r>
                      <a:endParaRPr lang="en-GB" sz="1100">
                        <a:effectLst/>
                      </a:endParaRPr>
                    </a:p>
                    <a:p>
                      <a:pPr algn="ctr">
                        <a:lnSpc>
                          <a:spcPct val="107000"/>
                        </a:lnSpc>
                        <a:spcAft>
                          <a:spcPts val="200"/>
                        </a:spcAft>
                      </a:pPr>
                      <a:r>
                        <a:rPr lang="en-GB" sz="900">
                          <a:effectLst/>
                        </a:rPr>
                        <a:t>(-0.07, 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0.595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3270456175"/>
                  </a:ext>
                </a:extLst>
              </a:tr>
              <a:tr h="264591">
                <a:tc>
                  <a:txBody>
                    <a:bodyPr/>
                    <a:lstStyle/>
                    <a:p>
                      <a:pPr algn="ctr">
                        <a:lnSpc>
                          <a:spcPct val="107000"/>
                        </a:lnSpc>
                        <a:spcAft>
                          <a:spcPts val="800"/>
                        </a:spcAft>
                      </a:pPr>
                      <a:r>
                        <a:rPr lang="en-GB" sz="900">
                          <a:effectLst/>
                        </a:rPr>
                        <a:t>Q2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-0.04</a:t>
                      </a:r>
                      <a:endParaRPr lang="en-GB" sz="1100">
                        <a:effectLst/>
                      </a:endParaRPr>
                    </a:p>
                    <a:p>
                      <a:pPr algn="ctr">
                        <a:lnSpc>
                          <a:spcPct val="107000"/>
                        </a:lnSpc>
                        <a:spcAft>
                          <a:spcPts val="200"/>
                        </a:spcAft>
                      </a:pPr>
                      <a:r>
                        <a:rPr lang="en-GB" sz="900">
                          <a:effectLst/>
                        </a:rPr>
                        <a:t>(-0.14, 0.06)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0.402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-0.04</a:t>
                      </a:r>
                      <a:endParaRPr lang="en-GB" sz="1100">
                        <a:effectLst/>
                      </a:endParaRPr>
                    </a:p>
                    <a:p>
                      <a:pPr algn="ctr">
                        <a:lnSpc>
                          <a:spcPct val="107000"/>
                        </a:lnSpc>
                        <a:spcAft>
                          <a:spcPts val="200"/>
                        </a:spcAft>
                      </a:pPr>
                      <a:r>
                        <a:rPr lang="en-GB" sz="900">
                          <a:effectLst/>
                        </a:rPr>
                        <a:t>(-0.13, 0.06)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0.435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0.00</a:t>
                      </a:r>
                      <a:endParaRPr lang="en-GB" sz="1100" dirty="0">
                        <a:effectLst/>
                      </a:endParaRPr>
                    </a:p>
                    <a:p>
                      <a:pPr algn="ctr">
                        <a:lnSpc>
                          <a:spcPct val="107000"/>
                        </a:lnSpc>
                        <a:spcAft>
                          <a:spcPts val="200"/>
                        </a:spcAft>
                      </a:pPr>
                      <a:r>
                        <a:rPr lang="en-GB" sz="900" dirty="0">
                          <a:effectLst/>
                        </a:rPr>
                        <a:t>(-0.10, 0.10)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0.988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2388486473"/>
                  </a:ext>
                </a:extLst>
              </a:tr>
              <a:tr h="264591">
                <a:tc>
                  <a:txBody>
                    <a:bodyPr/>
                    <a:lstStyle/>
                    <a:p>
                      <a:pPr algn="ctr">
                        <a:lnSpc>
                          <a:spcPct val="107000"/>
                        </a:lnSpc>
                        <a:spcAft>
                          <a:spcPts val="800"/>
                        </a:spcAft>
                      </a:pPr>
                      <a:r>
                        <a:rPr lang="en-GB" sz="900">
                          <a:effectLst/>
                        </a:rPr>
                        <a:t>Q3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-0.09</a:t>
                      </a:r>
                      <a:endParaRPr lang="en-GB" sz="1100">
                        <a:effectLst/>
                      </a:endParaRPr>
                    </a:p>
                    <a:p>
                      <a:pPr algn="ctr">
                        <a:lnSpc>
                          <a:spcPct val="107000"/>
                        </a:lnSpc>
                        <a:spcAft>
                          <a:spcPts val="200"/>
                        </a:spcAft>
                      </a:pPr>
                      <a:r>
                        <a:rPr lang="en-GB" sz="900">
                          <a:effectLst/>
                        </a:rPr>
                        <a:t>(-0.19, 0.01)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-0.06</a:t>
                      </a:r>
                      <a:endParaRPr lang="en-GB" sz="1100" dirty="0">
                        <a:effectLst/>
                      </a:endParaRPr>
                    </a:p>
                    <a:p>
                      <a:pPr algn="ctr">
                        <a:lnSpc>
                          <a:spcPct val="107000"/>
                        </a:lnSpc>
                        <a:spcAft>
                          <a:spcPts val="200"/>
                        </a:spcAft>
                      </a:pPr>
                      <a:r>
                        <a:rPr lang="en-GB" sz="900" dirty="0">
                          <a:effectLst/>
                        </a:rPr>
                        <a:t>(-0.15, 0.03)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0.216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0.01</a:t>
                      </a:r>
                      <a:endParaRPr lang="en-GB" sz="1100" dirty="0">
                        <a:effectLst/>
                      </a:endParaRPr>
                    </a:p>
                    <a:p>
                      <a:pPr algn="ctr">
                        <a:lnSpc>
                          <a:spcPct val="107000"/>
                        </a:lnSpc>
                        <a:spcAft>
                          <a:spcPts val="200"/>
                        </a:spcAft>
                      </a:pPr>
                      <a:r>
                        <a:rPr lang="en-GB" sz="900" dirty="0">
                          <a:effectLst/>
                        </a:rPr>
                        <a:t>(-0.10, 0.11)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0.859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1852898869"/>
                  </a:ext>
                </a:extLst>
              </a:tr>
              <a:tr h="264591">
                <a:tc>
                  <a:txBody>
                    <a:bodyPr/>
                    <a:lstStyle/>
                    <a:p>
                      <a:pPr algn="ctr">
                        <a:lnSpc>
                          <a:spcPct val="107000"/>
                        </a:lnSpc>
                        <a:spcAft>
                          <a:spcPts val="800"/>
                        </a:spcAft>
                      </a:pPr>
                      <a:r>
                        <a:rPr lang="en-GB" sz="900">
                          <a:effectLst/>
                        </a:rPr>
                        <a:t>Q4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-0.21</a:t>
                      </a:r>
                      <a:endParaRPr lang="en-GB" sz="1100" b="1" dirty="0">
                        <a:effectLst/>
                      </a:endParaRPr>
                    </a:p>
                    <a:p>
                      <a:pPr algn="ctr">
                        <a:lnSpc>
                          <a:spcPct val="107000"/>
                        </a:lnSpc>
                        <a:spcAft>
                          <a:spcPts val="200"/>
                        </a:spcAft>
                      </a:pPr>
                      <a:r>
                        <a:rPr lang="en-GB" sz="900" b="1" dirty="0">
                          <a:effectLst/>
                        </a:rPr>
                        <a:t>(-0.31, -0.11)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a:effectLst/>
                        </a:rPr>
                        <a:t>&lt; 0.001</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-0.15</a:t>
                      </a:r>
                      <a:endParaRPr lang="en-GB" sz="1100" b="1" dirty="0">
                        <a:effectLst/>
                      </a:endParaRPr>
                    </a:p>
                    <a:p>
                      <a:pPr algn="ctr">
                        <a:lnSpc>
                          <a:spcPct val="107000"/>
                        </a:lnSpc>
                        <a:spcAft>
                          <a:spcPts val="200"/>
                        </a:spcAft>
                      </a:pPr>
                      <a:r>
                        <a:rPr lang="en-GB" sz="900" b="1" dirty="0">
                          <a:effectLst/>
                        </a:rPr>
                        <a:t>(-0.25, -0.06)</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0.002</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-0.05</a:t>
                      </a:r>
                      <a:endParaRPr lang="en-GB" sz="1100">
                        <a:effectLst/>
                      </a:endParaRPr>
                    </a:p>
                    <a:p>
                      <a:pPr algn="ctr">
                        <a:lnSpc>
                          <a:spcPct val="107000"/>
                        </a:lnSpc>
                        <a:spcAft>
                          <a:spcPts val="200"/>
                        </a:spcAft>
                      </a:pPr>
                      <a:r>
                        <a:rPr lang="en-GB" sz="900">
                          <a:effectLst/>
                        </a:rPr>
                        <a:t>(-0.17, 0.06)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0.365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4104033467"/>
                  </a:ext>
                </a:extLst>
              </a:tr>
              <a:tr h="264591">
                <a:tc>
                  <a:txBody>
                    <a:bodyPr/>
                    <a:lstStyle/>
                    <a:p>
                      <a:pPr algn="ctr">
                        <a:lnSpc>
                          <a:spcPct val="107000"/>
                        </a:lnSpc>
                        <a:spcAft>
                          <a:spcPts val="800"/>
                        </a:spcAft>
                      </a:pPr>
                      <a:r>
                        <a:rPr lang="en-GB" sz="900">
                          <a:effectLst/>
                        </a:rPr>
                        <a:t>Q5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-0.29</a:t>
                      </a:r>
                      <a:endParaRPr lang="en-GB" sz="1100" b="1" dirty="0">
                        <a:effectLst/>
                      </a:endParaRPr>
                    </a:p>
                    <a:p>
                      <a:pPr algn="ctr">
                        <a:lnSpc>
                          <a:spcPct val="107000"/>
                        </a:lnSpc>
                        <a:spcAft>
                          <a:spcPts val="200"/>
                        </a:spcAft>
                      </a:pPr>
                      <a:r>
                        <a:rPr lang="en-GB" sz="900" b="1" dirty="0">
                          <a:effectLst/>
                        </a:rPr>
                        <a:t>(-0.41 -0.18)</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-0.23</a:t>
                      </a:r>
                      <a:endParaRPr lang="en-GB" sz="1100" b="1" dirty="0">
                        <a:effectLst/>
                      </a:endParaRPr>
                    </a:p>
                    <a:p>
                      <a:pPr algn="ctr">
                        <a:lnSpc>
                          <a:spcPct val="107000"/>
                        </a:lnSpc>
                        <a:spcAft>
                          <a:spcPts val="200"/>
                        </a:spcAft>
                      </a:pPr>
                      <a:r>
                        <a:rPr lang="en-GB" sz="900" b="1" dirty="0">
                          <a:effectLst/>
                        </a:rPr>
                        <a:t>(-0.34, -0.11)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-0.07</a:t>
                      </a:r>
                      <a:endParaRPr lang="en-GB" sz="1100" dirty="0">
                        <a:effectLst/>
                      </a:endParaRPr>
                    </a:p>
                    <a:p>
                      <a:pPr algn="ctr">
                        <a:lnSpc>
                          <a:spcPct val="107000"/>
                        </a:lnSpc>
                        <a:spcAft>
                          <a:spcPts val="200"/>
                        </a:spcAft>
                      </a:pPr>
                      <a:r>
                        <a:rPr lang="en-GB" sz="900" dirty="0">
                          <a:effectLst/>
                        </a:rPr>
                        <a:t>(-0.23, 0.10)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a:effectLst/>
                        </a:rPr>
                        <a:t>0.427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2813375472"/>
                  </a:ext>
                </a:extLst>
              </a:tr>
              <a:tr h="264591">
                <a:tc>
                  <a:txBody>
                    <a:bodyPr/>
                    <a:lstStyle/>
                    <a:p>
                      <a:pPr algn="ctr">
                        <a:lnSpc>
                          <a:spcPct val="107000"/>
                        </a:lnSpc>
                        <a:spcAft>
                          <a:spcPts val="800"/>
                        </a:spcAft>
                      </a:pPr>
                      <a:r>
                        <a:rPr lang="en-GB" sz="900">
                          <a:effectLst/>
                        </a:rPr>
                        <a:t>Per 1SD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a:effectLst/>
                        </a:rPr>
                        <a:t>-0.12</a:t>
                      </a:r>
                      <a:endParaRPr lang="en-GB" sz="1100" b="1">
                        <a:effectLst/>
                      </a:endParaRPr>
                    </a:p>
                    <a:p>
                      <a:pPr algn="ctr">
                        <a:lnSpc>
                          <a:spcPct val="107000"/>
                        </a:lnSpc>
                        <a:spcAft>
                          <a:spcPts val="200"/>
                        </a:spcAft>
                      </a:pPr>
                      <a:r>
                        <a:rPr lang="en-GB" sz="900" b="1">
                          <a:effectLst/>
                        </a:rPr>
                        <a:t>(-0.16, -0.08)</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a:effectLst/>
                        </a:rPr>
                        <a:t>-0.09</a:t>
                      </a:r>
                      <a:endParaRPr lang="en-GB" sz="1100" b="1">
                        <a:effectLst/>
                      </a:endParaRPr>
                    </a:p>
                    <a:p>
                      <a:pPr algn="ctr">
                        <a:lnSpc>
                          <a:spcPct val="107000"/>
                        </a:lnSpc>
                        <a:spcAft>
                          <a:spcPts val="200"/>
                        </a:spcAft>
                      </a:pPr>
                      <a:r>
                        <a:rPr lang="en-GB" sz="900" b="1">
                          <a:effectLst/>
                        </a:rPr>
                        <a:t>(-0.13, -0.05)</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b="1" dirty="0">
                          <a:effectLst/>
                        </a:rPr>
                        <a:t>&lt;0.001</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-0.03</a:t>
                      </a:r>
                      <a:endParaRPr lang="en-GB" sz="1100" dirty="0">
                        <a:effectLst/>
                      </a:endParaRPr>
                    </a:p>
                    <a:p>
                      <a:pPr algn="ctr">
                        <a:lnSpc>
                          <a:spcPct val="107000"/>
                        </a:lnSpc>
                        <a:spcAft>
                          <a:spcPts val="200"/>
                        </a:spcAft>
                      </a:pPr>
                      <a:r>
                        <a:rPr lang="en-GB" sz="900" dirty="0">
                          <a:effectLst/>
                        </a:rPr>
                        <a:t>(-0.09, 0.03)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tc>
                  <a:txBody>
                    <a:bodyPr/>
                    <a:lstStyle/>
                    <a:p>
                      <a:pPr algn="ctr">
                        <a:lnSpc>
                          <a:spcPct val="107000"/>
                        </a:lnSpc>
                        <a:spcAft>
                          <a:spcPts val="200"/>
                        </a:spcAft>
                      </a:pPr>
                      <a:r>
                        <a:rPr lang="en-GB" sz="900" dirty="0">
                          <a:effectLst/>
                        </a:rPr>
                        <a:t>0.305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45" marR="55845" marT="0" marB="0" anchor="ctr"/>
                </a:tc>
                <a:extLst>
                  <a:ext uri="{0D108BD9-81ED-4DB2-BD59-A6C34878D82A}">
                    <a16:rowId xmlns:a16="http://schemas.microsoft.com/office/drawing/2014/main" val="1230097521"/>
                  </a:ext>
                </a:extLst>
              </a:tr>
            </a:tbl>
          </a:graphicData>
        </a:graphic>
      </p:graphicFrame>
      <p:sp>
        <p:nvSpPr>
          <p:cNvPr id="8" name="TextBox 7">
            <a:extLst>
              <a:ext uri="{FF2B5EF4-FFF2-40B4-BE49-F238E27FC236}">
                <a16:creationId xmlns:a16="http://schemas.microsoft.com/office/drawing/2014/main" id="{B82589F1-47CF-F0D9-8371-E54B04F15385}"/>
              </a:ext>
            </a:extLst>
          </p:cNvPr>
          <p:cNvSpPr txBox="1"/>
          <p:nvPr/>
        </p:nvSpPr>
        <p:spPr>
          <a:xfrm>
            <a:off x="8357111" y="534174"/>
            <a:ext cx="2304862" cy="646331"/>
          </a:xfrm>
          <a:prstGeom prst="rect">
            <a:avLst/>
          </a:prstGeom>
          <a:noFill/>
        </p:spPr>
        <p:txBody>
          <a:bodyPr wrap="none" rtlCol="0">
            <a:spAutoFit/>
          </a:bodyPr>
          <a:lstStyle/>
          <a:p>
            <a:r>
              <a:rPr lang="en-GB" sz="3600" b="1" dirty="0"/>
              <a:t>RESULTS</a:t>
            </a:r>
          </a:p>
        </p:txBody>
      </p:sp>
      <p:sp>
        <p:nvSpPr>
          <p:cNvPr id="2" name="Rectangle 1">
            <a:extLst>
              <a:ext uri="{FF2B5EF4-FFF2-40B4-BE49-F238E27FC236}">
                <a16:creationId xmlns:a16="http://schemas.microsoft.com/office/drawing/2014/main" id="{B3AC7005-1EC6-5756-529A-7D9E66174ECE}"/>
              </a:ext>
            </a:extLst>
          </p:cNvPr>
          <p:cNvSpPr/>
          <p:nvPr/>
        </p:nvSpPr>
        <p:spPr>
          <a:xfrm>
            <a:off x="7857467" y="2013358"/>
            <a:ext cx="1837039" cy="418902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79288BD-28E3-8B8F-06A4-5718D2E97057}"/>
              </a:ext>
            </a:extLst>
          </p:cNvPr>
          <p:cNvSpPr/>
          <p:nvPr/>
        </p:nvSpPr>
        <p:spPr>
          <a:xfrm>
            <a:off x="9694506" y="2013358"/>
            <a:ext cx="1795583" cy="418902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95CAA6C-2B38-2429-1B2F-F4EC1BB3FD5B}"/>
              </a:ext>
            </a:extLst>
          </p:cNvPr>
          <p:cNvSpPr txBox="1"/>
          <p:nvPr/>
        </p:nvSpPr>
        <p:spPr>
          <a:xfrm>
            <a:off x="154980" y="1903444"/>
            <a:ext cx="4394016" cy="4801314"/>
          </a:xfrm>
          <a:prstGeom prst="rect">
            <a:avLst/>
          </a:prstGeom>
          <a:noFill/>
        </p:spPr>
        <p:txBody>
          <a:bodyPr wrap="square" rtlCol="0">
            <a:spAutoFit/>
          </a:bodyPr>
          <a:lstStyle/>
          <a:p>
            <a:r>
              <a:rPr lang="en-GB" b="1" dirty="0"/>
              <a:t>Model 1: Minimally-adjusted</a:t>
            </a:r>
          </a:p>
          <a:p>
            <a:endParaRPr lang="en-GB" dirty="0"/>
          </a:p>
          <a:p>
            <a:pPr marL="285750" indent="-285750">
              <a:buFont typeface="Arial" panose="020B0604020202020204" pitchFamily="34" charset="0"/>
              <a:buChar char="•"/>
            </a:pPr>
            <a:r>
              <a:rPr lang="en-GB" dirty="0"/>
              <a:t>Duration of O/O and total cumulative exposure to O/O in early-life associated with lower mid-life cognitive function</a:t>
            </a:r>
          </a:p>
          <a:p>
            <a:endParaRPr lang="en-GB" b="1" dirty="0"/>
          </a:p>
          <a:p>
            <a:r>
              <a:rPr lang="en-GB" b="1" dirty="0"/>
              <a:t>Model 2: Adjustment for mid-life covariates</a:t>
            </a:r>
          </a:p>
          <a:p>
            <a:endParaRPr lang="en-GB" dirty="0"/>
          </a:p>
          <a:p>
            <a:pPr marL="285750" indent="-285750">
              <a:buFont typeface="Arial" panose="020B0604020202020204" pitchFamily="34" charset="0"/>
              <a:buChar char="•"/>
            </a:pPr>
            <a:r>
              <a:rPr lang="en-GB" dirty="0"/>
              <a:t>Attenuation of effect sizes but patterns broadly maintained</a:t>
            </a:r>
          </a:p>
          <a:p>
            <a:endParaRPr lang="en-GB" b="1" dirty="0"/>
          </a:p>
          <a:p>
            <a:r>
              <a:rPr lang="en-GB" b="1" dirty="0"/>
              <a:t>Model 3: Adjustment for early-life covariates</a:t>
            </a:r>
          </a:p>
          <a:p>
            <a:endParaRPr lang="en-GB" dirty="0"/>
          </a:p>
          <a:p>
            <a:pPr marL="285750" indent="-285750">
              <a:buFont typeface="Arial" panose="020B0604020202020204" pitchFamily="34" charset="0"/>
              <a:buChar char="•"/>
            </a:pPr>
            <a:r>
              <a:rPr lang="en-GB" dirty="0"/>
              <a:t>All effects attenuated to null</a:t>
            </a:r>
          </a:p>
        </p:txBody>
      </p:sp>
      <p:sp>
        <p:nvSpPr>
          <p:cNvPr id="6" name="Rectangle 5">
            <a:extLst>
              <a:ext uri="{FF2B5EF4-FFF2-40B4-BE49-F238E27FC236}">
                <a16:creationId xmlns:a16="http://schemas.microsoft.com/office/drawing/2014/main" id="{F416D2B3-052E-67F6-75F2-58D8D35D7AF6}"/>
              </a:ext>
            </a:extLst>
          </p:cNvPr>
          <p:cNvSpPr/>
          <p:nvPr/>
        </p:nvSpPr>
        <p:spPr>
          <a:xfrm>
            <a:off x="93993" y="3789664"/>
            <a:ext cx="4394016" cy="159235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Rectangle 8">
            <a:extLst>
              <a:ext uri="{FF2B5EF4-FFF2-40B4-BE49-F238E27FC236}">
                <a16:creationId xmlns:a16="http://schemas.microsoft.com/office/drawing/2014/main" id="{F332085F-8E49-6DAD-1344-7654241F94EA}"/>
              </a:ext>
            </a:extLst>
          </p:cNvPr>
          <p:cNvSpPr/>
          <p:nvPr/>
        </p:nvSpPr>
        <p:spPr>
          <a:xfrm>
            <a:off x="84565" y="5382014"/>
            <a:ext cx="4394016" cy="136826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Tree>
    <p:extLst>
      <p:ext uri="{BB962C8B-B14F-4D97-AF65-F5344CB8AC3E}">
        <p14:creationId xmlns:p14="http://schemas.microsoft.com/office/powerpoint/2010/main" val="21100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496FD1-6283-972E-364B-2A4FE1092161}"/>
              </a:ext>
            </a:extLst>
          </p:cNvPr>
          <p:cNvGraphicFramePr>
            <a:graphicFrameLocks noGrp="1"/>
          </p:cNvGraphicFramePr>
          <p:nvPr>
            <p:extLst>
              <p:ext uri="{D42A27DB-BD31-4B8C-83A1-F6EECF244321}">
                <p14:modId xmlns:p14="http://schemas.microsoft.com/office/powerpoint/2010/main" val="1290645920"/>
              </p:ext>
            </p:extLst>
          </p:nvPr>
        </p:nvGraphicFramePr>
        <p:xfrm>
          <a:off x="338456" y="3617382"/>
          <a:ext cx="11515088" cy="2478664"/>
        </p:xfrm>
        <a:graphic>
          <a:graphicData uri="http://schemas.openxmlformats.org/drawingml/2006/table">
            <a:tbl>
              <a:tblPr firstRow="1" firstCol="1" bandRow="1">
                <a:tableStyleId>{073A0DAA-6AF3-43AB-8588-CEC1D06C72B9}</a:tableStyleId>
              </a:tblPr>
              <a:tblGrid>
                <a:gridCol w="494347">
                  <a:extLst>
                    <a:ext uri="{9D8B030D-6E8A-4147-A177-3AD203B41FA5}">
                      <a16:colId xmlns:a16="http://schemas.microsoft.com/office/drawing/2014/main" val="1626337680"/>
                    </a:ext>
                  </a:extLst>
                </a:gridCol>
                <a:gridCol w="772160">
                  <a:extLst>
                    <a:ext uri="{9D8B030D-6E8A-4147-A177-3AD203B41FA5}">
                      <a16:colId xmlns:a16="http://schemas.microsoft.com/office/drawing/2014/main" val="491103707"/>
                    </a:ext>
                  </a:extLst>
                </a:gridCol>
                <a:gridCol w="475297">
                  <a:extLst>
                    <a:ext uri="{9D8B030D-6E8A-4147-A177-3AD203B41FA5}">
                      <a16:colId xmlns:a16="http://schemas.microsoft.com/office/drawing/2014/main" val="3730686805"/>
                    </a:ext>
                  </a:extLst>
                </a:gridCol>
                <a:gridCol w="772160">
                  <a:extLst>
                    <a:ext uri="{9D8B030D-6E8A-4147-A177-3AD203B41FA5}">
                      <a16:colId xmlns:a16="http://schemas.microsoft.com/office/drawing/2014/main" val="2713636493"/>
                    </a:ext>
                  </a:extLst>
                </a:gridCol>
                <a:gridCol w="503873">
                  <a:extLst>
                    <a:ext uri="{9D8B030D-6E8A-4147-A177-3AD203B41FA5}">
                      <a16:colId xmlns:a16="http://schemas.microsoft.com/office/drawing/2014/main" val="441404841"/>
                    </a:ext>
                  </a:extLst>
                </a:gridCol>
                <a:gridCol w="772160">
                  <a:extLst>
                    <a:ext uri="{9D8B030D-6E8A-4147-A177-3AD203B41FA5}">
                      <a16:colId xmlns:a16="http://schemas.microsoft.com/office/drawing/2014/main" val="1228654880"/>
                    </a:ext>
                  </a:extLst>
                </a:gridCol>
                <a:gridCol w="475297">
                  <a:extLst>
                    <a:ext uri="{9D8B030D-6E8A-4147-A177-3AD203B41FA5}">
                      <a16:colId xmlns:a16="http://schemas.microsoft.com/office/drawing/2014/main" val="3775236319"/>
                    </a:ext>
                  </a:extLst>
                </a:gridCol>
                <a:gridCol w="772160">
                  <a:extLst>
                    <a:ext uri="{9D8B030D-6E8A-4147-A177-3AD203B41FA5}">
                      <a16:colId xmlns:a16="http://schemas.microsoft.com/office/drawing/2014/main" val="1574757655"/>
                    </a:ext>
                  </a:extLst>
                </a:gridCol>
                <a:gridCol w="416560">
                  <a:extLst>
                    <a:ext uri="{9D8B030D-6E8A-4147-A177-3AD203B41FA5}">
                      <a16:colId xmlns:a16="http://schemas.microsoft.com/office/drawing/2014/main" val="2508789269"/>
                    </a:ext>
                  </a:extLst>
                </a:gridCol>
                <a:gridCol w="772160">
                  <a:extLst>
                    <a:ext uri="{9D8B030D-6E8A-4147-A177-3AD203B41FA5}">
                      <a16:colId xmlns:a16="http://schemas.microsoft.com/office/drawing/2014/main" val="3466630493"/>
                    </a:ext>
                  </a:extLst>
                </a:gridCol>
                <a:gridCol w="475297">
                  <a:extLst>
                    <a:ext uri="{9D8B030D-6E8A-4147-A177-3AD203B41FA5}">
                      <a16:colId xmlns:a16="http://schemas.microsoft.com/office/drawing/2014/main" val="3324916089"/>
                    </a:ext>
                  </a:extLst>
                </a:gridCol>
                <a:gridCol w="772160">
                  <a:extLst>
                    <a:ext uri="{9D8B030D-6E8A-4147-A177-3AD203B41FA5}">
                      <a16:colId xmlns:a16="http://schemas.microsoft.com/office/drawing/2014/main" val="2649664203"/>
                    </a:ext>
                  </a:extLst>
                </a:gridCol>
                <a:gridCol w="475297">
                  <a:extLst>
                    <a:ext uri="{9D8B030D-6E8A-4147-A177-3AD203B41FA5}">
                      <a16:colId xmlns:a16="http://schemas.microsoft.com/office/drawing/2014/main" val="2453113282"/>
                    </a:ext>
                  </a:extLst>
                </a:gridCol>
                <a:gridCol w="772160">
                  <a:extLst>
                    <a:ext uri="{9D8B030D-6E8A-4147-A177-3AD203B41FA5}">
                      <a16:colId xmlns:a16="http://schemas.microsoft.com/office/drawing/2014/main" val="1584531434"/>
                    </a:ext>
                  </a:extLst>
                </a:gridCol>
                <a:gridCol w="416560">
                  <a:extLst>
                    <a:ext uri="{9D8B030D-6E8A-4147-A177-3AD203B41FA5}">
                      <a16:colId xmlns:a16="http://schemas.microsoft.com/office/drawing/2014/main" val="3236409418"/>
                    </a:ext>
                  </a:extLst>
                </a:gridCol>
                <a:gridCol w="772160">
                  <a:extLst>
                    <a:ext uri="{9D8B030D-6E8A-4147-A177-3AD203B41FA5}">
                      <a16:colId xmlns:a16="http://schemas.microsoft.com/office/drawing/2014/main" val="2620426147"/>
                    </a:ext>
                  </a:extLst>
                </a:gridCol>
                <a:gridCol w="416560">
                  <a:extLst>
                    <a:ext uri="{9D8B030D-6E8A-4147-A177-3AD203B41FA5}">
                      <a16:colId xmlns:a16="http://schemas.microsoft.com/office/drawing/2014/main" val="2834754086"/>
                    </a:ext>
                  </a:extLst>
                </a:gridCol>
                <a:gridCol w="772160">
                  <a:extLst>
                    <a:ext uri="{9D8B030D-6E8A-4147-A177-3AD203B41FA5}">
                      <a16:colId xmlns:a16="http://schemas.microsoft.com/office/drawing/2014/main" val="1116229722"/>
                    </a:ext>
                  </a:extLst>
                </a:gridCol>
                <a:gridCol w="416560">
                  <a:extLst>
                    <a:ext uri="{9D8B030D-6E8A-4147-A177-3AD203B41FA5}">
                      <a16:colId xmlns:a16="http://schemas.microsoft.com/office/drawing/2014/main" val="3716941243"/>
                    </a:ext>
                  </a:extLst>
                </a:gridCol>
              </a:tblGrid>
              <a:tr h="0">
                <a:tc>
                  <a:txBody>
                    <a:bodyPr/>
                    <a:lstStyle/>
                    <a:p>
                      <a:pPr algn="ctr">
                        <a:lnSpc>
                          <a:spcPct val="107000"/>
                        </a:lnSpc>
                        <a:spcAft>
                          <a:spcPts val="800"/>
                        </a:spcAft>
                      </a:pPr>
                      <a:r>
                        <a:rPr lang="en-GB" sz="8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algn="ctr">
                        <a:lnSpc>
                          <a:spcPct val="107000"/>
                        </a:lnSpc>
                        <a:spcAft>
                          <a:spcPts val="800"/>
                        </a:spcAft>
                      </a:pPr>
                      <a:r>
                        <a:rPr lang="en-GB" sz="800">
                          <a:effectLst/>
                        </a:rPr>
                        <a:t>Model 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lnSpc>
                          <a:spcPct val="107000"/>
                        </a:lnSpc>
                        <a:spcAft>
                          <a:spcPts val="800"/>
                        </a:spcAft>
                      </a:pPr>
                      <a:r>
                        <a:rPr lang="en-GB" sz="800">
                          <a:effectLst/>
                        </a:rPr>
                        <a:t>Model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a:lnSpc>
                          <a:spcPct val="107000"/>
                        </a:lnSpc>
                        <a:spcAft>
                          <a:spcPts val="800"/>
                        </a:spcAft>
                      </a:pPr>
                      <a:r>
                        <a:rPr lang="en-GB" sz="800">
                          <a:effectLst/>
                        </a:rPr>
                        <a:t>Model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39899495"/>
                  </a:ext>
                </a:extLst>
              </a:tr>
              <a:tr h="0">
                <a:tc>
                  <a:txBody>
                    <a:bodyPr/>
                    <a:lstStyle/>
                    <a:p>
                      <a:pPr algn="ctr">
                        <a:lnSpc>
                          <a:spcPct val="107000"/>
                        </a:lnSpc>
                        <a:spcAft>
                          <a:spcPts val="800"/>
                        </a:spcAft>
                      </a:pPr>
                      <a:r>
                        <a:rPr lang="en-GB" sz="8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n-GB" sz="800" b="1" dirty="0">
                          <a:effectLst/>
                        </a:rPr>
                        <a:t>NSHD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800" b="1" dirty="0">
                          <a:effectLst/>
                        </a:rPr>
                        <a:t>NCDS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800" b="1">
                          <a:effectLst/>
                        </a:rPr>
                        <a:t>BCS</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800" b="1">
                          <a:effectLst/>
                        </a:rPr>
                        <a:t>NSHD</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800" b="1">
                          <a:effectLst/>
                        </a:rPr>
                        <a:t>NCDS</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800" b="1">
                          <a:effectLst/>
                        </a:rPr>
                        <a:t>BCS</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800" b="1">
                          <a:effectLst/>
                        </a:rPr>
                        <a:t>NSHD</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GB" sz="800" b="1">
                          <a:effectLst/>
                        </a:rPr>
                        <a:t>NCDS</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800" b="1" dirty="0">
                          <a:effectLst/>
                        </a:rPr>
                        <a:t>BCS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885813913"/>
                  </a:ext>
                </a:extLst>
              </a:tr>
              <a:tr h="0">
                <a:tc>
                  <a:txBody>
                    <a:bodyPr/>
                    <a:lstStyle/>
                    <a:p>
                      <a:pPr algn="ctr">
                        <a:lnSpc>
                          <a:spcPct val="107000"/>
                        </a:lnSpc>
                        <a:spcAft>
                          <a:spcPts val="800"/>
                        </a:spcAft>
                      </a:pPr>
                      <a:r>
                        <a:rPr lang="en-GB" sz="8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800">
                          <a:effectLst/>
                        </a:rPr>
                        <a:t>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800">
                          <a:effectLst/>
                        </a:rPr>
                        <a:t>Beta (95%CI)</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a:effectLst/>
                        </a:rPr>
                        <a:t>Beta (95%CI)</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a:effectLst/>
                        </a:rPr>
                        <a:t>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800">
                          <a:effectLst/>
                        </a:rPr>
                        <a:t>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8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800">
                          <a:effectLst/>
                        </a:rPr>
                        <a:t>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8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800" dirty="0">
                          <a:effectLst/>
                        </a:rPr>
                        <a:t>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3358956"/>
                  </a:ext>
                </a:extLst>
              </a:tr>
              <a:tr h="0">
                <a:tc gridSpan="19">
                  <a:txBody>
                    <a:bodyPr/>
                    <a:lstStyle/>
                    <a:p>
                      <a:pPr>
                        <a:lnSpc>
                          <a:spcPct val="107000"/>
                        </a:lnSpc>
                        <a:spcAft>
                          <a:spcPts val="800"/>
                        </a:spcAft>
                      </a:pPr>
                      <a:r>
                        <a:rPr lang="en-GB" sz="800" dirty="0">
                          <a:effectLst/>
                        </a:rPr>
                        <a:t>BMI at Distinct Ages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7541398"/>
                  </a:ext>
                </a:extLst>
              </a:tr>
              <a:tr h="0">
                <a:tc>
                  <a:txBody>
                    <a:bodyPr/>
                    <a:lstStyle/>
                    <a:p>
                      <a:pPr algn="ctr">
                        <a:lnSpc>
                          <a:spcPct val="107000"/>
                        </a:lnSpc>
                        <a:spcAft>
                          <a:spcPts val="800"/>
                        </a:spcAft>
                      </a:pPr>
                      <a:r>
                        <a:rPr lang="en-GB" sz="800">
                          <a:effectLst/>
                        </a:rPr>
                        <a:t>Age 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0.05</a:t>
                      </a:r>
                      <a:endParaRPr lang="en-GB" sz="1200" dirty="0">
                        <a:effectLst/>
                      </a:endParaRPr>
                    </a:p>
                    <a:p>
                      <a:pPr algn="ctr">
                        <a:lnSpc>
                          <a:spcPct val="107000"/>
                        </a:lnSpc>
                        <a:spcAft>
                          <a:spcPts val="600"/>
                        </a:spcAft>
                      </a:pPr>
                      <a:r>
                        <a:rPr lang="en-GB" sz="800" dirty="0">
                          <a:effectLst/>
                        </a:rPr>
                        <a:t>(-0.01, 0.12)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0.108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0.01</a:t>
                      </a:r>
                      <a:endParaRPr lang="en-GB" sz="1200">
                        <a:effectLst/>
                      </a:endParaRPr>
                    </a:p>
                    <a:p>
                      <a:pPr algn="ctr">
                        <a:lnSpc>
                          <a:spcPct val="107000"/>
                        </a:lnSpc>
                        <a:spcAft>
                          <a:spcPts val="600"/>
                        </a:spcAft>
                      </a:pPr>
                      <a:r>
                        <a:rPr lang="en-GB" sz="800">
                          <a:effectLst/>
                        </a:rPr>
                        <a:t>(-0.02, 0.04)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0.397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0.00</a:t>
                      </a:r>
                      <a:endParaRPr lang="en-GB" sz="1200" dirty="0">
                        <a:effectLst/>
                      </a:endParaRPr>
                    </a:p>
                    <a:p>
                      <a:pPr algn="ctr">
                        <a:lnSpc>
                          <a:spcPct val="107000"/>
                        </a:lnSpc>
                        <a:spcAft>
                          <a:spcPts val="600"/>
                        </a:spcAft>
                      </a:pPr>
                      <a:r>
                        <a:rPr lang="en-GB" sz="800" dirty="0">
                          <a:effectLst/>
                        </a:rPr>
                        <a:t>(-0.03, 0.03)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0.806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0.04</a:t>
                      </a:r>
                      <a:endParaRPr lang="en-GB" sz="1200">
                        <a:effectLst/>
                      </a:endParaRPr>
                    </a:p>
                    <a:p>
                      <a:pPr algn="ctr">
                        <a:lnSpc>
                          <a:spcPct val="107000"/>
                        </a:lnSpc>
                        <a:spcAft>
                          <a:spcPts val="600"/>
                        </a:spcAft>
                      </a:pPr>
                      <a:r>
                        <a:rPr lang="en-GB" sz="800">
                          <a:effectLst/>
                        </a:rPr>
                        <a:t>(-0.02, 0.10)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0.173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0.02</a:t>
                      </a:r>
                      <a:endParaRPr lang="en-GB" sz="1200">
                        <a:effectLst/>
                      </a:endParaRPr>
                    </a:p>
                    <a:p>
                      <a:pPr algn="ctr">
                        <a:lnSpc>
                          <a:spcPct val="107000"/>
                        </a:lnSpc>
                        <a:spcAft>
                          <a:spcPts val="600"/>
                        </a:spcAft>
                      </a:pPr>
                      <a:r>
                        <a:rPr lang="en-GB" sz="800">
                          <a:effectLst/>
                        </a:rPr>
                        <a:t>(-0.01, 0.05)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0.182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0.01</a:t>
                      </a:r>
                      <a:endParaRPr lang="en-GB" sz="1200">
                        <a:effectLst/>
                      </a:endParaRPr>
                    </a:p>
                    <a:p>
                      <a:pPr algn="ctr">
                        <a:lnSpc>
                          <a:spcPct val="107000"/>
                        </a:lnSpc>
                        <a:spcAft>
                          <a:spcPts val="600"/>
                        </a:spcAft>
                      </a:pPr>
                      <a:r>
                        <a:rPr lang="en-GB" sz="800">
                          <a:effectLst/>
                        </a:rPr>
                        <a:t>(-0.02, 0.04)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0.567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0.06</a:t>
                      </a:r>
                      <a:endParaRPr lang="en-GB" sz="1200">
                        <a:effectLst/>
                      </a:endParaRPr>
                    </a:p>
                    <a:p>
                      <a:pPr algn="ctr">
                        <a:lnSpc>
                          <a:spcPct val="107000"/>
                        </a:lnSpc>
                        <a:spcAft>
                          <a:spcPts val="600"/>
                        </a:spcAft>
                      </a:pPr>
                      <a:r>
                        <a:rPr lang="en-GB" sz="800">
                          <a:effectLst/>
                        </a:rPr>
                        <a:t>(0.00, 0.11)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0.056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0.00</a:t>
                      </a:r>
                      <a:endParaRPr lang="en-GB" sz="1200">
                        <a:effectLst/>
                      </a:endParaRPr>
                    </a:p>
                    <a:p>
                      <a:pPr algn="ctr">
                        <a:lnSpc>
                          <a:spcPct val="107000"/>
                        </a:lnSpc>
                        <a:spcAft>
                          <a:spcPts val="600"/>
                        </a:spcAft>
                      </a:pPr>
                      <a:r>
                        <a:rPr lang="en-GB" sz="800">
                          <a:effectLst/>
                        </a:rPr>
                        <a:t>(-0.04, 0.04)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0.916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0.03</a:t>
                      </a:r>
                      <a:endParaRPr lang="en-GB" sz="1200">
                        <a:effectLst/>
                      </a:endParaRPr>
                    </a:p>
                    <a:p>
                      <a:pPr algn="ctr">
                        <a:lnSpc>
                          <a:spcPct val="107000"/>
                        </a:lnSpc>
                        <a:spcAft>
                          <a:spcPts val="600"/>
                        </a:spcAft>
                      </a:pPr>
                      <a:r>
                        <a:rPr lang="en-GB" sz="800">
                          <a:effectLst/>
                        </a:rPr>
                        <a:t>(-0.01, 0.06)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0.143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5416377"/>
                  </a:ext>
                </a:extLst>
              </a:tr>
              <a:tr h="0">
                <a:tc>
                  <a:txBody>
                    <a:bodyPr/>
                    <a:lstStyle/>
                    <a:p>
                      <a:pPr algn="ctr">
                        <a:lnSpc>
                          <a:spcPct val="107000"/>
                        </a:lnSpc>
                        <a:spcAft>
                          <a:spcPts val="800"/>
                        </a:spcAft>
                      </a:pPr>
                      <a:r>
                        <a:rPr lang="en-GB" sz="800">
                          <a:effectLst/>
                        </a:rPr>
                        <a:t>Age 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0.03</a:t>
                      </a:r>
                      <a:endParaRPr lang="en-GB" sz="1200" dirty="0">
                        <a:effectLst/>
                      </a:endParaRPr>
                    </a:p>
                    <a:p>
                      <a:pPr algn="ctr">
                        <a:lnSpc>
                          <a:spcPct val="107000"/>
                        </a:lnSpc>
                        <a:spcAft>
                          <a:spcPts val="600"/>
                        </a:spcAft>
                      </a:pPr>
                      <a:r>
                        <a:rPr lang="en-GB" sz="800" dirty="0">
                          <a:effectLst/>
                        </a:rPr>
                        <a:t>(-0.03, 0.10)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0.298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-0.02</a:t>
                      </a:r>
                      <a:endParaRPr lang="en-GB" sz="1200" dirty="0">
                        <a:effectLst/>
                      </a:endParaRPr>
                    </a:p>
                    <a:p>
                      <a:pPr algn="ctr">
                        <a:lnSpc>
                          <a:spcPct val="107000"/>
                        </a:lnSpc>
                        <a:spcAft>
                          <a:spcPts val="600"/>
                        </a:spcAft>
                      </a:pPr>
                      <a:r>
                        <a:rPr lang="en-GB" sz="800" dirty="0">
                          <a:effectLst/>
                        </a:rPr>
                        <a:t>(-0.05, 0.01)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0.149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-0.04</a:t>
                      </a:r>
                      <a:endParaRPr lang="en-GB" sz="1200" b="1" dirty="0">
                        <a:effectLst/>
                      </a:endParaRPr>
                    </a:p>
                    <a:p>
                      <a:pPr algn="ctr">
                        <a:lnSpc>
                          <a:spcPct val="107000"/>
                        </a:lnSpc>
                        <a:spcAft>
                          <a:spcPts val="600"/>
                        </a:spcAft>
                      </a:pPr>
                      <a:r>
                        <a:rPr lang="en-GB" sz="800" b="1" dirty="0">
                          <a:effectLst/>
                        </a:rPr>
                        <a:t>(-0.09, 0.00)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0.042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0.03</a:t>
                      </a:r>
                      <a:endParaRPr lang="en-GB" sz="1200" dirty="0">
                        <a:effectLst/>
                      </a:endParaRPr>
                    </a:p>
                    <a:p>
                      <a:pPr algn="ctr">
                        <a:lnSpc>
                          <a:spcPct val="107000"/>
                        </a:lnSpc>
                        <a:spcAft>
                          <a:spcPts val="600"/>
                        </a:spcAft>
                      </a:pPr>
                      <a:r>
                        <a:rPr lang="en-GB" sz="800" dirty="0">
                          <a:effectLst/>
                        </a:rPr>
                        <a:t>(-0.03, 0.09)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0.363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0.00</a:t>
                      </a:r>
                      <a:endParaRPr lang="en-GB" sz="1200">
                        <a:effectLst/>
                      </a:endParaRPr>
                    </a:p>
                    <a:p>
                      <a:pPr algn="ctr">
                        <a:lnSpc>
                          <a:spcPct val="107000"/>
                        </a:lnSpc>
                        <a:spcAft>
                          <a:spcPts val="600"/>
                        </a:spcAft>
                      </a:pPr>
                      <a:r>
                        <a:rPr lang="en-GB" sz="800">
                          <a:effectLst/>
                        </a:rPr>
                        <a:t>(-0.04, 0.03)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0.838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-0.03</a:t>
                      </a:r>
                      <a:endParaRPr lang="en-GB" sz="1200">
                        <a:effectLst/>
                      </a:endParaRPr>
                    </a:p>
                    <a:p>
                      <a:pPr algn="ctr">
                        <a:lnSpc>
                          <a:spcPct val="107000"/>
                        </a:lnSpc>
                        <a:spcAft>
                          <a:spcPts val="600"/>
                        </a:spcAft>
                      </a:pPr>
                      <a:r>
                        <a:rPr lang="en-GB" sz="800">
                          <a:effectLst/>
                        </a:rPr>
                        <a:t>(-0.07, 0.01)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0.131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0.04</a:t>
                      </a:r>
                      <a:endParaRPr lang="en-GB" sz="1200">
                        <a:effectLst/>
                      </a:endParaRPr>
                    </a:p>
                    <a:p>
                      <a:pPr algn="ctr">
                        <a:lnSpc>
                          <a:spcPct val="107000"/>
                        </a:lnSpc>
                        <a:spcAft>
                          <a:spcPts val="600"/>
                        </a:spcAft>
                      </a:pPr>
                      <a:r>
                        <a:rPr lang="en-GB" sz="800">
                          <a:effectLst/>
                        </a:rPr>
                        <a:t>(-0.01, 0.10)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0.101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0.01</a:t>
                      </a:r>
                      <a:endParaRPr lang="en-GB" sz="1200">
                        <a:effectLst/>
                      </a:endParaRPr>
                    </a:p>
                    <a:p>
                      <a:pPr algn="ctr">
                        <a:lnSpc>
                          <a:spcPct val="107000"/>
                        </a:lnSpc>
                        <a:spcAft>
                          <a:spcPts val="600"/>
                        </a:spcAft>
                      </a:pPr>
                      <a:r>
                        <a:rPr lang="en-GB" sz="800">
                          <a:effectLst/>
                        </a:rPr>
                        <a:t>(-0.03, 0.06)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0.577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0.01</a:t>
                      </a:r>
                      <a:endParaRPr lang="en-GB" sz="1200">
                        <a:effectLst/>
                      </a:endParaRPr>
                    </a:p>
                    <a:p>
                      <a:pPr algn="ctr">
                        <a:lnSpc>
                          <a:spcPct val="107000"/>
                        </a:lnSpc>
                        <a:spcAft>
                          <a:spcPts val="600"/>
                        </a:spcAft>
                      </a:pPr>
                      <a:r>
                        <a:rPr lang="en-GB" sz="800">
                          <a:effectLst/>
                        </a:rPr>
                        <a:t>(-0.02, 0.05)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0.444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676455"/>
                  </a:ext>
                </a:extLst>
              </a:tr>
              <a:tr h="0">
                <a:tc>
                  <a:txBody>
                    <a:bodyPr/>
                    <a:lstStyle/>
                    <a:p>
                      <a:pPr algn="ctr">
                        <a:lnSpc>
                          <a:spcPct val="107000"/>
                        </a:lnSpc>
                        <a:spcAft>
                          <a:spcPts val="800"/>
                        </a:spcAft>
                      </a:pPr>
                      <a:r>
                        <a:rPr lang="en-GB" sz="800">
                          <a:effectLst/>
                        </a:rPr>
                        <a:t>Age 23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-0.06</a:t>
                      </a:r>
                      <a:endParaRPr lang="en-GB" sz="1200" dirty="0">
                        <a:effectLst/>
                      </a:endParaRPr>
                    </a:p>
                    <a:p>
                      <a:pPr algn="ctr">
                        <a:lnSpc>
                          <a:spcPct val="107000"/>
                        </a:lnSpc>
                        <a:spcAft>
                          <a:spcPts val="600"/>
                        </a:spcAft>
                      </a:pPr>
                      <a:r>
                        <a:rPr lang="en-GB" sz="800" dirty="0">
                          <a:effectLst/>
                        </a:rPr>
                        <a:t>(-0.12, 0.01)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0.094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-0.10</a:t>
                      </a:r>
                      <a:endParaRPr lang="en-GB" sz="1200" b="1" dirty="0">
                        <a:effectLst/>
                      </a:endParaRPr>
                    </a:p>
                    <a:p>
                      <a:pPr algn="ctr">
                        <a:lnSpc>
                          <a:spcPct val="107000"/>
                        </a:lnSpc>
                        <a:spcAft>
                          <a:spcPts val="600"/>
                        </a:spcAft>
                      </a:pPr>
                      <a:r>
                        <a:rPr lang="en-GB" sz="800" b="1" dirty="0">
                          <a:effectLst/>
                        </a:rPr>
                        <a:t>(-0.12, -0.07)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 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-0.07</a:t>
                      </a:r>
                      <a:endParaRPr lang="en-GB" sz="1200" b="1" dirty="0">
                        <a:effectLst/>
                      </a:endParaRPr>
                    </a:p>
                    <a:p>
                      <a:pPr algn="ctr">
                        <a:lnSpc>
                          <a:spcPct val="107000"/>
                        </a:lnSpc>
                        <a:spcAft>
                          <a:spcPts val="600"/>
                        </a:spcAft>
                      </a:pPr>
                      <a:r>
                        <a:rPr lang="en-GB" sz="800" b="1" dirty="0">
                          <a:effectLst/>
                        </a:rPr>
                        <a:t>(-0.10, -0.04)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&lt;0.001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-0.03</a:t>
                      </a:r>
                      <a:endParaRPr lang="en-GB" sz="1200">
                        <a:effectLst/>
                      </a:endParaRPr>
                    </a:p>
                    <a:p>
                      <a:pPr algn="ctr">
                        <a:lnSpc>
                          <a:spcPct val="107000"/>
                        </a:lnSpc>
                        <a:spcAft>
                          <a:spcPts val="600"/>
                        </a:spcAft>
                      </a:pPr>
                      <a:r>
                        <a:rPr lang="en-GB" sz="800">
                          <a:effectLst/>
                        </a:rPr>
                        <a:t>(-0.09, 0.03)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0.392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-0.05</a:t>
                      </a:r>
                      <a:endParaRPr lang="en-GB" sz="1200" b="1" dirty="0">
                        <a:effectLst/>
                      </a:endParaRPr>
                    </a:p>
                    <a:p>
                      <a:pPr algn="ctr">
                        <a:lnSpc>
                          <a:spcPct val="107000"/>
                        </a:lnSpc>
                        <a:spcAft>
                          <a:spcPts val="600"/>
                        </a:spcAft>
                      </a:pPr>
                      <a:r>
                        <a:rPr lang="en-GB" sz="800" b="1" dirty="0">
                          <a:effectLst/>
                        </a:rPr>
                        <a:t>(-0.08, -0.02)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-0.04</a:t>
                      </a:r>
                      <a:endParaRPr lang="en-GB" sz="1200" b="1" dirty="0">
                        <a:effectLst/>
                      </a:endParaRPr>
                    </a:p>
                    <a:p>
                      <a:pPr algn="ctr">
                        <a:lnSpc>
                          <a:spcPct val="107000"/>
                        </a:lnSpc>
                        <a:spcAft>
                          <a:spcPts val="600"/>
                        </a:spcAft>
                      </a:pPr>
                      <a:r>
                        <a:rPr lang="en-GB" sz="800" b="1" dirty="0">
                          <a:effectLst/>
                        </a:rPr>
                        <a:t>(-0.08, -0.01)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0.008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0.05</a:t>
                      </a:r>
                      <a:endParaRPr lang="en-GB" sz="1200">
                        <a:effectLst/>
                      </a:endParaRPr>
                    </a:p>
                    <a:p>
                      <a:pPr algn="ctr">
                        <a:lnSpc>
                          <a:spcPct val="107000"/>
                        </a:lnSpc>
                        <a:spcAft>
                          <a:spcPts val="600"/>
                        </a:spcAft>
                      </a:pPr>
                      <a:r>
                        <a:rPr lang="en-GB" sz="800">
                          <a:effectLst/>
                        </a:rPr>
                        <a:t>(-0.02, 0.11)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0.162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-0.01</a:t>
                      </a:r>
                      <a:endParaRPr lang="en-GB" sz="1200">
                        <a:effectLst/>
                      </a:endParaRPr>
                    </a:p>
                    <a:p>
                      <a:pPr algn="ctr">
                        <a:lnSpc>
                          <a:spcPct val="107000"/>
                        </a:lnSpc>
                        <a:spcAft>
                          <a:spcPts val="600"/>
                        </a:spcAft>
                      </a:pPr>
                      <a:r>
                        <a:rPr lang="en-GB" sz="800">
                          <a:effectLst/>
                        </a:rPr>
                        <a:t>(-0.04, 0.05)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0.748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0.01</a:t>
                      </a:r>
                      <a:endParaRPr lang="en-GB" sz="1200">
                        <a:effectLst/>
                      </a:endParaRPr>
                    </a:p>
                    <a:p>
                      <a:pPr algn="ctr">
                        <a:lnSpc>
                          <a:spcPct val="107000"/>
                        </a:lnSpc>
                        <a:spcAft>
                          <a:spcPts val="600"/>
                        </a:spcAft>
                      </a:pPr>
                      <a:r>
                        <a:rPr lang="en-GB" sz="800">
                          <a:effectLst/>
                        </a:rPr>
                        <a:t>(-0.04, 0.06)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0.642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9493471"/>
                  </a:ext>
                </a:extLst>
              </a:tr>
              <a:tr h="0">
                <a:tc>
                  <a:txBody>
                    <a:bodyPr/>
                    <a:lstStyle/>
                    <a:p>
                      <a:pPr algn="ctr">
                        <a:lnSpc>
                          <a:spcPct val="107000"/>
                        </a:lnSpc>
                        <a:spcAft>
                          <a:spcPts val="800"/>
                        </a:spcAft>
                      </a:pPr>
                      <a:r>
                        <a:rPr lang="en-GB" sz="800">
                          <a:effectLst/>
                        </a:rPr>
                        <a:t>Age 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-0.12</a:t>
                      </a:r>
                      <a:endParaRPr lang="en-GB" sz="1200" b="1" dirty="0">
                        <a:effectLst/>
                      </a:endParaRPr>
                    </a:p>
                    <a:p>
                      <a:pPr algn="ctr">
                        <a:lnSpc>
                          <a:spcPct val="107000"/>
                        </a:lnSpc>
                        <a:spcAft>
                          <a:spcPts val="600"/>
                        </a:spcAft>
                      </a:pPr>
                      <a:r>
                        <a:rPr lang="en-GB" sz="800" b="1" dirty="0">
                          <a:effectLst/>
                        </a:rPr>
                        <a:t>(-0.18, -0.06)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&lt;0.001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-0.07</a:t>
                      </a:r>
                      <a:endParaRPr lang="en-GB" sz="1200" b="1">
                        <a:effectLst/>
                      </a:endParaRPr>
                    </a:p>
                    <a:p>
                      <a:pPr algn="ctr">
                        <a:lnSpc>
                          <a:spcPct val="107000"/>
                        </a:lnSpc>
                        <a:spcAft>
                          <a:spcPts val="600"/>
                        </a:spcAft>
                      </a:pPr>
                      <a:r>
                        <a:rPr lang="en-GB" sz="800" b="1">
                          <a:effectLst/>
                        </a:rPr>
                        <a:t>(-0.11, -0.04)</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&lt; 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-0.10</a:t>
                      </a:r>
                      <a:endParaRPr lang="en-GB" sz="1200" b="1" dirty="0">
                        <a:effectLst/>
                      </a:endParaRPr>
                    </a:p>
                    <a:p>
                      <a:pPr algn="ctr">
                        <a:lnSpc>
                          <a:spcPct val="107000"/>
                        </a:lnSpc>
                        <a:spcAft>
                          <a:spcPts val="600"/>
                        </a:spcAft>
                      </a:pPr>
                      <a:r>
                        <a:rPr lang="en-GB" sz="800" b="1" dirty="0">
                          <a:effectLst/>
                        </a:rPr>
                        <a:t>(-0.14, -0.07)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-0.07</a:t>
                      </a:r>
                      <a:endParaRPr lang="en-GB" sz="1200" b="1" dirty="0">
                        <a:effectLst/>
                      </a:endParaRPr>
                    </a:p>
                    <a:p>
                      <a:pPr algn="ctr">
                        <a:lnSpc>
                          <a:spcPct val="107000"/>
                        </a:lnSpc>
                        <a:spcAft>
                          <a:spcPts val="600"/>
                        </a:spcAft>
                      </a:pPr>
                      <a:r>
                        <a:rPr lang="en-GB" sz="800" b="1" dirty="0">
                          <a:effectLst/>
                        </a:rPr>
                        <a:t>(-0.13, -0.01)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0.016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-0.05</a:t>
                      </a:r>
                      <a:endParaRPr lang="en-GB" sz="1200" b="1">
                        <a:effectLst/>
                      </a:endParaRPr>
                    </a:p>
                    <a:p>
                      <a:pPr algn="ctr">
                        <a:lnSpc>
                          <a:spcPct val="107000"/>
                        </a:lnSpc>
                        <a:spcAft>
                          <a:spcPts val="600"/>
                        </a:spcAft>
                      </a:pPr>
                      <a:r>
                        <a:rPr lang="en-GB" sz="800" b="1">
                          <a:effectLst/>
                        </a:rPr>
                        <a:t>(-0.08, -0.02)</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-0.07</a:t>
                      </a:r>
                      <a:endParaRPr lang="en-GB" sz="1200" b="1" dirty="0">
                        <a:effectLst/>
                      </a:endParaRPr>
                    </a:p>
                    <a:p>
                      <a:pPr algn="ctr">
                        <a:lnSpc>
                          <a:spcPct val="107000"/>
                        </a:lnSpc>
                        <a:spcAft>
                          <a:spcPts val="600"/>
                        </a:spcAft>
                      </a:pPr>
                      <a:r>
                        <a:rPr lang="en-GB" sz="800" b="1" dirty="0">
                          <a:effectLst/>
                        </a:rPr>
                        <a:t>(-0.10, -0.04)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0.02</a:t>
                      </a:r>
                      <a:endParaRPr lang="en-GB" sz="1200" dirty="0">
                        <a:effectLst/>
                      </a:endParaRPr>
                    </a:p>
                    <a:p>
                      <a:pPr algn="ctr">
                        <a:lnSpc>
                          <a:spcPct val="107000"/>
                        </a:lnSpc>
                        <a:spcAft>
                          <a:spcPts val="600"/>
                        </a:spcAft>
                      </a:pPr>
                      <a:r>
                        <a:rPr lang="en-GB" sz="800" dirty="0">
                          <a:effectLst/>
                        </a:rPr>
                        <a:t>(-0.04, 0.07)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0.582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-0.01</a:t>
                      </a:r>
                      <a:endParaRPr lang="en-GB" sz="1200" dirty="0">
                        <a:effectLst/>
                      </a:endParaRPr>
                    </a:p>
                    <a:p>
                      <a:pPr algn="ctr">
                        <a:lnSpc>
                          <a:spcPct val="107000"/>
                        </a:lnSpc>
                        <a:spcAft>
                          <a:spcPts val="600"/>
                        </a:spcAft>
                      </a:pPr>
                      <a:r>
                        <a:rPr lang="en-GB" sz="800" dirty="0">
                          <a:effectLst/>
                        </a:rPr>
                        <a:t>(-0.06, 0.03)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0.574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-0.03</a:t>
                      </a:r>
                      <a:endParaRPr lang="en-GB" sz="1200">
                        <a:effectLst/>
                      </a:endParaRPr>
                    </a:p>
                    <a:p>
                      <a:pPr algn="ctr">
                        <a:lnSpc>
                          <a:spcPct val="107000"/>
                        </a:lnSpc>
                        <a:spcAft>
                          <a:spcPts val="600"/>
                        </a:spcAft>
                      </a:pPr>
                      <a:r>
                        <a:rPr lang="en-GB" sz="800">
                          <a:effectLst/>
                        </a:rPr>
                        <a:t>(-0.08, 0.02)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a:effectLst/>
                        </a:rPr>
                        <a:t>0.198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3613274"/>
                  </a:ext>
                </a:extLst>
              </a:tr>
              <a:tr h="0">
                <a:tc>
                  <a:txBody>
                    <a:bodyPr/>
                    <a:lstStyle/>
                    <a:p>
                      <a:pPr algn="ctr">
                        <a:lnSpc>
                          <a:spcPct val="107000"/>
                        </a:lnSpc>
                        <a:spcAft>
                          <a:spcPts val="800"/>
                        </a:spcAft>
                      </a:pPr>
                      <a:r>
                        <a:rPr lang="en-GB" sz="800">
                          <a:effectLst/>
                        </a:rPr>
                        <a:t>Age 42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-0.13</a:t>
                      </a:r>
                      <a:endParaRPr lang="en-GB" sz="1200" b="1" dirty="0">
                        <a:effectLst/>
                      </a:endParaRPr>
                    </a:p>
                    <a:p>
                      <a:pPr algn="ctr">
                        <a:lnSpc>
                          <a:spcPct val="107000"/>
                        </a:lnSpc>
                        <a:spcAft>
                          <a:spcPts val="600"/>
                        </a:spcAft>
                      </a:pPr>
                      <a:r>
                        <a:rPr lang="en-GB" sz="800" b="1" dirty="0">
                          <a:effectLst/>
                        </a:rPr>
                        <a:t>(-0.19, -0.07)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-0.07</a:t>
                      </a:r>
                      <a:endParaRPr lang="en-GB" sz="1200" b="1">
                        <a:effectLst/>
                      </a:endParaRPr>
                    </a:p>
                    <a:p>
                      <a:pPr algn="ctr">
                        <a:lnSpc>
                          <a:spcPct val="107000"/>
                        </a:lnSpc>
                        <a:spcAft>
                          <a:spcPts val="600"/>
                        </a:spcAft>
                      </a:pPr>
                      <a:r>
                        <a:rPr lang="en-GB" sz="800" b="1">
                          <a:effectLst/>
                        </a:rPr>
                        <a:t>(-0.10, -0.04)</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&lt; 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-0.10</a:t>
                      </a:r>
                      <a:endParaRPr lang="en-GB" sz="1200" b="1">
                        <a:effectLst/>
                      </a:endParaRPr>
                    </a:p>
                    <a:p>
                      <a:pPr algn="ctr">
                        <a:lnSpc>
                          <a:spcPct val="107000"/>
                        </a:lnSpc>
                        <a:spcAft>
                          <a:spcPts val="600"/>
                        </a:spcAft>
                      </a:pPr>
                      <a:r>
                        <a:rPr lang="en-GB" sz="800" b="1">
                          <a:effectLst/>
                        </a:rPr>
                        <a:t>(-0.13, -0.07)</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&lt;0.001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-0.09</a:t>
                      </a:r>
                      <a:endParaRPr lang="en-GB" sz="1200" b="1">
                        <a:effectLst/>
                      </a:endParaRPr>
                    </a:p>
                    <a:p>
                      <a:pPr algn="ctr">
                        <a:lnSpc>
                          <a:spcPct val="107000"/>
                        </a:lnSpc>
                        <a:spcAft>
                          <a:spcPts val="600"/>
                        </a:spcAft>
                      </a:pPr>
                      <a:r>
                        <a:rPr lang="en-GB" sz="800" b="1">
                          <a:effectLst/>
                        </a:rPr>
                        <a:t>(-0.14, -0.03)</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0.003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-0.05</a:t>
                      </a:r>
                      <a:endParaRPr lang="en-GB" sz="1200" b="1">
                        <a:effectLst/>
                      </a:endParaRPr>
                    </a:p>
                    <a:p>
                      <a:pPr algn="ctr">
                        <a:lnSpc>
                          <a:spcPct val="107000"/>
                        </a:lnSpc>
                        <a:spcAft>
                          <a:spcPts val="600"/>
                        </a:spcAft>
                      </a:pPr>
                      <a:r>
                        <a:rPr lang="en-GB" sz="800" b="1">
                          <a:effectLst/>
                        </a:rPr>
                        <a:t>(-0.08, -0.02)</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&lt;0.001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-0.07</a:t>
                      </a:r>
                      <a:endParaRPr lang="en-GB" sz="1200" b="1" dirty="0">
                        <a:effectLst/>
                      </a:endParaRPr>
                    </a:p>
                    <a:p>
                      <a:pPr algn="ctr">
                        <a:lnSpc>
                          <a:spcPct val="107000"/>
                        </a:lnSpc>
                        <a:spcAft>
                          <a:spcPts val="600"/>
                        </a:spcAft>
                      </a:pPr>
                      <a:r>
                        <a:rPr lang="en-GB" sz="800" b="1" dirty="0">
                          <a:effectLst/>
                        </a:rPr>
                        <a:t>(-0.10, -0.03)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-0.01</a:t>
                      </a:r>
                      <a:endParaRPr lang="en-GB" sz="1200" dirty="0">
                        <a:effectLst/>
                      </a:endParaRPr>
                    </a:p>
                    <a:p>
                      <a:pPr algn="ctr">
                        <a:lnSpc>
                          <a:spcPct val="107000"/>
                        </a:lnSpc>
                        <a:spcAft>
                          <a:spcPts val="600"/>
                        </a:spcAft>
                      </a:pPr>
                      <a:r>
                        <a:rPr lang="en-GB" sz="800" dirty="0">
                          <a:effectLst/>
                        </a:rPr>
                        <a:t>(-0.06, 0.05)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0.822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0.01</a:t>
                      </a:r>
                      <a:endParaRPr lang="en-GB" sz="1200" dirty="0">
                        <a:effectLst/>
                      </a:endParaRPr>
                    </a:p>
                    <a:p>
                      <a:pPr algn="ctr">
                        <a:lnSpc>
                          <a:spcPct val="107000"/>
                        </a:lnSpc>
                        <a:spcAft>
                          <a:spcPts val="600"/>
                        </a:spcAft>
                      </a:pPr>
                      <a:r>
                        <a:rPr lang="en-GB" sz="800" dirty="0">
                          <a:effectLst/>
                        </a:rPr>
                        <a:t>(-0.03, 0.06)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0.574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0.01</a:t>
                      </a:r>
                      <a:endParaRPr lang="en-GB" sz="1200" dirty="0">
                        <a:effectLst/>
                      </a:endParaRPr>
                    </a:p>
                    <a:p>
                      <a:pPr algn="ctr">
                        <a:lnSpc>
                          <a:spcPct val="107000"/>
                        </a:lnSpc>
                        <a:spcAft>
                          <a:spcPts val="600"/>
                        </a:spcAft>
                      </a:pPr>
                      <a:r>
                        <a:rPr lang="en-GB" sz="800" dirty="0">
                          <a:effectLst/>
                        </a:rPr>
                        <a:t>(-0.07, 0.09)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0.810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4263258"/>
                  </a:ext>
                </a:extLst>
              </a:tr>
              <a:tr h="0">
                <a:tc>
                  <a:txBody>
                    <a:bodyPr/>
                    <a:lstStyle/>
                    <a:p>
                      <a:pPr algn="ctr">
                        <a:lnSpc>
                          <a:spcPct val="107000"/>
                        </a:lnSpc>
                        <a:spcAft>
                          <a:spcPts val="800"/>
                        </a:spcAft>
                      </a:pPr>
                      <a:r>
                        <a:rPr lang="en-GB" sz="800">
                          <a:effectLst/>
                        </a:rPr>
                        <a:t>Age 46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a:effectLst/>
                        </a:rPr>
                        <a:t>-0.10</a:t>
                      </a:r>
                      <a:endParaRPr lang="en-GB" sz="1200" b="1">
                        <a:effectLst/>
                      </a:endParaRPr>
                    </a:p>
                    <a:p>
                      <a:pPr algn="ctr">
                        <a:lnSpc>
                          <a:spcPct val="107000"/>
                        </a:lnSpc>
                        <a:spcAft>
                          <a:spcPts val="600"/>
                        </a:spcAft>
                      </a:pPr>
                      <a:r>
                        <a:rPr lang="en-GB" sz="800" b="1">
                          <a:effectLst/>
                        </a:rPr>
                        <a:t>(-0.15, -0.04)</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-0.06</a:t>
                      </a:r>
                      <a:endParaRPr lang="en-GB" sz="1200" b="1" dirty="0">
                        <a:effectLst/>
                      </a:endParaRPr>
                    </a:p>
                    <a:p>
                      <a:pPr algn="ctr">
                        <a:lnSpc>
                          <a:spcPct val="107000"/>
                        </a:lnSpc>
                        <a:spcAft>
                          <a:spcPts val="600"/>
                        </a:spcAft>
                      </a:pPr>
                      <a:r>
                        <a:rPr lang="en-GB" sz="800" b="1" dirty="0">
                          <a:effectLst/>
                        </a:rPr>
                        <a:t>(-0.09, -0.03)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-0.11</a:t>
                      </a:r>
                      <a:endParaRPr lang="en-GB" sz="1200" b="1" dirty="0">
                        <a:effectLst/>
                      </a:endParaRPr>
                    </a:p>
                    <a:p>
                      <a:pPr algn="ctr">
                        <a:lnSpc>
                          <a:spcPct val="107000"/>
                        </a:lnSpc>
                        <a:spcAft>
                          <a:spcPts val="600"/>
                        </a:spcAft>
                      </a:pPr>
                      <a:r>
                        <a:rPr lang="en-GB" sz="800" b="1" dirty="0">
                          <a:effectLst/>
                        </a:rPr>
                        <a:t>(-0.14, -0.08)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-0.08</a:t>
                      </a:r>
                      <a:endParaRPr lang="en-GB" sz="1200" b="1" dirty="0">
                        <a:effectLst/>
                      </a:endParaRPr>
                    </a:p>
                    <a:p>
                      <a:pPr algn="ctr">
                        <a:lnSpc>
                          <a:spcPct val="107000"/>
                        </a:lnSpc>
                        <a:spcAft>
                          <a:spcPts val="600"/>
                        </a:spcAft>
                      </a:pPr>
                      <a:r>
                        <a:rPr lang="en-GB" sz="800" b="1" dirty="0">
                          <a:effectLst/>
                        </a:rPr>
                        <a:t>(-0.13, -0.02)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0.006</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-0.06</a:t>
                      </a:r>
                      <a:endParaRPr lang="en-GB" sz="1200" b="1" dirty="0">
                        <a:effectLst/>
                      </a:endParaRPr>
                    </a:p>
                    <a:p>
                      <a:pPr algn="ctr">
                        <a:lnSpc>
                          <a:spcPct val="107000"/>
                        </a:lnSpc>
                        <a:spcAft>
                          <a:spcPts val="600"/>
                        </a:spcAft>
                      </a:pPr>
                      <a:r>
                        <a:rPr lang="en-GB" sz="800" b="1" dirty="0">
                          <a:effectLst/>
                        </a:rPr>
                        <a:t>(-0.09, -0.03)</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-0.07</a:t>
                      </a:r>
                      <a:endParaRPr lang="en-GB" sz="1200" b="1" dirty="0">
                        <a:effectLst/>
                      </a:endParaRPr>
                    </a:p>
                    <a:p>
                      <a:pPr algn="ctr">
                        <a:lnSpc>
                          <a:spcPct val="107000"/>
                        </a:lnSpc>
                        <a:spcAft>
                          <a:spcPts val="600"/>
                        </a:spcAft>
                      </a:pPr>
                      <a:r>
                        <a:rPr lang="en-GB" sz="800" b="1" dirty="0">
                          <a:effectLst/>
                        </a:rPr>
                        <a:t>(-0.10, -0.04)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0.00</a:t>
                      </a:r>
                      <a:endParaRPr lang="en-GB" sz="1200" dirty="0">
                        <a:effectLst/>
                      </a:endParaRPr>
                    </a:p>
                    <a:p>
                      <a:pPr algn="ctr">
                        <a:lnSpc>
                          <a:spcPct val="107000"/>
                        </a:lnSpc>
                        <a:spcAft>
                          <a:spcPts val="600"/>
                        </a:spcAft>
                      </a:pPr>
                      <a:r>
                        <a:rPr lang="en-GB" sz="800" dirty="0">
                          <a:effectLst/>
                        </a:rPr>
                        <a:t>(-0.05, 0.05)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0.955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0.01</a:t>
                      </a:r>
                      <a:endParaRPr lang="en-GB" sz="1200" dirty="0">
                        <a:effectLst/>
                      </a:endParaRPr>
                    </a:p>
                    <a:p>
                      <a:pPr algn="ctr">
                        <a:lnSpc>
                          <a:spcPct val="107000"/>
                        </a:lnSpc>
                        <a:spcAft>
                          <a:spcPts val="600"/>
                        </a:spcAft>
                      </a:pPr>
                      <a:r>
                        <a:rPr lang="en-GB" sz="800" dirty="0">
                          <a:effectLst/>
                        </a:rPr>
                        <a:t>(-0.03, 0.04)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0.755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-0.02</a:t>
                      </a:r>
                      <a:endParaRPr lang="en-GB" sz="1200" dirty="0">
                        <a:effectLst/>
                      </a:endParaRPr>
                    </a:p>
                    <a:p>
                      <a:pPr algn="ctr">
                        <a:lnSpc>
                          <a:spcPct val="107000"/>
                        </a:lnSpc>
                        <a:spcAft>
                          <a:spcPts val="600"/>
                        </a:spcAft>
                      </a:pPr>
                      <a:r>
                        <a:rPr lang="en-GB" sz="800" dirty="0">
                          <a:effectLst/>
                        </a:rPr>
                        <a:t>(-0.04, 0.01)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GB" sz="800" dirty="0">
                          <a:effectLst/>
                        </a:rPr>
                        <a:t>0.220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4669715"/>
                  </a:ext>
                </a:extLst>
              </a:tr>
            </a:tbl>
          </a:graphicData>
        </a:graphic>
      </p:graphicFrame>
      <p:sp>
        <p:nvSpPr>
          <p:cNvPr id="3" name="Rectangle 2">
            <a:extLst>
              <a:ext uri="{FF2B5EF4-FFF2-40B4-BE49-F238E27FC236}">
                <a16:creationId xmlns:a16="http://schemas.microsoft.com/office/drawing/2014/main" id="{66E4BD64-4903-A2E2-4B51-711541B4EA66}"/>
              </a:ext>
            </a:extLst>
          </p:cNvPr>
          <p:cNvSpPr/>
          <p:nvPr/>
        </p:nvSpPr>
        <p:spPr>
          <a:xfrm>
            <a:off x="3382305" y="1870745"/>
            <a:ext cx="5266831" cy="112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892348C-73CE-0170-BF8D-7CAD922252BF}"/>
              </a:ext>
            </a:extLst>
          </p:cNvPr>
          <p:cNvSpPr txBox="1"/>
          <p:nvPr/>
        </p:nvSpPr>
        <p:spPr>
          <a:xfrm>
            <a:off x="2968419" y="2109641"/>
            <a:ext cx="6094602" cy="646331"/>
          </a:xfrm>
          <a:prstGeom prst="rect">
            <a:avLst/>
          </a:prstGeom>
          <a:noFill/>
        </p:spPr>
        <p:txBody>
          <a:bodyPr wrap="square">
            <a:spAutoFit/>
          </a:bodyPr>
          <a:lstStyle/>
          <a:p>
            <a:pPr algn="ctr"/>
            <a:r>
              <a:rPr lang="en-GB" sz="1800" b="1" dirty="0"/>
              <a:t>EQUIVALENT RESULTS FOR NSHD AND BCS70 COHORTS</a:t>
            </a:r>
          </a:p>
        </p:txBody>
      </p:sp>
      <p:sp>
        <p:nvSpPr>
          <p:cNvPr id="6" name="TextBox 5">
            <a:extLst>
              <a:ext uri="{FF2B5EF4-FFF2-40B4-BE49-F238E27FC236}">
                <a16:creationId xmlns:a16="http://schemas.microsoft.com/office/drawing/2014/main" id="{6115A704-EE15-4215-44C3-4B4BB8D9555B}"/>
              </a:ext>
            </a:extLst>
          </p:cNvPr>
          <p:cNvSpPr txBox="1"/>
          <p:nvPr/>
        </p:nvSpPr>
        <p:spPr>
          <a:xfrm>
            <a:off x="8357111" y="534174"/>
            <a:ext cx="2304862" cy="646331"/>
          </a:xfrm>
          <a:prstGeom prst="rect">
            <a:avLst/>
          </a:prstGeom>
          <a:noFill/>
        </p:spPr>
        <p:txBody>
          <a:bodyPr wrap="none" rtlCol="0">
            <a:spAutoFit/>
          </a:bodyPr>
          <a:lstStyle/>
          <a:p>
            <a:r>
              <a:rPr lang="en-GB" sz="3600" b="1" dirty="0"/>
              <a:t>RESULTS</a:t>
            </a:r>
          </a:p>
        </p:txBody>
      </p:sp>
    </p:spTree>
    <p:extLst>
      <p:ext uri="{BB962C8B-B14F-4D97-AF65-F5344CB8AC3E}">
        <p14:creationId xmlns:p14="http://schemas.microsoft.com/office/powerpoint/2010/main" val="277889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67B238-8914-71AA-88C8-6C5CF13E4F0B}"/>
              </a:ext>
            </a:extLst>
          </p:cNvPr>
          <p:cNvPicPr>
            <a:picLocks noChangeAspect="1"/>
          </p:cNvPicPr>
          <p:nvPr/>
        </p:nvPicPr>
        <p:blipFill>
          <a:blip r:embed="rId3"/>
          <a:stretch>
            <a:fillRect/>
          </a:stretch>
        </p:blipFill>
        <p:spPr>
          <a:xfrm>
            <a:off x="6430913" y="2247359"/>
            <a:ext cx="5561440" cy="4116744"/>
          </a:xfrm>
          <a:prstGeom prst="rect">
            <a:avLst/>
          </a:prstGeom>
        </p:spPr>
      </p:pic>
      <p:sp>
        <p:nvSpPr>
          <p:cNvPr id="2" name="TextBox 1">
            <a:extLst>
              <a:ext uri="{FF2B5EF4-FFF2-40B4-BE49-F238E27FC236}">
                <a16:creationId xmlns:a16="http://schemas.microsoft.com/office/drawing/2014/main" id="{4EC926C9-517A-FDCD-FF7B-DE5D99A15990}"/>
              </a:ext>
            </a:extLst>
          </p:cNvPr>
          <p:cNvSpPr txBox="1"/>
          <p:nvPr/>
        </p:nvSpPr>
        <p:spPr>
          <a:xfrm>
            <a:off x="8357111" y="534174"/>
            <a:ext cx="2304862" cy="646331"/>
          </a:xfrm>
          <a:prstGeom prst="rect">
            <a:avLst/>
          </a:prstGeom>
          <a:noFill/>
        </p:spPr>
        <p:txBody>
          <a:bodyPr wrap="none" rtlCol="0">
            <a:spAutoFit/>
          </a:bodyPr>
          <a:lstStyle/>
          <a:p>
            <a:r>
              <a:rPr lang="en-GB" sz="3600" b="1" dirty="0"/>
              <a:t>RESULTS</a:t>
            </a:r>
          </a:p>
        </p:txBody>
      </p:sp>
      <p:sp>
        <p:nvSpPr>
          <p:cNvPr id="4" name="TextBox 3">
            <a:extLst>
              <a:ext uri="{FF2B5EF4-FFF2-40B4-BE49-F238E27FC236}">
                <a16:creationId xmlns:a16="http://schemas.microsoft.com/office/drawing/2014/main" id="{89168E8F-4833-32DD-3E71-530BBC98CEFF}"/>
              </a:ext>
            </a:extLst>
          </p:cNvPr>
          <p:cNvSpPr txBox="1"/>
          <p:nvPr/>
        </p:nvSpPr>
        <p:spPr>
          <a:xfrm>
            <a:off x="490759" y="2057949"/>
            <a:ext cx="5141167" cy="4401205"/>
          </a:xfrm>
          <a:prstGeom prst="rect">
            <a:avLst/>
          </a:prstGeom>
          <a:noFill/>
        </p:spPr>
        <p:txBody>
          <a:bodyPr wrap="square" rtlCol="0">
            <a:spAutoFit/>
          </a:bodyPr>
          <a:lstStyle/>
          <a:p>
            <a:pPr marL="285750" indent="-285750">
              <a:buFontTx/>
              <a:buChar char="-"/>
            </a:pPr>
            <a:r>
              <a:rPr lang="en-GB" sz="2000" dirty="0"/>
              <a:t>Childhood cognition found to be early-life factor explaining largest proportion of outcome variance</a:t>
            </a:r>
          </a:p>
          <a:p>
            <a:pPr marL="285750" indent="-285750">
              <a:buFontTx/>
              <a:buChar char="-"/>
            </a:pPr>
            <a:endParaRPr lang="en-GB" sz="2000" dirty="0"/>
          </a:p>
          <a:p>
            <a:pPr marL="285750" indent="-285750">
              <a:buFontTx/>
              <a:buChar char="-"/>
            </a:pPr>
            <a:endParaRPr lang="en-GB" sz="2000" dirty="0"/>
          </a:p>
          <a:p>
            <a:pPr marL="285750" indent="-285750">
              <a:buFontTx/>
              <a:buChar char="-"/>
            </a:pPr>
            <a:r>
              <a:rPr lang="en-GB" sz="2000" dirty="0"/>
              <a:t>Supports previous claims of potential reverse directionality for BMI – cognition relationship in early-life</a:t>
            </a:r>
          </a:p>
          <a:p>
            <a:pPr marL="285750" indent="-285750">
              <a:buFontTx/>
              <a:buChar char="-"/>
            </a:pPr>
            <a:endParaRPr lang="en-GB" sz="2000" dirty="0"/>
          </a:p>
          <a:p>
            <a:pPr marL="285750" indent="-285750">
              <a:buFontTx/>
              <a:buChar char="-"/>
            </a:pPr>
            <a:endParaRPr lang="en-GB" sz="2000" dirty="0"/>
          </a:p>
          <a:p>
            <a:pPr marL="285750" indent="-285750">
              <a:buFontTx/>
              <a:buChar char="-"/>
            </a:pPr>
            <a:r>
              <a:rPr lang="en-GB" sz="2000" dirty="0"/>
              <a:t>Childhood cognitive ability predicts similar BMI trajectories to those associated with midlife cognitive ability in previous analyses </a:t>
            </a:r>
          </a:p>
        </p:txBody>
      </p:sp>
      <p:cxnSp>
        <p:nvCxnSpPr>
          <p:cNvPr id="7" name="Straight Connector 6">
            <a:extLst>
              <a:ext uri="{FF2B5EF4-FFF2-40B4-BE49-F238E27FC236}">
                <a16:creationId xmlns:a16="http://schemas.microsoft.com/office/drawing/2014/main" id="{24AD797C-C47E-80DF-CC8F-1666639071BE}"/>
              </a:ext>
            </a:extLst>
          </p:cNvPr>
          <p:cNvCxnSpPr/>
          <p:nvPr/>
        </p:nvCxnSpPr>
        <p:spPr>
          <a:xfrm>
            <a:off x="7840562" y="2227933"/>
            <a:ext cx="662473"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26D7FE-41A7-FA3E-841D-22CA52871F23}"/>
              </a:ext>
            </a:extLst>
          </p:cNvPr>
          <p:cNvCxnSpPr/>
          <p:nvPr/>
        </p:nvCxnSpPr>
        <p:spPr>
          <a:xfrm>
            <a:off x="9213344" y="2204617"/>
            <a:ext cx="662473" cy="0"/>
          </a:xfrm>
          <a:prstGeom prst="line">
            <a:avLst/>
          </a:prstGeom>
          <a:ln w="1905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885810-01B2-80A5-005A-06F523F6FEF7}"/>
              </a:ext>
            </a:extLst>
          </p:cNvPr>
          <p:cNvCxnSpPr/>
          <p:nvPr/>
        </p:nvCxnSpPr>
        <p:spPr>
          <a:xfrm>
            <a:off x="10563682" y="2204617"/>
            <a:ext cx="662473" cy="0"/>
          </a:xfrm>
          <a:prstGeom prst="line">
            <a:avLst/>
          </a:prstGeom>
          <a:ln w="190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F7FF7D-A383-5C4E-1B93-ACAC29ADB4A4}"/>
              </a:ext>
            </a:extLst>
          </p:cNvPr>
          <p:cNvSpPr txBox="1"/>
          <p:nvPr/>
        </p:nvSpPr>
        <p:spPr>
          <a:xfrm>
            <a:off x="7582416" y="1369231"/>
            <a:ext cx="1147666" cy="415498"/>
          </a:xfrm>
          <a:prstGeom prst="rect">
            <a:avLst/>
          </a:prstGeom>
          <a:noFill/>
        </p:spPr>
        <p:txBody>
          <a:bodyPr wrap="square" rtlCol="0">
            <a:spAutoFit/>
          </a:bodyPr>
          <a:lstStyle/>
          <a:p>
            <a:pPr algn="ctr"/>
            <a:r>
              <a:rPr lang="en-GB" sz="1050" dirty="0"/>
              <a:t>Low Childhood Cognitive Ability</a:t>
            </a:r>
          </a:p>
        </p:txBody>
      </p:sp>
      <p:sp>
        <p:nvSpPr>
          <p:cNvPr id="11" name="TextBox 10">
            <a:extLst>
              <a:ext uri="{FF2B5EF4-FFF2-40B4-BE49-F238E27FC236}">
                <a16:creationId xmlns:a16="http://schemas.microsoft.com/office/drawing/2014/main" id="{F574C1DA-823A-F066-830E-6CA831A0D347}"/>
              </a:ext>
            </a:extLst>
          </p:cNvPr>
          <p:cNvSpPr txBox="1"/>
          <p:nvPr/>
        </p:nvSpPr>
        <p:spPr>
          <a:xfrm>
            <a:off x="8932539" y="1357573"/>
            <a:ext cx="1239324" cy="415498"/>
          </a:xfrm>
          <a:prstGeom prst="rect">
            <a:avLst/>
          </a:prstGeom>
          <a:noFill/>
        </p:spPr>
        <p:txBody>
          <a:bodyPr wrap="square" rtlCol="0">
            <a:spAutoFit/>
          </a:bodyPr>
          <a:lstStyle/>
          <a:p>
            <a:pPr algn="ctr"/>
            <a:r>
              <a:rPr lang="en-GB" sz="1050" dirty="0"/>
              <a:t>Middle Childhood Cognitive Ability</a:t>
            </a:r>
          </a:p>
        </p:txBody>
      </p:sp>
      <p:sp>
        <p:nvSpPr>
          <p:cNvPr id="12" name="TextBox 11">
            <a:extLst>
              <a:ext uri="{FF2B5EF4-FFF2-40B4-BE49-F238E27FC236}">
                <a16:creationId xmlns:a16="http://schemas.microsoft.com/office/drawing/2014/main" id="{84DDC298-5A1A-1354-40DA-088964DC0E18}"/>
              </a:ext>
            </a:extLst>
          </p:cNvPr>
          <p:cNvSpPr txBox="1"/>
          <p:nvPr/>
        </p:nvSpPr>
        <p:spPr>
          <a:xfrm>
            <a:off x="10333786" y="1357573"/>
            <a:ext cx="1147666" cy="415498"/>
          </a:xfrm>
          <a:prstGeom prst="rect">
            <a:avLst/>
          </a:prstGeom>
          <a:noFill/>
        </p:spPr>
        <p:txBody>
          <a:bodyPr wrap="square" rtlCol="0">
            <a:spAutoFit/>
          </a:bodyPr>
          <a:lstStyle/>
          <a:p>
            <a:pPr algn="ctr"/>
            <a:r>
              <a:rPr lang="en-GB" sz="1050" dirty="0"/>
              <a:t>High Childhood Cognitive Ability</a:t>
            </a:r>
          </a:p>
        </p:txBody>
      </p:sp>
      <p:cxnSp>
        <p:nvCxnSpPr>
          <p:cNvPr id="13" name="Straight Connector 12">
            <a:extLst>
              <a:ext uri="{FF2B5EF4-FFF2-40B4-BE49-F238E27FC236}">
                <a16:creationId xmlns:a16="http://schemas.microsoft.com/office/drawing/2014/main" id="{89FBFDB1-A9ED-FE37-C2CD-581A064D378F}"/>
              </a:ext>
            </a:extLst>
          </p:cNvPr>
          <p:cNvCxnSpPr/>
          <p:nvPr/>
        </p:nvCxnSpPr>
        <p:spPr>
          <a:xfrm>
            <a:off x="7840562" y="2063093"/>
            <a:ext cx="66247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992163E-42DE-6EC8-EAC4-93D343CC7F02}"/>
              </a:ext>
            </a:extLst>
          </p:cNvPr>
          <p:cNvCxnSpPr/>
          <p:nvPr/>
        </p:nvCxnSpPr>
        <p:spPr>
          <a:xfrm>
            <a:off x="9211633" y="2039777"/>
            <a:ext cx="662473"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839995-7623-7BB7-1ACD-33500765EE22}"/>
              </a:ext>
            </a:extLst>
          </p:cNvPr>
          <p:cNvCxnSpPr/>
          <p:nvPr/>
        </p:nvCxnSpPr>
        <p:spPr>
          <a:xfrm>
            <a:off x="10567051" y="2039777"/>
            <a:ext cx="66247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1FB6A8-32C4-7DB7-C694-383FA2C6CEB0}"/>
              </a:ext>
            </a:extLst>
          </p:cNvPr>
          <p:cNvCxnSpPr/>
          <p:nvPr/>
        </p:nvCxnSpPr>
        <p:spPr>
          <a:xfrm>
            <a:off x="7840562" y="1878827"/>
            <a:ext cx="662473" cy="0"/>
          </a:xfrm>
          <a:prstGeom prst="line">
            <a:avLst/>
          </a:prstGeom>
          <a:ln w="1905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FA2ACC-83DD-187C-4695-85FEF5484B2C}"/>
              </a:ext>
            </a:extLst>
          </p:cNvPr>
          <p:cNvCxnSpPr/>
          <p:nvPr/>
        </p:nvCxnSpPr>
        <p:spPr>
          <a:xfrm>
            <a:off x="9211633" y="1855511"/>
            <a:ext cx="662473" cy="0"/>
          </a:xfrm>
          <a:prstGeom prst="line">
            <a:avLst/>
          </a:prstGeom>
          <a:ln w="19050">
            <a:solidFill>
              <a:schemeClr val="tx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3400CE-DA2F-64AD-1983-CF3B14D0CD10}"/>
              </a:ext>
            </a:extLst>
          </p:cNvPr>
          <p:cNvCxnSpPr/>
          <p:nvPr/>
        </p:nvCxnSpPr>
        <p:spPr>
          <a:xfrm>
            <a:off x="10564511" y="1855511"/>
            <a:ext cx="662473" cy="0"/>
          </a:xfrm>
          <a:prstGeom prst="line">
            <a:avLst/>
          </a:prstGeom>
          <a:ln w="19050">
            <a:solidFill>
              <a:schemeClr val="accent6">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A5FD53-B507-22C1-EB9F-7DF82B32FDA5}"/>
              </a:ext>
            </a:extLst>
          </p:cNvPr>
          <p:cNvSpPr txBox="1"/>
          <p:nvPr/>
        </p:nvSpPr>
        <p:spPr>
          <a:xfrm>
            <a:off x="6740923" y="1772311"/>
            <a:ext cx="1147666" cy="577081"/>
          </a:xfrm>
          <a:prstGeom prst="rect">
            <a:avLst/>
          </a:prstGeom>
          <a:noFill/>
        </p:spPr>
        <p:txBody>
          <a:bodyPr wrap="square" rtlCol="0">
            <a:spAutoFit/>
          </a:bodyPr>
          <a:lstStyle/>
          <a:p>
            <a:pPr algn="ctr"/>
            <a:r>
              <a:rPr lang="en-GB" sz="1050" dirty="0"/>
              <a:t>NSHD</a:t>
            </a:r>
          </a:p>
          <a:p>
            <a:pPr algn="ctr"/>
            <a:r>
              <a:rPr lang="en-GB" sz="1050" dirty="0"/>
              <a:t>NCDS</a:t>
            </a:r>
          </a:p>
          <a:p>
            <a:pPr algn="ctr"/>
            <a:r>
              <a:rPr lang="en-GB" sz="1050" dirty="0"/>
              <a:t>BCS70</a:t>
            </a:r>
          </a:p>
        </p:txBody>
      </p:sp>
      <p:sp>
        <p:nvSpPr>
          <p:cNvPr id="5" name="TextBox 4">
            <a:extLst>
              <a:ext uri="{FF2B5EF4-FFF2-40B4-BE49-F238E27FC236}">
                <a16:creationId xmlns:a16="http://schemas.microsoft.com/office/drawing/2014/main" id="{1B1B123B-C851-4E31-FE7B-4BB8D5B0D7EB}"/>
              </a:ext>
            </a:extLst>
          </p:cNvPr>
          <p:cNvSpPr txBox="1"/>
          <p:nvPr/>
        </p:nvSpPr>
        <p:spPr>
          <a:xfrm>
            <a:off x="6430913" y="6364103"/>
            <a:ext cx="5754449" cy="461665"/>
          </a:xfrm>
          <a:prstGeom prst="rect">
            <a:avLst/>
          </a:prstGeom>
          <a:noFill/>
        </p:spPr>
        <p:txBody>
          <a:bodyPr wrap="square">
            <a:spAutoFit/>
          </a:bodyPr>
          <a:lstStyle/>
          <a:p>
            <a:pPr algn="ctr"/>
            <a:r>
              <a:rPr lang="en-GB" sz="1200" dirty="0"/>
              <a:t>Simple line graph connecting mean predicted values of BMI z-score at each age based on </a:t>
            </a:r>
            <a:r>
              <a:rPr lang="en-GB" sz="1200" dirty="0" err="1"/>
              <a:t>tertile</a:t>
            </a:r>
            <a:r>
              <a:rPr lang="en-GB" sz="1200" dirty="0"/>
              <a:t> of childhood cognitive ability at age 10. </a:t>
            </a:r>
          </a:p>
        </p:txBody>
      </p:sp>
    </p:spTree>
    <p:extLst>
      <p:ext uri="{BB962C8B-B14F-4D97-AF65-F5344CB8AC3E}">
        <p14:creationId xmlns:p14="http://schemas.microsoft.com/office/powerpoint/2010/main" val="325925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923439A-03CD-57AE-AB11-027B5B2926E9}"/>
              </a:ext>
            </a:extLst>
          </p:cNvPr>
          <p:cNvPicPr>
            <a:picLocks noChangeAspect="1"/>
          </p:cNvPicPr>
          <p:nvPr/>
        </p:nvPicPr>
        <p:blipFill>
          <a:blip r:embed="rId3"/>
          <a:stretch>
            <a:fillRect/>
          </a:stretch>
        </p:blipFill>
        <p:spPr>
          <a:xfrm>
            <a:off x="5453542" y="2001151"/>
            <a:ext cx="6203360" cy="4110400"/>
          </a:xfrm>
          <a:prstGeom prst="rect">
            <a:avLst/>
          </a:prstGeom>
        </p:spPr>
      </p:pic>
      <p:sp>
        <p:nvSpPr>
          <p:cNvPr id="3" name="TextBox 2">
            <a:extLst>
              <a:ext uri="{FF2B5EF4-FFF2-40B4-BE49-F238E27FC236}">
                <a16:creationId xmlns:a16="http://schemas.microsoft.com/office/drawing/2014/main" id="{C41BD907-1028-71ED-9C93-7450CFC388BB}"/>
              </a:ext>
            </a:extLst>
          </p:cNvPr>
          <p:cNvSpPr txBox="1"/>
          <p:nvPr/>
        </p:nvSpPr>
        <p:spPr>
          <a:xfrm>
            <a:off x="8050240" y="2521328"/>
            <a:ext cx="838691" cy="369332"/>
          </a:xfrm>
          <a:prstGeom prst="rect">
            <a:avLst/>
          </a:prstGeom>
          <a:noFill/>
        </p:spPr>
        <p:txBody>
          <a:bodyPr wrap="none" rtlCol="0">
            <a:spAutoFit/>
          </a:bodyPr>
          <a:lstStyle/>
          <a:p>
            <a:r>
              <a:rPr lang="en-GB" dirty="0"/>
              <a:t>NCDS</a:t>
            </a:r>
          </a:p>
        </p:txBody>
      </p:sp>
      <p:sp>
        <p:nvSpPr>
          <p:cNvPr id="7" name="TextBox 6">
            <a:extLst>
              <a:ext uri="{FF2B5EF4-FFF2-40B4-BE49-F238E27FC236}">
                <a16:creationId xmlns:a16="http://schemas.microsoft.com/office/drawing/2014/main" id="{A5C14A4B-4C9C-4DF4-CCF4-18CF8C5B10CE}"/>
              </a:ext>
            </a:extLst>
          </p:cNvPr>
          <p:cNvSpPr txBox="1"/>
          <p:nvPr/>
        </p:nvSpPr>
        <p:spPr>
          <a:xfrm>
            <a:off x="8357111" y="534174"/>
            <a:ext cx="2304862" cy="646331"/>
          </a:xfrm>
          <a:prstGeom prst="rect">
            <a:avLst/>
          </a:prstGeom>
          <a:noFill/>
        </p:spPr>
        <p:txBody>
          <a:bodyPr wrap="none" rtlCol="0">
            <a:spAutoFit/>
          </a:bodyPr>
          <a:lstStyle/>
          <a:p>
            <a:r>
              <a:rPr lang="en-GB" sz="3600" b="1" dirty="0"/>
              <a:t>RESULTS</a:t>
            </a:r>
          </a:p>
        </p:txBody>
      </p:sp>
      <p:sp>
        <p:nvSpPr>
          <p:cNvPr id="4" name="TextBox 3">
            <a:extLst>
              <a:ext uri="{FF2B5EF4-FFF2-40B4-BE49-F238E27FC236}">
                <a16:creationId xmlns:a16="http://schemas.microsoft.com/office/drawing/2014/main" id="{D0F1A3C3-B2A1-948C-6263-5B394F1AD76E}"/>
              </a:ext>
            </a:extLst>
          </p:cNvPr>
          <p:cNvSpPr txBox="1"/>
          <p:nvPr/>
        </p:nvSpPr>
        <p:spPr>
          <a:xfrm>
            <a:off x="5612680" y="6111551"/>
            <a:ext cx="5754449" cy="646331"/>
          </a:xfrm>
          <a:prstGeom prst="rect">
            <a:avLst/>
          </a:prstGeom>
          <a:noFill/>
        </p:spPr>
        <p:txBody>
          <a:bodyPr wrap="square">
            <a:spAutoFit/>
          </a:bodyPr>
          <a:lstStyle/>
          <a:p>
            <a:pPr algn="just"/>
            <a:r>
              <a:rPr lang="en-GB" sz="1200" dirty="0"/>
              <a:t>All variables adjusted for sex and childhood SES. Data presented as standardised estimates. Maximum likelihood with missing values used to account for missing data. Dashed grey line indicates non-significant path. Black line indicates p &lt; 0.05.  </a:t>
            </a:r>
          </a:p>
        </p:txBody>
      </p:sp>
      <p:sp>
        <p:nvSpPr>
          <p:cNvPr id="2" name="TextBox 1">
            <a:extLst>
              <a:ext uri="{FF2B5EF4-FFF2-40B4-BE49-F238E27FC236}">
                <a16:creationId xmlns:a16="http://schemas.microsoft.com/office/drawing/2014/main" id="{B1723695-6C8B-7558-96BF-9858BD4C0363}"/>
              </a:ext>
            </a:extLst>
          </p:cNvPr>
          <p:cNvSpPr txBox="1"/>
          <p:nvPr/>
        </p:nvSpPr>
        <p:spPr>
          <a:xfrm>
            <a:off x="354576" y="2163525"/>
            <a:ext cx="4702629" cy="3785652"/>
          </a:xfrm>
          <a:prstGeom prst="rect">
            <a:avLst/>
          </a:prstGeom>
          <a:noFill/>
        </p:spPr>
        <p:txBody>
          <a:bodyPr wrap="square" rtlCol="0">
            <a:spAutoFit/>
          </a:bodyPr>
          <a:lstStyle/>
          <a:p>
            <a:r>
              <a:rPr lang="en-GB" sz="2400" b="1" dirty="0"/>
              <a:t>Structural Equation Modelling (SEM)</a:t>
            </a:r>
          </a:p>
          <a:p>
            <a:endParaRPr lang="en-GB" sz="2400" dirty="0"/>
          </a:p>
          <a:p>
            <a:pPr marL="285750" indent="-285750">
              <a:buFontTx/>
              <a:buChar char="-"/>
            </a:pPr>
            <a:r>
              <a:rPr lang="en-GB" sz="2400" dirty="0"/>
              <a:t>Temporal design</a:t>
            </a:r>
          </a:p>
          <a:p>
            <a:pPr marL="285750" indent="-285750">
              <a:buFontTx/>
              <a:buChar char="-"/>
            </a:pPr>
            <a:endParaRPr lang="en-GB" sz="2400" dirty="0"/>
          </a:p>
          <a:p>
            <a:pPr marL="285750" indent="-285750">
              <a:buFontTx/>
              <a:buChar char="-"/>
            </a:pPr>
            <a:r>
              <a:rPr lang="en-GB" sz="2400" dirty="0"/>
              <a:t>Investigation of direct and indirect paths</a:t>
            </a:r>
          </a:p>
          <a:p>
            <a:pPr marL="285750" indent="-285750">
              <a:buFontTx/>
              <a:buChar char="-"/>
            </a:pPr>
            <a:endParaRPr lang="en-GB" sz="2400" dirty="0"/>
          </a:p>
          <a:p>
            <a:pPr marL="285750" indent="-285750">
              <a:buFontTx/>
              <a:buChar char="-"/>
            </a:pPr>
            <a:r>
              <a:rPr lang="en-GB" sz="2400" dirty="0"/>
              <a:t>Allows for stability of cognitive ability over time</a:t>
            </a:r>
          </a:p>
        </p:txBody>
      </p:sp>
    </p:spTree>
    <p:extLst>
      <p:ext uri="{BB962C8B-B14F-4D97-AF65-F5344CB8AC3E}">
        <p14:creationId xmlns:p14="http://schemas.microsoft.com/office/powerpoint/2010/main" val="75533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iagram&#10;&#10;Description automatically generated">
            <a:extLst>
              <a:ext uri="{FF2B5EF4-FFF2-40B4-BE49-F238E27FC236}">
                <a16:creationId xmlns:a16="http://schemas.microsoft.com/office/drawing/2014/main" id="{04125DF6-9E28-9A02-84BC-03F0CD538A68}"/>
              </a:ext>
            </a:extLst>
          </p:cNvPr>
          <p:cNvPicPr>
            <a:picLocks noChangeAspect="1"/>
          </p:cNvPicPr>
          <p:nvPr/>
        </p:nvPicPr>
        <p:blipFill>
          <a:blip r:embed="rId3"/>
          <a:stretch>
            <a:fillRect/>
          </a:stretch>
        </p:blipFill>
        <p:spPr>
          <a:xfrm>
            <a:off x="8140590" y="2967382"/>
            <a:ext cx="3875859" cy="2588400"/>
          </a:xfrm>
          <a:prstGeom prst="rect">
            <a:avLst/>
          </a:prstGeom>
        </p:spPr>
      </p:pic>
      <p:pic>
        <p:nvPicPr>
          <p:cNvPr id="19" name="Picture 18" descr="Diagram&#10;&#10;Description automatically generated">
            <a:extLst>
              <a:ext uri="{FF2B5EF4-FFF2-40B4-BE49-F238E27FC236}">
                <a16:creationId xmlns:a16="http://schemas.microsoft.com/office/drawing/2014/main" id="{9AFB4100-76E9-88CC-E67C-E2D4462155AC}"/>
              </a:ext>
            </a:extLst>
          </p:cNvPr>
          <p:cNvPicPr>
            <a:picLocks noChangeAspect="1"/>
          </p:cNvPicPr>
          <p:nvPr/>
        </p:nvPicPr>
        <p:blipFill>
          <a:blip r:embed="rId4"/>
          <a:stretch>
            <a:fillRect/>
          </a:stretch>
        </p:blipFill>
        <p:spPr>
          <a:xfrm>
            <a:off x="4148404" y="2962714"/>
            <a:ext cx="3906378" cy="2588400"/>
          </a:xfrm>
          <a:prstGeom prst="rect">
            <a:avLst/>
          </a:prstGeom>
        </p:spPr>
      </p:pic>
      <p:pic>
        <p:nvPicPr>
          <p:cNvPr id="17" name="Picture 16" descr="Diagram&#10;&#10;Description automatically generated">
            <a:extLst>
              <a:ext uri="{FF2B5EF4-FFF2-40B4-BE49-F238E27FC236}">
                <a16:creationId xmlns:a16="http://schemas.microsoft.com/office/drawing/2014/main" id="{4AD3EFE0-F226-7D48-D104-22582B570B67}"/>
              </a:ext>
            </a:extLst>
          </p:cNvPr>
          <p:cNvPicPr>
            <a:picLocks noChangeAspect="1"/>
          </p:cNvPicPr>
          <p:nvPr/>
        </p:nvPicPr>
        <p:blipFill>
          <a:blip r:embed="rId5"/>
          <a:stretch>
            <a:fillRect/>
          </a:stretch>
        </p:blipFill>
        <p:spPr>
          <a:xfrm>
            <a:off x="165021" y="2961769"/>
            <a:ext cx="3897575" cy="2589345"/>
          </a:xfrm>
          <a:prstGeom prst="rect">
            <a:avLst/>
          </a:prstGeom>
        </p:spPr>
      </p:pic>
      <p:sp>
        <p:nvSpPr>
          <p:cNvPr id="12" name="TextBox 11">
            <a:extLst>
              <a:ext uri="{FF2B5EF4-FFF2-40B4-BE49-F238E27FC236}">
                <a16:creationId xmlns:a16="http://schemas.microsoft.com/office/drawing/2014/main" id="{DD48811C-24C7-6D1A-5919-013A860D4C5F}"/>
              </a:ext>
            </a:extLst>
          </p:cNvPr>
          <p:cNvSpPr txBox="1"/>
          <p:nvPr/>
        </p:nvSpPr>
        <p:spPr>
          <a:xfrm>
            <a:off x="1600267" y="3179745"/>
            <a:ext cx="838691" cy="369332"/>
          </a:xfrm>
          <a:prstGeom prst="rect">
            <a:avLst/>
          </a:prstGeom>
          <a:noFill/>
        </p:spPr>
        <p:txBody>
          <a:bodyPr wrap="none" rtlCol="0">
            <a:spAutoFit/>
          </a:bodyPr>
          <a:lstStyle/>
          <a:p>
            <a:r>
              <a:rPr lang="en-GB" dirty="0"/>
              <a:t>NSHD</a:t>
            </a:r>
          </a:p>
        </p:txBody>
      </p:sp>
      <p:sp>
        <p:nvSpPr>
          <p:cNvPr id="14" name="TextBox 13">
            <a:extLst>
              <a:ext uri="{FF2B5EF4-FFF2-40B4-BE49-F238E27FC236}">
                <a16:creationId xmlns:a16="http://schemas.microsoft.com/office/drawing/2014/main" id="{838FAA5A-F53F-A922-462F-F8C6EE4E8863}"/>
              </a:ext>
            </a:extLst>
          </p:cNvPr>
          <p:cNvSpPr txBox="1"/>
          <p:nvPr/>
        </p:nvSpPr>
        <p:spPr>
          <a:xfrm>
            <a:off x="5629035" y="3179637"/>
            <a:ext cx="838691" cy="369332"/>
          </a:xfrm>
          <a:prstGeom prst="rect">
            <a:avLst/>
          </a:prstGeom>
          <a:noFill/>
        </p:spPr>
        <p:txBody>
          <a:bodyPr wrap="none" rtlCol="0">
            <a:spAutoFit/>
          </a:bodyPr>
          <a:lstStyle/>
          <a:p>
            <a:r>
              <a:rPr lang="en-GB" dirty="0"/>
              <a:t>NCDS</a:t>
            </a:r>
          </a:p>
        </p:txBody>
      </p:sp>
      <p:sp>
        <p:nvSpPr>
          <p:cNvPr id="15" name="TextBox 14">
            <a:extLst>
              <a:ext uri="{FF2B5EF4-FFF2-40B4-BE49-F238E27FC236}">
                <a16:creationId xmlns:a16="http://schemas.microsoft.com/office/drawing/2014/main" id="{65CCF9B8-CE9B-F966-4044-5A5EEDA4AED1}"/>
              </a:ext>
            </a:extLst>
          </p:cNvPr>
          <p:cNvSpPr txBox="1"/>
          <p:nvPr/>
        </p:nvSpPr>
        <p:spPr>
          <a:xfrm>
            <a:off x="9595534" y="3165655"/>
            <a:ext cx="915635" cy="369332"/>
          </a:xfrm>
          <a:prstGeom prst="rect">
            <a:avLst/>
          </a:prstGeom>
          <a:noFill/>
        </p:spPr>
        <p:txBody>
          <a:bodyPr wrap="none" rtlCol="0">
            <a:spAutoFit/>
          </a:bodyPr>
          <a:lstStyle/>
          <a:p>
            <a:r>
              <a:rPr lang="en-GB" dirty="0"/>
              <a:t>BCS70</a:t>
            </a:r>
          </a:p>
        </p:txBody>
      </p:sp>
      <p:sp>
        <p:nvSpPr>
          <p:cNvPr id="25" name="TextBox 24">
            <a:extLst>
              <a:ext uri="{FF2B5EF4-FFF2-40B4-BE49-F238E27FC236}">
                <a16:creationId xmlns:a16="http://schemas.microsoft.com/office/drawing/2014/main" id="{9F9E7A0B-E273-2078-7CC9-2B27D55D9480}"/>
              </a:ext>
            </a:extLst>
          </p:cNvPr>
          <p:cNvSpPr txBox="1"/>
          <p:nvPr/>
        </p:nvSpPr>
        <p:spPr>
          <a:xfrm>
            <a:off x="317075" y="5804517"/>
            <a:ext cx="11557850" cy="874085"/>
          </a:xfrm>
          <a:prstGeom prst="rect">
            <a:avLst/>
          </a:prstGeom>
          <a:noFill/>
        </p:spPr>
        <p:txBody>
          <a:bodyPr wrap="square">
            <a:spAutoFit/>
          </a:bodyPr>
          <a:lstStyle/>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All variables adjusted for sex and childhood SES. Data presented as standardised estimates. Maximum likelihood with missing values used to account for missing data. RMSEA = 0.06 / 0.06 / 0.05, CFI = 0.95 / 0.95 / 0.96, TLI = 0.91 / 0.92 / 0.93 for NSHD, NCDS, and BCS70, respectively. Dashed grey line indicates non-significant path. Black line indicates p &lt; 0.05. Cognitive ability scores expressed as latent variables derived from harmonised cognitive measures consisting of VR, verbal reasoning; NVR, non-verbal reasoning;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Mth</a:t>
            </a:r>
            <a:r>
              <a:rPr lang="en-GB" sz="1200" dirty="0">
                <a:effectLst/>
                <a:latin typeface="Calibri" panose="020F0502020204030204" pitchFamily="34" charset="0"/>
                <a:ea typeface="Calibri" panose="020F0502020204030204" pitchFamily="34" charset="0"/>
                <a:cs typeface="Times New Roman" panose="02020603050405020304" pitchFamily="18" charset="0"/>
              </a:rPr>
              <a:t>, mathematical ability; RD, reading ability in childhood; and EF, executive function; PRO, processing speed, Mi, immediate recall; Md, delayed recall in midlife. </a:t>
            </a:r>
          </a:p>
        </p:txBody>
      </p:sp>
      <p:sp>
        <p:nvSpPr>
          <p:cNvPr id="26" name="TextBox 25">
            <a:extLst>
              <a:ext uri="{FF2B5EF4-FFF2-40B4-BE49-F238E27FC236}">
                <a16:creationId xmlns:a16="http://schemas.microsoft.com/office/drawing/2014/main" id="{07F7E791-C19E-90D7-6E1E-9D8C0905452F}"/>
              </a:ext>
            </a:extLst>
          </p:cNvPr>
          <p:cNvSpPr txBox="1"/>
          <p:nvPr/>
        </p:nvSpPr>
        <p:spPr>
          <a:xfrm>
            <a:off x="8357111" y="534174"/>
            <a:ext cx="2304862" cy="646331"/>
          </a:xfrm>
          <a:prstGeom prst="rect">
            <a:avLst/>
          </a:prstGeom>
          <a:noFill/>
        </p:spPr>
        <p:txBody>
          <a:bodyPr wrap="none" rtlCol="0">
            <a:spAutoFit/>
          </a:bodyPr>
          <a:lstStyle/>
          <a:p>
            <a:r>
              <a:rPr lang="en-GB" sz="3600" b="1" dirty="0"/>
              <a:t>RESULTS</a:t>
            </a:r>
          </a:p>
        </p:txBody>
      </p:sp>
      <p:sp>
        <p:nvSpPr>
          <p:cNvPr id="2" name="TextBox 1">
            <a:extLst>
              <a:ext uri="{FF2B5EF4-FFF2-40B4-BE49-F238E27FC236}">
                <a16:creationId xmlns:a16="http://schemas.microsoft.com/office/drawing/2014/main" id="{5664B5F7-8256-6EA7-89C4-84B0259D4A2D}"/>
              </a:ext>
            </a:extLst>
          </p:cNvPr>
          <p:cNvSpPr txBox="1"/>
          <p:nvPr/>
        </p:nvSpPr>
        <p:spPr>
          <a:xfrm>
            <a:off x="436228" y="1895912"/>
            <a:ext cx="11580221" cy="646331"/>
          </a:xfrm>
          <a:prstGeom prst="rect">
            <a:avLst/>
          </a:prstGeom>
          <a:noFill/>
        </p:spPr>
        <p:txBody>
          <a:bodyPr wrap="square" rtlCol="0">
            <a:spAutoFit/>
          </a:bodyPr>
          <a:lstStyle/>
          <a:p>
            <a:pPr algn="ctr"/>
            <a:r>
              <a:rPr lang="en-GB" dirty="0"/>
              <a:t>Evidence suggests presence of both direct and indirect paths linking early-life cognitive ability to mid-life overweight / obesity, but not vice versa</a:t>
            </a:r>
          </a:p>
        </p:txBody>
      </p:sp>
    </p:spTree>
    <p:extLst>
      <p:ext uri="{BB962C8B-B14F-4D97-AF65-F5344CB8AC3E}">
        <p14:creationId xmlns:p14="http://schemas.microsoft.com/office/powerpoint/2010/main" val="225129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6103E0-AA3B-7C30-FFF5-4E521CA0F34D}"/>
              </a:ext>
            </a:extLst>
          </p:cNvPr>
          <p:cNvSpPr txBox="1"/>
          <p:nvPr/>
        </p:nvSpPr>
        <p:spPr>
          <a:xfrm>
            <a:off x="7852286" y="534174"/>
            <a:ext cx="3595856" cy="646331"/>
          </a:xfrm>
          <a:prstGeom prst="rect">
            <a:avLst/>
          </a:prstGeom>
          <a:noFill/>
        </p:spPr>
        <p:txBody>
          <a:bodyPr wrap="none" rtlCol="0">
            <a:spAutoFit/>
          </a:bodyPr>
          <a:lstStyle/>
          <a:p>
            <a:r>
              <a:rPr lang="en-GB" sz="3600" b="1" dirty="0"/>
              <a:t>CONCLUSIONS</a:t>
            </a:r>
          </a:p>
        </p:txBody>
      </p:sp>
      <p:sp>
        <p:nvSpPr>
          <p:cNvPr id="3" name="TextBox 2">
            <a:extLst>
              <a:ext uri="{FF2B5EF4-FFF2-40B4-BE49-F238E27FC236}">
                <a16:creationId xmlns:a16="http://schemas.microsoft.com/office/drawing/2014/main" id="{68F68448-7F58-ECB9-D1E1-6BD280FFB359}"/>
              </a:ext>
            </a:extLst>
          </p:cNvPr>
          <p:cNvSpPr txBox="1"/>
          <p:nvPr/>
        </p:nvSpPr>
        <p:spPr>
          <a:xfrm>
            <a:off x="654533" y="2283265"/>
            <a:ext cx="10586906" cy="3416320"/>
          </a:xfrm>
          <a:prstGeom prst="rect">
            <a:avLst/>
          </a:prstGeom>
          <a:noFill/>
        </p:spPr>
        <p:txBody>
          <a:bodyPr wrap="square">
            <a:spAutoFit/>
          </a:bodyPr>
          <a:lstStyle/>
          <a:p>
            <a:pPr algn="ctr"/>
            <a:r>
              <a:rPr lang="en-US" sz="3600" dirty="0">
                <a:effectLst/>
                <a:latin typeface="Calibri" panose="020F0502020204030204" pitchFamily="34" charset="0"/>
                <a:ea typeface="Calibri" panose="020F0502020204030204" pitchFamily="34" charset="0"/>
                <a:cs typeface="Times New Roman" panose="02020603050405020304" pitchFamily="18" charset="0"/>
              </a:rPr>
              <a:t>The association between cumulative exposure to overweight/obesity in early-life and lower cognitive function in mid-life likely arises due to a persistently lower cognitive ability from childhood, which in turn is associated with an increased risk of becoming overweight or obese earlier and for longer. </a:t>
            </a:r>
            <a:endParaRPr lang="en-GB" sz="3600" dirty="0"/>
          </a:p>
        </p:txBody>
      </p:sp>
    </p:spTree>
    <p:extLst>
      <p:ext uri="{BB962C8B-B14F-4D97-AF65-F5344CB8AC3E}">
        <p14:creationId xmlns:p14="http://schemas.microsoft.com/office/powerpoint/2010/main" val="372514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x, tool, vector graphics, pinwheel&#10;&#10;Description automatically generated">
            <a:extLst>
              <a:ext uri="{FF2B5EF4-FFF2-40B4-BE49-F238E27FC236}">
                <a16:creationId xmlns:a16="http://schemas.microsoft.com/office/drawing/2014/main" id="{E92C6E09-979A-4545-A77B-B54DDF15C2C8}"/>
              </a:ext>
            </a:extLst>
          </p:cNvPr>
          <p:cNvPicPr>
            <a:picLocks noChangeAspect="1"/>
          </p:cNvPicPr>
          <p:nvPr/>
        </p:nvPicPr>
        <p:blipFill>
          <a:blip r:embed="rId3"/>
          <a:stretch>
            <a:fillRect/>
          </a:stretch>
        </p:blipFill>
        <p:spPr>
          <a:xfrm>
            <a:off x="5676706" y="5982140"/>
            <a:ext cx="262588" cy="216000"/>
          </a:xfrm>
          <a:prstGeom prst="rect">
            <a:avLst/>
          </a:prstGeom>
        </p:spPr>
      </p:pic>
      <p:sp>
        <p:nvSpPr>
          <p:cNvPr id="3" name="Rectangle 2">
            <a:extLst>
              <a:ext uri="{FF2B5EF4-FFF2-40B4-BE49-F238E27FC236}">
                <a16:creationId xmlns:a16="http://schemas.microsoft.com/office/drawing/2014/main" id="{4C378574-189E-3348-B164-DA4C60C9C5D6}"/>
              </a:ext>
            </a:extLst>
          </p:cNvPr>
          <p:cNvSpPr/>
          <p:nvPr/>
        </p:nvSpPr>
        <p:spPr>
          <a:xfrm>
            <a:off x="343941" y="5904000"/>
            <a:ext cx="4625623"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 Unit for Lifelong Health and Ageing at UCL</a:t>
            </a:r>
          </a:p>
        </p:txBody>
      </p:sp>
      <p:sp>
        <p:nvSpPr>
          <p:cNvPr id="4" name="Rectangle 3">
            <a:extLst>
              <a:ext uri="{FF2B5EF4-FFF2-40B4-BE49-F238E27FC236}">
                <a16:creationId xmlns:a16="http://schemas.microsoft.com/office/drawing/2014/main" id="{30F20D65-6124-BA41-A236-70D853595ED5}"/>
              </a:ext>
            </a:extLst>
          </p:cNvPr>
          <p:cNvSpPr/>
          <p:nvPr/>
        </p:nvSpPr>
        <p:spPr>
          <a:xfrm>
            <a:off x="5894295" y="5904000"/>
            <a:ext cx="1478939"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@MRCLHA</a:t>
            </a:r>
          </a:p>
        </p:txBody>
      </p:sp>
      <p:sp>
        <p:nvSpPr>
          <p:cNvPr id="5" name="Rectangle 4">
            <a:extLst>
              <a:ext uri="{FF2B5EF4-FFF2-40B4-BE49-F238E27FC236}">
                <a16:creationId xmlns:a16="http://schemas.microsoft.com/office/drawing/2014/main" id="{39FEB8A7-3705-214F-8679-8180930137CB}"/>
              </a:ext>
            </a:extLst>
          </p:cNvPr>
          <p:cNvSpPr/>
          <p:nvPr/>
        </p:nvSpPr>
        <p:spPr>
          <a:xfrm>
            <a:off x="7893718" y="5904000"/>
            <a:ext cx="4913124" cy="338554"/>
          </a:xfrm>
          <a:prstGeom prst="rect">
            <a:avLst/>
          </a:prstGeom>
        </p:spPr>
        <p:txBody>
          <a:bodyPr wrap="square">
            <a:spAutoFit/>
          </a:bodyPr>
          <a:lstStyle/>
          <a:p>
            <a:r>
              <a:rPr lang="en-GB" sz="1600" dirty="0" err="1">
                <a:latin typeface="Arial" panose="020B0604020202020204" pitchFamily="34" charset="0"/>
                <a:cs typeface="Arial" panose="020B0604020202020204" pitchFamily="34" charset="0"/>
              </a:rPr>
              <a:t>www.ucl.ac.uk</a:t>
            </a:r>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mrc-lha</a:t>
            </a: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D5E350-9C7F-8E43-A594-0BA66D6B073D}"/>
              </a:ext>
            </a:extLst>
          </p:cNvPr>
          <p:cNvSpPr txBox="1"/>
          <p:nvPr/>
        </p:nvSpPr>
        <p:spPr>
          <a:xfrm>
            <a:off x="1243475" y="3096000"/>
            <a:ext cx="8316591" cy="830997"/>
          </a:xfrm>
          <a:prstGeom prst="rect">
            <a:avLst/>
          </a:prstGeom>
          <a:noFill/>
        </p:spPr>
        <p:txBody>
          <a:bodyPr wrap="square" rtlCol="0" anchor="t">
            <a:spAutoFit/>
          </a:bodyPr>
          <a:lstStyle/>
          <a:p>
            <a:r>
              <a:rPr lang="en-US" sz="4800" b="1" spc="-150" dirty="0">
                <a:solidFill>
                  <a:srgbClr val="2E2D62"/>
                </a:solidFill>
                <a:latin typeface="Arial" panose="020B0604020202020204" pitchFamily="34" charset="0"/>
                <a:cs typeface="Arial" panose="020B0604020202020204" pitchFamily="34" charset="0"/>
              </a:rPr>
              <a:t>Thank you</a:t>
            </a:r>
          </a:p>
        </p:txBody>
      </p:sp>
      <p:pic>
        <p:nvPicPr>
          <p:cNvPr id="7" name="Picture 2" descr="Alzheimer's Research UK - the UK's leading Alzheimer's research charity">
            <a:extLst>
              <a:ext uri="{FF2B5EF4-FFF2-40B4-BE49-F238E27FC236}">
                <a16:creationId xmlns:a16="http://schemas.microsoft.com/office/drawing/2014/main" id="{235F6AF4-74B5-3C3F-E15D-B82A69E28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951" y="2265003"/>
            <a:ext cx="2732044" cy="8309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CL Institute of Cardiovascular Science (@UCL_ICS) / Twitter">
            <a:extLst>
              <a:ext uri="{FF2B5EF4-FFF2-40B4-BE49-F238E27FC236}">
                <a16:creationId xmlns:a16="http://schemas.microsoft.com/office/drawing/2014/main" id="{4BDE2F79-F05B-F509-3E13-E83CD939A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353" y="1974629"/>
            <a:ext cx="1559571" cy="15595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746450-9C14-5C3E-60D6-D75BB5144B3D}"/>
              </a:ext>
            </a:extLst>
          </p:cNvPr>
          <p:cNvSpPr txBox="1"/>
          <p:nvPr/>
        </p:nvSpPr>
        <p:spPr>
          <a:xfrm>
            <a:off x="4662254" y="3810090"/>
            <a:ext cx="1959768" cy="1384995"/>
          </a:xfrm>
          <a:prstGeom prst="rect">
            <a:avLst/>
          </a:prstGeom>
          <a:noFill/>
        </p:spPr>
        <p:txBody>
          <a:bodyPr wrap="square">
            <a:spAutoFit/>
          </a:bodyPr>
          <a:lstStyle/>
          <a:p>
            <a:pPr algn="ctr"/>
            <a:r>
              <a:rPr lang="en-GB" sz="1800" dirty="0">
                <a:solidFill>
                  <a:srgbClr val="626262"/>
                </a:solidFill>
                <a:latin typeface="Arial" panose="020B0604020202020204" pitchFamily="34" charset="0"/>
                <a:cs typeface="Arial" panose="020B0604020202020204" pitchFamily="34" charset="0"/>
              </a:rPr>
              <a:t>Victoria Garfield</a:t>
            </a:r>
          </a:p>
          <a:p>
            <a:pPr algn="ctr"/>
            <a:r>
              <a:rPr lang="en-GB" sz="1800" dirty="0">
                <a:solidFill>
                  <a:srgbClr val="626262"/>
                </a:solidFill>
                <a:latin typeface="Arial" panose="020B0604020202020204" pitchFamily="34" charset="0"/>
                <a:cs typeface="Arial" panose="020B0604020202020204" pitchFamily="34" charset="0"/>
              </a:rPr>
              <a:t>Tom Norris</a:t>
            </a:r>
          </a:p>
          <a:p>
            <a:pPr algn="ctr"/>
            <a:r>
              <a:rPr lang="en-GB" sz="1800" dirty="0">
                <a:solidFill>
                  <a:srgbClr val="626262"/>
                </a:solidFill>
                <a:latin typeface="Arial" panose="020B0604020202020204" pitchFamily="34" charset="0"/>
                <a:cs typeface="Arial" panose="020B0604020202020204" pitchFamily="34" charset="0"/>
              </a:rPr>
              <a:t>Marcus Richards</a:t>
            </a:r>
          </a:p>
          <a:p>
            <a:pPr algn="ctr"/>
            <a:r>
              <a:rPr lang="en-GB" sz="1800" dirty="0">
                <a:solidFill>
                  <a:srgbClr val="626262"/>
                </a:solidFill>
                <a:latin typeface="Arial" panose="020B0604020202020204" pitchFamily="34" charset="0"/>
                <a:cs typeface="Arial" panose="020B0604020202020204" pitchFamily="34" charset="0"/>
              </a:rPr>
              <a:t>Alun D Hughes</a:t>
            </a:r>
            <a:endParaRPr lang="en-GB" sz="1800" baseline="30000" dirty="0">
              <a:solidFill>
                <a:srgbClr val="626262"/>
              </a:solidFill>
              <a:latin typeface="Arial" panose="020B0604020202020204" pitchFamily="34" charset="0"/>
              <a:cs typeface="Arial" panose="020B0604020202020204" pitchFamily="34" charset="0"/>
            </a:endParaRPr>
          </a:p>
          <a:p>
            <a:pPr algn="ctr"/>
            <a:endParaRPr lang="en-GB" sz="1800" baseline="30000" dirty="0">
              <a:solidFill>
                <a:srgbClr val="62626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E32D87D-3F87-F65F-1B5A-3CC75830D199}"/>
              </a:ext>
            </a:extLst>
          </p:cNvPr>
          <p:cNvSpPr txBox="1"/>
          <p:nvPr/>
        </p:nvSpPr>
        <p:spPr>
          <a:xfrm>
            <a:off x="9614462" y="4101186"/>
            <a:ext cx="2267533" cy="666849"/>
          </a:xfrm>
          <a:prstGeom prst="rect">
            <a:avLst/>
          </a:prstGeom>
          <a:noFill/>
        </p:spPr>
        <p:txBody>
          <a:bodyPr wrap="square">
            <a:spAutoFit/>
          </a:bodyPr>
          <a:lstStyle/>
          <a:p>
            <a:pPr algn="ctr"/>
            <a:r>
              <a:rPr lang="en-GB" sz="2800" baseline="30000" dirty="0">
                <a:solidFill>
                  <a:srgbClr val="626262"/>
                </a:solidFill>
                <a:latin typeface="Arial" panose="020B0604020202020204" pitchFamily="34" charset="0"/>
                <a:cs typeface="Arial" panose="020B0604020202020204" pitchFamily="34" charset="0"/>
              </a:rPr>
              <a:t>David Stanley </a:t>
            </a:r>
            <a:r>
              <a:rPr lang="en-GB" sz="2800" baseline="30000" dirty="0" err="1">
                <a:solidFill>
                  <a:srgbClr val="626262"/>
                </a:solidFill>
                <a:latin typeface="Arial" panose="020B0604020202020204" pitchFamily="34" charset="0"/>
                <a:cs typeface="Arial" panose="020B0604020202020204" pitchFamily="34" charset="0"/>
              </a:rPr>
              <a:t>Carr</a:t>
            </a:r>
            <a:r>
              <a:rPr lang="en-GB" sz="2800" baseline="30000" dirty="0">
                <a:solidFill>
                  <a:srgbClr val="626262"/>
                </a:solidFill>
                <a:latin typeface="Arial" panose="020B0604020202020204" pitchFamily="34" charset="0"/>
                <a:cs typeface="Arial" panose="020B0604020202020204" pitchFamily="34" charset="0"/>
              </a:rPr>
              <a:t> &amp; Family</a:t>
            </a:r>
          </a:p>
        </p:txBody>
      </p:sp>
      <p:pic>
        <p:nvPicPr>
          <p:cNvPr id="1030" name="Picture 6" descr="Centre for Longitudinal Studies (@CLScohorts) / Twitter">
            <a:extLst>
              <a:ext uri="{FF2B5EF4-FFF2-40B4-BE49-F238E27FC236}">
                <a16:creationId xmlns:a16="http://schemas.microsoft.com/office/drawing/2014/main" id="{E9278797-E85E-B363-EF58-4977ACF438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438" y="1703706"/>
            <a:ext cx="2141195" cy="21411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DC7C8C5-0219-C30A-3947-4F94E8B5AE16}"/>
              </a:ext>
            </a:extLst>
          </p:cNvPr>
          <p:cNvSpPr txBox="1"/>
          <p:nvPr/>
        </p:nvSpPr>
        <p:spPr>
          <a:xfrm>
            <a:off x="6984475" y="4101187"/>
            <a:ext cx="2267533" cy="666849"/>
          </a:xfrm>
          <a:prstGeom prst="rect">
            <a:avLst/>
          </a:prstGeom>
          <a:noFill/>
        </p:spPr>
        <p:txBody>
          <a:bodyPr wrap="square">
            <a:spAutoFit/>
          </a:bodyPr>
          <a:lstStyle/>
          <a:p>
            <a:pPr algn="ctr"/>
            <a:r>
              <a:rPr lang="en-GB" sz="2800" baseline="30000" dirty="0">
                <a:solidFill>
                  <a:srgbClr val="626262"/>
                </a:solidFill>
                <a:latin typeface="Arial" panose="020B0604020202020204" pitchFamily="34" charset="0"/>
                <a:cs typeface="Arial" panose="020B0604020202020204" pitchFamily="34" charset="0"/>
              </a:rPr>
              <a:t>NCDS and BCS70 Cohorts</a:t>
            </a:r>
          </a:p>
        </p:txBody>
      </p:sp>
    </p:spTree>
    <p:extLst>
      <p:ext uri="{BB962C8B-B14F-4D97-AF65-F5344CB8AC3E}">
        <p14:creationId xmlns:p14="http://schemas.microsoft.com/office/powerpoint/2010/main" val="257748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mentia prevention, intervention, and care: 2020 report of the Lancet  Commission - The Lancet">
            <a:extLst>
              <a:ext uri="{FF2B5EF4-FFF2-40B4-BE49-F238E27FC236}">
                <a16:creationId xmlns:a16="http://schemas.microsoft.com/office/drawing/2014/main" id="{57A619EB-B4F0-19F9-CD8D-CA672A37D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9" y="1473012"/>
            <a:ext cx="3710087" cy="5178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71E986-678B-479B-9D71-E0DF503DD5ED}"/>
              </a:ext>
            </a:extLst>
          </p:cNvPr>
          <p:cNvSpPr txBox="1"/>
          <p:nvPr/>
        </p:nvSpPr>
        <p:spPr>
          <a:xfrm>
            <a:off x="10521042" y="4800009"/>
            <a:ext cx="1756683" cy="276999"/>
          </a:xfrm>
          <a:prstGeom prst="rect">
            <a:avLst/>
          </a:prstGeom>
          <a:noFill/>
        </p:spPr>
        <p:txBody>
          <a:bodyPr wrap="square" rtlCol="0">
            <a:spAutoFit/>
          </a:bodyPr>
          <a:lstStyle/>
          <a:p>
            <a:r>
              <a:rPr lang="en-GB" sz="1200" dirty="0"/>
              <a:t>Livingston et al 2020</a:t>
            </a:r>
          </a:p>
        </p:txBody>
      </p:sp>
      <p:sp>
        <p:nvSpPr>
          <p:cNvPr id="3" name="TextBox 2">
            <a:extLst>
              <a:ext uri="{FF2B5EF4-FFF2-40B4-BE49-F238E27FC236}">
                <a16:creationId xmlns:a16="http://schemas.microsoft.com/office/drawing/2014/main" id="{BB7F34CD-2B5F-2DA5-AEC3-928DEC4EF260}"/>
              </a:ext>
            </a:extLst>
          </p:cNvPr>
          <p:cNvSpPr txBox="1"/>
          <p:nvPr/>
        </p:nvSpPr>
        <p:spPr>
          <a:xfrm>
            <a:off x="7823711" y="501134"/>
            <a:ext cx="3570208" cy="646331"/>
          </a:xfrm>
          <a:prstGeom prst="rect">
            <a:avLst/>
          </a:prstGeom>
          <a:noFill/>
        </p:spPr>
        <p:txBody>
          <a:bodyPr wrap="none" rtlCol="0">
            <a:spAutoFit/>
          </a:bodyPr>
          <a:lstStyle/>
          <a:p>
            <a:r>
              <a:rPr lang="en-GB" sz="3600" b="1" dirty="0"/>
              <a:t>BACKGROUND</a:t>
            </a:r>
          </a:p>
        </p:txBody>
      </p:sp>
      <p:sp>
        <p:nvSpPr>
          <p:cNvPr id="4" name="Rectangle: Rounded Corners 3">
            <a:extLst>
              <a:ext uri="{FF2B5EF4-FFF2-40B4-BE49-F238E27FC236}">
                <a16:creationId xmlns:a16="http://schemas.microsoft.com/office/drawing/2014/main" id="{74F3FA3D-98A1-1FA4-DABB-2C070DE6F6B9}"/>
              </a:ext>
            </a:extLst>
          </p:cNvPr>
          <p:cNvSpPr/>
          <p:nvPr/>
        </p:nvSpPr>
        <p:spPr>
          <a:xfrm>
            <a:off x="7372350" y="1147465"/>
            <a:ext cx="2362200" cy="193863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D25BB8E-D8AE-6CB3-53D1-3C1DAC49E248}"/>
              </a:ext>
            </a:extLst>
          </p:cNvPr>
          <p:cNvSpPr txBox="1"/>
          <p:nvPr/>
        </p:nvSpPr>
        <p:spPr>
          <a:xfrm>
            <a:off x="389494" y="2015567"/>
            <a:ext cx="6358855" cy="4093428"/>
          </a:xfrm>
          <a:prstGeom prst="rect">
            <a:avLst/>
          </a:prstGeom>
          <a:noFill/>
        </p:spPr>
        <p:txBody>
          <a:bodyPr wrap="square" rtlCol="0">
            <a:spAutoFit/>
          </a:bodyPr>
          <a:lstStyle/>
          <a:p>
            <a:pPr marL="285750" indent="-285750">
              <a:buFontTx/>
              <a:buChar char="-"/>
            </a:pPr>
            <a:r>
              <a:rPr lang="en-GB" sz="2000" dirty="0"/>
              <a:t>Increasing recognition of role that modifiable risk factors may play in the development of dementia</a:t>
            </a:r>
          </a:p>
          <a:p>
            <a:pPr marL="285750" indent="-285750">
              <a:buFontTx/>
              <a:buChar char="-"/>
            </a:pPr>
            <a:endParaRPr lang="en-GB" sz="2000" dirty="0"/>
          </a:p>
          <a:p>
            <a:pPr marL="285750" indent="-285750">
              <a:buFontTx/>
              <a:buChar char="-"/>
            </a:pPr>
            <a:r>
              <a:rPr lang="en-GB" sz="2000" dirty="0"/>
              <a:t>Obesity in mid-life now regarded as top modifiable risk factor for Alzheimer’s and other dementias (</a:t>
            </a:r>
            <a:r>
              <a:rPr lang="en-GB" sz="2000" i="1" dirty="0" err="1"/>
              <a:t>Nianogo</a:t>
            </a:r>
            <a:r>
              <a:rPr lang="en-GB" sz="2000" i="1" dirty="0"/>
              <a:t> et al JAMA 2022</a:t>
            </a:r>
            <a:r>
              <a:rPr lang="en-GB" sz="2000" dirty="0"/>
              <a:t>)</a:t>
            </a:r>
          </a:p>
          <a:p>
            <a:pPr marL="285750" indent="-285750">
              <a:buFontTx/>
              <a:buChar char="-"/>
            </a:pPr>
            <a:endParaRPr lang="en-GB" sz="2000" dirty="0"/>
          </a:p>
          <a:p>
            <a:pPr marL="285750" indent="-285750">
              <a:buFontTx/>
              <a:buChar char="-"/>
            </a:pPr>
            <a:r>
              <a:rPr lang="en-GB" sz="2000" dirty="0"/>
              <a:t>Limited evidence addressing role of life-long exposure to overweight/obesity prior to mid-life</a:t>
            </a:r>
          </a:p>
          <a:p>
            <a:pPr marL="285750" indent="-285750">
              <a:buFontTx/>
              <a:buChar char="-"/>
            </a:pPr>
            <a:endParaRPr lang="en-GB" sz="2000" dirty="0"/>
          </a:p>
          <a:p>
            <a:pPr marL="285750" indent="-285750">
              <a:buFontTx/>
              <a:buChar char="-"/>
            </a:pPr>
            <a:r>
              <a:rPr lang="en-GB" sz="2000" dirty="0"/>
              <a:t>Previous studies limited by combination of factors such as cross-sectional nature, lack of cumulative exposure, lack of reproducibility</a:t>
            </a:r>
          </a:p>
        </p:txBody>
      </p:sp>
    </p:spTree>
    <p:extLst>
      <p:ext uri="{BB962C8B-B14F-4D97-AF65-F5344CB8AC3E}">
        <p14:creationId xmlns:p14="http://schemas.microsoft.com/office/powerpoint/2010/main" val="26042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D17DFC-B993-7C2D-5297-C6153C6720BA}"/>
              </a:ext>
            </a:extLst>
          </p:cNvPr>
          <p:cNvSpPr txBox="1"/>
          <p:nvPr/>
        </p:nvSpPr>
        <p:spPr>
          <a:xfrm>
            <a:off x="9018031" y="501134"/>
            <a:ext cx="1031051" cy="646331"/>
          </a:xfrm>
          <a:prstGeom prst="rect">
            <a:avLst/>
          </a:prstGeom>
          <a:noFill/>
        </p:spPr>
        <p:txBody>
          <a:bodyPr wrap="none" rtlCol="0">
            <a:spAutoFit/>
          </a:bodyPr>
          <a:lstStyle/>
          <a:p>
            <a:r>
              <a:rPr lang="en-GB" sz="3600" b="1" dirty="0"/>
              <a:t>AIM</a:t>
            </a:r>
          </a:p>
        </p:txBody>
      </p:sp>
      <p:sp>
        <p:nvSpPr>
          <p:cNvPr id="5" name="TextBox 4">
            <a:extLst>
              <a:ext uri="{FF2B5EF4-FFF2-40B4-BE49-F238E27FC236}">
                <a16:creationId xmlns:a16="http://schemas.microsoft.com/office/drawing/2014/main" id="{25282EB0-E658-6501-97FF-4A705CF06BEC}"/>
              </a:ext>
            </a:extLst>
          </p:cNvPr>
          <p:cNvSpPr txBox="1"/>
          <p:nvPr/>
        </p:nvSpPr>
        <p:spPr>
          <a:xfrm>
            <a:off x="1216090" y="2696747"/>
            <a:ext cx="9759820" cy="2308324"/>
          </a:xfrm>
          <a:prstGeom prst="rect">
            <a:avLst/>
          </a:prstGeom>
          <a:noFill/>
        </p:spPr>
        <p:txBody>
          <a:bodyPr wrap="square">
            <a:spAutoFit/>
          </a:bodyPr>
          <a:lstStyle/>
          <a:p>
            <a:pPr algn="ctr"/>
            <a:r>
              <a:rPr lang="en-US" sz="3600" dirty="0">
                <a:effectLst/>
                <a:latin typeface="Calibri" panose="020F0502020204030204" pitchFamily="34" charset="0"/>
                <a:ea typeface="Calibri" panose="020F0502020204030204" pitchFamily="34" charset="0"/>
                <a:cs typeface="Times New Roman" panose="02020603050405020304" pitchFamily="18" charset="0"/>
              </a:rPr>
              <a:t>To investigate whether cumulative exposure to overweight/obesity (O/O) in the early decades of life </a:t>
            </a:r>
            <a:r>
              <a:rPr lang="en-US" sz="3600" dirty="0">
                <a:latin typeface="Calibri" panose="020F0502020204030204" pitchFamily="34" charset="0"/>
                <a:ea typeface="Calibri" panose="020F0502020204030204" pitchFamily="34" charset="0"/>
                <a:cs typeface="Times New Roman" panose="02020603050405020304" pitchFamily="18" charset="0"/>
              </a:rPr>
              <a:t>is </a:t>
            </a:r>
            <a:r>
              <a:rPr lang="en-US" sz="3600" dirty="0">
                <a:effectLst/>
                <a:latin typeface="Calibri" panose="020F0502020204030204" pitchFamily="34" charset="0"/>
                <a:ea typeface="Calibri" panose="020F0502020204030204" pitchFamily="34" charset="0"/>
                <a:cs typeface="Times New Roman" panose="02020603050405020304" pitchFamily="18" charset="0"/>
              </a:rPr>
              <a:t>associated with differences in cognitive function by mid-life</a:t>
            </a:r>
            <a:endParaRPr lang="en-GB" sz="3600" dirty="0"/>
          </a:p>
        </p:txBody>
      </p:sp>
    </p:spTree>
    <p:extLst>
      <p:ext uri="{BB962C8B-B14F-4D97-AF65-F5344CB8AC3E}">
        <p14:creationId xmlns:p14="http://schemas.microsoft.com/office/powerpoint/2010/main" val="129279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1128EB-ED78-5E1F-27EE-DBBC5CE189F7}"/>
              </a:ext>
            </a:extLst>
          </p:cNvPr>
          <p:cNvSpPr txBox="1"/>
          <p:nvPr/>
        </p:nvSpPr>
        <p:spPr>
          <a:xfrm>
            <a:off x="8357111" y="534174"/>
            <a:ext cx="2492990" cy="646331"/>
          </a:xfrm>
          <a:prstGeom prst="rect">
            <a:avLst/>
          </a:prstGeom>
          <a:noFill/>
        </p:spPr>
        <p:txBody>
          <a:bodyPr wrap="none" rtlCol="0">
            <a:spAutoFit/>
          </a:bodyPr>
          <a:lstStyle/>
          <a:p>
            <a:r>
              <a:rPr lang="en-GB" sz="3600" b="1" dirty="0"/>
              <a:t>METHODS</a:t>
            </a:r>
          </a:p>
        </p:txBody>
      </p:sp>
      <p:pic>
        <p:nvPicPr>
          <p:cNvPr id="4" name="Picture 3">
            <a:extLst>
              <a:ext uri="{FF2B5EF4-FFF2-40B4-BE49-F238E27FC236}">
                <a16:creationId xmlns:a16="http://schemas.microsoft.com/office/drawing/2014/main" id="{45368413-186C-2149-48FF-67768C66919C}"/>
              </a:ext>
            </a:extLst>
          </p:cNvPr>
          <p:cNvPicPr>
            <a:picLocks noChangeAspect="1"/>
          </p:cNvPicPr>
          <p:nvPr/>
        </p:nvPicPr>
        <p:blipFill>
          <a:blip r:embed="rId3"/>
          <a:stretch>
            <a:fillRect/>
          </a:stretch>
        </p:blipFill>
        <p:spPr>
          <a:xfrm>
            <a:off x="1120569" y="1982569"/>
            <a:ext cx="2584960" cy="819150"/>
          </a:xfrm>
          <a:prstGeom prst="rect">
            <a:avLst/>
          </a:prstGeom>
        </p:spPr>
      </p:pic>
      <p:pic>
        <p:nvPicPr>
          <p:cNvPr id="8" name="Picture 7">
            <a:extLst>
              <a:ext uri="{FF2B5EF4-FFF2-40B4-BE49-F238E27FC236}">
                <a16:creationId xmlns:a16="http://schemas.microsoft.com/office/drawing/2014/main" id="{EA041033-6B4A-1360-8E83-54D994AF49E5}"/>
              </a:ext>
            </a:extLst>
          </p:cNvPr>
          <p:cNvPicPr>
            <a:picLocks noChangeAspect="1"/>
          </p:cNvPicPr>
          <p:nvPr/>
        </p:nvPicPr>
        <p:blipFill>
          <a:blip r:embed="rId4"/>
          <a:stretch>
            <a:fillRect/>
          </a:stretch>
        </p:blipFill>
        <p:spPr>
          <a:xfrm>
            <a:off x="1120569" y="3272029"/>
            <a:ext cx="2395537" cy="1533144"/>
          </a:xfrm>
          <a:prstGeom prst="rect">
            <a:avLst/>
          </a:prstGeom>
        </p:spPr>
      </p:pic>
      <p:pic>
        <p:nvPicPr>
          <p:cNvPr id="10" name="Picture 9">
            <a:extLst>
              <a:ext uri="{FF2B5EF4-FFF2-40B4-BE49-F238E27FC236}">
                <a16:creationId xmlns:a16="http://schemas.microsoft.com/office/drawing/2014/main" id="{3DC48CAA-2179-B806-2BCC-1D2F710C2168}"/>
              </a:ext>
            </a:extLst>
          </p:cNvPr>
          <p:cNvPicPr>
            <a:picLocks noChangeAspect="1"/>
          </p:cNvPicPr>
          <p:nvPr/>
        </p:nvPicPr>
        <p:blipFill>
          <a:blip r:embed="rId5"/>
          <a:stretch>
            <a:fillRect/>
          </a:stretch>
        </p:blipFill>
        <p:spPr>
          <a:xfrm>
            <a:off x="1120569" y="5086349"/>
            <a:ext cx="2363599" cy="1533145"/>
          </a:xfrm>
          <a:prstGeom prst="rect">
            <a:avLst/>
          </a:prstGeom>
        </p:spPr>
      </p:pic>
      <p:sp>
        <p:nvSpPr>
          <p:cNvPr id="3" name="TextBox 2">
            <a:extLst>
              <a:ext uri="{FF2B5EF4-FFF2-40B4-BE49-F238E27FC236}">
                <a16:creationId xmlns:a16="http://schemas.microsoft.com/office/drawing/2014/main" id="{928AC432-8A05-D777-040B-81477F3CCD16}"/>
              </a:ext>
            </a:extLst>
          </p:cNvPr>
          <p:cNvSpPr txBox="1"/>
          <p:nvPr/>
        </p:nvSpPr>
        <p:spPr>
          <a:xfrm>
            <a:off x="4982547" y="2161311"/>
            <a:ext cx="5932265" cy="461665"/>
          </a:xfrm>
          <a:prstGeom prst="rect">
            <a:avLst/>
          </a:prstGeom>
          <a:noFill/>
        </p:spPr>
        <p:txBody>
          <a:bodyPr wrap="none" rtlCol="0">
            <a:spAutoFit/>
          </a:bodyPr>
          <a:lstStyle/>
          <a:p>
            <a:r>
              <a:rPr lang="en-GB" sz="2400" b="1" dirty="0"/>
              <a:t>Follow-Up Time: 1946 – 1999 | n = 2131 </a:t>
            </a:r>
          </a:p>
        </p:txBody>
      </p:sp>
      <p:sp>
        <p:nvSpPr>
          <p:cNvPr id="5" name="TextBox 4">
            <a:extLst>
              <a:ext uri="{FF2B5EF4-FFF2-40B4-BE49-F238E27FC236}">
                <a16:creationId xmlns:a16="http://schemas.microsoft.com/office/drawing/2014/main" id="{4F21C62C-FDE2-DD3E-259A-850A6909AE7D}"/>
              </a:ext>
            </a:extLst>
          </p:cNvPr>
          <p:cNvSpPr txBox="1"/>
          <p:nvPr/>
        </p:nvSpPr>
        <p:spPr>
          <a:xfrm>
            <a:off x="4982546" y="3801353"/>
            <a:ext cx="5932265" cy="461665"/>
          </a:xfrm>
          <a:prstGeom prst="rect">
            <a:avLst/>
          </a:prstGeom>
          <a:noFill/>
        </p:spPr>
        <p:txBody>
          <a:bodyPr wrap="none" rtlCol="0">
            <a:spAutoFit/>
          </a:bodyPr>
          <a:lstStyle/>
          <a:p>
            <a:r>
              <a:rPr lang="en-GB" sz="2400" b="1" dirty="0"/>
              <a:t>Follow-Up Time: 1958 – 2008 | n = 9385 </a:t>
            </a:r>
          </a:p>
        </p:txBody>
      </p:sp>
      <p:sp>
        <p:nvSpPr>
          <p:cNvPr id="6" name="TextBox 5">
            <a:extLst>
              <a:ext uri="{FF2B5EF4-FFF2-40B4-BE49-F238E27FC236}">
                <a16:creationId xmlns:a16="http://schemas.microsoft.com/office/drawing/2014/main" id="{5BE28BB2-8B70-D726-627F-56EC8E05A728}"/>
              </a:ext>
            </a:extLst>
          </p:cNvPr>
          <p:cNvSpPr txBox="1"/>
          <p:nvPr/>
        </p:nvSpPr>
        <p:spPr>
          <a:xfrm>
            <a:off x="4982546" y="5504780"/>
            <a:ext cx="5847306" cy="461665"/>
          </a:xfrm>
          <a:prstGeom prst="rect">
            <a:avLst/>
          </a:prstGeom>
          <a:noFill/>
        </p:spPr>
        <p:txBody>
          <a:bodyPr wrap="none" rtlCol="0">
            <a:spAutoFit/>
          </a:bodyPr>
          <a:lstStyle/>
          <a:p>
            <a:r>
              <a:rPr lang="en-GB" sz="2400" b="1" dirty="0"/>
              <a:t>Follow-Up Time: 1970 – 2016 | n = 8226</a:t>
            </a:r>
          </a:p>
        </p:txBody>
      </p:sp>
    </p:spTree>
    <p:extLst>
      <p:ext uri="{BB962C8B-B14F-4D97-AF65-F5344CB8AC3E}">
        <p14:creationId xmlns:p14="http://schemas.microsoft.com/office/powerpoint/2010/main" val="93236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hart, line chart&#10;&#10;Description automatically generated">
            <a:extLst>
              <a:ext uri="{FF2B5EF4-FFF2-40B4-BE49-F238E27FC236}">
                <a16:creationId xmlns:a16="http://schemas.microsoft.com/office/drawing/2014/main" id="{8FEB24AB-B037-4762-DAD6-1EE801757E23}"/>
              </a:ext>
            </a:extLst>
          </p:cNvPr>
          <p:cNvPicPr>
            <a:picLocks noChangeAspect="1"/>
          </p:cNvPicPr>
          <p:nvPr/>
        </p:nvPicPr>
        <p:blipFill>
          <a:blip r:embed="rId3"/>
          <a:stretch>
            <a:fillRect/>
          </a:stretch>
        </p:blipFill>
        <p:spPr>
          <a:xfrm>
            <a:off x="7277464" y="992290"/>
            <a:ext cx="3971561" cy="2777930"/>
          </a:xfrm>
          <a:prstGeom prst="rect">
            <a:avLst/>
          </a:prstGeom>
        </p:spPr>
      </p:pic>
      <p:sp>
        <p:nvSpPr>
          <p:cNvPr id="12" name="TextBox 11">
            <a:extLst>
              <a:ext uri="{FF2B5EF4-FFF2-40B4-BE49-F238E27FC236}">
                <a16:creationId xmlns:a16="http://schemas.microsoft.com/office/drawing/2014/main" id="{0D6BD514-9631-A7BD-CEA3-974F9B331032}"/>
              </a:ext>
            </a:extLst>
          </p:cNvPr>
          <p:cNvSpPr txBox="1"/>
          <p:nvPr/>
        </p:nvSpPr>
        <p:spPr>
          <a:xfrm>
            <a:off x="9431283" y="6596390"/>
            <a:ext cx="2837636" cy="261610"/>
          </a:xfrm>
          <a:prstGeom prst="rect">
            <a:avLst/>
          </a:prstGeom>
          <a:noFill/>
        </p:spPr>
        <p:txBody>
          <a:bodyPr wrap="none" rtlCol="0">
            <a:spAutoFit/>
          </a:bodyPr>
          <a:lstStyle/>
          <a:p>
            <a:r>
              <a:rPr lang="en-GB" sz="1100" dirty="0"/>
              <a:t>* Malaise and sleep not available in NSHD</a:t>
            </a:r>
          </a:p>
        </p:txBody>
      </p:sp>
      <p:sp>
        <p:nvSpPr>
          <p:cNvPr id="15" name="TextBox 14">
            <a:extLst>
              <a:ext uri="{FF2B5EF4-FFF2-40B4-BE49-F238E27FC236}">
                <a16:creationId xmlns:a16="http://schemas.microsoft.com/office/drawing/2014/main" id="{B583D6E7-DE0A-9C93-6C1A-9AA637F6455D}"/>
              </a:ext>
            </a:extLst>
          </p:cNvPr>
          <p:cNvSpPr txBox="1"/>
          <p:nvPr/>
        </p:nvSpPr>
        <p:spPr>
          <a:xfrm>
            <a:off x="8357111" y="534174"/>
            <a:ext cx="2492990" cy="646331"/>
          </a:xfrm>
          <a:prstGeom prst="rect">
            <a:avLst/>
          </a:prstGeom>
          <a:noFill/>
        </p:spPr>
        <p:txBody>
          <a:bodyPr wrap="none" rtlCol="0">
            <a:spAutoFit/>
          </a:bodyPr>
          <a:lstStyle/>
          <a:p>
            <a:r>
              <a:rPr lang="en-GB" sz="3600" b="1" dirty="0"/>
              <a:t>METHODS</a:t>
            </a:r>
          </a:p>
        </p:txBody>
      </p:sp>
      <p:sp>
        <p:nvSpPr>
          <p:cNvPr id="2" name="TextBox 1">
            <a:extLst>
              <a:ext uri="{FF2B5EF4-FFF2-40B4-BE49-F238E27FC236}">
                <a16:creationId xmlns:a16="http://schemas.microsoft.com/office/drawing/2014/main" id="{3BF0CBA6-B4CA-DCD8-3DAB-94D0F855B234}"/>
              </a:ext>
            </a:extLst>
          </p:cNvPr>
          <p:cNvSpPr txBox="1"/>
          <p:nvPr/>
        </p:nvSpPr>
        <p:spPr>
          <a:xfrm>
            <a:off x="497941" y="1683944"/>
            <a:ext cx="5160475" cy="4801314"/>
          </a:xfrm>
          <a:prstGeom prst="rect">
            <a:avLst/>
          </a:prstGeom>
          <a:noFill/>
        </p:spPr>
        <p:txBody>
          <a:bodyPr wrap="square" rtlCol="0">
            <a:spAutoFit/>
          </a:bodyPr>
          <a:lstStyle/>
          <a:p>
            <a:pPr algn="just"/>
            <a:r>
              <a:rPr lang="en-GB" b="1" dirty="0"/>
              <a:t>EXPOSURES</a:t>
            </a:r>
          </a:p>
          <a:p>
            <a:pPr algn="just"/>
            <a:endParaRPr lang="en-GB" dirty="0"/>
          </a:p>
          <a:p>
            <a:pPr algn="just"/>
            <a:endParaRPr lang="en-GB" dirty="0"/>
          </a:p>
          <a:p>
            <a:pPr marL="285750" indent="-285750" algn="just">
              <a:buFontTx/>
              <a:buChar char="-"/>
            </a:pPr>
            <a:r>
              <a:rPr lang="en-GB" dirty="0"/>
              <a:t>Up to 6 measures of BMI (either directly measured or self-reported) available between childhood and mid-life</a:t>
            </a:r>
          </a:p>
          <a:p>
            <a:pPr marL="285750" indent="-285750" algn="just">
              <a:buFontTx/>
              <a:buChar char="-"/>
            </a:pPr>
            <a:endParaRPr lang="en-GB" dirty="0"/>
          </a:p>
          <a:p>
            <a:pPr marL="285750" indent="-285750" algn="just">
              <a:buFontTx/>
              <a:buChar char="-"/>
            </a:pPr>
            <a:r>
              <a:rPr lang="en-GB" dirty="0"/>
              <a:t>Various metrics investigated</a:t>
            </a:r>
          </a:p>
          <a:p>
            <a:pPr marL="742950" lvl="1" indent="-285750" algn="just">
              <a:buFontTx/>
              <a:buChar char="-"/>
            </a:pPr>
            <a:r>
              <a:rPr lang="en-GB" dirty="0"/>
              <a:t>BMI change between ages</a:t>
            </a:r>
          </a:p>
          <a:p>
            <a:pPr marL="742950" lvl="1" indent="-285750" algn="just">
              <a:buFontTx/>
              <a:buChar char="-"/>
            </a:pPr>
            <a:r>
              <a:rPr lang="en-GB" dirty="0"/>
              <a:t>BMI at distinct ages</a:t>
            </a:r>
          </a:p>
          <a:p>
            <a:pPr marL="742950" lvl="1" indent="-285750" algn="just">
              <a:buFontTx/>
              <a:buChar char="-"/>
            </a:pPr>
            <a:r>
              <a:rPr lang="en-GB" dirty="0"/>
              <a:t>Duration of time spent O/O</a:t>
            </a:r>
          </a:p>
          <a:p>
            <a:pPr marL="742950" lvl="1" indent="-285750" algn="just">
              <a:buFontTx/>
              <a:buChar char="-"/>
            </a:pPr>
            <a:r>
              <a:rPr lang="en-GB" dirty="0"/>
              <a:t>Cumulative exposure to O/O</a:t>
            </a:r>
          </a:p>
          <a:p>
            <a:pPr marL="742950" lvl="1" indent="-285750" algn="just">
              <a:buFontTx/>
              <a:buChar char="-"/>
            </a:pPr>
            <a:endParaRPr lang="en-GB" dirty="0"/>
          </a:p>
          <a:p>
            <a:pPr marL="285750" indent="-285750" algn="just">
              <a:buFontTx/>
              <a:buChar char="-"/>
            </a:pPr>
            <a:r>
              <a:rPr lang="en-GB" dirty="0"/>
              <a:t>Individual child-&gt;adult BMI trajectories modelled using restricted cubic splines with mixed effects</a:t>
            </a:r>
          </a:p>
          <a:p>
            <a:pPr algn="just"/>
            <a:endParaRPr lang="en-GB" dirty="0"/>
          </a:p>
        </p:txBody>
      </p:sp>
      <p:pic>
        <p:nvPicPr>
          <p:cNvPr id="4" name="Picture 3" descr="Chart&#10;&#10;Description automatically generated">
            <a:extLst>
              <a:ext uri="{FF2B5EF4-FFF2-40B4-BE49-F238E27FC236}">
                <a16:creationId xmlns:a16="http://schemas.microsoft.com/office/drawing/2014/main" id="{1DA59D6A-9F32-2674-24CA-47EC98E2AAFC}"/>
              </a:ext>
            </a:extLst>
          </p:cNvPr>
          <p:cNvPicPr>
            <a:picLocks noChangeAspect="1"/>
          </p:cNvPicPr>
          <p:nvPr/>
        </p:nvPicPr>
        <p:blipFill>
          <a:blip r:embed="rId4"/>
          <a:stretch>
            <a:fillRect/>
          </a:stretch>
        </p:blipFill>
        <p:spPr>
          <a:xfrm>
            <a:off x="6198831" y="3770220"/>
            <a:ext cx="5768833" cy="2715038"/>
          </a:xfrm>
          <a:prstGeom prst="rect">
            <a:avLst/>
          </a:prstGeom>
        </p:spPr>
      </p:pic>
    </p:spTree>
    <p:extLst>
      <p:ext uri="{BB962C8B-B14F-4D97-AF65-F5344CB8AC3E}">
        <p14:creationId xmlns:p14="http://schemas.microsoft.com/office/powerpoint/2010/main" val="55397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D6BD514-9631-A7BD-CEA3-974F9B331032}"/>
              </a:ext>
            </a:extLst>
          </p:cNvPr>
          <p:cNvSpPr txBox="1"/>
          <p:nvPr/>
        </p:nvSpPr>
        <p:spPr>
          <a:xfrm>
            <a:off x="9431283" y="6596390"/>
            <a:ext cx="2837636" cy="261610"/>
          </a:xfrm>
          <a:prstGeom prst="rect">
            <a:avLst/>
          </a:prstGeom>
          <a:noFill/>
        </p:spPr>
        <p:txBody>
          <a:bodyPr wrap="none" rtlCol="0">
            <a:spAutoFit/>
          </a:bodyPr>
          <a:lstStyle/>
          <a:p>
            <a:r>
              <a:rPr lang="en-GB" sz="1100" dirty="0"/>
              <a:t>* Malaise and sleep not available in NSHD</a:t>
            </a:r>
          </a:p>
        </p:txBody>
      </p:sp>
      <p:sp>
        <p:nvSpPr>
          <p:cNvPr id="15" name="TextBox 14">
            <a:extLst>
              <a:ext uri="{FF2B5EF4-FFF2-40B4-BE49-F238E27FC236}">
                <a16:creationId xmlns:a16="http://schemas.microsoft.com/office/drawing/2014/main" id="{B583D6E7-DE0A-9C93-6C1A-9AA637F6455D}"/>
              </a:ext>
            </a:extLst>
          </p:cNvPr>
          <p:cNvSpPr txBox="1"/>
          <p:nvPr/>
        </p:nvSpPr>
        <p:spPr>
          <a:xfrm>
            <a:off x="8357111" y="534174"/>
            <a:ext cx="2492990" cy="646331"/>
          </a:xfrm>
          <a:prstGeom prst="rect">
            <a:avLst/>
          </a:prstGeom>
          <a:noFill/>
        </p:spPr>
        <p:txBody>
          <a:bodyPr wrap="none" rtlCol="0">
            <a:spAutoFit/>
          </a:bodyPr>
          <a:lstStyle/>
          <a:p>
            <a:r>
              <a:rPr lang="en-GB" sz="3600" b="1" dirty="0"/>
              <a:t>METHODS</a:t>
            </a:r>
          </a:p>
        </p:txBody>
      </p:sp>
      <p:sp>
        <p:nvSpPr>
          <p:cNvPr id="2" name="TextBox 1">
            <a:extLst>
              <a:ext uri="{FF2B5EF4-FFF2-40B4-BE49-F238E27FC236}">
                <a16:creationId xmlns:a16="http://schemas.microsoft.com/office/drawing/2014/main" id="{3BF0CBA6-B4CA-DCD8-3DAB-94D0F855B234}"/>
              </a:ext>
            </a:extLst>
          </p:cNvPr>
          <p:cNvSpPr txBox="1"/>
          <p:nvPr/>
        </p:nvSpPr>
        <p:spPr>
          <a:xfrm>
            <a:off x="479711" y="2215645"/>
            <a:ext cx="5193302" cy="4801314"/>
          </a:xfrm>
          <a:prstGeom prst="rect">
            <a:avLst/>
          </a:prstGeom>
          <a:noFill/>
        </p:spPr>
        <p:txBody>
          <a:bodyPr wrap="square" rtlCol="0">
            <a:spAutoFit/>
          </a:bodyPr>
          <a:lstStyle/>
          <a:p>
            <a:r>
              <a:rPr lang="en-GB" b="1" dirty="0"/>
              <a:t>OUTCOMES</a:t>
            </a:r>
          </a:p>
          <a:p>
            <a:endParaRPr lang="en-GB" dirty="0"/>
          </a:p>
          <a:p>
            <a:endParaRPr lang="en-GB" dirty="0"/>
          </a:p>
          <a:p>
            <a:pPr marL="285750" indent="-285750">
              <a:buFontTx/>
              <a:buChar char="-"/>
            </a:pPr>
            <a:r>
              <a:rPr lang="en-GB" dirty="0"/>
              <a:t>Latent measure of general cognitive function at ages 46-53 estimated from four harmonised tests assessing: </a:t>
            </a:r>
          </a:p>
          <a:p>
            <a:pPr marL="285750" indent="-285750">
              <a:buFontTx/>
              <a:buChar char="-"/>
            </a:pPr>
            <a:endParaRPr lang="en-GB" dirty="0"/>
          </a:p>
          <a:p>
            <a:pPr marL="285750" indent="-285750">
              <a:buFontTx/>
              <a:buChar char="-"/>
            </a:pPr>
            <a:r>
              <a:rPr lang="en-GB" dirty="0"/>
              <a:t>Immediate and delayed memory recall (verbal learning/word list recall test)</a:t>
            </a:r>
          </a:p>
          <a:p>
            <a:pPr marL="285750" indent="-285750">
              <a:buFontTx/>
              <a:buChar char="-"/>
            </a:pPr>
            <a:endParaRPr lang="en-GB" dirty="0"/>
          </a:p>
          <a:p>
            <a:pPr marL="285750" indent="-285750">
              <a:buFontTx/>
              <a:buChar char="-"/>
            </a:pPr>
            <a:r>
              <a:rPr lang="en-GB" dirty="0"/>
              <a:t>Executive function (animal naming)</a:t>
            </a:r>
          </a:p>
          <a:p>
            <a:pPr marL="285750" indent="-285750">
              <a:buFontTx/>
              <a:buChar char="-"/>
            </a:pPr>
            <a:endParaRPr lang="en-GB" dirty="0"/>
          </a:p>
          <a:p>
            <a:pPr marL="285750" indent="-285750">
              <a:buFontTx/>
              <a:buChar char="-"/>
            </a:pPr>
            <a:r>
              <a:rPr lang="en-GB" dirty="0"/>
              <a:t>Processing speed (timed letter search/cancellation test). </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FB77605F-4DCB-DA6A-B9C6-185519A25412}"/>
              </a:ext>
            </a:extLst>
          </p:cNvPr>
          <p:cNvPicPr>
            <a:picLocks noChangeAspect="1"/>
          </p:cNvPicPr>
          <p:nvPr/>
        </p:nvPicPr>
        <p:blipFill>
          <a:blip r:embed="rId3"/>
          <a:stretch>
            <a:fillRect/>
          </a:stretch>
        </p:blipFill>
        <p:spPr>
          <a:xfrm>
            <a:off x="8443984" y="1370536"/>
            <a:ext cx="2319243" cy="2319243"/>
          </a:xfrm>
          <a:prstGeom prst="rect">
            <a:avLst/>
          </a:prstGeom>
        </p:spPr>
      </p:pic>
      <p:pic>
        <p:nvPicPr>
          <p:cNvPr id="3" name="Picture 2" descr="Chart&#10;&#10;Description automatically generated">
            <a:extLst>
              <a:ext uri="{FF2B5EF4-FFF2-40B4-BE49-F238E27FC236}">
                <a16:creationId xmlns:a16="http://schemas.microsoft.com/office/drawing/2014/main" id="{7ED90E59-2059-151C-0B00-29C41DE680C2}"/>
              </a:ext>
            </a:extLst>
          </p:cNvPr>
          <p:cNvPicPr>
            <a:picLocks noChangeAspect="1"/>
          </p:cNvPicPr>
          <p:nvPr/>
        </p:nvPicPr>
        <p:blipFill>
          <a:blip r:embed="rId4"/>
          <a:stretch>
            <a:fillRect/>
          </a:stretch>
        </p:blipFill>
        <p:spPr>
          <a:xfrm>
            <a:off x="6198831" y="3770220"/>
            <a:ext cx="5768833" cy="2715038"/>
          </a:xfrm>
          <a:prstGeom prst="rect">
            <a:avLst/>
          </a:prstGeom>
        </p:spPr>
      </p:pic>
    </p:spTree>
    <p:extLst>
      <p:ext uri="{BB962C8B-B14F-4D97-AF65-F5344CB8AC3E}">
        <p14:creationId xmlns:p14="http://schemas.microsoft.com/office/powerpoint/2010/main" val="113062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D6BD514-9631-A7BD-CEA3-974F9B331032}"/>
              </a:ext>
            </a:extLst>
          </p:cNvPr>
          <p:cNvSpPr txBox="1"/>
          <p:nvPr/>
        </p:nvSpPr>
        <p:spPr>
          <a:xfrm>
            <a:off x="9431283" y="6596390"/>
            <a:ext cx="2837636" cy="261610"/>
          </a:xfrm>
          <a:prstGeom prst="rect">
            <a:avLst/>
          </a:prstGeom>
          <a:noFill/>
        </p:spPr>
        <p:txBody>
          <a:bodyPr wrap="none" rtlCol="0">
            <a:spAutoFit/>
          </a:bodyPr>
          <a:lstStyle/>
          <a:p>
            <a:r>
              <a:rPr lang="en-GB" sz="1100" dirty="0"/>
              <a:t>* Malaise and sleep not available in NSHD</a:t>
            </a:r>
          </a:p>
        </p:txBody>
      </p:sp>
      <p:sp>
        <p:nvSpPr>
          <p:cNvPr id="15" name="TextBox 14">
            <a:extLst>
              <a:ext uri="{FF2B5EF4-FFF2-40B4-BE49-F238E27FC236}">
                <a16:creationId xmlns:a16="http://schemas.microsoft.com/office/drawing/2014/main" id="{B583D6E7-DE0A-9C93-6C1A-9AA637F6455D}"/>
              </a:ext>
            </a:extLst>
          </p:cNvPr>
          <p:cNvSpPr txBox="1"/>
          <p:nvPr/>
        </p:nvSpPr>
        <p:spPr>
          <a:xfrm>
            <a:off x="8357111" y="534174"/>
            <a:ext cx="2492990" cy="646331"/>
          </a:xfrm>
          <a:prstGeom prst="rect">
            <a:avLst/>
          </a:prstGeom>
          <a:noFill/>
        </p:spPr>
        <p:txBody>
          <a:bodyPr wrap="none" rtlCol="0">
            <a:spAutoFit/>
          </a:bodyPr>
          <a:lstStyle/>
          <a:p>
            <a:r>
              <a:rPr lang="en-GB" sz="3600" b="1" dirty="0"/>
              <a:t>METHODS</a:t>
            </a:r>
          </a:p>
        </p:txBody>
      </p:sp>
      <p:sp>
        <p:nvSpPr>
          <p:cNvPr id="2" name="TextBox 1">
            <a:extLst>
              <a:ext uri="{FF2B5EF4-FFF2-40B4-BE49-F238E27FC236}">
                <a16:creationId xmlns:a16="http://schemas.microsoft.com/office/drawing/2014/main" id="{3BF0CBA6-B4CA-DCD8-3DAB-94D0F855B234}"/>
              </a:ext>
            </a:extLst>
          </p:cNvPr>
          <p:cNvSpPr txBox="1"/>
          <p:nvPr/>
        </p:nvSpPr>
        <p:spPr>
          <a:xfrm>
            <a:off x="497941" y="1820589"/>
            <a:ext cx="5160475" cy="4801314"/>
          </a:xfrm>
          <a:prstGeom prst="rect">
            <a:avLst/>
          </a:prstGeom>
          <a:noFill/>
        </p:spPr>
        <p:txBody>
          <a:bodyPr wrap="square" rtlCol="0">
            <a:spAutoFit/>
          </a:bodyPr>
          <a:lstStyle/>
          <a:p>
            <a:pPr algn="ctr"/>
            <a:r>
              <a:rPr lang="en-GB" b="1" dirty="0"/>
              <a:t>COVARIATES</a:t>
            </a:r>
          </a:p>
          <a:p>
            <a:pPr algn="ctr"/>
            <a:endParaRPr lang="en-GB" b="1" dirty="0"/>
          </a:p>
          <a:p>
            <a:pPr algn="ctr"/>
            <a:r>
              <a:rPr lang="en-GB" b="1" dirty="0"/>
              <a:t>Midlife</a:t>
            </a:r>
          </a:p>
          <a:p>
            <a:pPr algn="ctr"/>
            <a:endParaRPr lang="en-GB" b="1" dirty="0"/>
          </a:p>
          <a:p>
            <a:pPr algn="ctr"/>
            <a:r>
              <a:rPr lang="en-GB" dirty="0"/>
              <a:t>Smoking </a:t>
            </a:r>
          </a:p>
          <a:p>
            <a:pPr algn="ctr"/>
            <a:r>
              <a:rPr lang="en-GB" dirty="0"/>
              <a:t>Physical Activity</a:t>
            </a:r>
          </a:p>
          <a:p>
            <a:pPr algn="ctr"/>
            <a:r>
              <a:rPr lang="en-GB" dirty="0"/>
              <a:t>Socioeconomic Status </a:t>
            </a:r>
          </a:p>
          <a:p>
            <a:pPr algn="ctr"/>
            <a:r>
              <a:rPr lang="en-GB" dirty="0"/>
              <a:t>Malaise</a:t>
            </a:r>
          </a:p>
          <a:p>
            <a:pPr algn="ctr"/>
            <a:r>
              <a:rPr lang="en-GB" dirty="0"/>
              <a:t>Sleep</a:t>
            </a:r>
          </a:p>
          <a:p>
            <a:pPr algn="ctr"/>
            <a:endParaRPr lang="en-GB" dirty="0"/>
          </a:p>
          <a:p>
            <a:pPr algn="ctr"/>
            <a:r>
              <a:rPr lang="en-GB" b="1" dirty="0"/>
              <a:t>Early Life</a:t>
            </a:r>
          </a:p>
          <a:p>
            <a:pPr algn="ctr"/>
            <a:endParaRPr lang="en-GB" b="1" dirty="0"/>
          </a:p>
          <a:p>
            <a:pPr algn="ctr"/>
            <a:r>
              <a:rPr lang="en-GB" dirty="0"/>
              <a:t>Parents BMI</a:t>
            </a:r>
          </a:p>
          <a:p>
            <a:pPr algn="ctr"/>
            <a:r>
              <a:rPr lang="en-GB" dirty="0"/>
              <a:t>Birthweight</a:t>
            </a:r>
          </a:p>
          <a:p>
            <a:pPr algn="ctr"/>
            <a:r>
              <a:rPr lang="en-GB" dirty="0"/>
              <a:t>Socioeconomic Status</a:t>
            </a:r>
          </a:p>
          <a:p>
            <a:pPr algn="ctr"/>
            <a:r>
              <a:rPr lang="en-GB" dirty="0"/>
              <a:t>Childhood Cognitive Ability</a:t>
            </a:r>
          </a:p>
          <a:p>
            <a:pPr algn="ctr"/>
            <a:r>
              <a:rPr lang="en-GB" dirty="0"/>
              <a:t>Highest Educational Attainment</a:t>
            </a:r>
          </a:p>
        </p:txBody>
      </p:sp>
      <p:pic>
        <p:nvPicPr>
          <p:cNvPr id="4" name="Picture 3">
            <a:extLst>
              <a:ext uri="{FF2B5EF4-FFF2-40B4-BE49-F238E27FC236}">
                <a16:creationId xmlns:a16="http://schemas.microsoft.com/office/drawing/2014/main" id="{CB330119-D665-0B1A-F65B-4BF8E4335F50}"/>
              </a:ext>
            </a:extLst>
          </p:cNvPr>
          <p:cNvPicPr>
            <a:picLocks noChangeAspect="1"/>
          </p:cNvPicPr>
          <p:nvPr/>
        </p:nvPicPr>
        <p:blipFill>
          <a:blip r:embed="rId3"/>
          <a:stretch>
            <a:fillRect/>
          </a:stretch>
        </p:blipFill>
        <p:spPr>
          <a:xfrm>
            <a:off x="8524240" y="1271320"/>
            <a:ext cx="2173461" cy="2225564"/>
          </a:xfrm>
          <a:prstGeom prst="rect">
            <a:avLst/>
          </a:prstGeom>
        </p:spPr>
      </p:pic>
      <p:pic>
        <p:nvPicPr>
          <p:cNvPr id="3" name="Picture 2" descr="Chart&#10;&#10;Description automatically generated">
            <a:extLst>
              <a:ext uri="{FF2B5EF4-FFF2-40B4-BE49-F238E27FC236}">
                <a16:creationId xmlns:a16="http://schemas.microsoft.com/office/drawing/2014/main" id="{4255E1BB-193B-CAA9-BBF9-68F22F6C5BDE}"/>
              </a:ext>
            </a:extLst>
          </p:cNvPr>
          <p:cNvPicPr>
            <a:picLocks noChangeAspect="1"/>
          </p:cNvPicPr>
          <p:nvPr/>
        </p:nvPicPr>
        <p:blipFill>
          <a:blip r:embed="rId4"/>
          <a:stretch>
            <a:fillRect/>
          </a:stretch>
        </p:blipFill>
        <p:spPr>
          <a:xfrm>
            <a:off x="6198831" y="3770220"/>
            <a:ext cx="5768833" cy="2715038"/>
          </a:xfrm>
          <a:prstGeom prst="rect">
            <a:avLst/>
          </a:prstGeom>
        </p:spPr>
      </p:pic>
    </p:spTree>
    <p:extLst>
      <p:ext uri="{BB962C8B-B14F-4D97-AF65-F5344CB8AC3E}">
        <p14:creationId xmlns:p14="http://schemas.microsoft.com/office/powerpoint/2010/main" val="80512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1644A0-6087-8393-DCC6-1C4F4D837995}"/>
              </a:ext>
            </a:extLst>
          </p:cNvPr>
          <p:cNvSpPr txBox="1"/>
          <p:nvPr/>
        </p:nvSpPr>
        <p:spPr>
          <a:xfrm>
            <a:off x="8357111" y="534174"/>
            <a:ext cx="2304862" cy="646331"/>
          </a:xfrm>
          <a:prstGeom prst="rect">
            <a:avLst/>
          </a:prstGeom>
          <a:noFill/>
        </p:spPr>
        <p:txBody>
          <a:bodyPr wrap="none" rtlCol="0">
            <a:spAutoFit/>
          </a:bodyPr>
          <a:lstStyle/>
          <a:p>
            <a:r>
              <a:rPr lang="en-GB" sz="3600" b="1" dirty="0"/>
              <a:t>RESULTS</a:t>
            </a:r>
          </a:p>
        </p:txBody>
      </p:sp>
      <p:graphicFrame>
        <p:nvGraphicFramePr>
          <p:cNvPr id="3" name="Table 2">
            <a:extLst>
              <a:ext uri="{FF2B5EF4-FFF2-40B4-BE49-F238E27FC236}">
                <a16:creationId xmlns:a16="http://schemas.microsoft.com/office/drawing/2014/main" id="{6E00F831-2AA0-6AC1-9DAA-F80E4CA68311}"/>
              </a:ext>
            </a:extLst>
          </p:cNvPr>
          <p:cNvGraphicFramePr>
            <a:graphicFrameLocks noGrp="1"/>
          </p:cNvGraphicFramePr>
          <p:nvPr>
            <p:extLst>
              <p:ext uri="{D42A27DB-BD31-4B8C-83A1-F6EECF244321}">
                <p14:modId xmlns:p14="http://schemas.microsoft.com/office/powerpoint/2010/main" val="3931848457"/>
              </p:ext>
            </p:extLst>
          </p:nvPr>
        </p:nvGraphicFramePr>
        <p:xfrm>
          <a:off x="5546563" y="1879802"/>
          <a:ext cx="6485306" cy="4650824"/>
        </p:xfrm>
        <a:graphic>
          <a:graphicData uri="http://schemas.openxmlformats.org/drawingml/2006/table">
            <a:tbl>
              <a:tblPr firstRow="1" firstCol="1" bandRow="1">
                <a:tableStyleId>{073A0DAA-6AF3-43AB-8588-CEC1D06C72B9}</a:tableStyleId>
              </a:tblPr>
              <a:tblGrid>
                <a:gridCol w="2061308">
                  <a:extLst>
                    <a:ext uri="{9D8B030D-6E8A-4147-A177-3AD203B41FA5}">
                      <a16:colId xmlns:a16="http://schemas.microsoft.com/office/drawing/2014/main" val="1608308558"/>
                    </a:ext>
                  </a:extLst>
                </a:gridCol>
                <a:gridCol w="416658">
                  <a:extLst>
                    <a:ext uri="{9D8B030D-6E8A-4147-A177-3AD203B41FA5}">
                      <a16:colId xmlns:a16="http://schemas.microsoft.com/office/drawing/2014/main" val="2574154610"/>
                    </a:ext>
                  </a:extLst>
                </a:gridCol>
                <a:gridCol w="1058008">
                  <a:extLst>
                    <a:ext uri="{9D8B030D-6E8A-4147-A177-3AD203B41FA5}">
                      <a16:colId xmlns:a16="http://schemas.microsoft.com/office/drawing/2014/main" val="2328608848"/>
                    </a:ext>
                  </a:extLst>
                </a:gridCol>
                <a:gridCol w="416658">
                  <a:extLst>
                    <a:ext uri="{9D8B030D-6E8A-4147-A177-3AD203B41FA5}">
                      <a16:colId xmlns:a16="http://schemas.microsoft.com/office/drawing/2014/main" val="2470234117"/>
                    </a:ext>
                  </a:extLst>
                </a:gridCol>
                <a:gridCol w="1058008">
                  <a:extLst>
                    <a:ext uri="{9D8B030D-6E8A-4147-A177-3AD203B41FA5}">
                      <a16:colId xmlns:a16="http://schemas.microsoft.com/office/drawing/2014/main" val="227233220"/>
                    </a:ext>
                  </a:extLst>
                </a:gridCol>
                <a:gridCol w="416658">
                  <a:extLst>
                    <a:ext uri="{9D8B030D-6E8A-4147-A177-3AD203B41FA5}">
                      <a16:colId xmlns:a16="http://schemas.microsoft.com/office/drawing/2014/main" val="2532959399"/>
                    </a:ext>
                  </a:extLst>
                </a:gridCol>
                <a:gridCol w="1058008">
                  <a:extLst>
                    <a:ext uri="{9D8B030D-6E8A-4147-A177-3AD203B41FA5}">
                      <a16:colId xmlns:a16="http://schemas.microsoft.com/office/drawing/2014/main" val="217127703"/>
                    </a:ext>
                  </a:extLst>
                </a:gridCol>
              </a:tblGrid>
              <a:tr h="317943">
                <a:tc>
                  <a:txBody>
                    <a:bodyPr/>
                    <a:lstStyle/>
                    <a:p>
                      <a:pPr algn="ctr">
                        <a:lnSpc>
                          <a:spcPct val="107000"/>
                        </a:lnSpc>
                        <a:spcAft>
                          <a:spcPts val="800"/>
                        </a:spcAft>
                      </a:pPr>
                      <a:r>
                        <a:rPr lang="en-GB" sz="900" dirty="0">
                          <a:effectLst/>
                        </a:rPr>
                        <a:t>Variable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gridSpan="6">
                  <a:txBody>
                    <a:bodyPr/>
                    <a:lstStyle/>
                    <a:p>
                      <a:pPr algn="ctr">
                        <a:lnSpc>
                          <a:spcPct val="107000"/>
                        </a:lnSpc>
                        <a:spcAft>
                          <a:spcPts val="800"/>
                        </a:spcAft>
                      </a:pPr>
                      <a:r>
                        <a:rPr lang="en-GB" sz="900">
                          <a:effectLst/>
                        </a:rPr>
                        <a:t>Cohort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15109134"/>
                  </a:ext>
                </a:extLst>
              </a:tr>
              <a:tr h="271604">
                <a:tc>
                  <a:txBody>
                    <a:bodyPr/>
                    <a:lstStyle/>
                    <a:p>
                      <a:pPr algn="ctr">
                        <a:lnSpc>
                          <a:spcPct val="107000"/>
                        </a:lnSpc>
                        <a:spcAft>
                          <a:spcPts val="8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b="1" dirty="0">
                          <a:effectLst/>
                        </a:rPr>
                        <a:t>NSHD</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b="1" dirty="0">
                          <a:effectLst/>
                        </a:rPr>
                        <a:t>NCDS</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b="1" dirty="0">
                          <a:effectLst/>
                        </a:rPr>
                        <a:t>BCS</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2879854404"/>
                  </a:ext>
                </a:extLst>
              </a:tr>
              <a:tr h="274567">
                <a:tc gridSpan="7">
                  <a:txBody>
                    <a:bodyPr/>
                    <a:lstStyle/>
                    <a:p>
                      <a:pPr algn="l">
                        <a:lnSpc>
                          <a:spcPct val="107000"/>
                        </a:lnSpc>
                        <a:spcAft>
                          <a:spcPts val="800"/>
                        </a:spcAft>
                      </a:pPr>
                      <a:r>
                        <a:rPr lang="en-GB" sz="900" dirty="0">
                          <a:effectLst/>
                        </a:rPr>
                        <a:t>Characteristics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50355462"/>
                  </a:ext>
                </a:extLst>
              </a:tr>
              <a:tr h="282286">
                <a:tc>
                  <a:txBody>
                    <a:bodyPr/>
                    <a:lstStyle/>
                    <a:p>
                      <a:pPr algn="l">
                        <a:lnSpc>
                          <a:spcPct val="107000"/>
                        </a:lnSpc>
                        <a:spcAft>
                          <a:spcPts val="800"/>
                        </a:spcAft>
                      </a:pPr>
                      <a:r>
                        <a:rPr lang="en-GB" sz="900" dirty="0">
                          <a:effectLst/>
                        </a:rPr>
                        <a:t>Age (years)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2131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53 ± 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9385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50 ±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8226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46 ± 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1888572918"/>
                  </a:ext>
                </a:extLst>
              </a:tr>
              <a:tr h="291958">
                <a:tc>
                  <a:txBody>
                    <a:bodyPr/>
                    <a:lstStyle/>
                    <a:p>
                      <a:pPr algn="l">
                        <a:lnSpc>
                          <a:spcPct val="107000"/>
                        </a:lnSpc>
                        <a:spcAft>
                          <a:spcPts val="800"/>
                        </a:spcAft>
                      </a:pPr>
                      <a:r>
                        <a:rPr lang="en-GB" sz="900" dirty="0">
                          <a:effectLst/>
                        </a:rPr>
                        <a:t>Sex (% female)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2131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49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9385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51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8226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52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1577006881"/>
                  </a:ext>
                </a:extLst>
              </a:tr>
              <a:tr h="301012">
                <a:tc>
                  <a:txBody>
                    <a:bodyPr/>
                    <a:lstStyle/>
                    <a:p>
                      <a:pPr algn="l">
                        <a:lnSpc>
                          <a:spcPct val="107000"/>
                        </a:lnSpc>
                        <a:spcAft>
                          <a:spcPts val="800"/>
                        </a:spcAft>
                      </a:pPr>
                      <a:r>
                        <a:rPr lang="en-GB" sz="900">
                          <a:effectLst/>
                        </a:rPr>
                        <a:t>Ethnicity (% white)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2131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100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9072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98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7129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97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83575762"/>
                  </a:ext>
                </a:extLst>
              </a:tr>
              <a:tr h="312995">
                <a:tc gridSpan="7">
                  <a:txBody>
                    <a:bodyPr/>
                    <a:lstStyle/>
                    <a:p>
                      <a:pPr algn="l">
                        <a:lnSpc>
                          <a:spcPct val="107000"/>
                        </a:lnSpc>
                        <a:spcAft>
                          <a:spcPts val="800"/>
                        </a:spcAft>
                      </a:pPr>
                      <a:r>
                        <a:rPr lang="en-GB" sz="900" dirty="0">
                          <a:effectLst/>
                        </a:rPr>
                        <a:t>BMI Exposures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6919348"/>
                  </a:ext>
                </a:extLst>
              </a:tr>
              <a:tr h="291958">
                <a:tc>
                  <a:txBody>
                    <a:bodyPr/>
                    <a:lstStyle/>
                    <a:p>
                      <a:pPr algn="l">
                        <a:lnSpc>
                          <a:spcPct val="107000"/>
                        </a:lnSpc>
                        <a:spcAft>
                          <a:spcPts val="800"/>
                        </a:spcAft>
                      </a:pPr>
                      <a:r>
                        <a:rPr lang="en-GB" sz="900">
                          <a:effectLst/>
                        </a:rPr>
                        <a:t>Ever O/O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2121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42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9352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51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8136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60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4150479885"/>
                  </a:ext>
                </a:extLst>
              </a:tr>
              <a:tr h="338822">
                <a:tc>
                  <a:txBody>
                    <a:bodyPr/>
                    <a:lstStyle/>
                    <a:p>
                      <a:pPr algn="l">
                        <a:lnSpc>
                          <a:spcPct val="107000"/>
                        </a:lnSpc>
                        <a:spcAft>
                          <a:spcPts val="800"/>
                        </a:spcAft>
                        <a:tabLst>
                          <a:tab pos="923290" algn="ctr"/>
                        </a:tabLst>
                      </a:pPr>
                      <a:r>
                        <a:rPr lang="en-GB" sz="900" dirty="0">
                          <a:effectLst/>
                        </a:rPr>
                        <a:t>Age First O/O (years)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885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28 (21 – 34)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4750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26 (21 – 32)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4908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26 (20 – 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3968395850"/>
                  </a:ext>
                </a:extLst>
              </a:tr>
              <a:tr h="325924">
                <a:tc>
                  <a:txBody>
                    <a:bodyPr/>
                    <a:lstStyle/>
                    <a:p>
                      <a:pPr algn="l">
                        <a:lnSpc>
                          <a:spcPct val="107000"/>
                        </a:lnSpc>
                        <a:spcAft>
                          <a:spcPts val="800"/>
                        </a:spcAft>
                        <a:tabLst>
                          <a:tab pos="1038860" algn="l"/>
                        </a:tabLst>
                      </a:pPr>
                      <a:r>
                        <a:rPr lang="en-GB" sz="900">
                          <a:effectLst/>
                        </a:rPr>
                        <a:t>Total Duration O/O (years)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885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11 (5 – 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4750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14 (7 – 19)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4908</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14 (9 – 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667331460"/>
                  </a:ext>
                </a:extLst>
              </a:tr>
              <a:tr h="287464">
                <a:tc>
                  <a:txBody>
                    <a:bodyPr/>
                    <a:lstStyle/>
                    <a:p>
                      <a:pPr algn="l">
                        <a:lnSpc>
                          <a:spcPct val="107000"/>
                        </a:lnSpc>
                        <a:spcAft>
                          <a:spcPts val="800"/>
                        </a:spcAft>
                      </a:pPr>
                      <a:r>
                        <a:rPr lang="en-GB" sz="900" dirty="0">
                          <a:effectLst/>
                        </a:rPr>
                        <a:t>Cumulative Exposure to O/O (AUC)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774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10 (5 – 17)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4716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18 (4 – 50)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4895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a:effectLst/>
                        </a:rPr>
                        <a:t>26 (8 – 68)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2159027481"/>
                  </a:ext>
                </a:extLst>
              </a:tr>
              <a:tr h="334417">
                <a:tc gridSpan="7">
                  <a:txBody>
                    <a:bodyPr/>
                    <a:lstStyle/>
                    <a:p>
                      <a:pPr algn="l">
                        <a:lnSpc>
                          <a:spcPct val="107000"/>
                        </a:lnSpc>
                        <a:spcAft>
                          <a:spcPts val="800"/>
                        </a:spcAft>
                      </a:pPr>
                      <a:r>
                        <a:rPr lang="en-GB" sz="900" dirty="0">
                          <a:effectLst/>
                        </a:rPr>
                        <a:t>Cognitive Outcomes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24874631"/>
                  </a:ext>
                </a:extLst>
              </a:tr>
              <a:tr h="783387">
                <a:tc>
                  <a:txBody>
                    <a:bodyPr/>
                    <a:lstStyle/>
                    <a:p>
                      <a:pPr marL="342900" lvl="0" indent="-342900" algn="l">
                        <a:lnSpc>
                          <a:spcPct val="107000"/>
                        </a:lnSpc>
                        <a:buFont typeface="Calibri" panose="020F0502020204030204" pitchFamily="34" charset="0"/>
                        <a:buChar char="-"/>
                      </a:pPr>
                      <a:r>
                        <a:rPr lang="en-GB" sz="900" dirty="0">
                          <a:effectLst/>
                        </a:rPr>
                        <a:t>Executive Function</a:t>
                      </a:r>
                    </a:p>
                    <a:p>
                      <a:pPr marL="342900" lvl="0" indent="-342900" algn="l">
                        <a:lnSpc>
                          <a:spcPct val="107000"/>
                        </a:lnSpc>
                        <a:buFont typeface="Calibri" panose="020F0502020204030204" pitchFamily="34" charset="0"/>
                        <a:buChar char="-"/>
                      </a:pPr>
                      <a:endParaRPr lang="en-GB" sz="900" dirty="0">
                        <a:effectLst/>
                      </a:endParaRPr>
                    </a:p>
                    <a:p>
                      <a:pPr marL="342900" lvl="0" indent="-342900" algn="l">
                        <a:lnSpc>
                          <a:spcPct val="107000"/>
                        </a:lnSpc>
                        <a:buFont typeface="Calibri" panose="020F0502020204030204" pitchFamily="34" charset="0"/>
                        <a:buChar char="-"/>
                      </a:pPr>
                      <a:r>
                        <a:rPr lang="en-GB" sz="900" dirty="0">
                          <a:effectLst/>
                        </a:rPr>
                        <a:t>Immediate Recall</a:t>
                      </a:r>
                    </a:p>
                    <a:p>
                      <a:pPr marL="342900" lvl="0" indent="-342900" algn="l">
                        <a:lnSpc>
                          <a:spcPct val="107000"/>
                        </a:lnSpc>
                        <a:buFont typeface="Calibri" panose="020F0502020204030204" pitchFamily="34" charset="0"/>
                        <a:buChar char="-"/>
                      </a:pPr>
                      <a:endParaRPr lang="en-GB" sz="900" dirty="0">
                        <a:effectLst/>
                      </a:endParaRPr>
                    </a:p>
                    <a:p>
                      <a:pPr marL="342900" lvl="0" indent="-342900" algn="l">
                        <a:lnSpc>
                          <a:spcPct val="107000"/>
                        </a:lnSpc>
                        <a:buFont typeface="Calibri" panose="020F0502020204030204" pitchFamily="34" charset="0"/>
                        <a:buChar char="-"/>
                      </a:pPr>
                      <a:r>
                        <a:rPr lang="en-GB" sz="900" dirty="0">
                          <a:effectLst/>
                        </a:rPr>
                        <a:t>Delayed Recall</a:t>
                      </a:r>
                    </a:p>
                    <a:p>
                      <a:pPr marL="342900" lvl="0" indent="-342900" algn="l">
                        <a:lnSpc>
                          <a:spcPct val="107000"/>
                        </a:lnSpc>
                        <a:buFont typeface="Calibri" panose="020F0502020204030204" pitchFamily="34" charset="0"/>
                        <a:buChar char="-"/>
                      </a:pPr>
                      <a:endParaRPr lang="en-GB" sz="900" dirty="0">
                        <a:effectLst/>
                      </a:endParaRPr>
                    </a:p>
                    <a:p>
                      <a:pPr marL="342900" lvl="0" indent="-342900" algn="l">
                        <a:lnSpc>
                          <a:spcPct val="107000"/>
                        </a:lnSpc>
                        <a:spcAft>
                          <a:spcPts val="800"/>
                        </a:spcAft>
                        <a:buFont typeface="Calibri" panose="020F0502020204030204" pitchFamily="34" charset="0"/>
                        <a:buChar char="-"/>
                      </a:pPr>
                      <a:r>
                        <a:rPr lang="en-GB" sz="900" dirty="0">
                          <a:effectLst/>
                        </a:rPr>
                        <a:t>Processing Speed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b"/>
                </a:tc>
                <a:tc>
                  <a:txBody>
                    <a:bodyPr/>
                    <a:lstStyle/>
                    <a:p>
                      <a:pPr algn="ctr">
                        <a:lnSpc>
                          <a:spcPct val="107000"/>
                        </a:lnSpc>
                        <a:spcAft>
                          <a:spcPts val="800"/>
                        </a:spcAft>
                      </a:pPr>
                      <a:r>
                        <a:rPr lang="en-GB" sz="900" dirty="0">
                          <a:effectLst/>
                        </a:rPr>
                        <a:t>2131</a:t>
                      </a:r>
                    </a:p>
                    <a:p>
                      <a:pPr algn="ctr">
                        <a:lnSpc>
                          <a:spcPct val="107000"/>
                        </a:lnSpc>
                        <a:spcAft>
                          <a:spcPts val="800"/>
                        </a:spcAft>
                      </a:pPr>
                      <a:r>
                        <a:rPr lang="en-GB" sz="900" dirty="0">
                          <a:effectLst/>
                        </a:rPr>
                        <a:t>2131</a:t>
                      </a:r>
                    </a:p>
                    <a:p>
                      <a:pPr algn="ctr">
                        <a:lnSpc>
                          <a:spcPct val="107000"/>
                        </a:lnSpc>
                        <a:spcAft>
                          <a:spcPts val="800"/>
                        </a:spcAft>
                      </a:pPr>
                      <a:r>
                        <a:rPr lang="en-GB" sz="900" dirty="0">
                          <a:effectLst/>
                        </a:rPr>
                        <a:t>2131</a:t>
                      </a:r>
                    </a:p>
                    <a:p>
                      <a:pPr algn="ctr">
                        <a:lnSpc>
                          <a:spcPct val="107000"/>
                        </a:lnSpc>
                        <a:spcAft>
                          <a:spcPts val="800"/>
                        </a:spcAft>
                      </a:pPr>
                      <a:r>
                        <a:rPr lang="en-GB" sz="900" dirty="0">
                          <a:effectLst/>
                        </a:rPr>
                        <a:t>2131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24 ± 7</a:t>
                      </a:r>
                    </a:p>
                    <a:p>
                      <a:pPr algn="ctr">
                        <a:lnSpc>
                          <a:spcPct val="107000"/>
                        </a:lnSpc>
                        <a:spcAft>
                          <a:spcPts val="800"/>
                        </a:spcAft>
                      </a:pPr>
                      <a:r>
                        <a:rPr lang="en-GB" sz="900" dirty="0">
                          <a:effectLst/>
                        </a:rPr>
                        <a:t>6 ± 2</a:t>
                      </a:r>
                    </a:p>
                    <a:p>
                      <a:pPr algn="ctr">
                        <a:lnSpc>
                          <a:spcPct val="107000"/>
                        </a:lnSpc>
                        <a:spcAft>
                          <a:spcPts val="800"/>
                        </a:spcAft>
                      </a:pPr>
                      <a:r>
                        <a:rPr lang="en-GB" sz="900" dirty="0">
                          <a:effectLst/>
                        </a:rPr>
                        <a:t>8 ± 2</a:t>
                      </a:r>
                    </a:p>
                    <a:p>
                      <a:pPr algn="ctr">
                        <a:lnSpc>
                          <a:spcPct val="107000"/>
                        </a:lnSpc>
                        <a:spcAft>
                          <a:spcPts val="800"/>
                        </a:spcAft>
                      </a:pPr>
                      <a:r>
                        <a:rPr lang="en-GB" sz="900" dirty="0">
                          <a:effectLst/>
                        </a:rPr>
                        <a:t>279 ± 76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9385</a:t>
                      </a:r>
                    </a:p>
                    <a:p>
                      <a:pPr algn="ctr">
                        <a:lnSpc>
                          <a:spcPct val="107000"/>
                        </a:lnSpc>
                        <a:spcAft>
                          <a:spcPts val="800"/>
                        </a:spcAft>
                      </a:pPr>
                      <a:r>
                        <a:rPr lang="en-GB" sz="900" dirty="0">
                          <a:effectLst/>
                        </a:rPr>
                        <a:t>9385</a:t>
                      </a:r>
                    </a:p>
                    <a:p>
                      <a:pPr algn="ctr">
                        <a:lnSpc>
                          <a:spcPct val="107000"/>
                        </a:lnSpc>
                        <a:spcAft>
                          <a:spcPts val="800"/>
                        </a:spcAft>
                      </a:pPr>
                      <a:r>
                        <a:rPr lang="en-GB" sz="900" dirty="0">
                          <a:effectLst/>
                        </a:rPr>
                        <a:t>9385</a:t>
                      </a:r>
                    </a:p>
                    <a:p>
                      <a:pPr algn="ctr">
                        <a:lnSpc>
                          <a:spcPct val="107000"/>
                        </a:lnSpc>
                        <a:spcAft>
                          <a:spcPts val="800"/>
                        </a:spcAft>
                      </a:pPr>
                      <a:r>
                        <a:rPr lang="en-GB" sz="900" dirty="0">
                          <a:effectLst/>
                        </a:rPr>
                        <a:t>9385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22 ± 6</a:t>
                      </a:r>
                    </a:p>
                    <a:p>
                      <a:pPr algn="ctr">
                        <a:lnSpc>
                          <a:spcPct val="107000"/>
                        </a:lnSpc>
                        <a:spcAft>
                          <a:spcPts val="800"/>
                        </a:spcAft>
                      </a:pPr>
                      <a:r>
                        <a:rPr lang="en-GB" sz="900" dirty="0">
                          <a:effectLst/>
                        </a:rPr>
                        <a:t>7 ± 1</a:t>
                      </a:r>
                    </a:p>
                    <a:p>
                      <a:pPr algn="ctr">
                        <a:lnSpc>
                          <a:spcPct val="107000"/>
                        </a:lnSpc>
                        <a:spcAft>
                          <a:spcPts val="800"/>
                        </a:spcAft>
                      </a:pPr>
                      <a:r>
                        <a:rPr lang="en-GB" sz="900" dirty="0">
                          <a:effectLst/>
                        </a:rPr>
                        <a:t>5 ± 2</a:t>
                      </a:r>
                    </a:p>
                    <a:p>
                      <a:pPr algn="ctr">
                        <a:lnSpc>
                          <a:spcPct val="107000"/>
                        </a:lnSpc>
                        <a:spcAft>
                          <a:spcPts val="800"/>
                        </a:spcAft>
                      </a:pPr>
                      <a:r>
                        <a:rPr lang="en-GB" sz="900" dirty="0">
                          <a:effectLst/>
                        </a:rPr>
                        <a:t>334 ± 89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8226</a:t>
                      </a:r>
                    </a:p>
                    <a:p>
                      <a:pPr algn="ctr">
                        <a:lnSpc>
                          <a:spcPct val="107000"/>
                        </a:lnSpc>
                        <a:spcAft>
                          <a:spcPts val="800"/>
                        </a:spcAft>
                      </a:pPr>
                      <a:r>
                        <a:rPr lang="en-GB" sz="900" dirty="0">
                          <a:effectLst/>
                        </a:rPr>
                        <a:t>8226</a:t>
                      </a:r>
                    </a:p>
                    <a:p>
                      <a:pPr algn="ctr">
                        <a:lnSpc>
                          <a:spcPct val="107000"/>
                        </a:lnSpc>
                        <a:spcAft>
                          <a:spcPts val="800"/>
                        </a:spcAft>
                      </a:pPr>
                      <a:r>
                        <a:rPr lang="en-GB" sz="900" dirty="0">
                          <a:effectLst/>
                        </a:rPr>
                        <a:t>8226</a:t>
                      </a:r>
                    </a:p>
                    <a:p>
                      <a:pPr algn="ctr">
                        <a:lnSpc>
                          <a:spcPct val="107000"/>
                        </a:lnSpc>
                        <a:spcAft>
                          <a:spcPts val="800"/>
                        </a:spcAft>
                      </a:pPr>
                      <a:r>
                        <a:rPr lang="en-GB" sz="900" dirty="0">
                          <a:effectLst/>
                        </a:rPr>
                        <a:t>8226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tc>
                  <a:txBody>
                    <a:bodyPr/>
                    <a:lstStyle/>
                    <a:p>
                      <a:pPr algn="ctr">
                        <a:lnSpc>
                          <a:spcPct val="107000"/>
                        </a:lnSpc>
                        <a:spcAft>
                          <a:spcPts val="800"/>
                        </a:spcAft>
                      </a:pPr>
                      <a:r>
                        <a:rPr lang="en-GB" sz="900" dirty="0">
                          <a:effectLst/>
                        </a:rPr>
                        <a:t>24 ± 6</a:t>
                      </a:r>
                    </a:p>
                    <a:p>
                      <a:pPr algn="ctr">
                        <a:lnSpc>
                          <a:spcPct val="107000"/>
                        </a:lnSpc>
                        <a:spcAft>
                          <a:spcPts val="800"/>
                        </a:spcAft>
                      </a:pPr>
                      <a:r>
                        <a:rPr lang="en-GB" sz="900" dirty="0">
                          <a:effectLst/>
                        </a:rPr>
                        <a:t>7 ± 1</a:t>
                      </a:r>
                    </a:p>
                    <a:p>
                      <a:pPr algn="ctr">
                        <a:lnSpc>
                          <a:spcPct val="107000"/>
                        </a:lnSpc>
                        <a:spcAft>
                          <a:spcPts val="800"/>
                        </a:spcAft>
                      </a:pPr>
                      <a:r>
                        <a:rPr lang="en-GB" sz="900" dirty="0">
                          <a:effectLst/>
                        </a:rPr>
                        <a:t>5 ± 2</a:t>
                      </a:r>
                    </a:p>
                    <a:p>
                      <a:pPr algn="ctr">
                        <a:lnSpc>
                          <a:spcPct val="107000"/>
                        </a:lnSpc>
                        <a:spcAft>
                          <a:spcPts val="800"/>
                        </a:spcAft>
                      </a:pPr>
                      <a:r>
                        <a:rPr lang="en-GB" sz="900" dirty="0">
                          <a:effectLst/>
                        </a:rPr>
                        <a:t>346 ± 85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454" marR="65454" marT="0" marB="0" anchor="ctr"/>
                </a:tc>
                <a:extLst>
                  <a:ext uri="{0D108BD9-81ED-4DB2-BD59-A6C34878D82A}">
                    <a16:rowId xmlns:a16="http://schemas.microsoft.com/office/drawing/2014/main" val="368732972"/>
                  </a:ext>
                </a:extLst>
              </a:tr>
            </a:tbl>
          </a:graphicData>
        </a:graphic>
      </p:graphicFrame>
      <p:sp>
        <p:nvSpPr>
          <p:cNvPr id="4" name="TextBox 3">
            <a:extLst>
              <a:ext uri="{FF2B5EF4-FFF2-40B4-BE49-F238E27FC236}">
                <a16:creationId xmlns:a16="http://schemas.microsoft.com/office/drawing/2014/main" id="{6D34F8DC-4A47-B188-AE02-387F8627E1D9}"/>
              </a:ext>
            </a:extLst>
          </p:cNvPr>
          <p:cNvSpPr txBox="1"/>
          <p:nvPr/>
        </p:nvSpPr>
        <p:spPr>
          <a:xfrm>
            <a:off x="160131" y="2318106"/>
            <a:ext cx="5314275" cy="3970318"/>
          </a:xfrm>
          <a:prstGeom prst="rect">
            <a:avLst/>
          </a:prstGeom>
          <a:noFill/>
        </p:spPr>
        <p:txBody>
          <a:bodyPr wrap="none" rtlCol="0">
            <a:spAutoFit/>
          </a:bodyPr>
          <a:lstStyle/>
          <a:p>
            <a:r>
              <a:rPr lang="en-GB" b="1" dirty="0"/>
              <a:t>Comparable demographics between cohorts</a:t>
            </a:r>
          </a:p>
          <a:p>
            <a:endParaRPr lang="en-GB" b="1" dirty="0"/>
          </a:p>
          <a:p>
            <a:pPr marL="285750" indent="-285750">
              <a:buFontTx/>
              <a:buChar char="-"/>
            </a:pPr>
            <a:r>
              <a:rPr lang="en-GB" dirty="0"/>
              <a:t>Age ~ 50 years old</a:t>
            </a:r>
          </a:p>
          <a:p>
            <a:pPr marL="285750" indent="-285750">
              <a:buFontTx/>
              <a:buChar char="-"/>
            </a:pPr>
            <a:r>
              <a:rPr lang="en-GB" dirty="0"/>
              <a:t>50% female</a:t>
            </a:r>
          </a:p>
          <a:p>
            <a:pPr marL="285750" indent="-285750">
              <a:buFontTx/>
              <a:buChar char="-"/>
            </a:pPr>
            <a:r>
              <a:rPr lang="en-GB" dirty="0"/>
              <a:t>White ethnicity</a:t>
            </a:r>
          </a:p>
          <a:p>
            <a:pPr marL="285750" indent="-285750">
              <a:buFontTx/>
              <a:buChar char="-"/>
            </a:pPr>
            <a:endParaRPr lang="en-GB" dirty="0"/>
          </a:p>
          <a:p>
            <a:r>
              <a:rPr lang="en-GB" b="1" dirty="0"/>
              <a:t>Evidence of secular effects in O/O status</a:t>
            </a:r>
          </a:p>
          <a:p>
            <a:endParaRPr lang="en-GB" b="1" dirty="0"/>
          </a:p>
          <a:p>
            <a:pPr marL="285750" indent="-285750">
              <a:buFontTx/>
              <a:buChar char="-"/>
            </a:pPr>
            <a:r>
              <a:rPr lang="en-GB" dirty="0"/>
              <a:t>Later cohorts have higher prevalence O/O</a:t>
            </a:r>
          </a:p>
          <a:p>
            <a:pPr marL="285750" indent="-285750">
              <a:buFontTx/>
              <a:buChar char="-"/>
            </a:pPr>
            <a:r>
              <a:rPr lang="en-GB" dirty="0"/>
              <a:t>Later cohorts have higher burden of O/O</a:t>
            </a:r>
          </a:p>
          <a:p>
            <a:pPr marL="285750" indent="-285750">
              <a:buFontTx/>
              <a:buChar char="-"/>
            </a:pPr>
            <a:endParaRPr lang="en-GB" dirty="0"/>
          </a:p>
          <a:p>
            <a:r>
              <a:rPr lang="en-GB" b="1" dirty="0"/>
              <a:t>Comparable cognitive results between cohorts</a:t>
            </a:r>
          </a:p>
          <a:p>
            <a:endParaRPr lang="en-GB" b="1" dirty="0"/>
          </a:p>
          <a:p>
            <a:r>
              <a:rPr lang="en-GB" dirty="0"/>
              <a:t>- Harmonised tests to allow comparisons</a:t>
            </a:r>
          </a:p>
        </p:txBody>
      </p:sp>
    </p:spTree>
    <p:extLst>
      <p:ext uri="{BB962C8B-B14F-4D97-AF65-F5344CB8AC3E}">
        <p14:creationId xmlns:p14="http://schemas.microsoft.com/office/powerpoint/2010/main" val="93031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EDE46E3-1DD6-5C8F-6455-382A3C6C0655}"/>
              </a:ext>
            </a:extLst>
          </p:cNvPr>
          <p:cNvGraphicFramePr>
            <a:graphicFrameLocks noGrp="1"/>
          </p:cNvGraphicFramePr>
          <p:nvPr>
            <p:extLst>
              <p:ext uri="{D42A27DB-BD31-4B8C-83A1-F6EECF244321}">
                <p14:modId xmlns:p14="http://schemas.microsoft.com/office/powerpoint/2010/main" val="3931809166"/>
              </p:ext>
            </p:extLst>
          </p:nvPr>
        </p:nvGraphicFramePr>
        <p:xfrm>
          <a:off x="4873658" y="1725392"/>
          <a:ext cx="6921546" cy="4383971"/>
        </p:xfrm>
        <a:graphic>
          <a:graphicData uri="http://schemas.openxmlformats.org/drawingml/2006/table">
            <a:tbl>
              <a:tblPr firstRow="1" firstCol="1" bandRow="1">
                <a:tableStyleId>{073A0DAA-6AF3-43AB-8588-CEC1D06C72B9}</a:tableStyleId>
              </a:tblPr>
              <a:tblGrid>
                <a:gridCol w="1185110">
                  <a:extLst>
                    <a:ext uri="{9D8B030D-6E8A-4147-A177-3AD203B41FA5}">
                      <a16:colId xmlns:a16="http://schemas.microsoft.com/office/drawing/2014/main" val="1738863084"/>
                    </a:ext>
                  </a:extLst>
                </a:gridCol>
                <a:gridCol w="1200957">
                  <a:extLst>
                    <a:ext uri="{9D8B030D-6E8A-4147-A177-3AD203B41FA5}">
                      <a16:colId xmlns:a16="http://schemas.microsoft.com/office/drawing/2014/main" val="4194199130"/>
                    </a:ext>
                  </a:extLst>
                </a:gridCol>
                <a:gridCol w="760743">
                  <a:extLst>
                    <a:ext uri="{9D8B030D-6E8A-4147-A177-3AD203B41FA5}">
                      <a16:colId xmlns:a16="http://schemas.microsoft.com/office/drawing/2014/main" val="839986207"/>
                    </a:ext>
                  </a:extLst>
                </a:gridCol>
                <a:gridCol w="1200957">
                  <a:extLst>
                    <a:ext uri="{9D8B030D-6E8A-4147-A177-3AD203B41FA5}">
                      <a16:colId xmlns:a16="http://schemas.microsoft.com/office/drawing/2014/main" val="2258162842"/>
                    </a:ext>
                  </a:extLst>
                </a:gridCol>
                <a:gridCol w="714842">
                  <a:extLst>
                    <a:ext uri="{9D8B030D-6E8A-4147-A177-3AD203B41FA5}">
                      <a16:colId xmlns:a16="http://schemas.microsoft.com/office/drawing/2014/main" val="922869921"/>
                    </a:ext>
                  </a:extLst>
                </a:gridCol>
                <a:gridCol w="1200957">
                  <a:extLst>
                    <a:ext uri="{9D8B030D-6E8A-4147-A177-3AD203B41FA5}">
                      <a16:colId xmlns:a16="http://schemas.microsoft.com/office/drawing/2014/main" val="3936819371"/>
                    </a:ext>
                  </a:extLst>
                </a:gridCol>
                <a:gridCol w="657980">
                  <a:extLst>
                    <a:ext uri="{9D8B030D-6E8A-4147-A177-3AD203B41FA5}">
                      <a16:colId xmlns:a16="http://schemas.microsoft.com/office/drawing/2014/main" val="3732253565"/>
                    </a:ext>
                  </a:extLst>
                </a:gridCol>
              </a:tblGrid>
              <a:tr h="142524">
                <a:tc>
                  <a:txBody>
                    <a:bodyPr/>
                    <a:lstStyle/>
                    <a:p>
                      <a:pPr algn="ctr">
                        <a:lnSpc>
                          <a:spcPct val="107000"/>
                        </a:lnSpc>
                        <a:spcAft>
                          <a:spcPts val="800"/>
                        </a:spcAft>
                      </a:pPr>
                      <a:r>
                        <a:rPr lang="en-GB" sz="9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gridSpan="6">
                  <a:txBody>
                    <a:bodyPr/>
                    <a:lstStyle/>
                    <a:p>
                      <a:pPr algn="ctr">
                        <a:lnSpc>
                          <a:spcPct val="107000"/>
                        </a:lnSpc>
                        <a:spcAft>
                          <a:spcPts val="800"/>
                        </a:spcAft>
                      </a:pPr>
                      <a:r>
                        <a:rPr lang="en-GB" sz="900" dirty="0">
                          <a:effectLst/>
                        </a:rPr>
                        <a:t>NCDS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5147289"/>
                  </a:ext>
                </a:extLst>
              </a:tr>
              <a:tr h="120706">
                <a:tc>
                  <a:txBody>
                    <a:bodyPr/>
                    <a:lstStyle/>
                    <a:p>
                      <a:pPr algn="ctr">
                        <a:lnSpc>
                          <a:spcPct val="107000"/>
                        </a:lnSpc>
                        <a:spcAft>
                          <a:spcPts val="800"/>
                        </a:spcAft>
                      </a:pPr>
                      <a:r>
                        <a:rPr lang="en-GB" sz="9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gridSpan="2">
                  <a:txBody>
                    <a:bodyPr/>
                    <a:lstStyle/>
                    <a:p>
                      <a:pPr algn="ctr">
                        <a:lnSpc>
                          <a:spcPct val="107000"/>
                        </a:lnSpc>
                        <a:spcAft>
                          <a:spcPts val="800"/>
                        </a:spcAft>
                      </a:pPr>
                      <a:r>
                        <a:rPr lang="en-GB" sz="900">
                          <a:effectLst/>
                        </a:rPr>
                        <a:t>Model 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tc>
                <a:tc hMerge="1">
                  <a:txBody>
                    <a:bodyPr/>
                    <a:lstStyle/>
                    <a:p>
                      <a:endParaRPr lang="en-GB"/>
                    </a:p>
                  </a:txBody>
                  <a:tcPr/>
                </a:tc>
                <a:tc gridSpan="2">
                  <a:txBody>
                    <a:bodyPr/>
                    <a:lstStyle/>
                    <a:p>
                      <a:pPr algn="ctr">
                        <a:lnSpc>
                          <a:spcPct val="107000"/>
                        </a:lnSpc>
                        <a:spcAft>
                          <a:spcPts val="800"/>
                        </a:spcAft>
                      </a:pPr>
                      <a:r>
                        <a:rPr lang="en-GB" sz="900">
                          <a:effectLst/>
                        </a:rPr>
                        <a:t>Model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hMerge="1">
                  <a:txBody>
                    <a:bodyPr/>
                    <a:lstStyle/>
                    <a:p>
                      <a:endParaRPr lang="en-GB"/>
                    </a:p>
                  </a:txBody>
                  <a:tcPr/>
                </a:tc>
                <a:tc gridSpan="2">
                  <a:txBody>
                    <a:bodyPr/>
                    <a:lstStyle/>
                    <a:p>
                      <a:pPr algn="ctr">
                        <a:lnSpc>
                          <a:spcPct val="107000"/>
                        </a:lnSpc>
                        <a:spcAft>
                          <a:spcPts val="800"/>
                        </a:spcAft>
                      </a:pPr>
                      <a:r>
                        <a:rPr lang="en-GB" sz="900">
                          <a:effectLst/>
                        </a:rPr>
                        <a:t>Model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hMerge="1">
                  <a:txBody>
                    <a:bodyPr/>
                    <a:lstStyle/>
                    <a:p>
                      <a:endParaRPr lang="en-GB"/>
                    </a:p>
                  </a:txBody>
                  <a:tcPr/>
                </a:tc>
                <a:extLst>
                  <a:ext uri="{0D108BD9-81ED-4DB2-BD59-A6C34878D82A}">
                    <a16:rowId xmlns:a16="http://schemas.microsoft.com/office/drawing/2014/main" val="965659868"/>
                  </a:ext>
                </a:extLst>
              </a:tr>
              <a:tr h="209336">
                <a:tc>
                  <a:txBody>
                    <a:bodyPr/>
                    <a:lstStyle/>
                    <a:p>
                      <a:pPr algn="ctr">
                        <a:lnSpc>
                          <a:spcPct val="107000"/>
                        </a:lnSpc>
                        <a:spcAft>
                          <a:spcPts val="800"/>
                        </a:spcAft>
                      </a:pPr>
                      <a:r>
                        <a:rPr lang="en-GB" sz="9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800"/>
                        </a:spcAft>
                      </a:pPr>
                      <a:r>
                        <a:rPr lang="en-GB" sz="9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800"/>
                        </a:spcAft>
                      </a:pPr>
                      <a:r>
                        <a:rPr lang="en-GB" sz="900" dirty="0">
                          <a:effectLst/>
                        </a:rPr>
                        <a:t>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800"/>
                        </a:spcAft>
                      </a:pPr>
                      <a:r>
                        <a:rPr lang="en-GB" sz="900" dirty="0">
                          <a:effectLst/>
                        </a:rPr>
                        <a:t>Beta (95%CI)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800"/>
                        </a:spcAft>
                      </a:pPr>
                      <a:r>
                        <a:rPr lang="en-GB" sz="900">
                          <a:effectLst/>
                        </a:rPr>
                        <a:t>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800"/>
                        </a:spcAft>
                      </a:pPr>
                      <a:r>
                        <a:rPr lang="en-GB" sz="900">
                          <a:effectLst/>
                        </a:rPr>
                        <a:t>Beta (95%CI)</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800"/>
                        </a:spcAft>
                      </a:pPr>
                      <a:r>
                        <a:rPr lang="en-GB" sz="900">
                          <a:effectLst/>
                        </a:rPr>
                        <a:t>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1389085469"/>
                  </a:ext>
                </a:extLst>
              </a:tr>
              <a:tr h="110371">
                <a:tc gridSpan="7">
                  <a:txBody>
                    <a:bodyPr/>
                    <a:lstStyle/>
                    <a:p>
                      <a:pPr algn="l">
                        <a:lnSpc>
                          <a:spcPct val="107000"/>
                        </a:lnSpc>
                        <a:spcAft>
                          <a:spcPts val="800"/>
                        </a:spcAft>
                      </a:pPr>
                      <a:r>
                        <a:rPr lang="en-GB" sz="900" dirty="0">
                          <a:effectLst/>
                        </a:rPr>
                        <a:t>BMI Gain Between Ages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65406024"/>
                  </a:ext>
                </a:extLst>
              </a:tr>
              <a:tr h="328542">
                <a:tc>
                  <a:txBody>
                    <a:bodyPr/>
                    <a:lstStyle/>
                    <a:p>
                      <a:pPr algn="ctr">
                        <a:lnSpc>
                          <a:spcPct val="107000"/>
                        </a:lnSpc>
                        <a:spcAft>
                          <a:spcPts val="800"/>
                        </a:spcAft>
                      </a:pPr>
                      <a:r>
                        <a:rPr lang="en-GB" sz="900" dirty="0">
                          <a:effectLst/>
                        </a:rPr>
                        <a:t>Age 10-16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-0.07</a:t>
                      </a:r>
                      <a:endParaRPr lang="en-GB" sz="1200" b="1" dirty="0">
                        <a:effectLst/>
                      </a:endParaRPr>
                    </a:p>
                    <a:p>
                      <a:pPr algn="ctr">
                        <a:lnSpc>
                          <a:spcPct val="107000"/>
                        </a:lnSpc>
                        <a:spcAft>
                          <a:spcPts val="200"/>
                        </a:spcAft>
                      </a:pPr>
                      <a:r>
                        <a:rPr lang="en-GB" sz="900" b="1" dirty="0">
                          <a:effectLst/>
                        </a:rPr>
                        <a:t>(-0.12, -0.02)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0.005</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-0.04</a:t>
                      </a:r>
                      <a:endParaRPr lang="en-GB" sz="1200" dirty="0">
                        <a:effectLst/>
                      </a:endParaRPr>
                    </a:p>
                    <a:p>
                      <a:pPr algn="ctr">
                        <a:lnSpc>
                          <a:spcPct val="107000"/>
                        </a:lnSpc>
                        <a:spcAft>
                          <a:spcPts val="200"/>
                        </a:spcAft>
                      </a:pPr>
                      <a:r>
                        <a:rPr lang="en-GB" sz="900" dirty="0">
                          <a:effectLst/>
                        </a:rPr>
                        <a:t>(-0.11, 0.03)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0.249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0.02</a:t>
                      </a:r>
                      <a:endParaRPr lang="en-GB" sz="1200" dirty="0">
                        <a:effectLst/>
                      </a:endParaRPr>
                    </a:p>
                    <a:p>
                      <a:pPr algn="ctr">
                        <a:lnSpc>
                          <a:spcPct val="107000"/>
                        </a:lnSpc>
                        <a:spcAft>
                          <a:spcPts val="200"/>
                        </a:spcAft>
                      </a:pPr>
                      <a:r>
                        <a:rPr lang="en-GB" sz="900" dirty="0">
                          <a:effectLst/>
                        </a:rPr>
                        <a:t>(-0.04, 0.08)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0.477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3295864786"/>
                  </a:ext>
                </a:extLst>
              </a:tr>
              <a:tr h="328542">
                <a:tc>
                  <a:txBody>
                    <a:bodyPr/>
                    <a:lstStyle/>
                    <a:p>
                      <a:pPr algn="ctr">
                        <a:lnSpc>
                          <a:spcPct val="107000"/>
                        </a:lnSpc>
                        <a:spcAft>
                          <a:spcPts val="800"/>
                        </a:spcAft>
                      </a:pPr>
                      <a:r>
                        <a:rPr lang="en-GB" sz="900">
                          <a:effectLst/>
                        </a:rPr>
                        <a:t>Age 16-23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-0.14</a:t>
                      </a:r>
                      <a:endParaRPr lang="en-GB" sz="1200" b="1" dirty="0">
                        <a:effectLst/>
                      </a:endParaRPr>
                    </a:p>
                    <a:p>
                      <a:pPr algn="ctr">
                        <a:lnSpc>
                          <a:spcPct val="107000"/>
                        </a:lnSpc>
                        <a:spcAft>
                          <a:spcPts val="200"/>
                        </a:spcAft>
                      </a:pPr>
                      <a:r>
                        <a:rPr lang="en-GB" sz="900" b="1" dirty="0">
                          <a:effectLst/>
                        </a:rPr>
                        <a:t>(-0.18, -0.10)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-0.09</a:t>
                      </a:r>
                      <a:endParaRPr lang="en-GB" sz="1200" b="1" dirty="0">
                        <a:effectLst/>
                      </a:endParaRPr>
                    </a:p>
                    <a:p>
                      <a:pPr algn="ctr">
                        <a:lnSpc>
                          <a:spcPct val="107000"/>
                        </a:lnSpc>
                        <a:spcAft>
                          <a:spcPts val="200"/>
                        </a:spcAft>
                      </a:pPr>
                      <a:r>
                        <a:rPr lang="en-GB" sz="900" b="1" dirty="0">
                          <a:effectLst/>
                        </a:rPr>
                        <a:t>(-0.13, -0.05)</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0.00</a:t>
                      </a:r>
                      <a:endParaRPr lang="en-GB" sz="1200" dirty="0">
                        <a:effectLst/>
                      </a:endParaRPr>
                    </a:p>
                    <a:p>
                      <a:pPr algn="ctr">
                        <a:lnSpc>
                          <a:spcPct val="107000"/>
                        </a:lnSpc>
                        <a:spcAft>
                          <a:spcPts val="200"/>
                        </a:spcAft>
                      </a:pPr>
                      <a:r>
                        <a:rPr lang="en-GB" sz="900" dirty="0">
                          <a:effectLst/>
                        </a:rPr>
                        <a:t>(-0.06, 0.06)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0.962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4061816719"/>
                  </a:ext>
                </a:extLst>
              </a:tr>
              <a:tr h="328542">
                <a:tc>
                  <a:txBody>
                    <a:bodyPr/>
                    <a:lstStyle/>
                    <a:p>
                      <a:pPr algn="ctr">
                        <a:lnSpc>
                          <a:spcPct val="107000"/>
                        </a:lnSpc>
                        <a:spcAft>
                          <a:spcPts val="800"/>
                        </a:spcAft>
                      </a:pPr>
                      <a:r>
                        <a:rPr lang="en-GB" sz="900">
                          <a:effectLst/>
                        </a:rPr>
                        <a:t>Age 23-33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(-0.06, 0.04)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0.691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-0.02</a:t>
                      </a:r>
                      <a:endParaRPr lang="en-GB" sz="1200" dirty="0">
                        <a:effectLst/>
                      </a:endParaRPr>
                    </a:p>
                    <a:p>
                      <a:pPr algn="ctr">
                        <a:lnSpc>
                          <a:spcPct val="107000"/>
                        </a:lnSpc>
                        <a:spcAft>
                          <a:spcPts val="200"/>
                        </a:spcAft>
                      </a:pPr>
                      <a:r>
                        <a:rPr lang="en-GB" sz="900" dirty="0">
                          <a:effectLst/>
                        </a:rPr>
                        <a:t>(-0.06, 0.02)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0.266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-0.02</a:t>
                      </a:r>
                      <a:endParaRPr lang="en-GB" sz="1200">
                        <a:effectLst/>
                      </a:endParaRPr>
                    </a:p>
                    <a:p>
                      <a:pPr algn="ctr">
                        <a:lnSpc>
                          <a:spcPct val="107000"/>
                        </a:lnSpc>
                        <a:spcAft>
                          <a:spcPts val="200"/>
                        </a:spcAft>
                      </a:pPr>
                      <a:r>
                        <a:rPr lang="en-GB" sz="900">
                          <a:effectLst/>
                        </a:rPr>
                        <a:t>(-0.07, 0.03)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0.422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3848532941"/>
                  </a:ext>
                </a:extLst>
              </a:tr>
              <a:tr h="328542">
                <a:tc>
                  <a:txBody>
                    <a:bodyPr/>
                    <a:lstStyle/>
                    <a:p>
                      <a:pPr algn="ctr">
                        <a:lnSpc>
                          <a:spcPct val="107000"/>
                        </a:lnSpc>
                        <a:spcAft>
                          <a:spcPts val="800"/>
                        </a:spcAft>
                      </a:pPr>
                      <a:r>
                        <a:rPr lang="en-GB" sz="900">
                          <a:effectLst/>
                        </a:rPr>
                        <a:t>Age 33-42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-0.03</a:t>
                      </a:r>
                      <a:endParaRPr lang="en-GB" sz="1200">
                        <a:effectLst/>
                      </a:endParaRPr>
                    </a:p>
                    <a:p>
                      <a:pPr algn="ctr">
                        <a:lnSpc>
                          <a:spcPct val="107000"/>
                        </a:lnSpc>
                        <a:spcAft>
                          <a:spcPts val="200"/>
                        </a:spcAft>
                      </a:pPr>
                      <a:r>
                        <a:rPr lang="en-GB" sz="900">
                          <a:effectLst/>
                        </a:rPr>
                        <a:t>(-0.07, 0.01)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0.191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-0.03</a:t>
                      </a:r>
                      <a:endParaRPr lang="en-GB" sz="1200" dirty="0">
                        <a:effectLst/>
                      </a:endParaRPr>
                    </a:p>
                    <a:p>
                      <a:pPr algn="ctr">
                        <a:lnSpc>
                          <a:spcPct val="107000"/>
                        </a:lnSpc>
                        <a:spcAft>
                          <a:spcPts val="200"/>
                        </a:spcAft>
                      </a:pPr>
                      <a:r>
                        <a:rPr lang="en-GB" sz="900" dirty="0">
                          <a:effectLst/>
                        </a:rPr>
                        <a:t>(-0.07, 0.01)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0.107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0.02</a:t>
                      </a:r>
                      <a:endParaRPr lang="en-GB" sz="1200" dirty="0">
                        <a:effectLst/>
                      </a:endParaRPr>
                    </a:p>
                    <a:p>
                      <a:pPr algn="ctr">
                        <a:lnSpc>
                          <a:spcPct val="107000"/>
                        </a:lnSpc>
                        <a:spcAft>
                          <a:spcPts val="200"/>
                        </a:spcAft>
                      </a:pPr>
                      <a:r>
                        <a:rPr lang="en-GB" sz="900" dirty="0">
                          <a:effectLst/>
                        </a:rPr>
                        <a:t>(-0.03, 0.07)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0.421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164484396"/>
                  </a:ext>
                </a:extLst>
              </a:tr>
              <a:tr h="328542">
                <a:tc>
                  <a:txBody>
                    <a:bodyPr/>
                    <a:lstStyle/>
                    <a:p>
                      <a:pPr algn="ctr">
                        <a:lnSpc>
                          <a:spcPct val="107000"/>
                        </a:lnSpc>
                        <a:spcAft>
                          <a:spcPts val="800"/>
                        </a:spcAft>
                      </a:pPr>
                      <a:r>
                        <a:rPr lang="en-GB" sz="900">
                          <a:effectLst/>
                        </a:rPr>
                        <a:t>Age 42-46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-0.05</a:t>
                      </a:r>
                      <a:endParaRPr lang="en-GB" sz="1200" dirty="0">
                        <a:effectLst/>
                      </a:endParaRPr>
                    </a:p>
                    <a:p>
                      <a:pPr algn="ctr">
                        <a:lnSpc>
                          <a:spcPct val="107000"/>
                        </a:lnSpc>
                        <a:spcAft>
                          <a:spcPts val="200"/>
                        </a:spcAft>
                      </a:pPr>
                      <a:r>
                        <a:rPr lang="en-GB" sz="900" dirty="0">
                          <a:effectLst/>
                        </a:rPr>
                        <a:t>(-0.11, 0.01)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0.065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-0.06</a:t>
                      </a:r>
                      <a:endParaRPr lang="en-GB" sz="1200" b="1" dirty="0">
                        <a:effectLst/>
                      </a:endParaRPr>
                    </a:p>
                    <a:p>
                      <a:pPr algn="ctr">
                        <a:lnSpc>
                          <a:spcPct val="107000"/>
                        </a:lnSpc>
                        <a:spcAft>
                          <a:spcPts val="200"/>
                        </a:spcAft>
                      </a:pPr>
                      <a:r>
                        <a:rPr lang="en-GB" sz="900" b="1" dirty="0">
                          <a:effectLst/>
                        </a:rPr>
                        <a:t>(-0.10, -0.01)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0.028</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(-0.04, 0.05)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0.764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1171611853"/>
                  </a:ext>
                </a:extLst>
              </a:tr>
              <a:tr h="110371">
                <a:tc gridSpan="7">
                  <a:txBody>
                    <a:bodyPr/>
                    <a:lstStyle/>
                    <a:p>
                      <a:pPr algn="l">
                        <a:lnSpc>
                          <a:spcPct val="107000"/>
                        </a:lnSpc>
                        <a:spcAft>
                          <a:spcPts val="800"/>
                        </a:spcAft>
                      </a:pPr>
                      <a:r>
                        <a:rPr lang="en-GB" sz="900" dirty="0">
                          <a:effectLst/>
                        </a:rPr>
                        <a:t>BMI at Distinct Ages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3435789"/>
                  </a:ext>
                </a:extLst>
              </a:tr>
              <a:tr h="328542">
                <a:tc>
                  <a:txBody>
                    <a:bodyPr/>
                    <a:lstStyle/>
                    <a:p>
                      <a:pPr algn="ctr">
                        <a:lnSpc>
                          <a:spcPct val="107000"/>
                        </a:lnSpc>
                        <a:spcAft>
                          <a:spcPts val="800"/>
                        </a:spcAft>
                      </a:pPr>
                      <a:r>
                        <a:rPr lang="en-GB" sz="900">
                          <a:effectLst/>
                        </a:rPr>
                        <a:t>Age 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(-0.02, 0.04)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0.397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0.02</a:t>
                      </a:r>
                      <a:endParaRPr lang="en-GB" sz="1200">
                        <a:effectLst/>
                      </a:endParaRPr>
                    </a:p>
                    <a:p>
                      <a:pPr algn="ctr">
                        <a:lnSpc>
                          <a:spcPct val="107000"/>
                        </a:lnSpc>
                        <a:spcAft>
                          <a:spcPts val="200"/>
                        </a:spcAft>
                      </a:pPr>
                      <a:r>
                        <a:rPr lang="en-GB" sz="900">
                          <a:effectLst/>
                        </a:rPr>
                        <a:t>(-0.01, 0.05)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0.182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0.00</a:t>
                      </a:r>
                      <a:endParaRPr lang="en-GB" sz="1200" dirty="0">
                        <a:effectLst/>
                      </a:endParaRPr>
                    </a:p>
                    <a:p>
                      <a:pPr algn="ctr">
                        <a:lnSpc>
                          <a:spcPct val="107000"/>
                        </a:lnSpc>
                        <a:spcAft>
                          <a:spcPts val="200"/>
                        </a:spcAft>
                      </a:pPr>
                      <a:r>
                        <a:rPr lang="en-GB" sz="900" dirty="0">
                          <a:effectLst/>
                        </a:rPr>
                        <a:t>(-0.04, 0.04)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0.916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1455964418"/>
                  </a:ext>
                </a:extLst>
              </a:tr>
              <a:tr h="328542">
                <a:tc>
                  <a:txBody>
                    <a:bodyPr/>
                    <a:lstStyle/>
                    <a:p>
                      <a:pPr algn="ctr">
                        <a:lnSpc>
                          <a:spcPct val="107000"/>
                        </a:lnSpc>
                        <a:spcAft>
                          <a:spcPts val="800"/>
                        </a:spcAft>
                      </a:pPr>
                      <a:r>
                        <a:rPr lang="en-GB" sz="900">
                          <a:effectLst/>
                        </a:rPr>
                        <a:t>Age 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-0.02</a:t>
                      </a:r>
                      <a:endParaRPr lang="en-GB" sz="1200">
                        <a:effectLst/>
                      </a:endParaRPr>
                    </a:p>
                    <a:p>
                      <a:pPr algn="ctr">
                        <a:lnSpc>
                          <a:spcPct val="107000"/>
                        </a:lnSpc>
                        <a:spcAft>
                          <a:spcPts val="200"/>
                        </a:spcAft>
                      </a:pPr>
                      <a:r>
                        <a:rPr lang="en-GB" sz="900">
                          <a:effectLst/>
                        </a:rPr>
                        <a:t>(-0.05, 0.01)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0.149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0.00</a:t>
                      </a:r>
                      <a:endParaRPr lang="en-GB" sz="1200">
                        <a:effectLst/>
                      </a:endParaRPr>
                    </a:p>
                    <a:p>
                      <a:pPr algn="ctr">
                        <a:lnSpc>
                          <a:spcPct val="107000"/>
                        </a:lnSpc>
                        <a:spcAft>
                          <a:spcPts val="200"/>
                        </a:spcAft>
                      </a:pPr>
                      <a:r>
                        <a:rPr lang="en-GB" sz="900">
                          <a:effectLst/>
                        </a:rPr>
                        <a:t>(-0.04, 0.03)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0.838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(-0.03, 0.06)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a:effectLst/>
                        </a:rPr>
                        <a:t>0.577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2653953499"/>
                  </a:ext>
                </a:extLst>
              </a:tr>
              <a:tr h="328542">
                <a:tc>
                  <a:txBody>
                    <a:bodyPr/>
                    <a:lstStyle/>
                    <a:p>
                      <a:pPr algn="ctr">
                        <a:lnSpc>
                          <a:spcPct val="107000"/>
                        </a:lnSpc>
                        <a:spcAft>
                          <a:spcPts val="800"/>
                        </a:spcAft>
                      </a:pPr>
                      <a:r>
                        <a:rPr lang="en-GB" sz="900">
                          <a:effectLst/>
                        </a:rPr>
                        <a:t>Age 23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-0.10</a:t>
                      </a:r>
                      <a:endParaRPr lang="en-GB" sz="1200" b="1" dirty="0">
                        <a:effectLst/>
                      </a:endParaRPr>
                    </a:p>
                    <a:p>
                      <a:pPr algn="ctr">
                        <a:lnSpc>
                          <a:spcPct val="107000"/>
                        </a:lnSpc>
                        <a:spcAft>
                          <a:spcPts val="200"/>
                        </a:spcAft>
                      </a:pPr>
                      <a:r>
                        <a:rPr lang="en-GB" sz="900" b="1" dirty="0">
                          <a:effectLst/>
                        </a:rPr>
                        <a:t>(-0.12, -0.07)</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a:effectLst/>
                        </a:rPr>
                        <a:t>&lt; 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-0.05</a:t>
                      </a:r>
                      <a:endParaRPr lang="en-GB" sz="1200" b="1" dirty="0">
                        <a:effectLst/>
                      </a:endParaRPr>
                    </a:p>
                    <a:p>
                      <a:pPr algn="ctr">
                        <a:lnSpc>
                          <a:spcPct val="107000"/>
                        </a:lnSpc>
                        <a:spcAft>
                          <a:spcPts val="200"/>
                        </a:spcAft>
                      </a:pPr>
                      <a:r>
                        <a:rPr lang="en-GB" sz="900" b="1" dirty="0">
                          <a:effectLst/>
                        </a:rPr>
                        <a:t>(-0.08, -0.02)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a:effectLst/>
                        </a:rPr>
                        <a:t>&lt;0.001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(-0.04, 0.05)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0.748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1067373968"/>
                  </a:ext>
                </a:extLst>
              </a:tr>
              <a:tr h="328542">
                <a:tc>
                  <a:txBody>
                    <a:bodyPr/>
                    <a:lstStyle/>
                    <a:p>
                      <a:pPr algn="ctr">
                        <a:lnSpc>
                          <a:spcPct val="107000"/>
                        </a:lnSpc>
                        <a:spcAft>
                          <a:spcPts val="800"/>
                        </a:spcAft>
                      </a:pPr>
                      <a:r>
                        <a:rPr lang="en-GB" sz="900">
                          <a:effectLst/>
                        </a:rPr>
                        <a:t>Age 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-0.07</a:t>
                      </a:r>
                      <a:endParaRPr lang="en-GB" sz="1200" b="1" dirty="0">
                        <a:effectLst/>
                      </a:endParaRPr>
                    </a:p>
                    <a:p>
                      <a:pPr algn="ctr">
                        <a:lnSpc>
                          <a:spcPct val="107000"/>
                        </a:lnSpc>
                        <a:spcAft>
                          <a:spcPts val="200"/>
                        </a:spcAft>
                      </a:pPr>
                      <a:r>
                        <a:rPr lang="en-GB" sz="900" b="1" dirty="0">
                          <a:effectLst/>
                        </a:rPr>
                        <a:t>(-0.11, -0.04)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a:effectLst/>
                        </a:rPr>
                        <a:t>&lt; 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-0.05</a:t>
                      </a:r>
                      <a:endParaRPr lang="en-GB" sz="1200" b="1" dirty="0">
                        <a:effectLst/>
                      </a:endParaRPr>
                    </a:p>
                    <a:p>
                      <a:pPr algn="ctr">
                        <a:lnSpc>
                          <a:spcPct val="107000"/>
                        </a:lnSpc>
                        <a:spcAft>
                          <a:spcPts val="200"/>
                        </a:spcAft>
                      </a:pPr>
                      <a:r>
                        <a:rPr lang="en-GB" sz="900" b="1" dirty="0">
                          <a:effectLst/>
                        </a:rPr>
                        <a:t>(-0.08, -0.02)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(-0.06, 0.03)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0.574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1660715328"/>
                  </a:ext>
                </a:extLst>
              </a:tr>
              <a:tr h="328542">
                <a:tc>
                  <a:txBody>
                    <a:bodyPr/>
                    <a:lstStyle/>
                    <a:p>
                      <a:pPr algn="ctr">
                        <a:lnSpc>
                          <a:spcPct val="107000"/>
                        </a:lnSpc>
                        <a:spcAft>
                          <a:spcPts val="800"/>
                        </a:spcAft>
                      </a:pPr>
                      <a:r>
                        <a:rPr lang="en-GB" sz="900">
                          <a:effectLst/>
                        </a:rPr>
                        <a:t>Age 42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-0.07</a:t>
                      </a:r>
                      <a:endParaRPr lang="en-GB" sz="1200" b="1" dirty="0">
                        <a:effectLst/>
                      </a:endParaRPr>
                    </a:p>
                    <a:p>
                      <a:pPr algn="ctr">
                        <a:lnSpc>
                          <a:spcPct val="107000"/>
                        </a:lnSpc>
                        <a:spcAft>
                          <a:spcPts val="200"/>
                        </a:spcAft>
                      </a:pPr>
                      <a:r>
                        <a:rPr lang="en-GB" sz="900" b="1" dirty="0">
                          <a:effectLst/>
                        </a:rPr>
                        <a:t>(-0.10, -0.04)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a:effectLst/>
                        </a:rPr>
                        <a:t>&lt; 0.001</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-0.05</a:t>
                      </a:r>
                      <a:endParaRPr lang="en-GB" sz="1200" b="1" dirty="0">
                        <a:effectLst/>
                      </a:endParaRPr>
                    </a:p>
                    <a:p>
                      <a:pPr algn="ctr">
                        <a:lnSpc>
                          <a:spcPct val="107000"/>
                        </a:lnSpc>
                        <a:spcAft>
                          <a:spcPts val="200"/>
                        </a:spcAft>
                      </a:pPr>
                      <a:r>
                        <a:rPr lang="en-GB" sz="900" b="1" dirty="0">
                          <a:effectLst/>
                        </a:rPr>
                        <a:t>(-0.08, -0.02)</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(-0.03, 0.06)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0.574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1764600634"/>
                  </a:ext>
                </a:extLst>
              </a:tr>
              <a:tr h="328542">
                <a:tc>
                  <a:txBody>
                    <a:bodyPr/>
                    <a:lstStyle/>
                    <a:p>
                      <a:pPr algn="ctr">
                        <a:lnSpc>
                          <a:spcPct val="107000"/>
                        </a:lnSpc>
                        <a:spcAft>
                          <a:spcPts val="800"/>
                        </a:spcAft>
                      </a:pPr>
                      <a:r>
                        <a:rPr lang="en-GB" sz="900">
                          <a:effectLst/>
                        </a:rPr>
                        <a:t>Age 46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a:effectLst/>
                        </a:rPr>
                        <a:t>-0.06</a:t>
                      </a:r>
                      <a:endParaRPr lang="en-GB" sz="1200" b="1">
                        <a:effectLst/>
                      </a:endParaRPr>
                    </a:p>
                    <a:p>
                      <a:pPr algn="ctr">
                        <a:lnSpc>
                          <a:spcPct val="107000"/>
                        </a:lnSpc>
                        <a:spcAft>
                          <a:spcPts val="200"/>
                        </a:spcAft>
                      </a:pPr>
                      <a:r>
                        <a:rPr lang="en-GB" sz="900" b="1">
                          <a:effectLst/>
                        </a:rPr>
                        <a:t>(-0.09, -0.03)</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a:effectLst/>
                        </a:rPr>
                        <a:t>-0.06</a:t>
                      </a:r>
                      <a:endParaRPr lang="en-GB" sz="1200" b="1">
                        <a:effectLst/>
                      </a:endParaRPr>
                    </a:p>
                    <a:p>
                      <a:pPr algn="ctr">
                        <a:lnSpc>
                          <a:spcPct val="107000"/>
                        </a:lnSpc>
                        <a:spcAft>
                          <a:spcPts val="200"/>
                        </a:spcAft>
                      </a:pPr>
                      <a:r>
                        <a:rPr lang="en-GB" sz="900" b="1">
                          <a:effectLst/>
                        </a:rPr>
                        <a:t>(-0.09, -0.03)</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b="1" dirty="0">
                          <a:effectLst/>
                        </a:rPr>
                        <a:t>&lt;0.001</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0.01</a:t>
                      </a:r>
                      <a:endParaRPr lang="en-GB" sz="1200" dirty="0">
                        <a:effectLst/>
                      </a:endParaRPr>
                    </a:p>
                    <a:p>
                      <a:pPr algn="ctr">
                        <a:lnSpc>
                          <a:spcPct val="107000"/>
                        </a:lnSpc>
                        <a:spcAft>
                          <a:spcPts val="200"/>
                        </a:spcAft>
                      </a:pPr>
                      <a:r>
                        <a:rPr lang="en-GB" sz="900" dirty="0">
                          <a:effectLst/>
                        </a:rPr>
                        <a:t>(-0.03, 0.04)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tc>
                  <a:txBody>
                    <a:bodyPr/>
                    <a:lstStyle/>
                    <a:p>
                      <a:pPr algn="ctr">
                        <a:lnSpc>
                          <a:spcPct val="107000"/>
                        </a:lnSpc>
                        <a:spcAft>
                          <a:spcPts val="200"/>
                        </a:spcAft>
                      </a:pPr>
                      <a:r>
                        <a:rPr lang="en-GB" sz="900" dirty="0">
                          <a:effectLst/>
                        </a:rPr>
                        <a:t>0.755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208" marR="63208" marT="0" marB="0" anchor="ctr"/>
                </a:tc>
                <a:extLst>
                  <a:ext uri="{0D108BD9-81ED-4DB2-BD59-A6C34878D82A}">
                    <a16:rowId xmlns:a16="http://schemas.microsoft.com/office/drawing/2014/main" val="3902717100"/>
                  </a:ext>
                </a:extLst>
              </a:tr>
            </a:tbl>
          </a:graphicData>
        </a:graphic>
      </p:graphicFrame>
      <p:sp>
        <p:nvSpPr>
          <p:cNvPr id="6" name="TextBox 5">
            <a:extLst>
              <a:ext uri="{FF2B5EF4-FFF2-40B4-BE49-F238E27FC236}">
                <a16:creationId xmlns:a16="http://schemas.microsoft.com/office/drawing/2014/main" id="{57CDBA31-573E-1DE8-5FD8-AEA0B77A6F09}"/>
              </a:ext>
            </a:extLst>
          </p:cNvPr>
          <p:cNvSpPr txBox="1"/>
          <p:nvPr/>
        </p:nvSpPr>
        <p:spPr>
          <a:xfrm>
            <a:off x="4386559" y="6260025"/>
            <a:ext cx="7895743" cy="584775"/>
          </a:xfrm>
          <a:prstGeom prst="rect">
            <a:avLst/>
          </a:prstGeom>
          <a:noFill/>
        </p:spPr>
        <p:txBody>
          <a:bodyPr wrap="square" rtlCol="0">
            <a:spAutoFit/>
          </a:bodyPr>
          <a:lstStyle/>
          <a:p>
            <a:r>
              <a:rPr lang="en-GB" sz="800" dirty="0">
                <a:effectLst/>
                <a:latin typeface="Calibri" panose="020F0502020204030204" pitchFamily="34" charset="0"/>
                <a:ea typeface="Calibri" panose="020F0502020204030204" pitchFamily="34" charset="0"/>
                <a:cs typeface="Times New Roman" panose="02020603050405020304" pitchFamily="18" charset="0"/>
              </a:rPr>
              <a:t>Model 1 = Adjustment for sex</a:t>
            </a:r>
          </a:p>
          <a:p>
            <a:r>
              <a:rPr lang="en-GB" sz="800" dirty="0">
                <a:effectLst/>
                <a:latin typeface="Calibri" panose="020F0502020204030204" pitchFamily="34" charset="0"/>
                <a:ea typeface="Calibri" panose="020F0502020204030204" pitchFamily="34" charset="0"/>
                <a:cs typeface="Times New Roman" panose="02020603050405020304" pitchFamily="18" charset="0"/>
              </a:rPr>
              <a:t>Model 2 = Model 1 + further adjustment for mid-life covariates (SES, malaise [not NSHD], smoking status, physical activity levels, sleep duration [not NSHD]). </a:t>
            </a:r>
          </a:p>
          <a:p>
            <a:r>
              <a:rPr lang="en-GB" sz="800" dirty="0">
                <a:effectLst/>
                <a:latin typeface="Calibri" panose="020F0502020204030204" pitchFamily="34" charset="0"/>
                <a:ea typeface="Calibri" panose="020F0502020204030204" pitchFamily="34" charset="0"/>
                <a:cs typeface="Times New Roman" panose="02020603050405020304" pitchFamily="18" charset="0"/>
              </a:rPr>
              <a:t>Model 3 = Model 2 + further adjustment for early-life covariates (mother’s and father’s BMI, birthweight, childhood SES, childhood cognitive ability, highest educational level achieved).</a:t>
            </a:r>
          </a:p>
          <a:p>
            <a:r>
              <a:rPr lang="en-GB" sz="800" dirty="0">
                <a:effectLst/>
                <a:latin typeface="Calibri" panose="020F0502020204030204" pitchFamily="34" charset="0"/>
                <a:ea typeface="Calibri" panose="020F0502020204030204" pitchFamily="34" charset="0"/>
                <a:cs typeface="Times New Roman" panose="02020603050405020304" pitchFamily="18" charset="0"/>
              </a:rPr>
              <a:t>Multiple linear regression models with multiple imputation used to account for missing data. n = 9385.</a:t>
            </a:r>
            <a:endParaRPr lang="en-GB" sz="800" dirty="0"/>
          </a:p>
        </p:txBody>
      </p:sp>
      <p:sp>
        <p:nvSpPr>
          <p:cNvPr id="7" name="TextBox 6">
            <a:extLst>
              <a:ext uri="{FF2B5EF4-FFF2-40B4-BE49-F238E27FC236}">
                <a16:creationId xmlns:a16="http://schemas.microsoft.com/office/drawing/2014/main" id="{D213B66A-094C-942C-B00D-6C45007F95EF}"/>
              </a:ext>
            </a:extLst>
          </p:cNvPr>
          <p:cNvSpPr txBox="1"/>
          <p:nvPr/>
        </p:nvSpPr>
        <p:spPr>
          <a:xfrm>
            <a:off x="8357111" y="534174"/>
            <a:ext cx="2304862" cy="646331"/>
          </a:xfrm>
          <a:prstGeom prst="rect">
            <a:avLst/>
          </a:prstGeom>
          <a:noFill/>
        </p:spPr>
        <p:txBody>
          <a:bodyPr wrap="none" rtlCol="0">
            <a:spAutoFit/>
          </a:bodyPr>
          <a:lstStyle/>
          <a:p>
            <a:r>
              <a:rPr lang="en-GB" sz="3600" b="1" dirty="0"/>
              <a:t>RESULTS</a:t>
            </a:r>
          </a:p>
        </p:txBody>
      </p:sp>
      <p:sp>
        <p:nvSpPr>
          <p:cNvPr id="2" name="Rectangle 1">
            <a:extLst>
              <a:ext uri="{FF2B5EF4-FFF2-40B4-BE49-F238E27FC236}">
                <a16:creationId xmlns:a16="http://schemas.microsoft.com/office/drawing/2014/main" id="{E1CBE173-D0F1-578C-351F-49FA32288F11}"/>
              </a:ext>
            </a:extLst>
          </p:cNvPr>
          <p:cNvSpPr/>
          <p:nvPr/>
        </p:nvSpPr>
        <p:spPr>
          <a:xfrm>
            <a:off x="8013407" y="2360645"/>
            <a:ext cx="1903591" cy="374871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 name="Rectangle 3">
            <a:extLst>
              <a:ext uri="{FF2B5EF4-FFF2-40B4-BE49-F238E27FC236}">
                <a16:creationId xmlns:a16="http://schemas.microsoft.com/office/drawing/2014/main" id="{CB43704C-ACED-42CD-1988-A155E33B2E38}"/>
              </a:ext>
            </a:extLst>
          </p:cNvPr>
          <p:cNvSpPr/>
          <p:nvPr/>
        </p:nvSpPr>
        <p:spPr>
          <a:xfrm>
            <a:off x="9916998" y="2360644"/>
            <a:ext cx="1909978" cy="374871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5" name="TextBox 4">
            <a:extLst>
              <a:ext uri="{FF2B5EF4-FFF2-40B4-BE49-F238E27FC236}">
                <a16:creationId xmlns:a16="http://schemas.microsoft.com/office/drawing/2014/main" id="{1134E8EA-A3AF-93AB-D54B-53AF02244D3C}"/>
              </a:ext>
            </a:extLst>
          </p:cNvPr>
          <p:cNvSpPr txBox="1"/>
          <p:nvPr/>
        </p:nvSpPr>
        <p:spPr>
          <a:xfrm>
            <a:off x="154980" y="1903444"/>
            <a:ext cx="4394016" cy="4524315"/>
          </a:xfrm>
          <a:prstGeom prst="rect">
            <a:avLst/>
          </a:prstGeom>
          <a:noFill/>
        </p:spPr>
        <p:txBody>
          <a:bodyPr wrap="square" rtlCol="0">
            <a:spAutoFit/>
          </a:bodyPr>
          <a:lstStyle/>
          <a:p>
            <a:r>
              <a:rPr lang="en-GB" b="1" dirty="0"/>
              <a:t>Model 1: Minimally-adjusted</a:t>
            </a:r>
          </a:p>
          <a:p>
            <a:endParaRPr lang="en-GB" dirty="0"/>
          </a:p>
          <a:p>
            <a:pPr marL="285750" indent="-285750">
              <a:buFont typeface="Arial" panose="020B0604020202020204" pitchFamily="34" charset="0"/>
              <a:buChar char="•"/>
            </a:pPr>
            <a:r>
              <a:rPr lang="en-GB" dirty="0"/>
              <a:t>BMI gain in adolescence and high BMI after adolescence associated with lower mid-life cognitive function</a:t>
            </a:r>
          </a:p>
          <a:p>
            <a:endParaRPr lang="en-GB" b="1" dirty="0"/>
          </a:p>
          <a:p>
            <a:r>
              <a:rPr lang="en-GB" b="1" dirty="0"/>
              <a:t>Model 2: Adjustment for mid-life covariates</a:t>
            </a:r>
          </a:p>
          <a:p>
            <a:endParaRPr lang="en-GB" dirty="0"/>
          </a:p>
          <a:p>
            <a:pPr marL="285750" indent="-285750">
              <a:buFont typeface="Arial" panose="020B0604020202020204" pitchFamily="34" charset="0"/>
              <a:buChar char="•"/>
            </a:pPr>
            <a:r>
              <a:rPr lang="en-GB" dirty="0"/>
              <a:t>Attenuation of effect sizes but patterns broadly maintained</a:t>
            </a:r>
          </a:p>
          <a:p>
            <a:endParaRPr lang="en-GB" b="1" dirty="0"/>
          </a:p>
          <a:p>
            <a:r>
              <a:rPr lang="en-GB" b="1" dirty="0"/>
              <a:t>Model 3: Adjustment for early-life covariates</a:t>
            </a:r>
          </a:p>
          <a:p>
            <a:endParaRPr lang="en-GB" dirty="0"/>
          </a:p>
          <a:p>
            <a:pPr marL="285750" indent="-285750">
              <a:buFont typeface="Arial" panose="020B0604020202020204" pitchFamily="34" charset="0"/>
              <a:buChar char="•"/>
            </a:pPr>
            <a:r>
              <a:rPr lang="en-GB" dirty="0"/>
              <a:t>All effects attenuated to null</a:t>
            </a:r>
          </a:p>
        </p:txBody>
      </p:sp>
      <p:sp>
        <p:nvSpPr>
          <p:cNvPr id="8" name="Rectangle 7">
            <a:extLst>
              <a:ext uri="{FF2B5EF4-FFF2-40B4-BE49-F238E27FC236}">
                <a16:creationId xmlns:a16="http://schemas.microsoft.com/office/drawing/2014/main" id="{88EB52A9-EAF2-051F-942E-5672A226F242}"/>
              </a:ext>
            </a:extLst>
          </p:cNvPr>
          <p:cNvSpPr/>
          <p:nvPr/>
        </p:nvSpPr>
        <p:spPr>
          <a:xfrm>
            <a:off x="154980" y="3418189"/>
            <a:ext cx="4394016" cy="159235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Rectangle 8">
            <a:extLst>
              <a:ext uri="{FF2B5EF4-FFF2-40B4-BE49-F238E27FC236}">
                <a16:creationId xmlns:a16="http://schemas.microsoft.com/office/drawing/2014/main" id="{7BAD4A7E-3582-56D4-8AA2-4EC7CB6FA5B7}"/>
              </a:ext>
            </a:extLst>
          </p:cNvPr>
          <p:cNvSpPr/>
          <p:nvPr/>
        </p:nvSpPr>
        <p:spPr>
          <a:xfrm>
            <a:off x="0" y="5161201"/>
            <a:ext cx="4394016" cy="159235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Tree>
    <p:extLst>
      <p:ext uri="{BB962C8B-B14F-4D97-AF65-F5344CB8AC3E}">
        <p14:creationId xmlns:p14="http://schemas.microsoft.com/office/powerpoint/2010/main" val="41214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Lst>
  </p:timing>
</p:sld>
</file>

<file path=ppt/theme/theme1.xml><?xml version="1.0" encoding="utf-8"?>
<a:theme xmlns:a="http://schemas.openxmlformats.org/drawingml/2006/main" name="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LHA_UCL_basic_powerpoint_template.pptx " id="{082CAF80-4A7F-FB40-B5BB-CDEA4803420F}" vid="{BEE9EDEA-FA0D-4140-84EC-697D55E72A0B}"/>
    </a:ext>
  </a:extLst>
</a:theme>
</file>

<file path=ppt/theme/theme2.xml><?xml version="1.0" encoding="utf-8"?>
<a:theme xmlns:a="http://schemas.openxmlformats.org/drawingml/2006/main" name="1_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LHA_UCL_basic_powerpoint_template.pptx " id="{082CAF80-4A7F-FB40-B5BB-CDEA4803420F}" vid="{72719717-4B2F-BC4E-94B6-1E1361C817D9}"/>
    </a:ext>
  </a:extLst>
</a:theme>
</file>

<file path=ppt/theme/theme3.xml><?xml version="1.0" encoding="utf-8"?>
<a:theme xmlns:a="http://schemas.openxmlformats.org/drawingml/2006/main" name="1_Font and logo master 2">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LHA_UCL_basic_powerpoint_template.pptx " id="{082CAF80-4A7F-FB40-B5BB-CDEA4803420F}" vid="{63B1A1BF-2E00-7A44-99DB-5F1EF532A894}"/>
    </a:ext>
  </a:extLst>
</a:theme>
</file>

<file path=ppt/theme/theme4.xml><?xml version="1.0" encoding="utf-8"?>
<a:theme xmlns:a="http://schemas.openxmlformats.org/drawingml/2006/main" name="Font master without logo">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C_LHA_UCL_basic_powerpoint_template.pptx " id="{082CAF80-4A7F-FB40-B5BB-CDEA4803420F}" vid="{F7DA4A0E-909D-8941-80BA-1BDAFB75DF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D675E21CEB6947874B696390DB8600" ma:contentTypeVersion="2" ma:contentTypeDescription="Create a new document." ma:contentTypeScope="" ma:versionID="c9635c7ec54325a62eb5c0108efe9695">
  <xsd:schema xmlns:xsd="http://www.w3.org/2001/XMLSchema" xmlns:xs="http://www.w3.org/2001/XMLSchema" xmlns:p="http://schemas.microsoft.com/office/2006/metadata/properties" xmlns:ns3="202bafab-2fec-4223-b48f-575774eae2a8" targetNamespace="http://schemas.microsoft.com/office/2006/metadata/properties" ma:root="true" ma:fieldsID="2b4786e001e634a513b3e9de11f31ca4" ns3:_="">
    <xsd:import namespace="202bafab-2fec-4223-b48f-575774eae2a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afab-2fec-4223-b48f-575774eae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512996-482F-495D-97C9-220DFB29D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bafab-2fec-4223-b48f-575774eae2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4C2E9A-0F0E-449C-A451-79B18E10128F}">
  <ds:schemaRefs>
    <ds:schemaRef ds:uri="http://purl.org/dc/terms/"/>
    <ds:schemaRef ds:uri="202bafab-2fec-4223-b48f-575774eae2a8"/>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302D9AF-FF6B-438E-A2CA-C55AC1F75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MRC_LHA_UCL_basic_powerpoint_template.pptx </Template>
  <TotalTime>0</TotalTime>
  <Words>3497</Words>
  <Application>Microsoft Office PowerPoint</Application>
  <PresentationFormat>Widescreen</PresentationFormat>
  <Paragraphs>752</Paragraphs>
  <Slides>16</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Wingdings</vt:lpstr>
      <vt:lpstr>Font and logo master</vt:lpstr>
      <vt:lpstr>1_Font and logo master</vt:lpstr>
      <vt:lpstr>1_Font and logo master 2</vt:lpstr>
      <vt:lpstr>Font master without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Chiesa, Scott</dc:creator>
  <cp:lastModifiedBy>Chiesa, Scott</cp:lastModifiedBy>
  <cp:revision>35</cp:revision>
  <dcterms:created xsi:type="dcterms:W3CDTF">2023-02-06T15:58:50Z</dcterms:created>
  <dcterms:modified xsi:type="dcterms:W3CDTF">2023-03-04T15:05:51Z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0x01010018D675E21CEB6947874B696390DB8600</vt:lpwstr>
  </property>
  <property fmtid="{D5CDD505-2E9C-101B-9397-08002B2CF9AE}" pid="3" name="_dlc_DocIdItemGuid">
    <vt:lpwstr>f12cc001-62dd-440d-a9d0-b637c535cd37</vt:lpwstr>
  </property>
  <property fmtid="{D5CDD505-2E9C-101B-9397-08002B2CF9AE}" pid="4" name="MediaServiceImageTags">
    <vt:lpwstr/>
  </property>
</Properties>
</file>