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7" r:id="rId2"/>
    <p:sldId id="258" r:id="rId3"/>
    <p:sldId id="259" r:id="rId4"/>
    <p:sldId id="265" r:id="rId5"/>
    <p:sldId id="266" r:id="rId6"/>
    <p:sldId id="267" r:id="rId7"/>
    <p:sldId id="289" r:id="rId8"/>
    <p:sldId id="262" r:id="rId9"/>
    <p:sldId id="285" r:id="rId10"/>
    <p:sldId id="287" r:id="rId11"/>
    <p:sldId id="288" r:id="rId12"/>
    <p:sldId id="281" r:id="rId13"/>
    <p:sldId id="263" r:id="rId14"/>
    <p:sldId id="264" r:id="rId15"/>
    <p:sldId id="278" r:id="rId16"/>
    <p:sldId id="279" r:id="rId17"/>
    <p:sldId id="280" r:id="rId18"/>
    <p:sldId id="277" r:id="rId19"/>
    <p:sldId id="269" r:id="rId20"/>
    <p:sldId id="270" r:id="rId21"/>
    <p:sldId id="271" r:id="rId22"/>
    <p:sldId id="272" r:id="rId23"/>
    <p:sldId id="273" r:id="rId24"/>
    <p:sldId id="274" r:id="rId25"/>
    <p:sldId id="275" r:id="rId26"/>
    <p:sldId id="276" r:id="rId27"/>
    <p:sldId id="28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snapToGrid="0">
      <p:cViewPr varScale="1">
        <p:scale>
          <a:sx n="68" d="100"/>
          <a:sy n="68" d="100"/>
        </p:scale>
        <p:origin x="8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08E7DB-6BD3-4C83-8CD8-EADC600A2188}" type="datetimeFigureOut">
              <a:rPr lang="en-AU" smtClean="0"/>
              <a:t>24/04/2019</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72F107-01E9-488C-89E7-01BF22805192}" type="slidenum">
              <a:rPr lang="en-AU" smtClean="0"/>
              <a:t>‹#›</a:t>
            </a:fld>
            <a:endParaRPr lang="en-AU"/>
          </a:p>
        </p:txBody>
      </p:sp>
    </p:spTree>
    <p:extLst>
      <p:ext uri="{BB962C8B-B14F-4D97-AF65-F5344CB8AC3E}">
        <p14:creationId xmlns:p14="http://schemas.microsoft.com/office/powerpoint/2010/main" val="172078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 am not going to speak about</a:t>
            </a:r>
            <a:r>
              <a:rPr lang="en-AU" baseline="0" dirty="0"/>
              <a:t> these explicitly throughout my talk, but I’d like them to be undercurrents and noted as themes which provide reason as to why I am carrying out the research I have. </a:t>
            </a:r>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2</a:t>
            </a:fld>
            <a:endParaRPr lang="en-AU"/>
          </a:p>
        </p:txBody>
      </p:sp>
    </p:spTree>
    <p:extLst>
      <p:ext uri="{BB962C8B-B14F-4D97-AF65-F5344CB8AC3E}">
        <p14:creationId xmlns:p14="http://schemas.microsoft.com/office/powerpoint/2010/main" val="4172555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general aims of</a:t>
            </a:r>
            <a:r>
              <a:rPr lang="en-AU" baseline="0" dirty="0"/>
              <a:t> the current research – 1. to figure out if there are indirect benefits, and 2. to determine by, or by what mechanism </a:t>
            </a:r>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11</a:t>
            </a:fld>
            <a:endParaRPr lang="en-AU"/>
          </a:p>
        </p:txBody>
      </p:sp>
    </p:spTree>
    <p:extLst>
      <p:ext uri="{BB962C8B-B14F-4D97-AF65-F5344CB8AC3E}">
        <p14:creationId xmlns:p14="http://schemas.microsoft.com/office/powerpoint/2010/main" val="40407823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We ran three additional experiments, we compared different types of structure – with the assumption that changing structure would manipulate the clarity of semantic associations and improve restudy </a:t>
            </a:r>
          </a:p>
          <a:p>
            <a:r>
              <a:rPr lang="en-AU" dirty="0"/>
              <a:t>We manipulated whether the final block – i.e. the new learning, or the indirect effect, was related to the original material – so we gave them a new video with different content – can’t really form deeper understanding if the content is changed. </a:t>
            </a:r>
          </a:p>
          <a:p>
            <a:r>
              <a:rPr lang="en-AU" dirty="0"/>
              <a:t>And finally, introduced an elaboration task – which explicitly asked the participants to form these semantic associations, to generate more associations and cued. </a:t>
            </a:r>
          </a:p>
        </p:txBody>
      </p:sp>
      <p:sp>
        <p:nvSpPr>
          <p:cNvPr id="4" name="Slide Number Placeholder 3"/>
          <p:cNvSpPr>
            <a:spLocks noGrp="1"/>
          </p:cNvSpPr>
          <p:nvPr>
            <p:ph type="sldNum" sz="quarter" idx="10"/>
          </p:nvPr>
        </p:nvSpPr>
        <p:spPr/>
        <p:txBody>
          <a:bodyPr/>
          <a:lstStyle/>
          <a:p>
            <a:fld id="{CF0A15DB-7549-4B50-AE15-605DC12BC749}" type="slidenum">
              <a:rPr lang="en-AU" smtClean="0"/>
              <a:t>12</a:t>
            </a:fld>
            <a:endParaRPr lang="en-AU"/>
          </a:p>
        </p:txBody>
      </p:sp>
    </p:spTree>
    <p:extLst>
      <p:ext uri="{BB962C8B-B14F-4D97-AF65-F5344CB8AC3E}">
        <p14:creationId xmlns:p14="http://schemas.microsoft.com/office/powerpoint/2010/main" val="20512253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24E4FD47-DDDC-4835-B021-7963B62C4EBB}" type="slidenum">
              <a:rPr lang="en-AU" smtClean="0"/>
              <a:t>17</a:t>
            </a:fld>
            <a:endParaRPr lang="en-AU"/>
          </a:p>
        </p:txBody>
      </p:sp>
    </p:spTree>
    <p:extLst>
      <p:ext uri="{BB962C8B-B14F-4D97-AF65-F5344CB8AC3E}">
        <p14:creationId xmlns:p14="http://schemas.microsoft.com/office/powerpoint/2010/main" val="18773641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Job quality</a:t>
            </a:r>
            <a:r>
              <a:rPr lang="en-AU" baseline="0" dirty="0"/>
              <a:t> declining – down 20% from 2009</a:t>
            </a:r>
          </a:p>
          <a:p>
            <a:r>
              <a:rPr lang="en-AU" baseline="0" dirty="0"/>
              <a:t>1/3 drop out, 60% don’t complete in the correct length </a:t>
            </a:r>
          </a:p>
          <a:p>
            <a:endParaRPr lang="en-AU" baseline="0" dirty="0"/>
          </a:p>
          <a:p>
            <a:r>
              <a:rPr lang="en-AU" baseline="0" dirty="0"/>
              <a:t>Funding is US federal and is from primary and secondary education</a:t>
            </a:r>
            <a:endParaRPr lang="en-AU" dirty="0"/>
          </a:p>
          <a:p>
            <a:r>
              <a:rPr lang="en-AU" dirty="0"/>
              <a:t>Although these are due</a:t>
            </a:r>
            <a:r>
              <a:rPr lang="en-AU" baseline="0" dirty="0"/>
              <a:t> to several socio-economic and cultural factors, part of the issue is how students are being taught, and where the spending has focused. It is often the case spending is wasteful, focusing on the latest buzzwords, such as engagement, or interactivity without proper understanding of mechanics </a:t>
            </a:r>
            <a:endParaRPr lang="en-AU" dirty="0"/>
          </a:p>
        </p:txBody>
      </p:sp>
      <p:sp>
        <p:nvSpPr>
          <p:cNvPr id="4" name="Slide Number Placeholder 3"/>
          <p:cNvSpPr>
            <a:spLocks noGrp="1"/>
          </p:cNvSpPr>
          <p:nvPr>
            <p:ph type="sldNum" sz="quarter" idx="10"/>
          </p:nvPr>
        </p:nvSpPr>
        <p:spPr/>
        <p:txBody>
          <a:bodyPr/>
          <a:lstStyle/>
          <a:p>
            <a:fld id="{BCAB88CB-8FEB-4446-960E-15341A7454DA}" type="slidenum">
              <a:rPr lang="en-AU" smtClean="0"/>
              <a:t>19</a:t>
            </a:fld>
            <a:endParaRPr lang="en-AU" dirty="0"/>
          </a:p>
        </p:txBody>
      </p:sp>
    </p:spTree>
    <p:extLst>
      <p:ext uri="{BB962C8B-B14F-4D97-AF65-F5344CB8AC3E}">
        <p14:creationId xmlns:p14="http://schemas.microsoft.com/office/powerpoint/2010/main" val="2194987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800" kern="1200" dirty="0" err="1">
                <a:solidFill>
                  <a:schemeClr val="tx1"/>
                </a:solidFill>
                <a:latin typeface="+mn-lt"/>
                <a:ea typeface="+mn-ea"/>
                <a:cs typeface="+mn-cs"/>
              </a:rPr>
              <a:t>Dunlosky</a:t>
            </a:r>
            <a:r>
              <a:rPr lang="en-AU" sz="800" kern="1200" dirty="0">
                <a:solidFill>
                  <a:schemeClr val="tx1"/>
                </a:solidFill>
                <a:latin typeface="+mn-lt"/>
                <a:ea typeface="+mn-ea"/>
                <a:cs typeface="+mn-cs"/>
              </a:rPr>
              <a:t> et al. (2013) have reviewed this approach and concluded that they fail in teaching students the required skills to function appropriately in the workforce. </a:t>
            </a:r>
          </a:p>
          <a:p>
            <a:r>
              <a:rPr lang="en-AU" sz="800" kern="1200" dirty="0">
                <a:solidFill>
                  <a:schemeClr val="tx1"/>
                </a:solidFill>
                <a:latin typeface="+mn-lt"/>
                <a:ea typeface="+mn-ea"/>
                <a:cs typeface="+mn-cs"/>
              </a:rPr>
              <a:t>Freeman et al. (2014) in their comprehensive review of teaching styles concluded that the classic style is disengaging, inefficient and outdated. </a:t>
            </a:r>
          </a:p>
          <a:p>
            <a:r>
              <a:rPr lang="en-AU" sz="800" kern="1200" dirty="0">
                <a:solidFill>
                  <a:schemeClr val="tx1"/>
                </a:solidFill>
                <a:latin typeface="+mn-lt"/>
                <a:ea typeface="+mn-ea"/>
                <a:cs typeface="+mn-cs"/>
              </a:rPr>
              <a:t>Both argue these failures are due to an inability to implement psychological principles in the classroom.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Evidently, this is partly due to the complex nature of learning materials in lectures, the constrained workloads and time available to educators, and a limited capacity to innovate within often bureaucratic institutions. However, some part of this is also due to the hesitancy of educators to adopt newer techniques. Perhaps due to the limited nature of the evidence surrounding them. </a:t>
            </a:r>
            <a:endParaRPr lang="en-AU" sz="1200" kern="1200" dirty="0">
              <a:solidFill>
                <a:schemeClr val="tx1"/>
              </a:solidFill>
              <a:effectLst/>
              <a:latin typeface="+mn-lt"/>
              <a:ea typeface="+mn-ea"/>
              <a:cs typeface="+mn-cs"/>
            </a:endParaRPr>
          </a:p>
          <a:p>
            <a:endParaRPr lang="en-AU" dirty="0"/>
          </a:p>
        </p:txBody>
      </p:sp>
      <p:sp>
        <p:nvSpPr>
          <p:cNvPr id="4" name="Slide Number Placeholder 3"/>
          <p:cNvSpPr>
            <a:spLocks noGrp="1"/>
          </p:cNvSpPr>
          <p:nvPr>
            <p:ph type="sldNum" sz="quarter" idx="10"/>
          </p:nvPr>
        </p:nvSpPr>
        <p:spPr/>
        <p:txBody>
          <a:bodyPr/>
          <a:lstStyle/>
          <a:p>
            <a:fld id="{BCAB88CB-8FEB-4446-960E-15341A7454DA}" type="slidenum">
              <a:rPr lang="en-AU" smtClean="0"/>
              <a:t>22</a:t>
            </a:fld>
            <a:endParaRPr lang="en-AU" dirty="0"/>
          </a:p>
        </p:txBody>
      </p:sp>
    </p:spTree>
    <p:extLst>
      <p:ext uri="{BB962C8B-B14F-4D97-AF65-F5344CB8AC3E}">
        <p14:creationId xmlns:p14="http://schemas.microsoft.com/office/powerpoint/2010/main" val="2549138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would make sense, right? If it were semantic, some research has suggested that retrieval increases the amount of semantic categorisation, (Chan, Manley, Davis, &amp; </a:t>
            </a:r>
            <a:r>
              <a:rPr lang="en-AU" dirty="0" err="1"/>
              <a:t>Szpunarr</a:t>
            </a:r>
            <a:r>
              <a:rPr lang="en-AU" dirty="0"/>
              <a:t>, 2018) and we know from decades of research that elaboration can improve memory and is a high-efficacy tool, </a:t>
            </a:r>
            <a:r>
              <a:rPr lang="en-AU" dirty="0" err="1"/>
              <a:t>Dunlocky</a:t>
            </a:r>
            <a:r>
              <a:rPr lang="en-AU" dirty="0"/>
              <a:t> et al (2013) – perhaps when thinking about this from an educational perspective, increased understanding of Block 1 and Block 2 content enhances Final block content due to the greater overall understanding generated by retrieval – whether this be due to increased elaboration, semantic schema activation, easier categorisation, etc. </a:t>
            </a:r>
          </a:p>
          <a:p>
            <a:r>
              <a:rPr lang="en-AU" dirty="0"/>
              <a:t>Throughout these three experiments we also manipulated minor details like content type, duration of lag, style of presentation, etc. </a:t>
            </a:r>
          </a:p>
        </p:txBody>
      </p:sp>
      <p:sp>
        <p:nvSpPr>
          <p:cNvPr id="4" name="Slide Number Placeholder 3"/>
          <p:cNvSpPr>
            <a:spLocks noGrp="1"/>
          </p:cNvSpPr>
          <p:nvPr>
            <p:ph type="sldNum" sz="quarter" idx="10"/>
          </p:nvPr>
        </p:nvSpPr>
        <p:spPr/>
        <p:txBody>
          <a:bodyPr/>
          <a:lstStyle/>
          <a:p>
            <a:fld id="{CF0A15DB-7549-4B50-AE15-605DC12BC749}" type="slidenum">
              <a:rPr lang="en-AU" smtClean="0"/>
              <a:t>27</a:t>
            </a:fld>
            <a:endParaRPr lang="en-AU"/>
          </a:p>
        </p:txBody>
      </p:sp>
    </p:spTree>
    <p:extLst>
      <p:ext uri="{BB962C8B-B14F-4D97-AF65-F5344CB8AC3E}">
        <p14:creationId xmlns:p14="http://schemas.microsoft.com/office/powerpoint/2010/main" val="9316912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Active learning defines a set of teaching practices, tools and techniques which aim to increase student-educator interaction and student engagement with materials. In general, active learning involves the replacement of the passive didactic style of teaching with in-class activities and discussion where students meaningfully interact with material (Freeman et al, 2014; Prince, 2004). </a:t>
            </a:r>
            <a:endParaRPr lang="en-AU" i="1" dirty="0">
              <a:latin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3</a:t>
            </a:fld>
            <a:endParaRPr lang="en-AU"/>
          </a:p>
        </p:txBody>
      </p:sp>
    </p:spTree>
    <p:extLst>
      <p:ext uri="{BB962C8B-B14F-4D97-AF65-F5344CB8AC3E}">
        <p14:creationId xmlns:p14="http://schemas.microsoft.com/office/powerpoint/2010/main" val="2114839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Active learning defines a set of teaching practices, tools and techniques which aim to increase student-educator interaction and student engagement with materials. In general, active learning involves the replacement of the passive didactic style of teaching with in-class activities and discussion where students meaningfully interact with material (Freeman et al, 2014; Prince, 2004). </a:t>
            </a:r>
            <a:endParaRPr lang="en-AU" i="1" dirty="0">
              <a:latin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4</a:t>
            </a:fld>
            <a:endParaRPr lang="en-AU"/>
          </a:p>
        </p:txBody>
      </p:sp>
    </p:spTree>
    <p:extLst>
      <p:ext uri="{BB962C8B-B14F-4D97-AF65-F5344CB8AC3E}">
        <p14:creationId xmlns:p14="http://schemas.microsoft.com/office/powerpoint/2010/main" val="274501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latin typeface="Times New Roman" panose="02020603050405020304" pitchFamily="18" charset="0"/>
                <a:cs typeface="Times New Roman" panose="02020603050405020304" pitchFamily="18" charset="0"/>
              </a:rPr>
              <a:t>Active learning defines a set of teaching practices, tools and techniques which aim to increase student-educator interaction and student engagement with materials. In general, active learning involves the replacement of the passive didactic style of teaching with in-class activities and discussion where students meaningfully interact with material (Freeman et al, 2014; Prince, 2004). </a:t>
            </a:r>
            <a:endParaRPr lang="en-AU" i="1" dirty="0">
              <a:latin typeface="Times New Roman" panose="02020603050405020304" pitchFamily="18" charset="0"/>
              <a:cs typeface="Times New Roman" panose="02020603050405020304" pitchFamily="18" charset="0"/>
            </a:endParaRPr>
          </a:p>
          <a:p>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5</a:t>
            </a:fld>
            <a:endParaRPr lang="en-AU"/>
          </a:p>
        </p:txBody>
      </p:sp>
    </p:spTree>
    <p:extLst>
      <p:ext uri="{BB962C8B-B14F-4D97-AF65-F5344CB8AC3E}">
        <p14:creationId xmlns:p14="http://schemas.microsoft.com/office/powerpoint/2010/main" val="8574528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Two general aims of</a:t>
            </a:r>
            <a:r>
              <a:rPr lang="en-AU" baseline="0" dirty="0"/>
              <a:t> the current research – 1. to figure out if there are indirect benefits, and 2. to determine by, or by what mechanism </a:t>
            </a:r>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6</a:t>
            </a:fld>
            <a:endParaRPr lang="en-AU"/>
          </a:p>
        </p:txBody>
      </p:sp>
    </p:spTree>
    <p:extLst>
      <p:ext uri="{BB962C8B-B14F-4D97-AF65-F5344CB8AC3E}">
        <p14:creationId xmlns:p14="http://schemas.microsoft.com/office/powerpoint/2010/main" val="1644048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i="1" dirty="0">
                <a:latin typeface="Times New Roman" panose="02020603050405020304" pitchFamily="18" charset="0"/>
                <a:cs typeface="Times New Roman" panose="02020603050405020304" pitchFamily="18" charset="0"/>
              </a:rPr>
              <a:t>Interpolated task are one type of ask – asks you to answer questions about the content as you are using, some people have already begun using this in the lecture hall, but not a lot of research has analysed its effects – some suggest that it uses testing and potentiation effects</a:t>
            </a:r>
            <a:endParaRPr lang="en-AU" dirty="0"/>
          </a:p>
        </p:txBody>
      </p:sp>
      <p:sp>
        <p:nvSpPr>
          <p:cNvPr id="4" name="Slide Number Placeholder 3"/>
          <p:cNvSpPr>
            <a:spLocks noGrp="1"/>
          </p:cNvSpPr>
          <p:nvPr>
            <p:ph type="sldNum" sz="quarter" idx="10"/>
          </p:nvPr>
        </p:nvSpPr>
        <p:spPr/>
        <p:txBody>
          <a:bodyPr/>
          <a:lstStyle/>
          <a:p>
            <a:fld id="{B972F107-01E9-488C-89E7-01BF22805192}" type="slidenum">
              <a:rPr lang="en-AU" smtClean="0"/>
              <a:t>7</a:t>
            </a:fld>
            <a:endParaRPr lang="en-AU"/>
          </a:p>
        </p:txBody>
      </p:sp>
    </p:spTree>
    <p:extLst>
      <p:ext uri="{BB962C8B-B14F-4D97-AF65-F5344CB8AC3E}">
        <p14:creationId xmlns:p14="http://schemas.microsoft.com/office/powerpoint/2010/main" val="544688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It would make sense, right? If it were semantic, some research has suggested that retrieval increases the amount of semantic categorisation, (Chan, Manley, Davis, &amp; </a:t>
            </a:r>
            <a:r>
              <a:rPr lang="en-AU" dirty="0" err="1"/>
              <a:t>Szpunarr</a:t>
            </a:r>
            <a:r>
              <a:rPr lang="en-AU" dirty="0"/>
              <a:t>, 2018) and we know from decades of research that elaboration can improve memory and is a high-efficacy tool, </a:t>
            </a:r>
            <a:r>
              <a:rPr lang="en-AU" dirty="0" err="1"/>
              <a:t>Dunlocky</a:t>
            </a:r>
            <a:r>
              <a:rPr lang="en-AU" dirty="0"/>
              <a:t> et al (2013) – perhaps when thinking about this from an educational perspective, increased understanding of Block 1 and Block 2 content enhances Final block content due to the greater overall understanding generated by retrieval – whether this be due to increased elaboration, semantic schema activation, easier categorisation, etc. </a:t>
            </a:r>
          </a:p>
          <a:p>
            <a:r>
              <a:rPr lang="en-AU" dirty="0"/>
              <a:t>Throughout these three experiments we also manipulated minor details like content type, duration of lag, style of presentation, etc. </a:t>
            </a:r>
          </a:p>
        </p:txBody>
      </p:sp>
      <p:sp>
        <p:nvSpPr>
          <p:cNvPr id="4" name="Slide Number Placeholder 3"/>
          <p:cNvSpPr>
            <a:spLocks noGrp="1"/>
          </p:cNvSpPr>
          <p:nvPr>
            <p:ph type="sldNum" sz="quarter" idx="10"/>
          </p:nvPr>
        </p:nvSpPr>
        <p:spPr/>
        <p:txBody>
          <a:bodyPr/>
          <a:lstStyle/>
          <a:p>
            <a:fld id="{CF0A15DB-7549-4B50-AE15-605DC12BC749}" type="slidenum">
              <a:rPr lang="en-AU" smtClean="0"/>
              <a:t>8</a:t>
            </a:fld>
            <a:endParaRPr lang="en-AU"/>
          </a:p>
        </p:txBody>
      </p:sp>
    </p:spTree>
    <p:extLst>
      <p:ext uri="{BB962C8B-B14F-4D97-AF65-F5344CB8AC3E}">
        <p14:creationId xmlns:p14="http://schemas.microsoft.com/office/powerpoint/2010/main" val="21321159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Examples of task</a:t>
            </a:r>
          </a:p>
        </p:txBody>
      </p:sp>
      <p:sp>
        <p:nvSpPr>
          <p:cNvPr id="4" name="Slide Number Placeholder 3"/>
          <p:cNvSpPr>
            <a:spLocks noGrp="1"/>
          </p:cNvSpPr>
          <p:nvPr>
            <p:ph type="sldNum" sz="quarter" idx="5"/>
          </p:nvPr>
        </p:nvSpPr>
        <p:spPr/>
        <p:txBody>
          <a:bodyPr/>
          <a:lstStyle/>
          <a:p>
            <a:fld id="{B972F107-01E9-488C-89E7-01BF22805192}" type="slidenum">
              <a:rPr lang="en-AU" smtClean="0"/>
              <a:t>9</a:t>
            </a:fld>
            <a:endParaRPr lang="en-AU"/>
          </a:p>
        </p:txBody>
      </p:sp>
    </p:spTree>
    <p:extLst>
      <p:ext uri="{BB962C8B-B14F-4D97-AF65-F5344CB8AC3E}">
        <p14:creationId xmlns:p14="http://schemas.microsoft.com/office/powerpoint/2010/main" val="700347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Some results - It would make sense, right? If it were semantic, some research has suggested that retrieval increases the amount of semantic categorisation, (Chan, Manley, Davis, &amp; </a:t>
            </a:r>
            <a:r>
              <a:rPr lang="en-AU" dirty="0" err="1"/>
              <a:t>Szpunarr</a:t>
            </a:r>
            <a:r>
              <a:rPr lang="en-AU" dirty="0"/>
              <a:t>, 2018) and we know from decades of research that elaboration can improve memory and is a high-efficacy tool, </a:t>
            </a:r>
            <a:r>
              <a:rPr lang="en-AU" dirty="0" err="1"/>
              <a:t>Dunlocky</a:t>
            </a:r>
            <a:r>
              <a:rPr lang="en-AU" dirty="0"/>
              <a:t> et al (2013) – perhaps when thinking about this from an educational perspective, increased understanding of Block 1 and Block 2 content enhances Final block content due to the greater overall understanding generated by retrieval – whether this be due to increased elaboration, semantic schema activation, easier categorisation, etc. </a:t>
            </a:r>
          </a:p>
          <a:p>
            <a:r>
              <a:rPr lang="en-AU" dirty="0"/>
              <a:t>Throughout these three experiments we also manipulated minor details like content type, duration of lag, style of presentation, etc. </a:t>
            </a:r>
          </a:p>
        </p:txBody>
      </p:sp>
      <p:sp>
        <p:nvSpPr>
          <p:cNvPr id="4" name="Slide Number Placeholder 3"/>
          <p:cNvSpPr>
            <a:spLocks noGrp="1"/>
          </p:cNvSpPr>
          <p:nvPr>
            <p:ph type="sldNum" sz="quarter" idx="10"/>
          </p:nvPr>
        </p:nvSpPr>
        <p:spPr/>
        <p:txBody>
          <a:bodyPr/>
          <a:lstStyle/>
          <a:p>
            <a:fld id="{CF0A15DB-7549-4B50-AE15-605DC12BC749}" type="slidenum">
              <a:rPr lang="en-AU" smtClean="0"/>
              <a:t>10</a:t>
            </a:fld>
            <a:endParaRPr lang="en-AU"/>
          </a:p>
        </p:txBody>
      </p:sp>
    </p:spTree>
    <p:extLst>
      <p:ext uri="{BB962C8B-B14F-4D97-AF65-F5344CB8AC3E}">
        <p14:creationId xmlns:p14="http://schemas.microsoft.com/office/powerpoint/2010/main" val="1302877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FB659C02-935F-4DC4-BB69-8B164D9BA566}"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416227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659C02-935F-4DC4-BB69-8B164D9BA566}"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429837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659C02-935F-4DC4-BB69-8B164D9BA566}"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4056983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FB659C02-935F-4DC4-BB69-8B164D9BA566}"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2117204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B659C02-935F-4DC4-BB69-8B164D9BA566}" type="datetimeFigureOut">
              <a:rPr lang="en-AU" smtClean="0"/>
              <a:t>24/04/2019</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32264014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FB659C02-935F-4DC4-BB69-8B164D9BA566}"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45027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FB659C02-935F-4DC4-BB69-8B164D9BA566}" type="datetimeFigureOut">
              <a:rPr lang="en-AU" smtClean="0"/>
              <a:t>24/04/2019</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2482816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FB659C02-935F-4DC4-BB69-8B164D9BA566}" type="datetimeFigureOut">
              <a:rPr lang="en-AU" smtClean="0"/>
              <a:t>24/04/2019</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2767974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659C02-935F-4DC4-BB69-8B164D9BA566}" type="datetimeFigureOut">
              <a:rPr lang="en-AU" smtClean="0"/>
              <a:t>24/04/2019</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372359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59C02-935F-4DC4-BB69-8B164D9BA566}"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593126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B659C02-935F-4DC4-BB69-8B164D9BA566}" type="datetimeFigureOut">
              <a:rPr lang="en-AU" smtClean="0"/>
              <a:t>24/04/2019</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E294ED4-D037-4F74-A3AE-DEB88BA7B66E}" type="slidenum">
              <a:rPr lang="en-AU" smtClean="0"/>
              <a:t>‹#›</a:t>
            </a:fld>
            <a:endParaRPr lang="en-AU"/>
          </a:p>
        </p:txBody>
      </p:sp>
    </p:spTree>
    <p:extLst>
      <p:ext uri="{BB962C8B-B14F-4D97-AF65-F5344CB8AC3E}">
        <p14:creationId xmlns:p14="http://schemas.microsoft.com/office/powerpoint/2010/main" val="27628960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659C02-935F-4DC4-BB69-8B164D9BA566}" type="datetimeFigureOut">
              <a:rPr lang="en-AU" smtClean="0"/>
              <a:t>24/04/2019</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294ED4-D037-4F74-A3AE-DEB88BA7B66E}" type="slidenum">
              <a:rPr lang="en-AU" smtClean="0"/>
              <a:t>‹#›</a:t>
            </a:fld>
            <a:endParaRPr lang="en-AU"/>
          </a:p>
        </p:txBody>
      </p:sp>
    </p:spTree>
    <p:extLst>
      <p:ext uri="{BB962C8B-B14F-4D97-AF65-F5344CB8AC3E}">
        <p14:creationId xmlns:p14="http://schemas.microsoft.com/office/powerpoint/2010/main" val="3299586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ncbi.nlm.nih.gov/pmc/articles/PMC2592041/" TargetMode="External"/><Relationship Id="rId2" Type="http://schemas.openxmlformats.org/officeDocument/2006/relationships/hyperlink" Target="https://www.ncbi.nlm.nih.gov/pubmed/22135373" TargetMode="External"/><Relationship Id="rId1" Type="http://schemas.openxmlformats.org/officeDocument/2006/relationships/slideLayout" Target="../slideLayouts/slideLayout2.xml"/><Relationship Id="rId5" Type="http://schemas.openxmlformats.org/officeDocument/2006/relationships/hyperlink" Target="http://cs.adelaide.edu.au/users/ljiang/research/ResearchInComputerScienceEducation/5309358.pdf" TargetMode="External"/><Relationship Id="rId4" Type="http://schemas.openxmlformats.org/officeDocument/2006/relationships/hyperlink" Target="http://www.lifescied.org/content/6/2/163.full.pdf+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9100" y="1122363"/>
            <a:ext cx="11353800" cy="2387600"/>
          </a:xfrm>
        </p:spPr>
        <p:txBody>
          <a:bodyPr>
            <a:normAutofit/>
          </a:bodyPr>
          <a:lstStyle/>
          <a:p>
            <a:r>
              <a:rPr lang="en-AU" sz="4800" dirty="0">
                <a:latin typeface="Times New Roman" panose="02020603050405020304" pitchFamily="18" charset="0"/>
                <a:cs typeface="Times New Roman" panose="02020603050405020304" pitchFamily="18" charset="0"/>
              </a:rPr>
              <a:t>Active Tasks and Test-Potentiated Learning:</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 </a:t>
            </a:r>
            <a:br>
              <a:rPr lang="en-AU" sz="4800" dirty="0">
                <a:latin typeface="Times New Roman" panose="02020603050405020304" pitchFamily="18" charset="0"/>
                <a:cs typeface="Times New Roman" panose="02020603050405020304" pitchFamily="18" charset="0"/>
              </a:rPr>
            </a:br>
            <a:r>
              <a:rPr lang="en-AU" sz="4800" dirty="0">
                <a:latin typeface="Times New Roman" panose="02020603050405020304" pitchFamily="18" charset="0"/>
                <a:cs typeface="Times New Roman" panose="02020603050405020304" pitchFamily="18" charset="0"/>
              </a:rPr>
              <a:t>What Works and Why?</a:t>
            </a:r>
          </a:p>
        </p:txBody>
      </p:sp>
      <p:sp>
        <p:nvSpPr>
          <p:cNvPr id="3" name="Subtitle 2"/>
          <p:cNvSpPr>
            <a:spLocks noGrp="1"/>
          </p:cNvSpPr>
          <p:nvPr>
            <p:ph type="subTitle" idx="1"/>
          </p:nvPr>
        </p:nvSpPr>
        <p:spPr>
          <a:xfrm>
            <a:off x="6583680" y="5202238"/>
            <a:ext cx="5608321" cy="1655762"/>
          </a:xfrm>
        </p:spPr>
        <p:txBody>
          <a:bodyPr anchor="b">
            <a:normAutofit/>
          </a:bodyPr>
          <a:lstStyle/>
          <a:p>
            <a:r>
              <a:rPr lang="en-AU" b="1" dirty="0">
                <a:latin typeface="Times New Roman" panose="02020603050405020304" pitchFamily="18" charset="0"/>
                <a:cs typeface="Times New Roman" panose="02020603050405020304" pitchFamily="18" charset="0"/>
              </a:rPr>
              <a:t>Shaun Boustani</a:t>
            </a:r>
            <a:r>
              <a:rPr lang="en-AU" dirty="0">
                <a:latin typeface="Times New Roman" panose="02020603050405020304" pitchFamily="18" charset="0"/>
                <a:cs typeface="Times New Roman" panose="02020603050405020304" pitchFamily="18" charset="0"/>
              </a:rPr>
              <a:t> and Caleb Owens</a:t>
            </a:r>
          </a:p>
        </p:txBody>
      </p:sp>
      <p:pic>
        <p:nvPicPr>
          <p:cNvPr id="3074" name="Picture 2" descr="http://cdn.3plearning.com/wp-content/uploads/2015/12/cc32f2cba7e0590557b1104c766e0a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5938" y="3953752"/>
            <a:ext cx="4110062" cy="24969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31F061C5-8413-4819-B02C-A9A66E5A54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5375"/>
            <a:ext cx="2484122" cy="865094"/>
          </a:xfrm>
          <a:prstGeom prst="rect">
            <a:avLst/>
          </a:prstGeom>
        </p:spPr>
      </p:pic>
    </p:spTree>
    <p:extLst>
      <p:ext uri="{BB962C8B-B14F-4D97-AF65-F5344CB8AC3E}">
        <p14:creationId xmlns:p14="http://schemas.microsoft.com/office/powerpoint/2010/main" val="767573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23889" y="623122"/>
            <a:ext cx="9861453" cy="5777679"/>
            <a:chOff x="1223889" y="623122"/>
            <a:chExt cx="9861453" cy="5777679"/>
          </a:xfrm>
        </p:grpSpPr>
        <p:pic>
          <p:nvPicPr>
            <p:cNvPr id="3" name="Picture 2"/>
            <p:cNvPicPr>
              <a:picLocks noChangeAspect="1"/>
            </p:cNvPicPr>
            <p:nvPr/>
          </p:nvPicPr>
          <p:blipFill>
            <a:blip r:embed="rId3"/>
            <a:stretch>
              <a:fillRect/>
            </a:stretch>
          </p:blipFill>
          <p:spPr>
            <a:xfrm>
              <a:off x="1500554" y="623122"/>
              <a:ext cx="8346830" cy="5527348"/>
            </a:xfrm>
            <a:prstGeom prst="rect">
              <a:avLst/>
            </a:prstGeom>
          </p:spPr>
        </p:pic>
        <p:pic>
          <p:nvPicPr>
            <p:cNvPr id="5" name="Picture 4"/>
            <p:cNvPicPr>
              <a:picLocks noChangeAspect="1"/>
            </p:cNvPicPr>
            <p:nvPr/>
          </p:nvPicPr>
          <p:blipFill>
            <a:blip r:embed="rId4"/>
            <a:stretch>
              <a:fillRect/>
            </a:stretch>
          </p:blipFill>
          <p:spPr>
            <a:xfrm>
              <a:off x="9988064" y="1174852"/>
              <a:ext cx="608492" cy="2356140"/>
            </a:xfrm>
            <a:prstGeom prst="rect">
              <a:avLst/>
            </a:prstGeom>
          </p:spPr>
        </p:pic>
        <p:sp>
          <p:nvSpPr>
            <p:cNvPr id="13" name="Rectangle 12"/>
            <p:cNvSpPr/>
            <p:nvPr/>
          </p:nvSpPr>
          <p:spPr>
            <a:xfrm>
              <a:off x="1223889" y="3559128"/>
              <a:ext cx="9861453" cy="284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grpSp>
      <p:sp>
        <p:nvSpPr>
          <p:cNvPr id="452" name="Title 1"/>
          <p:cNvSpPr txBox="1">
            <a:spLocks/>
          </p:cNvSpPr>
          <p:nvPr/>
        </p:nvSpPr>
        <p:spPr>
          <a:xfrm>
            <a:off x="0" y="1"/>
            <a:ext cx="9144000" cy="550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Times New Roman" panose="02020603050405020304" pitchFamily="18" charset="0"/>
                <a:cs typeface="Times New Roman" panose="02020603050405020304" pitchFamily="18" charset="0"/>
              </a:rPr>
              <a:t>What about the findings?  </a:t>
            </a:r>
          </a:p>
        </p:txBody>
      </p:sp>
      <p:pic>
        <p:nvPicPr>
          <p:cNvPr id="15" name="Picture 14"/>
          <p:cNvPicPr>
            <a:picLocks noChangeAspect="1"/>
          </p:cNvPicPr>
          <p:nvPr/>
        </p:nvPicPr>
        <p:blipFill>
          <a:blip r:embed="rId5"/>
          <a:stretch>
            <a:fillRect/>
          </a:stretch>
        </p:blipFill>
        <p:spPr>
          <a:xfrm>
            <a:off x="3525902" y="4176428"/>
            <a:ext cx="4296134" cy="2640149"/>
          </a:xfrm>
          <a:prstGeom prst="rect">
            <a:avLst/>
          </a:prstGeom>
        </p:spPr>
      </p:pic>
      <p:sp>
        <p:nvSpPr>
          <p:cNvPr id="16" name="Rectangle 15"/>
          <p:cNvSpPr/>
          <p:nvPr/>
        </p:nvSpPr>
        <p:spPr>
          <a:xfrm>
            <a:off x="313899" y="1174851"/>
            <a:ext cx="1446662" cy="613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Active:</a:t>
            </a:r>
          </a:p>
        </p:txBody>
      </p:sp>
      <p:sp>
        <p:nvSpPr>
          <p:cNvPr id="485" name="Rectangle 484"/>
          <p:cNvSpPr/>
          <p:nvPr/>
        </p:nvSpPr>
        <p:spPr>
          <a:xfrm>
            <a:off x="313899" y="2051350"/>
            <a:ext cx="1446662" cy="1498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Passive:</a:t>
            </a:r>
          </a:p>
        </p:txBody>
      </p:sp>
      <p:sp>
        <p:nvSpPr>
          <p:cNvPr id="17" name="Rectangle 16"/>
          <p:cNvSpPr/>
          <p:nvPr/>
        </p:nvSpPr>
        <p:spPr>
          <a:xfrm>
            <a:off x="5854890" y="3881852"/>
            <a:ext cx="2163194" cy="241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sp>
        <p:nvSpPr>
          <p:cNvPr id="487" name="Rectangle 486"/>
          <p:cNvSpPr/>
          <p:nvPr/>
        </p:nvSpPr>
        <p:spPr>
          <a:xfrm>
            <a:off x="1760561" y="1101812"/>
            <a:ext cx="5718412"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488" name="Rectangle 487"/>
          <p:cNvSpPr/>
          <p:nvPr/>
        </p:nvSpPr>
        <p:spPr>
          <a:xfrm>
            <a:off x="1762833" y="3792698"/>
            <a:ext cx="5718412"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Direct Effect</a:t>
            </a:r>
          </a:p>
        </p:txBody>
      </p:sp>
      <p:sp>
        <p:nvSpPr>
          <p:cNvPr id="489" name="Rectangle 488"/>
          <p:cNvSpPr/>
          <p:nvPr/>
        </p:nvSpPr>
        <p:spPr>
          <a:xfrm>
            <a:off x="7536897" y="1104084"/>
            <a:ext cx="2385395"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490" name="Rectangle 489"/>
          <p:cNvSpPr/>
          <p:nvPr/>
        </p:nvSpPr>
        <p:spPr>
          <a:xfrm>
            <a:off x="7539169" y="3794970"/>
            <a:ext cx="2385395"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Indirect Effect</a:t>
            </a:r>
          </a:p>
        </p:txBody>
      </p:sp>
      <p:pic>
        <p:nvPicPr>
          <p:cNvPr id="2050" name="Picture 2" descr="Image result for green ti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842343" y="3994286"/>
            <a:ext cx="1052020" cy="1052020"/>
          </a:xfrm>
          <a:prstGeom prst="rect">
            <a:avLst/>
          </a:prstGeom>
          <a:noFill/>
          <a:extLst>
            <a:ext uri="{909E8E84-426E-40DD-AFC4-6F175D3DCCD1}">
              <a14:hiddenFill xmlns:a14="http://schemas.microsoft.com/office/drawing/2010/main">
                <a:solidFill>
                  <a:srgbClr val="FFFFFF"/>
                </a:solidFill>
              </a14:hiddenFill>
            </a:ext>
          </a:extLst>
        </p:spPr>
      </p:pic>
      <p:sp>
        <p:nvSpPr>
          <p:cNvPr id="18" name="Content Placeholder 2"/>
          <p:cNvSpPr txBox="1">
            <a:spLocks/>
          </p:cNvSpPr>
          <p:nvPr/>
        </p:nvSpPr>
        <p:spPr>
          <a:xfrm>
            <a:off x="210843" y="4436128"/>
            <a:ext cx="3625327" cy="1368481"/>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FF0000"/>
                </a:solidFill>
                <a:latin typeface="Times New Roman" panose="02020603050405020304" pitchFamily="18" charset="0"/>
                <a:cs typeface="Times New Roman" panose="02020603050405020304" pitchFamily="18" charset="0"/>
              </a:rPr>
              <a:t>Novel result – an active environment! </a:t>
            </a:r>
          </a:p>
          <a:p>
            <a:r>
              <a:rPr lang="en-AU" sz="2000" dirty="0">
                <a:solidFill>
                  <a:srgbClr val="FF0000"/>
                </a:solidFill>
                <a:latin typeface="Times New Roman" panose="02020603050405020304" pitchFamily="18" charset="0"/>
                <a:cs typeface="Times New Roman" panose="02020603050405020304" pitchFamily="18" charset="0"/>
              </a:rPr>
              <a:t>Good news for lecturers – don’t need to remake all your content </a:t>
            </a:r>
            <a:r>
              <a:rPr lang="en-AU" sz="1500" dirty="0">
                <a:solidFill>
                  <a:srgbClr val="FF0000"/>
                </a:solidFill>
                <a:latin typeface="Times New Roman" panose="02020603050405020304" pitchFamily="18" charset="0"/>
                <a:cs typeface="Times New Roman" panose="02020603050405020304" pitchFamily="18" charset="0"/>
              </a:rPr>
              <a:t>(Yay!)</a:t>
            </a:r>
          </a:p>
          <a:p>
            <a:endParaRPr lang="en-AU" sz="1500" dirty="0">
              <a:solidFill>
                <a:srgbClr val="FF0000"/>
              </a:solidFill>
              <a:latin typeface="Times New Roman" panose="02020603050405020304" pitchFamily="18" charset="0"/>
              <a:cs typeface="Times New Roman" panose="02020603050405020304" pitchFamily="18" charset="0"/>
            </a:endParaRPr>
          </a:p>
        </p:txBody>
      </p:sp>
      <p:sp>
        <p:nvSpPr>
          <p:cNvPr id="484" name="Content Placeholder 2"/>
          <p:cNvSpPr txBox="1">
            <a:spLocks/>
          </p:cNvSpPr>
          <p:nvPr/>
        </p:nvSpPr>
        <p:spPr>
          <a:xfrm>
            <a:off x="6666983" y="4513274"/>
            <a:ext cx="4506384" cy="136848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FF0000"/>
                </a:solidFill>
                <a:latin typeface="Times New Roman" panose="02020603050405020304" pitchFamily="18" charset="0"/>
                <a:cs typeface="Times New Roman" panose="02020603050405020304" pitchFamily="18" charset="0"/>
              </a:rPr>
              <a:t>Easily predicted – testing works!</a:t>
            </a:r>
          </a:p>
          <a:p>
            <a:pPr marL="0" indent="0">
              <a:buNone/>
            </a:pPr>
            <a:r>
              <a:rPr lang="en-AU" sz="2000" dirty="0">
                <a:solidFill>
                  <a:srgbClr val="FF0000"/>
                </a:solidFill>
                <a:latin typeface="Times New Roman" panose="02020603050405020304" pitchFamily="18" charset="0"/>
                <a:cs typeface="Times New Roman" panose="02020603050405020304" pitchFamily="18" charset="0"/>
              </a:rPr>
              <a:t> </a:t>
            </a:r>
          </a:p>
          <a:p>
            <a:r>
              <a:rPr lang="en-AU" sz="2000" dirty="0">
                <a:solidFill>
                  <a:srgbClr val="FF0000"/>
                </a:solidFill>
                <a:latin typeface="Times New Roman" panose="02020603050405020304" pitchFamily="18" charset="0"/>
                <a:cs typeface="Times New Roman" panose="02020603050405020304" pitchFamily="18" charset="0"/>
              </a:rPr>
              <a:t>Supports existing testing effect research (Rowland, 2014)</a:t>
            </a:r>
            <a:endParaRPr lang="en-AU" sz="1500" dirty="0">
              <a:solidFill>
                <a:srgbClr val="FF0000"/>
              </a:solidFill>
              <a:latin typeface="Times New Roman" panose="02020603050405020304" pitchFamily="18" charset="0"/>
              <a:cs typeface="Times New Roman" panose="02020603050405020304" pitchFamily="18" charset="0"/>
            </a:endParaRPr>
          </a:p>
        </p:txBody>
      </p:sp>
      <p:pic>
        <p:nvPicPr>
          <p:cNvPr id="19" name="Picture 2" descr="Image result for green ti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55314" y="3779702"/>
            <a:ext cx="1052020" cy="10520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Image result for green tic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74006" y="3993917"/>
            <a:ext cx="1052020" cy="1052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57609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barn(inVertical)">
                                      <p:cBhvr>
                                        <p:cTn id="7" dur="500"/>
                                        <p:tgtEl>
                                          <p:spTgt spid="4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barn(inVertical)">
                                      <p:cBhvr>
                                        <p:cTn id="10" dur="500"/>
                                        <p:tgtEl>
                                          <p:spTgt spid="48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wipe(left)">
                                      <p:cBhvr>
                                        <p:cTn id="25" dur="500"/>
                                        <p:tgtEl>
                                          <p:spTgt spid="205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484"/>
                                        </p:tgtEl>
                                        <p:attrNameLst>
                                          <p:attrName>ppt_x</p:attrName>
                                        </p:attrNameLst>
                                      </p:cBhvr>
                                      <p:tavLst>
                                        <p:tav tm="0">
                                          <p:val>
                                            <p:strVal val="ppt_x"/>
                                          </p:val>
                                        </p:tav>
                                        <p:tav tm="100000">
                                          <p:val>
                                            <p:strVal val="ppt_x"/>
                                          </p:val>
                                        </p:tav>
                                      </p:tavLst>
                                    </p:anim>
                                    <p:anim calcmode="lin" valueType="num">
                                      <p:cBhvr additive="base">
                                        <p:cTn id="33" dur="500"/>
                                        <p:tgtEl>
                                          <p:spTgt spid="484"/>
                                        </p:tgtEl>
                                        <p:attrNameLst>
                                          <p:attrName>ppt_y</p:attrName>
                                        </p:attrNameLst>
                                      </p:cBhvr>
                                      <p:tavLst>
                                        <p:tav tm="0">
                                          <p:val>
                                            <p:strVal val="ppt_y"/>
                                          </p:val>
                                        </p:tav>
                                        <p:tav tm="100000">
                                          <p:val>
                                            <p:strVal val="1+ppt_h/2"/>
                                          </p:val>
                                        </p:tav>
                                      </p:tavLst>
                                    </p:anim>
                                    <p:set>
                                      <p:cBhvr>
                                        <p:cTn id="34" dur="1" fill="hold">
                                          <p:stCondLst>
                                            <p:cond delay="499"/>
                                          </p:stCondLst>
                                        </p:cTn>
                                        <p:tgtEl>
                                          <p:spTgt spid="48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9"/>
                                        </p:tgtEl>
                                        <p:attrNameLst>
                                          <p:attrName>style.visibility</p:attrName>
                                        </p:attrNameLst>
                                      </p:cBhvr>
                                      <p:to>
                                        <p:strVal val="visible"/>
                                      </p:to>
                                    </p:set>
                                    <p:animEffect transition="in" filter="barn(inVertical)">
                                      <p:cBhvr>
                                        <p:cTn id="39" dur="500"/>
                                        <p:tgtEl>
                                          <p:spTgt spid="489"/>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490"/>
                                        </p:tgtEl>
                                        <p:attrNameLst>
                                          <p:attrName>style.visibility</p:attrName>
                                        </p:attrNameLst>
                                      </p:cBhvr>
                                      <p:to>
                                        <p:strVal val="visible"/>
                                      </p:to>
                                    </p:set>
                                    <p:animEffect transition="in" filter="barn(inVertical)">
                                      <p:cBhvr>
                                        <p:cTn id="42" dur="500"/>
                                        <p:tgtEl>
                                          <p:spTgt spid="490"/>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2" fill="hold" grpId="1" nodeType="clickEffect">
                                  <p:stCondLst>
                                    <p:cond delay="0"/>
                                  </p:stCondLst>
                                  <p:childTnLst>
                                    <p:anim calcmode="lin" valueType="num">
                                      <p:cBhvr additive="base">
                                        <p:cTn id="46" dur="3000"/>
                                        <p:tgtEl>
                                          <p:spTgt spid="17"/>
                                        </p:tgtEl>
                                        <p:attrNameLst>
                                          <p:attrName>ppt_x</p:attrName>
                                        </p:attrNameLst>
                                      </p:cBhvr>
                                      <p:tavLst>
                                        <p:tav tm="0">
                                          <p:val>
                                            <p:strVal val="ppt_x"/>
                                          </p:val>
                                        </p:tav>
                                        <p:tav tm="100000">
                                          <p:val>
                                            <p:strVal val="1+ppt_w/2"/>
                                          </p:val>
                                        </p:tav>
                                      </p:tavLst>
                                    </p:anim>
                                    <p:anim calcmode="lin" valueType="num">
                                      <p:cBhvr additive="base">
                                        <p:cTn id="47" dur="3000"/>
                                        <p:tgtEl>
                                          <p:spTgt spid="17"/>
                                        </p:tgtEl>
                                        <p:attrNameLst>
                                          <p:attrName>ppt_y</p:attrName>
                                        </p:attrNameLst>
                                      </p:cBhvr>
                                      <p:tavLst>
                                        <p:tav tm="0">
                                          <p:val>
                                            <p:strVal val="ppt_y"/>
                                          </p:val>
                                        </p:tav>
                                        <p:tav tm="100000">
                                          <p:val>
                                            <p:strVal val="ppt_y"/>
                                          </p:val>
                                        </p:tav>
                                      </p:tavLst>
                                    </p:anim>
                                    <p:set>
                                      <p:cBhvr>
                                        <p:cTn id="48" dur="1" fill="hold">
                                          <p:stCondLst>
                                            <p:cond delay="2999"/>
                                          </p:stCondLst>
                                        </p:cTn>
                                        <p:tgtEl>
                                          <p:spTgt spid="17"/>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par>
                                <p:cTn id="54" presetID="22" presetClass="entr" presetSubtype="8"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par>
                                <p:cTn id="57" presetID="2" presetClass="entr" presetSubtype="4" fill="hold" grpId="0" nodeType="with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487" grpId="0" animBg="1"/>
      <p:bldP spid="488" grpId="0" animBg="1"/>
      <p:bldP spid="489" grpId="0" animBg="1"/>
      <p:bldP spid="490" grpId="0" animBg="1"/>
      <p:bldP spid="18" grpId="0"/>
      <p:bldP spid="484" grpId="0"/>
      <p:bldP spid="48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Aims: Why is Active Learning effective?</a:t>
            </a:r>
          </a:p>
        </p:txBody>
      </p:sp>
      <p:sp>
        <p:nvSpPr>
          <p:cNvPr id="3" name="Content Placeholder 2"/>
          <p:cNvSpPr>
            <a:spLocks noGrp="1"/>
          </p:cNvSpPr>
          <p:nvPr>
            <p:ph idx="1"/>
          </p:nvPr>
        </p:nvSpPr>
        <p:spPr/>
        <p:txBody>
          <a:bodyPr>
            <a:normAutofit/>
          </a:bodyPr>
          <a:lstStyle/>
          <a:p>
            <a:r>
              <a:rPr lang="en-AU" dirty="0">
                <a:latin typeface="Times New Roman" panose="02020603050405020304" pitchFamily="18" charset="0"/>
                <a:cs typeface="Times New Roman" panose="02020603050405020304" pitchFamily="18" charset="0"/>
              </a:rPr>
              <a:t>Do the benefits of active learning only apply to tested materials (direct effects), or are there general benefits (indirect effects)?  </a:t>
            </a:r>
          </a:p>
          <a:p>
            <a:pPr lvl="1"/>
            <a:r>
              <a:rPr lang="en-AU" dirty="0">
                <a:latin typeface="Times New Roman" panose="02020603050405020304" pitchFamily="18" charset="0"/>
                <a:cs typeface="Times New Roman" panose="02020603050405020304" pitchFamily="18" charset="0"/>
              </a:rPr>
              <a:t>No, there are general benefits which might be caused by an active environment </a:t>
            </a:r>
          </a:p>
          <a:p>
            <a:r>
              <a:rPr lang="en-AU" dirty="0">
                <a:latin typeface="Times New Roman" panose="02020603050405020304" pitchFamily="18" charset="0"/>
                <a:cs typeface="Times New Roman" panose="02020603050405020304" pitchFamily="18" charset="0"/>
              </a:rPr>
              <a:t>Why? (possible mechanisms)</a:t>
            </a:r>
          </a:p>
          <a:p>
            <a:pPr lvl="1"/>
            <a:r>
              <a:rPr lang="en-AU" dirty="0">
                <a:latin typeface="Times New Roman" panose="02020603050405020304" pitchFamily="18" charset="0"/>
                <a:cs typeface="Times New Roman" panose="02020603050405020304" pitchFamily="18" charset="0"/>
              </a:rPr>
              <a:t>Could be semantic, related to increased understanding</a:t>
            </a: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To assess this we ran three additional experiments </a:t>
            </a:r>
          </a:p>
        </p:txBody>
      </p:sp>
      <p:pic>
        <p:nvPicPr>
          <p:cNvPr id="4" name="Picture 2" descr="https://i.imgflip.com/2iw8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5820" y="4285625"/>
            <a:ext cx="3001680" cy="221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4153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23889" y="623122"/>
            <a:ext cx="9861453" cy="5777679"/>
            <a:chOff x="1223889" y="623122"/>
            <a:chExt cx="9861453" cy="5777679"/>
          </a:xfrm>
        </p:grpSpPr>
        <p:pic>
          <p:nvPicPr>
            <p:cNvPr id="3" name="Picture 2"/>
            <p:cNvPicPr>
              <a:picLocks noChangeAspect="1"/>
            </p:cNvPicPr>
            <p:nvPr/>
          </p:nvPicPr>
          <p:blipFill>
            <a:blip r:embed="rId3"/>
            <a:stretch>
              <a:fillRect/>
            </a:stretch>
          </p:blipFill>
          <p:spPr>
            <a:xfrm>
              <a:off x="1500554" y="623122"/>
              <a:ext cx="8346830" cy="5527348"/>
            </a:xfrm>
            <a:prstGeom prst="rect">
              <a:avLst/>
            </a:prstGeom>
          </p:spPr>
        </p:pic>
        <p:pic>
          <p:nvPicPr>
            <p:cNvPr id="5" name="Picture 4"/>
            <p:cNvPicPr>
              <a:picLocks noChangeAspect="1"/>
            </p:cNvPicPr>
            <p:nvPr/>
          </p:nvPicPr>
          <p:blipFill>
            <a:blip r:embed="rId4"/>
            <a:stretch>
              <a:fillRect/>
            </a:stretch>
          </p:blipFill>
          <p:spPr>
            <a:xfrm>
              <a:off x="9988064" y="1174852"/>
              <a:ext cx="608492" cy="2356140"/>
            </a:xfrm>
            <a:prstGeom prst="rect">
              <a:avLst/>
            </a:prstGeom>
          </p:spPr>
        </p:pic>
        <p:sp>
          <p:nvSpPr>
            <p:cNvPr id="13" name="Rectangle 12"/>
            <p:cNvSpPr/>
            <p:nvPr/>
          </p:nvSpPr>
          <p:spPr>
            <a:xfrm>
              <a:off x="1223889" y="3559128"/>
              <a:ext cx="9861453" cy="284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5" name="Group 434"/>
          <p:cNvGrpSpPr/>
          <p:nvPr/>
        </p:nvGrpSpPr>
        <p:grpSpPr>
          <a:xfrm>
            <a:off x="1223889" y="623122"/>
            <a:ext cx="9861453" cy="5904679"/>
            <a:chOff x="1223889" y="623122"/>
            <a:chExt cx="9861453" cy="5904679"/>
          </a:xfrm>
        </p:grpSpPr>
        <p:pic>
          <p:nvPicPr>
            <p:cNvPr id="436" name="Picture 435"/>
            <p:cNvPicPr>
              <a:picLocks noChangeAspect="1"/>
            </p:cNvPicPr>
            <p:nvPr/>
          </p:nvPicPr>
          <p:blipFill>
            <a:blip r:embed="rId3"/>
            <a:stretch>
              <a:fillRect/>
            </a:stretch>
          </p:blipFill>
          <p:spPr>
            <a:xfrm>
              <a:off x="1500554" y="623122"/>
              <a:ext cx="8346830" cy="5527348"/>
            </a:xfrm>
            <a:prstGeom prst="rect">
              <a:avLst/>
            </a:prstGeom>
          </p:spPr>
        </p:pic>
        <p:pic>
          <p:nvPicPr>
            <p:cNvPr id="437" name="Picture 436"/>
            <p:cNvPicPr>
              <a:picLocks noChangeAspect="1"/>
            </p:cNvPicPr>
            <p:nvPr/>
          </p:nvPicPr>
          <p:blipFill>
            <a:blip r:embed="rId4"/>
            <a:stretch>
              <a:fillRect/>
            </a:stretch>
          </p:blipFill>
          <p:spPr>
            <a:xfrm>
              <a:off x="9988064" y="1174851"/>
              <a:ext cx="608492" cy="3257449"/>
            </a:xfrm>
            <a:prstGeom prst="rect">
              <a:avLst/>
            </a:prstGeom>
          </p:spPr>
        </p:pic>
        <p:sp>
          <p:nvSpPr>
            <p:cNvPr id="438" name="Rectangle 437"/>
            <p:cNvSpPr/>
            <p:nvPr/>
          </p:nvSpPr>
          <p:spPr>
            <a:xfrm>
              <a:off x="1223889" y="4586458"/>
              <a:ext cx="9861453" cy="194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9" name="Rectangle 438"/>
            <p:cNvSpPr/>
            <p:nvPr/>
          </p:nvSpPr>
          <p:spPr>
            <a:xfrm>
              <a:off x="1223889" y="37905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0" name="TextBox 439"/>
            <p:cNvSpPr txBox="1"/>
            <p:nvPr/>
          </p:nvSpPr>
          <p:spPr>
            <a:xfrm rot="16200000">
              <a:off x="1019497" y="3942004"/>
              <a:ext cx="778117" cy="369332"/>
            </a:xfrm>
            <a:prstGeom prst="rect">
              <a:avLst/>
            </a:prstGeom>
            <a:noFill/>
            <a:ln>
              <a:noFill/>
            </a:ln>
          </p:spPr>
          <p:txBody>
            <a:bodyPr wrap="square" rtlCol="0" anchor="ctr">
              <a:spAutoFit/>
            </a:bodyPr>
            <a:lstStyle/>
            <a:p>
              <a:pPr algn="ctr"/>
              <a:r>
                <a:rPr lang="en-AU" sz="900" b="1" dirty="0">
                  <a:latin typeface="+mj-lt"/>
                </a:rPr>
                <a:t>Experiment 1</a:t>
              </a:r>
            </a:p>
          </p:txBody>
        </p:sp>
      </p:grpSp>
      <p:grpSp>
        <p:nvGrpSpPr>
          <p:cNvPr id="441" name="Group 440"/>
          <p:cNvGrpSpPr/>
          <p:nvPr/>
        </p:nvGrpSpPr>
        <p:grpSpPr>
          <a:xfrm>
            <a:off x="1223889" y="623122"/>
            <a:ext cx="9861453" cy="5930079"/>
            <a:chOff x="1223889" y="623122"/>
            <a:chExt cx="9861453" cy="5930079"/>
          </a:xfrm>
        </p:grpSpPr>
        <p:pic>
          <p:nvPicPr>
            <p:cNvPr id="442" name="Picture 441"/>
            <p:cNvPicPr>
              <a:picLocks noChangeAspect="1"/>
            </p:cNvPicPr>
            <p:nvPr/>
          </p:nvPicPr>
          <p:blipFill>
            <a:blip r:embed="rId3"/>
            <a:stretch>
              <a:fillRect/>
            </a:stretch>
          </p:blipFill>
          <p:spPr>
            <a:xfrm>
              <a:off x="1500554" y="623122"/>
              <a:ext cx="8346830" cy="5527348"/>
            </a:xfrm>
            <a:prstGeom prst="rect">
              <a:avLst/>
            </a:prstGeom>
          </p:spPr>
        </p:pic>
        <p:pic>
          <p:nvPicPr>
            <p:cNvPr id="443" name="Picture 442"/>
            <p:cNvPicPr>
              <a:picLocks noChangeAspect="1"/>
            </p:cNvPicPr>
            <p:nvPr/>
          </p:nvPicPr>
          <p:blipFill>
            <a:blip r:embed="rId4"/>
            <a:stretch>
              <a:fillRect/>
            </a:stretch>
          </p:blipFill>
          <p:spPr>
            <a:xfrm>
              <a:off x="9988064" y="1174851"/>
              <a:ext cx="608492" cy="4115969"/>
            </a:xfrm>
            <a:prstGeom prst="rect">
              <a:avLst/>
            </a:prstGeom>
          </p:spPr>
        </p:pic>
        <p:sp>
          <p:nvSpPr>
            <p:cNvPr id="444" name="Rectangle 443"/>
            <p:cNvSpPr/>
            <p:nvPr/>
          </p:nvSpPr>
          <p:spPr>
            <a:xfrm>
              <a:off x="1223889" y="5328920"/>
              <a:ext cx="9861453" cy="1224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5" name="Rectangle 444"/>
            <p:cNvSpPr/>
            <p:nvPr/>
          </p:nvSpPr>
          <p:spPr>
            <a:xfrm>
              <a:off x="1223889" y="46541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6" name="TextBox 445"/>
            <p:cNvSpPr txBox="1"/>
            <p:nvPr/>
          </p:nvSpPr>
          <p:spPr>
            <a:xfrm rot="16200000">
              <a:off x="1019497" y="4805604"/>
              <a:ext cx="778117" cy="369332"/>
            </a:xfrm>
            <a:prstGeom prst="rect">
              <a:avLst/>
            </a:prstGeom>
            <a:noFill/>
            <a:ln>
              <a:noFill/>
            </a:ln>
          </p:spPr>
          <p:txBody>
            <a:bodyPr wrap="square" rtlCol="0" anchor="ctr">
              <a:spAutoFit/>
            </a:bodyPr>
            <a:lstStyle/>
            <a:p>
              <a:pPr algn="ctr"/>
              <a:r>
                <a:rPr lang="en-AU" sz="900" b="1" dirty="0">
                  <a:latin typeface="+mj-lt"/>
                </a:rPr>
                <a:t>Experiment 2</a:t>
              </a:r>
            </a:p>
          </p:txBody>
        </p:sp>
      </p:grpSp>
      <p:grpSp>
        <p:nvGrpSpPr>
          <p:cNvPr id="447" name="Group 446"/>
          <p:cNvGrpSpPr/>
          <p:nvPr/>
        </p:nvGrpSpPr>
        <p:grpSpPr>
          <a:xfrm>
            <a:off x="1223889" y="623122"/>
            <a:ext cx="9372667" cy="5607106"/>
            <a:chOff x="1223889" y="623122"/>
            <a:chExt cx="9372667" cy="5607106"/>
          </a:xfrm>
        </p:grpSpPr>
        <p:pic>
          <p:nvPicPr>
            <p:cNvPr id="448" name="Picture 447"/>
            <p:cNvPicPr>
              <a:picLocks noChangeAspect="1"/>
            </p:cNvPicPr>
            <p:nvPr/>
          </p:nvPicPr>
          <p:blipFill>
            <a:blip r:embed="rId3"/>
            <a:stretch>
              <a:fillRect/>
            </a:stretch>
          </p:blipFill>
          <p:spPr>
            <a:xfrm>
              <a:off x="1500554" y="623122"/>
              <a:ext cx="8346830" cy="5527348"/>
            </a:xfrm>
            <a:prstGeom prst="rect">
              <a:avLst/>
            </a:prstGeom>
          </p:spPr>
        </p:pic>
        <p:pic>
          <p:nvPicPr>
            <p:cNvPr id="449" name="Picture 448"/>
            <p:cNvPicPr>
              <a:picLocks noChangeAspect="1"/>
            </p:cNvPicPr>
            <p:nvPr/>
          </p:nvPicPr>
          <p:blipFill>
            <a:blip r:embed="rId4"/>
            <a:stretch>
              <a:fillRect/>
            </a:stretch>
          </p:blipFill>
          <p:spPr>
            <a:xfrm>
              <a:off x="9988064" y="1174851"/>
              <a:ext cx="608492" cy="4975619"/>
            </a:xfrm>
            <a:prstGeom prst="rect">
              <a:avLst/>
            </a:prstGeom>
          </p:spPr>
        </p:pic>
        <p:sp>
          <p:nvSpPr>
            <p:cNvPr id="450" name="Rectangle 449"/>
            <p:cNvSpPr/>
            <p:nvPr/>
          </p:nvSpPr>
          <p:spPr>
            <a:xfrm>
              <a:off x="1223889" y="55050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TextBox 450"/>
            <p:cNvSpPr txBox="1"/>
            <p:nvPr/>
          </p:nvSpPr>
          <p:spPr>
            <a:xfrm rot="16200000">
              <a:off x="1019497" y="5656504"/>
              <a:ext cx="778117" cy="369332"/>
            </a:xfrm>
            <a:prstGeom prst="rect">
              <a:avLst/>
            </a:prstGeom>
            <a:noFill/>
            <a:ln>
              <a:noFill/>
            </a:ln>
          </p:spPr>
          <p:txBody>
            <a:bodyPr wrap="square" rtlCol="0" anchor="ctr">
              <a:spAutoFit/>
            </a:bodyPr>
            <a:lstStyle/>
            <a:p>
              <a:pPr algn="ctr"/>
              <a:r>
                <a:rPr lang="en-AU" sz="900" b="1" dirty="0">
                  <a:latin typeface="+mj-lt"/>
                </a:rPr>
                <a:t>Experiment 3</a:t>
              </a:r>
            </a:p>
          </p:txBody>
        </p:sp>
      </p:grpSp>
      <p:sp>
        <p:nvSpPr>
          <p:cNvPr id="452" name="Title 1"/>
          <p:cNvSpPr txBox="1">
            <a:spLocks/>
          </p:cNvSpPr>
          <p:nvPr/>
        </p:nvSpPr>
        <p:spPr>
          <a:xfrm>
            <a:off x="0" y="1"/>
            <a:ext cx="9144000" cy="550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Times New Roman" panose="02020603050405020304" pitchFamily="18" charset="0"/>
                <a:cs typeface="Times New Roman" panose="02020603050405020304" pitchFamily="18" charset="0"/>
              </a:rPr>
              <a:t>Current Research: Hypotheses &amp; Methodologies</a:t>
            </a:r>
          </a:p>
        </p:txBody>
      </p:sp>
      <p:sp>
        <p:nvSpPr>
          <p:cNvPr id="16" name="Rectangle 15"/>
          <p:cNvSpPr/>
          <p:nvPr/>
        </p:nvSpPr>
        <p:spPr>
          <a:xfrm>
            <a:off x="313899" y="1174851"/>
            <a:ext cx="1446662" cy="613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Active:</a:t>
            </a:r>
          </a:p>
        </p:txBody>
      </p:sp>
      <p:sp>
        <p:nvSpPr>
          <p:cNvPr id="485" name="Rectangle 484"/>
          <p:cNvSpPr/>
          <p:nvPr/>
        </p:nvSpPr>
        <p:spPr>
          <a:xfrm>
            <a:off x="313899" y="2051350"/>
            <a:ext cx="1446662" cy="1498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Passive:</a:t>
            </a:r>
          </a:p>
        </p:txBody>
      </p:sp>
      <p:sp>
        <p:nvSpPr>
          <p:cNvPr id="2" name="Content Placeholder 1"/>
          <p:cNvSpPr>
            <a:spLocks noGrp="1"/>
          </p:cNvSpPr>
          <p:nvPr>
            <p:ph idx="1"/>
          </p:nvPr>
        </p:nvSpPr>
        <p:spPr/>
        <p:txBody>
          <a:bodyPr/>
          <a:lstStyle/>
          <a:p>
            <a:endParaRPr lang="en-AU" dirty="0"/>
          </a:p>
        </p:txBody>
      </p:sp>
    </p:spTree>
    <p:extLst>
      <p:ext uri="{BB962C8B-B14F-4D97-AF65-F5344CB8AC3E}">
        <p14:creationId xmlns:p14="http://schemas.microsoft.com/office/powerpoint/2010/main" val="414463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Title 1"/>
          <p:cNvSpPr txBox="1">
            <a:spLocks/>
          </p:cNvSpPr>
          <p:nvPr/>
        </p:nvSpPr>
        <p:spPr>
          <a:xfrm>
            <a:off x="0" y="1"/>
            <a:ext cx="12192000" cy="57090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Times New Roman" panose="02020603050405020304" pitchFamily="18" charset="0"/>
                <a:cs typeface="Times New Roman" panose="02020603050405020304" pitchFamily="18" charset="0"/>
              </a:rPr>
              <a:t>Significance: Is the indirect effect semantic?</a:t>
            </a:r>
          </a:p>
        </p:txBody>
      </p:sp>
      <p:grpSp>
        <p:nvGrpSpPr>
          <p:cNvPr id="230" name="Group 229"/>
          <p:cNvGrpSpPr/>
          <p:nvPr/>
        </p:nvGrpSpPr>
        <p:grpSpPr>
          <a:xfrm>
            <a:off x="359167" y="1971330"/>
            <a:ext cx="11473666" cy="3279932"/>
            <a:chOff x="415439" y="1774966"/>
            <a:chExt cx="11473666" cy="3279932"/>
          </a:xfrm>
        </p:grpSpPr>
        <p:pic>
          <p:nvPicPr>
            <p:cNvPr id="229" name="Picture 228"/>
            <p:cNvPicPr>
              <a:picLocks noChangeAspect="1"/>
            </p:cNvPicPr>
            <p:nvPr/>
          </p:nvPicPr>
          <p:blipFill>
            <a:blip r:embed="rId2"/>
            <a:stretch>
              <a:fillRect/>
            </a:stretch>
          </p:blipFill>
          <p:spPr>
            <a:xfrm>
              <a:off x="415439" y="1774966"/>
              <a:ext cx="11473666" cy="3279932"/>
            </a:xfrm>
            <a:prstGeom prst="rect">
              <a:avLst/>
            </a:prstGeom>
          </p:spPr>
        </p:pic>
        <p:pic>
          <p:nvPicPr>
            <p:cNvPr id="26" name="Picture 25"/>
            <p:cNvPicPr>
              <a:picLocks noChangeAspect="1"/>
            </p:cNvPicPr>
            <p:nvPr/>
          </p:nvPicPr>
          <p:blipFill>
            <a:blip r:embed="rId3"/>
            <a:stretch>
              <a:fillRect/>
            </a:stretch>
          </p:blipFill>
          <p:spPr>
            <a:xfrm>
              <a:off x="852436" y="2050535"/>
              <a:ext cx="10900593" cy="2780017"/>
            </a:xfrm>
            <a:prstGeom prst="rect">
              <a:avLst/>
            </a:prstGeom>
          </p:spPr>
        </p:pic>
      </p:grpSp>
      <p:grpSp>
        <p:nvGrpSpPr>
          <p:cNvPr id="228" name="Group 227"/>
          <p:cNvGrpSpPr/>
          <p:nvPr/>
        </p:nvGrpSpPr>
        <p:grpSpPr>
          <a:xfrm>
            <a:off x="582946" y="2155459"/>
            <a:ext cx="11817159" cy="3279932"/>
            <a:chOff x="661357" y="1927705"/>
            <a:chExt cx="11817159" cy="3279932"/>
          </a:xfrm>
        </p:grpSpPr>
        <p:pic>
          <p:nvPicPr>
            <p:cNvPr id="227" name="Picture 226"/>
            <p:cNvPicPr>
              <a:picLocks noChangeAspect="1"/>
            </p:cNvPicPr>
            <p:nvPr/>
          </p:nvPicPr>
          <p:blipFill>
            <a:blip r:embed="rId2"/>
            <a:stretch>
              <a:fillRect/>
            </a:stretch>
          </p:blipFill>
          <p:spPr>
            <a:xfrm>
              <a:off x="661357" y="1927705"/>
              <a:ext cx="11473666" cy="3279932"/>
            </a:xfrm>
            <a:prstGeom prst="rect">
              <a:avLst/>
            </a:prstGeom>
          </p:spPr>
        </p:pic>
        <p:pic>
          <p:nvPicPr>
            <p:cNvPr id="27" name="Picture 26"/>
            <p:cNvPicPr>
              <a:picLocks noChangeAspect="1"/>
            </p:cNvPicPr>
            <p:nvPr/>
          </p:nvPicPr>
          <p:blipFill>
            <a:blip r:embed="rId4"/>
            <a:stretch>
              <a:fillRect/>
            </a:stretch>
          </p:blipFill>
          <p:spPr>
            <a:xfrm>
              <a:off x="852436" y="1966127"/>
              <a:ext cx="11626080" cy="3200677"/>
            </a:xfrm>
            <a:prstGeom prst="rect">
              <a:avLst/>
            </a:prstGeom>
          </p:spPr>
        </p:pic>
      </p:grpSp>
      <p:grpSp>
        <p:nvGrpSpPr>
          <p:cNvPr id="226" name="Group 225"/>
          <p:cNvGrpSpPr/>
          <p:nvPr/>
        </p:nvGrpSpPr>
        <p:grpSpPr>
          <a:xfrm>
            <a:off x="596132" y="2246899"/>
            <a:ext cx="11460480" cy="3285085"/>
            <a:chOff x="773724" y="1994263"/>
            <a:chExt cx="11460480" cy="3285085"/>
          </a:xfrm>
        </p:grpSpPr>
        <p:sp>
          <p:nvSpPr>
            <p:cNvPr id="225" name="Rectangle 224"/>
            <p:cNvSpPr/>
            <p:nvPr/>
          </p:nvSpPr>
          <p:spPr>
            <a:xfrm>
              <a:off x="773724" y="2012295"/>
              <a:ext cx="11460480" cy="326705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p:cNvPicPr>
              <a:picLocks noChangeAspect="1"/>
            </p:cNvPicPr>
            <p:nvPr/>
          </p:nvPicPr>
          <p:blipFill>
            <a:blip r:embed="rId5"/>
            <a:stretch>
              <a:fillRect/>
            </a:stretch>
          </p:blipFill>
          <p:spPr>
            <a:xfrm>
              <a:off x="866504" y="1994263"/>
              <a:ext cx="11174937" cy="3200677"/>
            </a:xfrm>
            <a:prstGeom prst="rect">
              <a:avLst/>
            </a:prstGeom>
          </p:spPr>
        </p:pic>
      </p:grpSp>
      <p:sp>
        <p:nvSpPr>
          <p:cNvPr id="215" name="TextBox 214"/>
          <p:cNvSpPr txBox="1"/>
          <p:nvPr/>
        </p:nvSpPr>
        <p:spPr>
          <a:xfrm>
            <a:off x="6699882" y="2177948"/>
            <a:ext cx="3506899" cy="1569660"/>
          </a:xfrm>
          <a:prstGeom prst="rect">
            <a:avLst/>
          </a:prstGeom>
          <a:noFill/>
        </p:spPr>
        <p:txBody>
          <a:bodyPr wrap="square" rtlCol="0">
            <a:spAutoFit/>
          </a:bodyPr>
          <a:lstStyle/>
          <a:p>
            <a:r>
              <a:rPr lang="en-AU" dirty="0">
                <a:latin typeface="Times New Roman" panose="02020603050405020304" pitchFamily="18" charset="0"/>
                <a:cs typeface="Times New Roman" panose="02020603050405020304" pitchFamily="18" charset="0"/>
              </a:rPr>
              <a:t>Taken together these results suggest that the fundamental benefits of the indirect effect </a:t>
            </a:r>
            <a:r>
              <a:rPr lang="en-AU" b="1" u="sng" dirty="0">
                <a:latin typeface="Times New Roman" panose="02020603050405020304" pitchFamily="18" charset="0"/>
                <a:cs typeface="Times New Roman" panose="02020603050405020304" pitchFamily="18" charset="0"/>
              </a:rPr>
              <a:t>are not</a:t>
            </a:r>
            <a:r>
              <a:rPr lang="en-AU" b="1" dirty="0">
                <a:latin typeface="Times New Roman" panose="02020603050405020304" pitchFamily="18" charset="0"/>
                <a:cs typeface="Times New Roman" panose="02020603050405020304" pitchFamily="18" charset="0"/>
              </a:rPr>
              <a:t> </a:t>
            </a:r>
            <a:r>
              <a:rPr lang="en-AU" dirty="0">
                <a:latin typeface="Times New Roman" panose="02020603050405020304" pitchFamily="18" charset="0"/>
                <a:cs typeface="Times New Roman" panose="02020603050405020304" pitchFamily="18" charset="0"/>
              </a:rPr>
              <a:t>semantically bound. </a:t>
            </a:r>
          </a:p>
          <a:p>
            <a:r>
              <a:rPr lang="en-AU" sz="1200" dirty="0">
                <a:latin typeface="Times New Roman" panose="02020603050405020304" pitchFamily="18" charset="0"/>
                <a:cs typeface="Times New Roman" panose="02020603050405020304" pitchFamily="18" charset="0"/>
              </a:rPr>
              <a:t>(i.e. greater overall understanding is probably not the main mechanism underlying the indirect effect)</a:t>
            </a:r>
          </a:p>
        </p:txBody>
      </p:sp>
    </p:spTree>
    <p:extLst>
      <p:ext uri="{BB962C8B-B14F-4D97-AF65-F5344CB8AC3E}">
        <p14:creationId xmlns:p14="http://schemas.microsoft.com/office/powerpoint/2010/main" val="4147750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0"/>
                                        </p:tgtEl>
                                        <p:attrNameLst>
                                          <p:attrName>style.visibility</p:attrName>
                                        </p:attrNameLst>
                                      </p:cBhvr>
                                      <p:to>
                                        <p:strVal val="visible"/>
                                      </p:to>
                                    </p:set>
                                    <p:anim calcmode="lin" valueType="num">
                                      <p:cBhvr additive="base">
                                        <p:cTn id="7" dur="500" fill="hold"/>
                                        <p:tgtEl>
                                          <p:spTgt spid="230"/>
                                        </p:tgtEl>
                                        <p:attrNameLst>
                                          <p:attrName>ppt_x</p:attrName>
                                        </p:attrNameLst>
                                      </p:cBhvr>
                                      <p:tavLst>
                                        <p:tav tm="0">
                                          <p:val>
                                            <p:strVal val="#ppt_x"/>
                                          </p:val>
                                        </p:tav>
                                        <p:tav tm="100000">
                                          <p:val>
                                            <p:strVal val="#ppt_x"/>
                                          </p:val>
                                        </p:tav>
                                      </p:tavLst>
                                    </p:anim>
                                    <p:anim calcmode="lin" valueType="num">
                                      <p:cBhvr additive="base">
                                        <p:cTn id="8" dur="500" fill="hold"/>
                                        <p:tgtEl>
                                          <p:spTgt spid="23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mph" presetSubtype="0" fill="hold" nodeType="clickEffect">
                                  <p:stCondLst>
                                    <p:cond delay="0"/>
                                  </p:stCondLst>
                                  <p:childTnLst>
                                    <p:animScale>
                                      <p:cBhvr>
                                        <p:cTn id="12" dur="1000" fill="hold"/>
                                        <p:tgtEl>
                                          <p:spTgt spid="230"/>
                                        </p:tgtEl>
                                      </p:cBhvr>
                                      <p:by x="50000" y="50000"/>
                                    </p:animScale>
                                  </p:childTnLst>
                                </p:cTn>
                              </p:par>
                              <p:par>
                                <p:cTn id="13" presetID="56" presetClass="path" presetSubtype="0" accel="50000" decel="50000" fill="hold" nodeType="withEffect">
                                  <p:stCondLst>
                                    <p:cond delay="0"/>
                                  </p:stCondLst>
                                  <p:childTnLst>
                                    <p:animMotion origin="layout" path="M 0 -3.7037E-7 L -0.22773 -0.26597 " pathEditMode="relative" rAng="0" ptsTypes="AA">
                                      <p:cBhvr>
                                        <p:cTn id="14" dur="2000" fill="hold"/>
                                        <p:tgtEl>
                                          <p:spTgt spid="230"/>
                                        </p:tgtEl>
                                        <p:attrNameLst>
                                          <p:attrName>ppt_x</p:attrName>
                                          <p:attrName>ppt_y</p:attrName>
                                        </p:attrNameLst>
                                      </p:cBhvr>
                                      <p:rCtr x="-11393" y="-13310"/>
                                    </p:animMotion>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8"/>
                                        </p:tgtEl>
                                        <p:attrNameLst>
                                          <p:attrName>style.visibility</p:attrName>
                                        </p:attrNameLst>
                                      </p:cBhvr>
                                      <p:to>
                                        <p:strVal val="visible"/>
                                      </p:to>
                                    </p:set>
                                    <p:anim calcmode="lin" valueType="num">
                                      <p:cBhvr additive="base">
                                        <p:cTn id="19" dur="500" fill="hold"/>
                                        <p:tgtEl>
                                          <p:spTgt spid="228"/>
                                        </p:tgtEl>
                                        <p:attrNameLst>
                                          <p:attrName>ppt_x</p:attrName>
                                        </p:attrNameLst>
                                      </p:cBhvr>
                                      <p:tavLst>
                                        <p:tav tm="0">
                                          <p:val>
                                            <p:strVal val="#ppt_x"/>
                                          </p:val>
                                        </p:tav>
                                        <p:tav tm="100000">
                                          <p:val>
                                            <p:strVal val="#ppt_x"/>
                                          </p:val>
                                        </p:tav>
                                      </p:tavLst>
                                    </p:anim>
                                    <p:anim calcmode="lin" valueType="num">
                                      <p:cBhvr additive="base">
                                        <p:cTn id="20" dur="500" fill="hold"/>
                                        <p:tgtEl>
                                          <p:spTgt spid="22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000" fill="hold"/>
                                        <p:tgtEl>
                                          <p:spTgt spid="228"/>
                                        </p:tgtEl>
                                      </p:cBhvr>
                                      <p:by x="50000" y="50000"/>
                                    </p:animScale>
                                  </p:childTnLst>
                                </p:cTn>
                              </p:par>
                              <p:par>
                                <p:cTn id="25" presetID="56" presetClass="path" presetSubtype="0" accel="50000" decel="50000" fill="hold" nodeType="withEffect">
                                  <p:stCondLst>
                                    <p:cond delay="0"/>
                                  </p:stCondLst>
                                  <p:childTnLst>
                                    <p:animMotion origin="layout" path="M -1.875E-6 -2.22222E-6 L -0.24922 -0.0037 " pathEditMode="relative" rAng="0" ptsTypes="AA">
                                      <p:cBhvr>
                                        <p:cTn id="26" dur="2000" fill="hold"/>
                                        <p:tgtEl>
                                          <p:spTgt spid="228"/>
                                        </p:tgtEl>
                                        <p:attrNameLst>
                                          <p:attrName>ppt_x</p:attrName>
                                          <p:attrName>ppt_y</p:attrName>
                                        </p:attrNameLst>
                                      </p:cBhvr>
                                      <p:rCtr x="-12461" y="-185"/>
                                    </p:animMotion>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6"/>
                                        </p:tgtEl>
                                        <p:attrNameLst>
                                          <p:attrName>style.visibility</p:attrName>
                                        </p:attrNameLst>
                                      </p:cBhvr>
                                      <p:to>
                                        <p:strVal val="visible"/>
                                      </p:to>
                                    </p:set>
                                    <p:anim calcmode="lin" valueType="num">
                                      <p:cBhvr additive="base">
                                        <p:cTn id="31" dur="500" fill="hold"/>
                                        <p:tgtEl>
                                          <p:spTgt spid="226"/>
                                        </p:tgtEl>
                                        <p:attrNameLst>
                                          <p:attrName>ppt_x</p:attrName>
                                        </p:attrNameLst>
                                      </p:cBhvr>
                                      <p:tavLst>
                                        <p:tav tm="0">
                                          <p:val>
                                            <p:strVal val="#ppt_x"/>
                                          </p:val>
                                        </p:tav>
                                        <p:tav tm="100000">
                                          <p:val>
                                            <p:strVal val="#ppt_x"/>
                                          </p:val>
                                        </p:tav>
                                      </p:tavLst>
                                    </p:anim>
                                    <p:anim calcmode="lin" valueType="num">
                                      <p:cBhvr additive="base">
                                        <p:cTn id="32" dur="500" fill="hold"/>
                                        <p:tgtEl>
                                          <p:spTgt spid="22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6" presetClass="emph" presetSubtype="0" fill="hold" nodeType="clickEffect">
                                  <p:stCondLst>
                                    <p:cond delay="0"/>
                                  </p:stCondLst>
                                  <p:childTnLst>
                                    <p:animScale>
                                      <p:cBhvr>
                                        <p:cTn id="36" dur="1000" fill="hold"/>
                                        <p:tgtEl>
                                          <p:spTgt spid="226"/>
                                        </p:tgtEl>
                                      </p:cBhvr>
                                      <p:by x="50000" y="50000"/>
                                    </p:animScale>
                                  </p:childTnLst>
                                </p:cTn>
                              </p:par>
                              <p:par>
                                <p:cTn id="37" presetID="56" presetClass="path" presetSubtype="0" accel="50000" decel="50000" fill="hold" nodeType="withEffect">
                                  <p:stCondLst>
                                    <p:cond delay="0"/>
                                  </p:stCondLst>
                                  <p:childTnLst>
                                    <p:animMotion origin="layout" path="M -2.08333E-7 3.7037E-7 L -0.24075 0.24977 " pathEditMode="relative" rAng="0" ptsTypes="AA">
                                      <p:cBhvr>
                                        <p:cTn id="38" dur="2000" fill="hold"/>
                                        <p:tgtEl>
                                          <p:spTgt spid="226"/>
                                        </p:tgtEl>
                                        <p:attrNameLst>
                                          <p:attrName>ppt_x</p:attrName>
                                          <p:attrName>ppt_y</p:attrName>
                                        </p:attrNameLst>
                                      </p:cBhvr>
                                      <p:rCtr x="-12044" y="12477"/>
                                    </p:animMotion>
                                  </p:childTnLst>
                                </p:cTn>
                              </p:par>
                              <p:par>
                                <p:cTn id="39" presetID="2" presetClass="entr" presetSubtype="2" fill="hold" grpId="0" nodeType="withEffect">
                                  <p:stCondLst>
                                    <p:cond delay="1000"/>
                                  </p:stCondLst>
                                  <p:childTnLst>
                                    <p:set>
                                      <p:cBhvr>
                                        <p:cTn id="40" dur="1" fill="hold">
                                          <p:stCondLst>
                                            <p:cond delay="0"/>
                                          </p:stCondLst>
                                        </p:cTn>
                                        <p:tgtEl>
                                          <p:spTgt spid="215"/>
                                        </p:tgtEl>
                                        <p:attrNameLst>
                                          <p:attrName>style.visibility</p:attrName>
                                        </p:attrNameLst>
                                      </p:cBhvr>
                                      <p:to>
                                        <p:strVal val="visible"/>
                                      </p:to>
                                    </p:set>
                                    <p:anim calcmode="lin" valueType="num">
                                      <p:cBhvr additive="base">
                                        <p:cTn id="41" dur="500" fill="hold"/>
                                        <p:tgtEl>
                                          <p:spTgt spid="215"/>
                                        </p:tgtEl>
                                        <p:attrNameLst>
                                          <p:attrName>ppt_x</p:attrName>
                                        </p:attrNameLst>
                                      </p:cBhvr>
                                      <p:tavLst>
                                        <p:tav tm="0">
                                          <p:val>
                                            <p:strVal val="1+#ppt_w/2"/>
                                          </p:val>
                                        </p:tav>
                                        <p:tav tm="100000">
                                          <p:val>
                                            <p:strVal val="#ppt_x"/>
                                          </p:val>
                                        </p:tav>
                                      </p:tavLst>
                                    </p:anim>
                                    <p:anim calcmode="lin" valueType="num">
                                      <p:cBhvr additive="base">
                                        <p:cTn id="42" dur="500" fill="hold"/>
                                        <p:tgtEl>
                                          <p:spTgt spid="2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1"/>
            <a:ext cx="9144000" cy="550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Times New Roman" panose="02020603050405020304" pitchFamily="18" charset="0"/>
                <a:cs typeface="Times New Roman" panose="02020603050405020304" pitchFamily="18" charset="0"/>
              </a:rPr>
              <a:t>Limitations and Future Direction</a:t>
            </a:r>
          </a:p>
        </p:txBody>
      </p:sp>
      <p:sp>
        <p:nvSpPr>
          <p:cNvPr id="5" name="Content Placeholder 2"/>
          <p:cNvSpPr>
            <a:spLocks noGrp="1"/>
          </p:cNvSpPr>
          <p:nvPr>
            <p:ph idx="1"/>
          </p:nvPr>
        </p:nvSpPr>
        <p:spPr>
          <a:xfrm>
            <a:off x="838200" y="1825625"/>
            <a:ext cx="10515600" cy="4351338"/>
          </a:xfrm>
        </p:spPr>
        <p:txBody>
          <a:bodyPr>
            <a:normAutofit/>
          </a:bodyPr>
          <a:lstStyle/>
          <a:p>
            <a:r>
              <a:rPr lang="en-AU" dirty="0">
                <a:latin typeface="Times New Roman" panose="02020603050405020304" pitchFamily="18" charset="0"/>
                <a:cs typeface="Times New Roman" panose="02020603050405020304" pitchFamily="18" charset="0"/>
              </a:rPr>
              <a:t>This is a lab study – need to move to classroom.</a:t>
            </a:r>
          </a:p>
          <a:p>
            <a:pPr marL="0" indent="0">
              <a:buNone/>
            </a:pPr>
            <a:r>
              <a:rPr lang="en-AU" dirty="0">
                <a:latin typeface="Times New Roman" panose="02020603050405020304" pitchFamily="18" charset="0"/>
                <a:cs typeface="Times New Roman" panose="02020603050405020304" pitchFamily="18" charset="0"/>
              </a:rPr>
              <a:t> </a:t>
            </a:r>
          </a:p>
          <a:p>
            <a:r>
              <a:rPr lang="en-AU" dirty="0">
                <a:latin typeface="Times New Roman" panose="02020603050405020304" pitchFamily="18" charset="0"/>
                <a:cs typeface="Times New Roman" panose="02020603050405020304" pitchFamily="18" charset="0"/>
              </a:rPr>
              <a:t>Underlying mechanisms need to be specified. </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So, what is causing the effect? Metacognition? Strategy change? Attention? Motivation?</a:t>
            </a:r>
          </a:p>
          <a:p>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All points towards future studies using eye tracking and surveys!</a:t>
            </a:r>
          </a:p>
        </p:txBody>
      </p:sp>
      <p:pic>
        <p:nvPicPr>
          <p:cNvPr id="12290" name="Picture 2" descr="Image result for keep calm and do more resear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0480" y="0"/>
            <a:ext cx="2091520" cy="2788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253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325563"/>
          </a:xfrm>
        </p:spPr>
        <p:txBody>
          <a:bodyPr/>
          <a:lstStyle/>
          <a:p>
            <a:r>
              <a:rPr lang="en-AU" dirty="0"/>
              <a:t>Mind wandering and attentional focus</a:t>
            </a:r>
          </a:p>
        </p:txBody>
      </p:sp>
      <p:pic>
        <p:nvPicPr>
          <p:cNvPr id="4" name="Picture 3"/>
          <p:cNvPicPr>
            <a:picLocks noChangeAspect="1"/>
          </p:cNvPicPr>
          <p:nvPr/>
        </p:nvPicPr>
        <p:blipFill>
          <a:blip r:embed="rId2"/>
          <a:stretch>
            <a:fillRect/>
          </a:stretch>
        </p:blipFill>
        <p:spPr>
          <a:xfrm>
            <a:off x="154862" y="989463"/>
            <a:ext cx="4254964" cy="2286000"/>
          </a:xfrm>
          <a:prstGeom prst="rect">
            <a:avLst/>
          </a:prstGeom>
        </p:spPr>
      </p:pic>
      <p:pic>
        <p:nvPicPr>
          <p:cNvPr id="5" name="Picture 4"/>
          <p:cNvPicPr>
            <a:picLocks noChangeAspect="1"/>
          </p:cNvPicPr>
          <p:nvPr/>
        </p:nvPicPr>
        <p:blipFill>
          <a:blip r:embed="rId3"/>
          <a:stretch>
            <a:fillRect/>
          </a:stretch>
        </p:blipFill>
        <p:spPr>
          <a:xfrm>
            <a:off x="7752458" y="989463"/>
            <a:ext cx="4220646" cy="2695538"/>
          </a:xfrm>
          <a:prstGeom prst="rect">
            <a:avLst/>
          </a:prstGeom>
        </p:spPr>
      </p:pic>
      <p:pic>
        <p:nvPicPr>
          <p:cNvPr id="6" name="Picture 5"/>
          <p:cNvPicPr>
            <a:picLocks noChangeAspect="1"/>
          </p:cNvPicPr>
          <p:nvPr/>
        </p:nvPicPr>
        <p:blipFill>
          <a:blip r:embed="rId4"/>
          <a:stretch>
            <a:fillRect/>
          </a:stretch>
        </p:blipFill>
        <p:spPr>
          <a:xfrm>
            <a:off x="156461" y="3780430"/>
            <a:ext cx="5825514" cy="2587238"/>
          </a:xfrm>
          <a:prstGeom prst="rect">
            <a:avLst/>
          </a:prstGeom>
        </p:spPr>
      </p:pic>
      <p:pic>
        <p:nvPicPr>
          <p:cNvPr id="7" name="Picture 6"/>
          <p:cNvPicPr>
            <a:picLocks noChangeAspect="1"/>
          </p:cNvPicPr>
          <p:nvPr/>
        </p:nvPicPr>
        <p:blipFill rotWithShape="1">
          <a:blip r:embed="rId5"/>
          <a:srcRect b="13505"/>
          <a:stretch/>
        </p:blipFill>
        <p:spPr>
          <a:xfrm>
            <a:off x="5981975" y="3780430"/>
            <a:ext cx="4985980" cy="2906973"/>
          </a:xfrm>
          <a:prstGeom prst="rect">
            <a:avLst/>
          </a:prstGeom>
        </p:spPr>
      </p:pic>
    </p:spTree>
    <p:extLst>
      <p:ext uri="{BB962C8B-B14F-4D97-AF65-F5344CB8AC3E}">
        <p14:creationId xmlns:p14="http://schemas.microsoft.com/office/powerpoint/2010/main" val="11972429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Proactive Inhibition and Reset of Encoding</a:t>
            </a:r>
          </a:p>
        </p:txBody>
      </p:sp>
      <p:grpSp>
        <p:nvGrpSpPr>
          <p:cNvPr id="4" name="Group 3"/>
          <p:cNvGrpSpPr/>
          <p:nvPr/>
        </p:nvGrpSpPr>
        <p:grpSpPr>
          <a:xfrm>
            <a:off x="187459" y="1260533"/>
            <a:ext cx="7551962" cy="4495998"/>
            <a:chOff x="1178254" y="623122"/>
            <a:chExt cx="9418302" cy="5607108"/>
          </a:xfrm>
        </p:grpSpPr>
        <p:pic>
          <p:nvPicPr>
            <p:cNvPr id="5" name="Picture 4"/>
            <p:cNvPicPr>
              <a:picLocks noChangeAspect="1"/>
            </p:cNvPicPr>
            <p:nvPr/>
          </p:nvPicPr>
          <p:blipFill>
            <a:blip r:embed="rId2"/>
            <a:stretch>
              <a:fillRect/>
            </a:stretch>
          </p:blipFill>
          <p:spPr>
            <a:xfrm>
              <a:off x="1500554" y="623122"/>
              <a:ext cx="8346830" cy="5527348"/>
            </a:xfrm>
            <a:prstGeom prst="rect">
              <a:avLst/>
            </a:prstGeom>
          </p:spPr>
        </p:pic>
        <p:pic>
          <p:nvPicPr>
            <p:cNvPr id="6" name="Picture 5"/>
            <p:cNvPicPr>
              <a:picLocks noChangeAspect="1"/>
            </p:cNvPicPr>
            <p:nvPr/>
          </p:nvPicPr>
          <p:blipFill>
            <a:blip r:embed="rId3"/>
            <a:stretch>
              <a:fillRect/>
            </a:stretch>
          </p:blipFill>
          <p:spPr>
            <a:xfrm>
              <a:off x="9988064" y="1174851"/>
              <a:ext cx="608492" cy="4975619"/>
            </a:xfrm>
            <a:prstGeom prst="rect">
              <a:avLst/>
            </a:prstGeom>
          </p:spPr>
        </p:pic>
        <p:sp>
          <p:nvSpPr>
            <p:cNvPr id="7" name="Rectangle 6"/>
            <p:cNvSpPr/>
            <p:nvPr/>
          </p:nvSpPr>
          <p:spPr>
            <a:xfrm>
              <a:off x="1223889" y="55050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mj-lt"/>
              </a:endParaRPr>
            </a:p>
          </p:txBody>
        </p:sp>
        <p:sp>
          <p:nvSpPr>
            <p:cNvPr id="8" name="TextBox 7"/>
            <p:cNvSpPr txBox="1"/>
            <p:nvPr/>
          </p:nvSpPr>
          <p:spPr>
            <a:xfrm rot="16200000">
              <a:off x="1019498" y="5610868"/>
              <a:ext cx="778118" cy="460606"/>
            </a:xfrm>
            <a:prstGeom prst="rect">
              <a:avLst/>
            </a:prstGeom>
            <a:noFill/>
            <a:ln>
              <a:noFill/>
            </a:ln>
          </p:spPr>
          <p:txBody>
            <a:bodyPr wrap="square" rtlCol="0" anchor="ctr">
              <a:spAutoFit/>
            </a:bodyPr>
            <a:lstStyle/>
            <a:p>
              <a:pPr algn="ctr"/>
              <a:r>
                <a:rPr lang="en-AU" sz="900" b="1" dirty="0">
                  <a:latin typeface="+mj-lt"/>
                </a:rPr>
                <a:t>Experiment 3</a:t>
              </a:r>
            </a:p>
          </p:txBody>
        </p:sp>
      </p:grpSp>
      <p:sp>
        <p:nvSpPr>
          <p:cNvPr id="11" name="TextBox 10"/>
          <p:cNvSpPr txBox="1"/>
          <p:nvPr/>
        </p:nvSpPr>
        <p:spPr>
          <a:xfrm>
            <a:off x="8093122" y="1856096"/>
            <a:ext cx="1378424" cy="1754326"/>
          </a:xfrm>
          <a:prstGeom prst="rect">
            <a:avLst/>
          </a:prstGeom>
          <a:noFill/>
        </p:spPr>
        <p:txBody>
          <a:bodyPr wrap="square" rtlCol="0">
            <a:spAutoFit/>
          </a:bodyPr>
          <a:lstStyle/>
          <a:p>
            <a:r>
              <a:rPr lang="en-AU" dirty="0">
                <a:latin typeface="+mj-lt"/>
              </a:rPr>
              <a:t>Block 1: </a:t>
            </a:r>
          </a:p>
          <a:p>
            <a:endParaRPr lang="en-AU" dirty="0">
              <a:latin typeface="+mj-lt"/>
            </a:endParaRPr>
          </a:p>
          <a:p>
            <a:r>
              <a:rPr lang="en-AU" dirty="0">
                <a:latin typeface="+mj-lt"/>
              </a:rPr>
              <a:t>Cat </a:t>
            </a:r>
          </a:p>
          <a:p>
            <a:r>
              <a:rPr lang="en-AU" dirty="0">
                <a:latin typeface="+mj-lt"/>
              </a:rPr>
              <a:t>Dog</a:t>
            </a:r>
          </a:p>
          <a:p>
            <a:r>
              <a:rPr lang="en-AU" dirty="0">
                <a:latin typeface="+mj-lt"/>
              </a:rPr>
              <a:t>Fish </a:t>
            </a:r>
          </a:p>
          <a:p>
            <a:r>
              <a:rPr lang="en-AU" dirty="0">
                <a:latin typeface="+mj-lt"/>
              </a:rPr>
              <a:t>Human</a:t>
            </a:r>
          </a:p>
        </p:txBody>
      </p:sp>
      <p:sp>
        <p:nvSpPr>
          <p:cNvPr id="12" name="TextBox 11"/>
          <p:cNvSpPr txBox="1"/>
          <p:nvPr/>
        </p:nvSpPr>
        <p:spPr>
          <a:xfrm>
            <a:off x="9350990" y="1856096"/>
            <a:ext cx="1378424" cy="3693319"/>
          </a:xfrm>
          <a:prstGeom prst="rect">
            <a:avLst/>
          </a:prstGeom>
          <a:noFill/>
        </p:spPr>
        <p:txBody>
          <a:bodyPr wrap="square" rtlCol="0">
            <a:spAutoFit/>
          </a:bodyPr>
          <a:lstStyle/>
          <a:p>
            <a:r>
              <a:rPr lang="en-AU" dirty="0">
                <a:latin typeface="+mj-lt"/>
              </a:rPr>
              <a:t>Block 2: </a:t>
            </a:r>
          </a:p>
          <a:p>
            <a:endParaRPr lang="en-AU" dirty="0">
              <a:latin typeface="+mj-lt"/>
            </a:endParaRPr>
          </a:p>
          <a:p>
            <a:r>
              <a:rPr lang="en-AU" dirty="0">
                <a:latin typeface="+mj-lt"/>
              </a:rPr>
              <a:t>Car</a:t>
            </a:r>
          </a:p>
          <a:p>
            <a:r>
              <a:rPr lang="en-AU" dirty="0">
                <a:latin typeface="+mj-lt"/>
              </a:rPr>
              <a:t>Truck </a:t>
            </a:r>
          </a:p>
          <a:p>
            <a:r>
              <a:rPr lang="en-AU" dirty="0">
                <a:latin typeface="+mj-lt"/>
              </a:rPr>
              <a:t>Sam </a:t>
            </a:r>
          </a:p>
          <a:p>
            <a:r>
              <a:rPr lang="en-AU" dirty="0">
                <a:latin typeface="+mj-lt"/>
              </a:rPr>
              <a:t>Batman </a:t>
            </a:r>
          </a:p>
          <a:p>
            <a:endParaRPr lang="en-AU" dirty="0">
              <a:latin typeface="+mj-lt"/>
            </a:endParaRPr>
          </a:p>
          <a:p>
            <a:r>
              <a:rPr lang="en-AU" dirty="0">
                <a:latin typeface="+mj-lt"/>
              </a:rPr>
              <a:t>(Cat </a:t>
            </a:r>
          </a:p>
          <a:p>
            <a:r>
              <a:rPr lang="en-AU" dirty="0">
                <a:latin typeface="+mj-lt"/>
              </a:rPr>
              <a:t>Dog</a:t>
            </a:r>
          </a:p>
          <a:p>
            <a:r>
              <a:rPr lang="en-AU" dirty="0">
                <a:latin typeface="+mj-lt"/>
              </a:rPr>
              <a:t>Fish </a:t>
            </a:r>
          </a:p>
          <a:p>
            <a:r>
              <a:rPr lang="en-AU" dirty="0">
                <a:latin typeface="+mj-lt"/>
              </a:rPr>
              <a:t>Human)</a:t>
            </a:r>
          </a:p>
          <a:p>
            <a:endParaRPr lang="en-AU" dirty="0">
              <a:latin typeface="+mj-lt"/>
            </a:endParaRPr>
          </a:p>
          <a:p>
            <a:endParaRPr lang="en-AU" dirty="0">
              <a:latin typeface="+mj-lt"/>
            </a:endParaRPr>
          </a:p>
        </p:txBody>
      </p:sp>
      <p:sp>
        <p:nvSpPr>
          <p:cNvPr id="13" name="TextBox 12"/>
          <p:cNvSpPr txBox="1"/>
          <p:nvPr/>
        </p:nvSpPr>
        <p:spPr>
          <a:xfrm>
            <a:off x="10425962" y="1856095"/>
            <a:ext cx="1378424" cy="5078313"/>
          </a:xfrm>
          <a:prstGeom prst="rect">
            <a:avLst/>
          </a:prstGeom>
          <a:noFill/>
        </p:spPr>
        <p:txBody>
          <a:bodyPr wrap="square" rtlCol="0">
            <a:spAutoFit/>
          </a:bodyPr>
          <a:lstStyle/>
          <a:p>
            <a:r>
              <a:rPr lang="en-AU" dirty="0">
                <a:latin typeface="+mj-lt"/>
              </a:rPr>
              <a:t>Block 3: </a:t>
            </a:r>
          </a:p>
          <a:p>
            <a:endParaRPr lang="en-AU" dirty="0">
              <a:latin typeface="+mj-lt"/>
            </a:endParaRPr>
          </a:p>
          <a:p>
            <a:r>
              <a:rPr lang="en-AU" dirty="0">
                <a:latin typeface="+mj-lt"/>
              </a:rPr>
              <a:t>Laptop</a:t>
            </a:r>
          </a:p>
          <a:p>
            <a:r>
              <a:rPr lang="en-AU" dirty="0">
                <a:latin typeface="+mj-lt"/>
              </a:rPr>
              <a:t>PlayStation</a:t>
            </a:r>
          </a:p>
          <a:p>
            <a:r>
              <a:rPr lang="en-AU" dirty="0">
                <a:latin typeface="+mj-lt"/>
              </a:rPr>
              <a:t>Work</a:t>
            </a:r>
          </a:p>
          <a:p>
            <a:r>
              <a:rPr lang="en-AU" dirty="0">
                <a:latin typeface="+mj-lt"/>
              </a:rPr>
              <a:t>Games</a:t>
            </a:r>
          </a:p>
          <a:p>
            <a:endParaRPr lang="en-AU" dirty="0">
              <a:latin typeface="+mj-lt"/>
            </a:endParaRPr>
          </a:p>
          <a:p>
            <a:r>
              <a:rPr lang="en-AU" dirty="0">
                <a:latin typeface="+mj-lt"/>
              </a:rPr>
              <a:t>(Car</a:t>
            </a:r>
          </a:p>
          <a:p>
            <a:r>
              <a:rPr lang="en-AU" dirty="0">
                <a:latin typeface="+mj-lt"/>
              </a:rPr>
              <a:t>Truck </a:t>
            </a:r>
          </a:p>
          <a:p>
            <a:r>
              <a:rPr lang="en-AU" dirty="0">
                <a:latin typeface="+mj-lt"/>
              </a:rPr>
              <a:t>Sam </a:t>
            </a:r>
          </a:p>
          <a:p>
            <a:r>
              <a:rPr lang="en-AU" dirty="0">
                <a:latin typeface="+mj-lt"/>
              </a:rPr>
              <a:t>Batman)</a:t>
            </a:r>
          </a:p>
          <a:p>
            <a:endParaRPr lang="en-AU" dirty="0">
              <a:latin typeface="+mj-lt"/>
            </a:endParaRPr>
          </a:p>
          <a:p>
            <a:r>
              <a:rPr lang="en-AU" dirty="0">
                <a:latin typeface="+mj-lt"/>
              </a:rPr>
              <a:t>(Cat </a:t>
            </a:r>
          </a:p>
          <a:p>
            <a:r>
              <a:rPr lang="en-AU" dirty="0">
                <a:latin typeface="+mj-lt"/>
              </a:rPr>
              <a:t>Dog</a:t>
            </a:r>
          </a:p>
          <a:p>
            <a:r>
              <a:rPr lang="en-AU" dirty="0">
                <a:latin typeface="+mj-lt"/>
              </a:rPr>
              <a:t>Fish </a:t>
            </a:r>
          </a:p>
          <a:p>
            <a:r>
              <a:rPr lang="en-AU" dirty="0">
                <a:latin typeface="+mj-lt"/>
              </a:rPr>
              <a:t>Human)</a:t>
            </a:r>
          </a:p>
          <a:p>
            <a:endParaRPr lang="en-AU" dirty="0">
              <a:latin typeface="+mj-lt"/>
            </a:endParaRPr>
          </a:p>
          <a:p>
            <a:endParaRPr lang="en-AU" dirty="0">
              <a:latin typeface="+mj-lt"/>
            </a:endParaRPr>
          </a:p>
        </p:txBody>
      </p:sp>
      <p:sp>
        <p:nvSpPr>
          <p:cNvPr id="26" name="U-Turn Arrow 25"/>
          <p:cNvSpPr/>
          <p:nvPr/>
        </p:nvSpPr>
        <p:spPr>
          <a:xfrm flipV="1">
            <a:off x="8801191" y="3702754"/>
            <a:ext cx="1074972" cy="2875466"/>
          </a:xfrm>
          <a:prstGeom prst="uturnArrow">
            <a:avLst>
              <a:gd name="adj1" fmla="val 10209"/>
              <a:gd name="adj2" fmla="val 11265"/>
              <a:gd name="adj3" fmla="val 25000"/>
              <a:gd name="adj4" fmla="val 50000"/>
              <a:gd name="adj5" fmla="val 583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mj-lt"/>
            </a:endParaRPr>
          </a:p>
        </p:txBody>
      </p:sp>
      <p:sp>
        <p:nvSpPr>
          <p:cNvPr id="28" name="U-Turn Arrow 27"/>
          <p:cNvSpPr/>
          <p:nvPr/>
        </p:nvSpPr>
        <p:spPr>
          <a:xfrm flipV="1">
            <a:off x="9717661" y="5901693"/>
            <a:ext cx="1074972" cy="956307"/>
          </a:xfrm>
          <a:prstGeom prst="uturnArrow">
            <a:avLst>
              <a:gd name="adj1" fmla="val 10209"/>
              <a:gd name="adj2" fmla="val 11265"/>
              <a:gd name="adj3" fmla="val 25000"/>
              <a:gd name="adj4" fmla="val 50000"/>
              <a:gd name="adj5" fmla="val 58388"/>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mj-lt"/>
            </a:endParaRPr>
          </a:p>
        </p:txBody>
      </p:sp>
      <p:sp>
        <p:nvSpPr>
          <p:cNvPr id="29" name="Rectangle 28"/>
          <p:cNvSpPr/>
          <p:nvPr/>
        </p:nvSpPr>
        <p:spPr>
          <a:xfrm>
            <a:off x="520197" y="6208888"/>
            <a:ext cx="4343240" cy="369332"/>
          </a:xfrm>
          <a:prstGeom prst="rect">
            <a:avLst/>
          </a:prstGeom>
        </p:spPr>
        <p:txBody>
          <a:bodyPr wrap="none">
            <a:spAutoFit/>
          </a:bodyPr>
          <a:lstStyle/>
          <a:p>
            <a:r>
              <a:rPr lang="en-AU" b="0" i="0" dirty="0" err="1">
                <a:solidFill>
                  <a:srgbClr val="333333"/>
                </a:solidFill>
                <a:effectLst/>
                <a:latin typeface="+mj-lt"/>
              </a:rPr>
              <a:t>Pastotter</a:t>
            </a:r>
            <a:r>
              <a:rPr lang="en-AU" b="0" i="0" dirty="0">
                <a:solidFill>
                  <a:srgbClr val="333333"/>
                </a:solidFill>
                <a:effectLst/>
                <a:latin typeface="+mj-lt"/>
              </a:rPr>
              <a:t>, B., Engel, M., &amp; Frings, C. (2018).</a:t>
            </a:r>
            <a:endParaRPr lang="en-AU" dirty="0">
              <a:latin typeface="+mj-lt"/>
            </a:endParaRPr>
          </a:p>
        </p:txBody>
      </p:sp>
      <p:pic>
        <p:nvPicPr>
          <p:cNvPr id="40" name="Picture 39"/>
          <p:cNvPicPr>
            <a:picLocks noChangeAspect="1"/>
          </p:cNvPicPr>
          <p:nvPr/>
        </p:nvPicPr>
        <p:blipFill rotWithShape="1">
          <a:blip r:embed="rId4"/>
          <a:srcRect l="66704" r="7279" b="76450"/>
          <a:stretch/>
        </p:blipFill>
        <p:spPr>
          <a:xfrm>
            <a:off x="5233643" y="5696974"/>
            <a:ext cx="1965277" cy="1059582"/>
          </a:xfrm>
          <a:prstGeom prst="rect">
            <a:avLst/>
          </a:prstGeom>
        </p:spPr>
      </p:pic>
    </p:spTree>
    <p:extLst>
      <p:ext uri="{BB962C8B-B14F-4D97-AF65-F5344CB8AC3E}">
        <p14:creationId xmlns:p14="http://schemas.microsoft.com/office/powerpoint/2010/main" val="182528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1"/>
            <a:ext cx="12192000" cy="1056069"/>
          </a:xfrm>
          <a:prstGeom prst="rect">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AU" sz="3200" dirty="0">
                <a:solidFill>
                  <a:schemeClr val="tx1"/>
                </a:solidFill>
                <a:latin typeface="Times New Roman" panose="02020603050405020304" pitchFamily="18" charset="0"/>
                <a:cs typeface="Times New Roman" panose="02020603050405020304" pitchFamily="18" charset="0"/>
              </a:rPr>
              <a:t>Active Learning Works! But How? Isolating Direct and Indirect Effects</a:t>
            </a:r>
          </a:p>
          <a:p>
            <a:endParaRPr lang="en-AU" sz="1400" dirty="0">
              <a:solidFill>
                <a:schemeClr val="tx1"/>
              </a:solidFill>
              <a:latin typeface="Times New Roman" panose="02020603050405020304" pitchFamily="18" charset="0"/>
              <a:cs typeface="Times New Roman" panose="02020603050405020304" pitchFamily="18" charset="0"/>
            </a:endParaRPr>
          </a:p>
          <a:p>
            <a:r>
              <a:rPr lang="en-AU" dirty="0">
                <a:solidFill>
                  <a:schemeClr val="tx1"/>
                </a:solidFill>
                <a:latin typeface="Times New Roman" panose="02020603050405020304" pitchFamily="18" charset="0"/>
                <a:cs typeface="Times New Roman" panose="02020603050405020304" pitchFamily="18" charset="0"/>
              </a:rPr>
              <a:t>Shaun Boustani </a:t>
            </a:r>
          </a:p>
          <a:p>
            <a:pPr algn="ctr"/>
            <a:r>
              <a:rPr lang="en-AU" sz="3200" dirty="0">
                <a:solidFill>
                  <a:schemeClr val="tx1"/>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335999" y="1325915"/>
            <a:ext cx="6691817" cy="25200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Active Learning is a set of teaching styles which make students retrieve and interact with materials. </a:t>
            </a:r>
          </a:p>
          <a:p>
            <a:pPr marL="285750" indent="-285750">
              <a:spcAft>
                <a:spcPts val="600"/>
              </a:spcAft>
              <a:buFont typeface="Arial" panose="020B0604020202020204" pitchFamily="34" charset="0"/>
              <a:buChar char="•"/>
            </a:pPr>
            <a:r>
              <a:rPr lang="en-AU" sz="1200" dirty="0" err="1">
                <a:solidFill>
                  <a:schemeClr val="tx1"/>
                </a:solidFill>
                <a:latin typeface="Times New Roman" panose="02020603050405020304" pitchFamily="18" charset="0"/>
                <a:cs typeface="Times New Roman" panose="02020603050405020304" pitchFamily="18" charset="0"/>
              </a:rPr>
              <a:t>Dunlosky</a:t>
            </a:r>
            <a:r>
              <a:rPr lang="en-AU" sz="1200" dirty="0">
                <a:solidFill>
                  <a:schemeClr val="tx1"/>
                </a:solidFill>
                <a:latin typeface="Times New Roman" panose="02020603050405020304" pitchFamily="18" charset="0"/>
                <a:cs typeface="Times New Roman" panose="02020603050405020304" pitchFamily="18" charset="0"/>
              </a:rPr>
              <a:t> et al. (2013) and Freeman et al. (2014) have found that active learning is superior to passive styles on a range of outcomes. </a:t>
            </a:r>
          </a:p>
          <a:p>
            <a:pPr marL="285750" indent="-2857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285750" indent="-2857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However: </a:t>
            </a:r>
          </a:p>
          <a:p>
            <a:pPr marL="742950" lvl="1" indent="-2857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It is expensive and difficult to implement (Prince, 2004)</a:t>
            </a:r>
          </a:p>
          <a:p>
            <a:pPr marL="742950" lvl="1" indent="-2857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Existing research is not well controlled (</a:t>
            </a:r>
            <a:r>
              <a:rPr lang="en-AU" sz="1200" dirty="0" err="1">
                <a:solidFill>
                  <a:schemeClr val="tx1"/>
                </a:solidFill>
                <a:latin typeface="Times New Roman" panose="02020603050405020304" pitchFamily="18" charset="0"/>
                <a:cs typeface="Times New Roman" panose="02020603050405020304" pitchFamily="18" charset="0"/>
              </a:rPr>
              <a:t>Wieman</a:t>
            </a:r>
            <a:r>
              <a:rPr lang="en-AU" sz="1200" dirty="0">
                <a:solidFill>
                  <a:schemeClr val="tx1"/>
                </a:solidFill>
                <a:latin typeface="Times New Roman" panose="02020603050405020304" pitchFamily="18" charset="0"/>
                <a:cs typeface="Times New Roman" panose="02020603050405020304" pitchFamily="18" charset="0"/>
              </a:rPr>
              <a:t>, and Gilbert, 2013) </a:t>
            </a:r>
          </a:p>
          <a:p>
            <a:pPr marL="742950" lvl="1" indent="-2857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Doubt that the benefits generalise (Freeman et al., 2014)</a:t>
            </a:r>
          </a:p>
          <a:p>
            <a:pPr marL="285750" indent="-285750">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176000" y="1298556"/>
            <a:ext cx="4680000" cy="12600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600"/>
              </a:spcAft>
              <a:buFont typeface="Arial" panose="020B0604020202020204" pitchFamily="34" charset="0"/>
              <a:buChar char="•"/>
            </a:pPr>
            <a:r>
              <a:rPr lang="en-AU" sz="1200" dirty="0">
                <a:solidFill>
                  <a:prstClr val="black"/>
                </a:solidFill>
                <a:latin typeface="Times New Roman" panose="02020603050405020304" pitchFamily="18" charset="0"/>
                <a:cs typeface="Times New Roman" panose="02020603050405020304" pitchFamily="18" charset="0"/>
              </a:rPr>
              <a:t>To determine if the benefits of active learning only apply to tested materials (direct effects), or if there are more general benefits (indirect effects).  </a:t>
            </a:r>
          </a:p>
          <a:p>
            <a:pPr marL="285750" indent="-285750">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To discover if these effects are due to semantic factors. </a:t>
            </a:r>
          </a:p>
        </p:txBody>
      </p:sp>
      <p:sp>
        <p:nvSpPr>
          <p:cNvPr id="17" name="Rectangle 16"/>
          <p:cNvSpPr/>
          <p:nvPr/>
        </p:nvSpPr>
        <p:spPr>
          <a:xfrm>
            <a:off x="195942" y="4145774"/>
            <a:ext cx="5512527" cy="2621423"/>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Quantitative Research.</a:t>
            </a: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Participants were First Year Psychology Students recruited from SONA.</a:t>
            </a: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Three experiments </a:t>
            </a:r>
          </a:p>
          <a:p>
            <a:pPr marL="628650" lvl="1"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Experiment 1: Compared Active to Passive styles (Structured; Unstructured) </a:t>
            </a:r>
          </a:p>
          <a:p>
            <a:pPr marL="628650" lvl="1"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Experiment 2: Compared Semantically Related and Unrelated concepts </a:t>
            </a:r>
          </a:p>
          <a:p>
            <a:pPr marL="628650" lvl="1"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Experiment 3: Compared Active and Elaborative styles </a:t>
            </a:r>
          </a:p>
          <a:p>
            <a:pPr marL="628650" lvl="1" indent="-1714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628650" lvl="1" indent="-1714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a:spcAft>
                <a:spcPts val="600"/>
              </a:spcAft>
            </a:pPr>
            <a:endParaRPr lang="en-AU" sz="12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endParaRPr lang="en-AU" sz="1200" dirty="0">
              <a:latin typeface="Times New Roman" panose="02020603050405020304" pitchFamily="18" charset="0"/>
              <a:cs typeface="Times New Roman" panose="02020603050405020304" pitchFamily="18" charset="0"/>
            </a:endParaRPr>
          </a:p>
        </p:txBody>
      </p:sp>
      <p:sp>
        <p:nvSpPr>
          <p:cNvPr id="18" name="Rectangle 17"/>
          <p:cNvSpPr/>
          <p:nvPr/>
        </p:nvSpPr>
        <p:spPr>
          <a:xfrm>
            <a:off x="6455996" y="4395434"/>
            <a:ext cx="5548769" cy="2371764"/>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First study to demonstrate the direct and indirect effects of intermittent testing (Active Learning) on passively taught information. </a:t>
            </a: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Demonstrates that the indirect effect is robust and large. </a:t>
            </a: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Provides three experiments demonstrating that this effect is not dependent on increased understanding of content throughout (i.e. is not semantically dependent), </a:t>
            </a: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Informs best practice for education. </a:t>
            </a:r>
          </a:p>
          <a:p>
            <a:pPr marL="171450" indent="-1714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endParaRPr lang="en-AU" sz="1200" dirty="0">
              <a:latin typeface="Times New Roman" panose="02020603050405020304" pitchFamily="18" charset="0"/>
              <a:cs typeface="Times New Roman" panose="02020603050405020304" pitchFamily="18" charset="0"/>
            </a:endParaRPr>
          </a:p>
        </p:txBody>
      </p:sp>
      <p:sp>
        <p:nvSpPr>
          <p:cNvPr id="19" name="Rectangle 18"/>
          <p:cNvSpPr/>
          <p:nvPr/>
        </p:nvSpPr>
        <p:spPr>
          <a:xfrm>
            <a:off x="7176000" y="2821380"/>
            <a:ext cx="4680000" cy="1260000"/>
          </a:xfrm>
          <a:prstGeom prst="rect">
            <a:avLst/>
          </a:prstGeom>
          <a:solidFill>
            <a:schemeClr val="bg1">
              <a:lumMod val="95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endParaRPr lang="en-AU" sz="1200" dirty="0">
              <a:solidFill>
                <a:schemeClr val="tx1"/>
              </a:solidFill>
              <a:latin typeface="Times New Roman" panose="02020603050405020304" pitchFamily="18" charset="0"/>
              <a:cs typeface="Times New Roman" panose="02020603050405020304" pitchFamily="18" charset="0"/>
            </a:endParaRPr>
          </a:p>
          <a:p>
            <a:pPr marL="171450" indent="-171450">
              <a:spcAft>
                <a:spcPts val="600"/>
              </a:spcAft>
              <a:buFont typeface="Arial" panose="020B0604020202020204" pitchFamily="34" charset="0"/>
              <a:buChar char="•"/>
            </a:pPr>
            <a:r>
              <a:rPr lang="en-AU" sz="1200" dirty="0">
                <a:solidFill>
                  <a:schemeClr val="tx1"/>
                </a:solidFill>
                <a:latin typeface="Times New Roman" panose="02020603050405020304" pitchFamily="18" charset="0"/>
                <a:cs typeface="Times New Roman" panose="02020603050405020304" pitchFamily="18" charset="0"/>
              </a:rPr>
              <a:t>We expect that active learning does carry indirect effects, as demonstrated by forward testing effects (</a:t>
            </a:r>
            <a:r>
              <a:rPr lang="de-DE" sz="1200" dirty="0">
                <a:solidFill>
                  <a:schemeClr val="tx1"/>
                </a:solidFill>
                <a:latin typeface="Times New Roman" panose="02020603050405020304" pitchFamily="18" charset="0"/>
                <a:cs typeface="Times New Roman" panose="02020603050405020304" pitchFamily="18" charset="0"/>
              </a:rPr>
              <a:t>Wissman, Rawson, &amp; Pyc, 2011). Therefore we hypothesise untested materials will be better remembered in active than passive conditions, it is also hypothesised that this is due to increased overall understanding. </a:t>
            </a:r>
            <a:endParaRPr lang="en-AU" sz="1200" dirty="0">
              <a:latin typeface="Times New Roman" panose="02020603050405020304" pitchFamily="18" charset="0"/>
              <a:cs typeface="Times New Roman" panose="02020603050405020304" pitchFamily="18" charset="0"/>
            </a:endParaRPr>
          </a:p>
        </p:txBody>
      </p:sp>
      <p:sp>
        <p:nvSpPr>
          <p:cNvPr id="20" name="Rectangle 19"/>
          <p:cNvSpPr/>
          <p:nvPr/>
        </p:nvSpPr>
        <p:spPr>
          <a:xfrm>
            <a:off x="1906072" y="1141213"/>
            <a:ext cx="2979854"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Background</a:t>
            </a:r>
          </a:p>
        </p:txBody>
      </p:sp>
      <p:sp>
        <p:nvSpPr>
          <p:cNvPr id="23" name="Rectangle 22"/>
          <p:cNvSpPr/>
          <p:nvPr/>
        </p:nvSpPr>
        <p:spPr>
          <a:xfrm>
            <a:off x="7445188" y="1184047"/>
            <a:ext cx="1892654"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Aims</a:t>
            </a:r>
          </a:p>
        </p:txBody>
      </p:sp>
      <p:sp>
        <p:nvSpPr>
          <p:cNvPr id="24" name="Rectangle 23"/>
          <p:cNvSpPr/>
          <p:nvPr/>
        </p:nvSpPr>
        <p:spPr>
          <a:xfrm>
            <a:off x="7445188" y="2650026"/>
            <a:ext cx="3385944"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Hypotheses</a:t>
            </a:r>
          </a:p>
        </p:txBody>
      </p:sp>
      <p:sp>
        <p:nvSpPr>
          <p:cNvPr id="25" name="Rectangle 24"/>
          <p:cNvSpPr/>
          <p:nvPr/>
        </p:nvSpPr>
        <p:spPr>
          <a:xfrm>
            <a:off x="1965108" y="3989634"/>
            <a:ext cx="2920818"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Design and Method</a:t>
            </a:r>
          </a:p>
        </p:txBody>
      </p:sp>
      <p:sp>
        <p:nvSpPr>
          <p:cNvPr id="26" name="Rectangle 25"/>
          <p:cNvSpPr/>
          <p:nvPr/>
        </p:nvSpPr>
        <p:spPr>
          <a:xfrm>
            <a:off x="6786216" y="4231188"/>
            <a:ext cx="1892654" cy="288000"/>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Significance</a:t>
            </a:r>
          </a:p>
        </p:txBody>
      </p:sp>
      <p:pic>
        <p:nvPicPr>
          <p:cNvPr id="27" name="Picture 26"/>
          <p:cNvPicPr>
            <a:picLocks noChangeAspect="1"/>
          </p:cNvPicPr>
          <p:nvPr/>
        </p:nvPicPr>
        <p:blipFill>
          <a:blip r:embed="rId3"/>
          <a:stretch>
            <a:fillRect/>
          </a:stretch>
        </p:blipFill>
        <p:spPr>
          <a:xfrm>
            <a:off x="4885926" y="2140021"/>
            <a:ext cx="2012578" cy="891788"/>
          </a:xfrm>
          <a:prstGeom prst="rect">
            <a:avLst/>
          </a:prstGeom>
        </p:spPr>
      </p:pic>
      <p:grpSp>
        <p:nvGrpSpPr>
          <p:cNvPr id="31" name="Group 30"/>
          <p:cNvGrpSpPr/>
          <p:nvPr/>
        </p:nvGrpSpPr>
        <p:grpSpPr>
          <a:xfrm>
            <a:off x="1447675" y="5707216"/>
            <a:ext cx="3009059" cy="940724"/>
            <a:chOff x="1735657" y="4022816"/>
            <a:chExt cx="3009059" cy="940724"/>
          </a:xfrm>
        </p:grpSpPr>
        <p:sp>
          <p:nvSpPr>
            <p:cNvPr id="32" name="Rectangle 31"/>
            <p:cNvSpPr/>
            <p:nvPr/>
          </p:nvSpPr>
          <p:spPr>
            <a:xfrm>
              <a:off x="1735658" y="4022816"/>
              <a:ext cx="3009058" cy="9407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pic>
          <p:nvPicPr>
            <p:cNvPr id="33" name="Picture 32"/>
            <p:cNvPicPr>
              <a:picLocks noChangeAspect="1"/>
            </p:cNvPicPr>
            <p:nvPr/>
          </p:nvPicPr>
          <p:blipFill>
            <a:blip r:embed="rId4"/>
            <a:stretch>
              <a:fillRect/>
            </a:stretch>
          </p:blipFill>
          <p:spPr>
            <a:xfrm>
              <a:off x="1735657" y="4022817"/>
              <a:ext cx="3009058" cy="940723"/>
            </a:xfrm>
            <a:prstGeom prst="rect">
              <a:avLst/>
            </a:prstGeom>
          </p:spPr>
        </p:pic>
      </p:grpSp>
      <p:pic>
        <p:nvPicPr>
          <p:cNvPr id="35" name="Picture 34"/>
          <p:cNvPicPr>
            <a:picLocks noChangeAspect="1"/>
          </p:cNvPicPr>
          <p:nvPr/>
        </p:nvPicPr>
        <p:blipFill>
          <a:blip r:embed="rId5"/>
          <a:stretch>
            <a:fillRect/>
          </a:stretch>
        </p:blipFill>
        <p:spPr>
          <a:xfrm>
            <a:off x="9416224" y="5620505"/>
            <a:ext cx="2131346" cy="1107194"/>
          </a:xfrm>
          <a:prstGeom prst="rect">
            <a:avLst/>
          </a:prstGeom>
        </p:spPr>
      </p:pic>
    </p:spTree>
    <p:extLst>
      <p:ext uri="{BB962C8B-B14F-4D97-AF65-F5344CB8AC3E}">
        <p14:creationId xmlns:p14="http://schemas.microsoft.com/office/powerpoint/2010/main" val="6575682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Task Examples (all) </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0207" y="4337470"/>
            <a:ext cx="5247010" cy="157122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130" y="1644236"/>
            <a:ext cx="5946134" cy="119643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6335" y="1690688"/>
            <a:ext cx="5362330" cy="227034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713" y="3767148"/>
            <a:ext cx="5499270" cy="1744198"/>
          </a:xfrm>
          <a:prstGeom prst="rect">
            <a:avLst/>
          </a:prstGeom>
        </p:spPr>
      </p:pic>
    </p:spTree>
    <p:extLst>
      <p:ext uri="{BB962C8B-B14F-4D97-AF65-F5344CB8AC3E}">
        <p14:creationId xmlns:p14="http://schemas.microsoft.com/office/powerpoint/2010/main" val="3022059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Issues with Education</a:t>
            </a:r>
          </a:p>
        </p:txBody>
      </p:sp>
      <p:sp>
        <p:nvSpPr>
          <p:cNvPr id="3" name="Content Placeholder 2"/>
          <p:cNvSpPr>
            <a:spLocks noGrp="1"/>
          </p:cNvSpPr>
          <p:nvPr>
            <p:ph idx="1"/>
          </p:nvPr>
        </p:nvSpPr>
        <p:spPr/>
        <p:txBody>
          <a:bodyPr>
            <a:normAutofit/>
          </a:bodyPr>
          <a:lstStyle/>
          <a:p>
            <a:r>
              <a:rPr lang="en-AU" dirty="0">
                <a:latin typeface="+mj-lt"/>
              </a:rPr>
              <a:t>Current practices leave students disengaged, underprepared and unmotivated (Blumenfield and Paris, 2004)</a:t>
            </a:r>
          </a:p>
        </p:txBody>
      </p:sp>
    </p:spTree>
    <p:extLst>
      <p:ext uri="{BB962C8B-B14F-4D97-AF65-F5344CB8AC3E}">
        <p14:creationId xmlns:p14="http://schemas.microsoft.com/office/powerpoint/2010/main" val="4061672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A bit of background…</a:t>
            </a:r>
          </a:p>
        </p:txBody>
      </p:sp>
      <p:sp>
        <p:nvSpPr>
          <p:cNvPr id="3" name="Content Placeholder 2"/>
          <p:cNvSpPr>
            <a:spLocks noGrp="1"/>
          </p:cNvSpPr>
          <p:nvPr>
            <p:ph idx="1"/>
          </p:nvPr>
        </p:nvSpPr>
        <p:spPr/>
        <p:txBody>
          <a:bodyPr/>
          <a:lstStyle/>
          <a:p>
            <a:r>
              <a:rPr lang="en-AU" dirty="0">
                <a:latin typeface="Times New Roman" panose="02020603050405020304" pitchFamily="18" charset="0"/>
                <a:cs typeface="Times New Roman" panose="02020603050405020304" pitchFamily="18" charset="0"/>
              </a:rPr>
              <a:t>Calls for Educational Innovation (</a:t>
            </a:r>
            <a:r>
              <a:rPr lang="en-AU" dirty="0" err="1">
                <a:latin typeface="Times New Roman" panose="02020603050405020304" pitchFamily="18" charset="0"/>
                <a:cs typeface="Times New Roman" panose="02020603050405020304" pitchFamily="18" charset="0"/>
              </a:rPr>
              <a:t>Blumenfield</a:t>
            </a:r>
            <a:r>
              <a:rPr lang="en-AU" dirty="0">
                <a:latin typeface="Times New Roman" panose="02020603050405020304" pitchFamily="18" charset="0"/>
                <a:cs typeface="Times New Roman" panose="02020603050405020304" pitchFamily="18" charset="0"/>
              </a:rPr>
              <a:t> &amp; Paris, 2004; </a:t>
            </a:r>
            <a:r>
              <a:rPr lang="en-AU" dirty="0" err="1">
                <a:latin typeface="Times New Roman" panose="02020603050405020304" pitchFamily="18" charset="0"/>
                <a:cs typeface="Times New Roman" panose="02020603050405020304" pitchFamily="18" charset="0"/>
              </a:rPr>
              <a:t>Karmel</a:t>
            </a:r>
            <a:r>
              <a:rPr lang="en-AU" dirty="0">
                <a:latin typeface="Times New Roman" panose="02020603050405020304" pitchFamily="18" charset="0"/>
                <a:cs typeface="Times New Roman" panose="02020603050405020304" pitchFamily="18" charset="0"/>
              </a:rPr>
              <a:t> and Carroll, 2016; OECD, 2016) </a:t>
            </a:r>
          </a:p>
          <a:p>
            <a:r>
              <a:rPr lang="en-AU" dirty="0">
                <a:latin typeface="Times New Roman" panose="02020603050405020304" pitchFamily="18" charset="0"/>
                <a:cs typeface="Times New Roman" panose="02020603050405020304" pitchFamily="18" charset="0"/>
              </a:rPr>
              <a:t>Effective teaching techniques (</a:t>
            </a:r>
            <a:r>
              <a:rPr lang="da-DK" dirty="0">
                <a:latin typeface="Times New Roman" panose="02020603050405020304" pitchFamily="18" charset="0"/>
                <a:cs typeface="Times New Roman" panose="02020603050405020304" pitchFamily="18" charset="0"/>
              </a:rPr>
              <a:t>Dunlosky et al., 2013; Freeman et al., 2014) </a:t>
            </a: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Classic (</a:t>
            </a:r>
            <a:r>
              <a:rPr lang="en-AU" dirty="0" err="1">
                <a:latin typeface="Times New Roman" panose="02020603050405020304" pitchFamily="18" charset="0"/>
                <a:cs typeface="Times New Roman" panose="02020603050405020304" pitchFamily="18" charset="0"/>
              </a:rPr>
              <a:t>Didatic</a:t>
            </a:r>
            <a:r>
              <a:rPr lang="en-AU" dirty="0">
                <a:latin typeface="Times New Roman" panose="02020603050405020304" pitchFamily="18" charset="0"/>
                <a:cs typeface="Times New Roman" panose="02020603050405020304" pitchFamily="18" charset="0"/>
              </a:rPr>
              <a:t>) vs Modern (Active) </a:t>
            </a:r>
          </a:p>
          <a:p>
            <a:endParaRPr lang="en-AU"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838200" y="4115594"/>
            <a:ext cx="5598608" cy="2326940"/>
          </a:xfrm>
          <a:prstGeom prst="rect">
            <a:avLst/>
          </a:prstGeom>
        </p:spPr>
      </p:pic>
      <p:pic>
        <p:nvPicPr>
          <p:cNvPr id="5" name="Picture 4"/>
          <p:cNvPicPr>
            <a:picLocks noChangeAspect="1"/>
          </p:cNvPicPr>
          <p:nvPr/>
        </p:nvPicPr>
        <p:blipFill>
          <a:blip r:embed="rId4"/>
          <a:stretch>
            <a:fillRect/>
          </a:stretch>
        </p:blipFill>
        <p:spPr>
          <a:xfrm>
            <a:off x="7896368" y="3599120"/>
            <a:ext cx="3457432" cy="1947348"/>
          </a:xfrm>
          <a:prstGeom prst="rect">
            <a:avLst/>
          </a:prstGeom>
        </p:spPr>
      </p:pic>
    </p:spTree>
    <p:extLst>
      <p:ext uri="{BB962C8B-B14F-4D97-AF65-F5344CB8AC3E}">
        <p14:creationId xmlns:p14="http://schemas.microsoft.com/office/powerpoint/2010/main" val="89817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65125"/>
            <a:ext cx="10515600" cy="4351338"/>
          </a:xfrm>
        </p:spPr>
        <p:txBody>
          <a:bodyPr>
            <a:normAutofit/>
          </a:bodyPr>
          <a:lstStyle/>
          <a:p>
            <a:r>
              <a:rPr lang="en-AU" sz="2400" dirty="0">
                <a:latin typeface="+mj-lt"/>
              </a:rPr>
              <a:t>Job quality is declining - Under 40% of recent graduates are able to find full-time work (and this number is declining), and many are unable to find work in degree-related fields (</a:t>
            </a:r>
            <a:r>
              <a:rPr lang="en-AU" sz="2400" dirty="0" err="1">
                <a:latin typeface="+mj-lt"/>
              </a:rPr>
              <a:t>Karmel</a:t>
            </a:r>
            <a:r>
              <a:rPr lang="en-AU" sz="2400" dirty="0">
                <a:latin typeface="+mj-lt"/>
              </a:rPr>
              <a:t> and Carroll, 2016) </a:t>
            </a:r>
          </a:p>
          <a:p>
            <a:endParaRPr lang="en-AU" sz="2400" dirty="0">
              <a:latin typeface="+mj-lt"/>
            </a:endParaRPr>
          </a:p>
        </p:txBody>
      </p:sp>
      <p:pic>
        <p:nvPicPr>
          <p:cNvPr id="4" name="Picture 3"/>
          <p:cNvPicPr>
            <a:picLocks noChangeAspect="1"/>
          </p:cNvPicPr>
          <p:nvPr/>
        </p:nvPicPr>
        <p:blipFill>
          <a:blip r:embed="rId2"/>
          <a:stretch>
            <a:fillRect/>
          </a:stretch>
        </p:blipFill>
        <p:spPr>
          <a:xfrm>
            <a:off x="1993323" y="1511300"/>
            <a:ext cx="8205354" cy="4673600"/>
          </a:xfrm>
          <a:prstGeom prst="rect">
            <a:avLst/>
          </a:prstGeom>
        </p:spPr>
      </p:pic>
    </p:spTree>
    <p:extLst>
      <p:ext uri="{BB962C8B-B14F-4D97-AF65-F5344CB8AC3E}">
        <p14:creationId xmlns:p14="http://schemas.microsoft.com/office/powerpoint/2010/main" val="613629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365125"/>
            <a:ext cx="10515600" cy="4351338"/>
          </a:xfrm>
        </p:spPr>
        <p:txBody>
          <a:bodyPr/>
          <a:lstStyle/>
          <a:p>
            <a:r>
              <a:rPr lang="en-AU" dirty="0">
                <a:latin typeface="+mj-lt"/>
              </a:rPr>
              <a:t>One in three will not finish their degrees, and only 40% finish their degrees in the estimated duration (OECD, 2016)</a:t>
            </a:r>
          </a:p>
          <a:p>
            <a:endParaRPr lang="en-AU" dirty="0">
              <a:latin typeface="+mj-lt"/>
            </a:endParaRPr>
          </a:p>
        </p:txBody>
      </p:sp>
      <p:pic>
        <p:nvPicPr>
          <p:cNvPr id="4" name="Picture 3"/>
          <p:cNvPicPr>
            <a:picLocks noChangeAspect="1"/>
          </p:cNvPicPr>
          <p:nvPr/>
        </p:nvPicPr>
        <p:blipFill>
          <a:blip r:embed="rId2"/>
          <a:stretch>
            <a:fillRect/>
          </a:stretch>
        </p:blipFill>
        <p:spPr>
          <a:xfrm>
            <a:off x="2938461" y="1179512"/>
            <a:ext cx="6315075" cy="5210175"/>
          </a:xfrm>
          <a:prstGeom prst="rect">
            <a:avLst/>
          </a:prstGeom>
        </p:spPr>
      </p:pic>
    </p:spTree>
    <p:extLst>
      <p:ext uri="{BB962C8B-B14F-4D97-AF65-F5344CB8AC3E}">
        <p14:creationId xmlns:p14="http://schemas.microsoft.com/office/powerpoint/2010/main" val="2116831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Review of the Classic Styles</a:t>
            </a:r>
          </a:p>
        </p:txBody>
      </p:sp>
      <p:sp>
        <p:nvSpPr>
          <p:cNvPr id="3" name="Content Placeholder 2"/>
          <p:cNvSpPr>
            <a:spLocks noGrp="1"/>
          </p:cNvSpPr>
          <p:nvPr>
            <p:ph idx="1"/>
          </p:nvPr>
        </p:nvSpPr>
        <p:spPr/>
        <p:txBody>
          <a:bodyPr>
            <a:normAutofit/>
          </a:bodyPr>
          <a:lstStyle/>
          <a:p>
            <a:r>
              <a:rPr lang="en-AU" dirty="0" err="1">
                <a:latin typeface="+mj-lt"/>
              </a:rPr>
              <a:t>Dunlosky</a:t>
            </a:r>
            <a:r>
              <a:rPr lang="en-AU" dirty="0">
                <a:latin typeface="+mj-lt"/>
              </a:rPr>
              <a:t> et al. (2013) and Freeman et al. (2014) have reviewed the effectiveness of classic styles. </a:t>
            </a:r>
          </a:p>
          <a:p>
            <a:r>
              <a:rPr lang="en-AU" dirty="0">
                <a:latin typeface="+mj-lt"/>
              </a:rPr>
              <a:t>Concluded: </a:t>
            </a:r>
          </a:p>
          <a:p>
            <a:pPr lvl="1"/>
            <a:r>
              <a:rPr lang="en-AU" dirty="0">
                <a:latin typeface="+mj-lt"/>
              </a:rPr>
              <a:t>Disengaging </a:t>
            </a:r>
          </a:p>
          <a:p>
            <a:pPr lvl="1"/>
            <a:r>
              <a:rPr lang="en-AU" dirty="0">
                <a:latin typeface="+mj-lt"/>
              </a:rPr>
              <a:t>Inefficient </a:t>
            </a:r>
          </a:p>
          <a:p>
            <a:pPr lvl="1"/>
            <a:r>
              <a:rPr lang="en-AU" dirty="0">
                <a:latin typeface="+mj-lt"/>
              </a:rPr>
              <a:t>Outdated </a:t>
            </a:r>
          </a:p>
          <a:p>
            <a:r>
              <a:rPr lang="en-AU" dirty="0" err="1"/>
              <a:t>Blumenfield</a:t>
            </a:r>
            <a:r>
              <a:rPr lang="en-AU" dirty="0"/>
              <a:t> and Paris (2004) the current state of education leaves students underprepared for the workforce. </a:t>
            </a:r>
            <a:endParaRPr lang="en-AU" dirty="0">
              <a:latin typeface="+mj-lt"/>
            </a:endParaRPr>
          </a:p>
        </p:txBody>
      </p:sp>
    </p:spTree>
    <p:extLst>
      <p:ext uri="{BB962C8B-B14F-4D97-AF65-F5344CB8AC3E}">
        <p14:creationId xmlns:p14="http://schemas.microsoft.com/office/powerpoint/2010/main" val="6135071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Why is this important? </a:t>
            </a:r>
          </a:p>
        </p:txBody>
      </p:sp>
      <p:sp>
        <p:nvSpPr>
          <p:cNvPr id="3" name="Content Placeholder 2"/>
          <p:cNvSpPr>
            <a:spLocks noGrp="1"/>
          </p:cNvSpPr>
          <p:nvPr>
            <p:ph idx="1"/>
          </p:nvPr>
        </p:nvSpPr>
        <p:spPr/>
        <p:txBody>
          <a:bodyPr>
            <a:normAutofit fontScale="92500" lnSpcReduction="20000"/>
          </a:bodyPr>
          <a:lstStyle/>
          <a:p>
            <a:r>
              <a:rPr lang="en-AU" dirty="0">
                <a:latin typeface="+mj-lt"/>
              </a:rPr>
              <a:t>Currently, there is very little evidence that there are consistent long-term effects to active learning which </a:t>
            </a:r>
          </a:p>
          <a:p>
            <a:r>
              <a:rPr lang="en-AU" dirty="0">
                <a:latin typeface="+mj-lt"/>
              </a:rPr>
              <a:t>1. Transmit across semesters/years</a:t>
            </a:r>
          </a:p>
          <a:p>
            <a:r>
              <a:rPr lang="en-AU" dirty="0">
                <a:latin typeface="+mj-lt"/>
              </a:rPr>
              <a:t>2. Generalise to other subjects (metacognition/meta-learning)</a:t>
            </a:r>
          </a:p>
          <a:p>
            <a:endParaRPr lang="en-AU" dirty="0">
              <a:latin typeface="+mj-lt"/>
            </a:endParaRPr>
          </a:p>
          <a:p>
            <a:r>
              <a:rPr lang="en-AU" dirty="0">
                <a:latin typeface="+mj-lt"/>
              </a:rPr>
              <a:t>We know that active learning changes student evaluations. Students often report that they understand the benefits of active learning (whether they do is debatable). </a:t>
            </a:r>
          </a:p>
          <a:p>
            <a:r>
              <a:rPr lang="en-AU" dirty="0">
                <a:latin typeface="+mj-lt"/>
              </a:rPr>
              <a:t>However, does this come at the cost of genuine self-direction? </a:t>
            </a:r>
          </a:p>
          <a:p>
            <a:r>
              <a:rPr lang="en-AU" dirty="0">
                <a:latin typeface="+mj-lt"/>
              </a:rPr>
              <a:t>Does it reduce the efficacy in passive courses? (carrying a negative effect)</a:t>
            </a:r>
          </a:p>
          <a:p>
            <a:r>
              <a:rPr lang="en-AU" dirty="0">
                <a:latin typeface="+mj-lt"/>
              </a:rPr>
              <a:t>Is metacognition in some cases impeded? </a:t>
            </a:r>
          </a:p>
        </p:txBody>
      </p:sp>
    </p:spTree>
    <p:extLst>
      <p:ext uri="{BB962C8B-B14F-4D97-AF65-F5344CB8AC3E}">
        <p14:creationId xmlns:p14="http://schemas.microsoft.com/office/powerpoint/2010/main" val="382521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Mechanisms </a:t>
            </a:r>
          </a:p>
        </p:txBody>
      </p:sp>
      <p:sp>
        <p:nvSpPr>
          <p:cNvPr id="3" name="Content Placeholder 2"/>
          <p:cNvSpPr>
            <a:spLocks noGrp="1"/>
          </p:cNvSpPr>
          <p:nvPr>
            <p:ph idx="1"/>
          </p:nvPr>
        </p:nvSpPr>
        <p:spPr/>
        <p:txBody>
          <a:bodyPr>
            <a:normAutofit fontScale="92500" lnSpcReduction="20000"/>
          </a:bodyPr>
          <a:lstStyle/>
          <a:p>
            <a:r>
              <a:rPr lang="en-AU" dirty="0">
                <a:latin typeface="+mj-lt"/>
              </a:rPr>
              <a:t>It is also equally possible that the concepts being taught are not inherently capable of leading to new understanding. </a:t>
            </a:r>
          </a:p>
          <a:p>
            <a:r>
              <a:rPr lang="en-AU" dirty="0">
                <a:latin typeface="+mj-lt"/>
              </a:rPr>
              <a:t>Although no studies have tested for metacognitive benefits….</a:t>
            </a:r>
          </a:p>
          <a:p>
            <a:r>
              <a:rPr lang="en-AU" dirty="0">
                <a:latin typeface="+mj-lt"/>
              </a:rPr>
              <a:t>A study has been conducted which used active learning to teach metacognition, which was assessed on the learning of ‘threshold concepts’</a:t>
            </a:r>
          </a:p>
          <a:p>
            <a:r>
              <a:rPr lang="en-AU" dirty="0">
                <a:latin typeface="+mj-lt"/>
              </a:rPr>
              <a:t>Huge benefits. It appeared that student learning abilities, and fundamental understanding of learning was improved (relative to a somewhat passive control), but also, the overall performance in the final exam was improved. </a:t>
            </a:r>
          </a:p>
          <a:p>
            <a:r>
              <a:rPr lang="en-AU" dirty="0">
                <a:latin typeface="+mj-lt"/>
              </a:rPr>
              <a:t>Seems to be an interaction effect where metacognition improved the understanding of threshold concepts which in turn carried a benefit to student understanding of the content. </a:t>
            </a:r>
          </a:p>
          <a:p>
            <a:r>
              <a:rPr lang="en-US" dirty="0"/>
              <a:t>Meyer, Knight, Callaghan, and </a:t>
            </a:r>
            <a:r>
              <a:rPr lang="en-US" dirty="0" err="1"/>
              <a:t>Baldock</a:t>
            </a:r>
            <a:r>
              <a:rPr lang="en-US" dirty="0"/>
              <a:t>, (2015) </a:t>
            </a:r>
            <a:endParaRPr lang="en-AU" dirty="0">
              <a:latin typeface="+mj-lt"/>
            </a:endParaRPr>
          </a:p>
        </p:txBody>
      </p:sp>
    </p:spTree>
    <p:extLst>
      <p:ext uri="{BB962C8B-B14F-4D97-AF65-F5344CB8AC3E}">
        <p14:creationId xmlns:p14="http://schemas.microsoft.com/office/powerpoint/2010/main" val="2581768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normAutofit fontScale="92500" lnSpcReduction="10000"/>
          </a:bodyPr>
          <a:lstStyle/>
          <a:p>
            <a:r>
              <a:rPr lang="en-AU" dirty="0">
                <a:latin typeface="+mj-lt"/>
              </a:rPr>
              <a:t>Seems to be a lot of bias in the sample</a:t>
            </a:r>
          </a:p>
          <a:p>
            <a:r>
              <a:rPr lang="en-AU" dirty="0">
                <a:latin typeface="+mj-lt"/>
              </a:rPr>
              <a:t>Teachers want this to work </a:t>
            </a:r>
          </a:p>
          <a:p>
            <a:r>
              <a:rPr lang="en-AU" dirty="0">
                <a:latin typeface="+mj-lt"/>
              </a:rPr>
              <a:t>Questions based on content reinforced</a:t>
            </a:r>
          </a:p>
          <a:p>
            <a:r>
              <a:rPr lang="en-AU" dirty="0">
                <a:latin typeface="+mj-lt"/>
                <a:hlinkClick r:id="rId2"/>
              </a:rPr>
              <a:t>https://www.ncbi.nlm.nih.gov/pubmed/22135373</a:t>
            </a:r>
            <a:endParaRPr lang="en-AU" dirty="0">
              <a:latin typeface="+mj-lt"/>
            </a:endParaRPr>
          </a:p>
          <a:p>
            <a:r>
              <a:rPr lang="en-AU" dirty="0">
                <a:latin typeface="+mj-lt"/>
                <a:hlinkClick r:id="rId3"/>
              </a:rPr>
              <a:t>https://www.ncbi.nlm.nih.gov/pmc/articles/PMC2592041/</a:t>
            </a:r>
            <a:endParaRPr lang="en-AU" dirty="0">
              <a:latin typeface="+mj-lt"/>
            </a:endParaRPr>
          </a:p>
          <a:p>
            <a:r>
              <a:rPr lang="en-AU" dirty="0">
                <a:latin typeface="+mj-lt"/>
                <a:hlinkClick r:id="rId4"/>
              </a:rPr>
              <a:t>http://www.lifescied.org/content/6/2/163.full.pdf+html</a:t>
            </a:r>
            <a:endParaRPr lang="en-AU" dirty="0">
              <a:latin typeface="+mj-lt"/>
            </a:endParaRPr>
          </a:p>
          <a:p>
            <a:r>
              <a:rPr lang="en-AU" dirty="0">
                <a:latin typeface="+mj-lt"/>
                <a:hlinkClick r:id="rId5"/>
              </a:rPr>
              <a:t>http://cs.adelaide.edu.au/users/ljiang/research/ResearchInComputerScienceEducation/5309358.pdf</a:t>
            </a:r>
            <a:endParaRPr lang="en-AU" dirty="0">
              <a:latin typeface="+mj-lt"/>
            </a:endParaRPr>
          </a:p>
          <a:p>
            <a:endParaRPr lang="en-AU" dirty="0">
              <a:latin typeface="+mj-lt"/>
            </a:endParaRPr>
          </a:p>
          <a:p>
            <a:r>
              <a:rPr lang="en-AU" dirty="0">
                <a:latin typeface="+mj-lt"/>
              </a:rPr>
              <a:t>41 vs 94 studies finding difference</a:t>
            </a:r>
          </a:p>
        </p:txBody>
      </p:sp>
    </p:spTree>
    <p:extLst>
      <p:ext uri="{BB962C8B-B14F-4D97-AF65-F5344CB8AC3E}">
        <p14:creationId xmlns:p14="http://schemas.microsoft.com/office/powerpoint/2010/main" val="3143542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AU" dirty="0">
                <a:latin typeface="+mj-lt"/>
              </a:rPr>
              <a:t>We want to focus on a few things then </a:t>
            </a:r>
          </a:p>
          <a:p>
            <a:r>
              <a:rPr lang="en-AU" dirty="0">
                <a:latin typeface="+mj-lt"/>
              </a:rPr>
              <a:t>The effect of active learning on students moving from an active to a passive style</a:t>
            </a:r>
          </a:p>
          <a:p>
            <a:r>
              <a:rPr lang="en-AU" dirty="0">
                <a:latin typeface="+mj-lt"/>
              </a:rPr>
              <a:t>Metacognitive/generalisation variation in a class of active learners </a:t>
            </a:r>
          </a:p>
          <a:p>
            <a:r>
              <a:rPr lang="en-AU" dirty="0">
                <a:latin typeface="+mj-lt"/>
              </a:rPr>
              <a:t>Self-regulation/direction in learning </a:t>
            </a:r>
          </a:p>
          <a:p>
            <a:r>
              <a:rPr lang="en-AU" dirty="0">
                <a:latin typeface="+mj-lt"/>
              </a:rPr>
              <a:t>Discrete/Threshold Concepts </a:t>
            </a:r>
          </a:p>
          <a:p>
            <a:endParaRPr lang="en-AU" dirty="0">
              <a:latin typeface="+mj-lt"/>
            </a:endParaRPr>
          </a:p>
        </p:txBody>
      </p:sp>
    </p:spTree>
    <p:extLst>
      <p:ext uri="{BB962C8B-B14F-4D97-AF65-F5344CB8AC3E}">
        <p14:creationId xmlns:p14="http://schemas.microsoft.com/office/powerpoint/2010/main" val="415127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23889" y="623122"/>
            <a:ext cx="9861453" cy="5777679"/>
            <a:chOff x="1223889" y="623122"/>
            <a:chExt cx="9861453" cy="5777679"/>
          </a:xfrm>
        </p:grpSpPr>
        <p:pic>
          <p:nvPicPr>
            <p:cNvPr id="3" name="Picture 2"/>
            <p:cNvPicPr>
              <a:picLocks noChangeAspect="1"/>
            </p:cNvPicPr>
            <p:nvPr/>
          </p:nvPicPr>
          <p:blipFill>
            <a:blip r:embed="rId3"/>
            <a:stretch>
              <a:fillRect/>
            </a:stretch>
          </p:blipFill>
          <p:spPr>
            <a:xfrm>
              <a:off x="1500554" y="623122"/>
              <a:ext cx="8346830" cy="5527348"/>
            </a:xfrm>
            <a:prstGeom prst="rect">
              <a:avLst/>
            </a:prstGeom>
          </p:spPr>
        </p:pic>
        <p:pic>
          <p:nvPicPr>
            <p:cNvPr id="5" name="Picture 4"/>
            <p:cNvPicPr>
              <a:picLocks noChangeAspect="1"/>
            </p:cNvPicPr>
            <p:nvPr/>
          </p:nvPicPr>
          <p:blipFill>
            <a:blip r:embed="rId4"/>
            <a:stretch>
              <a:fillRect/>
            </a:stretch>
          </p:blipFill>
          <p:spPr>
            <a:xfrm>
              <a:off x="9988064" y="1174852"/>
              <a:ext cx="608492" cy="2356140"/>
            </a:xfrm>
            <a:prstGeom prst="rect">
              <a:avLst/>
            </a:prstGeom>
          </p:spPr>
        </p:pic>
        <p:sp>
          <p:nvSpPr>
            <p:cNvPr id="13" name="Rectangle 12"/>
            <p:cNvSpPr/>
            <p:nvPr/>
          </p:nvSpPr>
          <p:spPr>
            <a:xfrm>
              <a:off x="1223889" y="3559128"/>
              <a:ext cx="9861453" cy="284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35" name="Group 434"/>
          <p:cNvGrpSpPr/>
          <p:nvPr/>
        </p:nvGrpSpPr>
        <p:grpSpPr>
          <a:xfrm>
            <a:off x="1223889" y="623122"/>
            <a:ext cx="9861453" cy="5904679"/>
            <a:chOff x="1223889" y="623122"/>
            <a:chExt cx="9861453" cy="5904679"/>
          </a:xfrm>
        </p:grpSpPr>
        <p:pic>
          <p:nvPicPr>
            <p:cNvPr id="436" name="Picture 435"/>
            <p:cNvPicPr>
              <a:picLocks noChangeAspect="1"/>
            </p:cNvPicPr>
            <p:nvPr/>
          </p:nvPicPr>
          <p:blipFill>
            <a:blip r:embed="rId3"/>
            <a:stretch>
              <a:fillRect/>
            </a:stretch>
          </p:blipFill>
          <p:spPr>
            <a:xfrm>
              <a:off x="1500554" y="623122"/>
              <a:ext cx="8346830" cy="5527348"/>
            </a:xfrm>
            <a:prstGeom prst="rect">
              <a:avLst/>
            </a:prstGeom>
          </p:spPr>
        </p:pic>
        <p:pic>
          <p:nvPicPr>
            <p:cNvPr id="437" name="Picture 436"/>
            <p:cNvPicPr>
              <a:picLocks noChangeAspect="1"/>
            </p:cNvPicPr>
            <p:nvPr/>
          </p:nvPicPr>
          <p:blipFill>
            <a:blip r:embed="rId4"/>
            <a:stretch>
              <a:fillRect/>
            </a:stretch>
          </p:blipFill>
          <p:spPr>
            <a:xfrm>
              <a:off x="9988064" y="1174851"/>
              <a:ext cx="608492" cy="3257449"/>
            </a:xfrm>
            <a:prstGeom prst="rect">
              <a:avLst/>
            </a:prstGeom>
          </p:spPr>
        </p:pic>
        <p:sp>
          <p:nvSpPr>
            <p:cNvPr id="438" name="Rectangle 437"/>
            <p:cNvSpPr/>
            <p:nvPr/>
          </p:nvSpPr>
          <p:spPr>
            <a:xfrm>
              <a:off x="1223889" y="4586458"/>
              <a:ext cx="9861453" cy="19413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39" name="Rectangle 438"/>
            <p:cNvSpPr/>
            <p:nvPr/>
          </p:nvSpPr>
          <p:spPr>
            <a:xfrm>
              <a:off x="1223889" y="37905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0" name="TextBox 439"/>
            <p:cNvSpPr txBox="1"/>
            <p:nvPr/>
          </p:nvSpPr>
          <p:spPr>
            <a:xfrm rot="16200000">
              <a:off x="1019497" y="3942004"/>
              <a:ext cx="778117" cy="369332"/>
            </a:xfrm>
            <a:prstGeom prst="rect">
              <a:avLst/>
            </a:prstGeom>
            <a:noFill/>
            <a:ln>
              <a:noFill/>
            </a:ln>
          </p:spPr>
          <p:txBody>
            <a:bodyPr wrap="square" rtlCol="0" anchor="ctr">
              <a:spAutoFit/>
            </a:bodyPr>
            <a:lstStyle/>
            <a:p>
              <a:pPr algn="ctr"/>
              <a:r>
                <a:rPr lang="en-AU" sz="900" b="1" dirty="0">
                  <a:latin typeface="+mj-lt"/>
                </a:rPr>
                <a:t>Experiment 1</a:t>
              </a:r>
            </a:p>
          </p:txBody>
        </p:sp>
      </p:grpSp>
      <p:grpSp>
        <p:nvGrpSpPr>
          <p:cNvPr id="441" name="Group 440"/>
          <p:cNvGrpSpPr/>
          <p:nvPr/>
        </p:nvGrpSpPr>
        <p:grpSpPr>
          <a:xfrm>
            <a:off x="1223889" y="623122"/>
            <a:ext cx="9861453" cy="5930079"/>
            <a:chOff x="1223889" y="623122"/>
            <a:chExt cx="9861453" cy="5930079"/>
          </a:xfrm>
        </p:grpSpPr>
        <p:pic>
          <p:nvPicPr>
            <p:cNvPr id="442" name="Picture 441"/>
            <p:cNvPicPr>
              <a:picLocks noChangeAspect="1"/>
            </p:cNvPicPr>
            <p:nvPr/>
          </p:nvPicPr>
          <p:blipFill>
            <a:blip r:embed="rId3"/>
            <a:stretch>
              <a:fillRect/>
            </a:stretch>
          </p:blipFill>
          <p:spPr>
            <a:xfrm>
              <a:off x="1500554" y="623122"/>
              <a:ext cx="8346830" cy="5527348"/>
            </a:xfrm>
            <a:prstGeom prst="rect">
              <a:avLst/>
            </a:prstGeom>
          </p:spPr>
        </p:pic>
        <p:pic>
          <p:nvPicPr>
            <p:cNvPr id="443" name="Picture 442"/>
            <p:cNvPicPr>
              <a:picLocks noChangeAspect="1"/>
            </p:cNvPicPr>
            <p:nvPr/>
          </p:nvPicPr>
          <p:blipFill>
            <a:blip r:embed="rId4"/>
            <a:stretch>
              <a:fillRect/>
            </a:stretch>
          </p:blipFill>
          <p:spPr>
            <a:xfrm>
              <a:off x="9988064" y="1174851"/>
              <a:ext cx="608492" cy="4115969"/>
            </a:xfrm>
            <a:prstGeom prst="rect">
              <a:avLst/>
            </a:prstGeom>
          </p:spPr>
        </p:pic>
        <p:sp>
          <p:nvSpPr>
            <p:cNvPr id="444" name="Rectangle 443"/>
            <p:cNvSpPr/>
            <p:nvPr/>
          </p:nvSpPr>
          <p:spPr>
            <a:xfrm>
              <a:off x="1223889" y="5328920"/>
              <a:ext cx="9861453" cy="12242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5" name="Rectangle 444"/>
            <p:cNvSpPr/>
            <p:nvPr/>
          </p:nvSpPr>
          <p:spPr>
            <a:xfrm>
              <a:off x="1223889" y="46541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46" name="TextBox 445"/>
            <p:cNvSpPr txBox="1"/>
            <p:nvPr/>
          </p:nvSpPr>
          <p:spPr>
            <a:xfrm rot="16200000">
              <a:off x="1019497" y="4805604"/>
              <a:ext cx="778117" cy="369332"/>
            </a:xfrm>
            <a:prstGeom prst="rect">
              <a:avLst/>
            </a:prstGeom>
            <a:noFill/>
            <a:ln>
              <a:noFill/>
            </a:ln>
          </p:spPr>
          <p:txBody>
            <a:bodyPr wrap="square" rtlCol="0" anchor="ctr">
              <a:spAutoFit/>
            </a:bodyPr>
            <a:lstStyle/>
            <a:p>
              <a:pPr algn="ctr"/>
              <a:r>
                <a:rPr lang="en-AU" sz="900" b="1" dirty="0">
                  <a:latin typeface="+mj-lt"/>
                </a:rPr>
                <a:t>Experiment 2</a:t>
              </a:r>
            </a:p>
          </p:txBody>
        </p:sp>
      </p:grpSp>
      <p:grpSp>
        <p:nvGrpSpPr>
          <p:cNvPr id="447" name="Group 446"/>
          <p:cNvGrpSpPr/>
          <p:nvPr/>
        </p:nvGrpSpPr>
        <p:grpSpPr>
          <a:xfrm>
            <a:off x="1223889" y="623122"/>
            <a:ext cx="9372667" cy="5607106"/>
            <a:chOff x="1223889" y="623122"/>
            <a:chExt cx="9372667" cy="5607106"/>
          </a:xfrm>
        </p:grpSpPr>
        <p:pic>
          <p:nvPicPr>
            <p:cNvPr id="448" name="Picture 447"/>
            <p:cNvPicPr>
              <a:picLocks noChangeAspect="1"/>
            </p:cNvPicPr>
            <p:nvPr/>
          </p:nvPicPr>
          <p:blipFill>
            <a:blip r:embed="rId3"/>
            <a:stretch>
              <a:fillRect/>
            </a:stretch>
          </p:blipFill>
          <p:spPr>
            <a:xfrm>
              <a:off x="1500554" y="623122"/>
              <a:ext cx="8346830" cy="5527348"/>
            </a:xfrm>
            <a:prstGeom prst="rect">
              <a:avLst/>
            </a:prstGeom>
          </p:spPr>
        </p:pic>
        <p:pic>
          <p:nvPicPr>
            <p:cNvPr id="449" name="Picture 448"/>
            <p:cNvPicPr>
              <a:picLocks noChangeAspect="1"/>
            </p:cNvPicPr>
            <p:nvPr/>
          </p:nvPicPr>
          <p:blipFill>
            <a:blip r:embed="rId4"/>
            <a:stretch>
              <a:fillRect/>
            </a:stretch>
          </p:blipFill>
          <p:spPr>
            <a:xfrm>
              <a:off x="9988064" y="1174851"/>
              <a:ext cx="608492" cy="4975619"/>
            </a:xfrm>
            <a:prstGeom prst="rect">
              <a:avLst/>
            </a:prstGeom>
          </p:spPr>
        </p:pic>
        <p:sp>
          <p:nvSpPr>
            <p:cNvPr id="450" name="Rectangle 449"/>
            <p:cNvSpPr/>
            <p:nvPr/>
          </p:nvSpPr>
          <p:spPr>
            <a:xfrm>
              <a:off x="1223889" y="5505065"/>
              <a:ext cx="8686995" cy="654435"/>
            </a:xfrm>
            <a:prstGeom prst="rect">
              <a:avLst/>
            </a:prstGeom>
            <a:no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51" name="TextBox 450"/>
            <p:cNvSpPr txBox="1"/>
            <p:nvPr/>
          </p:nvSpPr>
          <p:spPr>
            <a:xfrm rot="16200000">
              <a:off x="1019497" y="5656504"/>
              <a:ext cx="778117" cy="369332"/>
            </a:xfrm>
            <a:prstGeom prst="rect">
              <a:avLst/>
            </a:prstGeom>
            <a:noFill/>
            <a:ln>
              <a:noFill/>
            </a:ln>
          </p:spPr>
          <p:txBody>
            <a:bodyPr wrap="square" rtlCol="0" anchor="ctr">
              <a:spAutoFit/>
            </a:bodyPr>
            <a:lstStyle/>
            <a:p>
              <a:pPr algn="ctr"/>
              <a:r>
                <a:rPr lang="en-AU" sz="900" b="1" dirty="0">
                  <a:latin typeface="+mj-lt"/>
                </a:rPr>
                <a:t>Experiment 3</a:t>
              </a:r>
            </a:p>
          </p:txBody>
        </p:sp>
      </p:grpSp>
      <p:sp>
        <p:nvSpPr>
          <p:cNvPr id="452" name="Title 1"/>
          <p:cNvSpPr txBox="1">
            <a:spLocks/>
          </p:cNvSpPr>
          <p:nvPr/>
        </p:nvSpPr>
        <p:spPr>
          <a:xfrm>
            <a:off x="0" y="1"/>
            <a:ext cx="9144000" cy="550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t>Current Research: Hypotheses &amp; Methodologies</a:t>
            </a:r>
          </a:p>
        </p:txBody>
      </p:sp>
      <p:sp>
        <p:nvSpPr>
          <p:cNvPr id="453" name="Content Placeholder 2"/>
          <p:cNvSpPr>
            <a:spLocks noGrp="1"/>
          </p:cNvSpPr>
          <p:nvPr>
            <p:ph idx="1"/>
          </p:nvPr>
        </p:nvSpPr>
        <p:spPr>
          <a:xfrm>
            <a:off x="0" y="6225871"/>
            <a:ext cx="12192000" cy="590706"/>
          </a:xfrm>
        </p:spPr>
        <p:txBody>
          <a:bodyPr>
            <a:normAutofit lnSpcReduction="10000"/>
          </a:bodyPr>
          <a:lstStyle/>
          <a:p>
            <a:r>
              <a:rPr lang="en-AU" sz="2000" dirty="0">
                <a:solidFill>
                  <a:srgbClr val="FF0000"/>
                </a:solidFill>
              </a:rPr>
              <a:t>Does the indirect effect observed depend on greater understanding of materials? (i.e. is the indirect effect semantically dependent)</a:t>
            </a:r>
          </a:p>
        </p:txBody>
      </p:sp>
      <p:pic>
        <p:nvPicPr>
          <p:cNvPr id="15" name="Picture 14"/>
          <p:cNvPicPr>
            <a:picLocks noChangeAspect="1"/>
          </p:cNvPicPr>
          <p:nvPr/>
        </p:nvPicPr>
        <p:blipFill>
          <a:blip r:embed="rId5"/>
          <a:stretch>
            <a:fillRect/>
          </a:stretch>
        </p:blipFill>
        <p:spPr>
          <a:xfrm>
            <a:off x="3525902" y="4176428"/>
            <a:ext cx="4296134" cy="2640149"/>
          </a:xfrm>
          <a:prstGeom prst="rect">
            <a:avLst/>
          </a:prstGeom>
        </p:spPr>
      </p:pic>
      <p:sp>
        <p:nvSpPr>
          <p:cNvPr id="484" name="Content Placeholder 2"/>
          <p:cNvSpPr txBox="1">
            <a:spLocks/>
          </p:cNvSpPr>
          <p:nvPr/>
        </p:nvSpPr>
        <p:spPr>
          <a:xfrm>
            <a:off x="172743" y="4283728"/>
            <a:ext cx="3625327" cy="1368481"/>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2000" dirty="0">
                <a:solidFill>
                  <a:srgbClr val="FF0000"/>
                </a:solidFill>
              </a:rPr>
              <a:t>Good news for lecturers – don’t need to remake all your content </a:t>
            </a:r>
            <a:r>
              <a:rPr lang="en-AU" sz="1500" dirty="0">
                <a:solidFill>
                  <a:srgbClr val="FF0000"/>
                </a:solidFill>
              </a:rPr>
              <a:t>(Yay!)</a:t>
            </a:r>
          </a:p>
          <a:p>
            <a:endParaRPr lang="en-AU" sz="1500" dirty="0">
              <a:solidFill>
                <a:srgbClr val="FF0000"/>
              </a:solidFill>
            </a:endParaRPr>
          </a:p>
          <a:p>
            <a:r>
              <a:rPr lang="en-AU" sz="2000" dirty="0">
                <a:solidFill>
                  <a:srgbClr val="FF0000"/>
                </a:solidFill>
              </a:rPr>
              <a:t>So why is it effective?</a:t>
            </a:r>
          </a:p>
        </p:txBody>
      </p:sp>
      <p:sp>
        <p:nvSpPr>
          <p:cNvPr id="16" name="Rectangle 15"/>
          <p:cNvSpPr/>
          <p:nvPr/>
        </p:nvSpPr>
        <p:spPr>
          <a:xfrm>
            <a:off x="313899" y="1174851"/>
            <a:ext cx="1446662" cy="613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Active:</a:t>
            </a:r>
          </a:p>
        </p:txBody>
      </p:sp>
      <p:sp>
        <p:nvSpPr>
          <p:cNvPr id="485" name="Rectangle 484"/>
          <p:cNvSpPr/>
          <p:nvPr/>
        </p:nvSpPr>
        <p:spPr>
          <a:xfrm>
            <a:off x="313899" y="2051350"/>
            <a:ext cx="1446662" cy="1498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rPr>
              <a:t>Passive:</a:t>
            </a:r>
          </a:p>
        </p:txBody>
      </p:sp>
      <p:sp>
        <p:nvSpPr>
          <p:cNvPr id="17" name="Rectangle 16"/>
          <p:cNvSpPr/>
          <p:nvPr/>
        </p:nvSpPr>
        <p:spPr>
          <a:xfrm>
            <a:off x="5854890" y="3881852"/>
            <a:ext cx="2163194" cy="241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6" name="Rectangle 485"/>
          <p:cNvSpPr/>
          <p:nvPr/>
        </p:nvSpPr>
        <p:spPr>
          <a:xfrm>
            <a:off x="1146708" y="4607016"/>
            <a:ext cx="8841355" cy="741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87" name="Rectangle 486"/>
          <p:cNvSpPr/>
          <p:nvPr/>
        </p:nvSpPr>
        <p:spPr>
          <a:xfrm>
            <a:off x="1760561" y="1101812"/>
            <a:ext cx="5718412"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88" name="Rectangle 487"/>
          <p:cNvSpPr/>
          <p:nvPr/>
        </p:nvSpPr>
        <p:spPr>
          <a:xfrm>
            <a:off x="1762833" y="3792698"/>
            <a:ext cx="5718412"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Direct Effect</a:t>
            </a:r>
          </a:p>
        </p:txBody>
      </p:sp>
      <p:sp>
        <p:nvSpPr>
          <p:cNvPr id="489" name="Rectangle 488"/>
          <p:cNvSpPr/>
          <p:nvPr/>
        </p:nvSpPr>
        <p:spPr>
          <a:xfrm>
            <a:off x="7536897" y="1104084"/>
            <a:ext cx="2385395"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endParaRPr>
          </a:p>
        </p:txBody>
      </p:sp>
      <p:sp>
        <p:nvSpPr>
          <p:cNvPr id="490" name="Rectangle 489"/>
          <p:cNvSpPr/>
          <p:nvPr/>
        </p:nvSpPr>
        <p:spPr>
          <a:xfrm>
            <a:off x="7539169" y="3794970"/>
            <a:ext cx="2385395"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rPr>
              <a:t>Indirect Effect</a:t>
            </a:r>
          </a:p>
        </p:txBody>
      </p:sp>
    </p:spTree>
    <p:extLst>
      <p:ext uri="{BB962C8B-B14F-4D97-AF65-F5344CB8AC3E}">
        <p14:creationId xmlns:p14="http://schemas.microsoft.com/office/powerpoint/2010/main" val="256108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barn(inVertical)">
                                      <p:cBhvr>
                                        <p:cTn id="7" dur="500"/>
                                        <p:tgtEl>
                                          <p:spTgt spid="4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barn(inVertical)">
                                      <p:cBhvr>
                                        <p:cTn id="10" dur="500"/>
                                        <p:tgtEl>
                                          <p:spTgt spid="488"/>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89"/>
                                        </p:tgtEl>
                                        <p:attrNameLst>
                                          <p:attrName>style.visibility</p:attrName>
                                        </p:attrNameLst>
                                      </p:cBhvr>
                                      <p:to>
                                        <p:strVal val="visible"/>
                                      </p:to>
                                    </p:set>
                                    <p:animEffect transition="in" filter="barn(inVertical)">
                                      <p:cBhvr>
                                        <p:cTn id="15" dur="500"/>
                                        <p:tgtEl>
                                          <p:spTgt spid="489"/>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90"/>
                                        </p:tgtEl>
                                        <p:attrNameLst>
                                          <p:attrName>style.visibility</p:attrName>
                                        </p:attrNameLst>
                                      </p:cBhvr>
                                      <p:to>
                                        <p:strVal val="visible"/>
                                      </p:to>
                                    </p:set>
                                    <p:animEffect transition="in" filter="barn(inVertical)">
                                      <p:cBhvr>
                                        <p:cTn id="18" dur="500"/>
                                        <p:tgtEl>
                                          <p:spTgt spid="490"/>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 presetClass="exit" presetSubtype="2" fill="hold" grpId="1" nodeType="clickEffect">
                                  <p:stCondLst>
                                    <p:cond delay="0"/>
                                  </p:stCondLst>
                                  <p:childTnLst>
                                    <p:anim calcmode="lin" valueType="num">
                                      <p:cBhvr additive="base">
                                        <p:cTn id="28" dur="2000"/>
                                        <p:tgtEl>
                                          <p:spTgt spid="17"/>
                                        </p:tgtEl>
                                        <p:attrNameLst>
                                          <p:attrName>ppt_x</p:attrName>
                                        </p:attrNameLst>
                                      </p:cBhvr>
                                      <p:tavLst>
                                        <p:tav tm="0">
                                          <p:val>
                                            <p:strVal val="ppt_x"/>
                                          </p:val>
                                        </p:tav>
                                        <p:tav tm="100000">
                                          <p:val>
                                            <p:strVal val="1+ppt_w/2"/>
                                          </p:val>
                                        </p:tav>
                                      </p:tavLst>
                                    </p:anim>
                                    <p:anim calcmode="lin" valueType="num">
                                      <p:cBhvr additive="base">
                                        <p:cTn id="29" dur="2000"/>
                                        <p:tgtEl>
                                          <p:spTgt spid="17"/>
                                        </p:tgtEl>
                                        <p:attrNameLst>
                                          <p:attrName>ppt_y</p:attrName>
                                        </p:attrNameLst>
                                      </p:cBhvr>
                                      <p:tavLst>
                                        <p:tav tm="0">
                                          <p:val>
                                            <p:strVal val="ppt_y"/>
                                          </p:val>
                                        </p:tav>
                                        <p:tav tm="100000">
                                          <p:val>
                                            <p:strVal val="ppt_y"/>
                                          </p:val>
                                        </p:tav>
                                      </p:tavLst>
                                    </p:anim>
                                    <p:set>
                                      <p:cBhvr>
                                        <p:cTn id="30" dur="1" fill="hold">
                                          <p:stCondLst>
                                            <p:cond delay="1999"/>
                                          </p:stCondLst>
                                        </p:cTn>
                                        <p:tgtEl>
                                          <p:spTgt spid="17"/>
                                        </p:tgtEl>
                                        <p:attrNameLst>
                                          <p:attrName>style.visibility</p:attrName>
                                        </p:attrNameLst>
                                      </p:cBhvr>
                                      <p:to>
                                        <p:strVal val="hidden"/>
                                      </p:to>
                                    </p:set>
                                  </p:childTnLst>
                                </p:cTn>
                              </p:par>
                              <p:par>
                                <p:cTn id="31" presetID="2" presetClass="entr" presetSubtype="8" fill="hold" grpId="0" nodeType="withEffect">
                                  <p:stCondLst>
                                    <p:cond delay="0"/>
                                  </p:stCondLst>
                                  <p:childTnLst>
                                    <p:set>
                                      <p:cBhvr>
                                        <p:cTn id="32" dur="1" fill="hold">
                                          <p:stCondLst>
                                            <p:cond delay="0"/>
                                          </p:stCondLst>
                                        </p:cTn>
                                        <p:tgtEl>
                                          <p:spTgt spid="484">
                                            <p:txEl>
                                              <p:pRg st="0" end="0"/>
                                            </p:txEl>
                                          </p:spTgt>
                                        </p:tgtEl>
                                        <p:attrNameLst>
                                          <p:attrName>style.visibility</p:attrName>
                                        </p:attrNameLst>
                                      </p:cBhvr>
                                      <p:to>
                                        <p:strVal val="visible"/>
                                      </p:to>
                                    </p:set>
                                    <p:anim calcmode="lin" valueType="num">
                                      <p:cBhvr additive="base">
                                        <p:cTn id="33" dur="500" fill="hold"/>
                                        <p:tgtEl>
                                          <p:spTgt spid="484">
                                            <p:txEl>
                                              <p:pRg st="0" end="0"/>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484">
                                            <p:txEl>
                                              <p:pRg st="0" end="0"/>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484">
                                            <p:txEl>
                                              <p:pRg st="2" end="2"/>
                                            </p:txEl>
                                          </p:spTgt>
                                        </p:tgtEl>
                                        <p:attrNameLst>
                                          <p:attrName>style.visibility</p:attrName>
                                        </p:attrNameLst>
                                      </p:cBhvr>
                                      <p:to>
                                        <p:strVal val="visible"/>
                                      </p:to>
                                    </p:set>
                                    <p:anim calcmode="lin" valueType="num">
                                      <p:cBhvr additive="base">
                                        <p:cTn id="37" dur="500" fill="hold"/>
                                        <p:tgtEl>
                                          <p:spTgt spid="484">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8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15"/>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484">
                                            <p:txEl>
                                              <p:pRg st="0" end="0"/>
                                            </p:txEl>
                                          </p:spTgt>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484">
                                            <p:txEl>
                                              <p:pRg st="2" end="2"/>
                                            </p:txEl>
                                          </p:spTgt>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487"/>
                                        </p:tgtEl>
                                        <p:attrNameLst>
                                          <p:attrName>style.visibility</p:attrName>
                                        </p:attrNameLst>
                                      </p:cBhvr>
                                      <p:to>
                                        <p:strVal val="hidden"/>
                                      </p:to>
                                    </p:set>
                                  </p:childTnLst>
                                </p:cTn>
                              </p:par>
                              <p:par>
                                <p:cTn id="49" presetID="1" presetClass="exit" presetSubtype="0" fill="hold" grpId="1" nodeType="withEffect">
                                  <p:stCondLst>
                                    <p:cond delay="0"/>
                                  </p:stCondLst>
                                  <p:childTnLst>
                                    <p:set>
                                      <p:cBhvr>
                                        <p:cTn id="50" dur="1" fill="hold">
                                          <p:stCondLst>
                                            <p:cond delay="0"/>
                                          </p:stCondLst>
                                        </p:cTn>
                                        <p:tgtEl>
                                          <p:spTgt spid="488"/>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489"/>
                                        </p:tgtEl>
                                        <p:attrNameLst>
                                          <p:attrName>style.visibility</p:attrName>
                                        </p:attrNameLst>
                                      </p:cBhvr>
                                      <p:to>
                                        <p:strVal val="hidden"/>
                                      </p:to>
                                    </p:set>
                                  </p:childTnLst>
                                </p:cTn>
                              </p:par>
                              <p:par>
                                <p:cTn id="53" presetID="1" presetClass="exit" presetSubtype="0" fill="hold" grpId="1" nodeType="withEffect">
                                  <p:stCondLst>
                                    <p:cond delay="0"/>
                                  </p:stCondLst>
                                  <p:childTnLst>
                                    <p:set>
                                      <p:cBhvr>
                                        <p:cTn id="54" dur="1" fill="hold">
                                          <p:stCondLst>
                                            <p:cond delay="0"/>
                                          </p:stCondLst>
                                        </p:cTn>
                                        <p:tgtEl>
                                          <p:spTgt spid="490"/>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3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41"/>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44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3">
                                            <p:txEl>
                                              <p:pRg st="0" end="0"/>
                                            </p:txEl>
                                          </p:spTgt>
                                        </p:tgtEl>
                                        <p:attrNameLst>
                                          <p:attrName>style.visibility</p:attrName>
                                        </p:attrNameLst>
                                      </p:cBhvr>
                                      <p:to>
                                        <p:strVal val="visible"/>
                                      </p:to>
                                    </p:set>
                                  </p:childTnLst>
                                </p:cTn>
                              </p:par>
                              <p:par>
                                <p:cTn id="71" presetID="16" presetClass="entr" presetSubtype="21" fill="hold" grpId="0" nodeType="withEffect">
                                  <p:stCondLst>
                                    <p:cond delay="0"/>
                                  </p:stCondLst>
                                  <p:childTnLst>
                                    <p:set>
                                      <p:cBhvr>
                                        <p:cTn id="72" dur="1" fill="hold">
                                          <p:stCondLst>
                                            <p:cond delay="0"/>
                                          </p:stCondLst>
                                        </p:cTn>
                                        <p:tgtEl>
                                          <p:spTgt spid="486"/>
                                        </p:tgtEl>
                                        <p:attrNameLst>
                                          <p:attrName>style.visibility</p:attrName>
                                        </p:attrNameLst>
                                      </p:cBhvr>
                                      <p:to>
                                        <p:strVal val="visible"/>
                                      </p:to>
                                    </p:set>
                                    <p:animEffect transition="in" filter="barn(inVertical)">
                                      <p:cBhvr>
                                        <p:cTn id="73" dur="500"/>
                                        <p:tgtEl>
                                          <p:spTgt spid="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build="p"/>
      <p:bldP spid="484" grpId="0" build="p"/>
      <p:bldP spid="484" grpId="1" build="allAtOnce"/>
      <p:bldP spid="17" grpId="0" animBg="1"/>
      <p:bldP spid="17" grpId="1" animBg="1"/>
      <p:bldP spid="486" grpId="0" animBg="1"/>
      <p:bldP spid="487" grpId="0" animBg="1"/>
      <p:bldP spid="487" grpId="1" animBg="1"/>
      <p:bldP spid="488" grpId="0" animBg="1"/>
      <p:bldP spid="488" grpId="1" animBg="1"/>
      <p:bldP spid="489" grpId="0" animBg="1"/>
      <p:bldP spid="489" grpId="1" animBg="1"/>
      <p:bldP spid="490" grpId="0" animBg="1"/>
      <p:bldP spid="490"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What is ‘active learning’? </a:t>
            </a:r>
          </a:p>
        </p:txBody>
      </p:sp>
      <p:sp>
        <p:nvSpPr>
          <p:cNvPr id="3" name="Content Placeholder 2"/>
          <p:cNvSpPr>
            <a:spLocks noGrp="1"/>
          </p:cNvSpPr>
          <p:nvPr>
            <p:ph idx="1"/>
          </p:nvPr>
        </p:nvSpPr>
        <p:spPr/>
        <p:txBody>
          <a:bodyPr>
            <a:normAutofit/>
          </a:bodyPr>
          <a:lstStyle/>
          <a:p>
            <a:r>
              <a:rPr lang="en-AU" dirty="0">
                <a:latin typeface="Times New Roman" panose="02020603050405020304" pitchFamily="18" charset="0"/>
                <a:cs typeface="Times New Roman" panose="02020603050405020304" pitchFamily="18" charset="0"/>
              </a:rPr>
              <a:t>The latest learning buzzword? </a:t>
            </a: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Active learning defines a set of teaching practices which aim to increase student-educator interaction and engagement with materials (Freeman et al, 2014; Prince, 2004). </a:t>
            </a:r>
            <a:endParaRPr lang="en-AU" i="1" dirty="0">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8679978" y="365125"/>
            <a:ext cx="2993406" cy="2313086"/>
          </a:xfrm>
          <a:prstGeom prst="rect">
            <a:avLst/>
          </a:prstGeom>
        </p:spPr>
      </p:pic>
    </p:spTree>
    <p:extLst>
      <p:ext uri="{BB962C8B-B14F-4D97-AF65-F5344CB8AC3E}">
        <p14:creationId xmlns:p14="http://schemas.microsoft.com/office/powerpoint/2010/main" val="2775431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Review of Active Learning</a:t>
            </a:r>
          </a:p>
        </p:txBody>
      </p:sp>
      <p:sp>
        <p:nvSpPr>
          <p:cNvPr id="3" name="Content Placeholder 2"/>
          <p:cNvSpPr>
            <a:spLocks noGrp="1"/>
          </p:cNvSpPr>
          <p:nvPr>
            <p:ph idx="1"/>
          </p:nvPr>
        </p:nvSpPr>
        <p:spPr/>
        <p:txBody>
          <a:bodyPr>
            <a:normAutofit/>
          </a:bodyPr>
          <a:lstStyle/>
          <a:p>
            <a:pPr marL="342900" indent="-342900">
              <a:spcAft>
                <a:spcPts val="600"/>
              </a:spcAft>
            </a:pPr>
            <a:r>
              <a:rPr lang="en-AU" dirty="0">
                <a:latin typeface="Times New Roman" panose="02020603050405020304" pitchFamily="18" charset="0"/>
                <a:cs typeface="Times New Roman" panose="02020603050405020304" pitchFamily="18" charset="0"/>
              </a:rPr>
              <a:t>Freeman et al. (2014) have provided the most comprehensive and current review of active learning in STEM subjects. </a:t>
            </a:r>
          </a:p>
        </p:txBody>
      </p:sp>
      <p:pic>
        <p:nvPicPr>
          <p:cNvPr id="4" name="Picture 3"/>
          <p:cNvPicPr>
            <a:picLocks noChangeAspect="1"/>
          </p:cNvPicPr>
          <p:nvPr/>
        </p:nvPicPr>
        <p:blipFill>
          <a:blip r:embed="rId3"/>
          <a:stretch>
            <a:fillRect/>
          </a:stretch>
        </p:blipFill>
        <p:spPr>
          <a:xfrm>
            <a:off x="1199808" y="3370997"/>
            <a:ext cx="6744384" cy="2988490"/>
          </a:xfrm>
          <a:prstGeom prst="rect">
            <a:avLst/>
          </a:prstGeom>
        </p:spPr>
      </p:pic>
      <p:sp>
        <p:nvSpPr>
          <p:cNvPr id="5" name="TextBox 4"/>
          <p:cNvSpPr txBox="1"/>
          <p:nvPr/>
        </p:nvSpPr>
        <p:spPr>
          <a:xfrm>
            <a:off x="8305800" y="3370997"/>
            <a:ext cx="3619500" cy="1477328"/>
          </a:xfrm>
          <a:prstGeom prst="rect">
            <a:avLst/>
          </a:prstGeom>
          <a:noFill/>
        </p:spPr>
        <p:txBody>
          <a:bodyPr wrap="square" rtlCol="0">
            <a:spAutoFit/>
          </a:bodyPr>
          <a:lstStyle/>
          <a:p>
            <a:pPr marL="285750" indent="-285750">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About 12% decrease in fail rate </a:t>
            </a:r>
          </a:p>
          <a:p>
            <a:pPr marL="285750" indent="-285750">
              <a:buFont typeface="Arial" panose="020B0604020202020204" pitchFamily="34" charset="0"/>
              <a:buChar char="•"/>
            </a:pPr>
            <a:endParaRPr lang="en-AU"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AU" dirty="0">
                <a:latin typeface="Times New Roman" panose="02020603050405020304" pitchFamily="18" charset="0"/>
                <a:cs typeface="Times New Roman" panose="02020603050405020304" pitchFamily="18" charset="0"/>
              </a:rPr>
              <a:t>About a 6% increase in overall grades (the difference of a B to a B+)</a:t>
            </a:r>
          </a:p>
        </p:txBody>
      </p:sp>
    </p:spTree>
    <p:extLst>
      <p:ext uri="{BB962C8B-B14F-4D97-AF65-F5344CB8AC3E}">
        <p14:creationId xmlns:p14="http://schemas.microsoft.com/office/powerpoint/2010/main" val="361293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It’s not all is good news…</a:t>
            </a:r>
          </a:p>
        </p:txBody>
      </p:sp>
      <p:sp>
        <p:nvSpPr>
          <p:cNvPr id="3" name="Content Placeholder 2"/>
          <p:cNvSpPr>
            <a:spLocks noGrp="1"/>
          </p:cNvSpPr>
          <p:nvPr>
            <p:ph idx="1"/>
          </p:nvPr>
        </p:nvSpPr>
        <p:spPr/>
        <p:txBody>
          <a:bodyPr>
            <a:normAutofit/>
          </a:bodyPr>
          <a:lstStyle/>
          <a:p>
            <a:r>
              <a:rPr lang="en-AU" dirty="0">
                <a:latin typeface="Times New Roman" panose="02020603050405020304" pitchFamily="18" charset="0"/>
                <a:cs typeface="Times New Roman" panose="02020603050405020304" pitchFamily="18" charset="0"/>
              </a:rPr>
              <a:t>Active Learning takes longer to do, is expensive, and difficult (Prince, 2004)</a:t>
            </a:r>
          </a:p>
          <a:p>
            <a:pPr marL="0" indent="0">
              <a:buNone/>
            </a:pPr>
            <a:r>
              <a:rPr lang="en-AU" dirty="0">
                <a:latin typeface="Times New Roman" panose="02020603050405020304" pitchFamily="18" charset="0"/>
                <a:cs typeface="Times New Roman" panose="02020603050405020304" pitchFamily="18" charset="0"/>
              </a:rPr>
              <a:t> </a:t>
            </a:r>
          </a:p>
          <a:p>
            <a:r>
              <a:rPr lang="en-AU" dirty="0">
                <a:latin typeface="Times New Roman" panose="02020603050405020304" pitchFamily="18" charset="0"/>
                <a:cs typeface="Times New Roman" panose="02020603050405020304" pitchFamily="18" charset="0"/>
              </a:rPr>
              <a:t>Often studies not well matched and limited in scope (</a:t>
            </a:r>
            <a:r>
              <a:rPr lang="en-AU" dirty="0" err="1">
                <a:latin typeface="Times New Roman" panose="02020603050405020304" pitchFamily="18" charset="0"/>
                <a:cs typeface="Times New Roman" panose="02020603050405020304" pitchFamily="18" charset="0"/>
              </a:rPr>
              <a:t>Wieman</a:t>
            </a:r>
            <a:r>
              <a:rPr lang="en-AU" dirty="0">
                <a:latin typeface="Times New Roman" panose="02020603050405020304" pitchFamily="18" charset="0"/>
                <a:cs typeface="Times New Roman" panose="02020603050405020304" pitchFamily="18" charset="0"/>
              </a:rPr>
              <a:t>, and Gilbert, 2013). </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“Silo effect” (Freeman, 2014)</a:t>
            </a:r>
          </a:p>
          <a:p>
            <a:pPr lvl="1">
              <a:spcAft>
                <a:spcPts val="600"/>
              </a:spcAft>
            </a:pPr>
            <a:r>
              <a:rPr lang="en-AU" dirty="0">
                <a:solidFill>
                  <a:prstClr val="black"/>
                </a:solidFill>
                <a:latin typeface="Times New Roman" panose="02020603050405020304" pitchFamily="18" charset="0"/>
                <a:cs typeface="Times New Roman" panose="02020603050405020304" pitchFamily="18" charset="0"/>
              </a:rPr>
              <a:t>Are the benefits of active learning limited to what is tested? </a:t>
            </a: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16526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Aims: Why is Active Learning effective?</a:t>
            </a:r>
          </a:p>
        </p:txBody>
      </p:sp>
      <p:sp>
        <p:nvSpPr>
          <p:cNvPr id="3" name="Content Placeholder 2"/>
          <p:cNvSpPr>
            <a:spLocks noGrp="1"/>
          </p:cNvSpPr>
          <p:nvPr>
            <p:ph idx="1"/>
          </p:nvPr>
        </p:nvSpPr>
        <p:spPr/>
        <p:txBody>
          <a:bodyPr>
            <a:normAutofit/>
          </a:bodyPr>
          <a:lstStyle/>
          <a:p>
            <a:r>
              <a:rPr lang="en-AU" dirty="0">
                <a:latin typeface="Times New Roman" panose="02020603050405020304" pitchFamily="18" charset="0"/>
                <a:cs typeface="Times New Roman" panose="02020603050405020304" pitchFamily="18" charset="0"/>
              </a:rPr>
              <a:t>Do the benefits of active learning only apply to tested materials (direct effects), or are there general benefits (indirect effects)?  </a:t>
            </a:r>
          </a:p>
          <a:p>
            <a:r>
              <a:rPr lang="en-AU" dirty="0">
                <a:latin typeface="Times New Roman" panose="02020603050405020304" pitchFamily="18" charset="0"/>
                <a:cs typeface="Times New Roman" panose="02020603050405020304" pitchFamily="18" charset="0"/>
              </a:rPr>
              <a:t>Why? (possible mechanisms)</a:t>
            </a:r>
          </a:p>
        </p:txBody>
      </p:sp>
      <p:pic>
        <p:nvPicPr>
          <p:cNvPr id="4" name="Picture 2" descr="https://i.imgflip.com/2iw8y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218825"/>
            <a:ext cx="3001680" cy="2210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0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32" presetClass="emph" presetSubtype="0" repeatCount="3000" fill="hold" nodeType="afterEffect">
                                  <p:stCondLst>
                                    <p:cond delay="0"/>
                                  </p:stCondLst>
                                  <p:childTnLst>
                                    <p:animRot by="120000">
                                      <p:cBhvr>
                                        <p:cTn id="11" dur="100" fill="hold">
                                          <p:stCondLst>
                                            <p:cond delay="0"/>
                                          </p:stCondLst>
                                        </p:cTn>
                                        <p:tgtEl>
                                          <p:spTgt spid="4"/>
                                        </p:tgtEl>
                                        <p:attrNameLst>
                                          <p:attrName>r</p:attrName>
                                        </p:attrNameLst>
                                      </p:cBhvr>
                                    </p:animRot>
                                    <p:animRot by="-240000">
                                      <p:cBhvr>
                                        <p:cTn id="12" dur="200" fill="hold">
                                          <p:stCondLst>
                                            <p:cond delay="200"/>
                                          </p:stCondLst>
                                        </p:cTn>
                                        <p:tgtEl>
                                          <p:spTgt spid="4"/>
                                        </p:tgtEl>
                                        <p:attrNameLst>
                                          <p:attrName>r</p:attrName>
                                        </p:attrNameLst>
                                      </p:cBhvr>
                                    </p:animRot>
                                    <p:animRot by="240000">
                                      <p:cBhvr>
                                        <p:cTn id="13" dur="200" fill="hold">
                                          <p:stCondLst>
                                            <p:cond delay="400"/>
                                          </p:stCondLst>
                                        </p:cTn>
                                        <p:tgtEl>
                                          <p:spTgt spid="4"/>
                                        </p:tgtEl>
                                        <p:attrNameLst>
                                          <p:attrName>r</p:attrName>
                                        </p:attrNameLst>
                                      </p:cBhvr>
                                    </p:animRot>
                                    <p:animRot by="-240000">
                                      <p:cBhvr>
                                        <p:cTn id="14" dur="200" fill="hold">
                                          <p:stCondLst>
                                            <p:cond delay="600"/>
                                          </p:stCondLst>
                                        </p:cTn>
                                        <p:tgtEl>
                                          <p:spTgt spid="4"/>
                                        </p:tgtEl>
                                        <p:attrNameLst>
                                          <p:attrName>r</p:attrName>
                                        </p:attrNameLst>
                                      </p:cBhvr>
                                    </p:animRot>
                                    <p:animRot by="120000">
                                      <p:cBhvr>
                                        <p:cTn id="15"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One form of Active Task</a:t>
            </a:r>
          </a:p>
        </p:txBody>
      </p:sp>
      <p:sp>
        <p:nvSpPr>
          <p:cNvPr id="3" name="Content Placeholder 2"/>
          <p:cNvSpPr>
            <a:spLocks noGrp="1"/>
          </p:cNvSpPr>
          <p:nvPr>
            <p:ph idx="1"/>
          </p:nvPr>
        </p:nvSpPr>
        <p:spPr/>
        <p:txBody>
          <a:bodyPr>
            <a:normAutofit/>
          </a:bodyPr>
          <a:lstStyle/>
          <a:p>
            <a:r>
              <a:rPr lang="en-AU" dirty="0">
                <a:latin typeface="Times New Roman" panose="02020603050405020304" pitchFamily="18" charset="0"/>
                <a:cs typeface="Times New Roman" panose="02020603050405020304" pitchFamily="18" charset="0"/>
              </a:rPr>
              <a:t>Interpolated/Interval testing</a:t>
            </a:r>
          </a:p>
          <a:p>
            <a:pPr lvl="1"/>
            <a:r>
              <a:rPr lang="en-AU" dirty="0">
                <a:latin typeface="Times New Roman" panose="02020603050405020304" pitchFamily="18" charset="0"/>
                <a:cs typeface="Times New Roman" panose="02020603050405020304" pitchFamily="18" charset="0"/>
              </a:rPr>
              <a:t>Ask students to retrieve information after study (</a:t>
            </a:r>
            <a:r>
              <a:rPr lang="en-AU" dirty="0" err="1">
                <a:latin typeface="Times New Roman" panose="02020603050405020304" pitchFamily="18" charset="0"/>
                <a:cs typeface="Times New Roman" panose="02020603050405020304" pitchFamily="18" charset="0"/>
              </a:rPr>
              <a:t>Dunlosky</a:t>
            </a:r>
            <a:r>
              <a:rPr lang="en-AU" dirty="0">
                <a:latin typeface="Times New Roman" panose="02020603050405020304" pitchFamily="18" charset="0"/>
                <a:cs typeface="Times New Roman" panose="02020603050405020304" pitchFamily="18" charset="0"/>
              </a:rPr>
              <a:t>, et al., 2013)</a:t>
            </a:r>
          </a:p>
          <a:p>
            <a:pPr marL="0" indent="0">
              <a:buNone/>
            </a:pPr>
            <a:endParaRPr lang="en-AU" dirty="0">
              <a:latin typeface="Times New Roman" panose="02020603050405020304" pitchFamily="18" charset="0"/>
              <a:cs typeface="Times New Roman" panose="02020603050405020304" pitchFamily="18" charset="0"/>
            </a:endParaRPr>
          </a:p>
          <a:p>
            <a:r>
              <a:rPr lang="en-AU" dirty="0">
                <a:latin typeface="Times New Roman" panose="02020603050405020304" pitchFamily="18" charset="0"/>
                <a:cs typeface="Times New Roman" panose="02020603050405020304" pitchFamily="18" charset="0"/>
              </a:rPr>
              <a:t>Relies on testing effects (direct; Rowland, 2014), and testing-potentiated effects (indirect; Chan, et al., 2018)</a:t>
            </a:r>
            <a:endParaRPr lang="en-AU" dirty="0">
              <a:solidFill>
                <a:prstClr val="black"/>
              </a:solidFill>
              <a:latin typeface="Times New Roman" panose="02020603050405020304" pitchFamily="18" charset="0"/>
              <a:cs typeface="Times New Roman" panose="02020603050405020304" pitchFamily="18" charset="0"/>
            </a:endParaRPr>
          </a:p>
          <a:p>
            <a:endParaRPr lang="en-A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0937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223889" y="623122"/>
            <a:ext cx="9861453" cy="5777679"/>
            <a:chOff x="1223889" y="623122"/>
            <a:chExt cx="9861453" cy="5777679"/>
          </a:xfrm>
        </p:grpSpPr>
        <p:pic>
          <p:nvPicPr>
            <p:cNvPr id="3" name="Picture 2"/>
            <p:cNvPicPr>
              <a:picLocks noChangeAspect="1"/>
            </p:cNvPicPr>
            <p:nvPr/>
          </p:nvPicPr>
          <p:blipFill>
            <a:blip r:embed="rId3"/>
            <a:stretch>
              <a:fillRect/>
            </a:stretch>
          </p:blipFill>
          <p:spPr>
            <a:xfrm>
              <a:off x="1500554" y="623122"/>
              <a:ext cx="8346830" cy="5527348"/>
            </a:xfrm>
            <a:prstGeom prst="rect">
              <a:avLst/>
            </a:prstGeom>
          </p:spPr>
        </p:pic>
        <p:pic>
          <p:nvPicPr>
            <p:cNvPr id="5" name="Picture 4"/>
            <p:cNvPicPr>
              <a:picLocks noChangeAspect="1"/>
            </p:cNvPicPr>
            <p:nvPr/>
          </p:nvPicPr>
          <p:blipFill>
            <a:blip r:embed="rId4"/>
            <a:stretch>
              <a:fillRect/>
            </a:stretch>
          </p:blipFill>
          <p:spPr>
            <a:xfrm>
              <a:off x="9988064" y="1174852"/>
              <a:ext cx="608492" cy="2356140"/>
            </a:xfrm>
            <a:prstGeom prst="rect">
              <a:avLst/>
            </a:prstGeom>
          </p:spPr>
        </p:pic>
        <p:sp>
          <p:nvSpPr>
            <p:cNvPr id="13" name="Rectangle 12"/>
            <p:cNvSpPr/>
            <p:nvPr/>
          </p:nvSpPr>
          <p:spPr>
            <a:xfrm>
              <a:off x="1223889" y="3559128"/>
              <a:ext cx="9861453" cy="28416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grpSp>
      <p:sp>
        <p:nvSpPr>
          <p:cNvPr id="452" name="Title 1"/>
          <p:cNvSpPr txBox="1">
            <a:spLocks/>
          </p:cNvSpPr>
          <p:nvPr/>
        </p:nvSpPr>
        <p:spPr>
          <a:xfrm>
            <a:off x="0" y="1"/>
            <a:ext cx="9144000" cy="5503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AU" sz="3600" dirty="0">
                <a:latin typeface="Times New Roman" panose="02020603050405020304" pitchFamily="18" charset="0"/>
                <a:cs typeface="Times New Roman" panose="02020603050405020304" pitchFamily="18" charset="0"/>
              </a:rPr>
              <a:t>Current Research: Hypotheses &amp; Methodologies</a:t>
            </a:r>
          </a:p>
        </p:txBody>
      </p:sp>
      <p:sp>
        <p:nvSpPr>
          <p:cNvPr id="16" name="Rectangle 15"/>
          <p:cNvSpPr/>
          <p:nvPr/>
        </p:nvSpPr>
        <p:spPr>
          <a:xfrm>
            <a:off x="313899" y="1174851"/>
            <a:ext cx="1446662" cy="61300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Active:</a:t>
            </a:r>
          </a:p>
        </p:txBody>
      </p:sp>
      <p:sp>
        <p:nvSpPr>
          <p:cNvPr id="485" name="Rectangle 484"/>
          <p:cNvSpPr/>
          <p:nvPr/>
        </p:nvSpPr>
        <p:spPr>
          <a:xfrm>
            <a:off x="313899" y="2051350"/>
            <a:ext cx="1446662" cy="149874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a:solidFill>
                  <a:schemeClr val="tx1"/>
                </a:solidFill>
                <a:latin typeface="Times New Roman" panose="02020603050405020304" pitchFamily="18" charset="0"/>
                <a:cs typeface="Times New Roman" panose="02020603050405020304" pitchFamily="18" charset="0"/>
              </a:rPr>
              <a:t>Passive:</a:t>
            </a:r>
          </a:p>
        </p:txBody>
      </p:sp>
      <p:sp>
        <p:nvSpPr>
          <p:cNvPr id="17" name="Rectangle 16"/>
          <p:cNvSpPr/>
          <p:nvPr/>
        </p:nvSpPr>
        <p:spPr>
          <a:xfrm>
            <a:off x="5854890" y="3881852"/>
            <a:ext cx="2163194" cy="241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latin typeface="Times New Roman" panose="02020603050405020304" pitchFamily="18" charset="0"/>
              <a:cs typeface="Times New Roman" panose="02020603050405020304" pitchFamily="18" charset="0"/>
            </a:endParaRPr>
          </a:p>
        </p:txBody>
      </p:sp>
      <p:sp>
        <p:nvSpPr>
          <p:cNvPr id="487" name="Rectangle 486"/>
          <p:cNvSpPr/>
          <p:nvPr/>
        </p:nvSpPr>
        <p:spPr>
          <a:xfrm>
            <a:off x="1760561" y="1101812"/>
            <a:ext cx="5718412"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488" name="Rectangle 487"/>
          <p:cNvSpPr/>
          <p:nvPr/>
        </p:nvSpPr>
        <p:spPr>
          <a:xfrm>
            <a:off x="1762833" y="3792698"/>
            <a:ext cx="5718412"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Direct Effect</a:t>
            </a:r>
          </a:p>
        </p:txBody>
      </p:sp>
      <p:sp>
        <p:nvSpPr>
          <p:cNvPr id="489" name="Rectangle 488"/>
          <p:cNvSpPr/>
          <p:nvPr/>
        </p:nvSpPr>
        <p:spPr>
          <a:xfrm>
            <a:off x="7536897" y="1104084"/>
            <a:ext cx="2385395"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490" name="Rectangle 489"/>
          <p:cNvSpPr/>
          <p:nvPr/>
        </p:nvSpPr>
        <p:spPr>
          <a:xfrm>
            <a:off x="7539169" y="3794970"/>
            <a:ext cx="2385395" cy="37943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Indirect Effect</a:t>
            </a:r>
          </a:p>
        </p:txBody>
      </p:sp>
      <p:sp>
        <p:nvSpPr>
          <p:cNvPr id="36" name="Rectangle 35"/>
          <p:cNvSpPr/>
          <p:nvPr/>
        </p:nvSpPr>
        <p:spPr>
          <a:xfrm>
            <a:off x="3354414" y="4420130"/>
            <a:ext cx="2525036" cy="218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Materials retaught using different styles </a:t>
            </a:r>
          </a:p>
          <a:p>
            <a:pPr algn="ctr"/>
            <a:endParaRPr lang="en-AU" b="1" dirty="0">
              <a:solidFill>
                <a:schemeClr val="tx1"/>
              </a:solidFill>
              <a:latin typeface="Times New Roman" panose="02020603050405020304" pitchFamily="18" charset="0"/>
              <a:cs typeface="Times New Roman" panose="02020603050405020304" pitchFamily="18" charset="0"/>
            </a:endParaRPr>
          </a:p>
          <a:p>
            <a:pPr algn="ctr"/>
            <a:r>
              <a:rPr lang="en-AU" b="1" dirty="0">
                <a:solidFill>
                  <a:schemeClr val="tx1"/>
                </a:solidFill>
                <a:latin typeface="Times New Roman" panose="02020603050405020304" pitchFamily="18" charset="0"/>
                <a:cs typeface="Times New Roman" panose="02020603050405020304" pitchFamily="18" charset="0"/>
              </a:rPr>
              <a:t>(memory for materials </a:t>
            </a:r>
            <a:r>
              <a:rPr lang="en-AU" b="1" u="sng" dirty="0">
                <a:solidFill>
                  <a:schemeClr val="tx1"/>
                </a:solidFill>
                <a:latin typeface="Times New Roman" panose="02020603050405020304" pitchFamily="18" charset="0"/>
                <a:cs typeface="Times New Roman" panose="02020603050405020304" pitchFamily="18" charset="0"/>
              </a:rPr>
              <a:t>directly</a:t>
            </a:r>
            <a:r>
              <a:rPr lang="en-AU" b="1" dirty="0">
                <a:solidFill>
                  <a:schemeClr val="tx1"/>
                </a:solidFill>
                <a:latin typeface="Times New Roman" panose="02020603050405020304" pitchFamily="18" charset="0"/>
                <a:cs typeface="Times New Roman" panose="02020603050405020304" pitchFamily="18" charset="0"/>
              </a:rPr>
              <a:t> impacted)</a:t>
            </a:r>
          </a:p>
        </p:txBody>
      </p:sp>
      <p:sp>
        <p:nvSpPr>
          <p:cNvPr id="37" name="Rectangle 36"/>
          <p:cNvSpPr/>
          <p:nvPr/>
        </p:nvSpPr>
        <p:spPr>
          <a:xfrm>
            <a:off x="7501773" y="4507677"/>
            <a:ext cx="2455642" cy="21828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b="1" dirty="0">
                <a:solidFill>
                  <a:schemeClr val="tx1"/>
                </a:solidFill>
                <a:latin typeface="Times New Roman" panose="02020603050405020304" pitchFamily="18" charset="0"/>
                <a:cs typeface="Times New Roman" panose="02020603050405020304" pitchFamily="18" charset="0"/>
              </a:rPr>
              <a:t>Materials retaught using only restudy</a:t>
            </a:r>
          </a:p>
          <a:p>
            <a:pPr algn="ctr"/>
            <a:endParaRPr lang="en-AU" b="1" dirty="0">
              <a:solidFill>
                <a:schemeClr val="tx1"/>
              </a:solidFill>
              <a:latin typeface="Times New Roman" panose="02020603050405020304" pitchFamily="18" charset="0"/>
              <a:cs typeface="Times New Roman" panose="02020603050405020304" pitchFamily="18" charset="0"/>
            </a:endParaRPr>
          </a:p>
          <a:p>
            <a:pPr algn="ctr"/>
            <a:r>
              <a:rPr lang="en-AU" b="1" dirty="0">
                <a:solidFill>
                  <a:schemeClr val="tx1"/>
                </a:solidFill>
                <a:latin typeface="Times New Roman" panose="02020603050405020304" pitchFamily="18" charset="0"/>
                <a:cs typeface="Times New Roman" panose="02020603050405020304" pitchFamily="18" charset="0"/>
              </a:rPr>
              <a:t>(memory for materials </a:t>
            </a:r>
            <a:r>
              <a:rPr lang="en-AU" b="1" u="sng" dirty="0">
                <a:solidFill>
                  <a:schemeClr val="tx1"/>
                </a:solidFill>
                <a:latin typeface="Times New Roman" panose="02020603050405020304" pitchFamily="18" charset="0"/>
                <a:cs typeface="Times New Roman" panose="02020603050405020304" pitchFamily="18" charset="0"/>
              </a:rPr>
              <a:t>indirectly</a:t>
            </a:r>
            <a:r>
              <a:rPr lang="en-AU" b="1" dirty="0">
                <a:solidFill>
                  <a:schemeClr val="tx1"/>
                </a:solidFill>
                <a:latin typeface="Times New Roman" panose="02020603050405020304" pitchFamily="18" charset="0"/>
                <a:cs typeface="Times New Roman" panose="02020603050405020304" pitchFamily="18" charset="0"/>
              </a:rPr>
              <a:t> impacted) </a:t>
            </a:r>
          </a:p>
        </p:txBody>
      </p:sp>
      <p:sp>
        <p:nvSpPr>
          <p:cNvPr id="38" name="Rectangle 37"/>
          <p:cNvSpPr/>
          <p:nvPr/>
        </p:nvSpPr>
        <p:spPr>
          <a:xfrm>
            <a:off x="2354580" y="1101812"/>
            <a:ext cx="1165860"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39" name="Bent Arrow 38"/>
          <p:cNvSpPr/>
          <p:nvPr/>
        </p:nvSpPr>
        <p:spPr>
          <a:xfrm rot="10800000" flipH="1">
            <a:off x="2899044" y="3657781"/>
            <a:ext cx="621396" cy="1105287"/>
          </a:xfrm>
          <a:prstGeom prst="bentArrow">
            <a:avLst>
              <a:gd name="adj1" fmla="val 8872"/>
              <a:gd name="adj2" fmla="val 13341"/>
              <a:gd name="adj3" fmla="val 16111"/>
              <a:gd name="adj4" fmla="val 4375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Times New Roman" panose="02020603050405020304" pitchFamily="18" charset="0"/>
              <a:cs typeface="Times New Roman" panose="02020603050405020304" pitchFamily="18" charset="0"/>
            </a:endParaRPr>
          </a:p>
        </p:txBody>
      </p:sp>
      <p:pic>
        <p:nvPicPr>
          <p:cNvPr id="40" name="Picture 39"/>
          <p:cNvPicPr>
            <a:picLocks noChangeAspect="1"/>
          </p:cNvPicPr>
          <p:nvPr/>
        </p:nvPicPr>
        <p:blipFill>
          <a:blip r:embed="rId5"/>
          <a:stretch>
            <a:fillRect/>
          </a:stretch>
        </p:blipFill>
        <p:spPr>
          <a:xfrm>
            <a:off x="4097618" y="3804341"/>
            <a:ext cx="3101902" cy="1647530"/>
          </a:xfrm>
          <a:prstGeom prst="rect">
            <a:avLst/>
          </a:prstGeom>
        </p:spPr>
      </p:pic>
      <p:sp>
        <p:nvSpPr>
          <p:cNvPr id="41" name="Rectangle 40"/>
          <p:cNvSpPr/>
          <p:nvPr/>
        </p:nvSpPr>
        <p:spPr>
          <a:xfrm>
            <a:off x="3541235" y="1101812"/>
            <a:ext cx="1165860" cy="25414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tx1"/>
              </a:solidFill>
              <a:latin typeface="Times New Roman" panose="02020603050405020304" pitchFamily="18" charset="0"/>
              <a:cs typeface="Times New Roman" panose="02020603050405020304" pitchFamily="18" charset="0"/>
            </a:endParaRPr>
          </a:p>
        </p:txBody>
      </p:sp>
      <p:sp>
        <p:nvSpPr>
          <p:cNvPr id="42" name="Bent Arrow 41"/>
          <p:cNvSpPr/>
          <p:nvPr/>
        </p:nvSpPr>
        <p:spPr>
          <a:xfrm rot="10800000" flipH="1">
            <a:off x="4085699" y="3657780"/>
            <a:ext cx="1565266" cy="1105287"/>
          </a:xfrm>
          <a:prstGeom prst="bentArrow">
            <a:avLst>
              <a:gd name="adj1" fmla="val 4276"/>
              <a:gd name="adj2" fmla="val 7595"/>
              <a:gd name="adj3" fmla="val 12664"/>
              <a:gd name="adj4" fmla="val 2191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latin typeface="Times New Roman" panose="02020603050405020304" pitchFamily="18" charset="0"/>
              <a:cs typeface="Times New Roman" panose="02020603050405020304" pitchFamily="18" charset="0"/>
            </a:endParaRPr>
          </a:p>
        </p:txBody>
      </p:sp>
      <p:sp>
        <p:nvSpPr>
          <p:cNvPr id="43" name="Rectangle 42"/>
          <p:cNvSpPr/>
          <p:nvPr/>
        </p:nvSpPr>
        <p:spPr>
          <a:xfrm>
            <a:off x="5840338" y="3731560"/>
            <a:ext cx="3710062" cy="179309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lnSpc>
                <a:spcPct val="150000"/>
              </a:lnSpc>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Test: Retrieval of video content</a:t>
            </a:r>
          </a:p>
          <a:p>
            <a:pPr marL="285750" indent="-285750" algn="ctr">
              <a:lnSpc>
                <a:spcPct val="150000"/>
              </a:lnSpc>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Distractor: Maths problem solving</a:t>
            </a:r>
          </a:p>
          <a:p>
            <a:pPr marL="285750" indent="-285750" algn="ctr">
              <a:lnSpc>
                <a:spcPct val="150000"/>
              </a:lnSpc>
              <a:buFont typeface="Arial" panose="020B0604020202020204" pitchFamily="34" charset="0"/>
              <a:buChar char="•"/>
            </a:pPr>
            <a:r>
              <a:rPr lang="en-AU" dirty="0">
                <a:solidFill>
                  <a:schemeClr val="tx1"/>
                </a:solidFill>
                <a:latin typeface="Times New Roman" panose="02020603050405020304" pitchFamily="18" charset="0"/>
                <a:cs typeface="Times New Roman" panose="02020603050405020304" pitchFamily="18" charset="0"/>
              </a:rPr>
              <a:t>Restudy: Reading of video content</a:t>
            </a:r>
          </a:p>
        </p:txBody>
      </p:sp>
    </p:spTree>
    <p:extLst>
      <p:ext uri="{BB962C8B-B14F-4D97-AF65-F5344CB8AC3E}">
        <p14:creationId xmlns:p14="http://schemas.microsoft.com/office/powerpoint/2010/main" val="261375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87"/>
                                        </p:tgtEl>
                                        <p:attrNameLst>
                                          <p:attrName>style.visibility</p:attrName>
                                        </p:attrNameLst>
                                      </p:cBhvr>
                                      <p:to>
                                        <p:strVal val="visible"/>
                                      </p:to>
                                    </p:set>
                                    <p:animEffect transition="in" filter="barn(inVertical)">
                                      <p:cBhvr>
                                        <p:cTn id="7" dur="500"/>
                                        <p:tgtEl>
                                          <p:spTgt spid="48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88"/>
                                        </p:tgtEl>
                                        <p:attrNameLst>
                                          <p:attrName>style.visibility</p:attrName>
                                        </p:attrNameLst>
                                      </p:cBhvr>
                                      <p:to>
                                        <p:strVal val="visible"/>
                                      </p:to>
                                    </p:set>
                                    <p:animEffect transition="in" filter="barn(inVertical)">
                                      <p:cBhvr>
                                        <p:cTn id="10" dur="500"/>
                                        <p:tgtEl>
                                          <p:spTgt spid="488"/>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animEffect transition="in" filter="barn(inVertical)">
                                      <p:cBhvr>
                                        <p:cTn id="13" dur="500"/>
                                        <p:tgtEl>
                                          <p:spTgt spid="36"/>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89"/>
                                        </p:tgtEl>
                                        <p:attrNameLst>
                                          <p:attrName>style.visibility</p:attrName>
                                        </p:attrNameLst>
                                      </p:cBhvr>
                                      <p:to>
                                        <p:strVal val="visible"/>
                                      </p:to>
                                    </p:set>
                                    <p:animEffect transition="in" filter="barn(inVertical)">
                                      <p:cBhvr>
                                        <p:cTn id="18" dur="500"/>
                                        <p:tgtEl>
                                          <p:spTgt spid="48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490"/>
                                        </p:tgtEl>
                                        <p:attrNameLst>
                                          <p:attrName>style.visibility</p:attrName>
                                        </p:attrNameLst>
                                      </p:cBhvr>
                                      <p:to>
                                        <p:strVal val="visible"/>
                                      </p:to>
                                    </p:set>
                                    <p:animEffect transition="in" filter="barn(inVertical)">
                                      <p:cBhvr>
                                        <p:cTn id="21" dur="500"/>
                                        <p:tgtEl>
                                          <p:spTgt spid="490"/>
                                        </p:tgtEl>
                                      </p:cBhvr>
                                    </p:animEffect>
                                  </p:childTnLst>
                                </p:cTn>
                              </p:par>
                              <p:par>
                                <p:cTn id="22" presetID="1"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childTnLst>
                                </p:cTn>
                              </p:par>
                              <p:par>
                                <p:cTn id="24" presetID="16" presetClass="entr" presetSubtype="21" fill="hold" grpId="0"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barn(inVertical)">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87"/>
                                        </p:tgtEl>
                                      </p:cBhvr>
                                    </p:animEffect>
                                    <p:set>
                                      <p:cBhvr>
                                        <p:cTn id="31" dur="1" fill="hold">
                                          <p:stCondLst>
                                            <p:cond delay="499"/>
                                          </p:stCondLst>
                                        </p:cTn>
                                        <p:tgtEl>
                                          <p:spTgt spid="487"/>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488"/>
                                        </p:tgtEl>
                                      </p:cBhvr>
                                    </p:animEffect>
                                    <p:set>
                                      <p:cBhvr>
                                        <p:cTn id="34" dur="1" fill="hold">
                                          <p:stCondLst>
                                            <p:cond delay="499"/>
                                          </p:stCondLst>
                                        </p:cTn>
                                        <p:tgtEl>
                                          <p:spTgt spid="48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36"/>
                                        </p:tgtEl>
                                      </p:cBhvr>
                                    </p:animEffect>
                                    <p:set>
                                      <p:cBhvr>
                                        <p:cTn id="37" dur="1" fill="hold">
                                          <p:stCondLst>
                                            <p:cond delay="499"/>
                                          </p:stCondLst>
                                        </p:cTn>
                                        <p:tgtEl>
                                          <p:spTgt spid="36"/>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489"/>
                                        </p:tgtEl>
                                      </p:cBhvr>
                                    </p:animEffect>
                                    <p:set>
                                      <p:cBhvr>
                                        <p:cTn id="40" dur="1" fill="hold">
                                          <p:stCondLst>
                                            <p:cond delay="499"/>
                                          </p:stCondLst>
                                        </p:cTn>
                                        <p:tgtEl>
                                          <p:spTgt spid="489"/>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490"/>
                                        </p:tgtEl>
                                      </p:cBhvr>
                                    </p:animEffect>
                                    <p:set>
                                      <p:cBhvr>
                                        <p:cTn id="43" dur="1" fill="hold">
                                          <p:stCondLst>
                                            <p:cond delay="499"/>
                                          </p:stCondLst>
                                        </p:cTn>
                                        <p:tgtEl>
                                          <p:spTgt spid="49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2" presetClass="entr" presetSubtype="8"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 calcmode="lin" valueType="num">
                                      <p:cBhvr additive="base">
                                        <p:cTn id="49" dur="500" fill="hold"/>
                                        <p:tgtEl>
                                          <p:spTgt spid="39"/>
                                        </p:tgtEl>
                                        <p:attrNameLst>
                                          <p:attrName>ppt_x</p:attrName>
                                        </p:attrNameLst>
                                      </p:cBhvr>
                                      <p:tavLst>
                                        <p:tav tm="0">
                                          <p:val>
                                            <p:strVal val="0-#ppt_w/2"/>
                                          </p:val>
                                        </p:tav>
                                        <p:tav tm="100000">
                                          <p:val>
                                            <p:strVal val="#ppt_x"/>
                                          </p:val>
                                        </p:tav>
                                      </p:tavLst>
                                    </p:anim>
                                    <p:anim calcmode="lin" valueType="num">
                                      <p:cBhvr additive="base">
                                        <p:cTn id="50" dur="500" fill="hold"/>
                                        <p:tgtEl>
                                          <p:spTgt spid="39"/>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0-#ppt_w/2"/>
                                          </p:val>
                                        </p:tav>
                                        <p:tav tm="100000">
                                          <p:val>
                                            <p:strVal val="#ppt_x"/>
                                          </p:val>
                                        </p:tav>
                                      </p:tavLst>
                                    </p:anim>
                                    <p:anim calcmode="lin" valueType="num">
                                      <p:cBhvr additive="base">
                                        <p:cTn id="54" dur="500" fill="hold"/>
                                        <p:tgtEl>
                                          <p:spTgt spid="38"/>
                                        </p:tgtEl>
                                        <p:attrNameLst>
                                          <p:attrName>ppt_y</p:attrName>
                                        </p:attrNameLst>
                                      </p:cBhvr>
                                      <p:tavLst>
                                        <p:tav tm="0">
                                          <p:val>
                                            <p:strVal val="#ppt_y"/>
                                          </p:val>
                                        </p:tav>
                                        <p:tav tm="100000">
                                          <p:val>
                                            <p:strVal val="#ppt_y"/>
                                          </p:val>
                                        </p:tav>
                                      </p:tavLst>
                                    </p:anim>
                                  </p:childTnLst>
                                </p:cTn>
                              </p:par>
                              <p:par>
                                <p:cTn id="55" presetID="2" presetClass="entr" presetSubtype="8" fill="hold"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0-#ppt_w/2"/>
                                          </p:val>
                                        </p:tav>
                                        <p:tav tm="100000">
                                          <p:val>
                                            <p:strVal val="#ppt_x"/>
                                          </p:val>
                                        </p:tav>
                                      </p:tavLst>
                                    </p:anim>
                                    <p:anim calcmode="lin" valueType="num">
                                      <p:cBhvr additive="base">
                                        <p:cTn id="58" dur="500" fill="hold"/>
                                        <p:tgtEl>
                                          <p:spTgt spid="40"/>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0-#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 calcmode="lin" valueType="num">
                                      <p:cBhvr additive="base">
                                        <p:cTn id="67" dur="500" fill="hold"/>
                                        <p:tgtEl>
                                          <p:spTgt spid="43"/>
                                        </p:tgtEl>
                                        <p:attrNameLst>
                                          <p:attrName>ppt_x</p:attrName>
                                        </p:attrNameLst>
                                      </p:cBhvr>
                                      <p:tavLst>
                                        <p:tav tm="0">
                                          <p:val>
                                            <p:strVal val="0-#ppt_w/2"/>
                                          </p:val>
                                        </p:tav>
                                        <p:tav tm="100000">
                                          <p:val>
                                            <p:strVal val="#ppt_x"/>
                                          </p:val>
                                        </p:tav>
                                      </p:tavLst>
                                    </p:anim>
                                    <p:anim calcmode="lin" valueType="num">
                                      <p:cBhvr additive="base">
                                        <p:cTn id="68" dur="500" fill="hold"/>
                                        <p:tgtEl>
                                          <p:spTgt spid="43"/>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additive="base">
                                        <p:cTn id="71" dur="500" fill="hold"/>
                                        <p:tgtEl>
                                          <p:spTgt spid="42"/>
                                        </p:tgtEl>
                                        <p:attrNameLst>
                                          <p:attrName>ppt_x</p:attrName>
                                        </p:attrNameLst>
                                      </p:cBhvr>
                                      <p:tavLst>
                                        <p:tav tm="0">
                                          <p:val>
                                            <p:strVal val="0-#ppt_w/2"/>
                                          </p:val>
                                        </p:tav>
                                        <p:tav tm="100000">
                                          <p:val>
                                            <p:strVal val="#ppt_x"/>
                                          </p:val>
                                        </p:tav>
                                      </p:tavLst>
                                    </p:anim>
                                    <p:anim calcmode="lin" valueType="num">
                                      <p:cBhvr additive="base">
                                        <p:cTn id="72" dur="500" fill="hold"/>
                                        <p:tgtEl>
                                          <p:spTgt spid="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87" grpId="0" animBg="1"/>
      <p:bldP spid="487" grpId="1" animBg="1"/>
      <p:bldP spid="488" grpId="0" animBg="1"/>
      <p:bldP spid="488" grpId="1" animBg="1"/>
      <p:bldP spid="489" grpId="0" animBg="1"/>
      <p:bldP spid="489" grpId="1" animBg="1"/>
      <p:bldP spid="490" grpId="0" animBg="1"/>
      <p:bldP spid="490" grpId="1" animBg="1"/>
      <p:bldP spid="36" grpId="0" animBg="1"/>
      <p:bldP spid="36" grpId="1" animBg="1"/>
      <p:bldP spid="37" grpId="0" animBg="1"/>
      <p:bldP spid="37" grpId="1" animBg="1"/>
      <p:bldP spid="38" grpId="0" animBg="1"/>
      <p:bldP spid="39" grpId="0" animBg="1"/>
      <p:bldP spid="41" grpId="0" animBg="1"/>
      <p:bldP spid="42" grpId="0" animBg="1"/>
      <p:bldP spid="4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latin typeface="Times New Roman" panose="02020603050405020304" pitchFamily="18" charset="0"/>
                <a:cs typeface="Times New Roman" panose="02020603050405020304" pitchFamily="18" charset="0"/>
              </a:rPr>
              <a:t>Task Examples</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46707" y="2887122"/>
            <a:ext cx="5247010" cy="1571220"/>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1713" y="1690688"/>
            <a:ext cx="5946134" cy="119643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71713" y="3767148"/>
            <a:ext cx="5499270" cy="1744198"/>
          </a:xfrm>
          <a:prstGeom prst="rect">
            <a:avLst/>
          </a:prstGeom>
        </p:spPr>
      </p:pic>
      <p:sp>
        <p:nvSpPr>
          <p:cNvPr id="8" name="Rectangle 7"/>
          <p:cNvSpPr/>
          <p:nvPr/>
        </p:nvSpPr>
        <p:spPr>
          <a:xfrm>
            <a:off x="2023231" y="2286006"/>
            <a:ext cx="1893962" cy="44291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solidFill>
                  <a:schemeClr val="tx1"/>
                </a:solidFill>
                <a:latin typeface="Times New Roman" panose="02020603050405020304" pitchFamily="18" charset="0"/>
                <a:cs typeface="Times New Roman" panose="02020603050405020304" pitchFamily="18" charset="0"/>
              </a:rPr>
              <a:t>Retrieval (Test)</a:t>
            </a:r>
          </a:p>
        </p:txBody>
      </p:sp>
      <p:sp>
        <p:nvSpPr>
          <p:cNvPr id="9" name="Rectangle 8"/>
          <p:cNvSpPr/>
          <p:nvPr/>
        </p:nvSpPr>
        <p:spPr>
          <a:xfrm>
            <a:off x="7853360" y="1039812"/>
            <a:ext cx="2382840" cy="44291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solidFill>
                  <a:schemeClr val="tx1"/>
                </a:solidFill>
                <a:latin typeface="Times New Roman" panose="02020603050405020304" pitchFamily="18" charset="0"/>
                <a:cs typeface="Times New Roman" panose="02020603050405020304" pitchFamily="18" charset="0"/>
              </a:rPr>
              <a:t>Maths Task (Distractor)</a:t>
            </a:r>
          </a:p>
        </p:txBody>
      </p:sp>
      <p:sp>
        <p:nvSpPr>
          <p:cNvPr id="10" name="Rectangle 9"/>
          <p:cNvSpPr/>
          <p:nvPr/>
        </p:nvSpPr>
        <p:spPr>
          <a:xfrm>
            <a:off x="7629928" y="3297288"/>
            <a:ext cx="2382840" cy="442912"/>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AU" dirty="0">
                <a:solidFill>
                  <a:schemeClr val="tx1"/>
                </a:solidFill>
                <a:latin typeface="Times New Roman" panose="02020603050405020304" pitchFamily="18" charset="0"/>
                <a:cs typeface="Times New Roman" panose="02020603050405020304" pitchFamily="18" charset="0"/>
              </a:rPr>
              <a:t>Reading (Restudy)</a:t>
            </a:r>
          </a:p>
        </p:txBody>
      </p:sp>
    </p:spTree>
    <p:extLst>
      <p:ext uri="{BB962C8B-B14F-4D97-AF65-F5344CB8AC3E}">
        <p14:creationId xmlns:p14="http://schemas.microsoft.com/office/powerpoint/2010/main" val="4125557347"/>
      </p:ext>
    </p:extLst>
  </p:cSld>
  <p:clrMapOvr>
    <a:masterClrMapping/>
  </p:clrMapOvr>
  <p:transition>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13334</TotalTime>
  <Words>2653</Words>
  <Application>Microsoft Office PowerPoint</Application>
  <PresentationFormat>Widescreen</PresentationFormat>
  <Paragraphs>256</Paragraphs>
  <Slides>27</Slides>
  <Notes>15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Times New Roman</vt:lpstr>
      <vt:lpstr>Office Theme</vt:lpstr>
      <vt:lpstr>Active Tasks and Test-Potentiated Learning:   What Works and Why?</vt:lpstr>
      <vt:lpstr>A bit of background…</vt:lpstr>
      <vt:lpstr>What is ‘active learning’? </vt:lpstr>
      <vt:lpstr>Review of Active Learning</vt:lpstr>
      <vt:lpstr>It’s not all is good news…</vt:lpstr>
      <vt:lpstr>Aims: Why is Active Learning effective?</vt:lpstr>
      <vt:lpstr>One form of Active Task</vt:lpstr>
      <vt:lpstr>PowerPoint Presentation</vt:lpstr>
      <vt:lpstr>Task Examples</vt:lpstr>
      <vt:lpstr>PowerPoint Presentation</vt:lpstr>
      <vt:lpstr>Aims: Why is Active Learning effective?</vt:lpstr>
      <vt:lpstr>PowerPoint Presentation</vt:lpstr>
      <vt:lpstr>PowerPoint Presentation</vt:lpstr>
      <vt:lpstr>PowerPoint Presentation</vt:lpstr>
      <vt:lpstr>Mind wandering and attentional focus</vt:lpstr>
      <vt:lpstr>Proactive Inhibition and Reset of Encoding</vt:lpstr>
      <vt:lpstr>PowerPoint Presentation</vt:lpstr>
      <vt:lpstr>Task Examples (all) </vt:lpstr>
      <vt:lpstr>Issues with Education</vt:lpstr>
      <vt:lpstr>PowerPoint Presentation</vt:lpstr>
      <vt:lpstr>PowerPoint Presentation</vt:lpstr>
      <vt:lpstr>Review of the Classic Styles</vt:lpstr>
      <vt:lpstr>Why is this important? </vt:lpstr>
      <vt:lpstr>Mechanisms </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Active Learning Works! But How?   Isolating Direct and Indirect Effects</dc:title>
  <dc:creator>Shaun Boustani</dc:creator>
  <cp:lastModifiedBy>Shaun Boustani</cp:lastModifiedBy>
  <cp:revision>57</cp:revision>
  <dcterms:created xsi:type="dcterms:W3CDTF">2018-11-16T01:30:50Z</dcterms:created>
  <dcterms:modified xsi:type="dcterms:W3CDTF">2019-04-24T21:23:08Z</dcterms:modified>
</cp:coreProperties>
</file>