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74" r:id="rId5"/>
    <p:sldId id="293" r:id="rId6"/>
    <p:sldId id="294" r:id="rId7"/>
    <p:sldId id="295" r:id="rId8"/>
    <p:sldId id="296" r:id="rId9"/>
    <p:sldId id="297" r:id="rId10"/>
    <p:sldId id="298" r:id="rId11"/>
    <p:sldId id="299" r:id="rId12"/>
    <p:sldId id="300" r:id="rId13"/>
    <p:sldId id="301" r:id="rId14"/>
    <p:sldId id="302" r:id="rId15"/>
    <p:sldId id="313" r:id="rId16"/>
    <p:sldId id="304" r:id="rId17"/>
    <p:sldId id="305" r:id="rId18"/>
    <p:sldId id="306" r:id="rId19"/>
    <p:sldId id="307" r:id="rId20"/>
    <p:sldId id="308" r:id="rId21"/>
    <p:sldId id="309" r:id="rId22"/>
    <p:sldId id="310" r:id="rId23"/>
    <p:sldId id="311" r:id="rId24"/>
    <p:sldId id="288" r:id="rId25"/>
    <p:sldId id="25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302" autoAdjust="0"/>
  </p:normalViewPr>
  <p:slideViewPr>
    <p:cSldViewPr>
      <p:cViewPr varScale="1">
        <p:scale>
          <a:sx n="109" d="100"/>
          <a:sy n="109" d="100"/>
        </p:scale>
        <p:origin x="1584" y="96"/>
      </p:cViewPr>
      <p:guideLst>
        <p:guide orient="horz" pos="2160"/>
        <p:guide pos="2880"/>
      </p:guideLst>
    </p:cSldViewPr>
  </p:slideViewPr>
  <p:outlineViewPr>
    <p:cViewPr>
      <p:scale>
        <a:sx n="33" d="100"/>
        <a:sy n="33" d="100"/>
      </p:scale>
      <p:origin x="0" y="-396"/>
    </p:cViewPr>
  </p:outlineViewPr>
  <p:notesTextViewPr>
    <p:cViewPr>
      <p:scale>
        <a:sx n="1" d="1"/>
        <a:sy n="1" d="1"/>
      </p:scale>
      <p:origin x="0" y="0"/>
    </p:cViewPr>
  </p:notesTextViewPr>
  <p:notesViewPr>
    <p:cSldViewPr>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3ACBA-5C61-4AA1-BD9B-35274C85C936}" type="datetimeFigureOut">
              <a:rPr lang="en-GB" smtClean="0"/>
              <a:t>10/11/2022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CC80-ADFD-4490-9BB0-DE0B93F24FB0}" type="slidenum">
              <a:rPr lang="en-GB" smtClean="0"/>
              <a:t>‹#›</a:t>
            </a:fld>
            <a:endParaRPr lang="en-GB"/>
          </a:p>
        </p:txBody>
      </p:sp>
    </p:spTree>
    <p:extLst>
      <p:ext uri="{BB962C8B-B14F-4D97-AF65-F5344CB8AC3E}">
        <p14:creationId xmlns:p14="http://schemas.microsoft.com/office/powerpoint/2010/main" val="231540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earchaccreditationservice.ons.gov.uk/ons/ONS_Registration.of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Researchers are free to use ONS Longitudinal Study data; they just have to show that their work is in the public interest. But, because maintaining the confidentiality of the data relating to individuals in the LS is crucial, researchers must apply to use it. </a:t>
            </a:r>
          </a:p>
        </p:txBody>
      </p:sp>
      <p:sp>
        <p:nvSpPr>
          <p:cNvPr id="4" name="Slide Number Placeholder 3"/>
          <p:cNvSpPr>
            <a:spLocks noGrp="1"/>
          </p:cNvSpPr>
          <p:nvPr>
            <p:ph type="sldNum" sz="quarter" idx="5"/>
          </p:nvPr>
        </p:nvSpPr>
        <p:spPr/>
        <p:txBody>
          <a:bodyPr/>
          <a:lstStyle/>
          <a:p>
            <a:fld id="{C952CC80-ADFD-4490-9BB0-DE0B93F24FB0}" type="slidenum">
              <a:rPr lang="en-GB" smtClean="0"/>
              <a:t>8</a:t>
            </a:fld>
            <a:endParaRPr lang="en-GB"/>
          </a:p>
        </p:txBody>
      </p:sp>
    </p:spTree>
    <p:extLst>
      <p:ext uri="{BB962C8B-B14F-4D97-AF65-F5344CB8AC3E}">
        <p14:creationId xmlns:p14="http://schemas.microsoft.com/office/powerpoint/2010/main" val="291796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having looked at the information on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CeLSIUS</a:t>
            </a:r>
            <a:r>
              <a:rPr lang="en-GB" sz="1800" dirty="0">
                <a:effectLst/>
                <a:latin typeface="Calibri" panose="020F0502020204030204" pitchFamily="34" charset="0"/>
                <a:ea typeface="Calibri" panose="020F0502020204030204" pitchFamily="34" charset="0"/>
                <a:cs typeface="Times New Roman" panose="02020603050405020304" pitchFamily="18" charset="0"/>
              </a:rPr>
              <a:t> webpages and talked to us, it looks like LS is the most suitable data for your project you need to jump through a number of hoops to access the data. But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CelSIUS</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here to help you. The first thing we need to know is…are you an Accredited Researcher? Only researchers with this status can use LS data. So if you’re not already an Accredited Researcher, you need to create 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Research Accreditation Service account</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apply for Accredited Researcher status and then complete a half day Safe Researcher Training course on statistical disclosure control. Once you’ve applied for Accredited Researcher status, you’ll also need to apply for accreditation of your LS project by completing 3 forms, namely, the research project accreditation form, the LS supplementary form and the ethics self-assessment form. . We’ll provide guidance whilst your write these and submit them online on your behalf to the Research Accreditation Service. You can complete your Accredited Researcher training whilst awaiting a decision on your LS project but won’t be able to access the data until your training is complete. Various teams in ONS and the LS Research Board will check your application and will let us know if they need further information from you. Once approvals have been collated by ONS, your project application will be given to either the UK Statistics Authority or the Research Accreditation Panel for a final decision. ONS will then contact you to let you know that your project has (hopefully) been approved and set up a project area for you within the Secure Research Service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CeLSIUS</a:t>
            </a:r>
            <a:r>
              <a:rPr lang="en-GB" sz="1800" dirty="0">
                <a:effectLst/>
                <a:latin typeface="Calibri" panose="020F0502020204030204" pitchFamily="34" charset="0"/>
                <a:ea typeface="Calibri" panose="020F0502020204030204" pitchFamily="34" charset="0"/>
                <a:cs typeface="Times New Roman" panose="02020603050405020304" pitchFamily="18" charset="0"/>
              </a:rPr>
              <a:t> will extract the data you need for your project.</a:t>
            </a:r>
          </a:p>
        </p:txBody>
      </p:sp>
      <p:sp>
        <p:nvSpPr>
          <p:cNvPr id="4" name="Slide Number Placeholder 3"/>
          <p:cNvSpPr>
            <a:spLocks noGrp="1"/>
          </p:cNvSpPr>
          <p:nvPr>
            <p:ph type="sldNum" sz="quarter" idx="5"/>
          </p:nvPr>
        </p:nvSpPr>
        <p:spPr/>
        <p:txBody>
          <a:bodyPr/>
          <a:lstStyle/>
          <a:p>
            <a:fld id="{C952CC80-ADFD-4490-9BB0-DE0B93F24FB0}" type="slidenum">
              <a:rPr lang="en-GB" smtClean="0"/>
              <a:t>9</a:t>
            </a:fld>
            <a:endParaRPr lang="en-GB"/>
          </a:p>
        </p:txBody>
      </p:sp>
    </p:spTree>
    <p:extLst>
      <p:ext uri="{BB962C8B-B14F-4D97-AF65-F5344CB8AC3E}">
        <p14:creationId xmlns:p14="http://schemas.microsoft.com/office/powerpoint/2010/main" val="8530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LS is kept and looked after by the Office for National Statistics (ONS). It can only be accessed from secure locations. Once your project has been approved and your project data has been set up, you can access your data in one of several ways. Pre-covid restrictions, people could access their data at one of the Secure Research Service safe settings in London (Pimlico), Hampshire (Titchfield) or Wales (Newport), in special rooms where access to data is strictly controlled. Due to Covid restrictions and the temporary closure of these rooms, there are now more in-person ways to access the data and these are set to stay post-covid restrictions. If your institution has an Assured Organisational Connectivity agreement with ONS (many institutions already have one and we can tell you if yours does) you can access the data via the Secure Research Service from your institution office or, subject to signing an extended Security Operations Procedures document and ONS approval, you can access it via your institution-owned computer in the UK. Additionally, ONS has plans for 2022 to allow secure access to its data through a network of around 25 Safe Pods, based mainly at universities. Pre-covid, a substantial proportion of researchers using the LS accessed their data remotely by sending code, such as Stata scripts,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CeLSIUS</a:t>
            </a:r>
            <a:r>
              <a:rPr lang="en-GB" sz="1800" dirty="0">
                <a:effectLst/>
                <a:latin typeface="Calibri" panose="020F0502020204030204" pitchFamily="34" charset="0"/>
                <a:ea typeface="Calibri" panose="020F0502020204030204" pitchFamily="34" charset="0"/>
                <a:cs typeface="Times New Roman" panose="02020603050405020304" pitchFamily="18" charset="0"/>
              </a:rPr>
              <a:t> user support officers, who then ran it for them to produce the required output. Remote access is especially useful for researchers who are based outside the UK and therefore cannot readily access their data in-person. Recently, we have seen more people access their data remotely due to covid-related travel restrictions.</a:t>
            </a:r>
          </a:p>
        </p:txBody>
      </p:sp>
      <p:sp>
        <p:nvSpPr>
          <p:cNvPr id="4" name="Slide Number Placeholder 3"/>
          <p:cNvSpPr>
            <a:spLocks noGrp="1"/>
          </p:cNvSpPr>
          <p:nvPr>
            <p:ph type="sldNum" sz="quarter" idx="5"/>
          </p:nvPr>
        </p:nvSpPr>
        <p:spPr/>
        <p:txBody>
          <a:bodyPr/>
          <a:lstStyle/>
          <a:p>
            <a:fld id="{C952CC80-ADFD-4490-9BB0-DE0B93F24FB0}" type="slidenum">
              <a:rPr lang="en-GB" smtClean="0"/>
              <a:t>10</a:t>
            </a:fld>
            <a:endParaRPr lang="en-GB"/>
          </a:p>
        </p:txBody>
      </p:sp>
    </p:spTree>
    <p:extLst>
      <p:ext uri="{BB962C8B-B14F-4D97-AF65-F5344CB8AC3E}">
        <p14:creationId xmlns:p14="http://schemas.microsoft.com/office/powerpoint/2010/main" val="1769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52CC80-ADFD-4490-9BB0-DE0B93F24FB0}" type="slidenum">
              <a:rPr lang="en-GB" smtClean="0"/>
              <a:t>12</a:t>
            </a:fld>
            <a:endParaRPr lang="en-GB"/>
          </a:p>
        </p:txBody>
      </p:sp>
    </p:spTree>
    <p:extLst>
      <p:ext uri="{BB962C8B-B14F-4D97-AF65-F5344CB8AC3E}">
        <p14:creationId xmlns:p14="http://schemas.microsoft.com/office/powerpoint/2010/main" val="246790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0000"/>
          </a:blip>
          <a:srcRect/>
          <a:stretch>
            <a:fillRect/>
          </a:stretch>
        </a:blipFill>
        <a:effectLst/>
      </p:bgPr>
    </p:bg>
    <p:spTree>
      <p:nvGrpSpPr>
        <p:cNvPr id="1" name=""/>
        <p:cNvGrpSpPr/>
        <p:nvPr/>
      </p:nvGrpSpPr>
      <p:grpSpPr>
        <a:xfrm>
          <a:off x="0" y="0"/>
          <a:ext cx="0" cy="0"/>
          <a:chOff x="0" y="0"/>
          <a:chExt cx="0" cy="0"/>
        </a:xfrm>
      </p:grpSpPr>
      <p:pic>
        <p:nvPicPr>
          <p:cNvPr id="9" name="Picture 8" descr="Celsius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548680"/>
            <a:ext cx="4518650" cy="1029293"/>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JPG RGB Lar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5567" y="5941764"/>
            <a:ext cx="592633" cy="492938"/>
          </a:xfrm>
          <a:prstGeom prst="rect">
            <a:avLst/>
          </a:prstGeom>
        </p:spPr>
      </p:pic>
      <p:pic>
        <p:nvPicPr>
          <p:cNvPr id="13" name="Picture 12" descr="eps-logo-black-small.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8068" y="5941764"/>
            <a:ext cx="1649973" cy="492938"/>
          </a:xfrm>
          <a:prstGeom prst="rect">
            <a:avLst/>
          </a:prstGeom>
        </p:spPr>
      </p:pic>
      <p:pic>
        <p:nvPicPr>
          <p:cNvPr id="4" name="Picture 3" descr="ONS_CMYK.ep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04450" y="5941764"/>
            <a:ext cx="2408354" cy="492938"/>
          </a:xfrm>
          <a:prstGeom prst="rect">
            <a:avLst/>
          </a:prstGeom>
        </p:spPr>
      </p:pic>
    </p:spTree>
    <p:extLst>
      <p:ext uri="{BB962C8B-B14F-4D97-AF65-F5344CB8AC3E}">
        <p14:creationId xmlns:p14="http://schemas.microsoft.com/office/powerpoint/2010/main" val="224058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elsiu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74638"/>
            <a:ext cx="1431264" cy="1143000"/>
          </a:xfrm>
          <a:prstGeom prst="rect">
            <a:avLst/>
          </a:prstGeom>
        </p:spPr>
      </p:pic>
      <p:sp>
        <p:nvSpPr>
          <p:cNvPr id="2" name="Title 1"/>
          <p:cNvSpPr>
            <a:spLocks noGrp="1"/>
          </p:cNvSpPr>
          <p:nvPr>
            <p:ph type="title"/>
          </p:nvPr>
        </p:nvSpPr>
        <p:spPr>
          <a:xfrm>
            <a:off x="2229420" y="274638"/>
            <a:ext cx="6457380" cy="1143000"/>
          </a:xfrm>
        </p:spPr>
        <p:txBody>
          <a:bodyPr>
            <a:noAutofit/>
          </a:bodyPr>
          <a:lstStyle>
            <a:lvl1pPr>
              <a:defRPr sz="4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sz="280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2200">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800">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153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6" name="Picture 5" descr="Celsiu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74638"/>
            <a:ext cx="1431264" cy="1143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24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2000">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800">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anose="020B0604020202020204" pitchFamily="34" charset="0"/>
              <a:buChar char="•"/>
              <a:defRPr sz="280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24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2000">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800">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229420" y="274638"/>
            <a:ext cx="6457380" cy="1143000"/>
          </a:xfrm>
        </p:spPr>
        <p:txBody>
          <a:bodyPr>
            <a:noAutofit/>
          </a:bodyPr>
          <a:lstStyle>
            <a:lvl1pPr>
              <a:defRPr sz="400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38384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Celsiu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74638"/>
            <a:ext cx="1431264" cy="1143000"/>
          </a:xfrm>
          <a:prstGeom prst="rect">
            <a:avLst/>
          </a:prstGeom>
        </p:spPr>
      </p:pic>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anose="020B0604020202020204" pitchFamily="34" charset="0"/>
              <a:buChar char="•"/>
              <a:defRPr sz="200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8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600">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anose="020B0604020202020204" pitchFamily="34" charset="0"/>
              <a:buChar char="•"/>
              <a:defRPr sz="2000">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8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600">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229420" y="274638"/>
            <a:ext cx="6457380" cy="1143000"/>
          </a:xfrm>
        </p:spPr>
        <p:txBody>
          <a:bodyPr>
            <a:noAutofit/>
          </a:bodyPr>
          <a:lstStyle>
            <a:lvl1pPr>
              <a:defRPr sz="4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9717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Celsiu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74638"/>
            <a:ext cx="1431264" cy="1143000"/>
          </a:xfrm>
          <a:prstGeom prst="rect">
            <a:avLst/>
          </a:prstGeom>
        </p:spPr>
      </p:pic>
      <p:sp>
        <p:nvSpPr>
          <p:cNvPr id="7" name="Title 1"/>
          <p:cNvSpPr>
            <a:spLocks noGrp="1"/>
          </p:cNvSpPr>
          <p:nvPr>
            <p:ph type="title"/>
          </p:nvPr>
        </p:nvSpPr>
        <p:spPr>
          <a:xfrm>
            <a:off x="2229420" y="274638"/>
            <a:ext cx="6457380" cy="1143000"/>
          </a:xfrm>
        </p:spPr>
        <p:txBody>
          <a:bodyPr>
            <a:noAutofit/>
          </a:bodyPr>
          <a:lstStyle>
            <a:lvl1pPr>
              <a:defRPr sz="4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9353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elsius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74638"/>
            <a:ext cx="1431264" cy="1143000"/>
          </a:xfrm>
          <a:prstGeom prst="rect">
            <a:avLst/>
          </a:prstGeom>
        </p:spPr>
      </p:pic>
    </p:spTree>
    <p:extLst>
      <p:ext uri="{BB962C8B-B14F-4D97-AF65-F5344CB8AC3E}">
        <p14:creationId xmlns:p14="http://schemas.microsoft.com/office/powerpoint/2010/main" val="166237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91767" y="1592713"/>
            <a:ext cx="7362660" cy="452596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977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457200" rtl="0" eaLnBrk="1" latinLnBrk="0" hangingPunct="1">
        <a:spcBef>
          <a:spcPct val="0"/>
        </a:spcBef>
        <a:buNone/>
        <a:defRPr sz="4400" kern="1200">
          <a:solidFill>
            <a:srgbClr val="1E4586"/>
          </a:solidFill>
          <a:latin typeface="Museo 500"/>
          <a:ea typeface="+mj-ea"/>
          <a:cs typeface="+mj-cs"/>
        </a:defRPr>
      </a:lvl1pPr>
    </p:titleStyle>
    <p:bodyStyle>
      <a:lvl1pPr marL="342900" indent="-342900" algn="l" defTabSz="457200" rtl="0" eaLnBrk="1" latinLnBrk="0" hangingPunct="1">
        <a:lnSpc>
          <a:spcPct val="120000"/>
        </a:lnSpc>
        <a:spcBef>
          <a:spcPct val="20000"/>
        </a:spcBef>
        <a:buSzPct val="100000"/>
        <a:buFont typeface="Arial" panose="020B0604020202020204" pitchFamily="34" charset="0"/>
        <a:buChar char="•"/>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 typeface="Arial" panose="020B0604020202020204" pitchFamily="34" charset="0"/>
        <a:buChar char="•"/>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 typeface="Arial" panose="020B0604020202020204" pitchFamily="34" charset="0"/>
        <a:buChar char="•"/>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 typeface="Arial" panose="020B0604020202020204" pitchFamily="34" charset="0"/>
        <a:buChar char="•"/>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 typeface="Arial" panose="020B0604020202020204" pitchFamily="34" charset="0"/>
        <a:buChar char="•"/>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duke-williams@ucl.ac.uk" TargetMode="External"/><Relationship Id="rId2" Type="http://schemas.openxmlformats.org/officeDocument/2006/relationships/hyperlink" Target="mailto:celsius@uc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afepodnetwork.ac.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tatistics.ukdataservice.ac.uk/datas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it.ly/ls2021_beta_test" TargetMode="External"/><Relationship Id="rId2" Type="http://schemas.openxmlformats.org/officeDocument/2006/relationships/hyperlink" Target="https://www.ons.gov.uk/aboutus/whatwedo/paidservices/longitudinalstudyls/longitudinalstudycensus2021linkagebetatest"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uksa.statisticsauthority.gov.uk/about-the-authority/committees/national-statisticians-data-ethics-advisory-committee/ethics-self-assessment-too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ucl.ac.uk/epidemiology-health-care/sites/epidemiology-health-care/files/ons_longitudinal_study_supplementary_form_final_9_feb_21_1.docx" TargetMode="External"/><Relationship Id="rId5" Type="http://schemas.openxmlformats.org/officeDocument/2006/relationships/hyperlink" Target="https://www.ucl.ac.uk/epidemiology-health-care/sites/epidemiology-health-care/files/research_project_accreditation_application_final_9_feb_21_0.docx" TargetMode="External"/><Relationship Id="rId4" Type="http://schemas.openxmlformats.org/officeDocument/2006/relationships/hyperlink" Target="https://researchaccreditationservice.ons.gov.uk/ons/ONS_Registration.of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00808"/>
            <a:ext cx="7772400" cy="1470025"/>
          </a:xfrm>
        </p:spPr>
        <p:txBody>
          <a:bodyPr/>
          <a:lstStyle/>
          <a:p>
            <a:pPr eaLnBrk="1" hangingPunct="1"/>
            <a:r>
              <a:rPr lang="en-GB" altLang="en-US" dirty="0" smtClean="0"/>
              <a:t>The ONS Longitudinal Study</a:t>
            </a:r>
          </a:p>
        </p:txBody>
      </p:sp>
      <p:sp>
        <p:nvSpPr>
          <p:cNvPr id="3075" name="Rectangle 3"/>
          <p:cNvSpPr>
            <a:spLocks noGrp="1" noChangeArrowheads="1"/>
          </p:cNvSpPr>
          <p:nvPr>
            <p:ph type="subTitle" idx="1"/>
          </p:nvPr>
        </p:nvSpPr>
        <p:spPr>
          <a:xfrm>
            <a:off x="685800" y="2924944"/>
            <a:ext cx="7772400" cy="2808312"/>
          </a:xfrm>
        </p:spPr>
        <p:txBody>
          <a:bodyPr>
            <a:normAutofit fontScale="40000" lnSpcReduction="20000"/>
          </a:bodyPr>
          <a:lstStyle/>
          <a:p>
            <a:r>
              <a:rPr lang="en-GB" sz="4500" b="1" dirty="0" smtClean="0">
                <a:solidFill>
                  <a:schemeClr val="bg1">
                    <a:lumMod val="50000"/>
                  </a:schemeClr>
                </a:solidFill>
              </a:rPr>
              <a:t>Presented as part of: </a:t>
            </a:r>
            <a:r>
              <a:rPr lang="en-GB" sz="4500" b="1" i="1" dirty="0" smtClean="0">
                <a:solidFill>
                  <a:schemeClr val="bg1">
                    <a:lumMod val="50000"/>
                  </a:schemeClr>
                </a:solidFill>
              </a:rPr>
              <a:t>Introducing </a:t>
            </a:r>
            <a:r>
              <a:rPr lang="en-GB" sz="4500" b="1" i="1" dirty="0">
                <a:solidFill>
                  <a:schemeClr val="bg1">
                    <a:lumMod val="50000"/>
                  </a:schemeClr>
                </a:solidFill>
              </a:rPr>
              <a:t>longitudinal population </a:t>
            </a:r>
            <a:r>
              <a:rPr lang="en-GB" sz="4500" b="1" i="1" dirty="0" smtClean="0">
                <a:solidFill>
                  <a:schemeClr val="bg1">
                    <a:lumMod val="50000"/>
                  </a:schemeClr>
                </a:solidFill>
              </a:rPr>
              <a:t>studies</a:t>
            </a:r>
            <a:r>
              <a:rPr lang="en-GB" sz="4500" b="1" i="1" dirty="0">
                <a:solidFill>
                  <a:schemeClr val="bg1">
                    <a:lumMod val="50000"/>
                  </a:schemeClr>
                </a:solidFill>
              </a:rPr>
              <a:t>: The ONS Longitudinal Study and the Longitudinal Study of Young People in England 2</a:t>
            </a:r>
          </a:p>
          <a:p>
            <a:pPr eaLnBrk="1" hangingPunct="1"/>
            <a:endParaRPr lang="en-GB" b="1" dirty="0" smtClean="0"/>
          </a:p>
          <a:p>
            <a:pPr eaLnBrk="1" hangingPunct="1"/>
            <a:r>
              <a:rPr lang="en-GB" sz="3500" b="1" dirty="0" smtClean="0"/>
              <a:t>A CLOSER webinar; Nov 10</a:t>
            </a:r>
            <a:r>
              <a:rPr lang="en-GB" sz="3500" b="1" baseline="30000" dirty="0" smtClean="0"/>
              <a:t>th</a:t>
            </a:r>
            <a:r>
              <a:rPr lang="en-GB" sz="3500" b="1" dirty="0" smtClean="0"/>
              <a:t> 2022</a:t>
            </a:r>
            <a:endParaRPr lang="en-GB" sz="3500" b="1" dirty="0"/>
          </a:p>
          <a:p>
            <a:pPr eaLnBrk="1" hangingPunct="1"/>
            <a:endParaRPr lang="en-GB" altLang="en-US" dirty="0" smtClean="0"/>
          </a:p>
          <a:p>
            <a:r>
              <a:rPr lang="en-GB" altLang="en-US" sz="3600" dirty="0"/>
              <a:t>Jim Newman</a:t>
            </a:r>
            <a:r>
              <a:rPr lang="en-GB" altLang="en-US" sz="3600" baseline="30000" dirty="0"/>
              <a:t>1</a:t>
            </a:r>
            <a:r>
              <a:rPr lang="en-GB" altLang="en-US" sz="3600" dirty="0"/>
              <a:t>, </a:t>
            </a:r>
            <a:r>
              <a:rPr lang="en-GB" altLang="en-US" sz="3600" dirty="0" smtClean="0"/>
              <a:t>Oliver Duke-Williams</a:t>
            </a:r>
            <a:r>
              <a:rPr lang="en-GB" altLang="en-US" sz="3600" baseline="30000" dirty="0" smtClean="0"/>
              <a:t>2</a:t>
            </a:r>
          </a:p>
          <a:p>
            <a:r>
              <a:rPr lang="en-GB" altLang="en-US" sz="3600" dirty="0" smtClean="0"/>
              <a:t>(thanks </a:t>
            </a:r>
            <a:r>
              <a:rPr lang="en-GB" altLang="en-US" sz="3600" dirty="0"/>
              <a:t>Rebecca </a:t>
            </a:r>
            <a:r>
              <a:rPr lang="en-GB" altLang="en-US" sz="3600" dirty="0" smtClean="0"/>
              <a:t>Jathoonia</a:t>
            </a:r>
            <a:r>
              <a:rPr lang="en-GB" altLang="en-US" sz="3600" baseline="30000" dirty="0" smtClean="0"/>
              <a:t>1,</a:t>
            </a:r>
            <a:r>
              <a:rPr lang="en-GB" altLang="en-US" sz="3600" dirty="0" smtClean="0"/>
              <a:t> Nicola </a:t>
            </a:r>
            <a:r>
              <a:rPr lang="en-GB" altLang="en-US" sz="3600" dirty="0"/>
              <a:t>Shelton</a:t>
            </a:r>
            <a:r>
              <a:rPr lang="en-GB" altLang="en-US" sz="3600" baseline="30000" dirty="0"/>
              <a:t>2</a:t>
            </a:r>
            <a:r>
              <a:rPr lang="en-GB" altLang="en-US" sz="3600" dirty="0" smtClean="0"/>
              <a:t>)</a:t>
            </a:r>
            <a:endParaRPr lang="en-GB" altLang="en-US" sz="3600" dirty="0"/>
          </a:p>
          <a:p>
            <a:pPr marL="2977200" lvl="1" indent="-514350" algn="l">
              <a:buFont typeface="+mj-lt"/>
              <a:buAutoNum type="arabicPeriod"/>
            </a:pPr>
            <a:r>
              <a:rPr lang="en-GB" altLang="en-US" sz="3400" dirty="0">
                <a:latin typeface="+mn-lt"/>
              </a:rPr>
              <a:t>Office for National Statistics</a:t>
            </a:r>
          </a:p>
          <a:p>
            <a:pPr marL="2977200" lvl="1" indent="-514350" algn="l">
              <a:buFont typeface="+mj-lt"/>
              <a:buAutoNum type="arabicPeriod"/>
            </a:pPr>
            <a:r>
              <a:rPr lang="en-GB" altLang="en-US" sz="3400" dirty="0" smtClean="0">
                <a:latin typeface="+mn-lt"/>
              </a:rPr>
              <a:t>UCL</a:t>
            </a:r>
            <a:endParaRPr lang="en-GB" altLang="en-US" sz="3200" dirty="0" smtClean="0">
              <a:latin typeface="+mn-lt"/>
            </a:endParaRPr>
          </a:p>
        </p:txBody>
      </p:sp>
      <p:sp>
        <p:nvSpPr>
          <p:cNvPr id="2" name="TextBox 1"/>
          <p:cNvSpPr txBox="1"/>
          <p:nvPr/>
        </p:nvSpPr>
        <p:spPr>
          <a:xfrm>
            <a:off x="179512" y="4856093"/>
            <a:ext cx="280831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Contacts for more info:</a:t>
            </a:r>
          </a:p>
          <a:p>
            <a:r>
              <a:rPr lang="en-GB" dirty="0" smtClean="0">
                <a:hlinkClick r:id="rId2"/>
              </a:rPr>
              <a:t>celsius@ucl.ac.uk</a:t>
            </a:r>
            <a:endParaRPr lang="en-GB" dirty="0" smtClean="0"/>
          </a:p>
          <a:p>
            <a:r>
              <a:rPr lang="en-GB" dirty="0" smtClean="0"/>
              <a:t>twitter @</a:t>
            </a:r>
            <a:r>
              <a:rPr lang="en-GB" dirty="0" err="1" smtClean="0"/>
              <a:t>celsiusnews</a:t>
            </a:r>
            <a:endParaRPr lang="en-GB" dirty="0"/>
          </a:p>
          <a:p>
            <a:endParaRPr lang="en-GB" dirty="0" smtClean="0"/>
          </a:p>
          <a:p>
            <a:r>
              <a:rPr lang="en-GB" dirty="0" smtClean="0">
                <a:hlinkClick r:id="rId3"/>
              </a:rPr>
              <a:t>o.duke-williams@ucl.ac.uk</a:t>
            </a:r>
            <a:endParaRPr lang="en-GB" dirty="0" smtClean="0"/>
          </a:p>
          <a:p>
            <a:r>
              <a:rPr lang="en-GB" dirty="0" smtClean="0"/>
              <a:t>@</a:t>
            </a:r>
            <a:r>
              <a:rPr lang="en-GB" dirty="0" err="1" smtClean="0"/>
              <a:t>oliver_dw</a:t>
            </a:r>
            <a:endParaRPr lang="en-GB" dirty="0" smtClean="0"/>
          </a:p>
        </p:txBody>
      </p:sp>
    </p:spTree>
    <p:extLst>
      <p:ext uri="{BB962C8B-B14F-4D97-AF65-F5344CB8AC3E}">
        <p14:creationId xmlns:p14="http://schemas.microsoft.com/office/powerpoint/2010/main" val="2745419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effectLst/>
                <a:ea typeface="Calibri" panose="020F0502020204030204" pitchFamily="34" charset="0"/>
                <a:cs typeface="Times New Roman" panose="02020603050405020304" pitchFamily="18" charset="0"/>
              </a:rPr>
              <a:t>Where can I access LS data?</a:t>
            </a:r>
            <a:endParaRPr lang="en-GB" dirty="0"/>
          </a:p>
        </p:txBody>
      </p:sp>
      <p:sp>
        <p:nvSpPr>
          <p:cNvPr id="3" name="TextBox 2">
            <a:extLst>
              <a:ext uri="{FF2B5EF4-FFF2-40B4-BE49-F238E27FC236}">
                <a16:creationId xmlns:a16="http://schemas.microsoft.com/office/drawing/2014/main" id="{79A75D91-D20D-4198-B64C-7AA8EF2C7271}"/>
              </a:ext>
            </a:extLst>
          </p:cNvPr>
          <p:cNvSpPr txBox="1"/>
          <p:nvPr/>
        </p:nvSpPr>
        <p:spPr>
          <a:xfrm>
            <a:off x="934193" y="2190444"/>
            <a:ext cx="2630848" cy="1231106"/>
          </a:xfrm>
          <a:prstGeom prst="rect">
            <a:avLst/>
          </a:prstGeom>
          <a:noFill/>
          <a:ln>
            <a:solidFill>
              <a:schemeClr val="tx1"/>
            </a:solidFill>
          </a:ln>
        </p:spPr>
        <p:txBody>
          <a:bodyPr wrap="none" rtlCol="0">
            <a:spAutoFit/>
          </a:bodyPr>
          <a:lstStyle/>
          <a:p>
            <a:pPr marL="0" indent="0">
              <a:buNone/>
            </a:pPr>
            <a:r>
              <a:rPr lang="en-GB" sz="2400" dirty="0"/>
              <a:t>SRS safe settings</a:t>
            </a:r>
          </a:p>
          <a:p>
            <a:pPr marL="285750" indent="-285750">
              <a:buFont typeface="Arial" panose="020B0604020202020204" pitchFamily="34" charset="0"/>
              <a:buChar char="•"/>
            </a:pPr>
            <a:r>
              <a:rPr lang="en-GB" sz="1600" dirty="0" smtClean="0"/>
              <a:t>Hampshire </a:t>
            </a:r>
            <a:r>
              <a:rPr lang="en-GB" sz="1600" dirty="0"/>
              <a:t>(Titchfield)</a:t>
            </a:r>
          </a:p>
          <a:p>
            <a:pPr marL="285750" indent="-285750">
              <a:buFont typeface="Arial" panose="020B0604020202020204" pitchFamily="34" charset="0"/>
              <a:buChar char="•"/>
            </a:pPr>
            <a:r>
              <a:rPr lang="en-GB" sz="1600" dirty="0"/>
              <a:t>Wales (Newport)</a:t>
            </a:r>
          </a:p>
          <a:p>
            <a:endParaRPr lang="en-GB" sz="1600" dirty="0"/>
          </a:p>
        </p:txBody>
      </p:sp>
      <p:sp>
        <p:nvSpPr>
          <p:cNvPr id="7" name="TextBox 6">
            <a:extLst>
              <a:ext uri="{FF2B5EF4-FFF2-40B4-BE49-F238E27FC236}">
                <a16:creationId xmlns:a16="http://schemas.microsoft.com/office/drawing/2014/main" id="{7B67CF8E-B84E-42B2-A9BC-7704BAA2F307}"/>
              </a:ext>
            </a:extLst>
          </p:cNvPr>
          <p:cNvSpPr txBox="1"/>
          <p:nvPr/>
        </p:nvSpPr>
        <p:spPr>
          <a:xfrm>
            <a:off x="4532639" y="1602546"/>
            <a:ext cx="3744417" cy="2708434"/>
          </a:xfrm>
          <a:prstGeom prst="rect">
            <a:avLst/>
          </a:prstGeom>
          <a:noFill/>
          <a:ln>
            <a:solidFill>
              <a:schemeClr val="tx1"/>
            </a:solidFill>
          </a:ln>
        </p:spPr>
        <p:txBody>
          <a:bodyPr wrap="square" rtlCol="0">
            <a:spAutoFit/>
          </a:bodyPr>
          <a:lstStyle/>
          <a:p>
            <a:pPr marL="0" indent="0">
              <a:buNone/>
            </a:pPr>
            <a:r>
              <a:rPr lang="en-GB" sz="2400" dirty="0"/>
              <a:t>Institution with Assured Organisational Connectivity agreement</a:t>
            </a:r>
          </a:p>
          <a:p>
            <a:pPr marL="285750" indent="-285750">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SRS in office </a:t>
            </a:r>
          </a:p>
          <a:p>
            <a:pPr marL="285750" indent="-285750">
              <a:buFont typeface="Arial" panose="020B0604020202020204" pitchFamily="34" charset="0"/>
              <a:buChar char="•"/>
            </a:pPr>
            <a:r>
              <a:rPr lang="en-GB" sz="1600" dirty="0">
                <a:latin typeface="Calibri" panose="020F0502020204030204" pitchFamily="34" charset="0"/>
                <a:cs typeface="Times New Roman" panose="02020603050405020304" pitchFamily="18" charset="0"/>
              </a:rPr>
              <a:t>Institution owned computer at home (sign extended </a:t>
            </a:r>
            <a:r>
              <a:rPr lang="en-GB" sz="1600" dirty="0">
                <a:effectLst/>
                <a:latin typeface="Calibri" panose="020F0502020204030204" pitchFamily="34" charset="0"/>
                <a:ea typeface="Calibri" panose="020F0502020204030204" pitchFamily="34" charset="0"/>
                <a:cs typeface="Times New Roman" panose="02020603050405020304" pitchFamily="18" charset="0"/>
              </a:rPr>
              <a:t>Security Operations Procedures document &amp; get ONS approval)</a:t>
            </a:r>
            <a:endParaRPr lang="en-GB" sz="1600" dirty="0"/>
          </a:p>
          <a:p>
            <a:pPr marL="0" indent="0">
              <a:buNone/>
            </a:pPr>
            <a:endParaRPr lang="en-GB" sz="1600" dirty="0"/>
          </a:p>
        </p:txBody>
      </p:sp>
      <p:sp>
        <p:nvSpPr>
          <p:cNvPr id="8" name="TextBox 7">
            <a:extLst>
              <a:ext uri="{FF2B5EF4-FFF2-40B4-BE49-F238E27FC236}">
                <a16:creationId xmlns:a16="http://schemas.microsoft.com/office/drawing/2014/main" id="{447C7A49-E636-44A6-B134-589AAEB48BE0}"/>
              </a:ext>
            </a:extLst>
          </p:cNvPr>
          <p:cNvSpPr txBox="1"/>
          <p:nvPr/>
        </p:nvSpPr>
        <p:spPr>
          <a:xfrm>
            <a:off x="4067945" y="5255454"/>
            <a:ext cx="4464495" cy="954107"/>
          </a:xfrm>
          <a:prstGeom prst="rect">
            <a:avLst/>
          </a:prstGeom>
          <a:noFill/>
          <a:ln>
            <a:solidFill>
              <a:schemeClr val="tx1"/>
            </a:solidFill>
          </a:ln>
        </p:spPr>
        <p:txBody>
          <a:bodyPr wrap="square" rtlCol="0">
            <a:spAutoFit/>
          </a:bodyPr>
          <a:lstStyle/>
          <a:p>
            <a:pPr marL="0" indent="0">
              <a:buNone/>
            </a:pPr>
            <a:r>
              <a:rPr lang="en-GB" sz="2400" dirty="0"/>
              <a:t>University-based safe pods</a:t>
            </a:r>
          </a:p>
          <a:p>
            <a:pPr marL="285750" indent="-285750">
              <a:buFont typeface="Arial" panose="020B0604020202020204" pitchFamily="34" charset="0"/>
              <a:buChar char="•"/>
            </a:pPr>
            <a:r>
              <a:rPr lang="en-GB" sz="1600" dirty="0"/>
              <a:t>2022 onwards</a:t>
            </a:r>
          </a:p>
          <a:p>
            <a:endParaRPr lang="en-GB" sz="1600" dirty="0"/>
          </a:p>
        </p:txBody>
      </p:sp>
      <p:sp>
        <p:nvSpPr>
          <p:cNvPr id="9" name="TextBox 8">
            <a:extLst>
              <a:ext uri="{FF2B5EF4-FFF2-40B4-BE49-F238E27FC236}">
                <a16:creationId xmlns:a16="http://schemas.microsoft.com/office/drawing/2014/main" id="{E3DE86FA-9EDD-4D37-AF60-4EDF56072BA2}"/>
              </a:ext>
            </a:extLst>
          </p:cNvPr>
          <p:cNvSpPr txBox="1"/>
          <p:nvPr/>
        </p:nvSpPr>
        <p:spPr>
          <a:xfrm>
            <a:off x="611560" y="4459178"/>
            <a:ext cx="2592376" cy="984885"/>
          </a:xfrm>
          <a:prstGeom prst="rect">
            <a:avLst/>
          </a:prstGeom>
          <a:noFill/>
          <a:ln>
            <a:solidFill>
              <a:schemeClr val="tx1"/>
            </a:solidFill>
          </a:ln>
        </p:spPr>
        <p:txBody>
          <a:bodyPr wrap="none" rtlCol="0">
            <a:spAutoFit/>
          </a:bodyPr>
          <a:lstStyle/>
          <a:p>
            <a:pPr marL="0" indent="0">
              <a:buNone/>
            </a:pPr>
            <a:r>
              <a:rPr lang="en-GB" sz="2400" dirty="0"/>
              <a:t>Remote access</a:t>
            </a:r>
          </a:p>
          <a:p>
            <a:pPr marL="285750" indent="-285750">
              <a:buFont typeface="Arial" panose="020B0604020202020204" pitchFamily="34" charset="0"/>
              <a:buChar char="•"/>
            </a:pPr>
            <a:r>
              <a:rPr lang="en-GB" sz="1600" dirty="0"/>
              <a:t>Send code to </a:t>
            </a:r>
            <a:r>
              <a:rPr lang="en-GB" sz="1600" dirty="0" err="1"/>
              <a:t>CeLSIUS</a:t>
            </a:r>
            <a:endParaRPr lang="en-GB" sz="1600" dirty="0"/>
          </a:p>
          <a:p>
            <a:pPr marL="285750" indent="-285750">
              <a:buFont typeface="Arial" panose="020B0604020202020204" pitchFamily="34" charset="0"/>
              <a:buChar char="•"/>
            </a:pPr>
            <a:r>
              <a:rPr lang="en-GB" sz="1600" dirty="0"/>
              <a:t>We send output</a:t>
            </a:r>
          </a:p>
        </p:txBody>
      </p:sp>
    </p:spTree>
    <p:extLst>
      <p:ext uri="{BB962C8B-B14F-4D97-AF65-F5344CB8AC3E}">
        <p14:creationId xmlns:p14="http://schemas.microsoft.com/office/powerpoint/2010/main" val="27185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Safepods</a:t>
            </a:r>
            <a:endParaRPr lang="en-GB" dirty="0"/>
          </a:p>
        </p:txBody>
      </p:sp>
      <p:pic>
        <p:nvPicPr>
          <p:cNvPr id="5" name="Picture 4"/>
          <p:cNvPicPr>
            <a:picLocks noChangeAspect="1"/>
          </p:cNvPicPr>
          <p:nvPr/>
        </p:nvPicPr>
        <p:blipFill>
          <a:blip r:embed="rId2"/>
          <a:stretch>
            <a:fillRect/>
          </a:stretch>
        </p:blipFill>
        <p:spPr>
          <a:xfrm>
            <a:off x="4575175" y="1422013"/>
            <a:ext cx="3638964" cy="4901127"/>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3"/>
          <a:stretch>
            <a:fillRect/>
          </a:stretch>
        </p:blipFill>
        <p:spPr>
          <a:xfrm>
            <a:off x="755576" y="1417638"/>
            <a:ext cx="3663552" cy="4901127"/>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4932040" y="6381328"/>
            <a:ext cx="41088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Source</a:t>
            </a:r>
            <a:r>
              <a:rPr lang="en-GB" dirty="0"/>
              <a:t>: </a:t>
            </a:r>
            <a:r>
              <a:rPr lang="en-GB" dirty="0">
                <a:hlinkClick r:id="rId4"/>
              </a:rPr>
              <a:t>https://safepodnetwork.ac.uk</a:t>
            </a:r>
            <a:r>
              <a:rPr lang="en-GB" dirty="0" smtClean="0">
                <a:hlinkClick r:id="rId4"/>
              </a:rPr>
              <a:t>/</a:t>
            </a:r>
            <a:r>
              <a:rPr lang="en-GB" dirty="0" smtClean="0"/>
              <a:t> </a:t>
            </a:r>
            <a:endParaRPr lang="en-GB"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265314" y="4662428"/>
            <a:ext cx="1964106" cy="2088232"/>
          </a:xfrm>
        </p:spPr>
      </p:pic>
    </p:spTree>
    <p:extLst>
      <p:ext uri="{BB962C8B-B14F-4D97-AF65-F5344CB8AC3E}">
        <p14:creationId xmlns:p14="http://schemas.microsoft.com/office/powerpoint/2010/main" val="281033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 break</a:t>
            </a:r>
            <a:endParaRPr lang="en-GB" dirty="0"/>
          </a:p>
        </p:txBody>
      </p:sp>
      <p:sp>
        <p:nvSpPr>
          <p:cNvPr id="5" name="Explosion 2 4"/>
          <p:cNvSpPr/>
          <p:nvPr/>
        </p:nvSpPr>
        <p:spPr>
          <a:xfrm>
            <a:off x="107504" y="908720"/>
            <a:ext cx="7437716" cy="4968552"/>
          </a:xfrm>
          <a:prstGeom prst="irregularSeal2">
            <a:avLst/>
          </a:prstGeom>
          <a:blipFill dpi="0" rotWithShape="1">
            <a:blip r:embed="rId3" cstate="screen">
              <a:extLst>
                <a:ext uri="{28A0092B-C50C-407E-A947-70E740481C1C}">
                  <a14:useLocalDpi xmlns:a14="http://schemas.microsoft.com/office/drawing/2010/main"/>
                </a:ext>
              </a:extLst>
            </a:blip>
            <a:srcRect/>
            <a:stretch>
              <a:fillRect/>
            </a:stretch>
          </a:blip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4239482" y="5251101"/>
            <a:ext cx="4752528"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2021 Census data </a:t>
            </a:r>
          </a:p>
          <a:p>
            <a:r>
              <a:rPr lang="en-GB" dirty="0" smtClean="0"/>
              <a:t>(plus 1971, 1981, 1991, 2001, 2011) </a:t>
            </a:r>
          </a:p>
          <a:p>
            <a:endParaRPr lang="en-GB" dirty="0"/>
          </a:p>
          <a:p>
            <a:r>
              <a:rPr lang="en-GB" dirty="0" smtClean="0"/>
              <a:t>Now available via</a:t>
            </a:r>
          </a:p>
          <a:p>
            <a:r>
              <a:rPr lang="en-GB" dirty="0">
                <a:hlinkClick r:id="rId4"/>
              </a:rPr>
              <a:t>https://statistics.ukdataservice.ac.uk/dataset</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198942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Beta test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9639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Beta testing the 2021 data</a:t>
            </a:r>
          </a:p>
        </p:txBody>
      </p:sp>
      <p:sp>
        <p:nvSpPr>
          <p:cNvPr id="3" name="Content Placeholder 2"/>
          <p:cNvSpPr>
            <a:spLocks noGrp="1"/>
          </p:cNvSpPr>
          <p:nvPr>
            <p:ph idx="1"/>
          </p:nvPr>
        </p:nvSpPr>
        <p:spPr/>
        <p:txBody>
          <a:bodyPr/>
          <a:lstStyle/>
          <a:p>
            <a:pPr marL="0" indent="0">
              <a:buFontTx/>
              <a:buNone/>
              <a:defRPr/>
            </a:pPr>
            <a:r>
              <a:rPr lang="en-GB" dirty="0"/>
              <a:t>A beta test will </a:t>
            </a:r>
          </a:p>
          <a:p>
            <a:pPr>
              <a:defRPr/>
            </a:pPr>
            <a:r>
              <a:rPr lang="en-GB" dirty="0"/>
              <a:t>Test the data for accuracy etc. </a:t>
            </a:r>
          </a:p>
          <a:p>
            <a:pPr>
              <a:defRPr/>
            </a:pPr>
            <a:r>
              <a:rPr lang="en-GB" dirty="0"/>
              <a:t>Inform the decision whether to release the data </a:t>
            </a:r>
          </a:p>
          <a:p>
            <a:pPr>
              <a:defRPr/>
            </a:pPr>
            <a:endParaRPr lang="en-GB" dirty="0"/>
          </a:p>
        </p:txBody>
      </p:sp>
    </p:spTree>
    <p:extLst>
      <p:ext uri="{BB962C8B-B14F-4D97-AF65-F5344CB8AC3E}">
        <p14:creationId xmlns:p14="http://schemas.microsoft.com/office/powerpoint/2010/main" val="2328411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a:t>About the beta test programme</a:t>
            </a:r>
          </a:p>
        </p:txBody>
      </p:sp>
      <p:sp>
        <p:nvSpPr>
          <p:cNvPr id="7171" name="Content Placeholder 2"/>
          <p:cNvSpPr>
            <a:spLocks noGrp="1"/>
          </p:cNvSpPr>
          <p:nvPr>
            <p:ph idx="1"/>
          </p:nvPr>
        </p:nvSpPr>
        <p:spPr>
          <a:xfrm>
            <a:off x="330200" y="1844675"/>
            <a:ext cx="8489950" cy="3457575"/>
          </a:xfrm>
        </p:spPr>
        <p:txBody>
          <a:bodyPr>
            <a:normAutofit fontScale="77500" lnSpcReduction="20000"/>
          </a:bodyPr>
          <a:lstStyle/>
          <a:p>
            <a:r>
              <a:rPr lang="en-GB" altLang="en-US" dirty="0"/>
              <a:t>Up to ten test projects</a:t>
            </a:r>
          </a:p>
          <a:p>
            <a:pPr lvl="1"/>
            <a:r>
              <a:rPr lang="en-GB" altLang="en-US" dirty="0"/>
              <a:t>Early access to data</a:t>
            </a:r>
          </a:p>
          <a:p>
            <a:pPr lvl="1"/>
            <a:r>
              <a:rPr lang="en-GB" altLang="en-US" dirty="0"/>
              <a:t>Involvement with public launch</a:t>
            </a:r>
          </a:p>
          <a:p>
            <a:pPr lvl="1"/>
            <a:r>
              <a:rPr lang="en-GB" altLang="en-US" dirty="0"/>
              <a:t>Able to publish when data are released more widely</a:t>
            </a:r>
          </a:p>
          <a:p>
            <a:r>
              <a:rPr lang="en-GB" altLang="en-US" dirty="0"/>
              <a:t>Timeline</a:t>
            </a:r>
          </a:p>
          <a:p>
            <a:pPr lvl="1"/>
            <a:r>
              <a:rPr lang="en-GB" altLang="en-US" dirty="0"/>
              <a:t>Applications: to end Jan 2023</a:t>
            </a:r>
          </a:p>
          <a:p>
            <a:pPr lvl="1"/>
            <a:r>
              <a:rPr lang="en-GB" altLang="en-US" dirty="0"/>
              <a:t>Data available to successful projects: mid 2023 (?)</a:t>
            </a:r>
          </a:p>
          <a:p>
            <a:pPr lvl="1"/>
            <a:r>
              <a:rPr lang="en-GB" altLang="en-US" dirty="0"/>
              <a:t>End of testing period: late 2023 (?)</a:t>
            </a:r>
          </a:p>
          <a:p>
            <a:pPr lvl="1"/>
            <a:r>
              <a:rPr lang="en-GB" altLang="en-US" dirty="0"/>
              <a:t>Full release: late 2023 / early 2024 (?)</a:t>
            </a:r>
          </a:p>
          <a:p>
            <a:endParaRPr lang="en-GB" altLang="en-US" dirty="0"/>
          </a:p>
          <a:p>
            <a:pPr lvl="1"/>
            <a:endParaRPr lang="en-GB" altLang="en-US" dirty="0"/>
          </a:p>
        </p:txBody>
      </p:sp>
    </p:spTree>
    <p:extLst>
      <p:ext uri="{BB962C8B-B14F-4D97-AF65-F5344CB8AC3E}">
        <p14:creationId xmlns:p14="http://schemas.microsoft.com/office/powerpoint/2010/main" val="775691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Beta test selection criteria</a:t>
            </a:r>
            <a:br>
              <a:rPr lang="en-GB" dirty="0"/>
            </a:br>
            <a:endParaRPr lang="en-GB" dirty="0"/>
          </a:p>
        </p:txBody>
      </p:sp>
      <p:sp>
        <p:nvSpPr>
          <p:cNvPr id="3" name="Content Placeholder 2"/>
          <p:cNvSpPr>
            <a:spLocks noGrp="1"/>
          </p:cNvSpPr>
          <p:nvPr>
            <p:ph idx="1"/>
          </p:nvPr>
        </p:nvSpPr>
        <p:spPr/>
        <p:txBody>
          <a:bodyPr/>
          <a:lstStyle/>
          <a:p>
            <a:pPr marL="133350" lvl="1">
              <a:spcAft>
                <a:spcPts val="600"/>
              </a:spcAft>
            </a:pPr>
            <a:r>
              <a:rPr lang="en-GB" sz="2250" dirty="0"/>
              <a:t>All projects </a:t>
            </a:r>
            <a:r>
              <a:rPr lang="en-GB" sz="2250" i="1" dirty="0"/>
              <a:t>must</a:t>
            </a:r>
          </a:p>
          <a:p>
            <a:pPr marL="406004" lvl="1" indent="-272654">
              <a:spcAft>
                <a:spcPts val="0"/>
              </a:spcAft>
              <a:buFont typeface="Arial" panose="020B0604020202020204" pitchFamily="34" charset="0"/>
              <a:buChar char="•"/>
            </a:pPr>
            <a:r>
              <a:rPr lang="en-GB" sz="2250" dirty="0"/>
              <a:t>Include a longitudinal element</a:t>
            </a:r>
          </a:p>
          <a:p>
            <a:pPr marL="406004" lvl="1" indent="-272654">
              <a:spcAft>
                <a:spcPts val="0"/>
              </a:spcAft>
              <a:buFont typeface="Arial" panose="020B0604020202020204" pitchFamily="34" charset="0"/>
              <a:buChar char="•"/>
            </a:pPr>
            <a:r>
              <a:rPr lang="en-GB" sz="2250" dirty="0"/>
              <a:t>Include at least one experienced LS user</a:t>
            </a:r>
          </a:p>
          <a:p>
            <a:pPr marL="406004" lvl="1" indent="-272654">
              <a:spcAft>
                <a:spcPts val="0"/>
              </a:spcAft>
              <a:buFont typeface="Arial" panose="020B0604020202020204" pitchFamily="34" charset="0"/>
              <a:buChar char="•"/>
            </a:pPr>
            <a:r>
              <a:rPr lang="en-GB" sz="2250" dirty="0"/>
              <a:t>Quantify the effect of item imputation</a:t>
            </a:r>
          </a:p>
          <a:p>
            <a:pPr marL="406004" lvl="1" indent="-272654">
              <a:spcAft>
                <a:spcPts val="0"/>
              </a:spcAft>
              <a:buFont typeface="Arial" panose="020B0604020202020204" pitchFamily="34" charset="0"/>
              <a:buChar char="•"/>
            </a:pPr>
            <a:r>
              <a:rPr lang="en-GB" sz="2250" dirty="0"/>
              <a:t>Produce outputs for England and Wales separately as well as combined</a:t>
            </a:r>
          </a:p>
          <a:p>
            <a:pPr marL="406004" lvl="1" indent="-272654">
              <a:spcAft>
                <a:spcPts val="0"/>
              </a:spcAft>
              <a:buFont typeface="Arial" panose="020B0604020202020204" pitchFamily="34" charset="0"/>
              <a:buChar char="•"/>
            </a:pPr>
            <a:r>
              <a:rPr lang="en-GB" sz="2250" dirty="0"/>
              <a:t>Obtain the accreditation required by the Secure Research Service</a:t>
            </a:r>
          </a:p>
        </p:txBody>
      </p:sp>
    </p:spTree>
    <p:extLst>
      <p:ext uri="{BB962C8B-B14F-4D97-AF65-F5344CB8AC3E}">
        <p14:creationId xmlns:p14="http://schemas.microsoft.com/office/powerpoint/2010/main" val="4040111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criteria </a:t>
            </a:r>
            <a:r>
              <a:rPr lang="en-GB" dirty="0" err="1"/>
              <a:t>ctd</a:t>
            </a:r>
            <a:r>
              <a:rPr lang="en-GB" dirty="0"/>
              <a:t>.</a:t>
            </a:r>
          </a:p>
        </p:txBody>
      </p:sp>
      <p:sp>
        <p:nvSpPr>
          <p:cNvPr id="3" name="Content Placeholder 2"/>
          <p:cNvSpPr>
            <a:spLocks noGrp="1"/>
          </p:cNvSpPr>
          <p:nvPr>
            <p:ph idx="1"/>
          </p:nvPr>
        </p:nvSpPr>
        <p:spPr/>
        <p:txBody>
          <a:bodyPr/>
          <a:lstStyle/>
          <a:p>
            <a:r>
              <a:rPr lang="en-GB" dirty="0"/>
              <a:t>The set of projects will cover certain areas</a:t>
            </a:r>
          </a:p>
          <a:p>
            <a:pPr marL="800100" lvl="1" indent="-342900">
              <a:buFont typeface="+mj-lt"/>
              <a:buAutoNum type="arabicPeriod"/>
            </a:pPr>
            <a:r>
              <a:rPr lang="en-GB" b="1" dirty="0"/>
              <a:t>New questions in 2021 </a:t>
            </a:r>
            <a:r>
              <a:rPr lang="en-GB" dirty="0"/>
              <a:t>– sexual orientation, gender identity and armed forces veterans</a:t>
            </a:r>
          </a:p>
          <a:p>
            <a:pPr marL="800100" lvl="1" indent="-342900">
              <a:buFont typeface="+mj-lt"/>
              <a:buAutoNum type="arabicPeriod"/>
            </a:pPr>
            <a:r>
              <a:rPr lang="en-US" sz="2200" b="1" dirty="0">
                <a:latin typeface="Arial" panose="020B0604020202020204" pitchFamily="34" charset="0"/>
                <a:ea typeface="Calibri" panose="020F0502020204030204" pitchFamily="34" charset="0"/>
                <a:cs typeface="Arial" panose="020B0604020202020204" pitchFamily="34" charset="0"/>
              </a:rPr>
              <a:t>Migration and mobility</a:t>
            </a:r>
            <a:r>
              <a:rPr lang="en-US" sz="2200" dirty="0">
                <a:latin typeface="Arial" panose="020B0604020202020204" pitchFamily="34" charset="0"/>
                <a:ea typeface="Calibri" panose="020F0502020204030204" pitchFamily="34" charset="0"/>
                <a:cs typeface="Arial" panose="020B0604020202020204" pitchFamily="34" charset="0"/>
              </a:rPr>
              <a:t> – </a:t>
            </a:r>
            <a:r>
              <a:rPr lang="en-GB" sz="2200" dirty="0">
                <a:latin typeface="Arial" panose="020B0604020202020204" pitchFamily="34" charset="0"/>
                <a:ea typeface="Calibri" panose="020F0502020204030204" pitchFamily="34" charset="0"/>
                <a:cs typeface="Arial" panose="020B0604020202020204" pitchFamily="34" charset="0"/>
              </a:rPr>
              <a:t>address one year ago, second address, workplace address (COVID-19 relevance?)</a:t>
            </a:r>
            <a:endParaRPr lang="en-US" sz="2200" dirty="0">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GB" sz="2200" b="1" dirty="0"/>
              <a:t>International migration</a:t>
            </a:r>
            <a:r>
              <a:rPr lang="en-GB" sz="2200" dirty="0"/>
              <a:t> – address one year ago, month and year of arrival, intended length of stay, passport(s) held (</a:t>
            </a:r>
            <a:r>
              <a:rPr lang="en-GB" sz="2200" dirty="0" err="1"/>
              <a:t>Brexit</a:t>
            </a:r>
            <a:r>
              <a:rPr lang="en-GB" sz="2200" dirty="0"/>
              <a:t> relevance?)</a:t>
            </a:r>
          </a:p>
        </p:txBody>
      </p:sp>
    </p:spTree>
    <p:extLst>
      <p:ext uri="{BB962C8B-B14F-4D97-AF65-F5344CB8AC3E}">
        <p14:creationId xmlns:p14="http://schemas.microsoft.com/office/powerpoint/2010/main" val="1996624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criteria </a:t>
            </a:r>
            <a:r>
              <a:rPr lang="en-GB" dirty="0" err="1"/>
              <a:t>ctd</a:t>
            </a:r>
            <a:r>
              <a:rPr lang="en-GB" dirty="0"/>
              <a:t>.</a:t>
            </a:r>
          </a:p>
        </p:txBody>
      </p:sp>
      <p:sp>
        <p:nvSpPr>
          <p:cNvPr id="3" name="Content Placeholder 2"/>
          <p:cNvSpPr>
            <a:spLocks noGrp="1"/>
          </p:cNvSpPr>
          <p:nvPr>
            <p:ph idx="1"/>
          </p:nvPr>
        </p:nvSpPr>
        <p:spPr/>
        <p:txBody>
          <a:bodyPr/>
          <a:lstStyle/>
          <a:p>
            <a:r>
              <a:rPr lang="en-GB" dirty="0"/>
              <a:t>Continued...</a:t>
            </a:r>
          </a:p>
          <a:p>
            <a:pPr marL="792000" lvl="1" indent="-342000">
              <a:buFont typeface="+mj-lt"/>
              <a:buAutoNum type="arabicPeriod" startAt="4"/>
            </a:pPr>
            <a:r>
              <a:rPr lang="en-GB" b="1" dirty="0"/>
              <a:t>Identity and ethnicity</a:t>
            </a:r>
            <a:r>
              <a:rPr lang="en-GB" dirty="0"/>
              <a:t> – national identity, main language, English proficiency, passport(s) held (first opportunity to look at individual transitions), religion, ethnicity</a:t>
            </a:r>
          </a:p>
          <a:p>
            <a:pPr marL="792000" lvl="1" indent="-342000">
              <a:buFont typeface="+mj-lt"/>
              <a:buAutoNum type="arabicPeriod" startAt="4"/>
            </a:pPr>
            <a:r>
              <a:rPr lang="en-GB" b="1" dirty="0"/>
              <a:t>Household composition and relationships </a:t>
            </a:r>
            <a:r>
              <a:rPr lang="en-GB" dirty="0"/>
              <a:t>within the household </a:t>
            </a:r>
            <a:r>
              <a:rPr lang="en-GB" dirty="0">
                <a:latin typeface="Arial" panose="020B0604020202020204" pitchFamily="34" charset="0"/>
                <a:ea typeface="Calibri" panose="020F0502020204030204" pitchFamily="34" charset="0"/>
                <a:cs typeface="Arial" panose="020B0604020202020204" pitchFamily="34" charset="0"/>
              </a:rPr>
              <a:t>(COVID-19 relevance?)</a:t>
            </a:r>
            <a:endParaRPr lang="en-GB" dirty="0"/>
          </a:p>
          <a:p>
            <a:pPr marL="792000" lvl="1" indent="-342000">
              <a:buFont typeface="+mj-lt"/>
              <a:buAutoNum type="arabicPeriod" startAt="4"/>
            </a:pPr>
            <a:r>
              <a:rPr lang="en-GB" b="1" dirty="0"/>
              <a:t>Occupation coding </a:t>
            </a:r>
            <a:r>
              <a:rPr lang="en-GB" dirty="0"/>
              <a:t>and NS-SEC classifications</a:t>
            </a:r>
          </a:p>
        </p:txBody>
      </p:sp>
    </p:spTree>
    <p:extLst>
      <p:ext uri="{BB962C8B-B14F-4D97-AF65-F5344CB8AC3E}">
        <p14:creationId xmlns:p14="http://schemas.microsoft.com/office/powerpoint/2010/main" val="1980441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criteria </a:t>
            </a:r>
            <a:r>
              <a:rPr lang="en-GB" dirty="0" err="1"/>
              <a:t>ctd</a:t>
            </a:r>
            <a:r>
              <a:rPr lang="en-GB" dirty="0"/>
              <a:t>.</a:t>
            </a:r>
          </a:p>
        </p:txBody>
      </p:sp>
      <p:sp>
        <p:nvSpPr>
          <p:cNvPr id="3" name="Content Placeholder 2"/>
          <p:cNvSpPr>
            <a:spLocks noGrp="1"/>
          </p:cNvSpPr>
          <p:nvPr>
            <p:ph idx="1"/>
          </p:nvPr>
        </p:nvSpPr>
        <p:spPr/>
        <p:txBody>
          <a:bodyPr>
            <a:normAutofit lnSpcReduction="10000"/>
          </a:bodyPr>
          <a:lstStyle/>
          <a:p>
            <a:r>
              <a:rPr lang="en-GB" dirty="0"/>
              <a:t>Continued...</a:t>
            </a:r>
          </a:p>
          <a:p>
            <a:pPr marL="792000" lvl="1" indent="-342000">
              <a:buFont typeface="+mj-lt"/>
              <a:buAutoNum type="arabicPeriod" startAt="7"/>
            </a:pPr>
            <a:r>
              <a:rPr lang="en-GB" dirty="0"/>
              <a:t>General </a:t>
            </a:r>
            <a:r>
              <a:rPr lang="en-GB" b="1" dirty="0"/>
              <a:t>health</a:t>
            </a:r>
            <a:r>
              <a:rPr lang="en-GB" dirty="0"/>
              <a:t> and limiting long-term illness</a:t>
            </a:r>
          </a:p>
          <a:p>
            <a:pPr marL="792000" lvl="1" indent="-342000">
              <a:buFont typeface="+mj-lt"/>
              <a:buAutoNum type="arabicPeriod" startAt="7"/>
            </a:pPr>
            <a:r>
              <a:rPr lang="en-GB" b="1" dirty="0"/>
              <a:t>Caring</a:t>
            </a:r>
            <a:r>
              <a:rPr lang="en-GB" dirty="0"/>
              <a:t> – including transitions in caring responsibilities between censuses and analysis of the impact of the change to the response scale </a:t>
            </a:r>
            <a:r>
              <a:rPr lang="en-GB" dirty="0">
                <a:latin typeface="Arial" panose="020B0604020202020204" pitchFamily="34" charset="0"/>
                <a:ea typeface="Calibri" panose="020F0502020204030204" pitchFamily="34" charset="0"/>
                <a:cs typeface="Arial" panose="020B0604020202020204" pitchFamily="34" charset="0"/>
              </a:rPr>
              <a:t>(COVID-19 relevance?)</a:t>
            </a:r>
          </a:p>
          <a:p>
            <a:pPr marL="792000" lvl="1" indent="-342000">
              <a:buFont typeface="+mj-lt"/>
              <a:buAutoNum type="arabicPeriod" startAt="7"/>
            </a:pPr>
            <a:r>
              <a:rPr lang="en-GB" b="1" dirty="0"/>
              <a:t>Mortality</a:t>
            </a:r>
            <a:r>
              <a:rPr lang="en-GB" dirty="0"/>
              <a:t> – particular focus on 2020 and 2021 checking outcome of new process to link deaths (COVID-19 relevance?)</a:t>
            </a:r>
          </a:p>
        </p:txBody>
      </p:sp>
    </p:spTree>
    <p:extLst>
      <p:ext uri="{BB962C8B-B14F-4D97-AF65-F5344CB8AC3E}">
        <p14:creationId xmlns:p14="http://schemas.microsoft.com/office/powerpoint/2010/main" val="133993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r>
              <a:rPr lang="en-GB" altLang="en-US" dirty="0"/>
              <a:t>Contents</a:t>
            </a:r>
          </a:p>
        </p:txBody>
      </p:sp>
      <p:sp>
        <p:nvSpPr>
          <p:cNvPr id="4099" name="Rectangle 8"/>
          <p:cNvSpPr>
            <a:spLocks noGrp="1" noChangeArrowheads="1"/>
          </p:cNvSpPr>
          <p:nvPr>
            <p:ph type="body" idx="1"/>
          </p:nvPr>
        </p:nvSpPr>
        <p:spPr/>
        <p:txBody>
          <a:bodyPr/>
          <a:lstStyle/>
          <a:p>
            <a:pPr eaLnBrk="1" hangingPunct="1"/>
            <a:r>
              <a:rPr lang="en-GB" altLang="en-US" dirty="0"/>
              <a:t>Examples of LS research</a:t>
            </a:r>
          </a:p>
          <a:p>
            <a:pPr eaLnBrk="1" hangingPunct="1"/>
            <a:r>
              <a:rPr lang="en-GB" altLang="en-US" dirty="0"/>
              <a:t>How to access the data</a:t>
            </a:r>
          </a:p>
          <a:p>
            <a:pPr eaLnBrk="1" hangingPunct="1"/>
            <a:r>
              <a:rPr lang="en-GB" altLang="en-US" dirty="0"/>
              <a:t>The 2021 beta test programme</a:t>
            </a:r>
          </a:p>
        </p:txBody>
      </p:sp>
    </p:spTree>
    <p:extLst>
      <p:ext uri="{BB962C8B-B14F-4D97-AF65-F5344CB8AC3E}">
        <p14:creationId xmlns:p14="http://schemas.microsoft.com/office/powerpoint/2010/main" val="4213485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Desirable additional criteria</a:t>
            </a:r>
          </a:p>
        </p:txBody>
      </p:sp>
      <p:sp>
        <p:nvSpPr>
          <p:cNvPr id="3" name="Content Placeholder 2"/>
          <p:cNvSpPr>
            <a:spLocks noGrp="1"/>
          </p:cNvSpPr>
          <p:nvPr>
            <p:ph idx="1"/>
          </p:nvPr>
        </p:nvSpPr>
        <p:spPr/>
        <p:txBody>
          <a:bodyPr/>
          <a:lstStyle/>
          <a:p>
            <a:pPr marL="288000" indent="-288000">
              <a:spcAft>
                <a:spcPts val="900"/>
              </a:spcAft>
              <a:buFont typeface="Arial" panose="020B0604020202020204" pitchFamily="34" charset="0"/>
              <a:buChar char="•"/>
            </a:pPr>
            <a:r>
              <a:rPr lang="en-GB" sz="2050" dirty="0"/>
              <a:t>Intention to replicate the same or very similar research using one or both of our sister studies in Scotland and Northern Ireland</a:t>
            </a:r>
          </a:p>
          <a:p>
            <a:pPr marL="288000" indent="-288000">
              <a:spcAft>
                <a:spcPts val="900"/>
              </a:spcAft>
              <a:buFont typeface="Arial" panose="020B0604020202020204" pitchFamily="34" charset="0"/>
              <a:buChar char="•"/>
            </a:pPr>
            <a:r>
              <a:rPr lang="en-GB" sz="2050" dirty="0"/>
              <a:t>Involve collaboration between academic groups and government departments or other relevant external agencies where possible</a:t>
            </a:r>
          </a:p>
          <a:p>
            <a:pPr marL="288000" indent="-288000">
              <a:spcAft>
                <a:spcPts val="600"/>
              </a:spcAft>
              <a:buFont typeface="Arial" panose="020B0604020202020204" pitchFamily="34" charset="0"/>
              <a:buChar char="•"/>
            </a:pPr>
            <a:r>
              <a:rPr lang="en-GB" sz="2050" dirty="0"/>
              <a:t>Address themes of key interest to government departments such as:</a:t>
            </a:r>
          </a:p>
          <a:p>
            <a:pPr marL="688050" lvl="2" indent="-288000">
              <a:spcAft>
                <a:spcPts val="600"/>
              </a:spcAft>
              <a:buFont typeface="Arial" panose="020B0604020202020204" pitchFamily="34" charset="0"/>
              <a:buChar char="•"/>
            </a:pPr>
            <a:r>
              <a:rPr lang="en-GB" sz="1800" dirty="0"/>
              <a:t>the impact of the COVID-19 pandemic</a:t>
            </a:r>
          </a:p>
          <a:p>
            <a:pPr marL="688050" lvl="2" indent="-288000">
              <a:spcAft>
                <a:spcPts val="600"/>
              </a:spcAft>
              <a:buFont typeface="Arial" panose="020B0604020202020204" pitchFamily="34" charset="0"/>
              <a:buChar char="•"/>
            </a:pPr>
            <a:r>
              <a:rPr lang="en-GB" sz="1800" dirty="0"/>
              <a:t>the effects of the UK leaving the European Union</a:t>
            </a:r>
          </a:p>
          <a:p>
            <a:pPr marL="688050" lvl="2" indent="-288000">
              <a:spcAft>
                <a:spcPts val="900"/>
              </a:spcAft>
              <a:buFont typeface="Arial" panose="020B0604020202020204" pitchFamily="34" charset="0"/>
              <a:buChar char="•"/>
            </a:pPr>
            <a:r>
              <a:rPr lang="en-GB" sz="1800" dirty="0"/>
              <a:t>topics such as social mobility, ageing, caring and migration</a:t>
            </a:r>
          </a:p>
          <a:p>
            <a:endParaRPr lang="en-GB" dirty="0"/>
          </a:p>
        </p:txBody>
      </p:sp>
    </p:spTree>
    <p:extLst>
      <p:ext uri="{BB962C8B-B14F-4D97-AF65-F5344CB8AC3E}">
        <p14:creationId xmlns:p14="http://schemas.microsoft.com/office/powerpoint/2010/main" val="359531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Beta test applications</a:t>
            </a:r>
            <a:endParaRPr lang="en-GB" dirty="0"/>
          </a:p>
        </p:txBody>
      </p:sp>
      <p:sp>
        <p:nvSpPr>
          <p:cNvPr id="3" name="Content Placeholder 2"/>
          <p:cNvSpPr>
            <a:spLocks noGrp="1"/>
          </p:cNvSpPr>
          <p:nvPr>
            <p:ph idx="1"/>
          </p:nvPr>
        </p:nvSpPr>
        <p:spPr>
          <a:xfrm>
            <a:off x="467544" y="1592713"/>
            <a:ext cx="8187934" cy="4525963"/>
          </a:xfrm>
        </p:spPr>
        <p:txBody>
          <a:bodyPr anchor="t"/>
          <a:lstStyle/>
          <a:p>
            <a:r>
              <a:rPr lang="en-GB" dirty="0" smtClean="0"/>
              <a:t>More info:</a:t>
            </a:r>
          </a:p>
          <a:p>
            <a:pPr lvl="1"/>
            <a:r>
              <a:rPr lang="en-GB" dirty="0">
                <a:hlinkClick r:id="rId2"/>
              </a:rPr>
              <a:t>https://</a:t>
            </a:r>
            <a:r>
              <a:rPr lang="en-GB" dirty="0" smtClean="0">
                <a:hlinkClick r:id="rId2"/>
              </a:rPr>
              <a:t>www.ons.gov.uk/aboutus/whatwedo/paidservices/longitudinalstudyls/longitudinalstudycensus2021linkagebetatest</a:t>
            </a:r>
            <a:r>
              <a:rPr lang="en-GB" dirty="0" smtClean="0"/>
              <a:t/>
            </a:r>
            <a:br>
              <a:rPr lang="en-GB" dirty="0" smtClean="0"/>
            </a:br>
            <a:endParaRPr lang="en-GB" dirty="0" smtClean="0"/>
          </a:p>
          <a:p>
            <a:pPr lvl="1"/>
            <a:r>
              <a:rPr lang="en-GB" dirty="0">
                <a:hlinkClick r:id="rId3"/>
              </a:rPr>
              <a:t>https://</a:t>
            </a:r>
            <a:r>
              <a:rPr lang="en-GB" dirty="0" smtClean="0">
                <a:hlinkClick r:id="rId3"/>
              </a:rPr>
              <a:t>bit.ly/ls2021_beta_test</a:t>
            </a:r>
            <a:r>
              <a:rPr lang="en-GB" dirty="0" smtClean="0"/>
              <a:t> </a:t>
            </a:r>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2974" y="4293096"/>
            <a:ext cx="2212504" cy="2212504"/>
          </a:xfrm>
          <a:prstGeom prst="rect">
            <a:avLst/>
          </a:prstGeom>
        </p:spPr>
      </p:pic>
    </p:spTree>
    <p:extLst>
      <p:ext uri="{BB962C8B-B14F-4D97-AF65-F5344CB8AC3E}">
        <p14:creationId xmlns:p14="http://schemas.microsoft.com/office/powerpoint/2010/main" val="369022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242791"/>
          </a:xfrm>
        </p:spPr>
        <p:txBody>
          <a:bodyPr>
            <a:normAutofit fontScale="90000"/>
          </a:bodyPr>
          <a:lstStyle/>
          <a:p>
            <a:pPr algn="l"/>
            <a:r>
              <a:rPr lang="en-GB" sz="1400" dirty="0"/>
              <a:t/>
            </a:r>
            <a:br>
              <a:rPr lang="en-GB" sz="1400" dirty="0"/>
            </a:br>
            <a:r>
              <a:rPr lang="en-GB" sz="2000" dirty="0">
                <a:latin typeface="Arial" panose="020B0604020202020204" pitchFamily="34" charset="0"/>
                <a:cs typeface="Arial" panose="020B0604020202020204" pitchFamily="34" charset="0"/>
              </a:rPr>
              <a:t>The permission of the Office for National Statistics to use the Longitudinal Study is gratefully acknowledged, as is the help provided by staff of the Centre for Longitudinal Study Information &amp; User Support (</a:t>
            </a:r>
            <a:r>
              <a:rPr lang="en-GB" sz="2000" dirty="0" err="1">
                <a:latin typeface="Arial" panose="020B0604020202020204" pitchFamily="34" charset="0"/>
                <a:cs typeface="Arial" panose="020B0604020202020204" pitchFamily="34" charset="0"/>
              </a:rPr>
              <a:t>CeLSIUS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CeLSIUS</a:t>
            </a:r>
            <a:r>
              <a:rPr lang="en-GB" sz="2000" dirty="0">
                <a:latin typeface="Arial" panose="020B0604020202020204" pitchFamily="34" charset="0"/>
                <a:cs typeface="Arial" panose="020B0604020202020204" pitchFamily="34" charset="0"/>
              </a:rPr>
              <a:t> is supported by the ESRC Census of Population Programme (Award Ref: ES/V003488/1). The authors alone are responsible for the interpretation of the data.</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Census output is Crown copyright and is reproduced with the permission of the Controller of HMSO and the Queen's Printer for Scotland.</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15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LS research</a:t>
            </a:r>
          </a:p>
        </p:txBody>
      </p:sp>
    </p:spTree>
    <p:extLst>
      <p:ext uri="{BB962C8B-B14F-4D97-AF65-F5344CB8AC3E}">
        <p14:creationId xmlns:p14="http://schemas.microsoft.com/office/powerpoint/2010/main" val="91322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69CB-6324-0B65-B715-245C6F21A883}"/>
              </a:ext>
            </a:extLst>
          </p:cNvPr>
          <p:cNvSpPr>
            <a:spLocks noGrp="1"/>
          </p:cNvSpPr>
          <p:nvPr>
            <p:ph type="title"/>
          </p:nvPr>
        </p:nvSpPr>
        <p:spPr>
          <a:xfrm>
            <a:off x="2699792" y="274638"/>
            <a:ext cx="5987008" cy="1143000"/>
          </a:xfrm>
        </p:spPr>
        <p:txBody>
          <a:bodyPr/>
          <a:lstStyle/>
          <a:p>
            <a:r>
              <a:rPr lang="en-GB" sz="2400" dirty="0">
                <a:solidFill>
                  <a:schemeClr val="tx2">
                    <a:lumMod val="75000"/>
                  </a:schemeClr>
                </a:solidFill>
                <a:ea typeface="Calibri" panose="020F0502020204030204" pitchFamily="34" charset="0"/>
              </a:rPr>
              <a:t>Being a Muslim in Europe: attitudes and experiences Karlsen et al </a:t>
            </a:r>
            <a:r>
              <a:rPr lang="en-GB" sz="2400" dirty="0">
                <a:solidFill>
                  <a:srgbClr val="000000"/>
                </a:solidFill>
                <a:latin typeface="Calibri" panose="020F0502020204030204" pitchFamily="34" charset="0"/>
                <a:ea typeface="Calibri" panose="020F0502020204030204" pitchFamily="34" charset="0"/>
              </a:rPr>
              <a:t/>
            </a:r>
            <a:br>
              <a:rPr lang="en-GB" sz="2400" dirty="0">
                <a:solidFill>
                  <a:srgbClr val="000000"/>
                </a:solidFill>
                <a:latin typeface="Calibri" panose="020F0502020204030204" pitchFamily="34" charset="0"/>
                <a:ea typeface="Calibri" panose="020F0502020204030204" pitchFamily="34" charset="0"/>
              </a:rPr>
            </a:br>
            <a:endParaRPr lang="en-GB" sz="2400" dirty="0"/>
          </a:p>
        </p:txBody>
      </p:sp>
      <p:pic>
        <p:nvPicPr>
          <p:cNvPr id="5" name="Picture 4">
            <a:extLst>
              <a:ext uri="{FF2B5EF4-FFF2-40B4-BE49-F238E27FC236}">
                <a16:creationId xmlns:a16="http://schemas.microsoft.com/office/drawing/2014/main" id="{7B7C4897-1C19-7AD4-62A7-4E7CE41054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225216"/>
            <a:ext cx="3816424" cy="4068535"/>
          </a:xfrm>
          <a:prstGeom prst="rect">
            <a:avLst/>
          </a:prstGeom>
        </p:spPr>
      </p:pic>
      <p:pic>
        <p:nvPicPr>
          <p:cNvPr id="7" name="Picture 6">
            <a:extLst>
              <a:ext uri="{FF2B5EF4-FFF2-40B4-BE49-F238E27FC236}">
                <a16:creationId xmlns:a16="http://schemas.microsoft.com/office/drawing/2014/main" id="{0BD6C72B-9CC4-C74E-6F6F-165D050B1E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1861" y="1199060"/>
            <a:ext cx="5770658" cy="2052311"/>
          </a:xfrm>
          <a:prstGeom prst="rect">
            <a:avLst/>
          </a:prstGeom>
        </p:spPr>
      </p:pic>
      <p:pic>
        <p:nvPicPr>
          <p:cNvPr id="9" name="Picture 8">
            <a:extLst>
              <a:ext uri="{FF2B5EF4-FFF2-40B4-BE49-F238E27FC236}">
                <a16:creationId xmlns:a16="http://schemas.microsoft.com/office/drawing/2014/main" id="{34E82B95-F60E-D723-E1DE-992760DE05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50482" y="3251371"/>
            <a:ext cx="4436318" cy="3096344"/>
          </a:xfrm>
          <a:prstGeom prst="rect">
            <a:avLst/>
          </a:prstGeom>
        </p:spPr>
      </p:pic>
    </p:spTree>
    <p:extLst>
      <p:ext uri="{BB962C8B-B14F-4D97-AF65-F5344CB8AC3E}">
        <p14:creationId xmlns:p14="http://schemas.microsoft.com/office/powerpoint/2010/main" val="254828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AF816B6-5C9C-8624-D70D-2EA88AF070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81253" y="1600201"/>
            <a:ext cx="2550587" cy="3045478"/>
          </a:xfrm>
          <a:prstGeom prst="rect">
            <a:avLst/>
          </a:prstGeom>
          <a:solidFill>
            <a:srgbClr val="FFFFFF"/>
          </a:solidFill>
        </p:spPr>
      </p:pic>
      <p:sp>
        <p:nvSpPr>
          <p:cNvPr id="4" name="Content Placeholder 3">
            <a:extLst>
              <a:ext uri="{FF2B5EF4-FFF2-40B4-BE49-F238E27FC236}">
                <a16:creationId xmlns:a16="http://schemas.microsoft.com/office/drawing/2014/main" id="{62177C20-0CFE-231D-1810-11094D81BE68}"/>
              </a:ext>
            </a:extLst>
          </p:cNvPr>
          <p:cNvSpPr>
            <a:spLocks noGrp="1"/>
          </p:cNvSpPr>
          <p:nvPr>
            <p:ph sz="half" idx="1"/>
          </p:nvPr>
        </p:nvSpPr>
        <p:spPr>
          <a:xfrm>
            <a:off x="457200" y="1600200"/>
            <a:ext cx="4038600" cy="5257800"/>
          </a:xfrm>
        </p:spPr>
        <p:txBody>
          <a:bodyPr>
            <a:normAutofit fontScale="55000" lnSpcReduction="20000"/>
          </a:bodyPr>
          <a:lstStyle/>
          <a:p>
            <a:endParaRPr lang="en-GB" sz="2800" dirty="0"/>
          </a:p>
          <a:p>
            <a:endParaRPr lang="en-GB" sz="2800" dirty="0"/>
          </a:p>
          <a:p>
            <a:endParaRPr lang="en-GB" sz="2800" dirty="0"/>
          </a:p>
          <a:p>
            <a:endParaRPr lang="en-GB" dirty="0"/>
          </a:p>
          <a:p>
            <a:endParaRPr lang="en-GB" sz="2800" dirty="0"/>
          </a:p>
          <a:p>
            <a:endParaRPr lang="en-GB" sz="2800" dirty="0"/>
          </a:p>
          <a:p>
            <a:endParaRPr lang="en-GB" dirty="0"/>
          </a:p>
          <a:p>
            <a:endParaRPr lang="en-GB" sz="2800" dirty="0"/>
          </a:p>
          <a:p>
            <a:endParaRPr lang="en-GB" dirty="0"/>
          </a:p>
          <a:p>
            <a:endParaRPr lang="en-GB" sz="2800" dirty="0"/>
          </a:p>
          <a:p>
            <a:endParaRPr lang="en-GB" dirty="0"/>
          </a:p>
          <a:p>
            <a:r>
              <a:rPr lang="en-GB" sz="3300" dirty="0"/>
              <a:t>adults who spent time in care between 1971-2001 were 70% more likely to die prematurely than those who did not, and also more likely to experience an unnatural death (self-harm, accidents, and mental and behavioural causes) </a:t>
            </a:r>
          </a:p>
          <a:p>
            <a:endParaRPr lang="en-GB" dirty="0"/>
          </a:p>
        </p:txBody>
      </p:sp>
      <p:sp>
        <p:nvSpPr>
          <p:cNvPr id="3" name="Content Placeholder 2">
            <a:extLst>
              <a:ext uri="{FF2B5EF4-FFF2-40B4-BE49-F238E27FC236}">
                <a16:creationId xmlns:a16="http://schemas.microsoft.com/office/drawing/2014/main" id="{0F1667C3-8515-AE76-909F-A48D94AD4205}"/>
              </a:ext>
            </a:extLst>
          </p:cNvPr>
          <p:cNvSpPr>
            <a:spLocks noGrp="1"/>
          </p:cNvSpPr>
          <p:nvPr>
            <p:ph sz="half" idx="2"/>
          </p:nvPr>
        </p:nvSpPr>
        <p:spPr>
          <a:xfrm>
            <a:off x="4648200" y="1600200"/>
            <a:ext cx="4038600" cy="4853136"/>
          </a:xfrm>
        </p:spPr>
        <p:txBody>
          <a:bodyPr anchor="ctr">
            <a:noAutofit/>
          </a:bodyPr>
          <a:lstStyle/>
          <a:p>
            <a:pPr>
              <a:lnSpc>
                <a:spcPct val="110000"/>
              </a:lnSpc>
            </a:pPr>
            <a:r>
              <a:rPr lang="en-GB" sz="1800" dirty="0"/>
              <a:t>lower rates of long term illness and higher rates of employment for adults with a history of kinship care compared to those that grew up in foster or residential care </a:t>
            </a:r>
          </a:p>
          <a:p>
            <a:pPr>
              <a:lnSpc>
                <a:spcPct val="110000"/>
              </a:lnSpc>
            </a:pPr>
            <a:r>
              <a:rPr lang="en-GB" sz="1800" dirty="0"/>
              <a:t>care leavers who were in residential care have the highest prevalence of limiting long term illnesses (around 32% on average), followed by adults who lived in foster care (around 16% on average) and adults who lived in kinship care (12% on average) compared with individuals who have not been in care (7%)</a:t>
            </a:r>
          </a:p>
        </p:txBody>
      </p:sp>
      <p:sp>
        <p:nvSpPr>
          <p:cNvPr id="2" name="Title 1">
            <a:extLst>
              <a:ext uri="{FF2B5EF4-FFF2-40B4-BE49-F238E27FC236}">
                <a16:creationId xmlns:a16="http://schemas.microsoft.com/office/drawing/2014/main" id="{1A2FCE54-842D-7596-DCB7-F6347784E569}"/>
              </a:ext>
            </a:extLst>
          </p:cNvPr>
          <p:cNvSpPr>
            <a:spLocks noGrp="1"/>
          </p:cNvSpPr>
          <p:nvPr>
            <p:ph type="title"/>
          </p:nvPr>
        </p:nvSpPr>
        <p:spPr/>
        <p:txBody>
          <a:bodyPr anchor="ctr">
            <a:normAutofit/>
          </a:bodyPr>
          <a:lstStyle/>
          <a:p>
            <a:pPr>
              <a:lnSpc>
                <a:spcPct val="90000"/>
              </a:lnSpc>
            </a:pPr>
            <a:r>
              <a:rPr lang="en-GB" sz="2400" dirty="0"/>
              <a:t>Evidence quoted in the independent review of children's social care, Sacker et al</a:t>
            </a:r>
          </a:p>
        </p:txBody>
      </p:sp>
    </p:spTree>
    <p:extLst>
      <p:ext uri="{BB962C8B-B14F-4D97-AF65-F5344CB8AC3E}">
        <p14:creationId xmlns:p14="http://schemas.microsoft.com/office/powerpoint/2010/main" val="372561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earch Cover. ">
            <a:extLst>
              <a:ext uri="{FF2B5EF4-FFF2-40B4-BE49-F238E27FC236}">
                <a16:creationId xmlns:a16="http://schemas.microsoft.com/office/drawing/2014/main" id="{88B775BF-57E6-3704-F540-A0FA83BDDFA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75441" y="1600200"/>
            <a:ext cx="3202118" cy="4525963"/>
          </a:xfrm>
          <a:prstGeom prst="rect">
            <a:avLst/>
          </a:prstGeom>
          <a:solidFill>
            <a:srgbClr val="FFFFFF"/>
          </a:solidFill>
        </p:spPr>
      </p:pic>
      <p:pic>
        <p:nvPicPr>
          <p:cNvPr id="8" name="Content Placeholder 7">
            <a:extLst>
              <a:ext uri="{FF2B5EF4-FFF2-40B4-BE49-F238E27FC236}">
                <a16:creationId xmlns:a16="http://schemas.microsoft.com/office/drawing/2014/main" id="{7399955B-4406-68BB-B91F-7226ADF0E24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3491880" y="2132856"/>
            <a:ext cx="5296624" cy="3816424"/>
          </a:xfrm>
        </p:spPr>
      </p:pic>
      <p:sp>
        <p:nvSpPr>
          <p:cNvPr id="2057" name="Title 3">
            <a:extLst>
              <a:ext uri="{FF2B5EF4-FFF2-40B4-BE49-F238E27FC236}">
                <a16:creationId xmlns:a16="http://schemas.microsoft.com/office/drawing/2014/main" id="{82A8B863-5788-5AF9-309F-79637B2FAF3E}"/>
              </a:ext>
            </a:extLst>
          </p:cNvPr>
          <p:cNvSpPr>
            <a:spLocks noGrp="1"/>
          </p:cNvSpPr>
          <p:nvPr>
            <p:ph type="title"/>
          </p:nvPr>
        </p:nvSpPr>
        <p:spPr>
          <a:xfrm>
            <a:off x="2229420" y="274638"/>
            <a:ext cx="6457380" cy="1143000"/>
          </a:xfrm>
        </p:spPr>
        <p:txBody>
          <a:bodyPr/>
          <a:lstStyle/>
          <a:p>
            <a:r>
              <a:rPr lang="en-US" sz="2400" dirty="0"/>
              <a:t>Declining social mobility </a:t>
            </a:r>
            <a:br>
              <a:rPr lang="en-US" sz="2400" dirty="0"/>
            </a:br>
            <a:r>
              <a:rPr lang="en-US" sz="2400" dirty="0"/>
              <a:t>Hecht et al for the Sutton Trust</a:t>
            </a:r>
          </a:p>
        </p:txBody>
      </p:sp>
    </p:spTree>
    <p:extLst>
      <p:ext uri="{BB962C8B-B14F-4D97-AF65-F5344CB8AC3E}">
        <p14:creationId xmlns:p14="http://schemas.microsoft.com/office/powerpoint/2010/main" val="228452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a:t>How to access the data</a:t>
            </a:r>
          </a:p>
        </p:txBody>
      </p:sp>
    </p:spTree>
    <p:extLst>
      <p:ext uri="{BB962C8B-B14F-4D97-AF65-F5344CB8AC3E}">
        <p14:creationId xmlns:p14="http://schemas.microsoft.com/office/powerpoint/2010/main" val="2827077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effectLst/>
                <a:ea typeface="Calibri" panose="020F0502020204030204" pitchFamily="34" charset="0"/>
                <a:cs typeface="Times New Roman" panose="02020603050405020304" pitchFamily="18" charset="0"/>
              </a:rPr>
              <a:t>Who can access LS data?</a:t>
            </a:r>
            <a:endParaRPr lang="en-GB" dirty="0"/>
          </a:p>
        </p:txBody>
      </p:sp>
      <p:sp>
        <p:nvSpPr>
          <p:cNvPr id="4" name="Content Placeholder 3">
            <a:extLst>
              <a:ext uri="{FF2B5EF4-FFF2-40B4-BE49-F238E27FC236}">
                <a16:creationId xmlns:a16="http://schemas.microsoft.com/office/drawing/2014/main" id="{149F4D9A-6A51-4188-800C-B0A3B53FA73E}"/>
              </a:ext>
            </a:extLst>
          </p:cNvPr>
          <p:cNvSpPr>
            <a:spLocks noGrp="1"/>
          </p:cNvSpPr>
          <p:nvPr>
            <p:ph idx="1"/>
          </p:nvPr>
        </p:nvSpPr>
        <p:spPr>
          <a:xfrm>
            <a:off x="891766" y="1592713"/>
            <a:ext cx="8072722" cy="4525963"/>
          </a:xfrm>
        </p:spPr>
        <p:txBody>
          <a:bodyPr anchor="t">
            <a:normAutofit/>
          </a:bodyPr>
          <a:lstStyle/>
          <a:p>
            <a:pPr marL="0" indent="0">
              <a:lnSpc>
                <a:spcPct val="100000"/>
              </a:lnSpc>
              <a:buNone/>
            </a:pPr>
            <a:r>
              <a:rPr lang="en-GB" sz="3600" dirty="0"/>
              <a:t>Available for free to all researchers </a:t>
            </a:r>
            <a:r>
              <a:rPr lang="en-GB" sz="3600" dirty="0" smtClean="0"/>
              <a:t>BUT</a:t>
            </a:r>
          </a:p>
          <a:p>
            <a:pPr>
              <a:lnSpc>
                <a:spcPct val="100000"/>
              </a:lnSpc>
              <a:buFont typeface="Arial" panose="020B0604020202020204" pitchFamily="34" charset="0"/>
              <a:buChar char="•"/>
            </a:pPr>
            <a:r>
              <a:rPr lang="en-GB" sz="3400" dirty="0" smtClean="0"/>
              <a:t>Research </a:t>
            </a:r>
            <a:r>
              <a:rPr lang="en-GB" sz="3400" dirty="0"/>
              <a:t>must be in public </a:t>
            </a:r>
            <a:r>
              <a:rPr lang="en-GB" sz="3400" dirty="0" smtClean="0"/>
              <a:t>interest</a:t>
            </a:r>
          </a:p>
          <a:p>
            <a:pPr>
              <a:lnSpc>
                <a:spcPct val="100000"/>
              </a:lnSpc>
              <a:buFont typeface="Arial" panose="020B0604020202020204" pitchFamily="34" charset="0"/>
              <a:buChar char="•"/>
            </a:pPr>
            <a:r>
              <a:rPr lang="en-GB" sz="3400" dirty="0" smtClean="0"/>
              <a:t>Protection </a:t>
            </a:r>
            <a:r>
              <a:rPr lang="en-GB" sz="3400" dirty="0"/>
              <a:t>of confidentiality of data relating to individuals in LS is </a:t>
            </a:r>
            <a:r>
              <a:rPr lang="en-GB" sz="3400" dirty="0" smtClean="0"/>
              <a:t>crucial</a:t>
            </a:r>
          </a:p>
          <a:p>
            <a:pPr>
              <a:lnSpc>
                <a:spcPct val="100000"/>
              </a:lnSpc>
              <a:buFont typeface="Arial" panose="020B0604020202020204" pitchFamily="34" charset="0"/>
              <a:buChar char="•"/>
            </a:pPr>
            <a:r>
              <a:rPr lang="en-GB" sz="3600" dirty="0" smtClean="0"/>
              <a:t>Researchers </a:t>
            </a:r>
            <a:r>
              <a:rPr lang="en-GB" sz="3600" dirty="0"/>
              <a:t>must apply for access</a:t>
            </a:r>
          </a:p>
        </p:txBody>
      </p:sp>
    </p:spTree>
    <p:extLst>
      <p:ext uri="{BB962C8B-B14F-4D97-AF65-F5344CB8AC3E}">
        <p14:creationId xmlns:p14="http://schemas.microsoft.com/office/powerpoint/2010/main" val="73792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7C0160-F0D4-4074-A104-A1309915CB4B}"/>
              </a:ext>
            </a:extLst>
          </p:cNvPr>
          <p:cNvSpPr>
            <a:spLocks noGrp="1"/>
          </p:cNvSpPr>
          <p:nvPr>
            <p:ph type="title"/>
          </p:nvPr>
        </p:nvSpPr>
        <p:spPr>
          <a:xfrm>
            <a:off x="259041" y="568516"/>
            <a:ext cx="6457950" cy="1143000"/>
          </a:xfrm>
        </p:spPr>
        <p:txBody>
          <a:bodyPr/>
          <a:lstStyle/>
          <a:p>
            <a:pPr algn="l"/>
            <a:r>
              <a:rPr lang="en-GB" sz="3600" b="1" dirty="0">
                <a:effectLst/>
                <a:latin typeface="Calibri" panose="020F0502020204030204" pitchFamily="34" charset="0"/>
                <a:ea typeface="Calibri" panose="020F0502020204030204" pitchFamily="34" charset="0"/>
                <a:cs typeface="Times New Roman" panose="02020603050405020304" pitchFamily="18" charset="0"/>
              </a:rPr>
              <a:t>Apply!</a:t>
            </a:r>
            <a:endParaRPr lang="en-GB" sz="3600" dirty="0"/>
          </a:p>
        </p:txBody>
      </p:sp>
      <p:sp>
        <p:nvSpPr>
          <p:cNvPr id="4" name="Content Placeholder 8">
            <a:extLst>
              <a:ext uri="{FF2B5EF4-FFF2-40B4-BE49-F238E27FC236}">
                <a16:creationId xmlns:a16="http://schemas.microsoft.com/office/drawing/2014/main" id="{8861FBE3-5DCA-4C7A-8E44-73F43A898672}"/>
              </a:ext>
            </a:extLst>
          </p:cNvPr>
          <p:cNvSpPr txBox="1">
            <a:spLocks/>
          </p:cNvSpPr>
          <p:nvPr/>
        </p:nvSpPr>
        <p:spPr>
          <a:xfrm>
            <a:off x="-468560" y="1916832"/>
            <a:ext cx="3887873" cy="2115935"/>
          </a:xfrm>
          <a:prstGeom prst="rect">
            <a:avLst/>
          </a:prstGeom>
        </p:spPr>
        <p:txBody>
          <a:bodyPr vert="horz" lIns="91440" tIns="45720" rIns="91440" bIns="45720" rtlCol="0" anchor="t">
            <a:normAutofit/>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GB" dirty="0"/>
          </a:p>
          <a:p>
            <a:pPr marL="0" indent="0">
              <a:buFontTx/>
              <a:buNone/>
            </a:pPr>
            <a:endParaRPr lang="en-GB" dirty="0"/>
          </a:p>
        </p:txBody>
      </p:sp>
      <p:sp>
        <p:nvSpPr>
          <p:cNvPr id="5" name="Content Placeholder 8">
            <a:extLst>
              <a:ext uri="{FF2B5EF4-FFF2-40B4-BE49-F238E27FC236}">
                <a16:creationId xmlns:a16="http://schemas.microsoft.com/office/drawing/2014/main" id="{C90F44B2-CB1F-4C73-96F6-FF77F591135B}"/>
              </a:ext>
            </a:extLst>
          </p:cNvPr>
          <p:cNvSpPr txBox="1">
            <a:spLocks/>
          </p:cNvSpPr>
          <p:nvPr/>
        </p:nvSpPr>
        <p:spPr>
          <a:xfrm>
            <a:off x="263160" y="1740451"/>
            <a:ext cx="2299739" cy="914701"/>
          </a:xfrm>
          <a:prstGeom prst="rect">
            <a:avLst/>
          </a:prstGeom>
          <a:ln>
            <a:solidFill>
              <a:schemeClr val="tx1"/>
            </a:solidFill>
          </a:ln>
        </p:spPr>
        <p:txBody>
          <a:bodyPr vert="horz" lIns="91440" tIns="45720" rIns="91440" bIns="45720" rtlCol="0" anchor="t">
            <a:normAutofit fontScale="92500"/>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hlinkClick r:id="rId4"/>
              </a:rPr>
              <a:t>Apply for Accredited Researcher Status</a:t>
            </a:r>
            <a:endParaRPr lang="en-GB" sz="1800" dirty="0"/>
          </a:p>
          <a:p>
            <a:pPr marL="0" indent="0">
              <a:buFontTx/>
              <a:buNone/>
            </a:pPr>
            <a:endParaRPr lang="en-GB" sz="1800" dirty="0"/>
          </a:p>
        </p:txBody>
      </p:sp>
      <p:sp>
        <p:nvSpPr>
          <p:cNvPr id="7" name="Content Placeholder 8">
            <a:extLst>
              <a:ext uri="{FF2B5EF4-FFF2-40B4-BE49-F238E27FC236}">
                <a16:creationId xmlns:a16="http://schemas.microsoft.com/office/drawing/2014/main" id="{933A52EC-08BB-47C6-8147-AF6FEBC352BF}"/>
              </a:ext>
            </a:extLst>
          </p:cNvPr>
          <p:cNvSpPr txBox="1">
            <a:spLocks/>
          </p:cNvSpPr>
          <p:nvPr/>
        </p:nvSpPr>
        <p:spPr>
          <a:xfrm>
            <a:off x="6034934" y="1740451"/>
            <a:ext cx="2947811" cy="2593757"/>
          </a:xfrm>
          <a:prstGeom prst="rect">
            <a:avLst/>
          </a:prstGeom>
          <a:ln>
            <a:solidFill>
              <a:schemeClr val="tx1"/>
            </a:solidFill>
          </a:ln>
        </p:spPr>
        <p:txBody>
          <a:bodyPr vert="horz" lIns="91440" tIns="45720" rIns="91440" bIns="45720" rtlCol="0" anchor="t">
            <a:normAutofit/>
          </a:bodyPr>
          <a:lstStyle>
            <a:defPPr>
              <a:defRPr lang="en-US"/>
            </a:defPPr>
            <a:lvl1pPr indent="0">
              <a:lnSpc>
                <a:spcPct val="120000"/>
              </a:lnSpc>
              <a:spcBef>
                <a:spcPct val="20000"/>
              </a:spcBef>
              <a:buSzPct val="100000"/>
              <a:buFontTx/>
              <a:buNone/>
              <a:defRPr>
                <a:solidFill>
                  <a:schemeClr val="tx1">
                    <a:lumMod val="65000"/>
                    <a:lumOff val="35000"/>
                  </a:schemeClr>
                </a:solidFill>
                <a:latin typeface="Museo Sans 500"/>
              </a:defRPr>
            </a:lvl1pPr>
            <a:lvl2pPr marL="742950" indent="-285750">
              <a:lnSpc>
                <a:spcPct val="120000"/>
              </a:lnSpc>
              <a:spcBef>
                <a:spcPct val="20000"/>
              </a:spcBef>
              <a:buSzPct val="100000"/>
              <a:buFontTx/>
              <a:buBlip>
                <a:blip r:embed="rId3"/>
              </a:buBlip>
              <a:defRPr sz="2600">
                <a:solidFill>
                  <a:schemeClr val="tx1">
                    <a:lumMod val="65000"/>
                    <a:lumOff val="35000"/>
                  </a:schemeClr>
                </a:solidFill>
                <a:latin typeface="Museo Sans 500"/>
              </a:defRPr>
            </a:lvl2pPr>
            <a:lvl3pPr marL="1143000" indent="-228600">
              <a:lnSpc>
                <a:spcPct val="120000"/>
              </a:lnSpc>
              <a:spcBef>
                <a:spcPct val="20000"/>
              </a:spcBef>
              <a:buSzPct val="100000"/>
              <a:buFontTx/>
              <a:buBlip>
                <a:blip r:embed="rId3"/>
              </a:buBlip>
              <a:defRPr sz="2200">
                <a:solidFill>
                  <a:schemeClr val="tx1">
                    <a:lumMod val="65000"/>
                    <a:lumOff val="35000"/>
                  </a:schemeClr>
                </a:solidFill>
                <a:latin typeface="Museo Sans 500"/>
              </a:defRPr>
            </a:lvl3pPr>
            <a:lvl4pPr marL="1600200" indent="-228600">
              <a:lnSpc>
                <a:spcPct val="120000"/>
              </a:lnSpc>
              <a:spcBef>
                <a:spcPct val="20000"/>
              </a:spcBef>
              <a:buSzPct val="100000"/>
              <a:buFontTx/>
              <a:buBlip>
                <a:blip r:embed="rId3"/>
              </a:buBlip>
              <a:defRPr>
                <a:solidFill>
                  <a:schemeClr val="tx1">
                    <a:lumMod val="65000"/>
                    <a:lumOff val="35000"/>
                  </a:schemeClr>
                </a:solidFill>
                <a:latin typeface="Museo Sans 500"/>
              </a:defRPr>
            </a:lvl4pPr>
            <a:lvl5pPr marL="2057400" indent="-228600">
              <a:lnSpc>
                <a:spcPct val="120000"/>
              </a:lnSpc>
              <a:spcBef>
                <a:spcPct val="20000"/>
              </a:spcBef>
              <a:buSzPct val="100000"/>
              <a:buFontTx/>
              <a:buBlip>
                <a:blip r:embed="rId3"/>
              </a:buBlip>
              <a:defRPr>
                <a:solidFill>
                  <a:schemeClr val="tx1">
                    <a:lumMod val="65000"/>
                    <a:lumOff val="35000"/>
                  </a:schemeClr>
                </a:solidFill>
                <a:latin typeface="Museo Sans 50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Apply for accreditation of your LS project:</a:t>
            </a:r>
          </a:p>
          <a:p>
            <a:pPr marL="285750" indent="-285750">
              <a:buFont typeface="Arial" panose="020B0604020202020204" pitchFamily="34" charset="0"/>
              <a:buChar char="•"/>
            </a:pPr>
            <a:r>
              <a:rPr lang="en-GB" dirty="0">
                <a:hlinkClick r:id="rId5"/>
              </a:rPr>
              <a:t>research project accreditation form</a:t>
            </a:r>
            <a:endParaRPr lang="en-GB" dirty="0"/>
          </a:p>
          <a:p>
            <a:pPr marL="285750" indent="-285750">
              <a:buFont typeface="Arial" panose="020B0604020202020204" pitchFamily="34" charset="0"/>
              <a:buChar char="•"/>
            </a:pPr>
            <a:r>
              <a:rPr lang="en-GB" dirty="0">
                <a:hlinkClick r:id="rId6"/>
              </a:rPr>
              <a:t>LS supplementary form</a:t>
            </a:r>
            <a:endParaRPr lang="en-GB" dirty="0"/>
          </a:p>
          <a:p>
            <a:pPr marL="285750" indent="-285750">
              <a:buFont typeface="Arial" panose="020B0604020202020204" pitchFamily="34" charset="0"/>
              <a:buChar char="•"/>
            </a:pPr>
            <a:r>
              <a:rPr lang="en-GB" dirty="0">
                <a:hlinkClick r:id="rId7"/>
              </a:rPr>
              <a:t>ethics self-assessment form</a:t>
            </a:r>
            <a:endParaRPr lang="en-GB" dirty="0"/>
          </a:p>
          <a:p>
            <a:endParaRPr lang="en-GB" dirty="0"/>
          </a:p>
        </p:txBody>
      </p:sp>
      <p:sp>
        <p:nvSpPr>
          <p:cNvPr id="10" name="Content Placeholder 8">
            <a:extLst>
              <a:ext uri="{FF2B5EF4-FFF2-40B4-BE49-F238E27FC236}">
                <a16:creationId xmlns:a16="http://schemas.microsoft.com/office/drawing/2014/main" id="{9E5BCAB8-8409-4516-900C-99B6C0C0EDB3}"/>
              </a:ext>
            </a:extLst>
          </p:cNvPr>
          <p:cNvSpPr txBox="1">
            <a:spLocks/>
          </p:cNvSpPr>
          <p:nvPr/>
        </p:nvSpPr>
        <p:spPr>
          <a:xfrm>
            <a:off x="3225694" y="1740451"/>
            <a:ext cx="2146445" cy="914701"/>
          </a:xfrm>
          <a:prstGeom prst="rect">
            <a:avLst/>
          </a:prstGeom>
          <a:ln>
            <a:solidFill>
              <a:schemeClr val="tx1"/>
            </a:solidFill>
          </a:ln>
        </p:spPr>
        <p:txBody>
          <a:bodyPr vert="horz" lIns="91440" tIns="45720" rIns="91440" bIns="45720" rtlCol="0" anchor="t">
            <a:normAutofit fontScale="92500" lnSpcReduction="20000"/>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t>Complete Safe Researcher Training</a:t>
            </a:r>
          </a:p>
          <a:p>
            <a:pPr marL="0" indent="0">
              <a:buFontTx/>
              <a:buNone/>
            </a:pPr>
            <a:endParaRPr lang="en-GB" sz="1800" dirty="0"/>
          </a:p>
        </p:txBody>
      </p:sp>
      <p:cxnSp>
        <p:nvCxnSpPr>
          <p:cNvPr id="11" name="Straight Arrow Connector 10">
            <a:extLst>
              <a:ext uri="{FF2B5EF4-FFF2-40B4-BE49-F238E27FC236}">
                <a16:creationId xmlns:a16="http://schemas.microsoft.com/office/drawing/2014/main" id="{14C0F32E-5973-4850-881D-70498D2CC793}"/>
              </a:ext>
            </a:extLst>
          </p:cNvPr>
          <p:cNvCxnSpPr>
            <a:stCxn id="5" idx="3"/>
            <a:endCxn id="10" idx="1"/>
          </p:cNvCxnSpPr>
          <p:nvPr/>
        </p:nvCxnSpPr>
        <p:spPr>
          <a:xfrm>
            <a:off x="2562899" y="2197802"/>
            <a:ext cx="662795"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8A4B44E-F934-4635-9A8B-A8D586B087E9}"/>
              </a:ext>
            </a:extLst>
          </p:cNvPr>
          <p:cNvCxnSpPr>
            <a:cxnSpLocks/>
            <a:stCxn id="10" idx="3"/>
          </p:cNvCxnSpPr>
          <p:nvPr/>
        </p:nvCxnSpPr>
        <p:spPr>
          <a:xfrm flipV="1">
            <a:off x="5372139" y="2197801"/>
            <a:ext cx="662795" cy="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7891EEE-88CD-41E4-A1CF-C17BD13BA106}"/>
              </a:ext>
            </a:extLst>
          </p:cNvPr>
          <p:cNvCxnSpPr>
            <a:cxnSpLocks/>
          </p:cNvCxnSpPr>
          <p:nvPr/>
        </p:nvCxnSpPr>
        <p:spPr>
          <a:xfrm flipH="1" flipV="1">
            <a:off x="5237352" y="3804089"/>
            <a:ext cx="795602" cy="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8">
            <a:extLst>
              <a:ext uri="{FF2B5EF4-FFF2-40B4-BE49-F238E27FC236}">
                <a16:creationId xmlns:a16="http://schemas.microsoft.com/office/drawing/2014/main" id="{A564C72B-060C-4E6D-A4FD-2D4EAAB4C8C4}"/>
              </a:ext>
            </a:extLst>
          </p:cNvPr>
          <p:cNvSpPr txBox="1">
            <a:spLocks/>
          </p:cNvSpPr>
          <p:nvPr/>
        </p:nvSpPr>
        <p:spPr>
          <a:xfrm>
            <a:off x="3109067" y="3346740"/>
            <a:ext cx="2105113" cy="914701"/>
          </a:xfrm>
          <a:prstGeom prst="rect">
            <a:avLst/>
          </a:prstGeom>
          <a:ln>
            <a:solidFill>
              <a:schemeClr val="tx1"/>
            </a:solidFill>
          </a:ln>
        </p:spPr>
        <p:txBody>
          <a:bodyPr vert="horz" lIns="91440" tIns="45720" rIns="91440" bIns="45720" rtlCol="0" anchor="t">
            <a:normAutofit fontScale="92500" lnSpcReduction="20000"/>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t>ONS &amp;LS Research Board checks your form</a:t>
            </a:r>
          </a:p>
          <a:p>
            <a:pPr marL="0" indent="0">
              <a:buFontTx/>
              <a:buNone/>
            </a:pPr>
            <a:endParaRPr lang="en-GB" sz="1900" dirty="0"/>
          </a:p>
        </p:txBody>
      </p:sp>
      <p:cxnSp>
        <p:nvCxnSpPr>
          <p:cNvPr id="18" name="Straight Arrow Connector 17">
            <a:extLst>
              <a:ext uri="{FF2B5EF4-FFF2-40B4-BE49-F238E27FC236}">
                <a16:creationId xmlns:a16="http://schemas.microsoft.com/office/drawing/2014/main" id="{A38E4C6C-2B60-4985-BCBC-521B18DDEBE9}"/>
              </a:ext>
            </a:extLst>
          </p:cNvPr>
          <p:cNvCxnSpPr>
            <a:cxnSpLocks/>
            <a:stCxn id="17" idx="1"/>
            <a:endCxn id="19" idx="3"/>
          </p:cNvCxnSpPr>
          <p:nvPr/>
        </p:nvCxnSpPr>
        <p:spPr>
          <a:xfrm flipH="1" flipV="1">
            <a:off x="1981037" y="3804089"/>
            <a:ext cx="1128030" cy="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8">
            <a:extLst>
              <a:ext uri="{FF2B5EF4-FFF2-40B4-BE49-F238E27FC236}">
                <a16:creationId xmlns:a16="http://schemas.microsoft.com/office/drawing/2014/main" id="{6E2E6D46-609C-49CB-8708-65BDFCA0DB01}"/>
              </a:ext>
            </a:extLst>
          </p:cNvPr>
          <p:cNvSpPr txBox="1">
            <a:spLocks/>
          </p:cNvSpPr>
          <p:nvPr/>
        </p:nvSpPr>
        <p:spPr>
          <a:xfrm>
            <a:off x="291291" y="3346738"/>
            <a:ext cx="1689746" cy="914701"/>
          </a:xfrm>
          <a:prstGeom prst="rect">
            <a:avLst/>
          </a:prstGeom>
          <a:ln>
            <a:solidFill>
              <a:schemeClr val="tx1"/>
            </a:solidFill>
          </a:ln>
        </p:spPr>
        <p:txBody>
          <a:bodyPr vert="horz" lIns="91440" tIns="45720" rIns="91440" bIns="45720" rtlCol="0" anchor="t">
            <a:normAutofit/>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t>ONS collates approvals</a:t>
            </a:r>
          </a:p>
          <a:p>
            <a:pPr marL="0" indent="0">
              <a:buFontTx/>
              <a:buNone/>
            </a:pPr>
            <a:endParaRPr lang="en-GB" sz="1900" dirty="0"/>
          </a:p>
        </p:txBody>
      </p:sp>
      <p:cxnSp>
        <p:nvCxnSpPr>
          <p:cNvPr id="20" name="Straight Arrow Connector 19">
            <a:extLst>
              <a:ext uri="{FF2B5EF4-FFF2-40B4-BE49-F238E27FC236}">
                <a16:creationId xmlns:a16="http://schemas.microsoft.com/office/drawing/2014/main" id="{2EADD675-7989-4A2C-A4E4-B152036EA590}"/>
              </a:ext>
            </a:extLst>
          </p:cNvPr>
          <p:cNvCxnSpPr>
            <a:cxnSpLocks/>
            <a:stCxn id="19" idx="2"/>
          </p:cNvCxnSpPr>
          <p:nvPr/>
        </p:nvCxnSpPr>
        <p:spPr>
          <a:xfrm>
            <a:off x="1136164" y="4261439"/>
            <a:ext cx="0" cy="103976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3" name="Content Placeholder 8">
            <a:extLst>
              <a:ext uri="{FF2B5EF4-FFF2-40B4-BE49-F238E27FC236}">
                <a16:creationId xmlns:a16="http://schemas.microsoft.com/office/drawing/2014/main" id="{3F2C60F2-FB8D-411F-8C83-FF352EFEC221}"/>
              </a:ext>
            </a:extLst>
          </p:cNvPr>
          <p:cNvSpPr txBox="1">
            <a:spLocks/>
          </p:cNvSpPr>
          <p:nvPr/>
        </p:nvSpPr>
        <p:spPr>
          <a:xfrm>
            <a:off x="263160" y="5301208"/>
            <a:ext cx="5108968" cy="966998"/>
          </a:xfrm>
          <a:prstGeom prst="rect">
            <a:avLst/>
          </a:prstGeom>
          <a:ln>
            <a:solidFill>
              <a:schemeClr val="tx1"/>
            </a:solidFill>
          </a:ln>
        </p:spPr>
        <p:txBody>
          <a:bodyPr vert="horz" lIns="91440" tIns="45720" rIns="91440" bIns="45720" rtlCol="0" anchor="t">
            <a:normAutofit fontScale="92500" lnSpcReduction="20000"/>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t>Final decision made by Research Accreditation Panel </a:t>
            </a:r>
          </a:p>
          <a:p>
            <a:pPr marL="0" indent="0">
              <a:buFontTx/>
              <a:buNone/>
            </a:pPr>
            <a:r>
              <a:rPr lang="en-GB" sz="1800" dirty="0"/>
              <a:t>OR UK Statistics Authority</a:t>
            </a:r>
          </a:p>
          <a:p>
            <a:pPr marL="0" indent="0">
              <a:buFontTx/>
              <a:buNone/>
            </a:pPr>
            <a:endParaRPr lang="en-GB" sz="1900" dirty="0"/>
          </a:p>
        </p:txBody>
      </p:sp>
      <p:sp>
        <p:nvSpPr>
          <p:cNvPr id="24" name="Content Placeholder 8">
            <a:extLst>
              <a:ext uri="{FF2B5EF4-FFF2-40B4-BE49-F238E27FC236}">
                <a16:creationId xmlns:a16="http://schemas.microsoft.com/office/drawing/2014/main" id="{7BB25040-8C6D-4564-BE86-E8A54776D580}"/>
              </a:ext>
            </a:extLst>
          </p:cNvPr>
          <p:cNvSpPr txBox="1">
            <a:spLocks/>
          </p:cNvSpPr>
          <p:nvPr/>
        </p:nvSpPr>
        <p:spPr>
          <a:xfrm>
            <a:off x="6245132" y="5301208"/>
            <a:ext cx="2735632" cy="966982"/>
          </a:xfrm>
          <a:prstGeom prst="rect">
            <a:avLst/>
          </a:prstGeom>
          <a:ln>
            <a:solidFill>
              <a:schemeClr val="tx1"/>
            </a:solidFill>
          </a:ln>
        </p:spPr>
        <p:txBody>
          <a:bodyPr vert="horz" lIns="91440" tIns="45720" rIns="91440" bIns="45720" rtlCol="0" anchor="t">
            <a:normAutofit fontScale="92500" lnSpcReduction="10000"/>
          </a:bodyPr>
          <a:lstStyle>
            <a:lvl1pPr marL="342900" indent="-342900" algn="l" defTabSz="457200" rtl="0" eaLnBrk="1" latinLnBrk="0" hangingPunct="1">
              <a:lnSpc>
                <a:spcPct val="120000"/>
              </a:lnSpc>
              <a:spcBef>
                <a:spcPct val="20000"/>
              </a:spcBef>
              <a:buSzPct val="100000"/>
              <a:buFontTx/>
              <a:buBlip>
                <a:blip r:embed="rId3"/>
              </a:buBlip>
              <a:defRPr sz="2800" kern="1200">
                <a:solidFill>
                  <a:schemeClr val="tx1">
                    <a:lumMod val="65000"/>
                    <a:lumOff val="35000"/>
                  </a:schemeClr>
                </a:solidFill>
                <a:latin typeface="Museo Sans 500"/>
                <a:ea typeface="+mn-ea"/>
                <a:cs typeface="+mn-cs"/>
              </a:defRPr>
            </a:lvl1pPr>
            <a:lvl2pPr marL="742950" indent="-285750" algn="l" defTabSz="457200" rtl="0" eaLnBrk="1" latinLnBrk="0" hangingPunct="1">
              <a:lnSpc>
                <a:spcPct val="120000"/>
              </a:lnSpc>
              <a:spcBef>
                <a:spcPct val="20000"/>
              </a:spcBef>
              <a:buSzPct val="100000"/>
              <a:buFontTx/>
              <a:buBlip>
                <a:blip r:embed="rId3"/>
              </a:buBlip>
              <a:defRPr sz="2600" kern="1200">
                <a:solidFill>
                  <a:schemeClr val="tx1">
                    <a:lumMod val="65000"/>
                    <a:lumOff val="35000"/>
                  </a:schemeClr>
                </a:solidFill>
                <a:latin typeface="Museo Sans 500"/>
                <a:ea typeface="+mn-ea"/>
                <a:cs typeface="+mn-cs"/>
              </a:defRPr>
            </a:lvl2pPr>
            <a:lvl3pPr marL="1143000" indent="-228600" algn="l" defTabSz="457200" rtl="0" eaLnBrk="1" latinLnBrk="0" hangingPunct="1">
              <a:lnSpc>
                <a:spcPct val="120000"/>
              </a:lnSpc>
              <a:spcBef>
                <a:spcPct val="20000"/>
              </a:spcBef>
              <a:buSzPct val="100000"/>
              <a:buFontTx/>
              <a:buBlip>
                <a:blip r:embed="rId3"/>
              </a:buBlip>
              <a:defRPr sz="2200" kern="1200">
                <a:solidFill>
                  <a:schemeClr val="tx1">
                    <a:lumMod val="65000"/>
                    <a:lumOff val="35000"/>
                  </a:schemeClr>
                </a:solidFill>
                <a:latin typeface="Museo Sans 500"/>
                <a:ea typeface="+mn-ea"/>
                <a:cs typeface="+mn-cs"/>
              </a:defRPr>
            </a:lvl3pPr>
            <a:lvl4pPr marL="16002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4pPr>
            <a:lvl5pPr marL="2057400" indent="-228600" algn="l" defTabSz="457200" rtl="0" eaLnBrk="1" latinLnBrk="0" hangingPunct="1">
              <a:lnSpc>
                <a:spcPct val="120000"/>
              </a:lnSpc>
              <a:spcBef>
                <a:spcPct val="20000"/>
              </a:spcBef>
              <a:buSzPct val="100000"/>
              <a:buFontTx/>
              <a:buBlip>
                <a:blip r:embed="rId3"/>
              </a:buBlip>
              <a:defRPr sz="1800" kern="1200">
                <a:solidFill>
                  <a:schemeClr val="tx1">
                    <a:lumMod val="65000"/>
                    <a:lumOff val="35000"/>
                  </a:schemeClr>
                </a:solidFill>
                <a:latin typeface="Museo Sans 5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800" dirty="0"/>
              <a:t>Project is approved &amp; </a:t>
            </a:r>
            <a:r>
              <a:rPr lang="en-GB" sz="1800" dirty="0" err="1"/>
              <a:t>CeLSIUS</a:t>
            </a:r>
            <a:r>
              <a:rPr lang="en-GB" sz="1800" dirty="0"/>
              <a:t> extract your data</a:t>
            </a:r>
          </a:p>
          <a:p>
            <a:pPr marL="0" indent="0">
              <a:buFontTx/>
              <a:buNone/>
            </a:pPr>
            <a:endParaRPr lang="en-GB" sz="1900" dirty="0"/>
          </a:p>
        </p:txBody>
      </p:sp>
      <p:cxnSp>
        <p:nvCxnSpPr>
          <p:cNvPr id="25" name="Straight Arrow Connector 24">
            <a:extLst>
              <a:ext uri="{FF2B5EF4-FFF2-40B4-BE49-F238E27FC236}">
                <a16:creationId xmlns:a16="http://schemas.microsoft.com/office/drawing/2014/main" id="{53C54396-1AA9-4AB9-9EF1-5497ABFA85F7}"/>
              </a:ext>
            </a:extLst>
          </p:cNvPr>
          <p:cNvCxnSpPr>
            <a:cxnSpLocks/>
            <a:stCxn id="23" idx="3"/>
            <a:endCxn id="24" idx="1"/>
          </p:cNvCxnSpPr>
          <p:nvPr/>
        </p:nvCxnSpPr>
        <p:spPr>
          <a:xfrm flipV="1">
            <a:off x="5372128" y="5784699"/>
            <a:ext cx="873004" cy="8"/>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8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7" grpId="0" animBg="1"/>
      <p:bldP spid="19" grpId="0" animBg="1"/>
      <p:bldP spid="23" grpId="0" animBg="1"/>
      <p:bldP spid="24" grpId="0" animBg="1"/>
    </p:bldLst>
  </p:timing>
</p:sld>
</file>

<file path=ppt/theme/theme1.xml><?xml version="1.0" encoding="utf-8"?>
<a:theme xmlns:a="http://schemas.openxmlformats.org/drawingml/2006/main" name="CeLSIUS">
  <a:themeElements>
    <a:clrScheme name="Custom 1">
      <a:dk1>
        <a:sysClr val="windowText" lastClr="000000"/>
      </a:dk1>
      <a:lt1>
        <a:sysClr val="window" lastClr="FFFFFF"/>
      </a:lt1>
      <a:dk2>
        <a:srgbClr val="385E9D"/>
      </a:dk2>
      <a:lt2>
        <a:srgbClr val="FFFFFF"/>
      </a:lt2>
      <a:accent1>
        <a:srgbClr val="5B6770"/>
      </a:accent1>
      <a:accent2>
        <a:srgbClr val="43B02A"/>
      </a:accent2>
      <a:accent3>
        <a:srgbClr val="0085CA"/>
      </a:accent3>
      <a:accent4>
        <a:srgbClr val="FFFFFF"/>
      </a:accent4>
      <a:accent5>
        <a:srgbClr val="FFFFFF"/>
      </a:accent5>
      <a:accent6>
        <a:srgbClr val="FFFFFF"/>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7DBCB8-45AF-4B1F-AD0A-757758899EFB}" vid="{0FB1F2BA-25AA-4B5C-9612-9A2066C4B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11" ma:contentTypeDescription="Create a new document." ma:contentTypeScope="" ma:versionID="685173f51e91560e077292a442dbf9fc">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7c3e14527bda9c7578149729b657d17f"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FCC0B-E828-4932-9705-13834C00C9E5}">
  <ds:schemaRefs>
    <ds:schemaRef ds:uri="a71d853a-9160-4b06-8871-a2258eaa9ee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46f2f5ee-1d06-48d0-a48b-171d8a5db8c4"/>
    <ds:schemaRef ds:uri="http://www.w3.org/XML/1998/namespace"/>
    <ds:schemaRef ds:uri="http://purl.org/dc/elements/1.1/"/>
  </ds:schemaRefs>
</ds:datastoreItem>
</file>

<file path=customXml/itemProps2.xml><?xml version="1.0" encoding="utf-8"?>
<ds:datastoreItem xmlns:ds="http://schemas.openxmlformats.org/officeDocument/2006/customXml" ds:itemID="{89AE547C-28AC-4A00-B6C8-AF318B1E59BE}">
  <ds:schemaRefs>
    <ds:schemaRef ds:uri="http://schemas.microsoft.com/sharepoint/v3/contenttype/forms"/>
  </ds:schemaRefs>
</ds:datastoreItem>
</file>

<file path=customXml/itemProps3.xml><?xml version="1.0" encoding="utf-8"?>
<ds:datastoreItem xmlns:ds="http://schemas.openxmlformats.org/officeDocument/2006/customXml" ds:itemID="{8E4977D8-72D4-4089-AF58-BF5737DF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2f5ee-1d06-48d0-a48b-171d8a5db8c4"/>
    <ds:schemaRef ds:uri="a71d853a-9160-4b06-8871-a2258eaa9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CeLSIUS-Presentation_template-2</Template>
  <TotalTime>2024</TotalTime>
  <Words>1595</Words>
  <Application>Microsoft Office PowerPoint</Application>
  <PresentationFormat>On-screen Show (4:3)</PresentationFormat>
  <Paragraphs>131</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Museo 500</vt:lpstr>
      <vt:lpstr>Museo Sans 500</vt:lpstr>
      <vt:lpstr>Times New Roman</vt:lpstr>
      <vt:lpstr>CeLSIUS</vt:lpstr>
      <vt:lpstr>The ONS Longitudinal Study</vt:lpstr>
      <vt:lpstr>Contents</vt:lpstr>
      <vt:lpstr>Examples of LS research</vt:lpstr>
      <vt:lpstr>Being a Muslim in Europe: attitudes and experiences Karlsen et al  </vt:lpstr>
      <vt:lpstr>Evidence quoted in the independent review of children's social care, Sacker et al</vt:lpstr>
      <vt:lpstr>Declining social mobility  Hecht et al for the Sutton Trust</vt:lpstr>
      <vt:lpstr>How to access the data</vt:lpstr>
      <vt:lpstr>Who can access LS data?</vt:lpstr>
      <vt:lpstr>Apply!</vt:lpstr>
      <vt:lpstr>Where can I access LS data?</vt:lpstr>
      <vt:lpstr>Safepods</vt:lpstr>
      <vt:lpstr>Ad break</vt:lpstr>
      <vt:lpstr>Beta test</vt:lpstr>
      <vt:lpstr>Beta testing the 2021 data</vt:lpstr>
      <vt:lpstr>About the beta test programme</vt:lpstr>
      <vt:lpstr>Beta test selection criteria </vt:lpstr>
      <vt:lpstr>Selection criteria ctd.</vt:lpstr>
      <vt:lpstr>Selection criteria ctd.</vt:lpstr>
      <vt:lpstr>Selection criteria ctd.</vt:lpstr>
      <vt:lpstr>Desirable additional criteria</vt:lpstr>
      <vt:lpstr>Beta test applications</vt:lpstr>
      <vt:lpstr> The permission of the Office for National Statistics to use the Longitudinal Study is gratefully acknowledged, as is the help provided by staff of the Centre for Longitudinal Study Information &amp; User Support (CeLSIUS). CeLSIUS is supported by the ESRC Census of Population Programme (Award Ref: ES/V003488/1). The authors alone are responsible for the interpretation of the data.   Census output is Crown copyright and is reproduced with the permission of the Controller of HMSO and the Queen's Printer for Scotland. </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Tomlinson, Joanne</dc:creator>
  <cp:lastModifiedBy>Duke-Williams, Oliver</cp:lastModifiedBy>
  <cp:revision>46</cp:revision>
  <dcterms:created xsi:type="dcterms:W3CDTF">2021-07-27T09:01:03Z</dcterms:created>
  <dcterms:modified xsi:type="dcterms:W3CDTF">2022-11-10T14:58:47Z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