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78" r:id="rId2"/>
  </p:sldMasterIdLst>
  <p:notesMasterIdLst>
    <p:notesMasterId r:id="rId20"/>
  </p:notesMasterIdLst>
  <p:sldIdLst>
    <p:sldId id="256" r:id="rId3"/>
    <p:sldId id="292" r:id="rId4"/>
    <p:sldId id="293" r:id="rId5"/>
    <p:sldId id="298" r:id="rId6"/>
    <p:sldId id="294" r:id="rId7"/>
    <p:sldId id="295" r:id="rId8"/>
    <p:sldId id="271" r:id="rId9"/>
    <p:sldId id="283" r:id="rId10"/>
    <p:sldId id="285" r:id="rId11"/>
    <p:sldId id="286" r:id="rId12"/>
    <p:sldId id="296" r:id="rId13"/>
    <p:sldId id="288" r:id="rId14"/>
    <p:sldId id="274" r:id="rId15"/>
    <p:sldId id="276" r:id="rId16"/>
    <p:sldId id="297" r:id="rId17"/>
    <p:sldId id="282" r:id="rId18"/>
    <p:sldId id="2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7" autoAdjust="0"/>
    <p:restoredTop sz="66773" autoAdjust="0"/>
  </p:normalViewPr>
  <p:slideViewPr>
    <p:cSldViewPr snapToGrid="0">
      <p:cViewPr varScale="1">
        <p:scale>
          <a:sx n="38" d="100"/>
          <a:sy n="38" d="100"/>
        </p:scale>
        <p:origin x="1172" y="32"/>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liver.DIS-G43-D990.000\Dropbox\oliverdw\current_work\2016_03_cardiff_ls\forcardiff_Mar2016-updated.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Sheet1!$A$32</c:f>
              <c:strCache>
                <c:ptCount val="1"/>
                <c:pt idx="0">
                  <c:v>Never enumerated in Wales 1971-2011</c:v>
                </c:pt>
              </c:strCache>
            </c:strRef>
          </c:tx>
          <c:invertIfNegative val="0"/>
          <c:cat>
            <c:strRef>
              <c:f>Sheet1!$B$25:$K$25</c:f>
              <c:strCache>
                <c:ptCount val="10"/>
                <c:pt idx="0">
                  <c:v>0-9</c:v>
                </c:pt>
                <c:pt idx="1">
                  <c:v>10-19</c:v>
                </c:pt>
                <c:pt idx="2">
                  <c:v>20-29</c:v>
                </c:pt>
                <c:pt idx="3">
                  <c:v>30-39</c:v>
                </c:pt>
                <c:pt idx="4">
                  <c:v>40-49</c:v>
                </c:pt>
                <c:pt idx="5">
                  <c:v>50-59</c:v>
                </c:pt>
                <c:pt idx="6">
                  <c:v>60-69</c:v>
                </c:pt>
                <c:pt idx="7">
                  <c:v>70-79</c:v>
                </c:pt>
                <c:pt idx="8">
                  <c:v>80-89</c:v>
                </c:pt>
                <c:pt idx="9">
                  <c:v>90+</c:v>
                </c:pt>
              </c:strCache>
            </c:strRef>
          </c:cat>
          <c:val>
            <c:numRef>
              <c:f>Sheet1!$B$32:$K$32</c:f>
              <c:numCache>
                <c:formatCode>0.0</c:formatCode>
                <c:ptCount val="10"/>
                <c:pt idx="0">
                  <c:v>4.4204322200392925</c:v>
                </c:pt>
                <c:pt idx="1">
                  <c:v>5.5638202915798871</c:v>
                </c:pt>
                <c:pt idx="2">
                  <c:v>6.2691131498470947</c:v>
                </c:pt>
                <c:pt idx="3">
                  <c:v>7.4223602484472053</c:v>
                </c:pt>
                <c:pt idx="4">
                  <c:v>7.9443892750744789</c:v>
                </c:pt>
                <c:pt idx="5">
                  <c:v>10.016068559185859</c:v>
                </c:pt>
                <c:pt idx="6">
                  <c:v>21.792427131571777</c:v>
                </c:pt>
                <c:pt idx="7">
                  <c:v>24.147727272727273</c:v>
                </c:pt>
                <c:pt idx="8">
                  <c:v>29.71311475409836</c:v>
                </c:pt>
                <c:pt idx="9">
                  <c:v>36.666666666666664</c:v>
                </c:pt>
              </c:numCache>
            </c:numRef>
          </c:val>
          <c:extLst>
            <c:ext xmlns:c16="http://schemas.microsoft.com/office/drawing/2014/chart" uri="{C3380CC4-5D6E-409C-BE32-E72D297353CC}">
              <c16:uniqueId val="{00000000-2B7A-46E5-AFB0-D6F1F7B5797F}"/>
            </c:ext>
          </c:extLst>
        </c:ser>
        <c:ser>
          <c:idx val="1"/>
          <c:order val="1"/>
          <c:tx>
            <c:strRef>
              <c:f>Sheet1!$A$33</c:f>
              <c:strCache>
                <c:ptCount val="1"/>
                <c:pt idx="0">
                  <c:v>Sometimes enumerated in Wales, sometimes elsewhere</c:v>
                </c:pt>
              </c:strCache>
            </c:strRef>
          </c:tx>
          <c:invertIfNegative val="0"/>
          <c:cat>
            <c:strRef>
              <c:f>Sheet1!$B$25:$K$25</c:f>
              <c:strCache>
                <c:ptCount val="10"/>
                <c:pt idx="0">
                  <c:v>0-9</c:v>
                </c:pt>
                <c:pt idx="1">
                  <c:v>10-19</c:v>
                </c:pt>
                <c:pt idx="2">
                  <c:v>20-29</c:v>
                </c:pt>
                <c:pt idx="3">
                  <c:v>30-39</c:v>
                </c:pt>
                <c:pt idx="4">
                  <c:v>40-49</c:v>
                </c:pt>
                <c:pt idx="5">
                  <c:v>50-59</c:v>
                </c:pt>
                <c:pt idx="6">
                  <c:v>60-69</c:v>
                </c:pt>
                <c:pt idx="7">
                  <c:v>70-79</c:v>
                </c:pt>
                <c:pt idx="8">
                  <c:v>80-89</c:v>
                </c:pt>
                <c:pt idx="9">
                  <c:v>90+</c:v>
                </c:pt>
              </c:strCache>
            </c:strRef>
          </c:cat>
          <c:val>
            <c:numRef>
              <c:f>Sheet1!$B$33:$K$33</c:f>
              <c:numCache>
                <c:formatCode>0.0</c:formatCode>
                <c:ptCount val="10"/>
                <c:pt idx="0">
                  <c:v>0</c:v>
                </c:pt>
                <c:pt idx="1">
                  <c:v>4.0166617078250519</c:v>
                </c:pt>
                <c:pt idx="2">
                  <c:v>13.149847094801224</c:v>
                </c:pt>
                <c:pt idx="3">
                  <c:v>22.204968944099377</c:v>
                </c:pt>
                <c:pt idx="4">
                  <c:v>20.804369414101291</c:v>
                </c:pt>
                <c:pt idx="5">
                  <c:v>20.032137118371718</c:v>
                </c:pt>
                <c:pt idx="6">
                  <c:v>11.822391718877689</c:v>
                </c:pt>
                <c:pt idx="7">
                  <c:v>7.6704545454545459</c:v>
                </c:pt>
                <c:pt idx="8">
                  <c:v>7.1038251366120218</c:v>
                </c:pt>
                <c:pt idx="9">
                  <c:v>5.7575757575757578</c:v>
                </c:pt>
              </c:numCache>
            </c:numRef>
          </c:val>
          <c:extLst>
            <c:ext xmlns:c16="http://schemas.microsoft.com/office/drawing/2014/chart" uri="{C3380CC4-5D6E-409C-BE32-E72D297353CC}">
              <c16:uniqueId val="{00000001-2B7A-46E5-AFB0-D6F1F7B5797F}"/>
            </c:ext>
          </c:extLst>
        </c:ser>
        <c:ser>
          <c:idx val="2"/>
          <c:order val="2"/>
          <c:tx>
            <c:strRef>
              <c:f>Sheet1!$A$34</c:f>
              <c:strCache>
                <c:ptCount val="1"/>
                <c:pt idx="0">
                  <c:v>Always enumerated in Wales if at all</c:v>
                </c:pt>
              </c:strCache>
            </c:strRef>
          </c:tx>
          <c:spPr>
            <a:ln>
              <a:solidFill>
                <a:schemeClr val="accent1"/>
              </a:solidFill>
            </a:ln>
          </c:spPr>
          <c:invertIfNegative val="0"/>
          <c:cat>
            <c:strRef>
              <c:f>Sheet1!$B$25:$K$25</c:f>
              <c:strCache>
                <c:ptCount val="10"/>
                <c:pt idx="0">
                  <c:v>0-9</c:v>
                </c:pt>
                <c:pt idx="1">
                  <c:v>10-19</c:v>
                </c:pt>
                <c:pt idx="2">
                  <c:v>20-29</c:v>
                </c:pt>
                <c:pt idx="3">
                  <c:v>30-39</c:v>
                </c:pt>
                <c:pt idx="4">
                  <c:v>40-49</c:v>
                </c:pt>
                <c:pt idx="5">
                  <c:v>50-59</c:v>
                </c:pt>
                <c:pt idx="6">
                  <c:v>60-69</c:v>
                </c:pt>
                <c:pt idx="7">
                  <c:v>70-79</c:v>
                </c:pt>
                <c:pt idx="8">
                  <c:v>80-89</c:v>
                </c:pt>
                <c:pt idx="9">
                  <c:v>90+</c:v>
                </c:pt>
              </c:strCache>
            </c:strRef>
          </c:cat>
          <c:val>
            <c:numRef>
              <c:f>Sheet1!$B$34:$K$34</c:f>
              <c:numCache>
                <c:formatCode>0.0</c:formatCode>
                <c:ptCount val="10"/>
                <c:pt idx="0">
                  <c:v>95.579567779960712</c:v>
                </c:pt>
                <c:pt idx="1">
                  <c:v>90.419518000595062</c:v>
                </c:pt>
                <c:pt idx="2">
                  <c:v>80.581039755351682</c:v>
                </c:pt>
                <c:pt idx="3">
                  <c:v>70.372670807453417</c:v>
                </c:pt>
                <c:pt idx="4">
                  <c:v>71.251241310824227</c:v>
                </c:pt>
                <c:pt idx="5">
                  <c:v>69.951794322442424</c:v>
                </c:pt>
                <c:pt idx="6">
                  <c:v>66.385181149550533</c:v>
                </c:pt>
                <c:pt idx="7">
                  <c:v>68.181818181818187</c:v>
                </c:pt>
                <c:pt idx="8">
                  <c:v>63.18306010928962</c:v>
                </c:pt>
                <c:pt idx="9">
                  <c:v>57.575757575757578</c:v>
                </c:pt>
              </c:numCache>
            </c:numRef>
          </c:val>
          <c:extLst>
            <c:ext xmlns:c16="http://schemas.microsoft.com/office/drawing/2014/chart" uri="{C3380CC4-5D6E-409C-BE32-E72D297353CC}">
              <c16:uniqueId val="{00000002-2B7A-46E5-AFB0-D6F1F7B5797F}"/>
            </c:ext>
          </c:extLst>
        </c:ser>
        <c:dLbls>
          <c:showLegendKey val="0"/>
          <c:showVal val="0"/>
          <c:showCatName val="0"/>
          <c:showSerName val="0"/>
          <c:showPercent val="0"/>
          <c:showBubbleSize val="0"/>
        </c:dLbls>
        <c:gapWidth val="150"/>
        <c:axId val="43150720"/>
        <c:axId val="43274624"/>
      </c:barChart>
      <c:catAx>
        <c:axId val="43150720"/>
        <c:scaling>
          <c:orientation val="minMax"/>
        </c:scaling>
        <c:delete val="0"/>
        <c:axPos val="b"/>
        <c:numFmt formatCode="General" sourceLinked="1"/>
        <c:majorTickMark val="out"/>
        <c:minorTickMark val="none"/>
        <c:tickLblPos val="nextTo"/>
        <c:crossAx val="43274624"/>
        <c:crosses val="autoZero"/>
        <c:auto val="1"/>
        <c:lblAlgn val="ctr"/>
        <c:lblOffset val="100"/>
        <c:noMultiLvlLbl val="0"/>
      </c:catAx>
      <c:valAx>
        <c:axId val="43274624"/>
        <c:scaling>
          <c:orientation val="minMax"/>
          <c:max val="100"/>
        </c:scaling>
        <c:delete val="0"/>
        <c:axPos val="l"/>
        <c:majorGridlines/>
        <c:numFmt formatCode="0" sourceLinked="0"/>
        <c:majorTickMark val="out"/>
        <c:minorTickMark val="none"/>
        <c:tickLblPos val="nextTo"/>
        <c:crossAx val="43150720"/>
        <c:crosses val="autoZero"/>
        <c:crossBetween val="between"/>
      </c:valAx>
    </c:plotArea>
    <c:legend>
      <c:legendPos val="r"/>
      <c:layout/>
      <c:overlay val="0"/>
    </c:legend>
    <c:plotVisOnly val="1"/>
    <c:dispBlanksAs val="gap"/>
    <c:showDLblsOverMax val="0"/>
  </c:chart>
  <c:spPr>
    <a:ln>
      <a:solidFill>
        <a:schemeClr val="accent1"/>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AFE89-46B0-4436-8914-FE1A9F4B6470}" type="datetimeFigureOut">
              <a:rPr lang="en-GB" smtClean="0"/>
              <a:t>07/12/2017</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BB18A-F1F9-4E8B-888F-40611897C9CB}" type="slidenum">
              <a:rPr lang="en-GB" smtClean="0"/>
              <a:t>‹#›</a:t>
            </a:fld>
            <a:endParaRPr lang="en-GB" dirty="0"/>
          </a:p>
        </p:txBody>
      </p:sp>
    </p:spTree>
    <p:extLst>
      <p:ext uri="{BB962C8B-B14F-4D97-AF65-F5344CB8AC3E}">
        <p14:creationId xmlns:p14="http://schemas.microsoft.com/office/powerpoint/2010/main" val="299252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08CE3008-B841-413C-BDB1-242425B4BE90}" type="slidenum">
              <a:rPr lang="en-GB" smtClean="0"/>
              <a:pPr>
                <a:defRPr/>
              </a:pPr>
              <a:t>2</a:t>
            </a:fld>
            <a:endParaRPr lang="en-GB" dirty="0"/>
          </a:p>
        </p:txBody>
      </p:sp>
    </p:spTree>
    <p:extLst>
      <p:ext uri="{BB962C8B-B14F-4D97-AF65-F5344CB8AC3E}">
        <p14:creationId xmlns:p14="http://schemas.microsoft.com/office/powerpoint/2010/main" val="26227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08CE3008-B841-413C-BDB1-242425B4BE90}" type="slidenum">
              <a:rPr lang="en-GB" smtClean="0"/>
              <a:pPr>
                <a:defRPr/>
              </a:pPr>
              <a:t>3</a:t>
            </a:fld>
            <a:endParaRPr lang="en-GB" dirty="0"/>
          </a:p>
        </p:txBody>
      </p:sp>
    </p:spTree>
    <p:extLst>
      <p:ext uri="{BB962C8B-B14F-4D97-AF65-F5344CB8AC3E}">
        <p14:creationId xmlns:p14="http://schemas.microsoft.com/office/powerpoint/2010/main" val="363734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Note</a:t>
            </a:r>
            <a:r>
              <a:rPr lang="en-GB" baseline="0" dirty="0" smtClean="0"/>
              <a:t>: 1971 – approx. 14k(m),26k(f),40k(p) persons aged 70+ therefore mostly born in c19th</a:t>
            </a:r>
          </a:p>
          <a:p>
            <a:endParaRPr lang="en-GB" baseline="0" dirty="0" smtClean="0"/>
          </a:p>
          <a:p>
            <a:r>
              <a:rPr lang="en-GB" baseline="0" dirty="0" smtClean="0"/>
              <a:t>Following 1971 forwards, we see exits from the sample: deaths and out-migration. This might be international migration, but in the context of the </a:t>
            </a:r>
            <a:r>
              <a:rPr lang="en-GB" baseline="0" dirty="0" err="1" smtClean="0"/>
              <a:t>Lses</a:t>
            </a:r>
            <a:r>
              <a:rPr lang="en-GB" baseline="0" dirty="0" smtClean="0"/>
              <a:t> might also be migration to Scotland or NI. Although the LS birth dates are a subset of the SLS and NILS dates, we can’t automatically track people moving across borders.</a:t>
            </a:r>
          </a:p>
          <a:p>
            <a:endParaRPr lang="en-GB" baseline="0" dirty="0" smtClean="0"/>
          </a:p>
          <a:p>
            <a:r>
              <a:rPr lang="en-GB" baseline="0" dirty="0" smtClean="0"/>
              <a:t>Deaths – to query: do we have place of death? I think so… Do we capture deaths in Scotland and NI in that case? DETH.CTRYRDE? DETH.CTRIRADE?</a:t>
            </a:r>
          </a:p>
          <a:p>
            <a:endParaRPr lang="en-GB" baseline="0" dirty="0" smtClean="0"/>
          </a:p>
          <a:p>
            <a:r>
              <a:rPr lang="en-GB" baseline="0" dirty="0" smtClean="0"/>
              <a:t>As well as deaths and out-migration we also have sample attrition, in the sense of people who do not complete a census (and are not identified in vital events data) and enlistment</a:t>
            </a:r>
            <a:endParaRPr lang="en-GB" dirty="0"/>
          </a:p>
        </p:txBody>
      </p:sp>
      <p:sp>
        <p:nvSpPr>
          <p:cNvPr id="4" name="Slide Number Placeholder 3"/>
          <p:cNvSpPr>
            <a:spLocks noGrp="1"/>
          </p:cNvSpPr>
          <p:nvPr>
            <p:ph type="sldNum" sz="quarter" idx="10"/>
          </p:nvPr>
        </p:nvSpPr>
        <p:spPr/>
        <p:txBody>
          <a:bodyPr/>
          <a:lstStyle/>
          <a:p>
            <a:fld id="{8768AD74-D6A5-4117-B953-874E4BB8E5C8}" type="slidenum">
              <a:rPr lang="en-GB" smtClean="0"/>
              <a:pPr/>
              <a:t>5</a:t>
            </a:fld>
            <a:endParaRPr lang="en-GB" dirty="0"/>
          </a:p>
        </p:txBody>
      </p:sp>
    </p:spTree>
    <p:extLst>
      <p:ext uri="{BB962C8B-B14F-4D97-AF65-F5344CB8AC3E}">
        <p14:creationId xmlns:p14="http://schemas.microsoft.com/office/powerpoint/2010/main" val="3770341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Looking at</a:t>
            </a:r>
            <a:r>
              <a:rPr lang="en-GB" baseline="0" dirty="0" smtClean="0"/>
              <a:t> path to 2011, thinking about entries to the sample:</a:t>
            </a:r>
          </a:p>
          <a:p>
            <a:endParaRPr lang="en-GB" baseline="0" dirty="0" smtClean="0"/>
          </a:p>
          <a:p>
            <a:r>
              <a:rPr lang="en-GB" baseline="0" dirty="0" smtClean="0"/>
              <a:t>Birth</a:t>
            </a:r>
          </a:p>
          <a:p>
            <a:r>
              <a:rPr lang="en-GB" baseline="0" dirty="0" smtClean="0"/>
              <a:t>In-migration (international; from Scotland or Northern Ireland)</a:t>
            </a:r>
          </a:p>
          <a:p>
            <a:r>
              <a:rPr lang="en-GB" baseline="0" dirty="0" smtClean="0"/>
              <a:t>Re-entry</a:t>
            </a:r>
            <a:endParaRPr lang="en-GB" dirty="0"/>
          </a:p>
        </p:txBody>
      </p:sp>
      <p:sp>
        <p:nvSpPr>
          <p:cNvPr id="4" name="Slide Number Placeholder 3"/>
          <p:cNvSpPr>
            <a:spLocks noGrp="1"/>
          </p:cNvSpPr>
          <p:nvPr>
            <p:ph type="sldNum" sz="quarter" idx="10"/>
          </p:nvPr>
        </p:nvSpPr>
        <p:spPr/>
        <p:txBody>
          <a:bodyPr/>
          <a:lstStyle/>
          <a:p>
            <a:pPr>
              <a:defRPr/>
            </a:pPr>
            <a:fld id="{08CE3008-B841-413C-BDB1-242425B4BE90}" type="slidenum">
              <a:rPr lang="en-GB" smtClean="0"/>
              <a:pPr>
                <a:defRPr/>
              </a:pPr>
              <a:t>6</a:t>
            </a:fld>
            <a:endParaRPr lang="en-GB" dirty="0"/>
          </a:p>
        </p:txBody>
      </p:sp>
    </p:spTree>
    <p:extLst>
      <p:ext uri="{BB962C8B-B14F-4D97-AF65-F5344CB8AC3E}">
        <p14:creationId xmlns:p14="http://schemas.microsoft.com/office/powerpoint/2010/main" val="74859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Developed</a:t>
            </a:r>
            <a:r>
              <a:rPr lang="en-GB" baseline="0" dirty="0" smtClean="0"/>
              <a:t> by Oliver Duke-Williams</a:t>
            </a:r>
            <a:endParaRPr lang="en-GB" dirty="0"/>
          </a:p>
        </p:txBody>
      </p:sp>
      <p:sp>
        <p:nvSpPr>
          <p:cNvPr id="4" name="Slide Number Placeholder 3"/>
          <p:cNvSpPr>
            <a:spLocks noGrp="1"/>
          </p:cNvSpPr>
          <p:nvPr>
            <p:ph type="sldNum" sz="quarter" idx="10"/>
          </p:nvPr>
        </p:nvSpPr>
        <p:spPr/>
        <p:txBody>
          <a:bodyPr/>
          <a:lstStyle/>
          <a:p>
            <a:fld id="{D2EBB18A-F1F9-4E8B-888F-40611897C9CB}" type="slidenum">
              <a:rPr lang="en-GB" smtClean="0"/>
              <a:t>9</a:t>
            </a:fld>
            <a:endParaRPr lang="en-GB"/>
          </a:p>
        </p:txBody>
      </p:sp>
    </p:spTree>
    <p:extLst>
      <p:ext uri="{BB962C8B-B14F-4D97-AF65-F5344CB8AC3E}">
        <p14:creationId xmlns:p14="http://schemas.microsoft.com/office/powerpoint/2010/main" val="1006490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A0457-8CAA-4562-96CA-BC3948BD0F32}" type="slidenum">
              <a:rPr lang="en-GB" smtClean="0"/>
              <a:t>14</a:t>
            </a:fld>
            <a:endParaRPr lang="en-GB"/>
          </a:p>
        </p:txBody>
      </p:sp>
    </p:spTree>
    <p:extLst>
      <p:ext uri="{BB962C8B-B14F-4D97-AF65-F5344CB8AC3E}">
        <p14:creationId xmlns:p14="http://schemas.microsoft.com/office/powerpoint/2010/main" val="222954890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emf"/><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tiff"/><Relationship Id="rId1" Type="http://schemas.openxmlformats.org/officeDocument/2006/relationships/slideMaster" Target="../slideMasters/slideMaster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D:\conferences SLS\SLS seminar\SYLLSlong.png"/>
          <p:cNvPicPr>
            <a:picLocks noChangeAspect="1" noChangeArrowheads="1"/>
          </p:cNvPicPr>
          <p:nvPr userDrawn="1"/>
        </p:nvPicPr>
        <p:blipFill>
          <a:blip r:embed="rId2"/>
          <a:srcRect/>
          <a:stretch>
            <a:fillRect/>
          </a:stretch>
        </p:blipFill>
        <p:spPr bwMode="auto">
          <a:xfrm>
            <a:off x="1008002" y="576002"/>
            <a:ext cx="6201108" cy="906355"/>
          </a:xfrm>
          <a:prstGeom prst="rect">
            <a:avLst/>
          </a:prstGeom>
          <a:noFill/>
        </p:spPr>
      </p:pic>
      <p:sp>
        <p:nvSpPr>
          <p:cNvPr id="2" name="Title 1"/>
          <p:cNvSpPr>
            <a:spLocks noGrp="1"/>
          </p:cNvSpPr>
          <p:nvPr>
            <p:ph type="ctrTitle"/>
          </p:nvPr>
        </p:nvSpPr>
        <p:spPr>
          <a:xfrm>
            <a:off x="495830" y="2130428"/>
            <a:ext cx="11178215" cy="1470025"/>
          </a:xfrm>
        </p:spPr>
        <p:txBody>
          <a:bodyPr>
            <a:normAutofit/>
          </a:bodyPr>
          <a:lstStyle>
            <a:lvl1pPr>
              <a:defRPr sz="4000">
                <a:solidFill>
                  <a:srgbClr val="385E9D"/>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828800" y="3886204"/>
            <a:ext cx="8534400" cy="908193"/>
          </a:xfrm>
        </p:spPr>
        <p:txBody>
          <a:bodyPr>
            <a:normAutofit/>
          </a:bodyPr>
          <a:lstStyle>
            <a:lvl1pPr marL="0" indent="0" algn="ctr">
              <a:buNone/>
              <a:defRPr sz="2600">
                <a:solidFill>
                  <a:srgbClr val="5B677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7" name="Rectangle 12"/>
          <p:cNvSpPr>
            <a:spLocks noChangeArrowheads="1"/>
          </p:cNvSpPr>
          <p:nvPr userDrawn="1"/>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sz="1800" dirty="0">
              <a:solidFill>
                <a:srgbClr val="385E9D"/>
              </a:solidFill>
            </a:endParaRPr>
          </a:p>
        </p:txBody>
      </p:sp>
      <p:sp>
        <p:nvSpPr>
          <p:cNvPr id="1038" name="Rectangle 14"/>
          <p:cNvSpPr>
            <a:spLocks noChangeArrowheads="1"/>
          </p:cNvSpPr>
          <p:nvPr userDrawn="1"/>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sz="1800" dirty="0">
              <a:solidFill>
                <a:srgbClr val="385E9D"/>
              </a:solidFill>
            </a:endParaRPr>
          </a:p>
        </p:txBody>
      </p:sp>
      <p:sp>
        <p:nvSpPr>
          <p:cNvPr id="1040" name="Rectangle 16"/>
          <p:cNvSpPr>
            <a:spLocks noChangeArrowheads="1"/>
          </p:cNvSpPr>
          <p:nvPr userDrawn="1"/>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sz="1800" dirty="0">
              <a:solidFill>
                <a:srgbClr val="385E9D"/>
              </a:solidFill>
            </a:endParaRPr>
          </a:p>
        </p:txBody>
      </p:sp>
      <p:pic>
        <p:nvPicPr>
          <p:cNvPr id="16" name="Picture 15" descr="JPG RGB Large.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51833" y="6120000"/>
            <a:ext cx="747939" cy="466588"/>
          </a:xfrm>
          <a:prstGeom prst="rect">
            <a:avLst/>
          </a:prstGeom>
        </p:spPr>
      </p:pic>
      <p:pic>
        <p:nvPicPr>
          <p:cNvPr id="17" name="Picture 16" descr="NRS_logo_English_Spot.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63470" y="6159221"/>
            <a:ext cx="1892572" cy="405851"/>
          </a:xfrm>
          <a:prstGeom prst="rect">
            <a:avLst/>
          </a:prstGeom>
        </p:spPr>
      </p:pic>
      <p:pic>
        <p:nvPicPr>
          <p:cNvPr id="18" name="Picture 1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64891" y="6211582"/>
            <a:ext cx="1356360" cy="38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3" descr="D:\=SYLLS=\conferences\logo -small use blk.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608336" y="6211199"/>
            <a:ext cx="1798320" cy="4000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alls 1.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066631" y="6059664"/>
            <a:ext cx="1015167" cy="608030"/>
          </a:xfrm>
          <a:prstGeom prst="rect">
            <a:avLst/>
          </a:prstGeom>
        </p:spPr>
      </p:pic>
      <p:pic>
        <p:nvPicPr>
          <p:cNvPr id="21" name="Picture 1" descr="Macintosh HD:Users:fionacox:Desktop:Work:CALLS:LOGOS:Corporate Identity guidelines for others:ONS_CMYK.eps"/>
          <p:cNvPicPr>
            <a:picLocks noChangeAspect="1"/>
          </p:cNvPicPr>
          <p:nvPr userDrawn="1"/>
        </p:nvPicPr>
        <p:blipFill>
          <a:blip r:embed="rId8"/>
          <a:srcRect/>
          <a:stretch>
            <a:fillRect/>
          </a:stretch>
        </p:blipFill>
        <p:spPr bwMode="auto">
          <a:xfrm>
            <a:off x="5645069" y="6204561"/>
            <a:ext cx="2311315" cy="351086"/>
          </a:xfrm>
          <a:prstGeom prst="rect">
            <a:avLst/>
          </a:prstGeom>
          <a:noFill/>
        </p:spPr>
      </p:pic>
      <p:pic>
        <p:nvPicPr>
          <p:cNvPr id="22" name="Picture 19" descr="D:\conferences SLS\BSPS 2013\=ppt=\NI2.png"/>
          <p:cNvPicPr>
            <a:picLocks noChangeAspect="1" noChangeArrowheads="1"/>
          </p:cNvPicPr>
          <p:nvPr userDrawn="1"/>
        </p:nvPicPr>
        <p:blipFill>
          <a:blip r:embed="rId9"/>
          <a:srcRect/>
          <a:stretch>
            <a:fillRect/>
          </a:stretch>
        </p:blipFill>
        <p:spPr bwMode="auto">
          <a:xfrm>
            <a:off x="4251118" y="6183490"/>
            <a:ext cx="1279017" cy="432054"/>
          </a:xfrm>
          <a:prstGeom prst="rect">
            <a:avLst/>
          </a:prstGeom>
          <a:noFill/>
        </p:spPr>
      </p:pic>
      <p:pic>
        <p:nvPicPr>
          <p:cNvPr id="23" name="Picture 4" descr="D:\=SYLLS=\office\logos\ColCMYKbn.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446445" y="6129284"/>
            <a:ext cx="804672" cy="563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5090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2972560" y="274638"/>
            <a:ext cx="8609840" cy="1143000"/>
          </a:xfrm>
        </p:spPr>
        <p:txBody>
          <a:bodyPr>
            <a:noAutofit/>
          </a:bodyPr>
          <a:lstStyle>
            <a:lvl1pPr>
              <a:defRPr sz="4000"/>
            </a:lvl1pPr>
          </a:lstStyle>
          <a:p>
            <a:r>
              <a:rPr lang="en-US" smtClean="0"/>
              <a:t>Click to edit Master title style</a:t>
            </a:r>
            <a:endParaRPr lang="en-US" dirty="0"/>
          </a:p>
        </p:txBody>
      </p:sp>
      <p:pic>
        <p:nvPicPr>
          <p:cNvPr id="9" name="Picture 8" descr="Calls 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274638"/>
            <a:ext cx="1908352" cy="1143000"/>
          </a:xfrm>
          <a:prstGeom prst="rect">
            <a:avLst/>
          </a:prstGeom>
        </p:spPr>
      </p:pic>
    </p:spTree>
    <p:extLst>
      <p:ext uri="{BB962C8B-B14F-4D97-AF65-F5344CB8AC3E}">
        <p14:creationId xmlns:p14="http://schemas.microsoft.com/office/powerpoint/2010/main" val="2780332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50000"/>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9" name="Picture 8" descr="Celsius 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548681"/>
            <a:ext cx="6024867" cy="1029293"/>
          </a:xfrm>
          <a:prstGeom prst="rect">
            <a:avLst/>
          </a:prstGeom>
        </p:spPr>
      </p:pic>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JPG RGB Larg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7424" y="5941764"/>
            <a:ext cx="790177" cy="492938"/>
          </a:xfrm>
          <a:prstGeom prst="rect">
            <a:avLst/>
          </a:prstGeom>
        </p:spPr>
      </p:pic>
      <p:pic>
        <p:nvPicPr>
          <p:cNvPr id="13" name="Picture 12" descr="eps-logo-black-small.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4091" y="5941764"/>
            <a:ext cx="2199964" cy="492938"/>
          </a:xfrm>
          <a:prstGeom prst="rect">
            <a:avLst/>
          </a:prstGeom>
        </p:spPr>
      </p:pic>
      <p:pic>
        <p:nvPicPr>
          <p:cNvPr id="4" name="Picture 3" descr="ONS_CMYK.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9267" y="5941764"/>
            <a:ext cx="3211139" cy="492938"/>
          </a:xfrm>
          <a:prstGeom prst="rect">
            <a:avLst/>
          </a:prstGeom>
        </p:spPr>
      </p:pic>
    </p:spTree>
    <p:extLst>
      <p:ext uri="{BB962C8B-B14F-4D97-AF65-F5344CB8AC3E}">
        <p14:creationId xmlns:p14="http://schemas.microsoft.com/office/powerpoint/2010/main" val="1808444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Celsius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74638"/>
            <a:ext cx="1908352" cy="1143000"/>
          </a:xfrm>
          <a:prstGeom prst="rect">
            <a:avLst/>
          </a:prstGeom>
        </p:spPr>
      </p:pic>
      <p:sp>
        <p:nvSpPr>
          <p:cNvPr id="2" name="Title 1"/>
          <p:cNvSpPr>
            <a:spLocks noGrp="1"/>
          </p:cNvSpPr>
          <p:nvPr>
            <p:ph type="title"/>
          </p:nvPr>
        </p:nvSpPr>
        <p:spPr>
          <a:xfrm>
            <a:off x="2972560" y="274638"/>
            <a:ext cx="8609840" cy="1143000"/>
          </a:xfrm>
        </p:spPr>
        <p:txBody>
          <a:bodyPr>
            <a:noAutofit/>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600"/>
            </a:lvl2pPr>
            <a:lvl3pPr>
              <a:defRPr sz="22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479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6" name="Picture 5" descr="Celsius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74638"/>
            <a:ext cx="1908352" cy="1143000"/>
          </a:xfrm>
          <a:prstGeom prst="rect">
            <a:avLst/>
          </a:prstGeom>
        </p:spPr>
      </p:pic>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2972560" y="274638"/>
            <a:ext cx="8609840" cy="1143000"/>
          </a:xfrm>
        </p:spPr>
        <p:txBody>
          <a:bodyPr>
            <a:noAutofit/>
          </a:bodyPr>
          <a:lstStyle>
            <a:lvl1pPr>
              <a:defRPr sz="4000"/>
            </a:lvl1pPr>
          </a:lstStyle>
          <a:p>
            <a:r>
              <a:rPr lang="en-US" smtClean="0"/>
              <a:t>Click to edit Master title style</a:t>
            </a:r>
            <a:endParaRPr lang="en-US" dirty="0"/>
          </a:p>
        </p:txBody>
      </p:sp>
    </p:spTree>
    <p:extLst>
      <p:ext uri="{BB962C8B-B14F-4D97-AF65-F5344CB8AC3E}">
        <p14:creationId xmlns:p14="http://schemas.microsoft.com/office/powerpoint/2010/main" val="444819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8" name="Picture 7" descr="Celsius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74638"/>
            <a:ext cx="1908352" cy="1143000"/>
          </a:xfrm>
          <a:prstGeom prst="rect">
            <a:avLst/>
          </a:prstGeom>
        </p:spPr>
      </p:pic>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2972560" y="274638"/>
            <a:ext cx="8609840" cy="1143000"/>
          </a:xfrm>
        </p:spPr>
        <p:txBody>
          <a:bodyPr>
            <a:noAutofit/>
          </a:bodyPr>
          <a:lstStyle>
            <a:lvl1pPr>
              <a:defRPr sz="4000"/>
            </a:lvl1pPr>
          </a:lstStyle>
          <a:p>
            <a:r>
              <a:rPr lang="en-US" smtClean="0"/>
              <a:t>Click to edit Master title style</a:t>
            </a:r>
            <a:endParaRPr lang="en-US" dirty="0"/>
          </a:p>
        </p:txBody>
      </p:sp>
    </p:spTree>
    <p:extLst>
      <p:ext uri="{BB962C8B-B14F-4D97-AF65-F5344CB8AC3E}">
        <p14:creationId xmlns:p14="http://schemas.microsoft.com/office/powerpoint/2010/main" val="4211239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4" name="Picture 3" descr="Celsius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74638"/>
            <a:ext cx="1908352" cy="1143000"/>
          </a:xfrm>
          <a:prstGeom prst="rect">
            <a:avLst/>
          </a:prstGeom>
        </p:spPr>
      </p:pic>
      <p:sp>
        <p:nvSpPr>
          <p:cNvPr id="7" name="Title 1"/>
          <p:cNvSpPr>
            <a:spLocks noGrp="1"/>
          </p:cNvSpPr>
          <p:nvPr>
            <p:ph type="title"/>
          </p:nvPr>
        </p:nvSpPr>
        <p:spPr>
          <a:xfrm>
            <a:off x="2972560" y="274638"/>
            <a:ext cx="8609840" cy="1143000"/>
          </a:xfrm>
        </p:spPr>
        <p:txBody>
          <a:bodyPr>
            <a:noAutofit/>
          </a:bodyPr>
          <a:lstStyle>
            <a:lvl1pPr>
              <a:defRPr sz="4000"/>
            </a:lvl1pPr>
          </a:lstStyle>
          <a:p>
            <a:r>
              <a:rPr lang="en-US" smtClean="0"/>
              <a:t>Click to edit Master title style</a:t>
            </a:r>
            <a:endParaRPr lang="en-US" dirty="0"/>
          </a:p>
        </p:txBody>
      </p:sp>
    </p:spTree>
    <p:extLst>
      <p:ext uri="{BB962C8B-B14F-4D97-AF65-F5344CB8AC3E}">
        <p14:creationId xmlns:p14="http://schemas.microsoft.com/office/powerpoint/2010/main" val="93681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elsius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74638"/>
            <a:ext cx="1908352" cy="1143000"/>
          </a:xfrm>
          <a:prstGeom prst="rect">
            <a:avLst/>
          </a:prstGeom>
        </p:spPr>
      </p:pic>
    </p:spTree>
    <p:extLst>
      <p:ext uri="{BB962C8B-B14F-4D97-AF65-F5344CB8AC3E}">
        <p14:creationId xmlns:p14="http://schemas.microsoft.com/office/powerpoint/2010/main" val="337852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72560" y="274638"/>
            <a:ext cx="8609840" cy="1143000"/>
          </a:xfrm>
        </p:spPr>
        <p:txBody>
          <a:bodyPr>
            <a:noAutofit/>
          </a:bodyPr>
          <a:lstStyle>
            <a:lvl1pPr>
              <a:defRPr sz="4000">
                <a:solidFill>
                  <a:srgbClr val="385E9D"/>
                </a:solidFill>
              </a:defRPr>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SzPct val="100000"/>
              <a:buFontTx/>
              <a:buBlip>
                <a:blip r:embed="rId2"/>
              </a:buBlip>
              <a:defRPr sz="2800">
                <a:latin typeface="Arial" panose="020B0604020202020204" pitchFamily="34" charset="0"/>
                <a:cs typeface="Arial" panose="020B0604020202020204" pitchFamily="34" charset="0"/>
              </a:defRPr>
            </a:lvl1pPr>
            <a:lvl2pPr marL="742950" indent="-285750">
              <a:buSzPct val="100000"/>
              <a:buFontTx/>
              <a:buBlip>
                <a:blip r:embed="rId2"/>
              </a:buBlip>
              <a:defRPr sz="2600">
                <a:latin typeface="Arial" panose="020B0604020202020204" pitchFamily="34" charset="0"/>
                <a:cs typeface="Arial" panose="020B0604020202020204" pitchFamily="34" charset="0"/>
              </a:defRPr>
            </a:lvl2pPr>
            <a:lvl3pPr marL="1143000" indent="-228600">
              <a:buSzPct val="100000"/>
              <a:buFontTx/>
              <a:buBlip>
                <a:blip r:embed="rId2"/>
              </a:buBlip>
              <a:defRPr sz="2200">
                <a:latin typeface="Arial" panose="020B0604020202020204" pitchFamily="34" charset="0"/>
                <a:cs typeface="Arial" panose="020B0604020202020204" pitchFamily="34" charset="0"/>
              </a:defRPr>
            </a:lvl3pPr>
            <a:lvl4pPr marL="1600200" indent="-228600">
              <a:buSzPct val="100000"/>
              <a:buFontTx/>
              <a:buBlip>
                <a:blip r:embed="rId2"/>
              </a:buBlip>
              <a:defRPr sz="1800">
                <a:latin typeface="Arial" panose="020B0604020202020204" pitchFamily="34" charset="0"/>
                <a:cs typeface="Arial" panose="020B0604020202020204" pitchFamily="34" charset="0"/>
              </a:defRPr>
            </a:lvl4pPr>
            <a:lvl5pPr marL="2057400" indent="-228600">
              <a:buSzPct val="100000"/>
              <a:buFontTx/>
              <a:buBlip>
                <a:blip r:embed="rId2"/>
              </a:buBlip>
              <a:defRPr sz="1800">
                <a:latin typeface="Arial" panose="020B0604020202020204" pitchFamily="34" charset="0"/>
                <a:cs typeface="Arial" panose="020B0604020202020204"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2" descr="D:\conferences SLS\SLS seminar\SYLLSwideLargerFont.png"/>
          <p:cNvPicPr>
            <a:picLocks noChangeAspect="1" noChangeArrowheads="1"/>
          </p:cNvPicPr>
          <p:nvPr userDrawn="1"/>
        </p:nvPicPr>
        <p:blipFill>
          <a:blip r:embed="rId3"/>
          <a:srcRect/>
          <a:stretch>
            <a:fillRect/>
          </a:stretch>
        </p:blipFill>
        <p:spPr bwMode="auto">
          <a:xfrm>
            <a:off x="672002" y="324000"/>
            <a:ext cx="1804420" cy="1069850"/>
          </a:xfrm>
          <a:prstGeom prst="rect">
            <a:avLst/>
          </a:prstGeom>
          <a:noFill/>
        </p:spPr>
      </p:pic>
    </p:spTree>
    <p:extLst>
      <p:ext uri="{BB962C8B-B14F-4D97-AF65-F5344CB8AC3E}">
        <p14:creationId xmlns:p14="http://schemas.microsoft.com/office/powerpoint/2010/main" val="2125254556"/>
      </p:ext>
    </p:extLst>
  </p:cSld>
  <p:clrMapOvr>
    <a:masterClrMapping/>
  </p:clrMapOvr>
  <p:timing>
    <p:tnLst>
      <p:par>
        <p:cTn id="1" dur="indefinite" restart="never" nodeType="tmRoot"/>
      </p:par>
    </p:tnLst>
  </p:timing>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098" name="Picture 2" descr="D:\conferences SLS\SLS seminar\SYLLSwideLargerFont.png"/>
          <p:cNvPicPr>
            <a:picLocks noChangeAspect="1" noChangeArrowheads="1"/>
          </p:cNvPicPr>
          <p:nvPr userDrawn="1"/>
        </p:nvPicPr>
        <p:blipFill>
          <a:blip r:embed="rId2"/>
          <a:srcRect/>
          <a:stretch>
            <a:fillRect/>
          </a:stretch>
        </p:blipFill>
        <p:spPr bwMode="auto">
          <a:xfrm>
            <a:off x="672002" y="324000"/>
            <a:ext cx="1804420" cy="1069850"/>
          </a:xfrm>
          <a:prstGeom prst="rect">
            <a:avLst/>
          </a:prstGeom>
          <a:noFill/>
        </p:spPr>
      </p:pic>
      <p:sp>
        <p:nvSpPr>
          <p:cNvPr id="3" name="Content Placeholder 2"/>
          <p:cNvSpPr>
            <a:spLocks noGrp="1"/>
          </p:cNvSpPr>
          <p:nvPr>
            <p:ph sz="half" idx="1"/>
          </p:nvPr>
        </p:nvSpPr>
        <p:spPr>
          <a:xfrm>
            <a:off x="609600" y="1600203"/>
            <a:ext cx="5384800" cy="4525963"/>
          </a:xfrm>
        </p:spPr>
        <p:txBody>
          <a:bodyPr/>
          <a:lstStyle>
            <a:lvl1pPr marL="342900" indent="-342900">
              <a:buFontTx/>
              <a:buBlip>
                <a:blip r:embed="rId3"/>
              </a:buBlip>
              <a:defRPr sz="2800">
                <a:latin typeface="Arial" panose="020B0604020202020204" pitchFamily="34" charset="0"/>
                <a:cs typeface="Arial" panose="020B0604020202020204" pitchFamily="34" charset="0"/>
              </a:defRPr>
            </a:lvl1pPr>
            <a:lvl2pPr marL="742950" indent="-285750">
              <a:buFontTx/>
              <a:buBlip>
                <a:blip r:embed="rId3"/>
              </a:buBlip>
              <a:defRPr sz="2400">
                <a:latin typeface="Arial" panose="020B0604020202020204" pitchFamily="34" charset="0"/>
                <a:cs typeface="Arial" panose="020B0604020202020204" pitchFamily="34" charset="0"/>
              </a:defRPr>
            </a:lvl2pPr>
            <a:lvl3pPr marL="1143000" indent="-228600">
              <a:buFontTx/>
              <a:buBlip>
                <a:blip r:embed="rId3"/>
              </a:buBlip>
              <a:defRPr sz="2000">
                <a:latin typeface="Arial" panose="020B0604020202020204" pitchFamily="34" charset="0"/>
                <a:cs typeface="Arial" panose="020B0604020202020204" pitchFamily="34" charset="0"/>
              </a:defRPr>
            </a:lvl3pPr>
            <a:lvl4pPr marL="1600200" indent="-228600">
              <a:buFontTx/>
              <a:buBlip>
                <a:blip r:embed="rId3"/>
              </a:buBlip>
              <a:defRPr sz="1800">
                <a:latin typeface="Arial" panose="020B0604020202020204" pitchFamily="34" charset="0"/>
                <a:cs typeface="Arial" panose="020B0604020202020204" pitchFamily="34" charset="0"/>
              </a:defRPr>
            </a:lvl4pPr>
            <a:lvl5pPr marL="2057400" indent="-228600">
              <a:buFontTx/>
              <a:buBlip>
                <a:blip r:embed="rId3"/>
              </a:buBlip>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Title 1"/>
          <p:cNvSpPr>
            <a:spLocks noGrp="1"/>
          </p:cNvSpPr>
          <p:nvPr>
            <p:ph type="title"/>
          </p:nvPr>
        </p:nvSpPr>
        <p:spPr>
          <a:xfrm>
            <a:off x="2972560" y="274638"/>
            <a:ext cx="8609840" cy="1143000"/>
          </a:xfrm>
        </p:spPr>
        <p:txBody>
          <a:bodyPr>
            <a:noAutofit/>
          </a:bodyPr>
          <a:lstStyle>
            <a:lvl1pPr>
              <a:defRPr sz="4000"/>
            </a:lvl1pPr>
          </a:lstStyle>
          <a:p>
            <a:r>
              <a:rPr lang="en-GB" dirty="0" smtClean="0"/>
              <a:t>Click to edit Master title style</a:t>
            </a:r>
            <a:endParaRPr lang="en-US" dirty="0"/>
          </a:p>
        </p:txBody>
      </p:sp>
    </p:spTree>
    <p:extLst>
      <p:ext uri="{BB962C8B-B14F-4D97-AF65-F5344CB8AC3E}">
        <p14:creationId xmlns:p14="http://schemas.microsoft.com/office/powerpoint/2010/main" val="41772252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Title 1"/>
          <p:cNvSpPr>
            <a:spLocks noGrp="1"/>
          </p:cNvSpPr>
          <p:nvPr>
            <p:ph type="title"/>
          </p:nvPr>
        </p:nvSpPr>
        <p:spPr>
          <a:xfrm>
            <a:off x="2972560" y="274638"/>
            <a:ext cx="8609840" cy="1143000"/>
          </a:xfrm>
        </p:spPr>
        <p:txBody>
          <a:bodyPr>
            <a:noAutofit/>
          </a:bodyPr>
          <a:lstStyle>
            <a:lvl1pPr>
              <a:defRPr sz="4000"/>
            </a:lvl1pPr>
          </a:lstStyle>
          <a:p>
            <a:r>
              <a:rPr lang="en-GB" dirty="0" smtClean="0"/>
              <a:t>Click to edit Master title style</a:t>
            </a:r>
            <a:endParaRPr lang="en-US" dirty="0"/>
          </a:p>
        </p:txBody>
      </p:sp>
      <p:pic>
        <p:nvPicPr>
          <p:cNvPr id="8" name="Picture 2" descr="D:\conferences SLS\SLS seminar\SYLLSwideLargerFont.png"/>
          <p:cNvPicPr>
            <a:picLocks noChangeAspect="1" noChangeArrowheads="1"/>
          </p:cNvPicPr>
          <p:nvPr userDrawn="1"/>
        </p:nvPicPr>
        <p:blipFill>
          <a:blip r:embed="rId2"/>
          <a:srcRect/>
          <a:stretch>
            <a:fillRect/>
          </a:stretch>
        </p:blipFill>
        <p:spPr bwMode="auto">
          <a:xfrm>
            <a:off x="672002" y="324000"/>
            <a:ext cx="1804420" cy="1069850"/>
          </a:xfrm>
          <a:prstGeom prst="rect">
            <a:avLst/>
          </a:prstGeom>
          <a:noFill/>
        </p:spPr>
      </p:pic>
    </p:spTree>
    <p:extLst>
      <p:ext uri="{BB962C8B-B14F-4D97-AF65-F5344CB8AC3E}">
        <p14:creationId xmlns:p14="http://schemas.microsoft.com/office/powerpoint/2010/main" val="28281222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2972560" y="274638"/>
            <a:ext cx="8609840" cy="1143000"/>
          </a:xfrm>
        </p:spPr>
        <p:txBody>
          <a:bodyPr>
            <a:noAutofit/>
          </a:bodyPr>
          <a:lstStyle>
            <a:lvl1pPr>
              <a:defRPr sz="4000"/>
            </a:lvl1pPr>
          </a:lstStyle>
          <a:p>
            <a:r>
              <a:rPr lang="en-GB" dirty="0" smtClean="0"/>
              <a:t>Click to edit Master title style</a:t>
            </a:r>
            <a:endParaRPr lang="en-US" dirty="0"/>
          </a:p>
        </p:txBody>
      </p:sp>
      <p:pic>
        <p:nvPicPr>
          <p:cNvPr id="4" name="Picture 2" descr="D:\conferences SLS\SLS seminar\SYLLSwideLargerFont.png"/>
          <p:cNvPicPr>
            <a:picLocks noChangeAspect="1" noChangeArrowheads="1"/>
          </p:cNvPicPr>
          <p:nvPr userDrawn="1"/>
        </p:nvPicPr>
        <p:blipFill>
          <a:blip r:embed="rId2"/>
          <a:srcRect/>
          <a:stretch>
            <a:fillRect/>
          </a:stretch>
        </p:blipFill>
        <p:spPr bwMode="auto">
          <a:xfrm>
            <a:off x="672002" y="324000"/>
            <a:ext cx="1804420" cy="1069850"/>
          </a:xfrm>
          <a:prstGeom prst="rect">
            <a:avLst/>
          </a:prstGeom>
          <a:noFill/>
        </p:spPr>
      </p:pic>
    </p:spTree>
    <p:extLst>
      <p:ext uri="{BB962C8B-B14F-4D97-AF65-F5344CB8AC3E}">
        <p14:creationId xmlns:p14="http://schemas.microsoft.com/office/powerpoint/2010/main" val="10612861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D:\conferences SLS\SLS seminar\SYLLSwideLargerFont.png"/>
          <p:cNvPicPr>
            <a:picLocks noChangeAspect="1" noChangeArrowheads="1"/>
          </p:cNvPicPr>
          <p:nvPr userDrawn="1"/>
        </p:nvPicPr>
        <p:blipFill>
          <a:blip r:embed="rId2"/>
          <a:srcRect/>
          <a:stretch>
            <a:fillRect/>
          </a:stretch>
        </p:blipFill>
        <p:spPr bwMode="auto">
          <a:xfrm>
            <a:off x="672002" y="324000"/>
            <a:ext cx="1804420" cy="1069850"/>
          </a:xfrm>
          <a:prstGeom prst="rect">
            <a:avLst/>
          </a:prstGeom>
          <a:noFill/>
        </p:spPr>
      </p:pic>
    </p:spTree>
    <p:extLst>
      <p:ext uri="{BB962C8B-B14F-4D97-AF65-F5344CB8AC3E}">
        <p14:creationId xmlns:p14="http://schemas.microsoft.com/office/powerpoint/2010/main" val="37312573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186121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2972560" y="274638"/>
            <a:ext cx="8609840" cy="1143000"/>
          </a:xfrm>
        </p:spPr>
        <p:txBody>
          <a:bodyPr>
            <a:noAutofit/>
          </a:bodyPr>
          <a:lstStyle>
            <a:lvl1pPr>
              <a:defRPr sz="4000"/>
            </a:lvl1pPr>
          </a:lstStyle>
          <a:p>
            <a:r>
              <a:rPr lang="en-US" smtClean="0"/>
              <a:t>Click to edit Master title style</a:t>
            </a:r>
            <a:endParaRPr lang="en-US" dirty="0"/>
          </a:p>
        </p:txBody>
      </p:sp>
      <p:pic>
        <p:nvPicPr>
          <p:cNvPr id="13" name="Picture 12" descr="Calls 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274638"/>
            <a:ext cx="1908352" cy="1143000"/>
          </a:xfrm>
          <a:prstGeom prst="rect">
            <a:avLst/>
          </a:prstGeom>
        </p:spPr>
      </p:pic>
    </p:spTree>
    <p:extLst>
      <p:ext uri="{BB962C8B-B14F-4D97-AF65-F5344CB8AC3E}">
        <p14:creationId xmlns:p14="http://schemas.microsoft.com/office/powerpoint/2010/main" val="370166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2972560" y="274638"/>
            <a:ext cx="8609840" cy="1143000"/>
          </a:xfrm>
        </p:spPr>
        <p:txBody>
          <a:bodyPr>
            <a:noAutofit/>
          </a:bodyPr>
          <a:lstStyle>
            <a:lvl1pPr>
              <a:defRPr sz="4000"/>
            </a:lvl1pPr>
          </a:lstStyle>
          <a:p>
            <a:r>
              <a:rPr lang="en-US" smtClean="0"/>
              <a:t>Click to edit Master title style</a:t>
            </a:r>
            <a:endParaRPr lang="en-US" dirty="0"/>
          </a:p>
        </p:txBody>
      </p:sp>
      <p:pic>
        <p:nvPicPr>
          <p:cNvPr id="13" name="Picture 12" descr="Calls 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274638"/>
            <a:ext cx="1908352" cy="1143000"/>
          </a:xfrm>
          <a:prstGeom prst="rect">
            <a:avLst/>
          </a:prstGeom>
        </p:spPr>
      </p:pic>
    </p:spTree>
    <p:extLst>
      <p:ext uri="{BB962C8B-B14F-4D97-AF65-F5344CB8AC3E}">
        <p14:creationId xmlns:p14="http://schemas.microsoft.com/office/powerpoint/2010/main" val="247899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1189023" y="1592716"/>
            <a:ext cx="9816880" cy="4525963"/>
          </a:xfrm>
          <a:prstGeom prst="rect">
            <a:avLst/>
          </a:prstGeom>
        </p:spPr>
        <p:txBody>
          <a:bodyPr vert="horz" lIns="91440" tIns="45720" rIns="91440" bIns="45720" rtlCol="0" anchor="ctr">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6900192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67" r:id="rId8"/>
    <p:sldLayoutId id="2147483668" r:id="rId9"/>
    <p:sldLayoutId id="2147483669" r:id="rId10"/>
  </p:sldLayoutIdLst>
  <p:timing>
    <p:tnLst>
      <p:par>
        <p:cTn id="1" dur="indefinite" restart="never" nodeType="tmRoot"/>
      </p:par>
    </p:tnLst>
  </p:timing>
  <p:hf hdr="0" ftr="0"/>
  <p:txStyles>
    <p:titleStyle>
      <a:lvl1pPr algn="ctr" defTabSz="457200" rtl="0" eaLnBrk="1" latinLnBrk="0" hangingPunct="1">
        <a:spcBef>
          <a:spcPct val="0"/>
        </a:spcBef>
        <a:buNone/>
        <a:defRPr sz="4400" kern="1200">
          <a:solidFill>
            <a:srgbClr val="385E9D"/>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lnSpc>
          <a:spcPct val="120000"/>
        </a:lnSpc>
        <a:spcBef>
          <a:spcPct val="20000"/>
        </a:spcBef>
        <a:buSzPct val="100000"/>
        <a:buFontTx/>
        <a:buBlip>
          <a:blip r:embed="rId12"/>
        </a:buBlip>
        <a:defRPr sz="2800" kern="1200">
          <a:solidFill>
            <a:srgbClr val="5B677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20000"/>
        </a:lnSpc>
        <a:spcBef>
          <a:spcPct val="20000"/>
        </a:spcBef>
        <a:buSzPct val="100000"/>
        <a:buFontTx/>
        <a:buBlip>
          <a:blip r:embed="rId12"/>
        </a:buBlip>
        <a:defRPr sz="2600" kern="1200">
          <a:solidFill>
            <a:srgbClr val="5B6770"/>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lnSpc>
          <a:spcPct val="120000"/>
        </a:lnSpc>
        <a:spcBef>
          <a:spcPct val="20000"/>
        </a:spcBef>
        <a:buSzPct val="100000"/>
        <a:buFontTx/>
        <a:buBlip>
          <a:blip r:embed="rId12"/>
        </a:buBlip>
        <a:defRPr sz="2200" kern="1200">
          <a:solidFill>
            <a:srgbClr val="5B6770"/>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120000"/>
        </a:lnSpc>
        <a:spcBef>
          <a:spcPts val="528"/>
        </a:spcBef>
        <a:buSzPct val="100000"/>
        <a:buFontTx/>
        <a:buBlip>
          <a:blip r:embed="rId12"/>
        </a:buBlip>
        <a:defRPr sz="1800" kern="1200">
          <a:solidFill>
            <a:srgbClr val="5B6770"/>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120000"/>
        </a:lnSpc>
        <a:spcBef>
          <a:spcPts val="528"/>
        </a:spcBef>
        <a:buSzPct val="100000"/>
        <a:buFontTx/>
        <a:buBlip>
          <a:blip r:embed="rId12"/>
        </a:buBlip>
        <a:defRPr sz="1800" kern="1200">
          <a:solidFill>
            <a:srgbClr val="5B677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50000"/>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89023" y="1592714"/>
            <a:ext cx="981688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02058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txStyles>
    <p:titleStyle>
      <a:lvl1pPr algn="ctr" defTabSz="457200" rtl="0" eaLnBrk="1" latinLnBrk="0" hangingPunct="1">
        <a:spcBef>
          <a:spcPct val="0"/>
        </a:spcBef>
        <a:buNone/>
        <a:defRPr sz="4400" kern="1200">
          <a:solidFill>
            <a:srgbClr val="1E4586"/>
          </a:solidFill>
          <a:latin typeface="Museo 500"/>
          <a:ea typeface="+mj-ea"/>
          <a:cs typeface="+mj-cs"/>
        </a:defRPr>
      </a:lvl1pPr>
    </p:titleStyle>
    <p:bodyStyle>
      <a:lvl1pPr marL="342900" indent="-342900" algn="l" defTabSz="457200" rtl="0" eaLnBrk="1" latinLnBrk="0" hangingPunct="1">
        <a:lnSpc>
          <a:spcPct val="120000"/>
        </a:lnSpc>
        <a:spcBef>
          <a:spcPct val="20000"/>
        </a:spcBef>
        <a:buSzPct val="100000"/>
        <a:buFontTx/>
        <a:buBlip>
          <a:blip r:embed="rId9"/>
        </a:buBlip>
        <a:defRPr sz="2800" kern="1200">
          <a:solidFill>
            <a:schemeClr val="tx1">
              <a:lumMod val="65000"/>
              <a:lumOff val="35000"/>
            </a:schemeClr>
          </a:solidFill>
          <a:latin typeface="Museo Sans 500"/>
          <a:ea typeface="+mn-ea"/>
          <a:cs typeface="+mn-cs"/>
        </a:defRPr>
      </a:lvl1pPr>
      <a:lvl2pPr marL="742950" indent="-285750" algn="l" defTabSz="457200" rtl="0" eaLnBrk="1" latinLnBrk="0" hangingPunct="1">
        <a:lnSpc>
          <a:spcPct val="120000"/>
        </a:lnSpc>
        <a:spcBef>
          <a:spcPct val="20000"/>
        </a:spcBef>
        <a:buSzPct val="100000"/>
        <a:buFontTx/>
        <a:buBlip>
          <a:blip r:embed="rId9"/>
        </a:buBlip>
        <a:defRPr sz="2600" kern="1200">
          <a:solidFill>
            <a:schemeClr val="tx1">
              <a:lumMod val="65000"/>
              <a:lumOff val="35000"/>
            </a:schemeClr>
          </a:solidFill>
          <a:latin typeface="Museo Sans 500"/>
          <a:ea typeface="+mn-ea"/>
          <a:cs typeface="+mn-cs"/>
        </a:defRPr>
      </a:lvl2pPr>
      <a:lvl3pPr marL="1143000" indent="-228600" algn="l" defTabSz="457200" rtl="0" eaLnBrk="1" latinLnBrk="0" hangingPunct="1">
        <a:lnSpc>
          <a:spcPct val="120000"/>
        </a:lnSpc>
        <a:spcBef>
          <a:spcPct val="20000"/>
        </a:spcBef>
        <a:buSzPct val="100000"/>
        <a:buFontTx/>
        <a:buBlip>
          <a:blip r:embed="rId9"/>
        </a:buBlip>
        <a:defRPr sz="2200" kern="1200">
          <a:solidFill>
            <a:schemeClr val="tx1">
              <a:lumMod val="65000"/>
              <a:lumOff val="35000"/>
            </a:schemeClr>
          </a:solidFill>
          <a:latin typeface="Museo Sans 500"/>
          <a:ea typeface="+mn-ea"/>
          <a:cs typeface="+mn-cs"/>
        </a:defRPr>
      </a:lvl3pPr>
      <a:lvl4pPr marL="1600200" indent="-228600" algn="l" defTabSz="457200" rtl="0" eaLnBrk="1" latinLnBrk="0" hangingPunct="1">
        <a:lnSpc>
          <a:spcPct val="120000"/>
        </a:lnSpc>
        <a:spcBef>
          <a:spcPct val="20000"/>
        </a:spcBef>
        <a:buSzPct val="100000"/>
        <a:buFontTx/>
        <a:buBlip>
          <a:blip r:embed="rId9"/>
        </a:buBlip>
        <a:defRPr sz="1800" kern="1200">
          <a:solidFill>
            <a:schemeClr val="tx1">
              <a:lumMod val="65000"/>
              <a:lumOff val="35000"/>
            </a:schemeClr>
          </a:solidFill>
          <a:latin typeface="Museo Sans 500"/>
          <a:ea typeface="+mn-ea"/>
          <a:cs typeface="+mn-cs"/>
        </a:defRPr>
      </a:lvl4pPr>
      <a:lvl5pPr marL="2057400" indent="-228600" algn="l" defTabSz="457200" rtl="0" eaLnBrk="1" latinLnBrk="0" hangingPunct="1">
        <a:lnSpc>
          <a:spcPct val="120000"/>
        </a:lnSpc>
        <a:spcBef>
          <a:spcPct val="20000"/>
        </a:spcBef>
        <a:buSzPct val="100000"/>
        <a:buFontTx/>
        <a:buBlip>
          <a:blip r:embed="rId9"/>
        </a:buBlip>
        <a:defRPr sz="1800" kern="1200">
          <a:solidFill>
            <a:schemeClr val="tx1">
              <a:lumMod val="65000"/>
              <a:lumOff val="35000"/>
            </a:schemeClr>
          </a:solidFill>
          <a:latin typeface="Museo Sans 50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o.duke-Williams@ucl.ac.uk" TargetMode="Externa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758616" cy="1470025"/>
          </a:xfrm>
        </p:spPr>
        <p:txBody>
          <a:bodyPr>
            <a:normAutofit/>
          </a:bodyPr>
          <a:lstStyle/>
          <a:p>
            <a:r>
              <a:rPr lang="en-GB" sz="3600" dirty="0" smtClean="0"/>
              <a:t>Introducing the ONS Longitudinal Study (ONS </a:t>
            </a:r>
            <a:r>
              <a:rPr lang="en-GB" sz="3600" dirty="0"/>
              <a:t>L</a:t>
            </a:r>
            <a:r>
              <a:rPr lang="en-GB" sz="3600" dirty="0" smtClean="0"/>
              <a:t>S)</a:t>
            </a:r>
            <a:endParaRPr lang="en-GB" sz="3600" dirty="0"/>
          </a:p>
        </p:txBody>
      </p:sp>
      <p:sp>
        <p:nvSpPr>
          <p:cNvPr id="3" name="Subtitle 2"/>
          <p:cNvSpPr>
            <a:spLocks noGrp="1"/>
          </p:cNvSpPr>
          <p:nvPr>
            <p:ph type="subTitle" idx="1"/>
          </p:nvPr>
        </p:nvSpPr>
        <p:spPr>
          <a:xfrm>
            <a:off x="1000897" y="3886199"/>
            <a:ext cx="10453817" cy="1946189"/>
          </a:xfrm>
        </p:spPr>
        <p:txBody>
          <a:bodyPr>
            <a:normAutofit fontScale="85000" lnSpcReduction="20000"/>
          </a:bodyPr>
          <a:lstStyle/>
          <a:p>
            <a:r>
              <a:rPr lang="en-GB" dirty="0" smtClean="0"/>
              <a:t>Dr Oliver Duke-Williams, UCL</a:t>
            </a:r>
          </a:p>
          <a:p>
            <a:r>
              <a:rPr lang="en-GB" sz="2400" dirty="0" smtClean="0">
                <a:hlinkClick r:id="rId2"/>
              </a:rPr>
              <a:t>o.duke-williams@ucl.ac.uk</a:t>
            </a:r>
            <a:r>
              <a:rPr lang="en-GB" sz="2400" dirty="0" smtClean="0"/>
              <a:t>		@</a:t>
            </a:r>
            <a:r>
              <a:rPr lang="en-GB" sz="2400" dirty="0" err="1" smtClean="0"/>
              <a:t>oliver_dw</a:t>
            </a:r>
            <a:endParaRPr lang="en-GB" sz="2400" dirty="0" smtClean="0"/>
          </a:p>
          <a:p>
            <a:endParaRPr lang="en-GB" sz="2400" dirty="0"/>
          </a:p>
          <a:p>
            <a:r>
              <a:rPr lang="en-GB" sz="2400" dirty="0" smtClean="0"/>
              <a:t>Celebrating 10 years of research projects at the SLS</a:t>
            </a:r>
          </a:p>
          <a:p>
            <a:r>
              <a:rPr lang="en-GB" sz="2400" dirty="0" smtClean="0"/>
              <a:t>Edinburgh, Dec 7</a:t>
            </a:r>
            <a:r>
              <a:rPr lang="en-GB" sz="2400" baseline="30000" dirty="0" smtClean="0"/>
              <a:t>th</a:t>
            </a:r>
            <a:r>
              <a:rPr lang="en-GB" sz="2400" dirty="0" smtClean="0"/>
              <a:t>, 2017</a:t>
            </a:r>
          </a:p>
          <a:p>
            <a:endParaRPr lang="en-GB" dirty="0"/>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Introducing the ONS Longitudinal Study (ONS LS)</a:t>
            </a:r>
            <a:r>
              <a:rPr kumimoji="0" lang="en-US" altLang="en-US" sz="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42036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Dissemination</a:t>
            </a:r>
            <a:endParaRPr lang="en-GB" dirty="0"/>
          </a:p>
        </p:txBody>
      </p:sp>
      <p:sp>
        <p:nvSpPr>
          <p:cNvPr id="3" name="Content Placeholder 2"/>
          <p:cNvSpPr>
            <a:spLocks noGrp="1"/>
          </p:cNvSpPr>
          <p:nvPr>
            <p:ph idx="1"/>
          </p:nvPr>
        </p:nvSpPr>
        <p:spPr>
          <a:xfrm>
            <a:off x="1189022" y="1592714"/>
            <a:ext cx="10393377" cy="4525963"/>
          </a:xfrm>
        </p:spPr>
        <p:txBody>
          <a:bodyPr numCol="2">
            <a:normAutofit fontScale="70000" lnSpcReduction="20000"/>
          </a:bodyPr>
          <a:lstStyle/>
          <a:p>
            <a:r>
              <a:rPr lang="en-GB" dirty="0" smtClean="0"/>
              <a:t>AAG</a:t>
            </a:r>
          </a:p>
          <a:p>
            <a:r>
              <a:rPr lang="en-GB" dirty="0"/>
              <a:t>WISERD</a:t>
            </a:r>
          </a:p>
          <a:p>
            <a:r>
              <a:rPr lang="en-GB" dirty="0" smtClean="0"/>
              <a:t>Research </a:t>
            </a:r>
            <a:r>
              <a:rPr lang="en-GB" dirty="0"/>
              <a:t>Methods </a:t>
            </a:r>
            <a:r>
              <a:rPr lang="en-GB" dirty="0" smtClean="0"/>
              <a:t>Festivals</a:t>
            </a:r>
            <a:endParaRPr lang="en-GB" dirty="0"/>
          </a:p>
          <a:p>
            <a:r>
              <a:rPr lang="en-GB" dirty="0" err="1"/>
              <a:t>PopFest</a:t>
            </a:r>
            <a:endParaRPr lang="en-GB" dirty="0"/>
          </a:p>
          <a:p>
            <a:r>
              <a:rPr lang="en-GB" dirty="0" smtClean="0"/>
              <a:t>RGS</a:t>
            </a:r>
          </a:p>
          <a:p>
            <a:r>
              <a:rPr lang="en-GB" dirty="0"/>
              <a:t>BSPS</a:t>
            </a:r>
          </a:p>
          <a:p>
            <a:r>
              <a:rPr lang="en-GB" dirty="0" smtClean="0"/>
              <a:t>RSS</a:t>
            </a:r>
          </a:p>
          <a:p>
            <a:r>
              <a:rPr lang="en-GB" dirty="0" smtClean="0"/>
              <a:t>SLLS</a:t>
            </a:r>
          </a:p>
          <a:p>
            <a:r>
              <a:rPr lang="en-GB" dirty="0" smtClean="0"/>
              <a:t>GSS</a:t>
            </a:r>
            <a:endParaRPr lang="en-GB" dirty="0"/>
          </a:p>
          <a:p>
            <a:r>
              <a:rPr lang="en-GB" dirty="0"/>
              <a:t>Government Office for Science</a:t>
            </a:r>
          </a:p>
          <a:p>
            <a:r>
              <a:rPr lang="en-GB" dirty="0" smtClean="0"/>
              <a:t>NISRA</a:t>
            </a:r>
          </a:p>
          <a:p>
            <a:r>
              <a:rPr lang="en-GB" dirty="0" smtClean="0"/>
              <a:t>Twitter</a:t>
            </a:r>
          </a:p>
          <a:p>
            <a:r>
              <a:rPr lang="en-GB" dirty="0" smtClean="0"/>
              <a:t>International </a:t>
            </a:r>
            <a:r>
              <a:rPr lang="en-GB" dirty="0"/>
              <a:t>Workshop on Multiple Cause-of-Death </a:t>
            </a:r>
            <a:r>
              <a:rPr lang="en-GB" dirty="0" smtClean="0"/>
              <a:t>Analysis</a:t>
            </a:r>
          </a:p>
          <a:p>
            <a:r>
              <a:rPr lang="en-GB" dirty="0"/>
              <a:t>EU </a:t>
            </a:r>
            <a:r>
              <a:rPr lang="en-GB" dirty="0" smtClean="0"/>
              <a:t>data conference </a:t>
            </a:r>
            <a:endParaRPr lang="en-GB" dirty="0"/>
          </a:p>
          <a:p>
            <a:r>
              <a:rPr lang="en-GB" dirty="0" smtClean="0"/>
              <a:t>UK Census Conference</a:t>
            </a:r>
          </a:p>
          <a:p>
            <a:r>
              <a:rPr lang="en-GB" dirty="0" smtClean="0"/>
              <a:t>ABS</a:t>
            </a:r>
            <a:endParaRPr lang="en-GB" dirty="0"/>
          </a:p>
          <a:p>
            <a:r>
              <a:rPr lang="en-GB" dirty="0" smtClean="0"/>
              <a:t>DWP</a:t>
            </a:r>
          </a:p>
          <a:p>
            <a:r>
              <a:rPr lang="en-GB" dirty="0" smtClean="0"/>
              <a:t>ESRC meeting Brazil</a:t>
            </a:r>
          </a:p>
          <a:p>
            <a:r>
              <a:rPr lang="en-GB" dirty="0" smtClean="0"/>
              <a:t>IASSIST</a:t>
            </a:r>
            <a:endParaRPr lang="en-GB" dirty="0"/>
          </a:p>
          <a:p>
            <a:r>
              <a:rPr lang="en-GB" dirty="0"/>
              <a:t>Webinar</a:t>
            </a:r>
          </a:p>
          <a:p>
            <a:r>
              <a:rPr lang="en-GB" dirty="0" smtClean="0"/>
              <a:t>ESRC </a:t>
            </a:r>
            <a:r>
              <a:rPr lang="en-GB" dirty="0"/>
              <a:t>Doctoral Training </a:t>
            </a:r>
            <a:endParaRPr lang="en-GB" dirty="0" smtClean="0"/>
          </a:p>
          <a:p>
            <a:r>
              <a:rPr lang="en-GB" dirty="0" smtClean="0"/>
              <a:t>CLOSER</a:t>
            </a:r>
            <a:endParaRPr lang="en-GB" dirty="0"/>
          </a:p>
          <a:p>
            <a:r>
              <a:rPr lang="en-GB" dirty="0" smtClean="0"/>
              <a:t>UCL</a:t>
            </a:r>
          </a:p>
        </p:txBody>
      </p:sp>
    </p:spTree>
    <p:extLst>
      <p:ext uri="{BB962C8B-B14F-4D97-AF65-F5344CB8AC3E}">
        <p14:creationId xmlns:p14="http://schemas.microsoft.com/office/powerpoint/2010/main" val="1274396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609" r="12594"/>
          <a:stretch/>
        </p:blipFill>
        <p:spPr>
          <a:xfrm>
            <a:off x="3519599" y="432487"/>
            <a:ext cx="7917430" cy="5954254"/>
          </a:xfrm>
          <a:prstGeom prst="rect">
            <a:avLst/>
          </a:prstGeom>
        </p:spPr>
      </p:pic>
    </p:spTree>
    <p:extLst>
      <p:ext uri="{BB962C8B-B14F-4D97-AF65-F5344CB8AC3E}">
        <p14:creationId xmlns:p14="http://schemas.microsoft.com/office/powerpoint/2010/main" val="4009700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the census tell us about time travel?</a:t>
            </a:r>
            <a:endParaRPr lang="en-GB" dirty="0"/>
          </a:p>
        </p:txBody>
      </p:sp>
      <p:sp>
        <p:nvSpPr>
          <p:cNvPr id="3" name="Content Placeholder 2"/>
          <p:cNvSpPr>
            <a:spLocks noGrp="1"/>
          </p:cNvSpPr>
          <p:nvPr>
            <p:ph idx="1"/>
          </p:nvPr>
        </p:nvSpPr>
        <p:spPr>
          <a:xfrm>
            <a:off x="440267" y="2708276"/>
            <a:ext cx="7612124" cy="3457575"/>
          </a:xfrm>
        </p:spPr>
        <p:txBody>
          <a:bodyPr/>
          <a:lstStyle/>
          <a:p>
            <a:r>
              <a:rPr lang="en-GB" sz="2400" dirty="0" smtClean="0"/>
              <a:t>We are all travelling in time, mostly in the same direction</a:t>
            </a:r>
          </a:p>
          <a:p>
            <a:pPr lvl="1"/>
            <a:r>
              <a:rPr lang="en-GB" sz="2000" dirty="0" smtClean="0"/>
              <a:t>The census takes a look at time travellers every 10 years</a:t>
            </a:r>
          </a:p>
          <a:p>
            <a:pPr lvl="1"/>
            <a:r>
              <a:rPr lang="en-GB" sz="2000" b="1" dirty="0" smtClean="0"/>
              <a:t>Longitudinal census data</a:t>
            </a:r>
            <a:r>
              <a:rPr lang="en-GB" sz="2000" dirty="0" smtClean="0"/>
              <a:t> allow us to follow the same people, and see what happens to them</a:t>
            </a:r>
          </a:p>
          <a:p>
            <a:endParaRPr lang="en-GB" sz="2400" dirty="0" smtClean="0"/>
          </a:p>
          <a:p>
            <a:pPr marL="0" indent="0">
              <a:buNone/>
            </a:pPr>
            <a:endParaRPr lang="en-GB" sz="24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rot="5400000">
            <a:off x="7438609" y="2036330"/>
            <a:ext cx="4610100" cy="4610100"/>
          </a:xfrm>
          <a:prstGeom prst="rect">
            <a:avLst/>
          </a:prstGeom>
          <a:noFill/>
          <a:ln>
            <a:noFill/>
          </a:ln>
          <a:effectLst>
            <a:softEdge rad="927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70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Longitudinal Study</a:t>
            </a:r>
            <a:endParaRPr lang="en-GB" dirty="0"/>
          </a:p>
        </p:txBody>
      </p:sp>
      <p:sp>
        <p:nvSpPr>
          <p:cNvPr id="3" name="Content Placeholder 2"/>
          <p:cNvSpPr>
            <a:spLocks noGrp="1"/>
          </p:cNvSpPr>
          <p:nvPr>
            <p:ph idx="1"/>
          </p:nvPr>
        </p:nvSpPr>
        <p:spPr/>
        <p:txBody>
          <a:bodyPr/>
          <a:lstStyle/>
          <a:p>
            <a:r>
              <a:rPr lang="en-GB" dirty="0" smtClean="0"/>
              <a:t>Using longitudinal data, we can look at how </a:t>
            </a:r>
            <a:r>
              <a:rPr lang="en-GB" i="1" dirty="0" smtClean="0"/>
              <a:t>individuals</a:t>
            </a:r>
            <a:r>
              <a:rPr lang="en-GB" dirty="0" smtClean="0"/>
              <a:t> have changed over 30 years</a:t>
            </a:r>
          </a:p>
          <a:p>
            <a:pPr lvl="1"/>
            <a:r>
              <a:rPr lang="en-GB" dirty="0" smtClean="0"/>
              <a:t>The same people seen as teenagers in the 1980s, and seen again in the 2010s</a:t>
            </a:r>
          </a:p>
          <a:p>
            <a:pPr lvl="2"/>
            <a:r>
              <a:rPr lang="en-GB" dirty="0" smtClean="0"/>
              <a:t>Living with their parents in 1981</a:t>
            </a:r>
          </a:p>
          <a:p>
            <a:pPr lvl="2"/>
            <a:r>
              <a:rPr lang="en-GB" dirty="0" smtClean="0"/>
              <a:t>Living with their children in 2011</a:t>
            </a:r>
          </a:p>
        </p:txBody>
      </p:sp>
      <p:sp>
        <p:nvSpPr>
          <p:cNvPr id="4" name="Right Brace 3"/>
          <p:cNvSpPr/>
          <p:nvPr/>
        </p:nvSpPr>
        <p:spPr>
          <a:xfrm>
            <a:off x="7067044" y="4523448"/>
            <a:ext cx="291314" cy="5340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7358358" y="4605820"/>
            <a:ext cx="4528841" cy="369332"/>
          </a:xfrm>
          <a:prstGeom prst="rect">
            <a:avLst/>
          </a:prstGeom>
          <a:noFill/>
        </p:spPr>
        <p:txBody>
          <a:bodyPr wrap="square" rtlCol="0">
            <a:spAutoFit/>
          </a:bodyPr>
          <a:lstStyle/>
          <a:p>
            <a:r>
              <a:rPr lang="en-GB" dirty="0"/>
              <a:t>Nearest dates to 1985 and 2015</a:t>
            </a:r>
          </a:p>
        </p:txBody>
      </p:sp>
    </p:spTree>
    <p:extLst>
      <p:ext uri="{BB962C8B-B14F-4D97-AF65-F5344CB8AC3E}">
        <p14:creationId xmlns:p14="http://schemas.microsoft.com/office/powerpoint/2010/main" val="3824607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2560" y="274638"/>
            <a:ext cx="8762240" cy="1143000"/>
          </a:xfrm>
        </p:spPr>
        <p:txBody>
          <a:bodyPr/>
          <a:lstStyle/>
          <a:p>
            <a:r>
              <a:rPr lang="en-GB" dirty="0" smtClean="0"/>
              <a:t>Education</a:t>
            </a:r>
            <a:br>
              <a:rPr lang="en-GB" dirty="0" smtClean="0"/>
            </a:br>
            <a:r>
              <a:rPr lang="en-GB" sz="2000" dirty="0"/>
              <a:t>If your parents </a:t>
            </a:r>
            <a:r>
              <a:rPr lang="en-GB" sz="2000" dirty="0" smtClean="0"/>
              <a:t>had educational qualifications, were </a:t>
            </a:r>
            <a:r>
              <a:rPr lang="en-GB" sz="2000" dirty="0"/>
              <a:t>you </a:t>
            </a:r>
            <a:r>
              <a:rPr lang="en-GB" sz="2000" dirty="0" smtClean="0"/>
              <a:t>more likely to?</a:t>
            </a:r>
            <a:endParaRPr lang="en-GB" sz="2000" dirty="0"/>
          </a:p>
        </p:txBody>
      </p:sp>
      <p:sp>
        <p:nvSpPr>
          <p:cNvPr id="3" name="TextBox 2"/>
          <p:cNvSpPr txBox="1"/>
          <p:nvPr/>
        </p:nvSpPr>
        <p:spPr>
          <a:xfrm>
            <a:off x="7431108" y="6434006"/>
            <a:ext cx="3135795" cy="33855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1600" dirty="0"/>
              <a:t>Source: ONS Longitudinal Study</a:t>
            </a:r>
          </a:p>
        </p:txBody>
      </p:sp>
      <p:graphicFrame>
        <p:nvGraphicFramePr>
          <p:cNvPr id="5" name="Table 4"/>
          <p:cNvGraphicFramePr>
            <a:graphicFrameLocks noGrp="1"/>
          </p:cNvGraphicFramePr>
          <p:nvPr>
            <p:extLst>
              <p:ext uri="{D42A27DB-BD31-4B8C-83A1-F6EECF244321}">
                <p14:modId xmlns:p14="http://schemas.microsoft.com/office/powerpoint/2010/main" val="1966928449"/>
              </p:ext>
            </p:extLst>
          </p:nvPr>
        </p:nvGraphicFramePr>
        <p:xfrm>
          <a:off x="1129553" y="1718260"/>
          <a:ext cx="10392203" cy="4122982"/>
        </p:xfrm>
        <a:graphic>
          <a:graphicData uri="http://schemas.openxmlformats.org/drawingml/2006/table">
            <a:tbl>
              <a:tblPr>
                <a:tableStyleId>{5C22544A-7EE6-4342-B048-85BDC9FD1C3A}</a:tableStyleId>
              </a:tblPr>
              <a:tblGrid>
                <a:gridCol w="685599">
                  <a:extLst>
                    <a:ext uri="{9D8B030D-6E8A-4147-A177-3AD203B41FA5}">
                      <a16:colId xmlns:a16="http://schemas.microsoft.com/office/drawing/2014/main" val="20000"/>
                    </a:ext>
                  </a:extLst>
                </a:gridCol>
                <a:gridCol w="3493827">
                  <a:extLst>
                    <a:ext uri="{9D8B030D-6E8A-4147-A177-3AD203B41FA5}">
                      <a16:colId xmlns:a16="http://schemas.microsoft.com/office/drawing/2014/main" val="3293095555"/>
                    </a:ext>
                  </a:extLst>
                </a:gridCol>
                <a:gridCol w="245660">
                  <a:extLst>
                    <a:ext uri="{9D8B030D-6E8A-4147-A177-3AD203B41FA5}">
                      <a16:colId xmlns:a16="http://schemas.microsoft.com/office/drawing/2014/main" val="20001"/>
                    </a:ext>
                  </a:extLst>
                </a:gridCol>
                <a:gridCol w="1978925">
                  <a:extLst>
                    <a:ext uri="{9D8B030D-6E8A-4147-A177-3AD203B41FA5}">
                      <a16:colId xmlns:a16="http://schemas.microsoft.com/office/drawing/2014/main" val="3834357711"/>
                    </a:ext>
                  </a:extLst>
                </a:gridCol>
                <a:gridCol w="1978926">
                  <a:extLst>
                    <a:ext uri="{9D8B030D-6E8A-4147-A177-3AD203B41FA5}">
                      <a16:colId xmlns:a16="http://schemas.microsoft.com/office/drawing/2014/main" val="20002"/>
                    </a:ext>
                  </a:extLst>
                </a:gridCol>
                <a:gridCol w="2009266">
                  <a:extLst>
                    <a:ext uri="{9D8B030D-6E8A-4147-A177-3AD203B41FA5}">
                      <a16:colId xmlns:a16="http://schemas.microsoft.com/office/drawing/2014/main" val="20003"/>
                    </a:ext>
                  </a:extLst>
                </a:gridCol>
              </a:tblGrid>
              <a:tr h="357560">
                <a:tc>
                  <a:txBody>
                    <a:bodyPr/>
                    <a:lstStyle/>
                    <a:p>
                      <a:pPr algn="l" fontAlgn="b"/>
                      <a:r>
                        <a:rPr lang="en-GB" sz="1500" u="none" strike="noStrike" dirty="0">
                          <a:effectLst/>
                        </a:rPr>
                        <a:t> </a:t>
                      </a:r>
                      <a:endParaRPr lang="en-GB" sz="1500" b="0" i="0" u="none" strike="noStrike" dirty="0">
                        <a:solidFill>
                          <a:srgbClr val="000000"/>
                        </a:solidFill>
                        <a:effectLst/>
                        <a:latin typeface="Arial"/>
                      </a:endParaRPr>
                    </a:p>
                  </a:txBody>
                  <a:tcPr marL="7917" marR="7917" marT="7917" marB="0" anchor="b"/>
                </a:tc>
                <a:tc>
                  <a:txBody>
                    <a:bodyPr/>
                    <a:lstStyle/>
                    <a:p>
                      <a:endParaRPr lang="en-GB" dirty="0"/>
                    </a:p>
                  </a:txBody>
                  <a:tcPr marL="7917" marR="7917" marT="7917" marB="0" anchor="b"/>
                </a:tc>
                <a:tc gridSpan="4">
                  <a:txBody>
                    <a:bodyPr/>
                    <a:lstStyle/>
                    <a:p>
                      <a:pPr algn="ctr" fontAlgn="b"/>
                      <a:r>
                        <a:rPr lang="en-GB" sz="1800" b="1" u="none" strike="noStrike" dirty="0">
                          <a:effectLst/>
                        </a:rPr>
                        <a:t> </a:t>
                      </a:r>
                      <a:r>
                        <a:rPr lang="en-GB" sz="1800" b="1" u="none" strike="noStrike" dirty="0" smtClean="0">
                          <a:effectLst/>
                        </a:rPr>
                        <a:t>1981 </a:t>
                      </a:r>
                      <a:r>
                        <a:rPr lang="en-GB" sz="1800" b="1" u="none" strike="noStrike" dirty="0">
                          <a:effectLst/>
                        </a:rPr>
                        <a:t>parental highest qualification</a:t>
                      </a:r>
                      <a:endParaRPr lang="en-GB" sz="1800" b="1" i="0" u="none" strike="noStrike" dirty="0">
                        <a:solidFill>
                          <a:srgbClr val="000000"/>
                        </a:solidFill>
                        <a:effectLst/>
                        <a:latin typeface="Museo Sans 500"/>
                      </a:endParaRPr>
                    </a:p>
                  </a:txBody>
                  <a:tcPr marL="7917" marR="7917" marT="7917" marB="0" anchor="b"/>
                </a:tc>
                <a:tc hMerge="1">
                  <a:txBody>
                    <a:bodyPr/>
                    <a:lstStyle/>
                    <a:p>
                      <a:endParaRPr lang="en-GB"/>
                    </a:p>
                  </a:txBody>
                  <a:tcPr/>
                </a:tc>
                <a:tc hMerge="1">
                  <a:txBody>
                    <a:bodyPr/>
                    <a:lstStyle/>
                    <a:p>
                      <a:pPr algn="ctr" rtl="0" fontAlgn="b"/>
                      <a:endParaRPr lang="en-GB" sz="1500" b="1" i="0" u="none" strike="noStrike" dirty="0">
                        <a:solidFill>
                          <a:srgbClr val="000000"/>
                        </a:solidFill>
                        <a:effectLst/>
                        <a:latin typeface="Museo Sans 500"/>
                      </a:endParaRPr>
                    </a:p>
                  </a:txBody>
                  <a:tcPr marL="7917" marR="7917" marT="7917" marB="0" anchor="b"/>
                </a:tc>
                <a:tc hMerge="1">
                  <a:txBody>
                    <a:bodyPr/>
                    <a:lstStyle/>
                    <a:p>
                      <a:endParaRPr lang="en-GB"/>
                    </a:p>
                  </a:txBody>
                  <a:tcPr/>
                </a:tc>
                <a:extLst>
                  <a:ext uri="{0D108BD9-81ED-4DB2-BD59-A6C34878D82A}">
                    <a16:rowId xmlns:a16="http://schemas.microsoft.com/office/drawing/2014/main" val="10000"/>
                  </a:ext>
                </a:extLst>
              </a:tr>
              <a:tr h="357560">
                <a:tc>
                  <a:txBody>
                    <a:bodyPr/>
                    <a:lstStyle/>
                    <a:p>
                      <a:pPr algn="l" fontAlgn="b"/>
                      <a:r>
                        <a:rPr lang="en-GB" sz="1500" u="none" strike="noStrike" dirty="0">
                          <a:effectLst/>
                        </a:rPr>
                        <a:t> </a:t>
                      </a:r>
                      <a:endParaRPr lang="en-GB" sz="1500" b="0" i="0" u="none" strike="noStrike" dirty="0">
                        <a:solidFill>
                          <a:srgbClr val="000000"/>
                        </a:solidFill>
                        <a:effectLst/>
                        <a:latin typeface="Arial"/>
                      </a:endParaRPr>
                    </a:p>
                  </a:txBody>
                  <a:tcPr marL="7917" marR="7917" marT="7917" marB="0" anchor="b"/>
                </a:tc>
                <a:tc>
                  <a:txBody>
                    <a:bodyPr/>
                    <a:lstStyle/>
                    <a:p>
                      <a:endParaRPr lang="en-GB"/>
                    </a:p>
                  </a:txBody>
                  <a:tcPr marL="7917" marR="7917" marT="7917" marB="0" anchor="b"/>
                </a:tc>
                <a:tc gridSpan="2">
                  <a:txBody>
                    <a:bodyPr/>
                    <a:lstStyle/>
                    <a:p>
                      <a:pPr algn="ctr" rtl="0" fontAlgn="t"/>
                      <a:r>
                        <a:rPr lang="en-GB" sz="1600" u="none" strike="noStrike" dirty="0">
                          <a:effectLst/>
                        </a:rPr>
                        <a:t>Degree / higher </a:t>
                      </a:r>
                      <a:r>
                        <a:rPr lang="en-GB" sz="1600" u="none" strike="noStrike" dirty="0" smtClean="0">
                          <a:effectLst/>
                        </a:rPr>
                        <a:t>degree</a:t>
                      </a:r>
                      <a:endParaRPr lang="en-GB" sz="1600" b="0" i="0" u="none" strike="noStrike" dirty="0">
                        <a:solidFill>
                          <a:srgbClr val="000000"/>
                        </a:solidFill>
                        <a:effectLst/>
                        <a:latin typeface="Museo Sans 500"/>
                      </a:endParaRPr>
                    </a:p>
                  </a:txBody>
                  <a:tcPr marL="7917" marR="7917" marT="7917" marB="0"/>
                </a:tc>
                <a:tc hMerge="1">
                  <a:txBody>
                    <a:bodyPr/>
                    <a:lstStyle/>
                    <a:p>
                      <a:endParaRPr lang="en-GB"/>
                    </a:p>
                  </a:txBody>
                  <a:tcPr/>
                </a:tc>
                <a:tc>
                  <a:txBody>
                    <a:bodyPr/>
                    <a:lstStyle/>
                    <a:p>
                      <a:pPr algn="ctr" rtl="0" fontAlgn="t"/>
                      <a:r>
                        <a:rPr lang="en-GB" sz="1600" u="none" strike="noStrike" dirty="0">
                          <a:effectLst/>
                        </a:rPr>
                        <a:t>Sub degree</a:t>
                      </a:r>
                      <a:endParaRPr lang="en-GB" sz="1600" b="0" i="0" u="none" strike="noStrike" dirty="0">
                        <a:solidFill>
                          <a:srgbClr val="000000"/>
                        </a:solidFill>
                        <a:effectLst/>
                        <a:latin typeface="Museo Sans 500"/>
                      </a:endParaRPr>
                    </a:p>
                  </a:txBody>
                  <a:tcPr marL="7917" marR="7917" marT="7917" marB="0"/>
                </a:tc>
                <a:tc>
                  <a:txBody>
                    <a:bodyPr/>
                    <a:lstStyle/>
                    <a:p>
                      <a:pPr algn="ctr" rtl="0" fontAlgn="t"/>
                      <a:r>
                        <a:rPr lang="en-GB" sz="1600" u="none" strike="noStrike" dirty="0">
                          <a:effectLst/>
                        </a:rPr>
                        <a:t>None or unknown</a:t>
                      </a:r>
                      <a:endParaRPr lang="en-GB" sz="1600" b="0" i="0" u="none" strike="noStrike" dirty="0">
                        <a:solidFill>
                          <a:srgbClr val="000000"/>
                        </a:solidFill>
                        <a:effectLst/>
                        <a:latin typeface="Museo Sans 500"/>
                      </a:endParaRPr>
                    </a:p>
                  </a:txBody>
                  <a:tcPr marL="7917" marR="7917" marT="7917" marB="0"/>
                </a:tc>
                <a:extLst>
                  <a:ext uri="{0D108BD9-81ED-4DB2-BD59-A6C34878D82A}">
                    <a16:rowId xmlns:a16="http://schemas.microsoft.com/office/drawing/2014/main" val="10001"/>
                  </a:ext>
                </a:extLst>
              </a:tr>
              <a:tr h="357560">
                <a:tc rowSpan="9">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b="1" u="none" strike="noStrike" dirty="0" smtClean="0">
                          <a:effectLst/>
                        </a:rPr>
                        <a:t>2011 highest qualification</a:t>
                      </a:r>
                      <a:endParaRPr lang="en-GB" sz="1800" b="1" i="0" u="none" strike="noStrike" dirty="0" smtClean="0">
                        <a:solidFill>
                          <a:srgbClr val="000000"/>
                        </a:solidFill>
                        <a:effectLst/>
                        <a:latin typeface="+mn-lt"/>
                      </a:endParaRPr>
                    </a:p>
                    <a:p>
                      <a:endParaRPr lang="en-GB" dirty="0"/>
                    </a:p>
                  </a:txBody>
                  <a:tcPr marL="7917" marR="7917" marT="7917" marB="0" vert="vert270" anchor="b"/>
                </a:tc>
                <a:tc>
                  <a:txBody>
                    <a:bodyPr/>
                    <a:lstStyle/>
                    <a:p>
                      <a:endParaRPr lang="en-GB" dirty="0"/>
                    </a:p>
                  </a:txBody>
                  <a:tcPr marL="7917" marR="7917" marT="7917" marB="0" anchor="b"/>
                </a:tc>
                <a:tc gridSpan="2">
                  <a:txBody>
                    <a:bodyPr/>
                    <a:lstStyle/>
                    <a:p>
                      <a:endParaRPr lang="en-GB"/>
                    </a:p>
                  </a:txBody>
                  <a:tcPr marL="7917" marR="7917" marT="7917" marB="0" anchor="b"/>
                </a:tc>
                <a:tc hMerge="1">
                  <a:txBody>
                    <a:bodyPr/>
                    <a:lstStyle/>
                    <a:p>
                      <a:endParaRPr lang="en-GB"/>
                    </a:p>
                  </a:txBody>
                  <a:tcPr/>
                </a:tc>
                <a:tc>
                  <a:txBody>
                    <a:bodyPr/>
                    <a:lstStyle/>
                    <a:p>
                      <a:pPr algn="ctr" fontAlgn="b"/>
                      <a:r>
                        <a:rPr lang="en-GB" sz="1500" u="none" strike="noStrike">
                          <a:effectLst/>
                        </a:rPr>
                        <a:t> </a:t>
                      </a:r>
                      <a:endParaRPr lang="en-GB" sz="1500" b="0" i="0" u="none" strike="noStrike">
                        <a:solidFill>
                          <a:srgbClr val="000000"/>
                        </a:solidFill>
                        <a:effectLst/>
                        <a:latin typeface="Arial"/>
                      </a:endParaRPr>
                    </a:p>
                  </a:txBody>
                  <a:tcPr marL="7917" marR="7917" marT="7917" marB="0" anchor="b"/>
                </a:tc>
                <a:tc>
                  <a:txBody>
                    <a:bodyPr/>
                    <a:lstStyle/>
                    <a:p>
                      <a:pPr algn="l" fontAlgn="b"/>
                      <a:r>
                        <a:rPr lang="en-GB" sz="1500" u="none" strike="noStrike">
                          <a:effectLst/>
                        </a:rPr>
                        <a:t> </a:t>
                      </a:r>
                      <a:endParaRPr lang="en-GB" sz="1500" b="0" i="0" u="none" strike="noStrike">
                        <a:solidFill>
                          <a:srgbClr val="000000"/>
                        </a:solidFill>
                        <a:effectLst/>
                        <a:latin typeface="Arial"/>
                      </a:endParaRPr>
                    </a:p>
                  </a:txBody>
                  <a:tcPr marL="7917" marR="7917" marT="7917" marB="0" anchor="b"/>
                </a:tc>
                <a:extLst>
                  <a:ext uri="{0D108BD9-81ED-4DB2-BD59-A6C34878D82A}">
                    <a16:rowId xmlns:a16="http://schemas.microsoft.com/office/drawing/2014/main" val="10002"/>
                  </a:ext>
                </a:extLst>
              </a:tr>
              <a:tr h="381405">
                <a:tc vMerge="1">
                  <a:txBody>
                    <a:bodyPr/>
                    <a:lstStyle/>
                    <a:p>
                      <a:endParaRPr lang="en-GB" dirty="0"/>
                    </a:p>
                  </a:txBody>
                  <a:tcPr marL="7917" marR="7917" marT="7917" marB="0" vert="vert270" anchor="b"/>
                </a:tc>
                <a:tc>
                  <a:txBody>
                    <a:bodyPr/>
                    <a:lstStyle/>
                    <a:p>
                      <a:pPr algn="l" rtl="0" fontAlgn="b"/>
                      <a:r>
                        <a:rPr lang="en-GB" sz="1600" u="none" strike="noStrike" dirty="0">
                          <a:effectLst/>
                        </a:rPr>
                        <a:t>No academic or </a:t>
                      </a:r>
                      <a:r>
                        <a:rPr lang="en-GB" sz="1600" u="none" strike="noStrike" dirty="0" smtClean="0">
                          <a:effectLst/>
                        </a:rPr>
                        <a:t>prof. </a:t>
                      </a:r>
                      <a:r>
                        <a:rPr lang="en-GB" sz="1600" u="none" strike="noStrike" dirty="0" err="1">
                          <a:effectLst/>
                        </a:rPr>
                        <a:t>quals</a:t>
                      </a:r>
                      <a:endParaRPr lang="en-GB" sz="1600" b="0" i="1" u="none" strike="noStrike" dirty="0">
                        <a:solidFill>
                          <a:srgbClr val="000000"/>
                        </a:solidFill>
                        <a:effectLst/>
                        <a:latin typeface="Museo Sans 500"/>
                      </a:endParaRPr>
                    </a:p>
                  </a:txBody>
                  <a:tcPr marL="7917" marR="7917" marT="7917" marB="0" anchor="b"/>
                </a:tc>
                <a:tc>
                  <a:txBody>
                    <a:bodyPr/>
                    <a:lstStyle/>
                    <a:p>
                      <a:pPr algn="r" rtl="0" fontAlgn="b"/>
                      <a:endParaRPr lang="en-GB" sz="1800" b="0" i="1" u="none" strike="noStrike" dirty="0">
                        <a:solidFill>
                          <a:srgbClr val="000000"/>
                        </a:solidFill>
                        <a:effectLst/>
                        <a:latin typeface="Museo Sans 500"/>
                      </a:endParaRPr>
                    </a:p>
                  </a:txBody>
                  <a:tcPr marL="7917" marR="7917" marT="7917" marB="0" anchor="b"/>
                </a:tc>
                <a:tc>
                  <a:txBody>
                    <a:bodyPr/>
                    <a:lstStyle/>
                    <a:p>
                      <a:pPr algn="r" rtl="0" fontAlgn="b"/>
                      <a:r>
                        <a:rPr lang="en-GB" sz="1800" u="none" strike="noStrike" dirty="0">
                          <a:effectLst/>
                        </a:rPr>
                        <a:t>1%</a:t>
                      </a:r>
                      <a:endParaRPr lang="en-GB" sz="1800" b="0" i="1" u="none" strike="noStrike" dirty="0">
                        <a:solidFill>
                          <a:srgbClr val="000000"/>
                        </a:solidFill>
                        <a:effectLst/>
                        <a:latin typeface="Museo Sans 500"/>
                      </a:endParaRPr>
                    </a:p>
                  </a:txBody>
                  <a:tcPr marL="7917" marR="7917" marT="7917" marB="0" anchor="b"/>
                </a:tc>
                <a:tc>
                  <a:txBody>
                    <a:bodyPr/>
                    <a:lstStyle/>
                    <a:p>
                      <a:pPr algn="r" rtl="0" fontAlgn="b"/>
                      <a:r>
                        <a:rPr lang="en-GB" sz="1800" u="none" strike="noStrike" dirty="0">
                          <a:effectLst/>
                        </a:rPr>
                        <a:t>3%</a:t>
                      </a:r>
                      <a:endParaRPr lang="en-GB" sz="1800" b="0" i="1" u="none" strike="noStrike" dirty="0">
                        <a:solidFill>
                          <a:srgbClr val="000000"/>
                        </a:solidFill>
                        <a:effectLst/>
                        <a:latin typeface="Museo Sans 500"/>
                      </a:endParaRPr>
                    </a:p>
                  </a:txBody>
                  <a:tcPr marL="7917" marR="7917" marT="7917" marB="0" anchor="b"/>
                </a:tc>
                <a:tc>
                  <a:txBody>
                    <a:bodyPr/>
                    <a:lstStyle/>
                    <a:p>
                      <a:pPr algn="r" rtl="0" fontAlgn="b"/>
                      <a:r>
                        <a:rPr lang="en-GB" sz="1800" u="none" strike="noStrike">
                          <a:effectLst/>
                        </a:rPr>
                        <a:t>13%</a:t>
                      </a:r>
                      <a:endParaRPr lang="en-GB" sz="1800" b="0" i="1" u="none" strike="noStrike">
                        <a:solidFill>
                          <a:srgbClr val="000000"/>
                        </a:solidFill>
                        <a:effectLst/>
                        <a:latin typeface="Museo Sans 500"/>
                      </a:endParaRPr>
                    </a:p>
                  </a:txBody>
                  <a:tcPr marL="7917" marR="7917" marT="7917" marB="0" anchor="b"/>
                </a:tc>
                <a:extLst>
                  <a:ext uri="{0D108BD9-81ED-4DB2-BD59-A6C34878D82A}">
                    <a16:rowId xmlns:a16="http://schemas.microsoft.com/office/drawing/2014/main" val="10003"/>
                  </a:ext>
                </a:extLst>
              </a:tr>
              <a:tr h="364703">
                <a:tc vMerge="1">
                  <a:txBody>
                    <a:bodyPr/>
                    <a:lstStyle/>
                    <a:p>
                      <a:endParaRPr lang="en-GB" dirty="0"/>
                    </a:p>
                  </a:txBody>
                  <a:tcPr marL="7917" marR="7917" marT="7917" marB="0" anchor="b"/>
                </a:tc>
                <a:tc>
                  <a:txBody>
                    <a:bodyPr/>
                    <a:lstStyle/>
                    <a:p>
                      <a:pPr algn="l" rtl="0" fontAlgn="b"/>
                      <a:r>
                        <a:rPr lang="pt-BR" sz="1600" u="none" strike="noStrike" dirty="0">
                          <a:effectLst/>
                        </a:rPr>
                        <a:t>1-4 O Levels / GCSE / equiv.</a:t>
                      </a:r>
                      <a:endParaRPr lang="pt-BR" sz="1600" b="0" i="1" u="none" strike="noStrike" dirty="0">
                        <a:solidFill>
                          <a:srgbClr val="000000"/>
                        </a:solidFill>
                        <a:effectLst/>
                        <a:latin typeface="Museo Sans 500"/>
                      </a:endParaRPr>
                    </a:p>
                  </a:txBody>
                  <a:tcPr marL="7917" marR="7917" marT="7917" marB="0" anchor="b"/>
                </a:tc>
                <a:tc>
                  <a:txBody>
                    <a:bodyPr/>
                    <a:lstStyle/>
                    <a:p>
                      <a:pPr algn="r" rtl="0" fontAlgn="b"/>
                      <a:endParaRPr lang="en-GB" sz="1800" b="0" i="1" u="none" strike="noStrike" dirty="0">
                        <a:solidFill>
                          <a:srgbClr val="000000"/>
                        </a:solidFill>
                        <a:effectLst/>
                        <a:latin typeface="Museo Sans 500"/>
                      </a:endParaRPr>
                    </a:p>
                  </a:txBody>
                  <a:tcPr marL="7917" marR="7917" marT="7917" marB="0" anchor="b"/>
                </a:tc>
                <a:tc>
                  <a:txBody>
                    <a:bodyPr/>
                    <a:lstStyle/>
                    <a:p>
                      <a:pPr algn="r" rtl="0" fontAlgn="b"/>
                      <a:r>
                        <a:rPr lang="en-GB" sz="1800" u="none" strike="noStrike" dirty="0">
                          <a:effectLst/>
                        </a:rPr>
                        <a:t>6%</a:t>
                      </a:r>
                      <a:endParaRPr lang="en-GB" sz="1800" b="0" i="1" u="none" strike="noStrike" dirty="0">
                        <a:solidFill>
                          <a:srgbClr val="000000"/>
                        </a:solidFill>
                        <a:effectLst/>
                        <a:latin typeface="Museo Sans 500"/>
                      </a:endParaRPr>
                    </a:p>
                  </a:txBody>
                  <a:tcPr marL="7917" marR="7917" marT="7917" marB="0" anchor="b"/>
                </a:tc>
                <a:tc>
                  <a:txBody>
                    <a:bodyPr/>
                    <a:lstStyle/>
                    <a:p>
                      <a:pPr algn="r" rtl="0" fontAlgn="b"/>
                      <a:r>
                        <a:rPr lang="en-GB" sz="1800" u="none" strike="noStrike" dirty="0">
                          <a:effectLst/>
                        </a:rPr>
                        <a:t>12%</a:t>
                      </a:r>
                      <a:endParaRPr lang="en-GB" sz="1800" b="0" i="1" u="none" strike="noStrike" dirty="0">
                        <a:solidFill>
                          <a:srgbClr val="000000"/>
                        </a:solidFill>
                        <a:effectLst/>
                        <a:latin typeface="Museo Sans 500"/>
                      </a:endParaRPr>
                    </a:p>
                  </a:txBody>
                  <a:tcPr marL="7917" marR="7917" marT="7917" marB="0" anchor="b"/>
                </a:tc>
                <a:tc>
                  <a:txBody>
                    <a:bodyPr/>
                    <a:lstStyle/>
                    <a:p>
                      <a:pPr algn="r" rtl="0" fontAlgn="b"/>
                      <a:r>
                        <a:rPr lang="en-GB" sz="1800" u="none" strike="noStrike">
                          <a:effectLst/>
                        </a:rPr>
                        <a:t>24%</a:t>
                      </a:r>
                      <a:endParaRPr lang="en-GB" sz="1800" b="0" i="1" u="none" strike="noStrike">
                        <a:solidFill>
                          <a:srgbClr val="000000"/>
                        </a:solidFill>
                        <a:effectLst/>
                        <a:latin typeface="Museo Sans 500"/>
                      </a:endParaRPr>
                    </a:p>
                  </a:txBody>
                  <a:tcPr marL="7917" marR="7917" marT="7917" marB="0" anchor="b"/>
                </a:tc>
                <a:extLst>
                  <a:ext uri="{0D108BD9-81ED-4DB2-BD59-A6C34878D82A}">
                    <a16:rowId xmlns:a16="http://schemas.microsoft.com/office/drawing/2014/main" val="10004"/>
                  </a:ext>
                </a:extLst>
              </a:tr>
              <a:tr h="396059">
                <a:tc vMerge="1">
                  <a:txBody>
                    <a:bodyPr/>
                    <a:lstStyle/>
                    <a:p>
                      <a:endParaRPr lang="en-GB" dirty="0"/>
                    </a:p>
                  </a:txBody>
                  <a:tcPr marL="7917" marR="7917" marT="7917" marB="0" anchor="b"/>
                </a:tc>
                <a:tc>
                  <a:txBody>
                    <a:bodyPr/>
                    <a:lstStyle/>
                    <a:p>
                      <a:pPr algn="l" rtl="0" fontAlgn="b"/>
                      <a:r>
                        <a:rPr lang="pt-BR" sz="1600" u="none" strike="noStrike" dirty="0">
                          <a:effectLst/>
                        </a:rPr>
                        <a:t>5+ O Levels / GCSE / equiv.</a:t>
                      </a:r>
                      <a:endParaRPr lang="pt-BR" sz="1600" b="0" i="1" u="none" strike="noStrike" dirty="0">
                        <a:solidFill>
                          <a:srgbClr val="000000"/>
                        </a:solidFill>
                        <a:effectLst/>
                        <a:latin typeface="Museo Sans 500"/>
                      </a:endParaRPr>
                    </a:p>
                  </a:txBody>
                  <a:tcPr marL="7917" marR="7917" marT="7917" marB="0" anchor="b"/>
                </a:tc>
                <a:tc>
                  <a:txBody>
                    <a:bodyPr/>
                    <a:lstStyle/>
                    <a:p>
                      <a:pPr algn="r" rtl="0" fontAlgn="b"/>
                      <a:endParaRPr lang="en-GB" sz="1800" b="0" i="1" u="none" strike="noStrike">
                        <a:solidFill>
                          <a:srgbClr val="000000"/>
                        </a:solidFill>
                        <a:effectLst/>
                        <a:latin typeface="Museo Sans 500"/>
                      </a:endParaRPr>
                    </a:p>
                  </a:txBody>
                  <a:tcPr marL="7917" marR="7917" marT="7917" marB="0" anchor="b"/>
                </a:tc>
                <a:tc>
                  <a:txBody>
                    <a:bodyPr/>
                    <a:lstStyle/>
                    <a:p>
                      <a:pPr algn="r" rtl="0" fontAlgn="b"/>
                      <a:r>
                        <a:rPr lang="en-GB" sz="1800" u="none" strike="noStrike" dirty="0">
                          <a:effectLst/>
                        </a:rPr>
                        <a:t>11%</a:t>
                      </a:r>
                      <a:endParaRPr lang="en-GB" sz="1800" b="0" i="1" u="none" strike="noStrike" dirty="0">
                        <a:solidFill>
                          <a:srgbClr val="000000"/>
                        </a:solidFill>
                        <a:effectLst/>
                        <a:latin typeface="Museo Sans 500"/>
                      </a:endParaRPr>
                    </a:p>
                  </a:txBody>
                  <a:tcPr marL="7917" marR="7917" marT="7917" marB="0" anchor="b"/>
                </a:tc>
                <a:tc>
                  <a:txBody>
                    <a:bodyPr/>
                    <a:lstStyle/>
                    <a:p>
                      <a:pPr algn="r" rtl="0" fontAlgn="b"/>
                      <a:r>
                        <a:rPr lang="en-GB" sz="1800" u="none" strike="noStrike">
                          <a:effectLst/>
                        </a:rPr>
                        <a:t>17%</a:t>
                      </a:r>
                      <a:endParaRPr lang="en-GB" sz="1800" b="0" i="1" u="none" strike="noStrike">
                        <a:solidFill>
                          <a:srgbClr val="000000"/>
                        </a:solidFill>
                        <a:effectLst/>
                        <a:latin typeface="Museo Sans 500"/>
                      </a:endParaRPr>
                    </a:p>
                  </a:txBody>
                  <a:tcPr marL="7917" marR="7917" marT="7917" marB="0" anchor="b"/>
                </a:tc>
                <a:tc>
                  <a:txBody>
                    <a:bodyPr/>
                    <a:lstStyle/>
                    <a:p>
                      <a:pPr algn="r" rtl="0" fontAlgn="b"/>
                      <a:r>
                        <a:rPr lang="en-GB" sz="1800" u="none" strike="noStrike">
                          <a:effectLst/>
                        </a:rPr>
                        <a:t>20%</a:t>
                      </a:r>
                      <a:endParaRPr lang="en-GB" sz="1800" b="0" i="1" u="none" strike="noStrike">
                        <a:solidFill>
                          <a:srgbClr val="000000"/>
                        </a:solidFill>
                        <a:effectLst/>
                        <a:latin typeface="Museo Sans 500"/>
                      </a:endParaRPr>
                    </a:p>
                  </a:txBody>
                  <a:tcPr marL="7917" marR="7917" marT="7917" marB="0" anchor="b"/>
                </a:tc>
                <a:extLst>
                  <a:ext uri="{0D108BD9-81ED-4DB2-BD59-A6C34878D82A}">
                    <a16:rowId xmlns:a16="http://schemas.microsoft.com/office/drawing/2014/main" val="10005"/>
                  </a:ext>
                </a:extLst>
              </a:tr>
              <a:tr h="380382">
                <a:tc vMerge="1">
                  <a:txBody>
                    <a:bodyPr/>
                    <a:lstStyle/>
                    <a:p>
                      <a:endParaRPr lang="en-GB" dirty="0"/>
                    </a:p>
                  </a:txBody>
                  <a:tcPr marL="7917" marR="7917" marT="7917" marB="0" anchor="b"/>
                </a:tc>
                <a:tc>
                  <a:txBody>
                    <a:bodyPr/>
                    <a:lstStyle/>
                    <a:p>
                      <a:pPr algn="l" rtl="0" fontAlgn="b"/>
                      <a:r>
                        <a:rPr lang="en-GB" sz="1600" u="none" strike="noStrike" dirty="0">
                          <a:effectLst/>
                        </a:rPr>
                        <a:t>Apprenticeship &amp; Vocational</a:t>
                      </a:r>
                      <a:endParaRPr lang="en-GB" sz="1600" b="0" i="1" u="none" strike="noStrike" dirty="0">
                        <a:solidFill>
                          <a:srgbClr val="000000"/>
                        </a:solidFill>
                        <a:effectLst/>
                        <a:latin typeface="Museo Sans 500"/>
                      </a:endParaRPr>
                    </a:p>
                  </a:txBody>
                  <a:tcPr marL="7917" marR="7917" marT="7917" marB="0" anchor="b"/>
                </a:tc>
                <a:tc>
                  <a:txBody>
                    <a:bodyPr/>
                    <a:lstStyle/>
                    <a:p>
                      <a:pPr algn="r" rtl="0" fontAlgn="b"/>
                      <a:endParaRPr lang="en-GB" sz="1800" b="0" i="1" u="none" strike="noStrike">
                        <a:solidFill>
                          <a:srgbClr val="000000"/>
                        </a:solidFill>
                        <a:effectLst/>
                        <a:latin typeface="Museo Sans 500"/>
                      </a:endParaRPr>
                    </a:p>
                  </a:txBody>
                  <a:tcPr marL="7917" marR="7917" marT="7917" marB="0" anchor="b"/>
                </a:tc>
                <a:tc>
                  <a:txBody>
                    <a:bodyPr/>
                    <a:lstStyle/>
                    <a:p>
                      <a:pPr algn="r" rtl="0" fontAlgn="b"/>
                      <a:r>
                        <a:rPr lang="en-GB" sz="1800" u="none" strike="noStrike">
                          <a:effectLst/>
                        </a:rPr>
                        <a:t>1%</a:t>
                      </a:r>
                      <a:endParaRPr lang="en-GB" sz="1800" b="0" i="1" u="none" strike="noStrike">
                        <a:solidFill>
                          <a:srgbClr val="000000"/>
                        </a:solidFill>
                        <a:effectLst/>
                        <a:latin typeface="Museo Sans 500"/>
                      </a:endParaRPr>
                    </a:p>
                  </a:txBody>
                  <a:tcPr marL="7917" marR="7917" marT="7917" marB="0" anchor="b"/>
                </a:tc>
                <a:tc>
                  <a:txBody>
                    <a:bodyPr/>
                    <a:lstStyle/>
                    <a:p>
                      <a:pPr algn="r" rtl="0" fontAlgn="b"/>
                      <a:r>
                        <a:rPr lang="en-GB" sz="1800" u="none" strike="noStrike">
                          <a:effectLst/>
                        </a:rPr>
                        <a:t>3%</a:t>
                      </a:r>
                      <a:endParaRPr lang="en-GB" sz="1800" b="0" i="1" u="none" strike="noStrike">
                        <a:solidFill>
                          <a:srgbClr val="000000"/>
                        </a:solidFill>
                        <a:effectLst/>
                        <a:latin typeface="Museo Sans 500"/>
                      </a:endParaRPr>
                    </a:p>
                  </a:txBody>
                  <a:tcPr marL="7917" marR="7917" marT="7917" marB="0" anchor="b"/>
                </a:tc>
                <a:tc>
                  <a:txBody>
                    <a:bodyPr/>
                    <a:lstStyle/>
                    <a:p>
                      <a:pPr algn="r" rtl="0" fontAlgn="b"/>
                      <a:r>
                        <a:rPr lang="en-GB" sz="1800" u="none" strike="noStrike" dirty="0">
                          <a:effectLst/>
                        </a:rPr>
                        <a:t>5%</a:t>
                      </a:r>
                      <a:endParaRPr lang="en-GB" sz="1800" b="0" i="1" u="none" strike="noStrike" dirty="0">
                        <a:solidFill>
                          <a:srgbClr val="000000"/>
                        </a:solidFill>
                        <a:effectLst/>
                        <a:latin typeface="Museo Sans 500"/>
                      </a:endParaRPr>
                    </a:p>
                  </a:txBody>
                  <a:tcPr marL="7917" marR="7917" marT="7917" marB="0" anchor="b"/>
                </a:tc>
                <a:extLst>
                  <a:ext uri="{0D108BD9-81ED-4DB2-BD59-A6C34878D82A}">
                    <a16:rowId xmlns:a16="http://schemas.microsoft.com/office/drawing/2014/main" val="10006"/>
                  </a:ext>
                </a:extLst>
              </a:tr>
              <a:tr h="452449">
                <a:tc vMerge="1">
                  <a:txBody>
                    <a:bodyPr/>
                    <a:lstStyle/>
                    <a:p>
                      <a:endParaRPr lang="en-GB" dirty="0"/>
                    </a:p>
                  </a:txBody>
                  <a:tcPr marL="7917" marR="7917" marT="7917" marB="0" anchor="b"/>
                </a:tc>
                <a:tc>
                  <a:txBody>
                    <a:bodyPr/>
                    <a:lstStyle/>
                    <a:p>
                      <a:pPr algn="l" rtl="0" fontAlgn="b"/>
                      <a:r>
                        <a:rPr lang="en-GB" sz="1600" u="none" strike="noStrike" dirty="0">
                          <a:effectLst/>
                        </a:rPr>
                        <a:t>2+ A Levels / equiv.</a:t>
                      </a:r>
                      <a:endParaRPr lang="en-GB" sz="1600" b="0" i="1" u="none" strike="noStrike" dirty="0">
                        <a:solidFill>
                          <a:srgbClr val="000000"/>
                        </a:solidFill>
                        <a:effectLst/>
                        <a:latin typeface="Museo Sans 500"/>
                      </a:endParaRPr>
                    </a:p>
                  </a:txBody>
                  <a:tcPr marL="7917" marR="7917" marT="7917" marB="0" anchor="b"/>
                </a:tc>
                <a:tc>
                  <a:txBody>
                    <a:bodyPr/>
                    <a:lstStyle/>
                    <a:p>
                      <a:pPr algn="r" rtl="0" fontAlgn="b"/>
                      <a:endParaRPr lang="en-GB" sz="1800" b="0" i="1" u="none" strike="noStrike">
                        <a:solidFill>
                          <a:srgbClr val="000000"/>
                        </a:solidFill>
                        <a:effectLst/>
                        <a:latin typeface="Museo Sans 500"/>
                      </a:endParaRPr>
                    </a:p>
                  </a:txBody>
                  <a:tcPr marL="7917" marR="7917" marT="7917" marB="0" anchor="b"/>
                </a:tc>
                <a:tc>
                  <a:txBody>
                    <a:bodyPr/>
                    <a:lstStyle/>
                    <a:p>
                      <a:pPr algn="r" rtl="0" fontAlgn="b"/>
                      <a:r>
                        <a:rPr lang="en-GB" sz="1800" u="none" strike="noStrike">
                          <a:effectLst/>
                        </a:rPr>
                        <a:t>10%</a:t>
                      </a:r>
                      <a:endParaRPr lang="en-GB" sz="1800" b="0" i="1" u="none" strike="noStrike">
                        <a:solidFill>
                          <a:srgbClr val="000000"/>
                        </a:solidFill>
                        <a:effectLst/>
                        <a:latin typeface="Museo Sans 500"/>
                      </a:endParaRPr>
                    </a:p>
                  </a:txBody>
                  <a:tcPr marL="7917" marR="7917" marT="7917" marB="0" anchor="b"/>
                </a:tc>
                <a:tc>
                  <a:txBody>
                    <a:bodyPr/>
                    <a:lstStyle/>
                    <a:p>
                      <a:pPr algn="r" rtl="0" fontAlgn="b"/>
                      <a:r>
                        <a:rPr lang="en-GB" sz="1800" u="none" strike="noStrike">
                          <a:effectLst/>
                        </a:rPr>
                        <a:t>14%</a:t>
                      </a:r>
                      <a:endParaRPr lang="en-GB" sz="1800" b="0" i="1" u="none" strike="noStrike">
                        <a:solidFill>
                          <a:srgbClr val="000000"/>
                        </a:solidFill>
                        <a:effectLst/>
                        <a:latin typeface="Museo Sans 500"/>
                      </a:endParaRPr>
                    </a:p>
                  </a:txBody>
                  <a:tcPr marL="7917" marR="7917" marT="7917" marB="0" anchor="b"/>
                </a:tc>
                <a:tc>
                  <a:txBody>
                    <a:bodyPr/>
                    <a:lstStyle/>
                    <a:p>
                      <a:pPr algn="r" rtl="0" fontAlgn="b"/>
                      <a:r>
                        <a:rPr lang="en-GB" sz="1800" u="none" strike="noStrike" dirty="0">
                          <a:effectLst/>
                        </a:rPr>
                        <a:t>13%</a:t>
                      </a:r>
                      <a:endParaRPr lang="en-GB" sz="1800" b="0" i="1" u="none" strike="noStrike" dirty="0">
                        <a:solidFill>
                          <a:srgbClr val="000000"/>
                        </a:solidFill>
                        <a:effectLst/>
                        <a:latin typeface="Museo Sans 500"/>
                      </a:endParaRPr>
                    </a:p>
                  </a:txBody>
                  <a:tcPr marL="7917" marR="7917" marT="7917" marB="0" anchor="b"/>
                </a:tc>
                <a:extLst>
                  <a:ext uri="{0D108BD9-81ED-4DB2-BD59-A6C34878D82A}">
                    <a16:rowId xmlns:a16="http://schemas.microsoft.com/office/drawing/2014/main" val="10007"/>
                  </a:ext>
                </a:extLst>
              </a:tr>
              <a:tr h="360184">
                <a:tc vMerge="1">
                  <a:txBody>
                    <a:bodyPr/>
                    <a:lstStyle/>
                    <a:p>
                      <a:endParaRPr lang="en-GB" dirty="0"/>
                    </a:p>
                  </a:txBody>
                  <a:tcPr marL="7917" marR="7917" marT="7917" marB="0" anchor="b"/>
                </a:tc>
                <a:tc>
                  <a:txBody>
                    <a:bodyPr/>
                    <a:lstStyle/>
                    <a:p>
                      <a:pPr algn="l" rtl="0" fontAlgn="b"/>
                      <a:r>
                        <a:rPr lang="en-GB" sz="1600" u="none" strike="noStrike" dirty="0">
                          <a:effectLst/>
                        </a:rPr>
                        <a:t>Degree  </a:t>
                      </a:r>
                      <a:r>
                        <a:rPr lang="en-GB" sz="1600" u="none" strike="noStrike" dirty="0" err="1">
                          <a:effectLst/>
                        </a:rPr>
                        <a:t>inc.</a:t>
                      </a:r>
                      <a:r>
                        <a:rPr lang="en-GB" sz="1600" u="none" strike="noStrike" dirty="0">
                          <a:effectLst/>
                        </a:rPr>
                        <a:t> higher degrees</a:t>
                      </a:r>
                      <a:endParaRPr lang="en-GB" sz="1600" b="0" i="1" u="none" strike="noStrike" dirty="0">
                        <a:solidFill>
                          <a:srgbClr val="000000"/>
                        </a:solidFill>
                        <a:effectLst/>
                        <a:latin typeface="Museo Sans 500"/>
                      </a:endParaRPr>
                    </a:p>
                  </a:txBody>
                  <a:tcPr marL="7917" marR="7917" marT="7917" marB="0" anchor="b"/>
                </a:tc>
                <a:tc>
                  <a:txBody>
                    <a:bodyPr/>
                    <a:lstStyle/>
                    <a:p>
                      <a:pPr algn="r" rtl="0" fontAlgn="b"/>
                      <a:endParaRPr lang="en-GB" sz="1800" b="0" i="1" u="none" strike="noStrike">
                        <a:solidFill>
                          <a:srgbClr val="000000"/>
                        </a:solidFill>
                        <a:effectLst/>
                        <a:latin typeface="Museo Sans 500"/>
                      </a:endParaRPr>
                    </a:p>
                  </a:txBody>
                  <a:tcPr marL="7917" marR="7917" marT="7917" marB="0" anchor="b"/>
                </a:tc>
                <a:tc>
                  <a:txBody>
                    <a:bodyPr/>
                    <a:lstStyle/>
                    <a:p>
                      <a:pPr algn="r" rtl="0" fontAlgn="b"/>
                      <a:r>
                        <a:rPr lang="en-GB" sz="1800" u="none" strike="noStrike">
                          <a:effectLst/>
                        </a:rPr>
                        <a:t>72%</a:t>
                      </a:r>
                      <a:endParaRPr lang="en-GB" sz="1800" b="0" i="1" u="none" strike="noStrike">
                        <a:solidFill>
                          <a:srgbClr val="000000"/>
                        </a:solidFill>
                        <a:effectLst/>
                        <a:latin typeface="Museo Sans 500"/>
                      </a:endParaRPr>
                    </a:p>
                  </a:txBody>
                  <a:tcPr marL="7917" marR="7917" marT="7917" marB="0" anchor="b"/>
                </a:tc>
                <a:tc>
                  <a:txBody>
                    <a:bodyPr/>
                    <a:lstStyle/>
                    <a:p>
                      <a:pPr algn="r" rtl="0" fontAlgn="b"/>
                      <a:r>
                        <a:rPr lang="en-GB" sz="1800" u="none" strike="noStrike">
                          <a:effectLst/>
                        </a:rPr>
                        <a:t>52%</a:t>
                      </a:r>
                      <a:endParaRPr lang="en-GB" sz="1800" b="0" i="1" u="none" strike="noStrike">
                        <a:solidFill>
                          <a:srgbClr val="000000"/>
                        </a:solidFill>
                        <a:effectLst/>
                        <a:latin typeface="Museo Sans 500"/>
                      </a:endParaRPr>
                    </a:p>
                  </a:txBody>
                  <a:tcPr marL="7917" marR="7917" marT="7917" marB="0" anchor="b"/>
                </a:tc>
                <a:tc>
                  <a:txBody>
                    <a:bodyPr/>
                    <a:lstStyle/>
                    <a:p>
                      <a:pPr algn="r" rtl="0" fontAlgn="b"/>
                      <a:r>
                        <a:rPr lang="en-GB" sz="1800" u="none" strike="noStrike" dirty="0">
                          <a:effectLst/>
                        </a:rPr>
                        <a:t>25%</a:t>
                      </a:r>
                      <a:endParaRPr lang="en-GB" sz="1800" b="0" i="1" u="none" strike="noStrike" dirty="0">
                        <a:solidFill>
                          <a:srgbClr val="000000"/>
                        </a:solidFill>
                        <a:effectLst/>
                        <a:latin typeface="Museo Sans 500"/>
                      </a:endParaRPr>
                    </a:p>
                  </a:txBody>
                  <a:tcPr marL="7917" marR="7917" marT="7917" marB="0" anchor="b"/>
                </a:tc>
                <a:extLst>
                  <a:ext uri="{0D108BD9-81ED-4DB2-BD59-A6C34878D82A}">
                    <a16:rowId xmlns:a16="http://schemas.microsoft.com/office/drawing/2014/main" val="10008"/>
                  </a:ext>
                </a:extLst>
              </a:tr>
              <a:tr h="357560">
                <a:tc vMerge="1">
                  <a:txBody>
                    <a:bodyPr/>
                    <a:lstStyle/>
                    <a:p>
                      <a:endParaRPr lang="en-GB" dirty="0"/>
                    </a:p>
                  </a:txBody>
                  <a:tcPr marL="7917" marR="7917" marT="7917" marB="0" anchor="b"/>
                </a:tc>
                <a:tc>
                  <a:txBody>
                    <a:bodyPr/>
                    <a:lstStyle/>
                    <a:p>
                      <a:endParaRPr lang="en-GB" dirty="0"/>
                    </a:p>
                  </a:txBody>
                  <a:tcPr marL="7917" marR="7917" marT="7917" marB="0" anchor="b"/>
                </a:tc>
                <a:tc>
                  <a:txBody>
                    <a:bodyPr/>
                    <a:lstStyle/>
                    <a:p>
                      <a:endParaRPr lang="en-GB" sz="1800"/>
                    </a:p>
                  </a:txBody>
                  <a:tcPr marL="7917" marR="7917" marT="7917" marB="0" anchor="b"/>
                </a:tc>
                <a:tc>
                  <a:txBody>
                    <a:bodyPr/>
                    <a:lstStyle/>
                    <a:p>
                      <a:endParaRPr lang="en-GB"/>
                    </a:p>
                  </a:txBody>
                  <a:tcPr marL="7917" marR="7917" marT="7917" marB="0" anchor="b"/>
                </a:tc>
                <a:tc>
                  <a:txBody>
                    <a:bodyPr/>
                    <a:lstStyle/>
                    <a:p>
                      <a:pPr algn="l" fontAlgn="b"/>
                      <a:endParaRPr lang="en-GB" sz="1800" b="0" i="0" u="none" strike="noStrike">
                        <a:solidFill>
                          <a:srgbClr val="000000"/>
                        </a:solidFill>
                        <a:effectLst/>
                        <a:latin typeface="Calibri"/>
                      </a:endParaRPr>
                    </a:p>
                  </a:txBody>
                  <a:tcPr marL="7917" marR="7917" marT="7917" marB="0" anchor="b"/>
                </a:tc>
                <a:tc>
                  <a:txBody>
                    <a:bodyPr/>
                    <a:lstStyle/>
                    <a:p>
                      <a:pPr algn="l" fontAlgn="b"/>
                      <a:endParaRPr lang="en-GB" sz="1800" b="0" i="0" u="none" strike="noStrike" dirty="0">
                        <a:solidFill>
                          <a:srgbClr val="000000"/>
                        </a:solidFill>
                        <a:effectLst/>
                        <a:latin typeface="Calibri"/>
                      </a:endParaRPr>
                    </a:p>
                  </a:txBody>
                  <a:tcPr marL="7917" marR="7917" marT="7917" marB="0" anchor="b"/>
                </a:tc>
                <a:extLst>
                  <a:ext uri="{0D108BD9-81ED-4DB2-BD59-A6C34878D82A}">
                    <a16:rowId xmlns:a16="http://schemas.microsoft.com/office/drawing/2014/main" val="10009"/>
                  </a:ext>
                </a:extLst>
              </a:tr>
              <a:tr h="357560">
                <a:tc vMerge="1">
                  <a:txBody>
                    <a:bodyPr/>
                    <a:lstStyle/>
                    <a:p>
                      <a:endParaRPr lang="en-GB" dirty="0"/>
                    </a:p>
                  </a:txBody>
                  <a:tcPr marL="7917" marR="7917" marT="7917" marB="0" anchor="b"/>
                </a:tc>
                <a:tc>
                  <a:txBody>
                    <a:bodyPr/>
                    <a:lstStyle/>
                    <a:p>
                      <a:pPr algn="l" fontAlgn="b"/>
                      <a:r>
                        <a:rPr lang="en-GB" sz="1500" u="none" strike="noStrike" dirty="0">
                          <a:effectLst/>
                        </a:rPr>
                        <a:t>n </a:t>
                      </a:r>
                      <a:endParaRPr lang="en-GB" sz="1500" b="0" i="0" u="none" strike="noStrike" dirty="0">
                        <a:solidFill>
                          <a:srgbClr val="000000"/>
                        </a:solidFill>
                        <a:effectLst/>
                        <a:latin typeface="Calibri"/>
                      </a:endParaRPr>
                    </a:p>
                  </a:txBody>
                  <a:tcPr marL="7917" marR="7917" marT="7917" marB="0" anchor="b"/>
                </a:tc>
                <a:tc>
                  <a:txBody>
                    <a:bodyPr/>
                    <a:lstStyle/>
                    <a:p>
                      <a:pPr algn="r" fontAlgn="b"/>
                      <a:endParaRPr lang="en-GB" sz="1800" b="0" i="0" u="none" strike="noStrike">
                        <a:solidFill>
                          <a:srgbClr val="000000"/>
                        </a:solidFill>
                        <a:effectLst/>
                        <a:latin typeface="Calibri"/>
                      </a:endParaRPr>
                    </a:p>
                  </a:txBody>
                  <a:tcPr marL="7917" marR="7917" marT="7917" marB="0" anchor="b"/>
                </a:tc>
                <a:tc>
                  <a:txBody>
                    <a:bodyPr/>
                    <a:lstStyle/>
                    <a:p>
                      <a:pPr algn="r" fontAlgn="b"/>
                      <a:r>
                        <a:rPr lang="en-GB" sz="1800" u="none" strike="noStrike">
                          <a:effectLst/>
                        </a:rPr>
                        <a:t>1568</a:t>
                      </a:r>
                      <a:endParaRPr lang="en-GB" sz="1800" b="0" i="0" u="none" strike="noStrike">
                        <a:solidFill>
                          <a:srgbClr val="000000"/>
                        </a:solidFill>
                        <a:effectLst/>
                        <a:latin typeface="Calibri"/>
                      </a:endParaRPr>
                    </a:p>
                  </a:txBody>
                  <a:tcPr marL="7917" marR="7917" marT="7917" marB="0" anchor="b"/>
                </a:tc>
                <a:tc>
                  <a:txBody>
                    <a:bodyPr/>
                    <a:lstStyle/>
                    <a:p>
                      <a:pPr algn="r" fontAlgn="b"/>
                      <a:r>
                        <a:rPr lang="en-GB" sz="1800" u="none" strike="noStrike">
                          <a:effectLst/>
                        </a:rPr>
                        <a:t>1376</a:t>
                      </a:r>
                      <a:endParaRPr lang="en-GB" sz="1800" b="0" i="0" u="none" strike="noStrike">
                        <a:solidFill>
                          <a:srgbClr val="000000"/>
                        </a:solidFill>
                        <a:effectLst/>
                        <a:latin typeface="Calibri"/>
                      </a:endParaRPr>
                    </a:p>
                  </a:txBody>
                  <a:tcPr marL="7917" marR="7917" marT="7917" marB="0" anchor="b"/>
                </a:tc>
                <a:tc>
                  <a:txBody>
                    <a:bodyPr/>
                    <a:lstStyle/>
                    <a:p>
                      <a:pPr algn="r" fontAlgn="b"/>
                      <a:r>
                        <a:rPr lang="en-GB" sz="1800" u="none" strike="noStrike" dirty="0">
                          <a:effectLst/>
                        </a:rPr>
                        <a:t>16237</a:t>
                      </a:r>
                      <a:endParaRPr lang="en-GB" sz="1800" b="0" i="0" u="none" strike="noStrike" dirty="0">
                        <a:solidFill>
                          <a:srgbClr val="000000"/>
                        </a:solidFill>
                        <a:effectLst/>
                        <a:latin typeface="Calibri"/>
                      </a:endParaRPr>
                    </a:p>
                  </a:txBody>
                  <a:tcPr marL="7917" marR="7917" marT="7917" marB="0" anchor="b"/>
                </a:tc>
                <a:extLst>
                  <a:ext uri="{0D108BD9-81ED-4DB2-BD59-A6C34878D82A}">
                    <a16:rowId xmlns:a16="http://schemas.microsoft.com/office/drawing/2014/main" val="10010"/>
                  </a:ext>
                </a:extLst>
              </a:tr>
            </a:tbl>
          </a:graphicData>
        </a:graphic>
      </p:graphicFrame>
      <p:sp>
        <p:nvSpPr>
          <p:cNvPr id="6" name="TextBox 5"/>
          <p:cNvSpPr txBox="1"/>
          <p:nvPr/>
        </p:nvSpPr>
        <p:spPr>
          <a:xfrm>
            <a:off x="1875692" y="6434006"/>
            <a:ext cx="4798571" cy="369332"/>
          </a:xfrm>
          <a:prstGeom prst="rect">
            <a:avLst/>
          </a:prstGeom>
          <a:noFill/>
        </p:spPr>
        <p:txBody>
          <a:bodyPr wrap="square" rtlCol="0">
            <a:spAutoFit/>
          </a:bodyPr>
          <a:lstStyle/>
          <a:p>
            <a:r>
              <a:rPr lang="en-GB" dirty="0" smtClean="0"/>
              <a:t>Age 15-17 in 1985 (Age 11-13 in 1981)</a:t>
            </a:r>
            <a:endParaRPr lang="en-GB" dirty="0"/>
          </a:p>
        </p:txBody>
      </p:sp>
    </p:spTree>
    <p:extLst>
      <p:ext uri="{BB962C8B-B14F-4D97-AF65-F5344CB8AC3E}">
        <p14:creationId xmlns:p14="http://schemas.microsoft.com/office/powerpoint/2010/main" val="2993344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 in LS by age</a:t>
            </a:r>
            <a:br>
              <a:rPr lang="en-GB" dirty="0" smtClean="0"/>
            </a:br>
            <a:r>
              <a:rPr lang="en-GB" sz="2400" dirty="0"/>
              <a:t>% of persons within age group</a:t>
            </a:r>
            <a:br>
              <a:rPr lang="en-GB" sz="2400" dirty="0"/>
            </a:br>
            <a:endParaRPr lang="en-GB" dirty="0"/>
          </a:p>
        </p:txBody>
      </p:sp>
      <p:sp>
        <p:nvSpPr>
          <p:cNvPr id="5" name="TextBox 4"/>
          <p:cNvSpPr txBox="1"/>
          <p:nvPr/>
        </p:nvSpPr>
        <p:spPr>
          <a:xfrm>
            <a:off x="2280470" y="2204864"/>
            <a:ext cx="7631063" cy="369332"/>
          </a:xfrm>
          <a:prstGeom prst="rect">
            <a:avLst/>
          </a:prstGeom>
          <a:noFill/>
        </p:spPr>
        <p:txBody>
          <a:bodyPr wrap="none" rtlCol="0">
            <a:spAutoFit/>
          </a:bodyPr>
          <a:lstStyle/>
          <a:p>
            <a:r>
              <a:rPr lang="en-GB" dirty="0"/>
              <a:t>All persons born in Wales, present in ONS LS (England and Wales) 2011</a:t>
            </a:r>
          </a:p>
        </p:txBody>
      </p:sp>
      <p:graphicFrame>
        <p:nvGraphicFramePr>
          <p:cNvPr id="6" name="Chart 5"/>
          <p:cNvGraphicFramePr>
            <a:graphicFrameLocks/>
          </p:cNvGraphicFramePr>
          <p:nvPr>
            <p:extLst/>
          </p:nvPr>
        </p:nvGraphicFramePr>
        <p:xfrm>
          <a:off x="2357438" y="2667000"/>
          <a:ext cx="6867525" cy="37147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4294967295"/>
          </p:nvPr>
        </p:nvSpPr>
        <p:spPr/>
        <p:txBody>
          <a:bodyPr/>
          <a:lstStyle/>
          <a:p>
            <a:fld id="{AFDA49DB-D02F-4E21-B8C1-6B6ADCABBEB7}" type="slidenum">
              <a:rPr lang="en-US" smtClean="0"/>
              <a:pPr/>
              <a:t>15</a:t>
            </a:fld>
            <a:endParaRPr lang="en-US"/>
          </a:p>
        </p:txBody>
      </p:sp>
    </p:spTree>
    <p:extLst>
      <p:ext uri="{BB962C8B-B14F-4D97-AF65-F5344CB8AC3E}">
        <p14:creationId xmlns:p14="http://schemas.microsoft.com/office/powerpoint/2010/main" val="640034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plans</a:t>
            </a:r>
            <a:endParaRPr lang="en-GB" dirty="0"/>
          </a:p>
        </p:txBody>
      </p:sp>
      <p:sp>
        <p:nvSpPr>
          <p:cNvPr id="3" name="Content Placeholder 2"/>
          <p:cNvSpPr>
            <a:spLocks noGrp="1"/>
          </p:cNvSpPr>
          <p:nvPr>
            <p:ph idx="1"/>
          </p:nvPr>
        </p:nvSpPr>
        <p:spPr/>
        <p:txBody>
          <a:bodyPr/>
          <a:lstStyle/>
          <a:p>
            <a:r>
              <a:rPr lang="en-GB" dirty="0" smtClean="0"/>
              <a:t>Using the LS to identify missing data in the cohort studies</a:t>
            </a:r>
          </a:p>
          <a:p>
            <a:pPr marL="457200" lvl="1" indent="0">
              <a:buNone/>
            </a:pPr>
            <a:r>
              <a:rPr lang="en-GB" dirty="0" smtClean="0"/>
              <a:t>and vice versa</a:t>
            </a:r>
          </a:p>
          <a:p>
            <a:r>
              <a:rPr lang="en-GB" dirty="0" smtClean="0"/>
              <a:t>Small area statistics over time </a:t>
            </a:r>
          </a:p>
          <a:p>
            <a:r>
              <a:rPr lang="en-GB" dirty="0"/>
              <a:t>Missing data and internet </a:t>
            </a:r>
            <a:r>
              <a:rPr lang="en-GB" dirty="0" smtClean="0"/>
              <a:t>response</a:t>
            </a:r>
          </a:p>
          <a:p>
            <a:r>
              <a:rPr lang="en-GB" dirty="0" smtClean="0"/>
              <a:t>Adding contextual data </a:t>
            </a:r>
            <a:endParaRPr lang="en-GB" dirty="0"/>
          </a:p>
          <a:p>
            <a:pPr marL="0" indent="0">
              <a:buNone/>
            </a:pPr>
            <a:endParaRPr lang="en-GB" dirty="0"/>
          </a:p>
        </p:txBody>
      </p:sp>
    </p:spTree>
    <p:extLst>
      <p:ext uri="{BB962C8B-B14F-4D97-AF65-F5344CB8AC3E}">
        <p14:creationId xmlns:p14="http://schemas.microsoft.com/office/powerpoint/2010/main" val="3142476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Acknowledgment</a:t>
            </a:r>
            <a:endParaRPr lang="en-GB" dirty="0"/>
          </a:p>
        </p:txBody>
      </p:sp>
      <p:sp>
        <p:nvSpPr>
          <p:cNvPr id="3" name="Content Placeholder 2"/>
          <p:cNvSpPr>
            <a:spLocks noGrp="1"/>
          </p:cNvSpPr>
          <p:nvPr>
            <p:ph idx="1"/>
          </p:nvPr>
        </p:nvSpPr>
        <p:spPr/>
        <p:txBody>
          <a:bodyPr/>
          <a:lstStyle/>
          <a:p>
            <a:r>
              <a:rPr lang="en-GB" sz="1600" dirty="0"/>
              <a:t>The permission of the Office for National Statistics to use the Longitudinal Study is gratefully acknowledged, as is the help provided by staff of the Centre for Longitudinal Study Information &amp; User Support (</a:t>
            </a:r>
            <a:r>
              <a:rPr lang="en-GB" sz="1600" dirty="0" err="1"/>
              <a:t>CeLSIUS</a:t>
            </a:r>
            <a:r>
              <a:rPr lang="en-GB" sz="1600" dirty="0"/>
              <a:t>). </a:t>
            </a:r>
            <a:r>
              <a:rPr lang="en-GB" sz="1600" dirty="0" err="1"/>
              <a:t>CeLSIUS</a:t>
            </a:r>
            <a:r>
              <a:rPr lang="en-GB" sz="1600" dirty="0"/>
              <a:t> is supported by the ESRC Census of Population Programme under project ES/K000365/1. The authors alone are responsible for the interpretation of the data</a:t>
            </a:r>
            <a:r>
              <a:rPr lang="en-GB" sz="1600" dirty="0" smtClean="0"/>
              <a:t>.</a:t>
            </a:r>
          </a:p>
          <a:p>
            <a:r>
              <a:rPr lang="en-GB" sz="1600" dirty="0"/>
              <a:t>This work contains statistical data from ONS which is Crown Copyright. The use of the ONS statistical data in this work does not imply the endorsement of the ONS in relation to the interpretation or analysis of the statistical data. This work uses research datasets which may not exactly reproduce National Statistics aggregates</a:t>
            </a:r>
          </a:p>
        </p:txBody>
      </p:sp>
    </p:spTree>
    <p:extLst>
      <p:ext uri="{BB962C8B-B14F-4D97-AF65-F5344CB8AC3E}">
        <p14:creationId xmlns:p14="http://schemas.microsoft.com/office/powerpoint/2010/main" val="281059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29" y="1556793"/>
            <a:ext cx="10986247" cy="2804061"/>
          </a:xfrm>
        </p:spPr>
        <p:txBody>
          <a:bodyPr>
            <a:normAutofit/>
          </a:bodyPr>
          <a:lstStyle/>
          <a:p>
            <a:pPr algn="ctr">
              <a:buNone/>
            </a:pPr>
            <a:r>
              <a:rPr lang="en-GB" i="1" dirty="0" smtClean="0">
                <a:solidFill>
                  <a:schemeClr val="tx1"/>
                </a:solidFill>
              </a:rPr>
              <a:t>‘The ONS Longitudinal Study is a study containing linked census and life events data for a one per cent sample of the population of England and Wales’</a:t>
            </a:r>
          </a:p>
        </p:txBody>
      </p:sp>
      <p:sp>
        <p:nvSpPr>
          <p:cNvPr id="5" name="Title 1"/>
          <p:cNvSpPr>
            <a:spLocks noGrp="1"/>
          </p:cNvSpPr>
          <p:nvPr>
            <p:ph type="title"/>
          </p:nvPr>
        </p:nvSpPr>
        <p:spPr>
          <a:xfrm>
            <a:off x="2626658" y="273424"/>
            <a:ext cx="7772400" cy="1143000"/>
          </a:xfrm>
        </p:spPr>
        <p:txBody>
          <a:bodyPr/>
          <a:lstStyle/>
          <a:p>
            <a:r>
              <a:rPr lang="en-GB" dirty="0" smtClean="0">
                <a:solidFill>
                  <a:schemeClr val="tx2"/>
                </a:solidFill>
              </a:rPr>
              <a:t>The ONS Longitudinal Study (LS)</a:t>
            </a:r>
            <a:endParaRPr lang="en-GB" dirty="0">
              <a:solidFill>
                <a:schemeClr val="tx2"/>
              </a:solidFill>
            </a:endParaRPr>
          </a:p>
        </p:txBody>
      </p:sp>
    </p:spTree>
    <p:extLst>
      <p:ext uri="{BB962C8B-B14F-4D97-AF65-F5344CB8AC3E}">
        <p14:creationId xmlns:p14="http://schemas.microsoft.com/office/powerpoint/2010/main" val="2898314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165" y="1397700"/>
            <a:ext cx="10892117" cy="5177273"/>
          </a:xfrm>
        </p:spPr>
        <p:txBody>
          <a:bodyPr>
            <a:noAutofit/>
          </a:bodyPr>
          <a:lstStyle/>
          <a:p>
            <a:pPr>
              <a:spcBef>
                <a:spcPts val="0"/>
              </a:spcBef>
              <a:spcAft>
                <a:spcPts val="1800"/>
              </a:spcAft>
            </a:pPr>
            <a:r>
              <a:rPr lang="en-GB" sz="2400" dirty="0" smtClean="0">
                <a:solidFill>
                  <a:schemeClr val="tx1"/>
                </a:solidFill>
              </a:rPr>
              <a:t>Based on 4 birth dates in a calendar year (4/365.25 = 1.1%)</a:t>
            </a:r>
          </a:p>
          <a:p>
            <a:pPr>
              <a:spcBef>
                <a:spcPts val="0"/>
              </a:spcBef>
              <a:spcAft>
                <a:spcPts val="1800"/>
              </a:spcAft>
            </a:pPr>
            <a:r>
              <a:rPr lang="en-GB" sz="2400" dirty="0" smtClean="0">
                <a:solidFill>
                  <a:schemeClr val="tx1"/>
                </a:solidFill>
              </a:rPr>
              <a:t>Contains information from the last five censuses</a:t>
            </a:r>
          </a:p>
          <a:p>
            <a:pPr>
              <a:spcBef>
                <a:spcPts val="0"/>
              </a:spcBef>
              <a:spcAft>
                <a:spcPts val="1800"/>
              </a:spcAft>
            </a:pPr>
            <a:r>
              <a:rPr lang="en-GB" sz="2400" dirty="0" smtClean="0">
                <a:solidFill>
                  <a:schemeClr val="tx1"/>
                </a:solidFill>
              </a:rPr>
              <a:t>Contains information from civil registration and NHS registration systems</a:t>
            </a:r>
          </a:p>
          <a:p>
            <a:pPr>
              <a:spcBef>
                <a:spcPts val="0"/>
              </a:spcBef>
              <a:spcAft>
                <a:spcPts val="1800"/>
              </a:spcAft>
            </a:pPr>
            <a:r>
              <a:rPr lang="en-GB" sz="2400" dirty="0" smtClean="0">
                <a:solidFill>
                  <a:schemeClr val="tx1"/>
                </a:solidFill>
              </a:rPr>
              <a:t>A relational database that links records of LS sample members</a:t>
            </a:r>
          </a:p>
          <a:p>
            <a:pPr>
              <a:spcBef>
                <a:spcPts val="0"/>
              </a:spcBef>
              <a:spcAft>
                <a:spcPts val="1800"/>
              </a:spcAft>
            </a:pPr>
            <a:r>
              <a:rPr lang="en-GB" sz="2400" dirty="0" smtClean="0">
                <a:solidFill>
                  <a:schemeClr val="tx1"/>
                </a:solidFill>
              </a:rPr>
              <a:t>A dynamic sample with sample members entering and exiting</a:t>
            </a:r>
          </a:p>
          <a:p>
            <a:pPr>
              <a:spcBef>
                <a:spcPts val="0"/>
              </a:spcBef>
              <a:spcAft>
                <a:spcPts val="1800"/>
              </a:spcAft>
            </a:pPr>
            <a:r>
              <a:rPr lang="en-GB" sz="2400" dirty="0" smtClean="0">
                <a:solidFill>
                  <a:schemeClr val="tx1"/>
                </a:solidFill>
              </a:rPr>
              <a:t>Over 40 tables and 5,000 variables</a:t>
            </a:r>
            <a:endParaRPr lang="en-GB" sz="2400" dirty="0">
              <a:solidFill>
                <a:schemeClr val="tx1"/>
              </a:solidFill>
            </a:endParaRPr>
          </a:p>
        </p:txBody>
      </p:sp>
      <p:sp>
        <p:nvSpPr>
          <p:cNvPr id="5" name="Title 1"/>
          <p:cNvSpPr>
            <a:spLocks noGrp="1"/>
          </p:cNvSpPr>
          <p:nvPr>
            <p:ph type="title"/>
          </p:nvPr>
        </p:nvSpPr>
        <p:spPr>
          <a:xfrm>
            <a:off x="2209800" y="152400"/>
            <a:ext cx="7772400" cy="1143000"/>
          </a:xfrm>
        </p:spPr>
        <p:txBody>
          <a:bodyPr/>
          <a:lstStyle/>
          <a:p>
            <a:r>
              <a:rPr lang="en-GB" dirty="0" smtClean="0">
                <a:solidFill>
                  <a:schemeClr val="tx2"/>
                </a:solidFill>
              </a:rPr>
              <a:t>What is the ONS LS?</a:t>
            </a:r>
            <a:endParaRPr lang="en-GB" dirty="0">
              <a:solidFill>
                <a:schemeClr val="tx2"/>
              </a:solidFill>
            </a:endParaRPr>
          </a:p>
        </p:txBody>
      </p:sp>
    </p:spTree>
    <p:extLst>
      <p:ext uri="{BB962C8B-B14F-4D97-AF65-F5344CB8AC3E}">
        <p14:creationId xmlns:p14="http://schemas.microsoft.com/office/powerpoint/2010/main" val="946435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47728" y="260648"/>
            <a:ext cx="6457950" cy="1143000"/>
          </a:xfrm>
        </p:spPr>
        <p:txBody>
          <a:bodyPr>
            <a:normAutofit fontScale="90000"/>
          </a:bodyPr>
          <a:lstStyle/>
          <a:p>
            <a:r>
              <a:rPr lang="en-US" dirty="0" smtClean="0"/>
              <a:t>LS structure: </a:t>
            </a:r>
            <a:br>
              <a:rPr lang="en-US" dirty="0" smtClean="0"/>
            </a:br>
            <a:r>
              <a:rPr lang="en-US" dirty="0" smtClean="0"/>
              <a:t>England &amp; Wales</a:t>
            </a:r>
            <a:endParaRPr lang="en-US" dirty="0"/>
          </a:p>
        </p:txBody>
      </p:sp>
      <p:grpSp>
        <p:nvGrpSpPr>
          <p:cNvPr id="4" name="Group 3"/>
          <p:cNvGrpSpPr/>
          <p:nvPr/>
        </p:nvGrpSpPr>
        <p:grpSpPr>
          <a:xfrm>
            <a:off x="1991544" y="1556793"/>
            <a:ext cx="8208912" cy="5244431"/>
            <a:chOff x="286603" y="1242292"/>
            <a:chExt cx="8857397" cy="5437833"/>
          </a:xfrm>
        </p:grpSpPr>
        <p:grpSp>
          <p:nvGrpSpPr>
            <p:cNvPr id="5" name="Group 4"/>
            <p:cNvGrpSpPr/>
            <p:nvPr/>
          </p:nvGrpSpPr>
          <p:grpSpPr>
            <a:xfrm>
              <a:off x="6243591" y="3016155"/>
              <a:ext cx="2900409" cy="2339607"/>
              <a:chOff x="6243591" y="3016155"/>
              <a:chExt cx="2900409" cy="2339607"/>
            </a:xfrm>
          </p:grpSpPr>
          <p:sp>
            <p:nvSpPr>
              <p:cNvPr id="46" name="AutoShape 364"/>
              <p:cNvSpPr>
                <a:spLocks noChangeArrowheads="1"/>
              </p:cNvSpPr>
              <p:nvPr/>
            </p:nvSpPr>
            <p:spPr bwMode="auto">
              <a:xfrm>
                <a:off x="6243591" y="3016155"/>
                <a:ext cx="2900409" cy="2339607"/>
              </a:xfrm>
              <a:prstGeom prst="roundRect">
                <a:avLst>
                  <a:gd name="adj" fmla="val 16667"/>
                </a:avLst>
              </a:prstGeom>
              <a:solidFill>
                <a:srgbClr val="FFCC99">
                  <a:alpha val="25000"/>
                </a:srgbClr>
              </a:solidFill>
              <a:ln w="2857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47" name="Text Box 378"/>
              <p:cNvSpPr txBox="1">
                <a:spLocks noChangeArrowheads="1"/>
              </p:cNvSpPr>
              <p:nvPr/>
            </p:nvSpPr>
            <p:spPr bwMode="auto">
              <a:xfrm>
                <a:off x="6271354" y="3268361"/>
                <a:ext cx="2872646" cy="2026454"/>
              </a:xfrm>
              <a:prstGeom prst="rect">
                <a:avLst/>
              </a:prstGeom>
              <a:noFill/>
              <a:ln w="2857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79525">
                  <a:spcBef>
                    <a:spcPct val="50000"/>
                  </a:spcBef>
                </a:pPr>
                <a:r>
                  <a:rPr lang="en-GB" sz="1100" b="1" u="sng" dirty="0"/>
                  <a:t>Linked</a:t>
                </a:r>
                <a:r>
                  <a:rPr lang="en-GB" sz="1100" u="sng" dirty="0"/>
                  <a:t>) Events</a:t>
                </a:r>
                <a:r>
                  <a:rPr lang="en-GB" sz="1100" dirty="0"/>
                  <a:t> (1971-2012)</a:t>
                </a:r>
              </a:p>
              <a:p>
                <a:pPr defTabSz="1279525">
                  <a:spcBef>
                    <a:spcPct val="50000"/>
                  </a:spcBef>
                </a:pPr>
                <a:endParaRPr lang="en-GB" sz="1100" b="1" dirty="0"/>
              </a:p>
              <a:p>
                <a:pPr defTabSz="1279525">
                  <a:spcBef>
                    <a:spcPct val="50000"/>
                  </a:spcBef>
                </a:pPr>
                <a:r>
                  <a:rPr lang="en-GB" sz="1100" b="1" dirty="0"/>
                  <a:t>Live births to sample women  292,000</a:t>
                </a:r>
              </a:p>
              <a:p>
                <a:pPr defTabSz="1279525">
                  <a:spcBef>
                    <a:spcPct val="50000"/>
                  </a:spcBef>
                </a:pPr>
                <a:r>
                  <a:rPr lang="en-GB" sz="1100" dirty="0"/>
                  <a:t>Still births to sample women      1,700</a:t>
                </a:r>
                <a:endParaRPr lang="en-GB" sz="1100" b="1" dirty="0"/>
              </a:p>
              <a:p>
                <a:pPr defTabSz="1279525">
                  <a:spcBef>
                    <a:spcPct val="50000"/>
                  </a:spcBef>
                </a:pPr>
                <a:r>
                  <a:rPr lang="en-GB" sz="1100" b="1" dirty="0"/>
                  <a:t>Infant deaths                                 2,400</a:t>
                </a:r>
              </a:p>
              <a:p>
                <a:pPr defTabSz="1279525">
                  <a:spcBef>
                    <a:spcPct val="50000"/>
                  </a:spcBef>
                </a:pPr>
                <a:r>
                  <a:rPr lang="en-GB" sz="1100" b="1" dirty="0"/>
                  <a:t>Widow(</a:t>
                </a:r>
                <a:r>
                  <a:rPr lang="en-GB" sz="1100" b="1" dirty="0" err="1"/>
                  <a:t>er</a:t>
                </a:r>
                <a:r>
                  <a:rPr lang="en-GB" sz="1100" b="1" dirty="0"/>
                  <a:t>)hoods                         </a:t>
                </a:r>
                <a:r>
                  <a:rPr lang="en-GB" sz="1100" dirty="0"/>
                  <a:t>90</a:t>
                </a:r>
                <a:r>
                  <a:rPr lang="en-GB" sz="1100" b="1" dirty="0"/>
                  <a:t>,000</a:t>
                </a:r>
              </a:p>
              <a:p>
                <a:pPr defTabSz="1279525">
                  <a:spcBef>
                    <a:spcPct val="50000"/>
                  </a:spcBef>
                </a:pPr>
                <a:r>
                  <a:rPr lang="en-GB" sz="1100" b="1" dirty="0"/>
                  <a:t>Cancer registrations                </a:t>
                </a:r>
                <a:r>
                  <a:rPr lang="en-GB" sz="1100" dirty="0"/>
                  <a:t>140</a:t>
                </a:r>
                <a:r>
                  <a:rPr lang="en-GB" sz="1100" b="1" dirty="0"/>
                  <a:t>,000</a:t>
                </a:r>
              </a:p>
            </p:txBody>
          </p:sp>
        </p:grpSp>
        <p:grpSp>
          <p:nvGrpSpPr>
            <p:cNvPr id="6" name="Group 5"/>
            <p:cNvGrpSpPr/>
            <p:nvPr/>
          </p:nvGrpSpPr>
          <p:grpSpPr>
            <a:xfrm>
              <a:off x="286603" y="4605823"/>
              <a:ext cx="2067227" cy="1417229"/>
              <a:chOff x="286603" y="4605823"/>
              <a:chExt cx="2067227" cy="1417229"/>
            </a:xfrm>
          </p:grpSpPr>
          <p:sp>
            <p:nvSpPr>
              <p:cNvPr id="44" name="AutoShape 365"/>
              <p:cNvSpPr>
                <a:spLocks noChangeArrowheads="1"/>
              </p:cNvSpPr>
              <p:nvPr/>
            </p:nvSpPr>
            <p:spPr bwMode="auto">
              <a:xfrm>
                <a:off x="286603" y="4605823"/>
                <a:ext cx="2067227" cy="1412840"/>
              </a:xfrm>
              <a:prstGeom prst="roundRect">
                <a:avLst>
                  <a:gd name="adj" fmla="val 16667"/>
                </a:avLst>
              </a:prstGeom>
              <a:solidFill>
                <a:srgbClr val="FFCC99">
                  <a:alpha val="25000"/>
                </a:srgbClr>
              </a:solidFill>
              <a:ln w="2857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45" name="Text Box 379"/>
              <p:cNvSpPr txBox="1">
                <a:spLocks noChangeArrowheads="1"/>
              </p:cNvSpPr>
              <p:nvPr/>
            </p:nvSpPr>
            <p:spPr bwMode="auto">
              <a:xfrm>
                <a:off x="327547" y="4698676"/>
                <a:ext cx="1987486" cy="1324376"/>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79525">
                  <a:spcBef>
                    <a:spcPct val="50000"/>
                  </a:spcBef>
                </a:pPr>
                <a:r>
                  <a:rPr lang="en-GB" sz="1100" b="1" u="sng" dirty="0"/>
                  <a:t>Exits </a:t>
                </a:r>
                <a:r>
                  <a:rPr lang="en-GB" sz="1100" b="1" dirty="0"/>
                  <a:t>(1971-2012)</a:t>
                </a:r>
              </a:p>
              <a:p>
                <a:pPr defTabSz="1279525">
                  <a:spcBef>
                    <a:spcPct val="50000"/>
                  </a:spcBef>
                </a:pPr>
                <a:endParaRPr lang="en-GB" sz="1100" b="1" dirty="0"/>
              </a:p>
              <a:p>
                <a:pPr defTabSz="1279525">
                  <a:spcBef>
                    <a:spcPct val="50000"/>
                  </a:spcBef>
                </a:pPr>
                <a:r>
                  <a:rPr lang="en-GB" sz="1100" b="1" dirty="0"/>
                  <a:t>Deaths            262,000</a:t>
                </a:r>
              </a:p>
              <a:p>
                <a:pPr defTabSz="1279525">
                  <a:spcBef>
                    <a:spcPct val="50000"/>
                  </a:spcBef>
                </a:pPr>
                <a:r>
                  <a:rPr lang="en-GB" sz="1100" b="1" dirty="0"/>
                  <a:t>Embarks           45,000</a:t>
                </a:r>
              </a:p>
              <a:p>
                <a:pPr defTabSz="1279525">
                  <a:spcBef>
                    <a:spcPct val="50000"/>
                  </a:spcBef>
                </a:pPr>
                <a:r>
                  <a:rPr lang="en-GB" sz="1100" dirty="0"/>
                  <a:t>Enlistments        7,600</a:t>
                </a:r>
                <a:endParaRPr lang="en-GB" sz="1100" b="1" dirty="0"/>
              </a:p>
            </p:txBody>
          </p:sp>
        </p:grpSp>
        <p:grpSp>
          <p:nvGrpSpPr>
            <p:cNvPr id="7" name="Group 6"/>
            <p:cNvGrpSpPr/>
            <p:nvPr/>
          </p:nvGrpSpPr>
          <p:grpSpPr>
            <a:xfrm>
              <a:off x="341194" y="2367097"/>
              <a:ext cx="2047164" cy="1399685"/>
              <a:chOff x="341194" y="2367097"/>
              <a:chExt cx="2047164" cy="1399685"/>
            </a:xfrm>
          </p:grpSpPr>
          <p:sp>
            <p:nvSpPr>
              <p:cNvPr id="42" name="AutoShape 366"/>
              <p:cNvSpPr>
                <a:spLocks noChangeArrowheads="1"/>
              </p:cNvSpPr>
              <p:nvPr/>
            </p:nvSpPr>
            <p:spPr bwMode="auto">
              <a:xfrm>
                <a:off x="354842" y="2367097"/>
                <a:ext cx="2033516" cy="1399685"/>
              </a:xfrm>
              <a:prstGeom prst="roundRect">
                <a:avLst>
                  <a:gd name="adj" fmla="val 16667"/>
                </a:avLst>
              </a:prstGeom>
              <a:solidFill>
                <a:srgbClr val="FFCC99">
                  <a:alpha val="25000"/>
                </a:srgbClr>
              </a:solidFill>
              <a:ln w="2857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43" name="Text Box 380"/>
              <p:cNvSpPr txBox="1">
                <a:spLocks noChangeArrowheads="1"/>
              </p:cNvSpPr>
              <p:nvPr/>
            </p:nvSpPr>
            <p:spPr bwMode="auto">
              <a:xfrm>
                <a:off x="341194" y="2437961"/>
                <a:ext cx="2034117" cy="12366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79525">
                  <a:spcBef>
                    <a:spcPct val="50000"/>
                  </a:spcBef>
                </a:pPr>
                <a:r>
                  <a:rPr lang="en-GB" sz="1100" b="1" u="sng" dirty="0"/>
                  <a:t>Entrants </a:t>
                </a:r>
                <a:r>
                  <a:rPr lang="en-GB" sz="1100" b="1" dirty="0"/>
                  <a:t>(1971-2012)     	</a:t>
                </a:r>
              </a:p>
              <a:p>
                <a:pPr defTabSz="1279525">
                  <a:spcBef>
                    <a:spcPct val="50000"/>
                  </a:spcBef>
                </a:pPr>
                <a:r>
                  <a:rPr lang="en-GB" sz="1100" b="1" dirty="0"/>
                  <a:t>Births             303,000</a:t>
                </a:r>
              </a:p>
              <a:p>
                <a:pPr defTabSz="1279525">
                  <a:spcBef>
                    <a:spcPct val="50000"/>
                  </a:spcBef>
                </a:pPr>
                <a:r>
                  <a:rPr lang="en-GB" sz="1100" b="1" dirty="0"/>
                  <a:t>Immigrants    202,000</a:t>
                </a:r>
              </a:p>
              <a:p>
                <a:pPr defTabSz="1279525">
                  <a:spcBef>
                    <a:spcPct val="50000"/>
                  </a:spcBef>
                </a:pPr>
                <a:r>
                  <a:rPr lang="en-GB" sz="1100" dirty="0"/>
                  <a:t>Re-entries        25,000</a:t>
                </a:r>
                <a:endParaRPr lang="en-GB" sz="1100" b="1" dirty="0"/>
              </a:p>
            </p:txBody>
          </p:sp>
        </p:grpSp>
        <p:grpSp>
          <p:nvGrpSpPr>
            <p:cNvPr id="8" name="Group 7"/>
            <p:cNvGrpSpPr/>
            <p:nvPr/>
          </p:nvGrpSpPr>
          <p:grpSpPr>
            <a:xfrm>
              <a:off x="3247952" y="1242292"/>
              <a:ext cx="2018807" cy="5437833"/>
              <a:chOff x="3247952" y="1242292"/>
              <a:chExt cx="2018807" cy="5437833"/>
            </a:xfrm>
          </p:grpSpPr>
          <p:sp>
            <p:nvSpPr>
              <p:cNvPr id="29" name="AutoShape 370"/>
              <p:cNvSpPr>
                <a:spLocks noChangeArrowheads="1"/>
              </p:cNvSpPr>
              <p:nvPr/>
            </p:nvSpPr>
            <p:spPr bwMode="auto">
              <a:xfrm>
                <a:off x="3319960" y="1242292"/>
                <a:ext cx="1946799" cy="864096"/>
              </a:xfrm>
              <a:prstGeom prst="roundRect">
                <a:avLst>
                  <a:gd name="adj" fmla="val 16667"/>
                </a:avLst>
              </a:prstGeom>
              <a:solidFill>
                <a:srgbClr val="F9D3E6"/>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t>1971 Census</a:t>
                </a:r>
              </a:p>
              <a:p>
                <a:pPr algn="ctr"/>
                <a:r>
                  <a:rPr lang="en-US" sz="1100" b="1" dirty="0"/>
                  <a:t>530,000</a:t>
                </a:r>
                <a:r>
                  <a:rPr lang="en-US" sz="1100" dirty="0"/>
                  <a:t> sample members</a:t>
                </a:r>
              </a:p>
              <a:p>
                <a:pPr algn="ctr"/>
                <a:r>
                  <a:rPr lang="en-US" sz="1100" dirty="0"/>
                  <a:t> selected</a:t>
                </a:r>
              </a:p>
              <a:p>
                <a:pPr algn="ctr"/>
                <a:r>
                  <a:rPr lang="en-US" sz="1100" b="1" dirty="0"/>
                  <a:t>513,000</a:t>
                </a:r>
                <a:r>
                  <a:rPr lang="en-US" sz="1100" dirty="0"/>
                  <a:t> traced</a:t>
                </a:r>
              </a:p>
            </p:txBody>
          </p:sp>
          <p:grpSp>
            <p:nvGrpSpPr>
              <p:cNvPr id="30" name="Group 29"/>
              <p:cNvGrpSpPr/>
              <p:nvPr/>
            </p:nvGrpSpPr>
            <p:grpSpPr>
              <a:xfrm>
                <a:off x="3247952" y="2362791"/>
                <a:ext cx="2008372" cy="973336"/>
                <a:chOff x="3247952" y="2362791"/>
                <a:chExt cx="2008372" cy="973336"/>
              </a:xfrm>
            </p:grpSpPr>
            <p:sp>
              <p:nvSpPr>
                <p:cNvPr id="40" name="AutoShape 369"/>
                <p:cNvSpPr>
                  <a:spLocks noChangeArrowheads="1"/>
                </p:cNvSpPr>
                <p:nvPr/>
              </p:nvSpPr>
              <p:spPr bwMode="auto">
                <a:xfrm>
                  <a:off x="3247952" y="2412436"/>
                  <a:ext cx="2008372" cy="897816"/>
                </a:xfrm>
                <a:prstGeom prst="roundRect">
                  <a:avLst>
                    <a:gd name="adj" fmla="val 16667"/>
                  </a:avLst>
                </a:prstGeom>
                <a:solidFill>
                  <a:srgbClr val="DDFBDD"/>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41" name="Text Box 375"/>
                <p:cNvSpPr txBox="1">
                  <a:spLocks noChangeArrowheads="1"/>
                </p:cNvSpPr>
                <p:nvPr/>
              </p:nvSpPr>
              <p:spPr bwMode="auto">
                <a:xfrm>
                  <a:off x="3292077" y="2362791"/>
                  <a:ext cx="1885892" cy="973336"/>
                </a:xfrm>
                <a:prstGeom prst="rect">
                  <a:avLst/>
                </a:prstGeom>
                <a:noFill/>
                <a:ln w="114300">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79525">
                    <a:spcBef>
                      <a:spcPct val="50000"/>
                    </a:spcBef>
                  </a:pPr>
                  <a:r>
                    <a:rPr lang="en-GB" sz="1100" b="1" dirty="0"/>
                    <a:t>1981 Census</a:t>
                  </a:r>
                </a:p>
                <a:p>
                  <a:pPr algn="ctr" defTabSz="1279525">
                    <a:spcBef>
                      <a:spcPct val="50000"/>
                    </a:spcBef>
                  </a:pPr>
                  <a:r>
                    <a:rPr lang="en-GB" sz="1100" b="1" dirty="0"/>
                    <a:t>536,000</a:t>
                  </a:r>
                  <a:r>
                    <a:rPr lang="en-GB" sz="1100" dirty="0"/>
                    <a:t> sample members selected </a:t>
                  </a:r>
                </a:p>
                <a:p>
                  <a:pPr algn="ctr" defTabSz="1279525">
                    <a:spcBef>
                      <a:spcPct val="50000"/>
                    </a:spcBef>
                  </a:pPr>
                  <a:r>
                    <a:rPr lang="en-GB" sz="1100" b="1" dirty="0"/>
                    <a:t>530,000</a:t>
                  </a:r>
                  <a:r>
                    <a:rPr lang="en-GB" sz="1100" dirty="0"/>
                    <a:t> traced         </a:t>
                  </a:r>
                </a:p>
              </p:txBody>
            </p:sp>
          </p:grpSp>
          <p:grpSp>
            <p:nvGrpSpPr>
              <p:cNvPr id="31" name="Group 30"/>
              <p:cNvGrpSpPr/>
              <p:nvPr/>
            </p:nvGrpSpPr>
            <p:grpSpPr>
              <a:xfrm>
                <a:off x="3247952" y="3508406"/>
                <a:ext cx="2001526" cy="973337"/>
                <a:chOff x="3247952" y="3508406"/>
                <a:chExt cx="2001526" cy="973337"/>
              </a:xfrm>
            </p:grpSpPr>
            <p:sp>
              <p:nvSpPr>
                <p:cNvPr id="38" name="AutoShape 368"/>
                <p:cNvSpPr>
                  <a:spLocks noChangeArrowheads="1"/>
                </p:cNvSpPr>
                <p:nvPr/>
              </p:nvSpPr>
              <p:spPr bwMode="auto">
                <a:xfrm>
                  <a:off x="3247952" y="3551386"/>
                  <a:ext cx="2001526" cy="867848"/>
                </a:xfrm>
                <a:prstGeom prst="roundRect">
                  <a:avLst>
                    <a:gd name="adj" fmla="val 16667"/>
                  </a:avLst>
                </a:prstGeom>
                <a:solidFill>
                  <a:srgbClr val="CDE1F5"/>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39" name="Text Box 376"/>
                <p:cNvSpPr txBox="1">
                  <a:spLocks noChangeArrowheads="1"/>
                </p:cNvSpPr>
                <p:nvPr/>
              </p:nvSpPr>
              <p:spPr bwMode="auto">
                <a:xfrm>
                  <a:off x="3301205" y="3508406"/>
                  <a:ext cx="1902628" cy="973337"/>
                </a:xfrm>
                <a:prstGeom prst="rect">
                  <a:avLst/>
                </a:prstGeom>
                <a:noFill/>
                <a:ln w="114300">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79525">
                    <a:spcBef>
                      <a:spcPct val="50000"/>
                    </a:spcBef>
                  </a:pPr>
                  <a:r>
                    <a:rPr lang="en-GB" sz="1100" b="1" dirty="0"/>
                    <a:t>1991 Census</a:t>
                  </a:r>
                </a:p>
                <a:p>
                  <a:pPr algn="ctr" defTabSz="1279525">
                    <a:spcBef>
                      <a:spcPct val="50000"/>
                    </a:spcBef>
                  </a:pPr>
                  <a:r>
                    <a:rPr lang="en-GB" sz="1100" b="1" dirty="0"/>
                    <a:t>544,000</a:t>
                  </a:r>
                  <a:r>
                    <a:rPr lang="en-GB" sz="1100" dirty="0"/>
                    <a:t> sample members selected</a:t>
                  </a:r>
                </a:p>
                <a:p>
                  <a:pPr algn="ctr" defTabSz="1279525">
                    <a:spcBef>
                      <a:spcPct val="50000"/>
                    </a:spcBef>
                  </a:pPr>
                  <a:r>
                    <a:rPr lang="en-GB" sz="1100" b="1" dirty="0"/>
                    <a:t>535,000</a:t>
                  </a:r>
                  <a:r>
                    <a:rPr lang="en-GB" sz="1100" dirty="0"/>
                    <a:t> traced</a:t>
                  </a:r>
                </a:p>
              </p:txBody>
            </p:sp>
          </p:grpSp>
          <p:grpSp>
            <p:nvGrpSpPr>
              <p:cNvPr id="32" name="Group 31"/>
              <p:cNvGrpSpPr/>
              <p:nvPr/>
            </p:nvGrpSpPr>
            <p:grpSpPr>
              <a:xfrm>
                <a:off x="3261646" y="4602794"/>
                <a:ext cx="1987832" cy="973336"/>
                <a:chOff x="3261646" y="4602794"/>
                <a:chExt cx="1987832" cy="973336"/>
              </a:xfrm>
            </p:grpSpPr>
            <p:sp>
              <p:nvSpPr>
                <p:cNvPr id="36" name="AutoShape 367"/>
                <p:cNvSpPr>
                  <a:spLocks noChangeArrowheads="1"/>
                </p:cNvSpPr>
                <p:nvPr/>
              </p:nvSpPr>
              <p:spPr bwMode="auto">
                <a:xfrm>
                  <a:off x="3261646" y="4646020"/>
                  <a:ext cx="1987832" cy="873530"/>
                </a:xfrm>
                <a:prstGeom prst="roundRect">
                  <a:avLst>
                    <a:gd name="adj" fmla="val 16667"/>
                  </a:avLst>
                </a:prstGeom>
                <a:solidFill>
                  <a:srgbClr val="FFFFC1"/>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37" name="Text Box 377"/>
                <p:cNvSpPr txBox="1">
                  <a:spLocks noChangeArrowheads="1"/>
                </p:cNvSpPr>
                <p:nvPr/>
              </p:nvSpPr>
              <p:spPr bwMode="auto">
                <a:xfrm>
                  <a:off x="3298163" y="4602794"/>
                  <a:ext cx="1911757" cy="973336"/>
                </a:xfrm>
                <a:prstGeom prst="rect">
                  <a:avLst/>
                </a:prstGeom>
                <a:noFill/>
                <a:ln w="114300">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79525">
                    <a:spcBef>
                      <a:spcPct val="50000"/>
                    </a:spcBef>
                  </a:pPr>
                  <a:r>
                    <a:rPr lang="en-GB" sz="1100" b="1" dirty="0"/>
                    <a:t>2001 Census</a:t>
                  </a:r>
                </a:p>
                <a:p>
                  <a:pPr algn="ctr" defTabSz="1279525">
                    <a:spcBef>
                      <a:spcPct val="50000"/>
                    </a:spcBef>
                  </a:pPr>
                  <a:r>
                    <a:rPr lang="en-GB" sz="1100" b="1" dirty="0"/>
                    <a:t>540,000</a:t>
                  </a:r>
                  <a:r>
                    <a:rPr lang="en-GB" sz="1100" dirty="0"/>
                    <a:t> sample members selected</a:t>
                  </a:r>
                </a:p>
                <a:p>
                  <a:pPr algn="ctr" defTabSz="1279525">
                    <a:spcBef>
                      <a:spcPct val="50000"/>
                    </a:spcBef>
                  </a:pPr>
                  <a:r>
                    <a:rPr lang="en-GB" sz="1100" b="1" dirty="0"/>
                    <a:t>537,000</a:t>
                  </a:r>
                  <a:r>
                    <a:rPr lang="en-GB" sz="1100" dirty="0"/>
                    <a:t> traced</a:t>
                  </a:r>
                </a:p>
              </p:txBody>
            </p:sp>
          </p:grpSp>
          <p:grpSp>
            <p:nvGrpSpPr>
              <p:cNvPr id="33" name="Group 32"/>
              <p:cNvGrpSpPr/>
              <p:nvPr/>
            </p:nvGrpSpPr>
            <p:grpSpPr>
              <a:xfrm>
                <a:off x="3275339" y="5706788"/>
                <a:ext cx="1974139" cy="973337"/>
                <a:chOff x="3275339" y="5706788"/>
                <a:chExt cx="1974139" cy="973337"/>
              </a:xfrm>
            </p:grpSpPr>
            <p:sp>
              <p:nvSpPr>
                <p:cNvPr id="34" name="AutoShape 418"/>
                <p:cNvSpPr>
                  <a:spLocks noChangeArrowheads="1"/>
                </p:cNvSpPr>
                <p:nvPr/>
              </p:nvSpPr>
              <p:spPr bwMode="auto">
                <a:xfrm>
                  <a:off x="3275339" y="5709536"/>
                  <a:ext cx="1974139" cy="927660"/>
                </a:xfrm>
                <a:prstGeom prst="roundRect">
                  <a:avLst>
                    <a:gd name="adj" fmla="val 16667"/>
                  </a:avLst>
                </a:prstGeom>
                <a:solidFill>
                  <a:schemeClr val="accent2">
                    <a:lumMod val="40000"/>
                    <a:lumOff val="60000"/>
                  </a:schemeClr>
                </a:solidFill>
                <a:ln w="9525">
                  <a:solidFill>
                    <a:schemeClr val="tx1"/>
                  </a:solidFill>
                  <a:prstDash val="solid"/>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100" dirty="0"/>
                </a:p>
              </p:txBody>
            </p:sp>
            <p:sp>
              <p:nvSpPr>
                <p:cNvPr id="35" name="Text Box 419"/>
                <p:cNvSpPr txBox="1">
                  <a:spLocks noChangeArrowheads="1"/>
                </p:cNvSpPr>
                <p:nvPr/>
              </p:nvSpPr>
              <p:spPr bwMode="auto">
                <a:xfrm>
                  <a:off x="3320984" y="5706788"/>
                  <a:ext cx="1870677" cy="973337"/>
                </a:xfrm>
                <a:prstGeom prst="rect">
                  <a:avLst/>
                </a:prstGeom>
                <a:noFill/>
                <a:ln w="114300">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79525">
                    <a:spcBef>
                      <a:spcPct val="50000"/>
                    </a:spcBef>
                  </a:pPr>
                  <a:r>
                    <a:rPr lang="en-GB" sz="1100" b="1" dirty="0"/>
                    <a:t>2011 Census</a:t>
                  </a:r>
                </a:p>
                <a:p>
                  <a:pPr algn="ctr" defTabSz="1279525">
                    <a:spcBef>
                      <a:spcPct val="50000"/>
                    </a:spcBef>
                  </a:pPr>
                  <a:r>
                    <a:rPr lang="en-GB" sz="1100" dirty="0"/>
                    <a:t>590,000 sample members selected</a:t>
                  </a:r>
                </a:p>
                <a:p>
                  <a:pPr algn="ctr" defTabSz="1279525">
                    <a:spcBef>
                      <a:spcPct val="50000"/>
                    </a:spcBef>
                  </a:pPr>
                  <a:r>
                    <a:rPr lang="en-GB" sz="1100" dirty="0"/>
                    <a:t>582,000 traced</a:t>
                  </a:r>
                </a:p>
              </p:txBody>
            </p:sp>
          </p:grpSp>
        </p:grpSp>
        <p:grpSp>
          <p:nvGrpSpPr>
            <p:cNvPr id="9" name="Group 8"/>
            <p:cNvGrpSpPr/>
            <p:nvPr/>
          </p:nvGrpSpPr>
          <p:grpSpPr>
            <a:xfrm>
              <a:off x="2357634" y="2160795"/>
              <a:ext cx="3900469" cy="4392599"/>
              <a:chOff x="2357634" y="2160795"/>
              <a:chExt cx="3900469" cy="4392599"/>
            </a:xfrm>
          </p:grpSpPr>
          <p:sp>
            <p:nvSpPr>
              <p:cNvPr id="10" name="Freeform 9"/>
              <p:cNvSpPr>
                <a:spLocks/>
              </p:cNvSpPr>
              <p:nvPr/>
            </p:nvSpPr>
            <p:spPr bwMode="auto">
              <a:xfrm>
                <a:off x="2527872" y="2322412"/>
                <a:ext cx="652721" cy="2908"/>
              </a:xfrm>
              <a:custGeom>
                <a:avLst/>
                <a:gdLst>
                  <a:gd name="T0" fmla="*/ 0 w 861"/>
                  <a:gd name="T1" fmla="*/ 3 h 3"/>
                  <a:gd name="T2" fmla="*/ 843 w 861"/>
                  <a:gd name="T3" fmla="*/ 0 h 3"/>
                  <a:gd name="T4" fmla="*/ 0 60000 65536"/>
                  <a:gd name="T5" fmla="*/ 0 60000 65536"/>
                  <a:gd name="T6" fmla="*/ 0 w 861"/>
                  <a:gd name="T7" fmla="*/ 0 h 3"/>
                  <a:gd name="T8" fmla="*/ 861 w 861"/>
                  <a:gd name="T9" fmla="*/ 3 h 3"/>
                </a:gdLst>
                <a:ahLst/>
                <a:cxnLst>
                  <a:cxn ang="T4">
                    <a:pos x="T0" y="T1"/>
                  </a:cxn>
                  <a:cxn ang="T5">
                    <a:pos x="T2" y="T3"/>
                  </a:cxn>
                </a:cxnLst>
                <a:rect l="T6" t="T7" r="T8" b="T9"/>
                <a:pathLst>
                  <a:path w="861" h="3">
                    <a:moveTo>
                      <a:pt x="0" y="3"/>
                    </a:moveTo>
                    <a:lnTo>
                      <a:pt x="861" y="0"/>
                    </a:lnTo>
                  </a:path>
                </a:pathLst>
              </a:custGeom>
              <a:noFill/>
              <a:ln w="38100">
                <a:solidFill>
                  <a:srgbClr val="78757F"/>
                </a:solidFill>
                <a:round/>
                <a:headEnd/>
                <a:tailEnd type="triangle" w="lg" len="lg"/>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100" dirty="0"/>
              </a:p>
            </p:txBody>
          </p:sp>
          <p:sp>
            <p:nvSpPr>
              <p:cNvPr id="11" name="Freeform 10"/>
              <p:cNvSpPr>
                <a:spLocks/>
              </p:cNvSpPr>
              <p:nvPr/>
            </p:nvSpPr>
            <p:spPr bwMode="auto">
              <a:xfrm>
                <a:off x="5329088" y="2317565"/>
                <a:ext cx="653482" cy="4847"/>
              </a:xfrm>
              <a:custGeom>
                <a:avLst/>
                <a:gdLst>
                  <a:gd name="T0" fmla="*/ 758 w 881"/>
                  <a:gd name="T1" fmla="*/ 5 h 5"/>
                  <a:gd name="T2" fmla="*/ 0 w 881"/>
                  <a:gd name="T3" fmla="*/ 0 h 5"/>
                  <a:gd name="T4" fmla="*/ 0 60000 65536"/>
                  <a:gd name="T5" fmla="*/ 0 60000 65536"/>
                  <a:gd name="T6" fmla="*/ 0 w 881"/>
                  <a:gd name="T7" fmla="*/ 0 h 5"/>
                  <a:gd name="T8" fmla="*/ 881 w 881"/>
                  <a:gd name="T9" fmla="*/ 5 h 5"/>
                </a:gdLst>
                <a:ahLst/>
                <a:cxnLst>
                  <a:cxn ang="T4">
                    <a:pos x="T0" y="T1"/>
                  </a:cxn>
                  <a:cxn ang="T5">
                    <a:pos x="T2" y="T3"/>
                  </a:cxn>
                </a:cxnLst>
                <a:rect l="T6" t="T7" r="T8" b="T9"/>
                <a:pathLst>
                  <a:path w="881" h="5">
                    <a:moveTo>
                      <a:pt x="881" y="5"/>
                    </a:moveTo>
                    <a:lnTo>
                      <a:pt x="0" y="0"/>
                    </a:lnTo>
                  </a:path>
                </a:pathLst>
              </a:custGeom>
              <a:noFill/>
              <a:ln w="38100">
                <a:solidFill>
                  <a:srgbClr val="78757F"/>
                </a:solidFill>
                <a:round/>
                <a:headEnd/>
                <a:tailEnd type="triangle" w="lg" len="lg"/>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100" dirty="0"/>
              </a:p>
            </p:txBody>
          </p:sp>
          <p:sp>
            <p:nvSpPr>
              <p:cNvPr id="12" name="Freeform 11"/>
              <p:cNvSpPr>
                <a:spLocks/>
              </p:cNvSpPr>
              <p:nvPr/>
            </p:nvSpPr>
            <p:spPr bwMode="auto">
              <a:xfrm>
                <a:off x="5340960" y="3399624"/>
                <a:ext cx="653482" cy="2908"/>
              </a:xfrm>
              <a:custGeom>
                <a:avLst/>
                <a:gdLst>
                  <a:gd name="T0" fmla="*/ 844 w 862"/>
                  <a:gd name="T1" fmla="*/ 0 h 3"/>
                  <a:gd name="T2" fmla="*/ 0 w 862"/>
                  <a:gd name="T3" fmla="*/ 3 h 3"/>
                  <a:gd name="T4" fmla="*/ 0 60000 65536"/>
                  <a:gd name="T5" fmla="*/ 0 60000 65536"/>
                  <a:gd name="T6" fmla="*/ 0 w 862"/>
                  <a:gd name="T7" fmla="*/ 0 h 3"/>
                  <a:gd name="T8" fmla="*/ 862 w 862"/>
                  <a:gd name="T9" fmla="*/ 3 h 3"/>
                </a:gdLst>
                <a:ahLst/>
                <a:cxnLst>
                  <a:cxn ang="T4">
                    <a:pos x="T0" y="T1"/>
                  </a:cxn>
                  <a:cxn ang="T5">
                    <a:pos x="T2" y="T3"/>
                  </a:cxn>
                </a:cxnLst>
                <a:rect l="T6" t="T7" r="T8" b="T9"/>
                <a:pathLst>
                  <a:path w="862" h="3">
                    <a:moveTo>
                      <a:pt x="862" y="0"/>
                    </a:moveTo>
                    <a:lnTo>
                      <a:pt x="0" y="3"/>
                    </a:lnTo>
                  </a:path>
                </a:pathLst>
              </a:custGeom>
              <a:noFill/>
              <a:ln w="38100">
                <a:solidFill>
                  <a:srgbClr val="78757F"/>
                </a:solidFill>
                <a:round/>
                <a:headEnd/>
                <a:tailEnd type="triangle" w="lg" len="lg"/>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100" dirty="0"/>
              </a:p>
            </p:txBody>
          </p:sp>
          <p:sp>
            <p:nvSpPr>
              <p:cNvPr id="13" name="Freeform 12"/>
              <p:cNvSpPr>
                <a:spLocks/>
              </p:cNvSpPr>
              <p:nvPr/>
            </p:nvSpPr>
            <p:spPr bwMode="auto">
              <a:xfrm>
                <a:off x="5323002" y="4551752"/>
                <a:ext cx="659568" cy="2908"/>
              </a:xfrm>
              <a:custGeom>
                <a:avLst/>
                <a:gdLst>
                  <a:gd name="T0" fmla="*/ 852 w 870"/>
                  <a:gd name="T1" fmla="*/ 3 h 3"/>
                  <a:gd name="T2" fmla="*/ 0 w 870"/>
                  <a:gd name="T3" fmla="*/ 0 h 3"/>
                  <a:gd name="T4" fmla="*/ 0 60000 65536"/>
                  <a:gd name="T5" fmla="*/ 0 60000 65536"/>
                  <a:gd name="T6" fmla="*/ 0 w 870"/>
                  <a:gd name="T7" fmla="*/ 0 h 3"/>
                  <a:gd name="T8" fmla="*/ 870 w 870"/>
                  <a:gd name="T9" fmla="*/ 3 h 3"/>
                </a:gdLst>
                <a:ahLst/>
                <a:cxnLst>
                  <a:cxn ang="T4">
                    <a:pos x="T0" y="T1"/>
                  </a:cxn>
                  <a:cxn ang="T5">
                    <a:pos x="T2" y="T3"/>
                  </a:cxn>
                </a:cxnLst>
                <a:rect l="T6" t="T7" r="T8" b="T9"/>
                <a:pathLst>
                  <a:path w="870" h="3">
                    <a:moveTo>
                      <a:pt x="870" y="3"/>
                    </a:moveTo>
                    <a:lnTo>
                      <a:pt x="0" y="0"/>
                    </a:lnTo>
                  </a:path>
                </a:pathLst>
              </a:custGeom>
              <a:noFill/>
              <a:ln w="38100">
                <a:solidFill>
                  <a:srgbClr val="78757F"/>
                </a:solidFill>
                <a:round/>
                <a:headEnd/>
                <a:tailEnd type="triangle" w="lg" len="lg"/>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100" dirty="0"/>
              </a:p>
            </p:txBody>
          </p:sp>
          <p:sp>
            <p:nvSpPr>
              <p:cNvPr id="14" name="Freeform 13"/>
              <p:cNvSpPr>
                <a:spLocks/>
              </p:cNvSpPr>
              <p:nvPr/>
            </p:nvSpPr>
            <p:spPr bwMode="auto">
              <a:xfrm>
                <a:off x="5305505" y="5634780"/>
                <a:ext cx="677065" cy="1939"/>
              </a:xfrm>
              <a:custGeom>
                <a:avLst/>
                <a:gdLst>
                  <a:gd name="T0" fmla="*/ 784 w 913"/>
                  <a:gd name="T1" fmla="*/ 0 h 2"/>
                  <a:gd name="T2" fmla="*/ 0 w 913"/>
                  <a:gd name="T3" fmla="*/ 2 h 2"/>
                  <a:gd name="T4" fmla="*/ 0 60000 65536"/>
                  <a:gd name="T5" fmla="*/ 0 60000 65536"/>
                  <a:gd name="T6" fmla="*/ 0 w 913"/>
                  <a:gd name="T7" fmla="*/ 0 h 2"/>
                  <a:gd name="T8" fmla="*/ 913 w 913"/>
                  <a:gd name="T9" fmla="*/ 2 h 2"/>
                </a:gdLst>
                <a:ahLst/>
                <a:cxnLst>
                  <a:cxn ang="T4">
                    <a:pos x="T0" y="T1"/>
                  </a:cxn>
                  <a:cxn ang="T5">
                    <a:pos x="T2" y="T3"/>
                  </a:cxn>
                </a:cxnLst>
                <a:rect l="T6" t="T7" r="T8" b="T9"/>
                <a:pathLst>
                  <a:path w="913" h="2">
                    <a:moveTo>
                      <a:pt x="913" y="0"/>
                    </a:moveTo>
                    <a:lnTo>
                      <a:pt x="0" y="2"/>
                    </a:lnTo>
                  </a:path>
                </a:pathLst>
              </a:custGeom>
              <a:noFill/>
              <a:ln w="38100">
                <a:solidFill>
                  <a:srgbClr val="78757F"/>
                </a:solidFill>
                <a:round/>
                <a:headEnd/>
                <a:tailEnd type="triangle" w="lg" len="lg"/>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100" dirty="0"/>
              </a:p>
            </p:txBody>
          </p:sp>
          <p:sp>
            <p:nvSpPr>
              <p:cNvPr id="15" name="Line 387"/>
              <p:cNvSpPr>
                <a:spLocks noChangeShapeType="1"/>
              </p:cNvSpPr>
              <p:nvPr/>
            </p:nvSpPr>
            <p:spPr bwMode="auto">
              <a:xfrm>
                <a:off x="5982569" y="2322411"/>
                <a:ext cx="8797" cy="4214867"/>
              </a:xfrm>
              <a:prstGeom prst="line">
                <a:avLst/>
              </a:prstGeom>
              <a:noFill/>
              <a:ln w="38100">
                <a:solidFill>
                  <a:srgbClr val="78757F"/>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100" dirty="0"/>
              </a:p>
            </p:txBody>
          </p:sp>
          <p:sp>
            <p:nvSpPr>
              <p:cNvPr id="16" name="Freeform 15"/>
              <p:cNvSpPr>
                <a:spLocks/>
              </p:cNvSpPr>
              <p:nvPr/>
            </p:nvSpPr>
            <p:spPr bwMode="auto">
              <a:xfrm>
                <a:off x="2527872" y="5562772"/>
                <a:ext cx="709016" cy="969"/>
              </a:xfrm>
              <a:custGeom>
                <a:avLst/>
                <a:gdLst>
                  <a:gd name="T0" fmla="*/ 0 w 935"/>
                  <a:gd name="T1" fmla="*/ 1 h 1"/>
                  <a:gd name="T2" fmla="*/ 917 w 935"/>
                  <a:gd name="T3" fmla="*/ 0 h 1"/>
                  <a:gd name="T4" fmla="*/ 0 60000 65536"/>
                  <a:gd name="T5" fmla="*/ 0 60000 65536"/>
                  <a:gd name="T6" fmla="*/ 0 w 935"/>
                  <a:gd name="T7" fmla="*/ 0 h 1"/>
                  <a:gd name="T8" fmla="*/ 935 w 935"/>
                  <a:gd name="T9" fmla="*/ 1 h 1"/>
                </a:gdLst>
                <a:ahLst/>
                <a:cxnLst>
                  <a:cxn ang="T4">
                    <a:pos x="T0" y="T1"/>
                  </a:cxn>
                  <a:cxn ang="T5">
                    <a:pos x="T2" y="T3"/>
                  </a:cxn>
                </a:cxnLst>
                <a:rect l="T6" t="T7" r="T8" b="T9"/>
                <a:pathLst>
                  <a:path w="935" h="1">
                    <a:moveTo>
                      <a:pt x="0" y="1"/>
                    </a:moveTo>
                    <a:lnTo>
                      <a:pt x="935" y="0"/>
                    </a:lnTo>
                  </a:path>
                </a:pathLst>
              </a:custGeom>
              <a:noFill/>
              <a:ln w="38100">
                <a:solidFill>
                  <a:srgbClr val="78757F"/>
                </a:solidFill>
                <a:round/>
                <a:headEnd/>
                <a:tailEnd type="triangle" w="lg" len="lg"/>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100" dirty="0"/>
              </a:p>
            </p:txBody>
          </p:sp>
          <p:sp>
            <p:nvSpPr>
              <p:cNvPr id="17" name="Line 389"/>
              <p:cNvSpPr>
                <a:spLocks noChangeShapeType="1"/>
              </p:cNvSpPr>
              <p:nvPr/>
            </p:nvSpPr>
            <p:spPr bwMode="auto">
              <a:xfrm>
                <a:off x="2527872" y="3474540"/>
                <a:ext cx="665654" cy="0"/>
              </a:xfrm>
              <a:prstGeom prst="line">
                <a:avLst/>
              </a:prstGeom>
              <a:noFill/>
              <a:ln w="38100">
                <a:solidFill>
                  <a:srgbClr val="78757F"/>
                </a:solidFill>
                <a:round/>
                <a:headEnd/>
                <a:tailEnd type="triangle" w="lg" len="lg"/>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100" dirty="0"/>
              </a:p>
            </p:txBody>
          </p:sp>
          <p:sp>
            <p:nvSpPr>
              <p:cNvPr id="18" name="Line 390"/>
              <p:cNvSpPr>
                <a:spLocks noChangeShapeType="1"/>
              </p:cNvSpPr>
              <p:nvPr/>
            </p:nvSpPr>
            <p:spPr bwMode="auto">
              <a:xfrm>
                <a:off x="2527872" y="4554660"/>
                <a:ext cx="665654" cy="0"/>
              </a:xfrm>
              <a:prstGeom prst="line">
                <a:avLst/>
              </a:prstGeom>
              <a:noFill/>
              <a:ln w="38100">
                <a:solidFill>
                  <a:srgbClr val="78757F"/>
                </a:solidFill>
                <a:round/>
                <a:headEnd/>
                <a:tailEnd type="triangle" w="lg" len="lg"/>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100" dirty="0"/>
              </a:p>
            </p:txBody>
          </p:sp>
          <p:sp>
            <p:nvSpPr>
              <p:cNvPr id="19" name="Line 391"/>
              <p:cNvSpPr>
                <a:spLocks noChangeShapeType="1"/>
              </p:cNvSpPr>
              <p:nvPr/>
            </p:nvSpPr>
            <p:spPr bwMode="auto">
              <a:xfrm flipH="1">
                <a:off x="4261267" y="2160795"/>
                <a:ext cx="761" cy="233625"/>
              </a:xfrm>
              <a:prstGeom prst="line">
                <a:avLst/>
              </a:prstGeom>
              <a:noFill/>
              <a:ln w="12700">
                <a:solidFill>
                  <a:schemeClr val="tx1"/>
                </a:solidFill>
                <a:round/>
                <a:headEnd/>
                <a:tailEnd type="triangl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100" dirty="0"/>
              </a:p>
            </p:txBody>
          </p:sp>
          <p:sp>
            <p:nvSpPr>
              <p:cNvPr id="20" name="Line 417"/>
              <p:cNvSpPr>
                <a:spLocks noChangeShapeType="1"/>
              </p:cNvSpPr>
              <p:nvPr/>
            </p:nvSpPr>
            <p:spPr bwMode="auto">
              <a:xfrm>
                <a:off x="2514224" y="2308763"/>
                <a:ext cx="37907" cy="4228514"/>
              </a:xfrm>
              <a:prstGeom prst="line">
                <a:avLst/>
              </a:prstGeom>
              <a:noFill/>
              <a:ln w="38100">
                <a:solidFill>
                  <a:srgbClr val="78757F"/>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100" dirty="0"/>
              </a:p>
            </p:txBody>
          </p:sp>
          <p:sp>
            <p:nvSpPr>
              <p:cNvPr id="21" name="Line 420"/>
              <p:cNvSpPr>
                <a:spLocks noChangeShapeType="1"/>
              </p:cNvSpPr>
              <p:nvPr/>
            </p:nvSpPr>
            <p:spPr bwMode="auto">
              <a:xfrm flipH="1">
                <a:off x="4295501" y="5473163"/>
                <a:ext cx="761" cy="233625"/>
              </a:xfrm>
              <a:prstGeom prst="line">
                <a:avLst/>
              </a:prstGeom>
              <a:noFill/>
              <a:ln w="12700">
                <a:solidFill>
                  <a:schemeClr val="tx1"/>
                </a:solidFill>
                <a:round/>
                <a:headEnd/>
                <a:tailEnd type="triangl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100" dirty="0"/>
              </a:p>
            </p:txBody>
          </p:sp>
          <p:sp>
            <p:nvSpPr>
              <p:cNvPr id="22" name="Line 515"/>
              <p:cNvSpPr>
                <a:spLocks noChangeShapeType="1"/>
              </p:cNvSpPr>
              <p:nvPr/>
            </p:nvSpPr>
            <p:spPr bwMode="auto">
              <a:xfrm>
                <a:off x="2359155" y="2826468"/>
                <a:ext cx="178015" cy="0"/>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100" dirty="0"/>
              </a:p>
            </p:txBody>
          </p:sp>
          <p:sp>
            <p:nvSpPr>
              <p:cNvPr id="23" name="Line 516"/>
              <p:cNvSpPr>
                <a:spLocks noChangeShapeType="1"/>
              </p:cNvSpPr>
              <p:nvPr/>
            </p:nvSpPr>
            <p:spPr bwMode="auto">
              <a:xfrm>
                <a:off x="2357634" y="5130724"/>
                <a:ext cx="178015" cy="0"/>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100" dirty="0"/>
              </a:p>
            </p:txBody>
          </p:sp>
          <p:sp>
            <p:nvSpPr>
              <p:cNvPr id="24" name="Line 515"/>
              <p:cNvSpPr>
                <a:spLocks noChangeShapeType="1"/>
              </p:cNvSpPr>
              <p:nvPr/>
            </p:nvSpPr>
            <p:spPr bwMode="auto">
              <a:xfrm flipH="1" flipV="1">
                <a:off x="5970072" y="4124298"/>
                <a:ext cx="288031" cy="0"/>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100" dirty="0"/>
              </a:p>
            </p:txBody>
          </p:sp>
          <p:sp>
            <p:nvSpPr>
              <p:cNvPr id="25" name="Line 420"/>
              <p:cNvSpPr>
                <a:spLocks noChangeShapeType="1"/>
              </p:cNvSpPr>
              <p:nvPr/>
            </p:nvSpPr>
            <p:spPr bwMode="auto">
              <a:xfrm flipH="1">
                <a:off x="4256064" y="4393043"/>
                <a:ext cx="761" cy="233625"/>
              </a:xfrm>
              <a:prstGeom prst="line">
                <a:avLst/>
              </a:prstGeom>
              <a:noFill/>
              <a:ln w="12700">
                <a:solidFill>
                  <a:schemeClr val="tx1"/>
                </a:solidFill>
                <a:round/>
                <a:headEnd/>
                <a:tailEnd type="triangl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100" dirty="0"/>
              </a:p>
            </p:txBody>
          </p:sp>
          <p:sp>
            <p:nvSpPr>
              <p:cNvPr id="26" name="Line 420"/>
              <p:cNvSpPr>
                <a:spLocks noChangeShapeType="1"/>
              </p:cNvSpPr>
              <p:nvPr/>
            </p:nvSpPr>
            <p:spPr bwMode="auto">
              <a:xfrm flipH="1">
                <a:off x="4256064" y="3312923"/>
                <a:ext cx="761" cy="233625"/>
              </a:xfrm>
              <a:prstGeom prst="line">
                <a:avLst/>
              </a:prstGeom>
              <a:noFill/>
              <a:ln w="12700">
                <a:solidFill>
                  <a:schemeClr val="tx1"/>
                </a:solidFill>
                <a:round/>
                <a:headEnd/>
                <a:tailEnd type="triangl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100" dirty="0"/>
              </a:p>
            </p:txBody>
          </p:sp>
          <p:sp>
            <p:nvSpPr>
              <p:cNvPr id="27" name="Freeform 26"/>
              <p:cNvSpPr>
                <a:spLocks/>
              </p:cNvSpPr>
              <p:nvPr/>
            </p:nvSpPr>
            <p:spPr bwMode="auto">
              <a:xfrm>
                <a:off x="2543794" y="6547686"/>
                <a:ext cx="709016" cy="969"/>
              </a:xfrm>
              <a:custGeom>
                <a:avLst/>
                <a:gdLst>
                  <a:gd name="T0" fmla="*/ 0 w 935"/>
                  <a:gd name="T1" fmla="*/ 1 h 1"/>
                  <a:gd name="T2" fmla="*/ 917 w 935"/>
                  <a:gd name="T3" fmla="*/ 0 h 1"/>
                  <a:gd name="T4" fmla="*/ 0 60000 65536"/>
                  <a:gd name="T5" fmla="*/ 0 60000 65536"/>
                  <a:gd name="T6" fmla="*/ 0 w 935"/>
                  <a:gd name="T7" fmla="*/ 0 h 1"/>
                  <a:gd name="T8" fmla="*/ 935 w 935"/>
                  <a:gd name="T9" fmla="*/ 1 h 1"/>
                </a:gdLst>
                <a:ahLst/>
                <a:cxnLst>
                  <a:cxn ang="T4">
                    <a:pos x="T0" y="T1"/>
                  </a:cxn>
                  <a:cxn ang="T5">
                    <a:pos x="T2" y="T3"/>
                  </a:cxn>
                </a:cxnLst>
                <a:rect l="T6" t="T7" r="T8" b="T9"/>
                <a:pathLst>
                  <a:path w="935" h="1">
                    <a:moveTo>
                      <a:pt x="0" y="1"/>
                    </a:moveTo>
                    <a:lnTo>
                      <a:pt x="935" y="0"/>
                    </a:lnTo>
                  </a:path>
                </a:pathLst>
              </a:custGeom>
              <a:noFill/>
              <a:ln w="38100">
                <a:solidFill>
                  <a:srgbClr val="78757F"/>
                </a:solidFill>
                <a:round/>
                <a:headEnd/>
                <a:tailEnd type="triangle" w="lg" len="lg"/>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100" dirty="0"/>
              </a:p>
            </p:txBody>
          </p:sp>
          <p:sp>
            <p:nvSpPr>
              <p:cNvPr id="28" name="Freeform 27"/>
              <p:cNvSpPr>
                <a:spLocks/>
              </p:cNvSpPr>
              <p:nvPr/>
            </p:nvSpPr>
            <p:spPr bwMode="auto">
              <a:xfrm>
                <a:off x="5321428" y="6551455"/>
                <a:ext cx="677065" cy="1939"/>
              </a:xfrm>
              <a:custGeom>
                <a:avLst/>
                <a:gdLst>
                  <a:gd name="T0" fmla="*/ 784 w 913"/>
                  <a:gd name="T1" fmla="*/ 0 h 2"/>
                  <a:gd name="T2" fmla="*/ 0 w 913"/>
                  <a:gd name="T3" fmla="*/ 2 h 2"/>
                  <a:gd name="T4" fmla="*/ 0 60000 65536"/>
                  <a:gd name="T5" fmla="*/ 0 60000 65536"/>
                  <a:gd name="T6" fmla="*/ 0 w 913"/>
                  <a:gd name="T7" fmla="*/ 0 h 2"/>
                  <a:gd name="T8" fmla="*/ 913 w 913"/>
                  <a:gd name="T9" fmla="*/ 2 h 2"/>
                </a:gdLst>
                <a:ahLst/>
                <a:cxnLst>
                  <a:cxn ang="T4">
                    <a:pos x="T0" y="T1"/>
                  </a:cxn>
                  <a:cxn ang="T5">
                    <a:pos x="T2" y="T3"/>
                  </a:cxn>
                </a:cxnLst>
                <a:rect l="T6" t="T7" r="T8" b="T9"/>
                <a:pathLst>
                  <a:path w="913" h="2">
                    <a:moveTo>
                      <a:pt x="913" y="0"/>
                    </a:moveTo>
                    <a:lnTo>
                      <a:pt x="0" y="2"/>
                    </a:lnTo>
                  </a:path>
                </a:pathLst>
              </a:custGeom>
              <a:noFill/>
              <a:ln w="38100">
                <a:solidFill>
                  <a:srgbClr val="78757F"/>
                </a:solidFill>
                <a:round/>
                <a:headEnd/>
                <a:tailEnd type="triangle" w="lg" len="lg"/>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100" dirty="0"/>
              </a:p>
            </p:txBody>
          </p:sp>
        </p:grpSp>
      </p:grpSp>
    </p:spTree>
    <p:extLst>
      <p:ext uri="{BB962C8B-B14F-4D97-AF65-F5344CB8AC3E}">
        <p14:creationId xmlns:p14="http://schemas.microsoft.com/office/powerpoint/2010/main" val="18279411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Following on from 1971…</a:t>
            </a:r>
            <a:endParaRPr lang="en-GB" dirty="0"/>
          </a:p>
        </p:txBody>
      </p:sp>
      <p:pic>
        <p:nvPicPr>
          <p:cNvPr id="6" name="Picture 5" descr="Longitudinal_1971.png"/>
          <p:cNvPicPr>
            <a:picLocks noChangeAspect="1"/>
          </p:cNvPicPr>
          <p:nvPr/>
        </p:nvPicPr>
        <p:blipFill>
          <a:blip r:embed="rId3" cstate="print"/>
          <a:stretch>
            <a:fillRect/>
          </a:stretch>
        </p:blipFill>
        <p:spPr>
          <a:xfrm>
            <a:off x="3164542" y="1622337"/>
            <a:ext cx="6732494" cy="5043241"/>
          </a:xfrm>
          <a:prstGeom prst="rect">
            <a:avLst/>
          </a:prstGeom>
        </p:spPr>
      </p:pic>
    </p:spTree>
    <p:extLst>
      <p:ext uri="{BB962C8B-B14F-4D97-AF65-F5344CB8AC3E}">
        <p14:creationId xmlns:p14="http://schemas.microsoft.com/office/powerpoint/2010/main" val="975870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…leading up to 2011</a:t>
            </a:r>
            <a:endParaRPr lang="en-GB" dirty="0"/>
          </a:p>
        </p:txBody>
      </p:sp>
      <p:pic>
        <p:nvPicPr>
          <p:cNvPr id="4" name="Picture 3" descr="Longitudinal_2011.png"/>
          <p:cNvPicPr>
            <a:picLocks noChangeAspect="1"/>
          </p:cNvPicPr>
          <p:nvPr/>
        </p:nvPicPr>
        <p:blipFill>
          <a:blip r:embed="rId3" cstate="print"/>
          <a:stretch>
            <a:fillRect/>
          </a:stretch>
        </p:blipFill>
        <p:spPr>
          <a:xfrm>
            <a:off x="3393141" y="1600199"/>
            <a:ext cx="6594929" cy="4940193"/>
          </a:xfrm>
          <a:prstGeom prst="rect">
            <a:avLst/>
          </a:prstGeom>
        </p:spPr>
      </p:pic>
    </p:spTree>
    <p:extLst>
      <p:ext uri="{BB962C8B-B14F-4D97-AF65-F5344CB8AC3E}">
        <p14:creationId xmlns:p14="http://schemas.microsoft.com/office/powerpoint/2010/main" val="2224061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Developments since 2012</a:t>
            </a:r>
            <a:endParaRPr lang="en-GB" dirty="0"/>
          </a:p>
        </p:txBody>
      </p:sp>
      <p:sp>
        <p:nvSpPr>
          <p:cNvPr id="3" name="Content Placeholder 2"/>
          <p:cNvSpPr>
            <a:spLocks noGrp="1"/>
          </p:cNvSpPr>
          <p:nvPr>
            <p:ph idx="1"/>
          </p:nvPr>
        </p:nvSpPr>
        <p:spPr/>
        <p:txBody>
          <a:bodyPr>
            <a:normAutofit lnSpcReduction="10000"/>
          </a:bodyPr>
          <a:lstStyle/>
          <a:p>
            <a:r>
              <a:rPr lang="en-GB" dirty="0" smtClean="0"/>
              <a:t>Beta test projects / 2011 </a:t>
            </a:r>
            <a:r>
              <a:rPr lang="en-GB" dirty="0"/>
              <a:t>linked data </a:t>
            </a:r>
            <a:r>
              <a:rPr lang="en-GB" dirty="0" smtClean="0"/>
              <a:t>launch</a:t>
            </a:r>
          </a:p>
          <a:p>
            <a:r>
              <a:rPr lang="en-GB" dirty="0"/>
              <a:t>User </a:t>
            </a:r>
            <a:r>
              <a:rPr lang="en-GB" dirty="0" smtClean="0"/>
              <a:t>survey - matching users</a:t>
            </a:r>
            <a:endParaRPr lang="en-GB" dirty="0"/>
          </a:p>
          <a:p>
            <a:r>
              <a:rPr lang="en-GB" dirty="0" smtClean="0"/>
              <a:t>Synthetic </a:t>
            </a:r>
            <a:r>
              <a:rPr lang="en-GB" dirty="0"/>
              <a:t>data </a:t>
            </a:r>
          </a:p>
          <a:p>
            <a:r>
              <a:rPr lang="en-GB" dirty="0" smtClean="0"/>
              <a:t>ONS consultations: 2021 Census,  new </a:t>
            </a:r>
            <a:r>
              <a:rPr lang="en-GB" dirty="0"/>
              <a:t>approved researcher </a:t>
            </a:r>
            <a:r>
              <a:rPr lang="en-GB" dirty="0" smtClean="0"/>
              <a:t>scheme &amp; new VML </a:t>
            </a:r>
          </a:p>
          <a:p>
            <a:r>
              <a:rPr lang="en-GB" dirty="0"/>
              <a:t>Training and Roadshows</a:t>
            </a:r>
          </a:p>
          <a:p>
            <a:r>
              <a:rPr lang="en-GB" dirty="0" smtClean="0"/>
              <a:t>Welsh </a:t>
            </a:r>
            <a:r>
              <a:rPr lang="en-GB" dirty="0"/>
              <a:t>linked data launch</a:t>
            </a:r>
          </a:p>
          <a:p>
            <a:r>
              <a:rPr lang="en-GB" dirty="0" smtClean="0"/>
              <a:t>Data dictionaries LS and </a:t>
            </a:r>
            <a:r>
              <a:rPr lang="en-GB" dirty="0" smtClean="0"/>
              <a:t>UKLS</a:t>
            </a:r>
            <a:endParaRPr lang="en-GB" dirty="0" smtClean="0"/>
          </a:p>
          <a:p>
            <a:endParaRPr lang="en-GB" dirty="0"/>
          </a:p>
        </p:txBody>
      </p:sp>
    </p:spTree>
    <p:extLst>
      <p:ext uri="{BB962C8B-B14F-4D97-AF65-F5344CB8AC3E}">
        <p14:creationId xmlns:p14="http://schemas.microsoft.com/office/powerpoint/2010/main" val="1028896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Beta tests supported by CeLSIUS</a:t>
            </a:r>
            <a:endParaRPr lang="en-GB" dirty="0"/>
          </a:p>
        </p:txBody>
      </p:sp>
      <p:sp>
        <p:nvSpPr>
          <p:cNvPr id="3" name="Content Placeholder 2"/>
          <p:cNvSpPr>
            <a:spLocks noGrp="1"/>
          </p:cNvSpPr>
          <p:nvPr>
            <p:ph idx="1"/>
          </p:nvPr>
        </p:nvSpPr>
        <p:spPr>
          <a:xfrm>
            <a:off x="1189023" y="1592714"/>
            <a:ext cx="9816880" cy="4890148"/>
          </a:xfrm>
        </p:spPr>
        <p:txBody>
          <a:bodyPr>
            <a:normAutofit/>
          </a:bodyPr>
          <a:lstStyle/>
          <a:p>
            <a:endParaRPr lang="en-GB" sz="1800" dirty="0" smtClean="0"/>
          </a:p>
          <a:p>
            <a:r>
              <a:rPr lang="en-GB" sz="1800" dirty="0" smtClean="0"/>
              <a:t>Health </a:t>
            </a:r>
            <a:r>
              <a:rPr lang="en-GB" sz="1800" dirty="0"/>
              <a:t>selective </a:t>
            </a:r>
            <a:r>
              <a:rPr lang="en-GB" sz="1800" dirty="0" smtClean="0"/>
              <a:t>migration: Influences </a:t>
            </a:r>
            <a:r>
              <a:rPr lang="en-GB" sz="1800" dirty="0"/>
              <a:t>of geographical mobility &amp; changes in socio-spatial contexts on health </a:t>
            </a:r>
            <a:r>
              <a:rPr lang="en-GB" sz="1800" dirty="0" smtClean="0"/>
              <a:t>outcomes Norman, Leeds</a:t>
            </a:r>
          </a:p>
          <a:p>
            <a:r>
              <a:rPr lang="en-GB" sz="1800" dirty="0"/>
              <a:t>Employment, family and caring responsibilities for women in the last decade: multiple jeopardy for some ethnic groups</a:t>
            </a:r>
            <a:r>
              <a:rPr lang="en-GB" sz="1800" dirty="0" smtClean="0"/>
              <a:t>?</a:t>
            </a:r>
            <a:r>
              <a:rPr lang="en-GB" sz="1800" dirty="0"/>
              <a:t> Harding, </a:t>
            </a:r>
            <a:r>
              <a:rPr lang="en-GB" sz="1800" dirty="0" err="1"/>
              <a:t>Molaodi</a:t>
            </a:r>
            <a:r>
              <a:rPr lang="en-GB" sz="1800" dirty="0"/>
              <a:t> and Read MRC/CSO Social and Public Health Sciences Unit, </a:t>
            </a:r>
            <a:r>
              <a:rPr lang="en-GB" sz="1800" dirty="0" smtClean="0"/>
              <a:t>Glasgow  </a:t>
            </a:r>
            <a:r>
              <a:rPr lang="en-GB" sz="1800" dirty="0" err="1" smtClean="0"/>
              <a:t>Rosato</a:t>
            </a:r>
            <a:r>
              <a:rPr lang="en-GB" sz="1800" dirty="0" smtClean="0"/>
              <a:t> </a:t>
            </a:r>
            <a:r>
              <a:rPr lang="en-GB" sz="1800" dirty="0"/>
              <a:t>Queens University </a:t>
            </a:r>
            <a:r>
              <a:rPr lang="en-GB" sz="1800" dirty="0" smtClean="0"/>
              <a:t>Belfast</a:t>
            </a:r>
            <a:endParaRPr lang="en-GB" sz="1800" dirty="0"/>
          </a:p>
          <a:p>
            <a:r>
              <a:rPr lang="en-GB" sz="1800" dirty="0"/>
              <a:t>Ethnic Migration and Mobility in England and Wales to 2011 </a:t>
            </a:r>
            <a:r>
              <a:rPr lang="en-GB" sz="1800" dirty="0" err="1"/>
              <a:t>Catney</a:t>
            </a:r>
            <a:r>
              <a:rPr lang="en-GB" sz="1800" dirty="0"/>
              <a:t> Liverpool, Kaufmann &amp; Harris </a:t>
            </a:r>
            <a:r>
              <a:rPr lang="en-GB" sz="1800" dirty="0" err="1"/>
              <a:t>Birkbeck</a:t>
            </a:r>
            <a:r>
              <a:rPr lang="en-GB" sz="1800" dirty="0"/>
              <a:t>, Platt IOE, </a:t>
            </a:r>
            <a:r>
              <a:rPr lang="en-GB" sz="1800" dirty="0" err="1"/>
              <a:t>Zucotti</a:t>
            </a:r>
            <a:r>
              <a:rPr lang="en-GB" sz="1800" dirty="0"/>
              <a:t> EUI</a:t>
            </a:r>
          </a:p>
          <a:p>
            <a:r>
              <a:rPr lang="en-GB" sz="1800" dirty="0" smtClean="0"/>
              <a:t>Assessing the contributions of the workplace and employment history, the local area and individual health and social factors from childhood and adulthood to extended working life Shelton, Head &amp; </a:t>
            </a:r>
            <a:r>
              <a:rPr lang="en-GB" sz="1800" dirty="0" err="1" smtClean="0"/>
              <a:t>Stuchbury</a:t>
            </a:r>
            <a:r>
              <a:rPr lang="en-GB" sz="1800" dirty="0" smtClean="0"/>
              <a:t>, UCL</a:t>
            </a:r>
          </a:p>
          <a:p>
            <a:r>
              <a:rPr lang="en-GB" sz="1800" dirty="0" smtClean="0"/>
              <a:t>Languages </a:t>
            </a:r>
            <a:r>
              <a:rPr lang="en-GB" sz="1800" dirty="0"/>
              <a:t>spoken and time since </a:t>
            </a:r>
            <a:r>
              <a:rPr lang="en-GB" sz="1800" dirty="0" smtClean="0"/>
              <a:t>arrival, Duke-Williams UCL</a:t>
            </a:r>
          </a:p>
          <a:p>
            <a:endParaRPr lang="en-GB" dirty="0"/>
          </a:p>
        </p:txBody>
      </p:sp>
    </p:spTree>
    <p:extLst>
      <p:ext uri="{BB962C8B-B14F-4D97-AF65-F5344CB8AC3E}">
        <p14:creationId xmlns:p14="http://schemas.microsoft.com/office/powerpoint/2010/main" val="853598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CeLSIUS Data Dictionary (all years)</a:t>
            </a:r>
            <a:endParaRPr lang="en-GB" dirty="0"/>
          </a:p>
        </p:txBody>
      </p:sp>
      <p:pic>
        <p:nvPicPr>
          <p:cNvPr id="4" name="Content Placeholder 3"/>
          <p:cNvPicPr>
            <a:picLocks noGrp="1" noChangeAspect="1"/>
          </p:cNvPicPr>
          <p:nvPr>
            <p:ph idx="1"/>
          </p:nvPr>
        </p:nvPicPr>
        <p:blipFill rotWithShape="1">
          <a:blip r:embed="rId3"/>
          <a:srcRect l="17507" t="10322" r="19202" b="5952"/>
          <a:stretch/>
        </p:blipFill>
        <p:spPr>
          <a:xfrm>
            <a:off x="2224966" y="1465385"/>
            <a:ext cx="6350623" cy="4725679"/>
          </a:xfrm>
          <a:prstGeom prst="rect">
            <a:avLst/>
          </a:prstGeom>
        </p:spPr>
      </p:pic>
    </p:spTree>
    <p:extLst>
      <p:ext uri="{BB962C8B-B14F-4D97-AF65-F5344CB8AC3E}">
        <p14:creationId xmlns:p14="http://schemas.microsoft.com/office/powerpoint/2010/main" val="1003350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S template v2.1">
  <a:themeElements>
    <a:clrScheme name="SYLLS">
      <a:dk1>
        <a:srgbClr val="385E9D"/>
      </a:dk1>
      <a:lt1>
        <a:sysClr val="window" lastClr="FFFFFF"/>
      </a:lt1>
      <a:dk2>
        <a:srgbClr val="5B6770"/>
      </a:dk2>
      <a:lt2>
        <a:srgbClr val="EEECE1"/>
      </a:lt2>
      <a:accent1>
        <a:srgbClr val="702082"/>
      </a:accent1>
      <a:accent2>
        <a:srgbClr val="0085CA"/>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eLSIUS">
  <a:themeElements>
    <a:clrScheme name="Custom 1">
      <a:dk1>
        <a:sysClr val="windowText" lastClr="000000"/>
      </a:dk1>
      <a:lt1>
        <a:sysClr val="window" lastClr="FFFFFF"/>
      </a:lt1>
      <a:dk2>
        <a:srgbClr val="385E9D"/>
      </a:dk2>
      <a:lt2>
        <a:srgbClr val="FFFFFF"/>
      </a:lt2>
      <a:accent1>
        <a:srgbClr val="5B6770"/>
      </a:accent1>
      <a:accent2>
        <a:srgbClr val="43B02A"/>
      </a:accent2>
      <a:accent3>
        <a:srgbClr val="0085CA"/>
      </a:accent3>
      <a:accent4>
        <a:srgbClr val="FFFFFF"/>
      </a:accent4>
      <a:accent5>
        <a:srgbClr val="FFFFFF"/>
      </a:accent5>
      <a:accent6>
        <a:srgbClr val="FFFFFF"/>
      </a:accent6>
      <a:hlink>
        <a:srgbClr val="0000FF"/>
      </a:hlink>
      <a:folHlink>
        <a:srgbClr val="800080"/>
      </a:folHlink>
    </a:clrScheme>
    <a:fontScheme name="Office 2">
      <a:majorFont>
        <a:latin typeface="Museo 500"/>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useo Sans 500"/>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1091</TotalTime>
  <Words>996</Words>
  <Application>Microsoft Office PowerPoint</Application>
  <PresentationFormat>Widescreen</PresentationFormat>
  <Paragraphs>172</Paragraphs>
  <Slides>17</Slides>
  <Notes>6</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Arial Unicode MS</vt:lpstr>
      <vt:lpstr>Calibri</vt:lpstr>
      <vt:lpstr>Museo 500</vt:lpstr>
      <vt:lpstr>Museo Sans 500</vt:lpstr>
      <vt:lpstr>SLS template v2.1</vt:lpstr>
      <vt:lpstr>CeLSIUS</vt:lpstr>
      <vt:lpstr>Introducing the ONS Longitudinal Study (ONS LS)</vt:lpstr>
      <vt:lpstr>The ONS Longitudinal Study (LS)</vt:lpstr>
      <vt:lpstr>What is the ONS LS?</vt:lpstr>
      <vt:lpstr>LS structure:  England &amp; Wales</vt:lpstr>
      <vt:lpstr>Following on from 1971…</vt:lpstr>
      <vt:lpstr>…leading up to 2011</vt:lpstr>
      <vt:lpstr>Developments since 2012</vt:lpstr>
      <vt:lpstr>Beta tests supported by CeLSIUS</vt:lpstr>
      <vt:lpstr>CeLSIUS Data Dictionary (all years)</vt:lpstr>
      <vt:lpstr>Dissemination</vt:lpstr>
      <vt:lpstr>PowerPoint Presentation</vt:lpstr>
      <vt:lpstr>What can the census tell us about time travel?</vt:lpstr>
      <vt:lpstr>Longitudinal Study</vt:lpstr>
      <vt:lpstr>Education If your parents had educational qualifications, were you more likely to?</vt:lpstr>
      <vt:lpstr>Present in LS by age % of persons within age group </vt:lpstr>
      <vt:lpstr>Future plans</vt:lpstr>
      <vt:lpstr>Acknowledgment</vt:lpstr>
    </vt:vector>
  </TitlesOfParts>
  <Company>UCL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Shelton</dc:creator>
  <cp:lastModifiedBy>oliverdw</cp:lastModifiedBy>
  <cp:revision>40</cp:revision>
  <dcterms:created xsi:type="dcterms:W3CDTF">2016-06-08T09:33:32Z</dcterms:created>
  <dcterms:modified xsi:type="dcterms:W3CDTF">2017-12-07T13:11:29Z</dcterms:modified>
</cp:coreProperties>
</file>