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7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65" r:id="rId13"/>
    <p:sldId id="266" r:id="rId14"/>
    <p:sldId id="267" r:id="rId15"/>
    <p:sldId id="257" r:id="rId16"/>
    <p:sldId id="270" r:id="rId17"/>
    <p:sldId id="271" r:id="rId18"/>
    <p:sldId id="279" r:id="rId19"/>
    <p:sldId id="273" r:id="rId20"/>
    <p:sldId id="275" r:id="rId21"/>
    <p:sldId id="276" r:id="rId22"/>
    <p:sldId id="277" r:id="rId23"/>
    <p:sldId id="274" r:id="rId24"/>
    <p:sldId id="280" r:id="rId25"/>
    <p:sldId id="282" r:id="rId26"/>
    <p:sldId id="283" r:id="rId27"/>
    <p:sldId id="272" r:id="rId28"/>
    <p:sldId id="281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FF2"/>
    <a:srgbClr val="E9D1DD"/>
    <a:srgbClr val="E5F5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6" y="1332"/>
      </p:cViewPr>
      <p:guideLst>
        <p:guide orient="horz" pos="578"/>
        <p:guide orient="horz" pos="1706"/>
        <p:guide orient="horz" pos="2840"/>
        <p:guide orient="horz" pos="3884"/>
        <p:guide pos="208"/>
        <p:guide pos="2018"/>
        <p:guide pos="5556"/>
        <p:guide pos="374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s-winhome2.ucl.ac.uk\fc2\uczc\uczcodu\mywork\work\2015_07_transport-health\ru01aew-copy2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8639160149813863"/>
          <c:y val="5.4132607959568139E-2"/>
          <c:w val="0.51367898132403322"/>
          <c:h val="0.8330941965587634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'[ru01aew-copy2.xlsx]ru01aew'!$X$4</c:f>
              <c:strCache>
                <c:ptCount val="1"/>
                <c:pt idx="0">
                  <c:v>Armed Forces address</c:v>
                </c:pt>
              </c:strCache>
            </c:strRef>
          </c:tx>
          <c:invertIfNegative val="0"/>
          <c:cat>
            <c:strRef>
              <c:f>'[ru01aew-copy2.xlsx]ru01aew'!$W$5:$W$14</c:f>
              <c:strCache>
                <c:ptCount val="10"/>
                <c:pt idx="0">
                  <c:v>North East</c:v>
                </c:pt>
                <c:pt idx="1">
                  <c:v>North West</c:v>
                </c:pt>
                <c:pt idx="2">
                  <c:v>Yorkshire</c:v>
                </c:pt>
                <c:pt idx="3">
                  <c:v>East Midlands</c:v>
                </c:pt>
                <c:pt idx="4">
                  <c:v>West Midlands</c:v>
                </c:pt>
                <c:pt idx="5">
                  <c:v>East of England</c:v>
                </c:pt>
                <c:pt idx="6">
                  <c:v>London</c:v>
                </c:pt>
                <c:pt idx="7">
                  <c:v>South East</c:v>
                </c:pt>
                <c:pt idx="8">
                  <c:v>South West</c:v>
                </c:pt>
                <c:pt idx="9">
                  <c:v>Wales</c:v>
                </c:pt>
              </c:strCache>
            </c:strRef>
          </c:cat>
          <c:val>
            <c:numRef>
              <c:f>'[ru01aew-copy2.xlsx]ru01aew'!$X$5:$X$14</c:f>
              <c:numCache>
                <c:formatCode>General</c:formatCode>
                <c:ptCount val="10"/>
                <c:pt idx="0">
                  <c:v>866</c:v>
                </c:pt>
                <c:pt idx="1">
                  <c:v>1533</c:v>
                </c:pt>
                <c:pt idx="2">
                  <c:v>1416</c:v>
                </c:pt>
                <c:pt idx="3">
                  <c:v>1472</c:v>
                </c:pt>
                <c:pt idx="4">
                  <c:v>1353</c:v>
                </c:pt>
                <c:pt idx="5">
                  <c:v>1697</c:v>
                </c:pt>
                <c:pt idx="6">
                  <c:v>994</c:v>
                </c:pt>
                <c:pt idx="7">
                  <c:v>2832</c:v>
                </c:pt>
                <c:pt idx="8">
                  <c:v>2584</c:v>
                </c:pt>
                <c:pt idx="9">
                  <c:v>752</c:v>
                </c:pt>
              </c:numCache>
            </c:numRef>
          </c:val>
        </c:ser>
        <c:ser>
          <c:idx val="1"/>
          <c:order val="1"/>
          <c:tx>
            <c:strRef>
              <c:f>'[ru01aew-copy2.xlsx]ru01aew'!$Y$4</c:f>
              <c:strCache>
                <c:ptCount val="1"/>
                <c:pt idx="0">
                  <c:v>Working away from home</c:v>
                </c:pt>
              </c:strCache>
            </c:strRef>
          </c:tx>
          <c:invertIfNegative val="0"/>
          <c:cat>
            <c:strRef>
              <c:f>'[ru01aew-copy2.xlsx]ru01aew'!$W$5:$W$14</c:f>
              <c:strCache>
                <c:ptCount val="10"/>
                <c:pt idx="0">
                  <c:v>North East</c:v>
                </c:pt>
                <c:pt idx="1">
                  <c:v>North West</c:v>
                </c:pt>
                <c:pt idx="2">
                  <c:v>Yorkshire</c:v>
                </c:pt>
                <c:pt idx="3">
                  <c:v>East Midlands</c:v>
                </c:pt>
                <c:pt idx="4">
                  <c:v>West Midlands</c:v>
                </c:pt>
                <c:pt idx="5">
                  <c:v>East of England</c:v>
                </c:pt>
                <c:pt idx="6">
                  <c:v>London</c:v>
                </c:pt>
                <c:pt idx="7">
                  <c:v>South East</c:v>
                </c:pt>
                <c:pt idx="8">
                  <c:v>South West</c:v>
                </c:pt>
                <c:pt idx="9">
                  <c:v>Wales</c:v>
                </c:pt>
              </c:strCache>
            </c:strRef>
          </c:cat>
          <c:val>
            <c:numRef>
              <c:f>'[ru01aew-copy2.xlsx]ru01aew'!$Y$5:$Y$14</c:f>
              <c:numCache>
                <c:formatCode>General</c:formatCode>
                <c:ptCount val="10"/>
                <c:pt idx="0">
                  <c:v>4595</c:v>
                </c:pt>
                <c:pt idx="1">
                  <c:v>8780</c:v>
                </c:pt>
                <c:pt idx="2">
                  <c:v>5729</c:v>
                </c:pt>
                <c:pt idx="3">
                  <c:v>5064</c:v>
                </c:pt>
                <c:pt idx="4">
                  <c:v>5800</c:v>
                </c:pt>
                <c:pt idx="5">
                  <c:v>8446</c:v>
                </c:pt>
                <c:pt idx="6">
                  <c:v>20144</c:v>
                </c:pt>
                <c:pt idx="7">
                  <c:v>16176</c:v>
                </c:pt>
                <c:pt idx="8">
                  <c:v>8043</c:v>
                </c:pt>
                <c:pt idx="9">
                  <c:v>3785</c:v>
                </c:pt>
              </c:numCache>
            </c:numRef>
          </c:val>
        </c:ser>
        <c:ser>
          <c:idx val="2"/>
          <c:order val="2"/>
          <c:tx>
            <c:strRef>
              <c:f>'[ru01aew-copy2.xlsx]ru01aew'!$Z$4</c:f>
              <c:strCache>
                <c:ptCount val="1"/>
                <c:pt idx="0">
                  <c:v>Holiday home</c:v>
                </c:pt>
              </c:strCache>
            </c:strRef>
          </c:tx>
          <c:invertIfNegative val="0"/>
          <c:cat>
            <c:strRef>
              <c:f>'[ru01aew-copy2.xlsx]ru01aew'!$W$5:$W$14</c:f>
              <c:strCache>
                <c:ptCount val="10"/>
                <c:pt idx="0">
                  <c:v>North East</c:v>
                </c:pt>
                <c:pt idx="1">
                  <c:v>North West</c:v>
                </c:pt>
                <c:pt idx="2">
                  <c:v>Yorkshire</c:v>
                </c:pt>
                <c:pt idx="3">
                  <c:v>East Midlands</c:v>
                </c:pt>
                <c:pt idx="4">
                  <c:v>West Midlands</c:v>
                </c:pt>
                <c:pt idx="5">
                  <c:v>East of England</c:v>
                </c:pt>
                <c:pt idx="6">
                  <c:v>London</c:v>
                </c:pt>
                <c:pt idx="7">
                  <c:v>South East</c:v>
                </c:pt>
                <c:pt idx="8">
                  <c:v>South West</c:v>
                </c:pt>
                <c:pt idx="9">
                  <c:v>Wales</c:v>
                </c:pt>
              </c:strCache>
            </c:strRef>
          </c:cat>
          <c:val>
            <c:numRef>
              <c:f>'[ru01aew-copy2.xlsx]ru01aew'!$Z$5:$Z$14</c:f>
              <c:numCache>
                <c:formatCode>General</c:formatCode>
                <c:ptCount val="10"/>
                <c:pt idx="0">
                  <c:v>6270</c:v>
                </c:pt>
                <c:pt idx="1">
                  <c:v>24455</c:v>
                </c:pt>
                <c:pt idx="2">
                  <c:v>18306</c:v>
                </c:pt>
                <c:pt idx="3">
                  <c:v>16285</c:v>
                </c:pt>
                <c:pt idx="4">
                  <c:v>17670</c:v>
                </c:pt>
                <c:pt idx="5">
                  <c:v>25757</c:v>
                </c:pt>
                <c:pt idx="6">
                  <c:v>56543</c:v>
                </c:pt>
                <c:pt idx="7">
                  <c:v>50521</c:v>
                </c:pt>
                <c:pt idx="8">
                  <c:v>22040</c:v>
                </c:pt>
                <c:pt idx="9">
                  <c:v>8155</c:v>
                </c:pt>
              </c:numCache>
            </c:numRef>
          </c:val>
        </c:ser>
        <c:ser>
          <c:idx val="3"/>
          <c:order val="3"/>
          <c:tx>
            <c:strRef>
              <c:f>'[ru01aew-copy2.xlsx]ru01aew'!$AA$4</c:f>
              <c:strCache>
                <c:ptCount val="1"/>
                <c:pt idx="0">
                  <c:v>Student: termtime address</c:v>
                </c:pt>
              </c:strCache>
            </c:strRef>
          </c:tx>
          <c:invertIfNegative val="0"/>
          <c:cat>
            <c:strRef>
              <c:f>'[ru01aew-copy2.xlsx]ru01aew'!$W$5:$W$14</c:f>
              <c:strCache>
                <c:ptCount val="10"/>
                <c:pt idx="0">
                  <c:v>North East</c:v>
                </c:pt>
                <c:pt idx="1">
                  <c:v>North West</c:v>
                </c:pt>
                <c:pt idx="2">
                  <c:v>Yorkshire</c:v>
                </c:pt>
                <c:pt idx="3">
                  <c:v>East Midlands</c:v>
                </c:pt>
                <c:pt idx="4">
                  <c:v>West Midlands</c:v>
                </c:pt>
                <c:pt idx="5">
                  <c:v>East of England</c:v>
                </c:pt>
                <c:pt idx="6">
                  <c:v>London</c:v>
                </c:pt>
                <c:pt idx="7">
                  <c:v>South East</c:v>
                </c:pt>
                <c:pt idx="8">
                  <c:v>South West</c:v>
                </c:pt>
                <c:pt idx="9">
                  <c:v>Wales</c:v>
                </c:pt>
              </c:strCache>
            </c:strRef>
          </c:cat>
          <c:val>
            <c:numRef>
              <c:f>'[ru01aew-copy2.xlsx]ru01aew'!$AA$5:$AA$14</c:f>
              <c:numCache>
                <c:formatCode>General</c:formatCode>
                <c:ptCount val="10"/>
                <c:pt idx="0">
                  <c:v>37</c:v>
                </c:pt>
                <c:pt idx="1">
                  <c:v>106</c:v>
                </c:pt>
                <c:pt idx="2">
                  <c:v>73</c:v>
                </c:pt>
                <c:pt idx="3">
                  <c:v>72</c:v>
                </c:pt>
                <c:pt idx="4">
                  <c:v>86</c:v>
                </c:pt>
                <c:pt idx="5">
                  <c:v>90</c:v>
                </c:pt>
                <c:pt idx="6">
                  <c:v>414</c:v>
                </c:pt>
                <c:pt idx="7">
                  <c:v>244</c:v>
                </c:pt>
                <c:pt idx="8">
                  <c:v>94</c:v>
                </c:pt>
                <c:pt idx="9">
                  <c:v>48</c:v>
                </c:pt>
              </c:numCache>
            </c:numRef>
          </c:val>
        </c:ser>
        <c:ser>
          <c:idx val="4"/>
          <c:order val="4"/>
          <c:tx>
            <c:strRef>
              <c:f>'[ru01aew-copy2.xlsx]ru01aew'!$AB$4</c:f>
              <c:strCache>
                <c:ptCount val="1"/>
                <c:pt idx="0">
                  <c:v>Student: home address</c:v>
                </c:pt>
              </c:strCache>
            </c:strRef>
          </c:tx>
          <c:invertIfNegative val="0"/>
          <c:cat>
            <c:strRef>
              <c:f>'[ru01aew-copy2.xlsx]ru01aew'!$W$5:$W$14</c:f>
              <c:strCache>
                <c:ptCount val="10"/>
                <c:pt idx="0">
                  <c:v>North East</c:v>
                </c:pt>
                <c:pt idx="1">
                  <c:v>North West</c:v>
                </c:pt>
                <c:pt idx="2">
                  <c:v>Yorkshire</c:v>
                </c:pt>
                <c:pt idx="3">
                  <c:v>East Midlands</c:v>
                </c:pt>
                <c:pt idx="4">
                  <c:v>West Midlands</c:v>
                </c:pt>
                <c:pt idx="5">
                  <c:v>East of England</c:v>
                </c:pt>
                <c:pt idx="6">
                  <c:v>London</c:v>
                </c:pt>
                <c:pt idx="7">
                  <c:v>South East</c:v>
                </c:pt>
                <c:pt idx="8">
                  <c:v>South West</c:v>
                </c:pt>
                <c:pt idx="9">
                  <c:v>Wales</c:v>
                </c:pt>
              </c:strCache>
            </c:strRef>
          </c:cat>
          <c:val>
            <c:numRef>
              <c:f>'[ru01aew-copy2.xlsx]ru01aew'!$AB$5:$AB$14</c:f>
              <c:numCache>
                <c:formatCode>General</c:formatCode>
                <c:ptCount val="10"/>
                <c:pt idx="0">
                  <c:v>4756</c:v>
                </c:pt>
                <c:pt idx="1">
                  <c:v>11240</c:v>
                </c:pt>
                <c:pt idx="2">
                  <c:v>9300</c:v>
                </c:pt>
                <c:pt idx="3">
                  <c:v>8377</c:v>
                </c:pt>
                <c:pt idx="4">
                  <c:v>10394</c:v>
                </c:pt>
                <c:pt idx="5">
                  <c:v>9347</c:v>
                </c:pt>
                <c:pt idx="6">
                  <c:v>27668</c:v>
                </c:pt>
                <c:pt idx="7">
                  <c:v>20193</c:v>
                </c:pt>
                <c:pt idx="8">
                  <c:v>9960</c:v>
                </c:pt>
                <c:pt idx="9">
                  <c:v>4907</c:v>
                </c:pt>
              </c:numCache>
            </c:numRef>
          </c:val>
        </c:ser>
        <c:ser>
          <c:idx val="5"/>
          <c:order val="5"/>
          <c:tx>
            <c:strRef>
              <c:f>'[ru01aew-copy2.xlsx]ru01aew'!$AC$4</c:f>
              <c:strCache>
                <c:ptCount val="1"/>
                <c:pt idx="0">
                  <c:v>Another parent or guardian</c:v>
                </c:pt>
              </c:strCache>
            </c:strRef>
          </c:tx>
          <c:invertIfNegative val="0"/>
          <c:cat>
            <c:strRef>
              <c:f>'[ru01aew-copy2.xlsx]ru01aew'!$W$5:$W$14</c:f>
              <c:strCache>
                <c:ptCount val="10"/>
                <c:pt idx="0">
                  <c:v>North East</c:v>
                </c:pt>
                <c:pt idx="1">
                  <c:v>North West</c:v>
                </c:pt>
                <c:pt idx="2">
                  <c:v>Yorkshire</c:v>
                </c:pt>
                <c:pt idx="3">
                  <c:v>East Midlands</c:v>
                </c:pt>
                <c:pt idx="4">
                  <c:v>West Midlands</c:v>
                </c:pt>
                <c:pt idx="5">
                  <c:v>East of England</c:v>
                </c:pt>
                <c:pt idx="6">
                  <c:v>London</c:v>
                </c:pt>
                <c:pt idx="7">
                  <c:v>South East</c:v>
                </c:pt>
                <c:pt idx="8">
                  <c:v>South West</c:v>
                </c:pt>
                <c:pt idx="9">
                  <c:v>Wales</c:v>
                </c:pt>
              </c:strCache>
            </c:strRef>
          </c:cat>
          <c:val>
            <c:numRef>
              <c:f>'[ru01aew-copy2.xlsx]ru01aew'!$AC$5:$AC$14</c:f>
              <c:numCache>
                <c:formatCode>General</c:formatCode>
                <c:ptCount val="10"/>
                <c:pt idx="0">
                  <c:v>2384</c:v>
                </c:pt>
                <c:pt idx="1">
                  <c:v>8113</c:v>
                </c:pt>
                <c:pt idx="2">
                  <c:v>6098</c:v>
                </c:pt>
                <c:pt idx="3">
                  <c:v>5425</c:v>
                </c:pt>
                <c:pt idx="4">
                  <c:v>6875</c:v>
                </c:pt>
                <c:pt idx="5">
                  <c:v>8629</c:v>
                </c:pt>
                <c:pt idx="6">
                  <c:v>40196</c:v>
                </c:pt>
                <c:pt idx="7">
                  <c:v>15689</c:v>
                </c:pt>
                <c:pt idx="8">
                  <c:v>6746</c:v>
                </c:pt>
                <c:pt idx="9">
                  <c:v>3071</c:v>
                </c:pt>
              </c:numCache>
            </c:numRef>
          </c:val>
        </c:ser>
        <c:ser>
          <c:idx val="6"/>
          <c:order val="6"/>
          <c:tx>
            <c:strRef>
              <c:f>'[ru01aew-copy2.xlsx]ru01aew'!$AD$4</c:f>
              <c:strCache>
                <c:ptCount val="1"/>
                <c:pt idx="0">
                  <c:v>Other</c:v>
                </c:pt>
              </c:strCache>
            </c:strRef>
          </c:tx>
          <c:invertIfNegative val="0"/>
          <c:cat>
            <c:strRef>
              <c:f>'[ru01aew-copy2.xlsx]ru01aew'!$W$5:$W$14</c:f>
              <c:strCache>
                <c:ptCount val="10"/>
                <c:pt idx="0">
                  <c:v>North East</c:v>
                </c:pt>
                <c:pt idx="1">
                  <c:v>North West</c:v>
                </c:pt>
                <c:pt idx="2">
                  <c:v>Yorkshire</c:v>
                </c:pt>
                <c:pt idx="3">
                  <c:v>East Midlands</c:v>
                </c:pt>
                <c:pt idx="4">
                  <c:v>West Midlands</c:v>
                </c:pt>
                <c:pt idx="5">
                  <c:v>East of England</c:v>
                </c:pt>
                <c:pt idx="6">
                  <c:v>London</c:v>
                </c:pt>
                <c:pt idx="7">
                  <c:v>South East</c:v>
                </c:pt>
                <c:pt idx="8">
                  <c:v>South West</c:v>
                </c:pt>
                <c:pt idx="9">
                  <c:v>Wales</c:v>
                </c:pt>
              </c:strCache>
            </c:strRef>
          </c:cat>
          <c:val>
            <c:numRef>
              <c:f>'[ru01aew-copy2.xlsx]ru01aew'!$AD$5:$AD$14</c:f>
              <c:numCache>
                <c:formatCode>General</c:formatCode>
                <c:ptCount val="10"/>
                <c:pt idx="0">
                  <c:v>6818</c:v>
                </c:pt>
                <c:pt idx="1">
                  <c:v>22185</c:v>
                </c:pt>
                <c:pt idx="2">
                  <c:v>16123</c:v>
                </c:pt>
                <c:pt idx="3">
                  <c:v>15100</c:v>
                </c:pt>
                <c:pt idx="4">
                  <c:v>16762</c:v>
                </c:pt>
                <c:pt idx="5">
                  <c:v>24429</c:v>
                </c:pt>
                <c:pt idx="6">
                  <c:v>76066</c:v>
                </c:pt>
                <c:pt idx="7">
                  <c:v>44597</c:v>
                </c:pt>
                <c:pt idx="8">
                  <c:v>21273</c:v>
                </c:pt>
                <c:pt idx="9">
                  <c:v>8766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79874304"/>
        <c:axId val="79880192"/>
      </c:barChart>
      <c:catAx>
        <c:axId val="7987430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9880192"/>
        <c:crosses val="autoZero"/>
        <c:auto val="1"/>
        <c:lblAlgn val="ctr"/>
        <c:lblOffset val="100"/>
        <c:noMultiLvlLbl val="0"/>
      </c:catAx>
      <c:valAx>
        <c:axId val="798801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98743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769880559410538"/>
          <c:y val="7.2166845438184704E-2"/>
          <c:w val="0.26129700278123524"/>
          <c:h val="0.87353958814182564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484313"/>
            <a:ext cx="8496300" cy="13684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638"/>
            <a:ext cx="8496300" cy="309721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245225"/>
            <a:ext cx="84963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pic>
        <p:nvPicPr>
          <p:cNvPr id="4109" name="Picture 13" descr="DarkBlue102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CEEDC5-96F0-42F9-8B58-DBB92DFD8C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3355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908050"/>
            <a:ext cx="2122487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908050"/>
            <a:ext cx="6215063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AA0F96-934B-4BDC-A8E1-E655D889C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6285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061A936-7F46-4E17-BE37-616C52F8F1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7635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144B18-75B4-455B-A35C-CF3C69DEB4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634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708275"/>
            <a:ext cx="4168775" cy="3457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2708275"/>
            <a:ext cx="4168775" cy="3457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ACB79D-16C3-436D-A93F-AEB2226210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504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123C234-EB5E-4A2F-9A6F-7178A9E50B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5898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388FA68-4EF3-4303-B82B-2B6B6AE754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669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4A887C-494A-43FB-B0CB-AF11D3AF1F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364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90E4E4-AB56-4DEC-AACF-027508B9A3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6095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233441-9917-447D-B752-40B28698E4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6783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0200" y="908050"/>
            <a:ext cx="8489950" cy="129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200" y="2708275"/>
            <a:ext cx="848995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337300"/>
            <a:ext cx="1008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C588F88-2CE4-4F69-A9EF-D38341FAAD3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3085" name="Picture 13" descr="DarkBlue102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o.duke-williams@ucl.ac.u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 dirty="0" smtClean="0"/>
              <a:t>Understanding geographies of active commuting: second addresses</a:t>
            </a:r>
            <a:endParaRPr lang="en-GB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 dirty="0" smtClean="0"/>
              <a:t>Oliver Duke-Williams</a:t>
            </a:r>
          </a:p>
          <a:p>
            <a:endParaRPr lang="en-GB" altLang="en-US" dirty="0"/>
          </a:p>
          <a:p>
            <a:r>
              <a:rPr lang="en-GB" altLang="en-US" dirty="0" smtClean="0"/>
              <a:t>Department of Information Studies,</a:t>
            </a:r>
          </a:p>
          <a:p>
            <a:r>
              <a:rPr lang="en-GB" altLang="en-US" dirty="0" smtClean="0"/>
              <a:t>UCL</a:t>
            </a:r>
          </a:p>
          <a:p>
            <a:endParaRPr lang="en-GB" altLang="en-US" dirty="0"/>
          </a:p>
          <a:p>
            <a:r>
              <a:rPr lang="en-GB" altLang="en-US" dirty="0" smtClean="0">
                <a:hlinkClick r:id="rId2"/>
              </a:rPr>
              <a:t>o.duke-williams@ucl.ac.uk</a:t>
            </a:r>
            <a:endParaRPr lang="en-GB" altLang="en-US" dirty="0" smtClean="0"/>
          </a:p>
          <a:p>
            <a:r>
              <a:rPr lang="en-GB" altLang="en-US" dirty="0" smtClean="0"/>
              <a:t>@</a:t>
            </a:r>
            <a:r>
              <a:rPr lang="en-GB" altLang="en-US" dirty="0" err="1" smtClean="0"/>
              <a:t>oliver_dw</a:t>
            </a: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Second residence data</a:t>
            </a:r>
            <a:endParaRPr lang="en-GB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5038994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429000"/>
            <a:ext cx="6011745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791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‘Second residences’ vs ‘second homes’ vs ‘second address’ </a:t>
            </a:r>
            <a:r>
              <a:rPr lang="en-GB" dirty="0" err="1" smtClean="0"/>
              <a:t>etc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Various reasons why someone might have a second residence</a:t>
            </a:r>
          </a:p>
          <a:p>
            <a:r>
              <a:rPr lang="en-GB" altLang="en-US" dirty="0" smtClean="0"/>
              <a:t>Tenure of second address not generally captured</a:t>
            </a:r>
          </a:p>
          <a:p>
            <a:r>
              <a:rPr lang="en-GB" altLang="en-US" dirty="0" smtClean="0"/>
              <a:t>The question is complex and had few if any comparators in other countries' censuses</a:t>
            </a:r>
          </a:p>
          <a:p>
            <a:pPr lvl="1"/>
            <a:r>
              <a:rPr lang="en-GB" altLang="en-US" dirty="0" smtClean="0"/>
              <a:t>Some countries include alternative addresses for work purposes (e.g. Swiss </a:t>
            </a:r>
            <a:r>
              <a:rPr lang="en-GB" altLang="en-US" dirty="0"/>
              <a:t>C</a:t>
            </a:r>
            <a:r>
              <a:rPr lang="en-GB" altLang="en-US" dirty="0" smtClean="0"/>
              <a:t>ensus 2010 asked respondents to give the address from which they normally leave to go to work (or, for children, to go to school)).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348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Second residence data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628800"/>
            <a:ext cx="8489950" cy="3457575"/>
          </a:xfrm>
        </p:spPr>
        <p:txBody>
          <a:bodyPr/>
          <a:lstStyle/>
          <a:p>
            <a:r>
              <a:rPr lang="en-GB" dirty="0" smtClean="0"/>
              <a:t>Multiple locations and relationships identified</a:t>
            </a:r>
            <a:endParaRPr lang="en-GB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624219"/>
            <a:ext cx="92392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C:\Users\useradmin\AppData\Local\Microsoft\Windows\Temporary Internet Files\Content.IE5\115LDI13\MC90038386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348880"/>
            <a:ext cx="1052473" cy="104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useradmin\AppData\Local\Microsoft\Windows\Temporary Internet Files\Content.IE5\115LDI13\MC90024016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77072"/>
            <a:ext cx="1159801" cy="895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16092" y="3604374"/>
            <a:ext cx="843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Home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5042541"/>
            <a:ext cx="2086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Second residence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204752" y="3521201"/>
            <a:ext cx="1387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Work place</a:t>
            </a:r>
            <a:endParaRPr lang="en-GB" dirty="0"/>
          </a:p>
        </p:txBody>
      </p:sp>
      <p:grpSp>
        <p:nvGrpSpPr>
          <p:cNvPr id="14" name="Group 13"/>
          <p:cNvGrpSpPr/>
          <p:nvPr/>
        </p:nvGrpSpPr>
        <p:grpSpPr>
          <a:xfrm>
            <a:off x="2831629" y="3086182"/>
            <a:ext cx="1823644" cy="1438835"/>
            <a:chOff x="2831629" y="3086182"/>
            <a:chExt cx="1823644" cy="1438835"/>
          </a:xfrm>
        </p:grpSpPr>
        <p:cxnSp>
          <p:nvCxnSpPr>
            <p:cNvPr id="8" name="Straight Arrow Connector 7"/>
            <p:cNvCxnSpPr>
              <a:stCxn id="1029" idx="3"/>
              <a:endCxn id="1031" idx="1"/>
            </p:cNvCxnSpPr>
            <p:nvPr/>
          </p:nvCxnSpPr>
          <p:spPr>
            <a:xfrm>
              <a:off x="2831629" y="3086182"/>
              <a:ext cx="1236315" cy="1438835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347864" y="3521201"/>
              <a:ext cx="13074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RF01,RF05</a:t>
              </a:r>
              <a:endParaRPr lang="en-GB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107597" y="2873793"/>
            <a:ext cx="1264603" cy="1651224"/>
            <a:chOff x="5107597" y="2873793"/>
            <a:chExt cx="1264603" cy="1651224"/>
          </a:xfrm>
        </p:grpSpPr>
        <p:cxnSp>
          <p:nvCxnSpPr>
            <p:cNvPr id="12" name="Straight Arrow Connector 11"/>
            <p:cNvCxnSpPr>
              <a:stCxn id="1031" idx="3"/>
              <a:endCxn id="1030" idx="1"/>
            </p:cNvCxnSpPr>
            <p:nvPr/>
          </p:nvCxnSpPr>
          <p:spPr>
            <a:xfrm flipV="1">
              <a:off x="5227745" y="2873793"/>
              <a:ext cx="1144455" cy="165122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107597" y="3548144"/>
              <a:ext cx="7280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RF02</a:t>
              </a:r>
              <a:endParaRPr lang="en-GB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831629" y="2578020"/>
            <a:ext cx="3540571" cy="508161"/>
            <a:chOff x="2831629" y="2578020"/>
            <a:chExt cx="3540571" cy="508161"/>
          </a:xfrm>
        </p:grpSpPr>
        <p:cxnSp>
          <p:nvCxnSpPr>
            <p:cNvPr id="17" name="Straight Arrow Connector 16"/>
            <p:cNvCxnSpPr>
              <a:endCxn id="1030" idx="1"/>
            </p:cNvCxnSpPr>
            <p:nvPr/>
          </p:nvCxnSpPr>
          <p:spPr>
            <a:xfrm flipV="1">
              <a:off x="2831629" y="2873793"/>
              <a:ext cx="3540571" cy="2123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237872" y="2578020"/>
              <a:ext cx="7280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RF03</a:t>
              </a:r>
              <a:endParaRPr lang="en-GB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831629" y="2873793"/>
            <a:ext cx="3540571" cy="1651224"/>
            <a:chOff x="2831629" y="2873793"/>
            <a:chExt cx="3540571" cy="1651224"/>
          </a:xfrm>
        </p:grpSpPr>
        <p:cxnSp>
          <p:nvCxnSpPr>
            <p:cNvPr id="21" name="Straight Arrow Connector 20"/>
            <p:cNvCxnSpPr>
              <a:stCxn id="1029" idx="3"/>
              <a:endCxn id="1030" idx="1"/>
            </p:cNvCxnSpPr>
            <p:nvPr/>
          </p:nvCxnSpPr>
          <p:spPr>
            <a:xfrm flipV="1">
              <a:off x="2831629" y="2873793"/>
              <a:ext cx="3540571" cy="212389"/>
            </a:xfrm>
            <a:prstGeom prst="straightConnector1">
              <a:avLst/>
            </a:prstGeom>
            <a:ln>
              <a:solidFill>
                <a:srgbClr val="FF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031" idx="3"/>
              <a:endCxn id="1030" idx="1"/>
            </p:cNvCxnSpPr>
            <p:nvPr/>
          </p:nvCxnSpPr>
          <p:spPr>
            <a:xfrm flipV="1">
              <a:off x="5227745" y="2873793"/>
              <a:ext cx="1144455" cy="1651224"/>
            </a:xfrm>
            <a:prstGeom prst="straightConnector1">
              <a:avLst/>
            </a:prstGeom>
            <a:ln>
              <a:solidFill>
                <a:srgbClr val="FF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5242866" y="3082897"/>
              <a:ext cx="736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RF04</a:t>
              </a:r>
              <a:endParaRPr lang="en-GB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907704" y="5589240"/>
            <a:ext cx="29860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RF01: All persons</a:t>
            </a:r>
          </a:p>
          <a:p>
            <a:r>
              <a:rPr lang="en-GB" dirty="0" smtClean="0"/>
              <a:t>RF05: Dependent children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1907704" y="6239850"/>
            <a:ext cx="2408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RF02,03,04: Workers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732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7" grpId="1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Second residence: RF05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627609"/>
            <a:ext cx="8489950" cy="3457575"/>
          </a:xfrm>
        </p:spPr>
        <p:txBody>
          <a:bodyPr/>
          <a:lstStyle/>
          <a:p>
            <a:r>
              <a:rPr lang="en-GB" sz="2400" dirty="0" smtClean="0"/>
              <a:t>Dependent children – second res. parent or guardian</a:t>
            </a:r>
          </a:p>
          <a:p>
            <a:pPr lvl="1"/>
            <a:r>
              <a:rPr lang="en-GB" sz="2000" dirty="0" smtClean="0"/>
              <a:t>Total persons, all flows: 386,333</a:t>
            </a:r>
          </a:p>
          <a:p>
            <a:pPr lvl="1"/>
            <a:r>
              <a:rPr lang="en-GB" sz="2000" dirty="0" smtClean="0"/>
              <a:t>Largest flows (all within same LAD)</a:t>
            </a:r>
          </a:p>
          <a:p>
            <a:pPr lvl="1"/>
            <a:endParaRPr lang="en-GB" sz="2000" dirty="0"/>
          </a:p>
          <a:p>
            <a:pPr lvl="1"/>
            <a:endParaRPr lang="en-GB" sz="2000" dirty="0" smtClean="0"/>
          </a:p>
          <a:p>
            <a:pPr lvl="1"/>
            <a:endParaRPr lang="en-GB" sz="2000" dirty="0"/>
          </a:p>
          <a:p>
            <a:pPr lvl="1"/>
            <a:endParaRPr lang="en-GB" sz="2000" dirty="0" smtClean="0"/>
          </a:p>
          <a:p>
            <a:pPr lvl="1"/>
            <a:endParaRPr lang="en-GB" sz="2000" dirty="0"/>
          </a:p>
          <a:p>
            <a:pPr lvl="1"/>
            <a:endParaRPr lang="en-GB" sz="2000" dirty="0" smtClean="0"/>
          </a:p>
          <a:p>
            <a:pPr lvl="1"/>
            <a:endParaRPr lang="en-GB" sz="2000" dirty="0"/>
          </a:p>
          <a:p>
            <a:pPr lvl="1"/>
            <a:r>
              <a:rPr lang="en-GB" sz="2000" dirty="0" smtClean="0"/>
              <a:t>Within LAD:	346 cases; 235k persons</a:t>
            </a:r>
          </a:p>
          <a:p>
            <a:pPr lvl="1"/>
            <a:r>
              <a:rPr lang="en-GB" sz="2000" dirty="0" smtClean="0"/>
              <a:t>Between LADs:	20,308 cases; 150k persons</a:t>
            </a:r>
            <a:endParaRPr lang="en-GB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898841"/>
              </p:ext>
            </p:extLst>
          </p:nvPr>
        </p:nvGraphicFramePr>
        <p:xfrm>
          <a:off x="1619672" y="2924944"/>
          <a:ext cx="424847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120047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Area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Flow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E41000291 – Leeds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3,886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E41000052 – Cornwall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3,792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E41000275 – Sheffield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3,245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E41000281 – Birmingham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3,107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E41000047 – County Durham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3028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64423" y="6412686"/>
            <a:ext cx="3537635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en-GB" sz="1400" dirty="0" smtClean="0"/>
              <a:t>Source: 2011 Special Residence Statistics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58870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Second residence: RF03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700808"/>
            <a:ext cx="8489950" cy="3457575"/>
          </a:xfrm>
        </p:spPr>
        <p:txBody>
          <a:bodyPr/>
          <a:lstStyle/>
          <a:p>
            <a:r>
              <a:rPr lang="en-GB" dirty="0" smtClean="0"/>
              <a:t>Usual residence by place of work</a:t>
            </a:r>
          </a:p>
          <a:p>
            <a:pPr lvl="1"/>
            <a:r>
              <a:rPr lang="en-GB" dirty="0" smtClean="0"/>
              <a:t>Total persons, all flows: 302,467 (</a:t>
            </a:r>
            <a:r>
              <a:rPr lang="en-GB" dirty="0" err="1" smtClean="0"/>
              <a:t>inc.</a:t>
            </a:r>
            <a:r>
              <a:rPr lang="en-GB" dirty="0" smtClean="0"/>
              <a:t> overseas)</a:t>
            </a:r>
          </a:p>
          <a:p>
            <a:pPr lvl="1"/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672009"/>
              </p:ext>
            </p:extLst>
          </p:nvPr>
        </p:nvGraphicFramePr>
        <p:xfrm>
          <a:off x="395536" y="2852936"/>
          <a:ext cx="324036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108012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Area (within LAD)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Flow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Wiltshire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1,345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Cornwall &amp; Scilly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1,282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Birmingham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City &amp; Westminster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Scottish Borders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r>
                        <a:rPr lang="en-GB" sz="16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(n=346)</a:t>
                      </a:r>
                      <a:endParaRPr lang="en-GB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52,355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571045"/>
              </p:ext>
            </p:extLst>
          </p:nvPr>
        </p:nvGraphicFramePr>
        <p:xfrm>
          <a:off x="3779912" y="2852936"/>
          <a:ext cx="460851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79208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Area (between LADs)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Flow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Kensington</a:t>
                      </a:r>
                      <a:r>
                        <a:rPr lang="en-GB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&amp; Chelsea to City &amp; Westminster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Wiltshire</a:t>
                      </a:r>
                      <a:r>
                        <a:rPr lang="en-GB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 City &amp; Westminster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Wandsworth</a:t>
                      </a:r>
                      <a:r>
                        <a:rPr lang="en-GB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 City &amp; Westminster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Camden </a:t>
                      </a:r>
                      <a:r>
                        <a:rPr lang="en-GB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 City &amp; Westminster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Lambeth</a:t>
                      </a:r>
                      <a:r>
                        <a:rPr lang="en-GB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 City &amp; Westminster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r>
                        <a:rPr lang="en-GB" sz="16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(n=49,625)</a:t>
                      </a:r>
                      <a:endParaRPr lang="en-GB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159,688</a:t>
                      </a:r>
                      <a:endParaRPr lang="en-GB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64423" y="6412686"/>
            <a:ext cx="3537635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en-GB" sz="1400" dirty="0" smtClean="0"/>
              <a:t>Source: 2011 Special Residence Statistics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891470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dirty="0" smtClean="0"/>
              <a:t>Persons with second address, by region, England and Wales 2011</a:t>
            </a:r>
            <a:endParaRPr lang="en-GB" alt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006386"/>
              </p:ext>
            </p:extLst>
          </p:nvPr>
        </p:nvGraphicFramePr>
        <p:xfrm>
          <a:off x="1115616" y="2204870"/>
          <a:ext cx="7128791" cy="4176455"/>
        </p:xfrm>
        <a:graphic>
          <a:graphicData uri="http://schemas.openxmlformats.org/drawingml/2006/table">
            <a:tbl>
              <a:tblPr firstRow="1" firstCol="1" lastRow="1">
                <a:tableStyleId>{69012ECD-51FC-41F1-AA8D-1B2483CD663E}</a:tableStyleId>
              </a:tblPr>
              <a:tblGrid>
                <a:gridCol w="2381031"/>
                <a:gridCol w="2002068"/>
                <a:gridCol w="1372846"/>
                <a:gridCol w="1372846"/>
              </a:tblGrid>
              <a:tr h="1084696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Region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Population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All persons with second address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Persons with second address per 1000 residents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</a:tr>
              <a:tr h="28106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North East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         2,596,886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     25,726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            9.9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</a:tr>
              <a:tr h="28106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North West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         7,052,177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     76,412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          10.8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</a:tr>
              <a:tr h="28106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Yorkshire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         5,283,733 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     57,045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          10.8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</a:tr>
              <a:tr h="28106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East Midlands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         4,533,222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     51,795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          11.4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</a:tr>
              <a:tr h="28106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West Midlands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         5,601,847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     58,940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          10.5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</a:tr>
              <a:tr h="28106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East of England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         5,846,965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     78,395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          13.4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</a:tr>
              <a:tr h="28106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London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         8,173,941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   222,025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          27.2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</a:tr>
              <a:tr h="28106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South East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         8,634,750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   150,252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          17.4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</a:tr>
              <a:tr h="28106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South West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         5,288,935 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     70,740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          13.4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</a:tr>
              <a:tr h="28106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Wales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         3,063,456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     29,484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            9.6 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</a:tr>
              <a:tr h="28106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England and Wales</a:t>
                      </a:r>
                      <a:endParaRPr lang="en-GB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      56,075,912 </a:t>
                      </a:r>
                      <a:endParaRPr lang="en-GB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  820,814 </a:t>
                      </a:r>
                      <a:endParaRPr lang="en-GB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         14.6 </a:t>
                      </a:r>
                      <a:endParaRPr lang="en-GB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64423" y="6412686"/>
            <a:ext cx="3537635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en-GB" sz="1400" dirty="0" smtClean="0"/>
              <a:t>Source: 2011 Special Residence Statistics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dirty="0" smtClean="0"/>
              <a:t>Proportions of second address reason, by region, England and Wales 2011</a:t>
            </a:r>
            <a:endParaRPr lang="en-GB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8817843"/>
              </p:ext>
            </p:extLst>
          </p:nvPr>
        </p:nvGraphicFramePr>
        <p:xfrm>
          <a:off x="179512" y="2420887"/>
          <a:ext cx="8496944" cy="3960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464423" y="6412686"/>
            <a:ext cx="3537635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en-GB" sz="1400" dirty="0" smtClean="0"/>
              <a:t>Source: 2011 Special Residence Statistics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54406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‘Standard’ view of active commuting: heroic trips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1623020"/>
            <a:ext cx="8218487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95935" y="6412686"/>
            <a:ext cx="3547702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1400" dirty="0" smtClean="0"/>
              <a:t>Source: 2001 Special Workplace Statistics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37384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new view of active commuting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People are travelling from an address other than their declared ‘usual residence’</a:t>
            </a:r>
          </a:p>
          <a:p>
            <a:r>
              <a:rPr lang="en-GB" dirty="0" smtClean="0"/>
              <a:t>Series of maps of people who have another address</a:t>
            </a:r>
          </a:p>
          <a:p>
            <a:pPr lvl="1"/>
            <a:r>
              <a:rPr lang="en-GB" dirty="0" smtClean="0"/>
              <a:t>Aged 16+, in England and Wales</a:t>
            </a:r>
          </a:p>
          <a:p>
            <a:pPr lvl="1"/>
            <a:r>
              <a:rPr lang="en-GB" dirty="0" smtClean="0"/>
              <a:t>With a second address ‘for work purposes’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1684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908050"/>
            <a:ext cx="3809752" cy="1584846"/>
          </a:xfrm>
        </p:spPr>
        <p:txBody>
          <a:bodyPr/>
          <a:lstStyle/>
          <a:p>
            <a:r>
              <a:rPr lang="en-GB" dirty="0" smtClean="0"/>
              <a:t>Modal form of travel to </a:t>
            </a:r>
            <a:r>
              <a:rPr lang="en-GB" dirty="0" smtClean="0"/>
              <a:t>work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290" y="440055"/>
            <a:ext cx="4537710" cy="6417945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40" t="14451" r="9451" b="58349"/>
          <a:stretch/>
        </p:blipFill>
        <p:spPr bwMode="auto">
          <a:xfrm>
            <a:off x="3491880" y="764704"/>
            <a:ext cx="1710804" cy="25402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2076354"/>
            <a:ext cx="495302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n-GB" dirty="0" smtClean="0"/>
              <a:t>From usual address</a:t>
            </a:r>
          </a:p>
          <a:p>
            <a:pPr marL="342900" indent="-342900">
              <a:buAutoNum type="arabicParenR"/>
            </a:pPr>
            <a:endParaRPr lang="en-GB" dirty="0"/>
          </a:p>
          <a:p>
            <a:pPr marL="342900" indent="-342900">
              <a:buAutoNum type="arabicParenR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London differs from  rest</a:t>
            </a:r>
            <a:br>
              <a:rPr lang="en-GB" dirty="0" smtClean="0"/>
            </a:br>
            <a:r>
              <a:rPr lang="en-GB" dirty="0" smtClean="0"/>
              <a:t>of the country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Tube most common for most of London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Trains in SE London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Bus in 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On foot centrally</a:t>
            </a:r>
          </a:p>
        </p:txBody>
      </p:sp>
    </p:spTree>
    <p:extLst>
      <p:ext uri="{BB962C8B-B14F-4D97-AF65-F5344CB8AC3E}">
        <p14:creationId xmlns:p14="http://schemas.microsoft.com/office/powerpoint/2010/main" val="253503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UK Census Support Service</a:t>
            </a:r>
          </a:p>
          <a:p>
            <a:r>
              <a:rPr lang="en-GB" dirty="0" smtClean="0"/>
              <a:t>What do we mean by ‘second residences’?</a:t>
            </a:r>
          </a:p>
          <a:p>
            <a:r>
              <a:rPr lang="en-GB" dirty="0" smtClean="0"/>
              <a:t>Exploring the geographies of second residences</a:t>
            </a:r>
          </a:p>
          <a:p>
            <a:r>
              <a:rPr lang="en-GB" dirty="0" smtClean="0"/>
              <a:t>What do they mean for (active) commuting?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72884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908050"/>
            <a:ext cx="3161680" cy="1296988"/>
          </a:xfrm>
        </p:spPr>
        <p:txBody>
          <a:bodyPr/>
          <a:lstStyle/>
          <a:p>
            <a:r>
              <a:rPr lang="en-GB" dirty="0"/>
              <a:t>Modal form of travel to work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290" y="440055"/>
            <a:ext cx="4537710" cy="6417945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40" t="14451" r="9451" b="58349"/>
          <a:stretch/>
        </p:blipFill>
        <p:spPr bwMode="auto">
          <a:xfrm>
            <a:off x="3491880" y="764704"/>
            <a:ext cx="1710804" cy="25402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5536" y="2076354"/>
            <a:ext cx="486543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 startAt="2"/>
            </a:pPr>
            <a:r>
              <a:rPr lang="en-GB" dirty="0" smtClean="0"/>
              <a:t>From second address</a:t>
            </a:r>
          </a:p>
          <a:p>
            <a:pPr marL="342900" indent="-342900">
              <a:buAutoNum type="arabicParenR" startAt="2"/>
            </a:pPr>
            <a:endParaRPr lang="en-GB" dirty="0"/>
          </a:p>
          <a:p>
            <a:pPr marL="342900" indent="-342900">
              <a:buAutoNum type="arabicParenR" startAt="2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Story remains same</a:t>
            </a:r>
            <a:br>
              <a:rPr lang="en-GB" dirty="0" smtClean="0"/>
            </a:br>
            <a:r>
              <a:rPr lang="en-GB" dirty="0" smtClean="0"/>
              <a:t>outside London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Changes inside London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Spatial extent of tube changes slightly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Walking hotspot in North Devon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9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Absolute differences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290" y="440055"/>
            <a:ext cx="4537710" cy="6417945"/>
          </a:xfrm>
        </p:spPr>
      </p:pic>
      <p:sp>
        <p:nvSpPr>
          <p:cNvPr id="5" name="TextBox 4"/>
          <p:cNvSpPr txBox="1"/>
          <p:nvPr/>
        </p:nvSpPr>
        <p:spPr>
          <a:xfrm>
            <a:off x="395535" y="2924944"/>
            <a:ext cx="535915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Aggregate change in numbers of persons</a:t>
            </a:r>
            <a:br>
              <a:rPr lang="en-GB" dirty="0" smtClean="0"/>
            </a:br>
            <a:r>
              <a:rPr lang="en-GB" dirty="0" smtClean="0"/>
              <a:t>commuting out of an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Negative (red) values indicate</a:t>
            </a:r>
            <a:br>
              <a:rPr lang="en-GB" dirty="0" smtClean="0"/>
            </a:br>
            <a:r>
              <a:rPr lang="en-GB" dirty="0" smtClean="0"/>
              <a:t>under-reporting if we only look at</a:t>
            </a:r>
            <a:br>
              <a:rPr lang="en-GB" dirty="0" smtClean="0"/>
            </a:br>
            <a:r>
              <a:rPr lang="en-GB" dirty="0" smtClean="0"/>
              <a:t>usual residence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Positive (green) values indicate over-reporting if</a:t>
            </a:r>
            <a:br>
              <a:rPr lang="en-GB" dirty="0" smtClean="0"/>
            </a:br>
            <a:r>
              <a:rPr lang="en-GB" dirty="0" smtClean="0"/>
              <a:t>we only look at usual residence data</a:t>
            </a:r>
          </a:p>
        </p:txBody>
      </p:sp>
    </p:spTree>
    <p:extLst>
      <p:ext uri="{BB962C8B-B14F-4D97-AF65-F5344CB8AC3E}">
        <p14:creationId xmlns:p14="http://schemas.microsoft.com/office/powerpoint/2010/main" val="362838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908050"/>
            <a:ext cx="3089672" cy="1296988"/>
          </a:xfrm>
        </p:spPr>
        <p:txBody>
          <a:bodyPr/>
          <a:lstStyle/>
          <a:p>
            <a:r>
              <a:rPr lang="en-GB" dirty="0" smtClean="0"/>
              <a:t>Second most common method of transport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290" y="440055"/>
            <a:ext cx="4537710" cy="6417945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40" t="14451" r="9451" b="58349"/>
          <a:stretch/>
        </p:blipFill>
        <p:spPr bwMode="auto">
          <a:xfrm>
            <a:off x="3491880" y="764704"/>
            <a:ext cx="1710804" cy="25402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5535" y="2924944"/>
            <a:ext cx="497443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n-GB" dirty="0" smtClean="0"/>
              <a:t>From usual address</a:t>
            </a:r>
          </a:p>
          <a:p>
            <a:pPr marL="342900" indent="-342900">
              <a:buAutoNum type="arabicParenR"/>
            </a:pPr>
            <a:endParaRPr lang="en-GB" dirty="0"/>
          </a:p>
          <a:p>
            <a:pPr marL="342900" indent="-342900">
              <a:buAutoNum type="arabicParenR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On foot most common (but small numbers?)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Extended train connections around London</a:t>
            </a:r>
          </a:p>
        </p:txBody>
      </p:sp>
    </p:spTree>
    <p:extLst>
      <p:ext uri="{BB962C8B-B14F-4D97-AF65-F5344CB8AC3E}">
        <p14:creationId xmlns:p14="http://schemas.microsoft.com/office/powerpoint/2010/main" val="7123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A2 mode2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290" y="440055"/>
            <a:ext cx="4537710" cy="6417945"/>
          </a:xfrm>
        </p:spPr>
      </p:pic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40" t="14451" r="9451" b="58349"/>
          <a:stretch/>
        </p:blipFill>
        <p:spPr bwMode="auto">
          <a:xfrm>
            <a:off x="3491880" y="764704"/>
            <a:ext cx="1710804" cy="25402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95535" y="2924944"/>
            <a:ext cx="36407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n-GB" dirty="0" smtClean="0"/>
              <a:t>From second address</a:t>
            </a:r>
          </a:p>
          <a:p>
            <a:pPr marL="342900" indent="-342900">
              <a:buAutoNum type="arabicParenR"/>
            </a:pPr>
            <a:endParaRPr lang="en-GB" dirty="0"/>
          </a:p>
          <a:p>
            <a:pPr marL="342900" indent="-342900">
              <a:buAutoNum type="arabicParenR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Geography of London changes</a:t>
            </a:r>
          </a:p>
        </p:txBody>
      </p:sp>
    </p:spTree>
    <p:extLst>
      <p:ext uri="{BB962C8B-B14F-4D97-AF65-F5344CB8AC3E}">
        <p14:creationId xmlns:p14="http://schemas.microsoft.com/office/powerpoint/2010/main" val="173068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Explanatory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magnitude of second residence usage is limited on a national level</a:t>
            </a:r>
          </a:p>
          <a:p>
            <a:r>
              <a:rPr lang="en-GB" dirty="0" smtClean="0"/>
              <a:t>May be more important in local clusters</a:t>
            </a:r>
          </a:p>
          <a:p>
            <a:r>
              <a:rPr lang="en-GB" dirty="0" smtClean="0"/>
              <a:t>Need to explore local patterns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53545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But!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term ‘second address for work purposes’ suggests certain arrangements…</a:t>
            </a:r>
          </a:p>
          <a:p>
            <a:r>
              <a:rPr lang="en-GB" dirty="0" smtClean="0"/>
              <a:t>…in practice, there are many reasons why people might have such an address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49616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this means for active commuting?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some areas, previous models of numbers of commuters are wrong</a:t>
            </a:r>
          </a:p>
          <a:p>
            <a:pPr lvl="1"/>
            <a:r>
              <a:rPr lang="en-GB" dirty="0" smtClean="0"/>
              <a:t>Need to explore biases by mode of transport</a:t>
            </a:r>
          </a:p>
          <a:p>
            <a:r>
              <a:rPr lang="en-GB" dirty="0" smtClean="0"/>
              <a:t>London is main focus for work related second addresses</a:t>
            </a:r>
          </a:p>
          <a:p>
            <a:pPr lvl="1"/>
            <a:r>
              <a:rPr lang="en-GB" dirty="0" smtClean="0"/>
              <a:t>It is also an area with higher proportion of cycle commuters</a:t>
            </a:r>
          </a:p>
          <a:p>
            <a:pPr lvl="1"/>
            <a:r>
              <a:rPr lang="en-GB" dirty="0" smtClean="0"/>
              <a:t>Central London has high proportion of walk-commuters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2749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 to the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Data from 1981 to 2001</a:t>
            </a:r>
          </a:p>
          <a:p>
            <a:pPr lvl="1"/>
            <a:r>
              <a:rPr lang="en-GB" dirty="0" smtClean="0"/>
              <a:t>Available as Open Government License data to all</a:t>
            </a:r>
          </a:p>
          <a:p>
            <a:r>
              <a:rPr lang="en-GB" dirty="0" smtClean="0"/>
              <a:t>Data from 2011</a:t>
            </a:r>
          </a:p>
          <a:p>
            <a:pPr lvl="1"/>
            <a:r>
              <a:rPr lang="en-GB" dirty="0" smtClean="0"/>
              <a:t>OGL: available to all</a:t>
            </a:r>
          </a:p>
          <a:p>
            <a:pPr lvl="1"/>
            <a:r>
              <a:rPr lang="en-GB" dirty="0" smtClean="0"/>
              <a:t>Safeguarded: available to non-UK academics via a UK Data Service account</a:t>
            </a:r>
          </a:p>
          <a:p>
            <a:pPr lvl="1"/>
            <a:r>
              <a:rPr lang="en-GB" dirty="0" smtClean="0"/>
              <a:t>Secure: probably not available outside UK (?)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695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44" y="1052736"/>
            <a:ext cx="8559725" cy="47525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899592" y="1412776"/>
            <a:ext cx="44644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139952" y="2060848"/>
            <a:ext cx="936104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4142976" y="2440981"/>
            <a:ext cx="107709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5724128" y="4077072"/>
            <a:ext cx="1296144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563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89950" cy="1296988"/>
          </a:xfrm>
        </p:spPr>
        <p:txBody>
          <a:bodyPr/>
          <a:lstStyle/>
          <a:p>
            <a:r>
              <a:rPr lang="en-GB" sz="2800" dirty="0" smtClean="0">
                <a:solidFill>
                  <a:schemeClr val="bg1"/>
                </a:solidFill>
              </a:rPr>
              <a:t>Census Support Service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Funded 2012-17</a:t>
            </a:r>
          </a:p>
          <a:p>
            <a:pPr lvl="1"/>
            <a:r>
              <a:rPr lang="en-GB" dirty="0" smtClean="0"/>
              <a:t>‘Value added service’ as part of UK Data Service</a:t>
            </a:r>
          </a:p>
          <a:p>
            <a:pPr lvl="1"/>
            <a:r>
              <a:rPr lang="en-GB" dirty="0" smtClean="0"/>
              <a:t>Provides access to</a:t>
            </a:r>
          </a:p>
          <a:p>
            <a:pPr lvl="2"/>
            <a:r>
              <a:rPr lang="en-GB" dirty="0" smtClean="0"/>
              <a:t>Area data</a:t>
            </a:r>
          </a:p>
          <a:p>
            <a:pPr lvl="2"/>
            <a:r>
              <a:rPr lang="en-GB" dirty="0" smtClean="0"/>
              <a:t>Flow data</a:t>
            </a:r>
          </a:p>
          <a:p>
            <a:pPr lvl="2"/>
            <a:r>
              <a:rPr lang="en-GB" dirty="0" smtClean="0"/>
              <a:t>Micro data</a:t>
            </a:r>
          </a:p>
          <a:p>
            <a:pPr lvl="2"/>
            <a:r>
              <a:rPr lang="en-GB" dirty="0" smtClean="0"/>
              <a:t>Boundary data</a:t>
            </a:r>
            <a:endParaRPr lang="en-GB" dirty="0"/>
          </a:p>
        </p:txBody>
      </p:sp>
      <p:pic>
        <p:nvPicPr>
          <p:cNvPr id="1026" name="Picture 2" descr="Census Program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505325"/>
            <a:ext cx="3197225" cy="192817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12046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89950" cy="1296988"/>
          </a:xfrm>
        </p:spPr>
        <p:txBody>
          <a:bodyPr/>
          <a:lstStyle/>
          <a:p>
            <a:r>
              <a:rPr lang="en-GB" sz="2800" dirty="0" smtClean="0">
                <a:solidFill>
                  <a:schemeClr val="bg1"/>
                </a:solidFill>
              </a:rPr>
              <a:t>Flow data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Providing access to flow data from 1981-2011 censuses</a:t>
            </a:r>
          </a:p>
          <a:p>
            <a:r>
              <a:rPr lang="en-GB" dirty="0" smtClean="0"/>
              <a:t>User support and training</a:t>
            </a:r>
          </a:p>
          <a:p>
            <a:r>
              <a:rPr lang="en-GB" dirty="0"/>
              <a:t>Front end: http://wicid.ukdataservice.ac.uk/</a:t>
            </a:r>
          </a:p>
        </p:txBody>
      </p:sp>
    </p:spTree>
    <p:extLst>
      <p:ext uri="{BB962C8B-B14F-4D97-AF65-F5344CB8AC3E}">
        <p14:creationId xmlns:p14="http://schemas.microsoft.com/office/powerpoint/2010/main" val="244771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marL="514350" indent="-514350"/>
            <a:r>
              <a:rPr lang="en-GB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2011 Census questions and </a:t>
            </a:r>
            <a:r>
              <a:rPr lang="en-GB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flow </a:t>
            </a:r>
            <a:r>
              <a:rPr lang="en-GB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data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7"/>
            <a:ext cx="7704856" cy="4824536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2011 Census Origin-Destination Statistics (ODS) available in four sets for the UK:</a:t>
            </a:r>
          </a:p>
          <a:p>
            <a:pPr lvl="2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Migration tables – based to question 21: What was your usual address one year ago were you living 12 months ago?</a:t>
            </a:r>
          </a:p>
          <a:p>
            <a:pPr lvl="2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Student tables – 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subset of migration tables for people who indicated that their address one year ago was a student / school address</a:t>
            </a:r>
            <a:endParaRPr lang="en-GB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Workplace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tables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based on question 40: In your main job, what is the address of your workplace?</a:t>
            </a:r>
          </a:p>
          <a:p>
            <a:pPr lvl="2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Second residence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tables –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based on questions 5 and 6: Do you stay at another address for more than 30 days a year?  What is that address?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lvl="2" indent="-361950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Some tables only available for England and Wales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619672" y="5157192"/>
            <a:ext cx="6408712" cy="100811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63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90" y="17462"/>
            <a:ext cx="8489950" cy="1296988"/>
          </a:xfrm>
        </p:spPr>
        <p:txBody>
          <a:bodyPr/>
          <a:lstStyle/>
          <a:p>
            <a:r>
              <a:rPr lang="en-GB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Progression of flow data sets</a:t>
            </a:r>
            <a:endParaRPr lang="en-GB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835696" y="1628800"/>
            <a:ext cx="1944216" cy="10081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Special Migration Statistics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6588224" y="1628800"/>
            <a:ext cx="1944216" cy="10081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Special Workplace Statistics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68049" y="1305634"/>
            <a:ext cx="121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1981</a:t>
            </a:r>
            <a:endParaRPr lang="en-GB" sz="3600" dirty="0"/>
          </a:p>
        </p:txBody>
      </p:sp>
      <p:sp>
        <p:nvSpPr>
          <p:cNvPr id="9" name="Rounded Rectangle 8"/>
          <p:cNvSpPr/>
          <p:nvPr/>
        </p:nvSpPr>
        <p:spPr>
          <a:xfrm>
            <a:off x="2321750" y="3113035"/>
            <a:ext cx="972108" cy="5040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SMS</a:t>
            </a:r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7074278" y="3113035"/>
            <a:ext cx="972108" cy="5040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SWS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23734" y="2714027"/>
            <a:ext cx="121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1991</a:t>
            </a:r>
            <a:endParaRPr lang="en-GB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662755" y="4160164"/>
            <a:ext cx="121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2001</a:t>
            </a:r>
            <a:endParaRPr lang="en-GB" sz="3600" dirty="0"/>
          </a:p>
        </p:txBody>
      </p:sp>
      <p:sp>
        <p:nvSpPr>
          <p:cNvPr id="15" name="Rounded Rectangle 14"/>
          <p:cNvSpPr/>
          <p:nvPr/>
        </p:nvSpPr>
        <p:spPr>
          <a:xfrm>
            <a:off x="2321750" y="4329100"/>
            <a:ext cx="972108" cy="5040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SMS</a:t>
            </a:r>
            <a:endParaRPr lang="en-GB" dirty="0"/>
          </a:p>
        </p:txBody>
      </p:sp>
      <p:sp>
        <p:nvSpPr>
          <p:cNvPr id="16" name="Rounded Rectangle 15"/>
          <p:cNvSpPr/>
          <p:nvPr/>
        </p:nvSpPr>
        <p:spPr>
          <a:xfrm>
            <a:off x="6048164" y="4388651"/>
            <a:ext cx="972108" cy="5040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SWS</a:t>
            </a:r>
            <a:endParaRPr lang="en-GB" dirty="0"/>
          </a:p>
        </p:txBody>
      </p:sp>
      <p:sp>
        <p:nvSpPr>
          <p:cNvPr id="17" name="Rounded Rectangle 16"/>
          <p:cNvSpPr/>
          <p:nvPr/>
        </p:nvSpPr>
        <p:spPr>
          <a:xfrm>
            <a:off x="7308304" y="4077072"/>
            <a:ext cx="1584176" cy="10081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Special Travel Statistics</a:t>
            </a:r>
            <a:endParaRPr lang="en-GB" dirty="0"/>
          </a:p>
        </p:txBody>
      </p:sp>
      <p:cxnSp>
        <p:nvCxnSpPr>
          <p:cNvPr id="19" name="Straight Arrow Connector 18"/>
          <p:cNvCxnSpPr>
            <a:stCxn id="6" idx="2"/>
            <a:endCxn id="9" idx="0"/>
          </p:cNvCxnSpPr>
          <p:nvPr/>
        </p:nvCxnSpPr>
        <p:spPr>
          <a:xfrm>
            <a:off x="2807804" y="2636912"/>
            <a:ext cx="0" cy="47612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2"/>
            <a:endCxn id="10" idx="0"/>
          </p:cNvCxnSpPr>
          <p:nvPr/>
        </p:nvCxnSpPr>
        <p:spPr>
          <a:xfrm>
            <a:off x="7560332" y="2636912"/>
            <a:ext cx="0" cy="47612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2"/>
            <a:endCxn id="15" idx="0"/>
          </p:cNvCxnSpPr>
          <p:nvPr/>
        </p:nvCxnSpPr>
        <p:spPr>
          <a:xfrm>
            <a:off x="2807804" y="3617091"/>
            <a:ext cx="0" cy="71200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2"/>
            <a:endCxn id="16" idx="0"/>
          </p:cNvCxnSpPr>
          <p:nvPr/>
        </p:nvCxnSpPr>
        <p:spPr>
          <a:xfrm flipH="1">
            <a:off x="6534218" y="3617091"/>
            <a:ext cx="1026114" cy="77156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0" idx="2"/>
            <a:endCxn id="17" idx="0"/>
          </p:cNvCxnSpPr>
          <p:nvPr/>
        </p:nvCxnSpPr>
        <p:spPr>
          <a:xfrm>
            <a:off x="7560332" y="3617091"/>
            <a:ext cx="540060" cy="45998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6552220" y="5661248"/>
            <a:ext cx="1692188" cy="64807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SWS</a:t>
            </a:r>
            <a:endParaRPr lang="en-GB" dirty="0"/>
          </a:p>
        </p:txBody>
      </p:sp>
      <p:sp>
        <p:nvSpPr>
          <p:cNvPr id="31" name="Rounded Rectangle 30"/>
          <p:cNvSpPr/>
          <p:nvPr/>
        </p:nvSpPr>
        <p:spPr>
          <a:xfrm>
            <a:off x="1835696" y="5661248"/>
            <a:ext cx="972108" cy="5040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SMS</a:t>
            </a:r>
            <a:endParaRPr lang="en-GB" dirty="0"/>
          </a:p>
        </p:txBody>
      </p:sp>
      <p:sp>
        <p:nvSpPr>
          <p:cNvPr id="32" name="Rounded Rectangle 31"/>
          <p:cNvSpPr/>
          <p:nvPr/>
        </p:nvSpPr>
        <p:spPr>
          <a:xfrm>
            <a:off x="3039244" y="5445224"/>
            <a:ext cx="1584176" cy="10081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Special Student Statistics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619671" y="5289656"/>
            <a:ext cx="1176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2011</a:t>
            </a:r>
            <a:endParaRPr lang="en-GB" sz="3600" dirty="0"/>
          </a:p>
        </p:txBody>
      </p:sp>
      <p:cxnSp>
        <p:nvCxnSpPr>
          <p:cNvPr id="35" name="Straight Arrow Connector 34"/>
          <p:cNvCxnSpPr>
            <a:stCxn id="15" idx="2"/>
            <a:endCxn id="31" idx="0"/>
          </p:cNvCxnSpPr>
          <p:nvPr/>
        </p:nvCxnSpPr>
        <p:spPr>
          <a:xfrm flipH="1">
            <a:off x="2321750" y="4833156"/>
            <a:ext cx="486054" cy="82809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5" idx="2"/>
            <a:endCxn id="32" idx="0"/>
          </p:cNvCxnSpPr>
          <p:nvPr/>
        </p:nvCxnSpPr>
        <p:spPr>
          <a:xfrm>
            <a:off x="2807804" y="4833156"/>
            <a:ext cx="1023528" cy="61206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6" idx="2"/>
            <a:endCxn id="29" idx="0"/>
          </p:cNvCxnSpPr>
          <p:nvPr/>
        </p:nvCxnSpPr>
        <p:spPr>
          <a:xfrm>
            <a:off x="6534218" y="4892707"/>
            <a:ext cx="864096" cy="76854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7" idx="2"/>
            <a:endCxn id="29" idx="0"/>
          </p:cNvCxnSpPr>
          <p:nvPr/>
        </p:nvCxnSpPr>
        <p:spPr>
          <a:xfrm flipH="1">
            <a:off x="7398314" y="5085184"/>
            <a:ext cx="702078" cy="57606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4746104" y="5445224"/>
            <a:ext cx="1584176" cy="10081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Special Residence Statistics</a:t>
            </a:r>
            <a:endParaRPr lang="en-GB" dirty="0"/>
          </a:p>
        </p:txBody>
      </p:sp>
      <p:cxnSp>
        <p:nvCxnSpPr>
          <p:cNvPr id="46" name="Straight Arrow Connector 45"/>
          <p:cNvCxnSpPr>
            <a:stCxn id="16" idx="2"/>
            <a:endCxn id="44" idx="0"/>
          </p:cNvCxnSpPr>
          <p:nvPr/>
        </p:nvCxnSpPr>
        <p:spPr>
          <a:xfrm flipH="1">
            <a:off x="5538192" y="4892707"/>
            <a:ext cx="996026" cy="552517"/>
          </a:xfrm>
          <a:prstGeom prst="straightConnector1">
            <a:avLst/>
          </a:prstGeom>
          <a:ln w="5715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utoShape 2" descr="data:image/jpeg;base64,/9j/4AAQSkZJRgABAQAAAQABAAD/2wCEAAkGBwgHBgkIBwgKCgkLDRYPDQwMDRsUFRAWIB0iIiAdHx8kKDQsJCYxJx8fLT0tMTU3Ojo6Iys/RD84QzQ5OjcBCgoKDQwNGg8PGjclHyU3Nzc3Nzc3Nzc3Nzc3Nzc3Nzc3Nzc3Nzc3Nzc3Nzc3Nzc3Nzc3Nzc3Nzc3Nzc3Nzc3N//AABEIAFoAVQMBIgACEQEDEQH/xAAcAAABBAMBAAAAAAAAAAAAAAAHAAMFBgECBAj/xAA8EAABAgQEAggCBwgDAAAAAAABAgMABAURBhIhMUFhBxMiMlFxgZEVQhQjM2OhwdEIJVJisbLh8HKCkv/EABQBAQAAAAAAAAAAAAAAAAAAAAD/xAAUEQEAAAAAAAAAAAAAAAAAAAAA/9oADAMBAAIRAxEAPwAY4VpvxSrNS3A6mDFM4HlJel5ktjOE7wO+idsOYnRp8sHLGdSZouHHJlwBSiAltBNs5P6b+kADGMLTdTqLzTQ6mXSSOvX3Uny4xaKd0a0BLJNRqky4q2q2SlGU+xjorlRelmJGXQwlLjzaVmydLqN9f8xWpnEE5NTSZRh9wgG172HoBtAXB3obo9RYQqk1iZZdtr1wS4FewEUHE3RribDrbr8zLImZVsXL8qrMLeJBsR7Re8L1dVLShyamnElWa4WrS/8AEn21gjuVpMzSETcqpMwk2C8muU84DyZm8oxBo6RcGN1ilisUiUaTONfb9QgjOLfMADe1t/fTUBeAUKFCgHmwbRmHGR2doxAXbodlnna6+7Lt51MslZHlFkxm5Mz0wlDiFvKYRmUVH5za58tLW5c4g+iNSpZqrzbaVKUlLSeyNe9rb0O3H0iUnHFJeqkwHytISMqyrTPfnva5sIBynVJhxpKKu0pwNpJChuVXAGnhv7R29HmDJecq1Tmn+3LNvFLV/mBJIPtaIPD7orDpZmWwk3zKdue1ytBpwrJokqYlCQASbqI4mAiqlgmkzds6FjLsArSOWRw/8EdDtMm1IN7qS5qlfmItsy42FZVOJzn5c2sRdQLDbalTDiW0AXKlqAAgKjLYjVR6+ZaYl1tdYq5avmCkqN9DxH++MVDpvwyiXdlcQ0uXbEhMdh5TQtlWdiQNNddfHfhE1jibpj0o1NS77UwlAypcQdUKGpSfMX15GJnBc+ximjTNHm7OsrbyqbWSc6DobHcH3gPOsIRI4io8xQK3OUqbBDks4Ugn5k7pV6pIPrEcN4Dvl0nJpCh6TRdvWFAWjAs0GcPVBpIJUZlK1WAzd22l/wDf6xN1Z5iTprpHXH6SkBSVJ0JvvER0eSyXKPUn3Gs6G1pF8t8pIIudOf4w9UXWl0xCEqzuJdym4JKRbzgMYW61dWlm2AcziwNYPrjbklTMrQcedSjZsdpZ5cBAbwrIlipyTqE/WE5h4mx7Xlxg2NzQcSCIAby1ExJO4rTMT7bTMslaSMilHKnc66AkbbWMSXShRVVCWkZtK19RLPJTNNo+ZokXI5j8zF0mXihIDffWQlPmYp+NGMQBm8q+0ZYvAqQ2k5ktgW1N+0STfS1ucAM6ngzEEtSai+taXZZpsLbPZGYJN7gJ07t+cc2Bao5R802HVoJQQi1tTzi1OTs5O09FPZUq6F5FIHgYouK3PhEsJRhRS48SkptYoSk8ecBB4tq3xyvzM+CSFBCATxyoCf6gn1iIT3hCtGUd4QEzJp+phR0SDf1AhQBJ6C5BE9Q6ow4VJDrgGZIFxbUbxF44pM1Rak8rK0ha7lSmzdK+IVbgrXa3vFh/Z8T+554/fflF2x9hpOIKVZhEuJxo3Q46DtxFxqPxgBr0T1yT+msUiptqS+5nEnManUnMUHXxJINuJHhBblC0ouNNrBWyvq3Bfunex9CD6x5srbT1Mnn2nkKacl7pC0dmxGxSRzAN4LnRNOfE8NGeZfWucbIl5lCzfOtNyFk7kqSpOvKAudTZnVpSKa40iayqyLeQVoQbbkAi/vAyxZRp4srTOV2cVPhCVFX1iQVC9yEpcygeAtw3ghOYjlpVxSZtLjRT3rpuIrtZ6RsPht1tp1Tiwk2SGjqfUQEHhNDrcmpyaUJmaQ0rujtKNhp7mBRjJ5xyvzTbpUCyrqylW6SN+J43gizGJFyFLmMRCXWkOTLbLLaLX2Uq55dkDxgVVJ12ZnHJt9QUuZUXVEDYk6iA5I2b1WPOMWjZnV0X8YC1U9pRlwQLwosGGZIOyJJF9YUBb/2fU2oM4fvzBVmvsFeUB7oQrFNpdBeFSn5eVLj5yB5wJKvK8WrE3ShhymNrZlZhVSmNskpYpB5rPZ9rnlAULF1i9OE/xmGuhSr/AETFM1R3LIRPsFaLnVTiCT/YVf8AmK5U6/NVV511TSGELUSEA5j7/wCBD/RtIqd6QKStDpT1TylKNvu16epFvWANOJ6U3NyEwAAHcpssjaBBOUJ5lsztlzSVlZSpKDchO5t4R6Bmmm5hlTbqdFCyheK1iqck6NSVlptttDLe52SIDzdPVmfnWupefUmXzXDCNE8rjj6w2xaYa6hWUKGqFqIFj4esYdbLsw66ojtrK7eZvG8s0gvJBOhNoDleacZcLbyFIWBeyhbTxhS/2yfOJaUdSGy3OJStsahK0387cRxjZMrSludYy88wR8qhnT+v4mAI+Dkfu0+YjER1CxLS6bKdS6txxRsbto/UiFAUEKzKse43oBwEPIIv422HjHO33F/8j+UbNaP6QHXsAony5RO4CnfoWLJd4pKmrpLgHfSkLT2wONuP8pVEA78vmIY61xielHWVqbcS8iy0GxGo4wHrGozMrJSz01OPtsMNJK3HHFWCQOMedMe4wfxTUCGMzNNaUepauQXP51jx5cPeLh0qzcy5g2lJcmHVJcnBnClk5rNrIv46gH0gUKgNEi9vyjVx5LdgNSNhbaNpjRCraaRrLgdQk21O5gEVlZUqxFzsd4wXAk6bp3hxHe/6xwvdzzVrAJbqlqva8KHWgMuwhQH/2Q=="/>
          <p:cNvSpPr>
            <a:spLocks noChangeAspect="1" noChangeArrowheads="1"/>
          </p:cNvSpPr>
          <p:nvPr/>
        </p:nvSpPr>
        <p:spPr bwMode="auto">
          <a:xfrm>
            <a:off x="155575" y="-411163"/>
            <a:ext cx="809625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AutoShape 4" descr="data:image/jpeg;base64,/9j/4AAQSkZJRgABAQAAAQABAAD/2wCEAAkGBwgHBgkIBwgKCgkLDRYPDQwMDRsUFRAWIB0iIiAdHx8kKDQsJCYxJx8fLT0tMTU3Ojo6Iys/RD84QzQ5OjcBCgoKDQwNGg8PGjclHyU3Nzc3Nzc3Nzc3Nzc3Nzc3Nzc3Nzc3Nzc3Nzc3Nzc3Nzc3Nzc3Nzc3Nzc3Nzc3Nzc3N//AABEIAFoAVQMBIgACEQEDEQH/xAAcAAABBAMBAAAAAAAAAAAAAAAHAAMFBgECBAj/xAA8EAABAgQEAggCBwgDAAAAAAABAgMABAURBhIhMUFhBxMiMlFxgZEVQhQjM2OhwdEIJVJisbLh8HKCkv/EABQBAQAAAAAAAAAAAAAAAAAAAAD/xAAUEQEAAAAAAAAAAAAAAAAAAAAA/9oADAMBAAIRAxEAPwAY4VpvxSrNS3A6mDFM4HlJel5ktjOE7wO+idsOYnRp8sHLGdSZouHHJlwBSiAltBNs5P6b+kADGMLTdTqLzTQ6mXSSOvX3Uny4xaKd0a0BLJNRqky4q2q2SlGU+xjorlRelmJGXQwlLjzaVmydLqN9f8xWpnEE5NTSZRh9wgG172HoBtAXB3obo9RYQqk1iZZdtr1wS4FewEUHE3RribDrbr8zLImZVsXL8qrMLeJBsR7Re8L1dVLShyamnElWa4WrS/8AEn21gjuVpMzSETcqpMwk2C8muU84DyZm8oxBo6RcGN1ilisUiUaTONfb9QgjOLfMADe1t/fTUBeAUKFCgHmwbRmHGR2doxAXbodlnna6+7Lt51MslZHlFkxm5Mz0wlDiFvKYRmUVH5za58tLW5c4g+iNSpZqrzbaVKUlLSeyNe9rb0O3H0iUnHFJeqkwHytISMqyrTPfnva5sIBynVJhxpKKu0pwNpJChuVXAGnhv7R29HmDJecq1Tmn+3LNvFLV/mBJIPtaIPD7orDpZmWwk3zKdue1ytBpwrJokqYlCQASbqI4mAiqlgmkzds6FjLsArSOWRw/8EdDtMm1IN7qS5qlfmItsy42FZVOJzn5c2sRdQLDbalTDiW0AXKlqAAgKjLYjVR6+ZaYl1tdYq5avmCkqN9DxH++MVDpvwyiXdlcQ0uXbEhMdh5TQtlWdiQNNddfHfhE1jibpj0o1NS77UwlAypcQdUKGpSfMX15GJnBc+ximjTNHm7OsrbyqbWSc6DobHcH3gPOsIRI4io8xQK3OUqbBDks4Ugn5k7pV6pIPrEcN4Dvl0nJpCh6TRdvWFAWjAs0GcPVBpIJUZlK1WAzd22l/wDf6xN1Z5iTprpHXH6SkBSVJ0JvvER0eSyXKPUn3Gs6G1pF8t8pIIudOf4w9UXWl0xCEqzuJdym4JKRbzgMYW61dWlm2AcziwNYPrjbklTMrQcedSjZsdpZ5cBAbwrIlipyTqE/WE5h4mx7Xlxg2NzQcSCIAby1ExJO4rTMT7bTMslaSMilHKnc66AkbbWMSXShRVVCWkZtK19RLPJTNNo+ZokXI5j8zF0mXihIDffWQlPmYp+NGMQBm8q+0ZYvAqQ2k5ktgW1N+0STfS1ucAM6ngzEEtSai+taXZZpsLbPZGYJN7gJ07t+cc2Bao5R802HVoJQQi1tTzi1OTs5O09FPZUq6F5FIHgYouK3PhEsJRhRS48SkptYoSk8ecBB4tq3xyvzM+CSFBCATxyoCf6gn1iIT3hCtGUd4QEzJp+phR0SDf1AhQBJ6C5BE9Q6ow4VJDrgGZIFxbUbxF44pM1Rak8rK0ha7lSmzdK+IVbgrXa3vFh/Z8T+554/fflF2x9hpOIKVZhEuJxo3Q46DtxFxqPxgBr0T1yT+msUiptqS+5nEnManUnMUHXxJINuJHhBblC0ouNNrBWyvq3Bfunex9CD6x5srbT1Mnn2nkKacl7pC0dmxGxSRzAN4LnRNOfE8NGeZfWucbIl5lCzfOtNyFk7kqSpOvKAudTZnVpSKa40iayqyLeQVoQbbkAi/vAyxZRp4srTOV2cVPhCVFX1iQVC9yEpcygeAtw3ghOYjlpVxSZtLjRT3rpuIrtZ6RsPht1tp1Tiwk2SGjqfUQEHhNDrcmpyaUJmaQ0rujtKNhp7mBRjJ5xyvzTbpUCyrqylW6SN+J43gizGJFyFLmMRCXWkOTLbLLaLX2Uq55dkDxgVVJ12ZnHJt9QUuZUXVEDYk6iA5I2b1WPOMWjZnV0X8YC1U9pRlwQLwosGGZIOyJJF9YUBb/2fU2oM4fvzBVmvsFeUB7oQrFNpdBeFSn5eVLj5yB5wJKvK8WrE3ShhymNrZlZhVSmNskpYpB5rPZ9rnlAULF1i9OE/xmGuhSr/AETFM1R3LIRPsFaLnVTiCT/YVf8AmK5U6/NVV511TSGELUSEA5j7/wCBD/RtIqd6QKStDpT1TylKNvu16epFvWANOJ6U3NyEwAAHcpssjaBBOUJ5lsztlzSVlZSpKDchO5t4R6Bmmm5hlTbqdFCyheK1iqck6NSVlptttDLe52SIDzdPVmfnWupefUmXzXDCNE8rjj6w2xaYa6hWUKGqFqIFj4esYdbLsw66ojtrK7eZvG8s0gvJBOhNoDleacZcLbyFIWBeyhbTxhS/2yfOJaUdSGy3OJStsahK0387cRxjZMrSludYy88wR8qhnT+v4mAI+Dkfu0+YjER1CxLS6bKdS6txxRsbto/UiFAUEKzKse43oBwEPIIv422HjHO33F/8j+UbNaP6QHXsAony5RO4CnfoWLJd4pKmrpLgHfSkLT2wONuP8pVEA78vmIY61xielHWVqbcS8iy0GxGo4wHrGozMrJSz01OPtsMNJK3HHFWCQOMedMe4wfxTUCGMzNNaUepauQXP51jx5cPeLh0qzcy5g2lJcmHVJcnBnClk5rNrIv46gH0gUKgNEi9vyjVx5LdgNSNhbaNpjRCraaRrLgdQk21O5gEVlZUqxFzsd4wXAk6bp3hxHe/6xwvdzzVrAJbqlqva8KHWgMuwhQH/2Q=="/>
          <p:cNvSpPr>
            <a:spLocks noChangeAspect="1" noChangeArrowheads="1"/>
          </p:cNvSpPr>
          <p:nvPr/>
        </p:nvSpPr>
        <p:spPr bwMode="auto">
          <a:xfrm>
            <a:off x="307975" y="-258763"/>
            <a:ext cx="809625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AutoShape 6" descr="data:image/jpeg;base64,/9j/4AAQSkZJRgABAQAAAQABAAD/2wCEAAkGBxQTEhUUEhQVFBUXGBYXGBcXFxwVGBcXGhoWGBgaGBgcHSggGBwlHBwYITEhJSksLi4uFx8zODMsNygtLisBCgoKBQUFDgUFDisZExkrKysrKysrKysrKysrKysrKysrKysrKysrKysrKysrKysrKysrKysrKysrKysrKysrK//AABEIAOcA2gMBIgACEQEDEQH/xAAcAAAABwEBAAAAAAAAAAAAAAAAAQMEBQYHAgj/xAA7EAABAwIDBgMGBAYCAwEAAAABAAIRAyEEEjEFBkFRYXETIoEHMpGhsfAjwdHhFDNCUmLxcoIVJJII/8QAFAEBAAAAAAAAAAAAAAAAAAAAAP/EABQRAQAAAAAAAAAAAAAAAAAAAAD/2gAMAwEAAhEDEQA/AMZS1FklJKU2Jh8zwEErsrZJdFlZ8Pu2YmFP7tbHECyuNPZoAQZPjNiZeCrmPw2VbFtfACDZZvvFh4lBUXBN6ildnYWq98UgSe0gDqIi6vOC3ApGH1zBI92nAE6SWXy9QDHIBBl7aJcYFzwbxPbmeidu2RWyteynULXAmzSdPe010J7dit2wWwMMxrQGNIEe9c243HylWPC1mgRAA9BcfYug8yYfAVHSHU6l485Y/wAh5kx7vAzzB4XRxOCfTMOEG+l9De44aH1C9VUqrSYIF9YAPx73SuO2Hh8S0Nq0mPANj7rmnQlrhBb8UHkhCV6J237IMLWFQ0iaD3xdt2BwiHZOHUCJk6G6y/eH2V43DAuDRWaA4zT8xEf42N+EeqCiygnWK2dVp3qUqjLT5mEWte40uL9U0QGguUaAIIIkBoBFCNAOqCJBAEbSiRhAo1KD7skmpX4IGwVm3PpTUVbhW3cZv4glBtmwMP5QrGKVlF7Cp+UKdDbIK5tehYrPNpbGdWqANFtSTpAIkSON1o28mMZSYS92U3ibhVXYWObVe54BFNvOxNuJjje3pdAjgtnU6DYYIbclzvM4/wCUmJnnpolKe0nyfDaY0k6d+RTbbm1WguDtYMNEX5E8ucf7VddtapMBwbfRokmeesoLtRqOF31GtIOgBOttZ5/VNMVthokeJf1In/VlT8XiQ333FxiYntqZuouttEmQJg8r/KUGiYHeEMjztdOlj0+fwVr2bt3MA5pm97iRzDu2s8je11ieBq+I4NHPSSDyJurhgaFSg9jmkx5dbG0XkEhwmboNjweMa9sg34peowEQVUMLi8pa9sgOkxxB/qEdr9ZJFoix4TEZmhw0dMdOYPqgh95N1cPiWZajBIdma4RIcRFuUix4EagrFd4PZViKZ/ALKrTmi+UgNzaz20vf5bvjMZAvIcJ6SBB+PToVF1doguDR73AiSOlkHlmtScxxa9pa5pgtcIcDyIOi4W/+0Ld+hiqZDm+HiS6adQsyhzi1xLS8N0OWLiAR6rB8ZhHUnuY8Q5pyuEgwfRAgggjCAkEaJAaJBAIDRtXK6aECjEtCTphOJQMArnuE38Qd1TArv7Pm+dBvGxR5QppV/D45lGkHVDA0HMnkBxKiNo7x1xSfVLm0WEObTbALiYsTN/p2QVP2pbebWeynTzRTLs7uBOhDb3HVOtxsKXUy6waBN/y4D9iqLUoVXZQ8HmJ0gmZVw2LtQNpik066xyjQ9olBAbaquD3Hj+8JtgJZSdVOpsONjbT4x6q3bVwLXFxaBDwAOUNbM6akm3GQofaGxXsw4nmAbREl/wDtBTMdii5xvP3811s+lmcBc9AY/JMGtzPnmT9x6q8brbEfU/ltiIa9wuSDN55WNkCQwzSQMpIJGp8zSY0MT0upujjfCZFV0sJADrktMWDuempvqFMYbd5zWmBmE8eVj9RPcKL2zsqoZaWyDM8J4/EXQL4bbzWgMB8pl7HcWvEyD856OV83d3ipVW5Jg6iedrfH70WPs2VVbwPl+lr94hPMNSqNcHMkEHS4kdPqg1XefCuP4jCZA04S0g6c/wBeqhsNXAeS8SJnpe5k8ukJbY28+YtbV0daTzOkzpy+I5J5vZh8jBUpgAaSIgEkET0dcdyED3DUW12kHzNOocAZtwB0txCx72g7peDne+g7K3LGJa5xhohrfEpybXy5r2DdNVouztoFmUnywATrAFjw1seH6q5AU8TTuQ9pB0PMQQRx10NkHjurTg8+vNcLZt/PZjSpzUw0F8GKB/C8TW9Ijyh4/tAj/EBY3UbBIvYkXEERwI4FByjRBBAEaJBAF01crpiBxTSl+X38VxRS8II4LQPZ1Rl08iLffr8Cs/aYNlsHsbosLnPIgGIHAEER6a/K6C1YtxNRjXAjK4WHWY73E/BQG9mNzu8MuhtNpA/yfYumOEDKP3V521Spy57DlMAE6GALC9uV+iz7bDm+M0NLS4wO82IMz2lBW8XiHOba54xflr6/khgKrmXPvv05tadTHb6qexezGXpizhyAnjEGwOkT0UfU2Y5vmNhxOnCeMkWsPRBO7H2wTWphw8pDzf8AtA8tuIsVO1cZSruDIEmRcXMOtf116qjUW3L+VmzY36ctEeArO8QQTM2+vpe6CB2dssmuGBpu6Ljide15W9btbDFGm3qBPpp8FQt19mF2I8TldbDTbAQNm4VoGiRq4Jh4BSDmpByCJq7KZe1k3dsmnGg/RTFRybOcgr+I2C0mR+/oo3aOMq4Zhpuaa1Ag5m8WjmOx4fpa0VasJnUqtdr6jjCCi0NsA5hmzZWjLNpYYMG8A2I6S5WndTbrA7KXcco4T11VE3v2OaNQlgORwmeh4R8R6lJbCx7WnM4mRpH9PUidO6Dcdr4Tx6LmtyyRbMJE8PmvK++ezKuHxL2Vg8OBiXnMXaGz4GeJAlelt3NoktAcZkeUjiOo/NQHta3P/jqGejlFZgJ5F4AMNc7lymwlB5rQXdek5ji1whzSQRyIsQuEAQQQQBdMXK7Ygc0glSey4op2OyCIaFs/skYP4dwdEB0tJtfLf091Y1SsefQrbfZrT/8ATq03S0gNe0kHiCSJ5QT8EEltPGE0rg6ESPu6omMa5jxrmtAH3bVWjZWKLWOZVlrmQQHN99pPle20OESDHJQGJGesXASZJ5anWED7arHU8Mx8uL5tI0HGfXlz0UM3agquAqBwdIuHW46DgpneCmRSa9zm0zAsDDugkiT2nnxVIe8k2Jn6fRBeK9Gkb3zQJzFthHIdrc0ps7BavI/Ieqgd1mnOMzobMm2a/YWDupWi7PpMd5Q2GjKSNI0MdUEzupgQKdhqfWAre1Q2xWQOQ+SmAgJ5SD2pwUjUKBtUYkHsS73SVweKBlVpWTMYYgzaO0fZ+CkHu4kqOxO2qFJwzvaO5EoITblJr3htTjYGLjlqqFicO1lZzS0BwNwYg9RpI6dVfN6MVSr0DWw7w51K7m6HLxMcQFm+29oglrj5gfWCOfI/sgu+7mLylvhkM53ls6eZjhmB6zPdXz/yFg2qMpiW1APL6wTb7tZYZs7GguaQXAjQtjhprYrYtyNpeJSyPExzIMjgeaDJ/bLuo2g9mLpQG1fLUaLgVIkFp0hwBPoszXqzfLdJuMwlSgIBIJpk2Ae27JjhNl5YxWHdTe6nUblewlrmng4WIt1QJIIIIAu2LhKUwgeUAnYam2HCfhBABb3gcOaeCpQ8AGmGuJsbwTI/ukWd0IWEUaWYgAtH/IwO06X62Wx+M19Cg15cwhoa+8AlvDuECeLxc/h1DOUQDE+X+m/EW07qN2bWFKpe88HSRCcYGtTc8tbEy6cx0E6cj36qVxWBp5RFnciAQOl9P9IIve3CNytqtAGYf0k/nzVPcOTT8fzVr2/XNOGQ2CLzcekmPkVWRFzPYRqb8uCCS2XisvIHmLn4nTutB3beCBfhz+pP3dZnhnmb36BaHubhHVsovHeWgceN0GjbPFhHy0T6rUDRJXOGoBjQBwSGMnh+w6oIzae14afPkHaSs+2lvQ4v8lSoeAJBaCP8f3R72byvealLAs8Q0wXVKkBzWAa62J1sNI1NwKHs2niq7y41nl+VxiSZgAjQmx04Qg2LdHab6rsjs0gT5hr1Vqx9GKbokmCesqn+z/CuqU/FqF4cyGw7WTeQ8WcIP6q+VNIQYdvHvdVk02uylpgn9eRVYa7zB1WplzCQXA3HAi1x1CnPaZu2cPivFZPh1TmEAGHDUXMco7nldHfDYOHcyjVw5A8gDxUnM5w/qNRwIcT37WsgT2dtwMqBrXB4NszbWOohVna7stSoy3lc4AdJMQu8Bs17agDPxIicskT0tzXO9uEdTrkkEB4DtOY81u8oE9n4iDY+i1LcPazWEEv0i2ve/BZLgwD/AKV93VY0NzSQ5s/1QTx938kGx4za48hY4QSND+q81+0iqHbTxZbEeJwg3ytBuNbyFpVLajW4qm4ugCXkk+VttSAY5m6x/bOONavVfNn1HvAFm3cSCBwsgYoFBBAEtSSKWpIJDDBOoTbDBPB3QQDdVqWysVOGpeKGQRrOUROUOEWjgW82+iy+iYOnxH05LVthbNbVoUwRDSCYEnQQZ4yLH1QMcFTyuc0OymTwHA8fu6mq2HJbJcJuJu2eVxb4wo3bv8wOYII8rrSHRaUrgqdN9nPLQJuRDZ5cgEFV2oxweZJseef5hIUqQF515nXvCf48Na4gcO5+cadlzhWl1wCSBwaI5DVAMK0OcBNvWFs/s6wwbSzRfSZm1tBw4LK8Hgoe217XOk20laxuLXLmySIkgAaWtbsEFyIUftPZ3jMcwuc1psYiSOI0sn+dAuQQdPd2lTY2nRBptaIAb9TOp1ueZUfQ3RptJu90mYLjAvOmitZScoE8HhwxoA4I3Ouk8TiIho95x/cn4KC3l3noYJrTVeAXGGi5JPRoklAe+ey216DmmJHnb3EzHcSqzu45t8NiGi3uEiZHJNd898shawPiWtdmAv5rtAabybWOl1H08ZLpaT5SC2dcurR6CyC+YbYdGno1oHYfVUX2s7Lpuo+IyMzL9eqslfbJNGZ4Kj7XxhqU3sJ1B172QUnY9LzAuE9uKsTC9vniWgXjiB+a4GCLIaWiY06c1zUx3gse4iAAW5TpPAfBBCbx48lkWmpMx/aIj5/mq0l8XiS8ydOA5BIIAgjRIAl6KQTiigksKE8hN8IE7j7lBXaHvBbLu8zJhGOLiy859Qw9QODhb0CxzBiXt7hejtw8OP4UAgEFsXEi9rhBQsfiRU/EJIMwWmRP5E9uaU2NjmQ/QOi0wbjTUj4J3X3eJouAtlBOWZg8b8GmxjhZU52ahVIcBBOoExzCBPFVHFxzZTJPAfXipfZFMluoAJ+78J58kzq4YG82sZMi3Ow0/RO9gbRZ/GUaI9xzsk83GYN+ZgT/AJIJSjhwx3nI1hokGTrEzKvW6LS0CfKDEC/3zVV/8V4mJLSwjJPry4aK+UqQytc3mO8NbH5oJynVXYemVMpyxyBy1y4e9cymmOrhrSUHGDBqVXE6NEDuU3rbrUHVxiKjRUqMByF18k65RpPWJUhsykWUxPvO8x6E8PQW9FBbd36wmHJaXGo8atZBjuZgIKZvhuw+pVdWEuBdobkQItKiqjMsESIse3WVMbY9qGHyhrKNRxNzMNAHS5lRR29QxTSW2MeZp94fkQgd4WuHNLT3Kj8PgnFzuIGpibTy4iErhcMWmmZzB45eh+atWFoZGufBNtAJJmRYIKgMOHvec1NzWADynQnSZ1+qou+GPzVMgGUNAEXAnWY+CvW8OOZL3ZfDAbJAAbnMcuCyzGVMzi6Zm/L0hA2XSJCUACJGQgUACcYdNwneG1QS2DanmX7hN8IE8DUFZ2cJqN7r01uIz8BnYLzPssfit7r07uQ38FnYIInebdw4dlStRe/IXOc6mYfGYkktlpsCedh2Wf7ZcKw/DzOLAQ3yFruE5joPmt+fTDhBEjksz362VS8Z0P8ABdlBDtA5xMkECBZukoMlr13tDmERr39SmDHXtZwMgixnhf5ypnG0gASS5z+AgWHU3zE/moalRM5Sb3JJ++aDddwd4241ozimcRTDW1eDiNA7KeB6aGR3t2IwTQJDQOJAXmLDYypQxFGpQcWVQW3B4kyQebYiQvSm5m3BjsHTxDmhpdma5szlLXFpv1iexCB1RZZK5VX8HtlrcZVwhdMRUpzfyuEuZPGDfs4clYmFAA1R+2GBtMudoLnsFJpptKnnAbwJE9tUGcb9Yra9QilhaOWi8Xe2o0OIOoMkFo7TKi27jVGYTKRhXYi9Ql4eXHKQRSbLw2TGWbSJWx1sI1zcpCrW3MMWNJDi4AGARJHYoM33g3VxDSTlwWjYFGg6AXAni8kxAkmVS8BsnEUq4D/LrMEXHYadjdanWxdUeUUHC2pta/8Aj92VdbhIcXOu76dEEru/mNOlnEQXZZ5T9FZto1xTwrmkSXghosLiSCCbTKgMJjGllNp95hIJ/wAeCm9rYF1dlKmGggiXT7o7nh3QZhvyKgpNylr21GyTPma0GwIJkSQf/lUBxVx9pWDFHEkMzNDmgZcwe2G/2uH0Ok8VTigJCUEIQAlCURQQGnmECZhPsIEE1g2p2ksDTT/+HKCn7J/mt7heoNyx+AzsF5h2MPxmdwvUO5w/Bb2CCyhR22ti0sQwte1pdBh0CQYIF4J4qRCNB563l3cFB5DXk+YgAkONrdCASDeBoVB06DWTbMef6cP9dFsO/m4jcU/x6JDKtswPuviwPR3Xiss3s2O7CuaKozA8QfKTrHxQV4MHiB50Gg7JbC7fxOFtQrvpB/vNaQWyOOUgieExNgmvjFxnno0WiPy/RNdo1QSwC8C/UzJQa84xRw2PYSXPILtbPAvfW8H4rSsLitJ4gH0KzP2MbVp16dXCVGh2Qio0OuDoDA6HL8Vp2Pwgc21iNI4IHedENVAvxj6dnSeqJm8FM8YhBZQZSdSmOSh27fpCA5waTpJgE9Cbeia4veig0kGoAbWnn9/JBJ4loPAdVWdo06eV8tDQOQFz3SOJ3vo5XnPYW9YVF2pvbnJDZIBkDmevRBKYZk1sjYlxAHy/RWTBbXh9SA5pIyi1nNFm9nW16qA9n2Bc97q9SxIdkHK13fQfFUHbe+VRzzDS17czdRrJueZ/RAy382iyvinPZI4EcJFjYHWyroT1mFzse8k5/eA5i5cT+SZhASIBdIkAhAlBEgNqf4Ft0wapPABBZNlMlWAYT7uovYdPRW1uHMfsgx7Yv85ndeodz/5LOwXmDYI/GZ3C9R7pj8FvYILAEaII0DbFaLNN/MK2o2HCY+I6haVitFnm96DM8TsAAWcROpgSfVVrH7Kc0nzAj5rQsToqrtfig49n+1ThMfSqD3JiqTwpus49IsfRenHFeSX1Q2lUESX2nkAQYC9Kez/a38Xs/DVSZdkDH/8ANnkd8S2fUIH+0aUg2VQx2EyzYdIkR6wrxXamGJwYI0np+iDMNrVXFvh8HazfoLcefoqZtejkd5HHreQDxy9Fed9aBL4pjQGwHAczMR9YVKq4J4MPQRrGONiSRy4KT2dgpIslW4bKEz2ptfwRlYPMePIINM3e2pTpAZy1jRAJJAAHGZiFiWOYwVamQhzfEqZSNC3McpHpB9QhjNoVKvvuJA4cB2CbIH2AdLr6HXqE2xNEtcQQRym0jgR6I6DoUk8CuwDMPFbOUHV44tnieXqEEOEEECgJEuoREIA1S2zRdRTVL7MGiC6bAbcK5sw4gKpbAFwrqwWGiDC93/57O69R7rD8FvYLy7u7/PZ3C9Rbrn8JvYIJ4I0QQKBtitFnW95Wh4w2Wcb3uv6oKtitFVNq8lYdpYhrRBcAT1+gVY2jixHl15mAfQaoIXGUiBB149FrX/572tLMThSfdc2swdHDI+PUN+KyStJkXPdWb2RY80dqUI0q56Luzm5p9C1pQek6jUzfJ0UnFkjVZbT4IKdt17Wy9wzBvPi77+fZVTYVE16lR9QS0aDQF3LT6K8bxbNfVhomOXM9+A6p5sjYng0wOMaN/VBkmP2ZUfVcykwki9hAHx09Vnu8FFzazg4EERqPuV6Xq4EMDrhgNzluT6nj1WPe1ilTaW+G3KS7zOGp8vFBnCJBGGoDaYTrAuDXBz8wAv5YBnhc2CbQu6beWqCUr7NbVJNA+bMZa6GgnXynS/VRNei5ji17S1w1BsU+fUcwFt2zlNjABiVIUsW2q0CvL4ECRDgdDlcOFwY6IK8iIU8/d7NPhPBOoY6xPKHaE94GqiMZg30jFRpYeEx8joUCDFM7MFwodmqm9lC4QXfd8XCvDNBbgqZu+24V1Y2w7IMF3d/ns7heot1/5TewXmDd6nD/ABD7rI9egV1f7SsUyBTcGNA0AvPXWUHokJPE4htNpc9zWNGrnENA9SsAHtUxwpuY14zOgh7mtc6noSGyIIOnmBjgqttfbuJxRzYiq+roQCZa062Hut9Ag2LeX2r4OmC2hmxLubfLTn/mbn/qCsq2/vliMU46UhqGs16X1+igCLnj0uu20ZGvy+nNAphgXS4y43597nkNV2WSeHDmfnxQqOFgTp0sF0BPQdLdgEDOphgdCfyV19jey8+0gYltGi5xdFs7w0A36OcPRUrEnp+v+1ovszrGjjME8EhmIoFj+ALm1KzGzzgtCDbaDo8p4adQlSUVZlrahcSg5cLoYisAFzJTHHVDwN+iCF29tCBHE2A4n04LFN/qhdVyl0kAGOA1481oe+222YRvm89Z05WzEC/mMXibczwWOVq7nOLnGSTJ5IGjcP8A3JQN00XZA1Xcnl99ECWuqNtL/XH0QYxzjZp9ASjIiRH7R9EDjaLJyETdgBnWRI4DlCQw9j70eicvaPBaculQCdPebpP/AFn0SUgG3b9UEoHNhri/Qge8LaSQAMzTrcFP27XdEF4fP9wzNJvqD8OfdVsuMXPGfudVxJ4+szf5oLG7CYWoSTSDeRa80x6j3eeg4D16pbMptM06gLbWzFxvBAnIB9j0rwfxOusnXRK+M+1yeAn5wBdBf9m1m0j53AAan+nvPLrp1U0N8sGLeM23+Lv0WS1MRAAmwOn1tzXH8cPsBAb3ZWhvIJJgzG+g+qLEuiSu6LbD71+n7IFZty/XsgT0J++SIOCDHX0A7oF6M8THP42+aDz8Bfv25LhzpgfZP39UpTZ99f0QCPTojbJMC/3qQNV1WMWHAfOb3+CTc6BGv5dYHFAjXb1+/or97Oa/i0qNNp/Gw1Rz2jXNTc4Oc1onUGXADWXWss/r31kKe2EH0mUMZhXQ+m4sfOgqBznBrgD7rmQRpMO5IPTrbt9OyTypHZmNFWjTqRlD2td0unSBs9qpe/u+FLAsgQ/EOEsZBIH+TyNB63Utv3vdS2fQzOIdVeCKVPUuP9xA0aOJ9NSvOG0sa+vUdWqPz1HkucTzPTgBoBwEBAjisQ6o9z3kkucSSb3Jm3RJiPRHN/v76oiAgMjkhTCAC65aIA/tog+pzvbXj6LkvgJvVroHkAsfpIynjMB97aWlIvPY/d00Y8gyLQnFI2gjRB3M6G3w6I2RpEff1XJ5AI9BH0+qDp9j+65zWkcfT58Ukw5j24lcVXIA9658T7ukSjyIHla5EdAnTpi2gHx+7o0ECYaeAHdJ5yTa8enNBBA6ounh0SrTqRrqggg5ebWvwnmecLhp4nh/pBBBxXaeKW2Dt92EqEgB7HCKlNwlr2yDB46gGxBt3QQQbfun7StmtpU6HjPY4N917HuywJIzNaQRy6Kw7w704bD4WpiY8QMcwABpE1Hxk1AjUGeCCCDzptfadTE1XVariXOLjrOUFxcGjoJi6ZBv39+qCCAiEAyUEEBEQk6tbKgggSDXP1sEq3DNGt/uUEEHWXl+unFB1vy+KCCDsMj3teXy/RNK75sOwQQQE52UQPim4ujQQKspRqlhSP2UE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AutoShape 9" descr="data:image/jpeg;base64,/9j/4AAQSkZJRgABAQAAAQABAAD/2wCEAAkGBxQTEhUUEhQVFBUXGBYXGBcXFxwVGBcXGhoWGBgaGBgcHSggGBwlHBwYITEhJSksLi4uFx8zODMsNygtLisBCgoKBQUFDgUFDisZExkrKysrKysrKysrKysrKysrKysrKysrKysrKysrKysrKysrKysrKysrKysrKysrKysrK//AABEIAOcA2gMBIgACEQEDEQH/xAAcAAAABwEBAAAAAAAAAAAAAAAAAQMEBQYHAgj/xAA7EAABAwIDBgMGBAYCAwEAAAABAAIRAyEEEjEFBkFRYXETIoEHMpGhsfAjwdHhFDNCUmLxcoIVJJII/8QAFAEBAAAAAAAAAAAAAAAAAAAAAP/EABQRAQAAAAAAAAAAAAAAAAAAAAD/2gAMAwEAAhEDEQA/AMZS1FklJKU2Jh8zwEErsrZJdFlZ8Pu2YmFP7tbHECyuNPZoAQZPjNiZeCrmPw2VbFtfACDZZvvFh4lBUXBN6ildnYWq98UgSe0gDqIi6vOC3ApGH1zBI92nAE6SWXy9QDHIBBl7aJcYFzwbxPbmeidu2RWyteynULXAmzSdPe010J7dit2wWwMMxrQGNIEe9c243HylWPC1mgRAA9BcfYug8yYfAVHSHU6l485Y/wAh5kx7vAzzB4XRxOCfTMOEG+l9De44aH1C9VUqrSYIF9YAPx73SuO2Hh8S0Nq0mPANj7rmnQlrhBb8UHkhCV6J237IMLWFQ0iaD3xdt2BwiHZOHUCJk6G6y/eH2V43DAuDRWaA4zT8xEf42N+EeqCiygnWK2dVp3qUqjLT5mEWte40uL9U0QGguUaAIIIkBoBFCNAOqCJBAEbSiRhAo1KD7skmpX4IGwVm3PpTUVbhW3cZv4glBtmwMP5QrGKVlF7Cp+UKdDbIK5tehYrPNpbGdWqANFtSTpAIkSON1o28mMZSYS92U3ibhVXYWObVe54BFNvOxNuJjje3pdAjgtnU6DYYIbclzvM4/wCUmJnnpolKe0nyfDaY0k6d+RTbbm1WguDtYMNEX5E8ucf7VddtapMBwbfRokmeesoLtRqOF31GtIOgBOttZ5/VNMVthokeJf1In/VlT8XiQ333FxiYntqZuouttEmQJg8r/KUGiYHeEMjztdOlj0+fwVr2bt3MA5pm97iRzDu2s8je11ieBq+I4NHPSSDyJurhgaFSg9jmkx5dbG0XkEhwmboNjweMa9sg34peowEQVUMLi8pa9sgOkxxB/qEdr9ZJFoix4TEZmhw0dMdOYPqgh95N1cPiWZajBIdma4RIcRFuUix4EagrFd4PZViKZ/ALKrTmi+UgNzaz20vf5bvjMZAvIcJ6SBB+PToVF1doguDR73AiSOlkHlmtScxxa9pa5pgtcIcDyIOi4W/+0Ld+hiqZDm+HiS6adQsyhzi1xLS8N0OWLiAR6rB8ZhHUnuY8Q5pyuEgwfRAgggjCAkEaJAaJBAIDRtXK6aECjEtCTphOJQMArnuE38Qd1TArv7Pm+dBvGxR5QppV/D45lGkHVDA0HMnkBxKiNo7x1xSfVLm0WEObTbALiYsTN/p2QVP2pbebWeynTzRTLs7uBOhDb3HVOtxsKXUy6waBN/y4D9iqLUoVXZQ8HmJ0gmZVw2LtQNpik066xyjQ9olBAbaquD3Hj+8JtgJZSdVOpsONjbT4x6q3bVwLXFxaBDwAOUNbM6akm3GQofaGxXsw4nmAbREl/wDtBTMdii5xvP3811s+lmcBc9AY/JMGtzPnmT9x6q8brbEfU/ltiIa9wuSDN55WNkCQwzSQMpIJGp8zSY0MT0upujjfCZFV0sJADrktMWDuempvqFMYbd5zWmBmE8eVj9RPcKL2zsqoZaWyDM8J4/EXQL4bbzWgMB8pl7HcWvEyD856OV83d3ipVW5Jg6iedrfH70WPs2VVbwPl+lr94hPMNSqNcHMkEHS4kdPqg1XefCuP4jCZA04S0g6c/wBeqhsNXAeS8SJnpe5k8ukJbY28+YtbV0daTzOkzpy+I5J5vZh8jBUpgAaSIgEkET0dcdyED3DUW12kHzNOocAZtwB0txCx72g7peDne+g7K3LGJa5xhohrfEpybXy5r2DdNVouztoFmUnywATrAFjw1seH6q5AU8TTuQ9pB0PMQQRx10NkHjurTg8+vNcLZt/PZjSpzUw0F8GKB/C8TW9Ijyh4/tAj/EBY3UbBIvYkXEERwI4FByjRBBAEaJBAF01crpiBxTSl+X38VxRS8II4LQPZ1Rl08iLffr8Cs/aYNlsHsbosLnPIgGIHAEER6a/K6C1YtxNRjXAjK4WHWY73E/BQG9mNzu8MuhtNpA/yfYumOEDKP3V521Spy57DlMAE6GALC9uV+iz7bDm+M0NLS4wO82IMz2lBW8XiHOba54xflr6/khgKrmXPvv05tadTHb6qexezGXpizhyAnjEGwOkT0UfU2Y5vmNhxOnCeMkWsPRBO7H2wTWphw8pDzf8AtA8tuIsVO1cZSruDIEmRcXMOtf116qjUW3L+VmzY36ctEeArO8QQTM2+vpe6CB2dssmuGBpu6Ljide15W9btbDFGm3qBPpp8FQt19mF2I8TldbDTbAQNm4VoGiRq4Jh4BSDmpByCJq7KZe1k3dsmnGg/RTFRybOcgr+I2C0mR+/oo3aOMq4Zhpuaa1Ag5m8WjmOx4fpa0VasJnUqtdr6jjCCi0NsA5hmzZWjLNpYYMG8A2I6S5WndTbrA7KXcco4T11VE3v2OaNQlgORwmeh4R8R6lJbCx7WnM4mRpH9PUidO6Dcdr4Tx6LmtyyRbMJE8PmvK++ezKuHxL2Vg8OBiXnMXaGz4GeJAlelt3NoktAcZkeUjiOo/NQHta3P/jqGejlFZgJ5F4AMNc7lymwlB5rQXdek5ji1whzSQRyIsQuEAQQQQBdMXK7Ygc0glSey4op2OyCIaFs/skYP4dwdEB0tJtfLf091Y1SsefQrbfZrT/8ATq03S0gNe0kHiCSJ5QT8EEltPGE0rg6ESPu6omMa5jxrmtAH3bVWjZWKLWOZVlrmQQHN99pPle20OESDHJQGJGesXASZJ5anWED7arHU8Mx8uL5tI0HGfXlz0UM3agquAqBwdIuHW46DgpneCmRSa9zm0zAsDDugkiT2nnxVIe8k2Jn6fRBeK9Gkb3zQJzFthHIdrc0ps7BavI/Ieqgd1mnOMzobMm2a/YWDupWi7PpMd5Q2GjKSNI0MdUEzupgQKdhqfWAre1Q2xWQOQ+SmAgJ5SD2pwUjUKBtUYkHsS73SVweKBlVpWTMYYgzaO0fZ+CkHu4kqOxO2qFJwzvaO5EoITblJr3htTjYGLjlqqFicO1lZzS0BwNwYg9RpI6dVfN6MVSr0DWw7w51K7m6HLxMcQFm+29oglrj5gfWCOfI/sgu+7mLylvhkM53ls6eZjhmB6zPdXz/yFg2qMpiW1APL6wTb7tZYZs7GguaQXAjQtjhprYrYtyNpeJSyPExzIMjgeaDJ/bLuo2g9mLpQG1fLUaLgVIkFp0hwBPoszXqzfLdJuMwlSgIBIJpk2Ae27JjhNl5YxWHdTe6nUblewlrmng4WIt1QJIIIIAu2LhKUwgeUAnYam2HCfhBABb3gcOaeCpQ8AGmGuJsbwTI/ukWd0IWEUaWYgAtH/IwO06X62Wx+M19Cg15cwhoa+8AlvDuECeLxc/h1DOUQDE+X+m/EW07qN2bWFKpe88HSRCcYGtTc8tbEy6cx0E6cj36qVxWBp5RFnciAQOl9P9IIve3CNytqtAGYf0k/nzVPcOTT8fzVr2/XNOGQ2CLzcekmPkVWRFzPYRqb8uCCS2XisvIHmLn4nTutB3beCBfhz+pP3dZnhnmb36BaHubhHVsovHeWgceN0GjbPFhHy0T6rUDRJXOGoBjQBwSGMnh+w6oIzae14afPkHaSs+2lvQ4v8lSoeAJBaCP8f3R72byvealLAs8Q0wXVKkBzWAa62J1sNI1NwKHs2niq7y41nl+VxiSZgAjQmx04Qg2LdHab6rsjs0gT5hr1Vqx9GKbokmCesqn+z/CuqU/FqF4cyGw7WTeQ8WcIP6q+VNIQYdvHvdVk02uylpgn9eRVYa7zB1WplzCQXA3HAi1x1CnPaZu2cPivFZPh1TmEAGHDUXMco7nldHfDYOHcyjVw5A8gDxUnM5w/qNRwIcT37WsgT2dtwMqBrXB4NszbWOohVna7stSoy3lc4AdJMQu8Bs17agDPxIicskT0tzXO9uEdTrkkEB4DtOY81u8oE9n4iDY+i1LcPazWEEv0i2ve/BZLgwD/AKV93VY0NzSQ5s/1QTx938kGx4za48hY4QSND+q81+0iqHbTxZbEeJwg3ytBuNbyFpVLajW4qm4ugCXkk+VttSAY5m6x/bOONavVfNn1HvAFm3cSCBwsgYoFBBAEtSSKWpIJDDBOoTbDBPB3QQDdVqWysVOGpeKGQRrOUROUOEWjgW82+iy+iYOnxH05LVthbNbVoUwRDSCYEnQQZ4yLH1QMcFTyuc0OymTwHA8fu6mq2HJbJcJuJu2eVxb4wo3bv8wOYII8rrSHRaUrgqdN9nPLQJuRDZ5cgEFV2oxweZJseef5hIUqQF515nXvCf48Na4gcO5+cadlzhWl1wCSBwaI5DVAMK0OcBNvWFs/s6wwbSzRfSZm1tBw4LK8Hgoe217XOk20laxuLXLmySIkgAaWtbsEFyIUftPZ3jMcwuc1psYiSOI0sn+dAuQQdPd2lTY2nRBptaIAb9TOp1ueZUfQ3RptJu90mYLjAvOmitZScoE8HhwxoA4I3Ouk8TiIho95x/cn4KC3l3noYJrTVeAXGGi5JPRoklAe+ey216DmmJHnb3EzHcSqzu45t8NiGi3uEiZHJNd898shawPiWtdmAv5rtAabybWOl1H08ZLpaT5SC2dcurR6CyC+YbYdGno1oHYfVUX2s7Lpuo+IyMzL9eqslfbJNGZ4Kj7XxhqU3sJ1B172QUnY9LzAuE9uKsTC9vniWgXjiB+a4GCLIaWiY06c1zUx3gse4iAAW5TpPAfBBCbx48lkWmpMx/aIj5/mq0l8XiS8ydOA5BIIAgjRIAl6KQTiigksKE8hN8IE7j7lBXaHvBbLu8zJhGOLiy859Qw9QODhb0CxzBiXt7hejtw8OP4UAgEFsXEi9rhBQsfiRU/EJIMwWmRP5E9uaU2NjmQ/QOi0wbjTUj4J3X3eJouAtlBOWZg8b8GmxjhZU52ahVIcBBOoExzCBPFVHFxzZTJPAfXipfZFMluoAJ+78J58kzq4YG82sZMi3Ow0/RO9gbRZ/GUaI9xzsk83GYN+ZgT/AJIJSjhwx3nI1hokGTrEzKvW6LS0CfKDEC/3zVV/8V4mJLSwjJPry4aK+UqQytc3mO8NbH5oJynVXYemVMpyxyBy1y4e9cymmOrhrSUHGDBqVXE6NEDuU3rbrUHVxiKjRUqMByF18k65RpPWJUhsykWUxPvO8x6E8PQW9FBbd36wmHJaXGo8atZBjuZgIKZvhuw+pVdWEuBdobkQItKiqjMsESIse3WVMbY9qGHyhrKNRxNzMNAHS5lRR29QxTSW2MeZp94fkQgd4WuHNLT3Kj8PgnFzuIGpibTy4iErhcMWmmZzB45eh+atWFoZGufBNtAJJmRYIKgMOHvec1NzWADynQnSZ1+qou+GPzVMgGUNAEXAnWY+CvW8OOZL3ZfDAbJAAbnMcuCyzGVMzi6Zm/L0hA2XSJCUACJGQgUACcYdNwneG1QS2DanmX7hN8IE8DUFZ2cJqN7r01uIz8BnYLzPssfit7r07uQ38FnYIInebdw4dlStRe/IXOc6mYfGYkktlpsCedh2Wf7ZcKw/DzOLAQ3yFruE5joPmt+fTDhBEjksz362VS8Z0P8ABdlBDtA5xMkECBZukoMlr13tDmERr39SmDHXtZwMgixnhf5ypnG0gASS5z+AgWHU3zE/moalRM5Sb3JJ++aDddwd4241ozimcRTDW1eDiNA7KeB6aGR3t2IwTQJDQOJAXmLDYypQxFGpQcWVQW3B4kyQebYiQvSm5m3BjsHTxDmhpdma5szlLXFpv1iexCB1RZZK5VX8HtlrcZVwhdMRUpzfyuEuZPGDfs4clYmFAA1R+2GBtMudoLnsFJpptKnnAbwJE9tUGcb9Yra9QilhaOWi8Xe2o0OIOoMkFo7TKi27jVGYTKRhXYi9Ql4eXHKQRSbLw2TGWbSJWx1sI1zcpCrW3MMWNJDi4AGARJHYoM33g3VxDSTlwWjYFGg6AXAni8kxAkmVS8BsnEUq4D/LrMEXHYadjdanWxdUeUUHC2pta/8Aj92VdbhIcXOu76dEEru/mNOlnEQXZZ5T9FZto1xTwrmkSXghosLiSCCbTKgMJjGllNp95hIJ/wAeCm9rYF1dlKmGggiXT7o7nh3QZhvyKgpNylr21GyTPma0GwIJkSQf/lUBxVx9pWDFHEkMzNDmgZcwe2G/2uH0Ok8VTigJCUEIQAlCURQQGnmECZhPsIEE1g2p2ksDTT/+HKCn7J/mt7heoNyx+AzsF5h2MPxmdwvUO5w/Bb2CCyhR22ti0sQwte1pdBh0CQYIF4J4qRCNB563l3cFB5DXk+YgAkONrdCASDeBoVB06DWTbMef6cP9dFsO/m4jcU/x6JDKtswPuviwPR3Xiss3s2O7CuaKozA8QfKTrHxQV4MHiB50Gg7JbC7fxOFtQrvpB/vNaQWyOOUgieExNgmvjFxnno0WiPy/RNdo1QSwC8C/UzJQa84xRw2PYSXPILtbPAvfW8H4rSsLitJ4gH0KzP2MbVp16dXCVGh2Qio0OuDoDA6HL8Vp2Pwgc21iNI4IHedENVAvxj6dnSeqJm8FM8YhBZQZSdSmOSh27fpCA5waTpJgE9Cbeia4veig0kGoAbWnn9/JBJ4loPAdVWdo06eV8tDQOQFz3SOJ3vo5XnPYW9YVF2pvbnJDZIBkDmevRBKYZk1sjYlxAHy/RWTBbXh9SA5pIyi1nNFm9nW16qA9n2Bc97q9SxIdkHK13fQfFUHbe+VRzzDS17czdRrJueZ/RAy382iyvinPZI4EcJFjYHWyroT1mFzse8k5/eA5i5cT+SZhASIBdIkAhAlBEgNqf4Ft0wapPABBZNlMlWAYT7uovYdPRW1uHMfsgx7Yv85ndeodz/5LOwXmDYI/GZ3C9R7pj8FvYILAEaII0DbFaLNN/MK2o2HCY+I6haVitFnm96DM8TsAAWcROpgSfVVrH7Kc0nzAj5rQsToqrtfig49n+1ThMfSqD3JiqTwpus49IsfRenHFeSX1Q2lUESX2nkAQYC9Kez/a38Xs/DVSZdkDH/8ANnkd8S2fUIH+0aUg2VQx2EyzYdIkR6wrxXamGJwYI0np+iDMNrVXFvh8HazfoLcefoqZtejkd5HHreQDxy9Fed9aBL4pjQGwHAczMR9YVKq4J4MPQRrGONiSRy4KT2dgpIslW4bKEz2ptfwRlYPMePIINM3e2pTpAZy1jRAJJAAHGZiFiWOYwVamQhzfEqZSNC3McpHpB9QhjNoVKvvuJA4cB2CbIH2AdLr6HXqE2xNEtcQQRym0jgR6I6DoUk8CuwDMPFbOUHV44tnieXqEEOEEECgJEuoREIA1S2zRdRTVL7MGiC6bAbcK5sw4gKpbAFwrqwWGiDC93/57O69R7rD8FvYLy7u7/PZ3C9Rbrn8JvYIJ4I0QQKBtitFnW95Wh4w2Wcb3uv6oKtitFVNq8lYdpYhrRBcAT1+gVY2jixHl15mAfQaoIXGUiBB149FrX/572tLMThSfdc2swdHDI+PUN+KyStJkXPdWb2RY80dqUI0q56Luzm5p9C1pQek6jUzfJ0UnFkjVZbT4IKdt17Wy9wzBvPi77+fZVTYVE16lR9QS0aDQF3LT6K8bxbNfVhomOXM9+A6p5sjYng0wOMaN/VBkmP2ZUfVcykwki9hAHx09Vnu8FFzazg4EERqPuV6Xq4EMDrhgNzluT6nj1WPe1ilTaW+G3KS7zOGp8vFBnCJBGGoDaYTrAuDXBz8wAv5YBnhc2CbQu6beWqCUr7NbVJNA+bMZa6GgnXynS/VRNei5ji17S1w1BsU+fUcwFt2zlNjABiVIUsW2q0CvL4ECRDgdDlcOFwY6IK8iIU8/d7NPhPBOoY6xPKHaE94GqiMZg30jFRpYeEx8joUCDFM7MFwodmqm9lC4QXfd8XCvDNBbgqZu+24V1Y2w7IMF3d/ns7heot1/5TewXmDd6nD/ABD7rI9egV1f7SsUyBTcGNA0AvPXWUHokJPE4htNpc9zWNGrnENA9SsAHtUxwpuY14zOgh7mtc6noSGyIIOnmBjgqttfbuJxRzYiq+roQCZa062Hut9Ag2LeX2r4OmC2hmxLubfLTn/mbn/qCsq2/vliMU46UhqGs16X1+igCLnj0uu20ZGvy+nNAphgXS4y43597nkNV2WSeHDmfnxQqOFgTp0sF0BPQdLdgEDOphgdCfyV19jey8+0gYltGi5xdFs7w0A36OcPRUrEnp+v+1ovszrGjjME8EhmIoFj+ALm1KzGzzgtCDbaDo8p4adQlSUVZlrahcSg5cLoYisAFzJTHHVDwN+iCF29tCBHE2A4n04LFN/qhdVyl0kAGOA1481oe+222YRvm89Z05WzEC/mMXibczwWOVq7nOLnGSTJ5IGjcP8A3JQN00XZA1Xcnl99ECWuqNtL/XH0QYxzjZp9ASjIiRH7R9EDjaLJyETdgBnWRI4DlCQw9j70eicvaPBaculQCdPebpP/AFn0SUgG3b9UEoHNhri/Qge8LaSQAMzTrcFP27XdEF4fP9wzNJvqD8OfdVsuMXPGfudVxJ4+szf5oLG7CYWoSTSDeRa80x6j3eeg4D16pbMptM06gLbWzFxvBAnIB9j0rwfxOusnXRK+M+1yeAn5wBdBf9m1m0j53AAan+nvPLrp1U0N8sGLeM23+Lv0WS1MRAAmwOn1tzXH8cPsBAb3ZWhvIJJgzG+g+qLEuiSu6LbD71+n7IFZty/XsgT0J++SIOCDHX0A7oF6M8THP42+aDz8Bfv25LhzpgfZP39UpTZ99f0QCPTojbJMC/3qQNV1WMWHAfOb3+CTc6BGv5dYHFAjXb1+/or97Oa/i0qNNp/Gw1Rz2jXNTc4Oc1onUGXADWXWss/r31kKe2EH0mUMZhXQ+m4sfOgqBznBrgD7rmQRpMO5IPTrbt9OyTypHZmNFWjTqRlD2td0unSBs9qpe/u+FLAsgQ/EOEsZBIH+TyNB63Utv3vdS2fQzOIdVeCKVPUuP9xA0aOJ9NSvOG0sa+vUdWqPz1HkucTzPTgBoBwEBAjisQ6o9z3kkucSSb3Jm3RJiPRHN/v76oiAgMjkhTCAC65aIA/tog+pzvbXj6LkvgJvVroHkAsfpIynjMB97aWlIvPY/d00Y8gyLQnFI2gjRB3M6G3w6I2RpEff1XJ5AI9BH0+qDp9j+65zWkcfT58Ukw5j24lcVXIA9658T7ukSjyIHla5EdAnTpi2gHx+7o0ECYaeAHdJ5yTa8enNBBA6ounh0SrTqRrqggg5ebWvwnmecLhp4nh/pBBBxXaeKW2Dt92EqEgB7HCKlNwlr2yDB46gGxBt3QQQbfun7StmtpU6HjPY4N917HuywJIzNaQRy6Kw7w704bD4WpiY8QMcwABpE1Hxk1AjUGeCCCDzptfadTE1XVariXOLjrOUFxcGjoJi6ZBv39+qCCAiEAyUEEBEQk6tbKgggSDXP1sEq3DNGt/uUEEHWXl+unFB1vy+KCCDsMj3teXy/RNK75sOwQQQE52UQPim4ujQQKspRqlhSP2UEE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5" y="1898181"/>
            <a:ext cx="618980" cy="65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AutoShape 12" descr="data:image/jpeg;base64,/9j/4AAQSkZJRgABAQAAAQABAAD/2wCEAAkGBhQSEBQUEhQUFBQVFxQUFRQXGBQXFBcUFRQXFRQVFRQXHCYeFxwkHBQUHy8gJCcpLCwsFR4xNTAqNSYrLCkBCQoKDgwOGg8PGSwkHx8pKiwpLCksLCwpLSwqLCksLCkpLCwsLCwpKSksKSwsLCwsLCksLCkpKSkpLCopKSksKf/AABEIAQ8AugMBIgACEQEDEQH/xAAcAAABBQEBAQAAAAAAAAAAAAACAAEEBQYDBwj/xAA/EAABBAAEAwYCCAQFBAMAAAABAAIDEQQSITEFBkETIlFhcYEykQcUQqGxweHwI1Jy0TNikqLSQ4Ky8RUkg//EABoBAAIDAQEAAAAAAAAAAAAAAAABAgMEBQb/xAAmEQACAgICAQQCAwEAAAAAAAAAAQIRAyESMQQTIkFRFDJhcaEF/9oADAMBAAIRAxEAPwDxVOlSdaiI1JJ01oASSYuQlyLAK0xchtDai5DCJQ2mSUGwHtMnpPSQAp6RUlSAGAT0nSTAak6SSQDJJJIASSSSAGTUnTIA7JWgLk1q2wCLkxchSpRbARKa0+VLKogCnpFkT5EABScBFlT0gAaTp0kAMknSQAySSSAEkkmQA6SSZIYkkkkCGTJ0yAHThq6tiXZkKkMjiJGIVKbCj7NAEUQp+yUnIlkQBF7NLIpBau2GwD5HUxt+ewHqeiTddjogZExYtxwv6N3yfHNGP8rXNLj5akBbLhX0WQBnfjcTr3i/X5DT7ws0vKxrrZasMmeKdmmyr6Dh+jXBMGY4djq6kuePlenySg5F4bK05sOARvWcEf7tB9yh+ZH6Y/Qf2fPeVMWr1/jf0QYdx/8AqzljjZEb++K6UW6/isDxbkzEYey9oc1u7mG9PEjcBXQzwl0yDxSW6M7SZdjGhLFcVnNJGWJsqABTIqTUgQySVJJAMUkimpAFm2NdA1MEQUhjp6SSQA1JUiVhwPhvbShpvKBZrw2UZSUVbGlejpwLl507ga7g1OtEi6uzsL6+w1XpXD+V42Rta1pu6oB3ePUhoGYi/tOIH4Lnwx0MbDlbTQPhvcig3Qbka16mgNz2k4w9m9CyBk67bSa3t9nWtrC4+bNLI/4NcEolhh8CYnh1BlD7IBs+DhmOq0sHFmvGXvA7Dukh1abOAJWUh4y51CxoABdMaPIAHQbaJcQxxIylx/7aA+8WqLouS5FtxOZ+UujcMwOrQTqD4A0Qf8p9rWRxfM7s3VkjTWYaAg3uPy6+eoVizHU2nydN3VnI10zZtem6zvFsK15NE66gmxr4E7A+fkpxpkuLXZYu4q6TvNcBp3m/Z8yPD91oozuJdoC23BwJNE3fjfmPEdFTwxPY4212u+hN9L0266rricOWjM0G/A0NvDz/AHvaklsldFTx7ggf32inbaUAT4Gtj6rLSQEEg6EaELXyYt3SzWnt/K4e+nhdbbVGNYJNQKcPn6Hx8lvw5GtSMmXGntFGY0JjUt0aEsWsykQxoTGpZjQmNAEUsQlqlGNCY0CIpallXcsTdmgCaEQQhFaYDhEhToAS1vIuHzCQje2j1oErJDwC9M5C4GW5Adzb3+oIACyeZJLG0aPHhymdvqTyQ3VtXQa3XzN+P4K54Xy5pq00fMZv3+76HTx8LB9NNFPHCy0AscW6VXTfwXFUpPZsyRitJmSxXBQ0FxGUjoXWdNNQBX+lZbHY1rHkMbRO5p1nzvf5n2XofFuEyvbl7UAHyI9tysdi+SZL6PHm4g/NPmvkMeN/Zn28QedB2h9D3fkV3hnf1BI8CbA9K/uriDlJ7dx/uK6YzheVndIFdaCfqI2xxNlU3iYFUyupvOfuu1Ig4rC8fEwvGgDi+x6NNm9Nr9lUYiG71N635qkcwxvtvyrum/H3paIpMhljxRf4/gzXEuaTtqA027wJv90oEnLxeCXA6bPFtqvGxqP1XTC8VzAHWMjcDvNB9CdB81aOlc+Mi4zehIFOPqWi+qsTaMboxnFcA1tljw6tCaIB8x4+HyVWWrXS4UbO62B/x81mcThyxxaQRXjvR2W/DO1RkyRrZGLEJautJqV5UcSxCWLuQhIQIjliHKpBahyoAYIggCIJiCBTpk6AJnCXASW6hoaJ6E0PnRNedL2/lbCBsLHghxc0WRfyK8GavVvo247FFhss0gBzU1vec6vQA0ud/wBCPss2eLfKkemYYGlKMmiy457wgsdpVeII9TW9eamR8yseAWkFtF2axloCyb8K1XI3Hs0vG5MtnR2dd+irMXxOFhLTIzMPsggu92iyvLuZebsRim5hI6OF5cGxNJY5zAazyvBBN/y2B6qr5egxEjsjJY8PGQf4hGVt+AIFklXLByVtlii4ft/h6VjuZoQdXEC8t07Lemlqvx2LEkYcxwcx2xGo9PL0WfxPBZGRuzTxy6d5tWDvd6rE8SicJmhsjmsDQ4AEk70dCfEKUMMX0zUpuKVI2UgtUnEqY/vC2uBB9CDR+dH2USGPEOH8Of55h/yCfiMGL7O5BG+hVjcjxoAK+Ma+RZfdF6GwuNLTrR03o6jpdK24di2OJohvls30silleHY27Y8aj4b0PsT59CrzCDNuNfP/AJVofIhWyjRzFL4NDNMC3K5gPv8AkNCspxvDAE1oQfmDqCFdwhxdl0Ni8pq9PDofaimx8Dcot17gg/FXk4bqzG+LK5qzHJqXSQUSgK3mYApkRCZAAEIUZTIEcQiCAIgUxBhOhCc6oAusJho48P28gDtSGsJ0e7UVQ1IsG/Jp8Qp3K0mKlFRPDM5p7tAGsbqfIAZthV6LhgcI84YPYWuEcT3ua5oItszwB6nN9yicC4kWCWNlN7Rvidw4Gh4afgufJScJPvZ0VKKmorSro1WJ4Nlmy9tJM01uKG24a55O/UX4rhh+HY36tiOw70AebzlozZHd/I076iidBY3NKZwHkvsiZcRbi8U1hrNbjenXfqvQpsK2PD9k3RrWBtf+V+Z1N+JWCeXetm7CnFVVWeLDGOkgYSSS0ZTe4IOui0WE5ZmfBH3i13ZuyuDqy5rIoDWzYBNelqoxGAMWIeG6tvvgdCNn14ePgvSOEYBj4WOGxGh3A8arQhGXJxqi3hrf9GCn5WxTI3ZpHOdZ0cHFtHwLqI9iojeEnso3OB7Rrns8czSAfuNr0jH8KDGF8j2MjHxPcSB+p8hqq7BYVz5TIW5Iw0MhDhT3A6ukIOrQegPRR9d1ZHHjitIzMOAkZoDqfuUyHh4I/iE2fP8ANX2JEcd1RJ3P9lSzS6khCm5FvBJbMPzJwiSKXMBbfLwVe3Ev1dZGo61d9fA9FuuIyBzaPTVZfEcOF2NLOo91vhk9uzl5cPvfEk4DGk1rThqD5/vy0V9BiRKCHXm0OvQ+oWYwdPJojXYDoc1/krvh8x1z6ODsn3E6+4TtWVyxSUeRQ4+MtkcD0P8A6UYqdxb/ABXUoVLeujEwShRFCUwGKak6ZAiMEQQBGExBBEhCIIA3PIOIZLFNhTo9zH5fMOGo9jR9z4Kv5U4QH4+Jrh1eHjyDHWPVZzDYl8bszHOY4XTmkh2oo6jyJV9yniDPjomYhz3tfmbRe4ZnFhyguaQTZAG/VZ8icYTS6aZog1KcW+9HqjMZCMUI83avAc52XvCNrRYzkaNJNUP0UXmjmVjW20abb/mr2HgkcUYa1rYmaHs4wG5ndM5Gp16det7LC8x8jyhsh7TtLdbWOGmU61fjftouDjUbo7akuzNYjicc0maN4DwNaPUHQ+a3XImFixELjG50MzHZZgwuax56OcxpGprcUfNeev5MxTXNcYRmI0ILbA8wCt99HvDDh3Oc7QvADvUWfzWrK0lcWRTlKLNXNgywaZSehJedfV1kfNZfiskrLJ132NrVcUxAq/JYvjPEPz/BYoU2W45PjbKN+OJOunRL6xoouKnHvf6UuUDiVtSRXKTYch0Kh4kBrTm66D1I0U15XDF4QPpxBcGkCga1I3NKyypQbeimwmCcJgGjeia6V1PgrzEV2t6auc8jyaACfxU/G4U9m1w7OFjRb8vxV4lx3+axeM4rnkL2mm1kaOuUbX6myrMdyly+heVWPHw+zripMzyfNcSnKYrpnFBIQlEUxQAKa05TWgRECIFAEYTIhBEEIKIIGEF1gmLHte005pDmnwLTY/BcgiRVgfQ/C+KDEQxSjZ7WvrzrUexseyj4/NI9obsHa+nX1WN+jDixdh5Ib70JL2D/ACP3+Tr/ANQVVzXznI1wbC8sA+KviLr71jyXnfRccsoL7/w7mKSnHl/BveKSFnQEVuNwFQv4oG6B9dPPZYSLjj5nXE/ESv65bAGmmpPkenRTG8ucQlBe9kbG7/xHlrveuvkrlia/Yamu47NtJxgZCMwdqK1+YtUvMBI08dfboVWcH5bxDnRukcwRh2lEm6OoH91dc3ANLQNtvYaKjjGM0kT5Mx4xRd0UrDOrX9FEbHRdr1NdeqH6z++q2VfRXddlt2qhYjiDopHdQ+vmAE0E1osQ4F+v70pSSXyHqNO0ReJwSTwE5iBfw9DQvVZaF9HK7TWl6PgYrh16kn8vyWS5h4cG4hoZoCMx2sdN1dhlftMvlQepsRKFOmW454xQp0yBDFCiKa0AQgiCAIwmIIIghCIIAMIggCJMC+5J4p2GNicTTXkxP8MsndBPo7KfZerYyGOCM3E12YkkjTWupA8PwXhi9v5Zx31rAwyP1cQWv83MJafnQPuuT50HGSyL+mdLwsncSr4dizr9Xw0cTfFrRZI67a+qgcWZiZ3tY4ljLs+NL0LDwNAAArrpsoU5HgLPl0BWJyfdHRTvSKLDQnO1rfgjAAHtSznObjnGo/RarH8Tjw8TnEguJO9DToAP3uvM+LcaMzyTt0SxQcpciORpKgJKaPM6qBI7VBPOSuHaWVvjGjJKVsssNJ8lKwsPaHyuz+SrI7Joe/6rS8B4W+Y0zRo+J5+Ef3Pl+CGm9IshS90uiZhIHyObFELP3AdXOPQKz5o5Ka3B52d6aLvvd/O37QrpW49CtDwvh7IG5WddXOPxOPi4/l0ViHWKOoOhB+VLbhwqC32YfIzvK9dHgpTK6514OMHjHRD4HVJH/Q+6b7EEeypCrjKMUJRFCUCGJSSTWgCEEYQNRBMQYRBAEQQIMIghCIIGFS9D+jPjjGRSQPdlId2jb6hzQHV6FoP/AHLz0ImGjY0PiN1XmxLLHiW4snpy5HuuJ5gbkOQix1/G1k+J85gA07M8jYbeG6wLeIyVWdxHgSufaXva5/4cl3s6K8yDWtEviXFHzOtzr1Og2CgPdSkyMy1S4yC0aQ2nLZFe9JuiN4pXvA+ADMHyi61DOg8M3j6bK2EXLoqm1DbO3L3Lxkp0ltjOtbOf6eDfPr08VvMJTGhrQGtGgA2VWxynwBaoQUUZJ5JT7LaGRQeZea48DDnf3nmxHGN3O/IDqVG4xxxmFhdLIdBo1v2nO6NA/dLxfjfGpMVM6WU2ToB0a3o1vl+qm2Vtj8X41Lip3TSuzPcb8h4NaOgGwCk4bFWAD8X4qsaQPVd2a6k7KN0HZZFMuEU5rUH9OlrqHWpCEUyclMmIhBEEAKNqYgwiCAIggA2o7XMFGEAGCitcwUQQAYRZlztIlMD0nCcnNl4Lh5w2pS+bveLc7st+XdPzWIxeGcwlr2kb0aIuui+iMDw2LD8KhincyNjIWNe55DWglnesnTdxVJwrkSDFNMkjxKwW2J7HA3X28w3PT5lc/Jik5prpmvD5CjFqXweM8M4YbzyD+lvh5nzWow0VALa4v6JCHXDOCP5ZGm/9Td/kosvIcrN3A+mv4rVCNaKJZFJ2ygjUsztjaXvNNaC5xOwA3U//AOALTrf+krzT6Q+ZA95w0J/hxnvuB/xJB0/pbtXjr0CmyNlBzTzE7GTZjYjbYjZ4N8SP5j19h0VMiKYJCDYxdgenh+PRATQ2SjNJEiWH+5SBrYriD0RZv1KiSO/beP3J+09fko2f2TGQfsp2xUhAoggCIFWFYYKIFBadAHRpW25T5AdMC/EWxlWBsT5lZfl7L9ZizajMvVOP8yta0Rt00CyeRllFqMfk6Ph+PHJcpfB55zNwMYeQ9mbZ0Pgg4fytipmdpHC5zPHQX6XurwASOyyasJBv3Xob+JNZA0RkBoAAA9FU/KlFJds0fgxnNtdHh88DmOLXgtcNwd1Z8o8M+sY/DRdHSszf0NOZ/wDtaUuacV2mIc4qfyNL2X1rE9YIHNYfCWbuN+Te0K3RfKKf2crND05OP0TvpH52djceWs1w2GfljYdWPe095729bqh5eq9M+jTneDEjsGuLZA2xGSDWUU4A0CehvrqdNQPn/E4kxtJPxPJPzUDhHGpcNiY8RE6pI3B7T003B8QRYI8CUSitMqT00fZMrlWYrVc+AcfjxuFixEXwytBrctcNHsPm1wI9l0x2IjhjfNM4NjjBc5x2AH4+nVSRUYj6TuaRgMHTDWIntkQ6tb9uX2uh5keC+dybOqvudeaH8Qxkk7rDT3Y2E/BE34G+u5Pm4qhUWWpUMU7UihzoJHR2/wB6fMgYEVpDOlpnP+SAOXJ70BYcsvQbLjaRTIIsnBEgCIKwAwnCFEkBIwDCZWAGjmFFeqcYwETYG5qLyBr1Xk8EuVwcOhBWy4tjzLHG8HoFi8mLbizq/wDPkkpIk8NkBBa72Knw4ugWO2OxVHASW5m7jdTIMZnFdQssom9SozPM0TmTUdjsVbYOQYfhLHOF9viC8ix3mxUxo18859124vhhiGFo+IahUr8U/FNweBYwh8Rcy7vMXPLroCxWYrdhncd/Bx/KxtTtfLJfPTMNO9smDlaRlH8E22RnUtbfxNGtNJtuwLmgLJYfhkj5GRNYS+QtDG9XF5ptetrbcwnD4JnZwVLLVPndTm5uojH/AFKP/wCYI+2Ra5fRGwzcbwxOtGWQk6nuxPOYnqbpWxujJKl0e6cicnN4bhBAHF7v8SZ1mjK4AEMGzWgADz0JXlv02c6Oll+px22NhBeNsx3bfl1A9+or2XmLj7MHg5cTJ8LW5q6ucdGMHmSWhfJ/FuJvxE0k0puSRxe4+ZOw8hsPIBTK4q3ZFTFI6JrSLAXHp0TsCTtk7UgHTFORqgtAwiVyRFyC0ERymStMgCYCiBQAogpgECiBQhOEAHa3fJvBXT4d2fRo2Kwa2/L/ABctwTmtNFqzeTfDRu8CvV39APqCQsu6TvoHO3Y7qsmkLxm3PVFgpr0KyUdJy2WUJJdmHuofFHiKTt2Cnljoz0+KgdRqLFj0JUrDyhvXRQuO/Dp0U8f7opzq8TM7xAl7rcbP9tKA6AeAWs+hu28agDerJwfTsnn8gqjhHAZcXKGRNva3fZaD1cfY6bmit1ym/C8Mjx+OY9sz4GR4aJ32Xzy5i4M6Ed1lkWModRduuhKSujiKLqyP9OnNnaTR4GN1sw4BlrYzFtAH+lp+bz4LyldMTinSPc97i573FznHUlzjbnH1JK4kqI1oVpJrQkoGOETUKK0AK0BKdyFxTEMmTpJAMkknQBJCIIAitTAJEENpwgAwrPlrFjtSwnRw09VVXouWClyytd4EKvJHlFotxT4TTNUx3ZuIOy4P0dpsdlM4xCO65vUAqFC4EUd+i58Xas7E1ssYx3dUMWG7ZzY7DcxouNU0DUuJOmg11QRzU0fJcZZCLINaaKUeyvJ+tF7xrmGOCL6thBljAp7vtSHq6S9cpodw76ZtKY3C4ni73wthJOXtHzO1Peke1rbPo1tD+p3iuuKmph8Tp7n9lVYK6FJKkca29sRTJkiUDESmpJqcIEIpEpgmJQA7impNaSQD2mSJTIASSSSANDyjwMYzFsgcXgOZM/uBpeeyhfKGtDiBZyVqeq08H0YCSd8cczwBBHIA5jDI3EzOc2HDSiNzmtJyF2a9ARYCxHDuIvgfnjIDiySOyAe7LG6N4o+LXuCl8N5lxGHj7OCV0Te0EpyHK4vDQ0ZnN1c0AfCdNT4qTsDRcE5DZNgW4iSSWMu+s27LF2ERgFgSuc8O7x07oJvolL9G8ga9weC0YfCSxkuizOkxJw7cj4w7OxoM7u8R9keKzfE+Ny4kASlpDXzSNAa1oD53h8hFDYkCh06Ls/mCdzpHF4uWKKB5DWg9lD2XZgV8JHYR6jXRKmBbcQ5awrG4gsmnd9TkYzE3HG3Ox0phc/D97o8VlfuCDY1C7Y/k3CRSS/xsT2WHhgmlPZxZ3HEiIwRxDPX/AFTmc7QZdLVPxrmzETxOZIY6kc18pZFFG+Z7byvmexoMhFk69Te+q5Q83YhszpbY4vjZBI18bHRPijaxrGvjcMpoRsN7227tGwNphOARTdnH2xyGCKfDgCFmJljlkfG4Fs0gjzRmN9hrrdpVaqhwHBx22IbI97GYZsr5T2dSlscjYg1sTyMr3OezRxptm7paOKSbsGzPdG4zNjzRuhhfAGRD+C1kDm5WZLdWWviN3azc/GZWTulDwZHGYvc6OJ3adtXatmBbUjTWjXCh0pZFPG9I38M6Vv6JcOFgcyWXtpjh4+waKiYMQZZg8iMhzuzAaInkvFg6UNdDZwLNjI8MJSWStZIyXIA4xSYY4hhdGTQdQDSLI3pVzebJy97iY3h7WRuifFE7D9nF/hNEGXI0N1qgCLPiU445MZvrHafxg9kgfkizAxsMbWN7tNjymuzHdoDTRTfBEF6r+SRwTkU42CN7ZKfJHi5GsOVrAcM+FozPcdGkSkknbKs9zNwtuGxUkDXPd2RyPc9uS5G6PyN3DL+EnUijpa3nL0cuPjlb2jYQ2N8DWRRRMi7OYtfIOza3Quc1pLt9FhOaJZvrGTEODpImshzgC3MjFMLiPiIbQs60B4K5OzNKLj2VNpkikUyAgkknOyYDISnJQpAJOUySAEknTIASSSSQH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00" y="3286185"/>
            <a:ext cx="604838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AutoShape 16" descr="data:image/jpeg;base64,/9j/4AAQSkZJRgABAQAAAQABAAD/2wCEAAkGBxQSEhUUEhQVFBQVFRUUFRcUFBQUFBQUFBQWFhQUFBUYHCggGBolHBQUITEhJSkrLi4uFx8zODMsNygtLisBCgoKDg0OGxAQGiwkHB8sLCwsLCwsLCwsLCwsLCwsLCwsLCwsLCwsLCwsLCwsLCwsLCwsLC0sLCwsLCw3NywsN//AABEIAMQBAQMBIgACEQEDEQH/xAAcAAACAgMBAQAAAAAAAAAAAAAFBgMEAAIHAQj/xABCEAABAwIEBAQDBgQEAwkAAAABAAIDBBEFEiExBkFRcRMiYYEykbEHI1JyocEUM0LwYoKi0QiS4RUWQ2Nzg7Lx8v/EABoBAAIDAQEAAAAAAAAAAAAAAAMEAAECBQb/xAAnEQACAgICAgICAQUAAAAAAAAAAQIRAyESMQRBIjITUaEzQmFxgf/aAAwDAQACEQMRAD8AFV0+W5XPcdqS+TsnPGJbNKQ6h2ZxKDgjbNzeh84CqLsATVUN1SNwO8tJv1TxUPus5FTLj0W6VWwFRo3IgFhGiNwUT1YcFA9VRAfWbIJF8SLYk+wKBRv1KyzaBvFE9/L1KOcLR2YOyUcYkzSAeqc+GvgHZRDmWNYUHCFXlna34jZZiFY2Jt3G3TqSufY3iJkfqTYbAaBWJDrWYk22jhY8+iAT4o9hJa5u+w5/ql4VN9AbabdbKqyo1s46LXEqx6w3iRp0kFj6WsmSjqmSDyOB7Fcoe7ptyIVmgxeSMixsR6EX9OiqiHVJAtIwh2BYwKhp5Oba49Dz+YKJsChAVjjyBcbpDEpfMAfxD6p74h+E9kh0B++b+cfULaKOgTQ2iP5T9Fz9p+9B9V0mtN4XW/CfouZQg+KL9VbKQ+0R8nsh1eiNB8Co4g1c/P2GgA6h2qHVBRSZiGVrLBM+OlYPJ0W+G5fOe6damUlh15LnmBy5XpskrgWbp/LEBBksFe9nwuI05Ej6IPiEhdJcm59Vt4/qhddV+YIaVGrCHilYhf8AHLFCy/xI/wApSzgsbXSDN+qZeIZAGoPheBPlGYf2FMKpEydjCydjHNDbXPRM7HXaCuXtY6KcBxJsbLpGGPuwLGVUXBhKjKLMQin3RaLZDRpnrgoJFZcFWn2KjIL2MPQSJ+hRPGnIKHWaVhhIgecZp7JxpqkQQl55DQdT0SlQNzTlE+KZy0RsGwBcffQD9FaQznl8EgfUVb5nl73HTQC+g7BC3Al/M81Lh1JLK6zGnvyHqSuiYTws0R2OpO5/vkqcuIvHG5CAyO7hYa21Hff9kSpuGXS/F5fbT2snGHhBwfcAFqYIMLDBa3bt0Ky5v0Eji/ZySTA5oSbhzm9QeSie0ch31B+a63NSA6WBH99Ur4/w+yznsFrfEPT8QUjkb7JPFStCxg+I+BKHDb4XA6XB329vkumUzswB6gH5i65TUUJBN9xzHPuuj8LyZqdmuwt2tyRRcg4iHkKQKL+aPzD6hdEx9t2nsufRstKPzD6raWivY/VEv3Tvyn6JEL7yCwTnObxH8p+iWaSk8wVNWUNGG/B7KtXBXqNlmqpWNXP8h7Dw6AdQbITWP0RLERa6A1Mib8WFuwWWVIggksSrzq45VQjZdSvZoullWxWHRajqrjdU611yLKKxUkbOqxKkbRBqsVvwwsQORuiTihxuO6KYLxAyKLKRY2+apTkTVAYdr3PzRTH8JjZFdtgRqiY6qmZl2UMPjFTMXu2Cd6aINFguYYZNIy5YDY9E+cO1Lni7t1nMtFwYdjOqL0x0QhqKUh0QEELDlVqRorjgqdXsoyCjjJ1KB1ElmozjJ1KXsQPlWAkTOHReUlXMZb4lQ4H4Y2An2aT9VX4SZdxPqimLwWqR/wCYz9R/dvdbXQXP3Qb4bp2Rs0HT5kXTbh7bhJmCz2I6fD8k34fLbUJdvYSGkHYIDbVeSwDqFoya/Jblpd6BS0XsG1UVjoh9dDmYdLnXTqOYV7EpmsHmcG9yhMNc14u11x9fYql2ST0c4xIZJC2xsNjuQ3/p0TPwTUDK6MG/9Q7FVuLcPAeHjQOGu4/srOFmtY4Pc4anI0AG9zY+bSw39EymqE+L5Ug7jY8pXPpD96PzBdCxzRpXPJNZR+YfVFX1Mexvkf8Adnt+yC0c4uEYqmWhd+U/RKOH1N3gLDIP1K67VBOFJQnyKvUSrm+Rth8YGxRm6V6tiZq+TQpeqRquh4Fi/kFWFTnZRxtUvJdLNG3oXgyHKvcy2ezRQhL8GE5I3uvVpmWK+BXIgla8TFzL9wpavEpJLNedv1RLBquOxLiL66Kmabx5rM0HVSBbGLCXxNh1Ldlc4flBccu3JLWK4I+Bt76HoiHBk3L1Wci+Nlx7HhEaIoeFeoSlkFCBCpVmyuqjXnRWyCZjB1S9iZ8qO4sdUv4odFgLDsIcHN+qMcVU+jJObXAe2/7KhwZHoi/EAfdoGUsIOcOBPvv6rfSN5E5ToE4ZW3zuOwdrb2uj1HxQ0bRSH1sf2QLC6C3ix7+YO0/qBva3yRCkw1zrsc9zG2sMoAd3JQWk2XG6GfDuMYH2YHZXnYO3v0V/Gq+WNmYD4rAWIBuRzS43CI2RHUvLWnV34iRY25WtyR6N/ixRi+oykE8iNv3+azJU9BVbWxOqjPfxJWOlDiWtGYhuYW00Gp1RSlon5rlhbqLWs4aeoTGyB/O3ra+/VWIIANeittVopR2AOJaS8H+IC9rXv1CqQUYa3I1gjILbje5t8V/ZFsXlBLQOo37rWMEvBNv/AMiw/f5qrvRS+NsG8SOsz2XOYJbyj8w+oXReKPgPZc2o/wCaPzBMroU9jvVyXhd+U/RJtBH94E7Ss+6Pb9koQC0oUfRXsd6Q+T2Qytm1RCA+T2QStOqSnDkwidFOqk3QecolUIXLuut4WMUzyIwdFt4i1cNFo7ZdFxTFVImc7RVnvXrjooiscUas9zr1aLFOKJZ6cNc1pddWcDrvBfmIuPktJMUu0NAsdk2cP4LE6G7gL2ukk6WxlgzHMfEzcreYt2VzhWlDdeaXMVpcspazXXSyK4FNI14DgQD6KTXxJHs6C1W6MqlAbtBVumOqTQYKhDsROhRFuyG4psVbIJGJHzIBip0R7EfiS/ipWA+JfJDTweyzAmGdgI1QThVlmDsjr0WPRWd1O0CxDkOYbt0PYFHKSRkjb3s62ttL90rYlijYX+cZmO0t0PIrKCqc3Vp0IvY8wgZINMJjyKQ6zsa2needtO52VfCpWCG5cBl/s6/qqP8AFh8euyHUmDwAk+Y/1WDn2JJ18oNlUUFbG7C8Ra4HK5sgH4SDb003WT1JsbIbTytj+Hy9eX98lJ4ub4T3WZRotSRSmJzEkopTNNvMbnqBbshcjbHXmR9UYjWsYvlYA4p+A9lzWjP3v+ZdK4q+A9lzOk/me6MgC7Ht0v3R7fslaL+YEwk/dnslyI/ehX6K9jpB/L9kCrzqjUL/ACeyAYk/UpZbka9FCd6HvUszlCu34kaiI5nbPHbKN6kco3lNsARu2WhCketCsM2jxYtrLFRCOuobOAbqSicdXUQstqG7a8uyoYRWAzAybeqbuIa6J0VhYkjS3VIR/Q0wJw1I1015Dr6psxWaIFuW1/RLOFcOvkZnBtzQ672TgPN7GyuaTItHUKQ+UK3T7qhhj7sCvRbpMMgtHsheLu0KJQnRCMadoVGQS64+YpfxI6jujlWdSgFabvHf91gZw/YfeGxaMdkWchuAC0Y7Ik/ZGj0Cy/ZiFxo7X3/dEcNd9213sT0PJCuNd7equ8BxOq5xT7NbDLJ+Z4AYy/oHPW8kOUQMJcZWH4IC9pyHUXPcG3+yoMFWHWiljuCb+V2gtobbnot42ugkF7ixyuB+RBRKvwcutJE8tuNxY6e6Ui6Y9F2VqWglbd1RO83tlAvHrrc2uTb0NkwU8XhscW3N+pJN/dDKHBPMHSSOeRzJ1ARytkayOzfb1Um7NyBcriSBzAv/ALIrDVsL/DBs4xsmDTuY33GYdbOa5p6W9QqFDSOke1jRd7iB/foq/wBtNAaVlFPC4sfAXQ5hzzNzXPXVp0/xImKN2K5pVRrxX8B7LmNMfvPdM7eKxVRZZAGTAa2+F/q3ofRKsJ8/utJUDT2ORmHhnsl+B/3gVuef7s9kGopfvArKfY+RO+79kvVrrko7Afu0u1bvMVUMdsxKRRkCiKmkURC6+GNITyPZq5RvUrlG9HYMjkWpW71oUNm0e2WLZYqIS4fg3jEuB05KrWwGN2Um9irmBY14TcpHurOFsFVUDNt09EjFtDLDGD8TMjiyu0NtuunJL0snjz59teSauKOHY44czQAQLpHpJSw3GoU00yzqeDtswBEmIHw3U52A+iONSb7DIJQnRBsbdoi0J0SzxVikUI87wD+Hdx7NGqnZBZqTqUBqP5g7hZWY9cnI33d/sEKkqXONyVaxsJDOoOzpUWNQ00QMjxe2jG+Z57NCA1/Hr3aQxNYORecx+Q0H6pQK9jGqMo0BnkcnZcq6ySU5pHFx9gB2ATT9lFeIsSYHbSxvhH5jleP/AIJQBW9LVGORkjfije147scHD6LQM+juIOHWVALmgCS3YPA5O9ehSFNLNTBzC1xDb3FvM30tzXXsLh8WNj2nyvY17T6OAIW+JcNxTttINeTho4e/MeiFPEntBseVx7OER8QucbMaSdgBue6YMNje/Lmu6R2gaNbX5ADco5iXA7oXl0eUMtcvu0ADe7iT5dE58KcOsp2h5IkkcPjGrQDyZ6evNDWNt1QeWVJXZnDOAinbmeAZXDX/AAD8IXN/+IKsAjpoubpHyHsxuX6vC7QWL52+3KuEmIiIG4gha0/nkJe79MiYUUlSE5ScnbOblSRTEG9/mtHiy0uroqwwMUBaWuBB6jUKPDzeQWQ9YCsOCNKbOmxRHw0t1rCCULw/iKoi0D8zfwv8w+e4+atyY4yT425Henmb9LhbxLjLZie0RkKMqQvB1BuPRaFdaNVoTZq9aPUj1G5RkRG9andbP3WvNDZtG6xeLFksI1WGMEVxvZVMIhlafEjB9LKlLWSWDXck/cK1cQgsSL21SStIZFbF8ellGR9xbQi+6IYbAzwtbXt6dENxaMTVFouZ9rrfEcGmhjvy5+606opDfwza1hsmAJV4MfdgTWAkpdh49CRxjxhNFK6CnIYGCz3WBcXFoNm3+G10gyPLiXOJc46kkkknqTzRLiacSVc7m7GQgeuUBv7KlDTudfK0usLnKCbDqbbI0VSBPbIbLYMWwC2stFEbgvA1b2WzVCHgusC2AXhCsh9M/Yxifj4XCCfNCXwnrZjjk/0lqn+0jiaalgy0jM88hLQbZhELFxcW8zYG3LqkH/h6xSz6mmJ0eGTM7i7JLe2T5LpvGUzYKZ0p2jDnd3ZTa/c/VQuPZ8+VOJyzMHiPfJmJJzPe/Pfm65Tt9mGI4hAwSNjfLROf4YjuCWG/mkj18rBqOlwdkhU9G2T+Hh8zGuexkryQbB7g3MGgaWvzJX1Bh2HsijbGxoDGNDWjoAg49u2dLzJqMVjSongqmvbmafL8rW3uvkvifEP4msqZtxJPI5v5MxDP9IavpP7RsQ/hsOqpmmz/AAnNaf8AE/yt76kL5YaLBGOYY5RtaFvdZZQhhCyywKSF1nNPIOB/VQhJWYdLFl8VjmZxmbmFsw6hVi06GxsdjbQ9innjyoE0EDubTYdiBf8AZW+Js01HHDBHfK5lg0XdoLWHzQVl0hiWCr30c8Y4g6EjsiFJLmGu4NlRkhcxxa9pa4GxaRYjurOHHR3cJ3x5fISyrRbcon7qRyjKeYuaO3Xjd17zWMWH0aRJlWLayxYNHtZE2aVrWczqiOI8OvhjzBx25Jcw6pMUocdbFNmKcUiSLKBra37JLaGQBg1YIpQ52qcMbxtksOVgzEj5JJoKbO8A9V0PCMAaGg2Uk0XwaBvBYLRZyacSmyQyuuG5Y3kE7AhpsfmqENII3adUA+0nEy1rIGn4/O/1aNGt7XufZLNXIL0hNwWhfPK0NY6TzNLw0EnJmGYk8ua6pNiMFOT4LGt2a8BoBsNr9kjfZ/iZglfb+tgH/KT/ALpkkdnlc7L/ADBY9L81jM90MeOlxsV+KcPyu8dg+7kOtv6XevdAV1Oiomua+KWzhbLb0I8rvRc5xjDnU8ro3ctWn8TTsUTFO1QHPj4u0UgsKwpp4N4V/ij4ktxCDaw0Mh5gHkB1RG6VgYwcnSFcLwp8+0DCKWniZ4TGskLwPLsW2N79eWqQypGVoucHB0xt+yrERBidM4mzXl0J/wDcbp/qDV1r7csWMVHFG34pZrdbtYLnQepb818+U8pY5r2/ExzXt/Mw5h+oC6d9tOIfxH/Z72HyOphMNecuUg/6Vb6LxK5pCniLJGMLNrgXHXoQu7fZLxK6toh4pvNC7wpDzdYXY89wR7grh+G0/iWBcBpu48+ne6cvscrjFXvjJ8kkLri+maJwIPyL0DHKn/g6/nYFKHL+5JWGf+IHGMsENKDrK/O78seo/UtXDLpz+1zF/wCIxF4Bu2EBg7uAc79Mo9kllMHDMWXXhKN/91arwRL4d2kZrAgvt1yqm0uzSi30Bll15ZSU487fVzfqFZXsecZoc9O27crgbH1vZXsHnyS3GzW2A5Ak6lX6wZvBaRoSXfIf/Sgw6la5ziBz0+miQs6iVCHxjVGSsmcdyWj5Mah9A6zu4VniIj+Km/Pb5ABUYZLOH6roYXxaOXl22EyoiVKoXLqsSRrdesWq2YhM0iW6xYsWTRbwjh90r8zhuVZx7AfBFwE64MWhotZb8RwCSM6clzZNtaOjhSjPZzCkfkeD6rqGCVQdGOy5ZPHlcQeRTVwniVvKeSBB7Oh5ONShaGuQeZcw43qvErJOjMsY/wArRf8A1Fy6PV1gYHPOzWlx7AX/AGXHpJC8lzt3EuPcm5+qNFbs5cxuwzhaWGOKqLmFrx5mi5c1r/hJOx5XTA2Mll2Wu2xA6kckJ4cxAywtivo0ZTc2sAjGG4bIJLNdeO2bY6eiWyW5bHcSSjoMYXQtc4PlBDstgNdeeuqH8Z4S2pjIYB4kYzNPpbVvYojV1eoFtRp6q3h9NZt37uNz25BYTaejckpKmcVo6R0kjY2AlznZbcxrY37Ls1PG2kgDRbJG0Ak+g1P7q/SYbE1zpBG1rj/UGtBPvZI32l4kWhsLTbN5nDnlG1+5+iM5PI0gUYrAm/Yp8S4uaqYv/pGjB6dfdCbr1akplKhGUnJ2z1pRSoxJ0/8ADsd/4EIhHbxHuB/5XNHshQcpKWQeICsz+rDeM0sqsZ3MDTZpzDry6adQrGG4mKVz581ntY5jG2OviNcwuJvYAZr9dFFhsrA9pkaXsBuWggX9yDohnEb25jkvkc7y5rZsu+oHsloblf8AB3/KdYHF9V2DKid0j3yPN3PcXHu43ULlmdeF4OicPMmpeuxcC4s2ogaCfMwZXdxp+q44W8kU4bx19JLnbq06PbyI69wh5IckGwZfxy/2M32jcOeBIJo22jkPmA2a88/QO+t+qX+GYg6pjzbNu/8A5Rp+tl1GixSGuhIdZzHNIc0g3tzCG4ZwvDCHOYXOc6+rjsLmwA/dB/LUeL7Dyw3NSXQbqgHtFt2sNjva41uqEXlaA3kBr9FlJUFmZrtwLd1DjtYwRhrG2cSCelm8kEM2IPHGCGmlafEbIZg55sLFmux1S+wW7oxxJOXygn8Py1KENFzf2H7p2F8VZz8lcnQVifdoPoonlaU0oAy89x6rHldSE7gmIuNSMzKaEKsrlOFRZLlWLey9V0UN3C0+dgTHIy7beiQ+C6uxylPzFyYu0dbNHjI5pxPR5JL9UPw+bI8FPXFdDnYTZc7lOXU6WQmqkP4pqWN36C/EfEd2mBgvcZXu+rWj90qZ1qXLy6YSo48nbCuDVJbIAD8RA358l1LAZpGg5hbTT1XH6F1ntPIOaT8wuuYe69hew9NT2HRAzJXYz4700EYmZ3Zjvt/1TJSUfM9AhFHEMwttZF56sM56BAQaypjNY2NrtbAAn5BcJxjEnTyulcb5j5fRo+EJy474gFnRtN3P3tybzv8ARc7e66axR1Yrmnej0G6x0i019lv4oGgGiIANS7RbRcj6hRF2vorQGiui06djXLUNeG5WBoa0N3JJsNyeaWcQnLnnfTQDoBujFHK4RCT0Njvq1LjXkG53/u90HHH5Nvs6nnZV+KEY9PZ5nXjSvXOuNl6xtwjHKNy5RuOq1cLLUlWQefs5xDzvhNiD5233BvZ1j7hdVbAHN09FwnhWsEVQxx2PlP8Am0H62XcMNqAR3CVyrdjuCVxoC4lGQb+p/wCiE4zhji0uB05g6EH0PMJkqWZnHTQf2UPxS/hHpa+vbZCQXVHJMTk+8eN7G3yCibsrGL0jo5XZh8XnaQQQ5jjo5p5jcehBHJUg7qnl0c2XZ646gq4HX1VBzlbiOiPhlToHkWiYBW4QqkW6vwsTNgSRYvcixXaKKuEVPhyNd7LquGz52ArkL2FriDyT5wdiGZoaTtouNB06PQ+TDlHkhlrYMzCFx/igZZ3MGw37nX912cnT+9FxPieobLVTOYczS85SNiAALj5IyWznObUa/YLW7GXWNC2c9aBBPBKISGTe0UE02nWNul/S5CeIK8MtmuGkBzSBpYgc0kcK1YZVRZmh7HHwnsJID2Sgsc242vf9AuqVvDjDG0RSlrBsJ7tc0fhEo8ptt5rIWWLa0GxSS7K9NjQscmptp07qlidZK9sjnOLY4oXyyEENOjSI2A9XPLB7qVtN4bXOcY44m6GR72lrjb+nKSXn0H6JI4n4nEzPAhv4Ifne9wAfUPHwuc0fCxuoay56nXYePFu2EyZNC/LKTubk7nqo1oCtgmRUkMgIA5De3MndWCYrm8bw3LYWf5g625vyuqsI8w0uN7K7UuJBJYA3YEb+6ohRiOtjqp4jY2Pt2VVjrG6su11G4VkLH8WWxuZfc3HT1VeF7Rmu0vJGhJtY9VpUHS63o32Bs0E+qlG5Tckk/R7O5tmgNLXAHMSbhx5EDkpI3XAK8xMgkFrcuwtvqAF5C2wURgil2UJViYbqsSrIbMK6TgGPmOOG5JbJFoXbmRjiyRvtYHs8LmZKYuGcQjt/DVBIie8PZI22enm2EjQdHNIs1zTuLHcLEo8lRuEuLs6jRYvG4k3739VXrpxIQxuxP6IPNw5K3zsLXj8cd3M7O5sPo4BGOFY3Sk+UAt0c4/C3uevoNSluDToZ5JqxS4pwwGllI3pZmOb/AOhV5sw9pWE/5ykRdk+0+aGnoXQMt4lQ5he4/G9sTsw05NB2HqVxtNRTS2Kyab0a91apncuqrgrwPIW06dmGrQZgCIRlUaQ5gCFaum4q1YB60T3WKvdYtUUScQRBspsrHDExEth6LFi43s9Iv6X/AAZeP618dGAw28RwY4jfLYkgH1suWheLEyujjS7MctLr1YrMm8by1wI3DgR3BuF2Xx3FrATcOAJGttRdYsVohzXi3EXumfHo1jT8LRYG2xd1KXwsWK2QwLcLFiyQ2OxWsMpa4Ea2N9dR7herFCElS3nzPT1UUb7L1YoQxzszteq2q9xYAaDZYsUIb02xU6xYrIaTBU3LFihDVYFixQh0/g+vkfEx+dzXtu3M0lriBoLkHVPcFQSLmxNr7WubDU25+qxYttGUzhmP4nJUTPkldmdctHRrQSAGjkNEMIXqxYNGtl6F6sVECWEH4hy0KILxYnMX1AT7MWLFiIYP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65200" y="4697753"/>
            <a:ext cx="641059" cy="640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5" name="Picture 21" descr="https://encrypted-tbn2.gstatic.com/images?q=tbn:ANd9GcRRVbfm0h4YRalJc6bzsmOAyqstAuPlDuK-wrSREItW_rGrUm6_LQ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97650" y="5851466"/>
            <a:ext cx="662755" cy="594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7208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4" grpId="0"/>
      <p:bldP spid="15" grpId="0" animBg="1"/>
      <p:bldP spid="16" grpId="0" animBg="1"/>
      <p:bldP spid="17" grpId="0" animBg="1"/>
      <p:bldP spid="29" grpId="0" animBg="1"/>
      <p:bldP spid="31" grpId="0" animBg="1"/>
      <p:bldP spid="32" grpId="0" animBg="1"/>
      <p:bldP spid="33" grpId="0"/>
      <p:bldP spid="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89950" cy="1296988"/>
          </a:xfrm>
        </p:spPr>
        <p:txBody>
          <a:bodyPr/>
          <a:lstStyle/>
          <a:p>
            <a:r>
              <a:rPr lang="en-GB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Splitting up the data: 2011</a:t>
            </a:r>
            <a:endParaRPr lang="en-GB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loud 3"/>
          <p:cNvSpPr/>
          <p:nvPr/>
        </p:nvSpPr>
        <p:spPr>
          <a:xfrm>
            <a:off x="3275856" y="1556792"/>
            <a:ext cx="2088232" cy="12241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"OD data"</a:t>
            </a:r>
            <a:endParaRPr lang="en-GB" dirty="0"/>
          </a:p>
        </p:txBody>
      </p:sp>
      <p:grpSp>
        <p:nvGrpSpPr>
          <p:cNvPr id="38" name="Group 37"/>
          <p:cNvGrpSpPr/>
          <p:nvPr/>
        </p:nvGrpSpPr>
        <p:grpSpPr>
          <a:xfrm>
            <a:off x="468784" y="2168860"/>
            <a:ext cx="2936226" cy="1845006"/>
            <a:chOff x="468784" y="2168860"/>
            <a:chExt cx="2936226" cy="1845006"/>
          </a:xfrm>
        </p:grpSpPr>
        <p:cxnSp>
          <p:nvCxnSpPr>
            <p:cNvPr id="6" name="Straight Arrow Connector 5"/>
            <p:cNvCxnSpPr>
              <a:stCxn id="4" idx="2"/>
              <a:endCxn id="7" idx="0"/>
            </p:cNvCxnSpPr>
            <p:nvPr/>
          </p:nvCxnSpPr>
          <p:spPr>
            <a:xfrm flipH="1">
              <a:off x="2056553" y="2168860"/>
              <a:ext cx="1225780" cy="51734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475656" y="2686200"/>
              <a:ext cx="1161793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GB" dirty="0" smtClean="0"/>
                <a:t>Data sets</a:t>
              </a:r>
              <a:endParaRPr lang="en-GB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468784" y="2832650"/>
              <a:ext cx="735567" cy="7620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SMS</a:t>
              </a:r>
              <a:endParaRPr lang="en-GB" sz="12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1078148" y="3213650"/>
              <a:ext cx="867252" cy="800216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SWS</a:t>
              </a:r>
              <a:endParaRPr lang="en-GB" sz="1200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1966034" y="3213650"/>
              <a:ext cx="735567" cy="800216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SSS</a:t>
              </a:r>
              <a:endParaRPr lang="en-GB" sz="12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2669443" y="2870866"/>
              <a:ext cx="735567" cy="7620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SRS</a:t>
              </a:r>
              <a:endParaRPr lang="en-GB" sz="12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078147" y="2779625"/>
            <a:ext cx="4178241" cy="3541527"/>
            <a:chOff x="1078147" y="2779625"/>
            <a:chExt cx="4178241" cy="3541527"/>
          </a:xfrm>
        </p:grpSpPr>
        <p:cxnSp>
          <p:nvCxnSpPr>
            <p:cNvPr id="14" name="Straight Arrow Connector 13"/>
            <p:cNvCxnSpPr>
              <a:stCxn id="4" idx="1"/>
              <a:endCxn id="15" idx="0"/>
            </p:cNvCxnSpPr>
            <p:nvPr/>
          </p:nvCxnSpPr>
          <p:spPr>
            <a:xfrm flipH="1">
              <a:off x="3332104" y="2779625"/>
              <a:ext cx="987868" cy="190613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443431" y="4685764"/>
              <a:ext cx="1777346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GB" dirty="0" smtClean="0"/>
                <a:t>Attribute detail</a:t>
              </a:r>
              <a:endParaRPr lang="en-GB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1078147" y="5055096"/>
              <a:ext cx="1542517" cy="7620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"Flow"</a:t>
              </a:r>
            </a:p>
            <a:p>
              <a:pPr algn="ctr"/>
              <a:r>
                <a:rPr lang="en-GB" sz="1200" dirty="0" smtClean="0"/>
                <a:t>(headcount)</a:t>
              </a:r>
              <a:endParaRPr lang="en-GB" sz="1200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2448629" y="5559152"/>
              <a:ext cx="1367046" cy="7620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 err="1" smtClean="0"/>
                <a:t>Univariate</a:t>
              </a:r>
              <a:endParaRPr lang="en-GB" sz="1200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3808484" y="5055096"/>
              <a:ext cx="1447904" cy="7620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Multivariate</a:t>
              </a:r>
              <a:endParaRPr lang="en-GB" sz="1200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362348" y="440623"/>
            <a:ext cx="3436635" cy="2142765"/>
            <a:chOff x="5362348" y="440623"/>
            <a:chExt cx="3436635" cy="2142765"/>
          </a:xfrm>
        </p:grpSpPr>
        <p:sp>
          <p:nvSpPr>
            <p:cNvPr id="26" name="TextBox 25"/>
            <p:cNvSpPr txBox="1"/>
            <p:nvPr/>
          </p:nvSpPr>
          <p:spPr>
            <a:xfrm>
              <a:off x="5590726" y="1242335"/>
              <a:ext cx="16017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GB" dirty="0" smtClean="0"/>
                <a:t>Security level</a:t>
              </a:r>
              <a:endParaRPr lang="en-GB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6839699" y="440623"/>
              <a:ext cx="1542517" cy="7620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Public / Open</a:t>
              </a:r>
              <a:endParaRPr lang="en-GB" sz="1200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6156176" y="1821388"/>
              <a:ext cx="1367046" cy="7620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Secure</a:t>
              </a:r>
              <a:endParaRPr lang="en-GB" sz="1200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7271556" y="1267859"/>
              <a:ext cx="1527427" cy="7620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Safeguarded</a:t>
              </a:r>
              <a:endParaRPr lang="en-GB" sz="1200" dirty="0"/>
            </a:p>
          </p:txBody>
        </p:sp>
        <p:cxnSp>
          <p:nvCxnSpPr>
            <p:cNvPr id="31" name="Straight Arrow Connector 30"/>
            <p:cNvCxnSpPr>
              <a:stCxn id="4" idx="0"/>
              <a:endCxn id="26" idx="2"/>
            </p:cNvCxnSpPr>
            <p:nvPr/>
          </p:nvCxnSpPr>
          <p:spPr>
            <a:xfrm flipV="1">
              <a:off x="5362348" y="1611667"/>
              <a:ext cx="1029239" cy="55719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4932040" y="2564904"/>
            <a:ext cx="2710903" cy="3489398"/>
            <a:chOff x="4932040" y="2564904"/>
            <a:chExt cx="2710903" cy="3489398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4932040" y="2564904"/>
              <a:ext cx="792088" cy="68696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932040" y="3263534"/>
              <a:ext cx="1447127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GB" dirty="0" smtClean="0"/>
                <a:t>Spatial level</a:t>
              </a:r>
              <a:endParaRPr lang="en-GB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6531133" y="3067200"/>
              <a:ext cx="735567" cy="7620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LAD</a:t>
              </a:r>
              <a:endParaRPr lang="en-GB" sz="1200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6741950" y="4440263"/>
              <a:ext cx="900993" cy="7620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Ward</a:t>
              </a:r>
              <a:endParaRPr lang="en-GB" sz="1200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5990748" y="3829200"/>
              <a:ext cx="900995" cy="7620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MSOA</a:t>
              </a:r>
              <a:endParaRPr lang="en-GB" sz="1200" dirty="0"/>
            </a:p>
          </p:txBody>
        </p:sp>
        <p:sp>
          <p:nvSpPr>
            <p:cNvPr id="36" name="Oval 35"/>
            <p:cNvSpPr/>
            <p:nvPr/>
          </p:nvSpPr>
          <p:spPr>
            <a:xfrm>
              <a:off x="6023803" y="4758902"/>
              <a:ext cx="735567" cy="7620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OA</a:t>
              </a:r>
              <a:endParaRPr lang="en-GB" sz="1200" dirty="0"/>
            </a:p>
          </p:txBody>
        </p:sp>
        <p:sp>
          <p:nvSpPr>
            <p:cNvPr id="37" name="Oval 36"/>
            <p:cNvSpPr/>
            <p:nvPr/>
          </p:nvSpPr>
          <p:spPr>
            <a:xfrm>
              <a:off x="6759371" y="5292302"/>
              <a:ext cx="867940" cy="7620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WPZ</a:t>
              </a:r>
              <a:endParaRPr lang="en-GB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0271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618"/>
            <a:ext cx="8784976" cy="1143000"/>
          </a:xfrm>
        </p:spPr>
        <p:txBody>
          <a:bodyPr>
            <a:norm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Summary of ODS through visualisation: SMS</a:t>
            </a:r>
            <a:endParaRPr lang="en-GB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919142" y="1714499"/>
            <a:ext cx="384810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2582986" y="4129086"/>
            <a:ext cx="561975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919141" y="1556792"/>
            <a:ext cx="38481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32176" y="68659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404 destinations (UK)</a:t>
            </a:r>
            <a:endParaRPr lang="en-GB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932040" y="1714498"/>
            <a:ext cx="0" cy="38481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154735" y="3453882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404 origins (UK)</a:t>
            </a:r>
            <a:endParaRPr lang="en-GB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4932040" y="5772148"/>
            <a:ext cx="0" cy="5619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154734" y="5868470"/>
            <a:ext cx="1479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59 origins</a:t>
            </a:r>
          </a:p>
          <a:p>
            <a:r>
              <a:rPr lang="en-GB" dirty="0" smtClean="0"/>
              <a:t>(outside UK)</a:t>
            </a:r>
            <a:endParaRPr lang="en-GB" dirty="0"/>
          </a:p>
        </p:txBody>
      </p:sp>
      <p:grpSp>
        <p:nvGrpSpPr>
          <p:cNvPr id="52" name="Group 51"/>
          <p:cNvGrpSpPr/>
          <p:nvPr/>
        </p:nvGrpSpPr>
        <p:grpSpPr>
          <a:xfrm>
            <a:off x="919141" y="868070"/>
            <a:ext cx="6343798" cy="823448"/>
            <a:chOff x="919141" y="868070"/>
            <a:chExt cx="6343798" cy="823448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4319189" y="1494076"/>
              <a:ext cx="25281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049611" y="1494076"/>
              <a:ext cx="2343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584111" y="1494076"/>
              <a:ext cx="18313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lbow Connector 29"/>
            <p:cNvCxnSpPr>
              <a:endCxn id="37" idx="1"/>
            </p:cNvCxnSpPr>
            <p:nvPr/>
          </p:nvCxnSpPr>
          <p:spPr>
            <a:xfrm flipV="1">
              <a:off x="4166789" y="1021959"/>
              <a:ext cx="2180515" cy="472120"/>
            </a:xfrm>
            <a:prstGeom prst="bentConnector3">
              <a:avLst>
                <a:gd name="adj1" fmla="val -453"/>
              </a:avLst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6347304" y="868070"/>
              <a:ext cx="91563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Scotland</a:t>
              </a:r>
              <a:endParaRPr lang="en-GB" sz="1400" dirty="0"/>
            </a:p>
          </p:txBody>
        </p:sp>
        <p:cxnSp>
          <p:nvCxnSpPr>
            <p:cNvPr id="41" name="Elbow Connector 40"/>
            <p:cNvCxnSpPr/>
            <p:nvPr/>
          </p:nvCxnSpPr>
          <p:spPr>
            <a:xfrm flipV="1">
              <a:off x="4445594" y="1273407"/>
              <a:ext cx="1422550" cy="220669"/>
            </a:xfrm>
            <a:prstGeom prst="bentConnector3">
              <a:avLst>
                <a:gd name="adj1" fmla="val 117"/>
              </a:avLst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5928183" y="1109913"/>
              <a:ext cx="6739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Wales</a:t>
              </a:r>
              <a:endParaRPr lang="en-GB" sz="1400" dirty="0"/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4860032" y="1494076"/>
              <a:ext cx="576064" cy="0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5478155" y="1383741"/>
              <a:ext cx="15739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Northern Ireland</a:t>
              </a:r>
              <a:endParaRPr lang="en-GB" sz="1400" dirty="0"/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919141" y="1494076"/>
              <a:ext cx="3004787" cy="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1043608" y="1124744"/>
              <a:ext cx="8611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England</a:t>
              </a:r>
              <a:endParaRPr lang="en-GB" sz="1400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7262939" y="1417690"/>
            <a:ext cx="1324628" cy="878413"/>
            <a:chOff x="7262939" y="1417690"/>
            <a:chExt cx="1324628" cy="878413"/>
          </a:xfrm>
        </p:grpSpPr>
        <p:sp>
          <p:nvSpPr>
            <p:cNvPr id="53" name="Rectangle 52"/>
            <p:cNvSpPr/>
            <p:nvPr/>
          </p:nvSpPr>
          <p:spPr>
            <a:xfrm>
              <a:off x="7262939" y="1556792"/>
              <a:ext cx="189381" cy="15770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452320" y="1417690"/>
              <a:ext cx="90922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Flow = 0</a:t>
              </a:r>
              <a:endParaRPr lang="en-GB" sz="1400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7262939" y="1830620"/>
              <a:ext cx="189381" cy="15770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452320" y="1691518"/>
              <a:ext cx="11352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Flow 0 &lt; 10</a:t>
              </a:r>
              <a:endParaRPr lang="en-GB" sz="1400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262939" y="2127428"/>
              <a:ext cx="189381" cy="15770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452320" y="1988326"/>
              <a:ext cx="10967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Flow &gt;= 10</a:t>
              </a:r>
              <a:endParaRPr lang="en-GB" sz="1400" dirty="0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5113311" y="4555867"/>
            <a:ext cx="16918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Greater London</a:t>
            </a:r>
            <a:endParaRPr lang="en-GB" sz="1600" dirty="0"/>
          </a:p>
        </p:txBody>
      </p:sp>
      <p:sp>
        <p:nvSpPr>
          <p:cNvPr id="63" name="TextBox 62"/>
          <p:cNvSpPr txBox="1"/>
          <p:nvPr/>
        </p:nvSpPr>
        <p:spPr>
          <a:xfrm>
            <a:off x="5113311" y="4196834"/>
            <a:ext cx="1625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Metro counties</a:t>
            </a:r>
            <a:endParaRPr lang="en-GB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5681477" y="6505599"/>
            <a:ext cx="3427027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en-GB" sz="1400" dirty="0" smtClean="0"/>
              <a:t>Source: 2011 Special Migration Statistics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644050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7" grpId="0"/>
      <p:bldP spid="17" grpId="1"/>
      <p:bldP spid="20" grpId="0"/>
      <p:bldP spid="20" grpId="1"/>
      <p:bldP spid="62" grpId="0"/>
      <p:bldP spid="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937"/>
            <a:ext cx="8489950" cy="1296988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Summarising 2011 SWS: transport modes</a:t>
            </a:r>
            <a:endParaRPr lang="en-GB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2" descr="http://localhost/cider/wicid/admin/admin_datautils_drawmtxmap.php?relname=data_2011sws_uk_lad_open&amp;ogeog=96&amp;dgeog=96&amp;drawvar=tWU03UKf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94" y="1700808"/>
            <a:ext cx="2762248" cy="276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698" y="1700808"/>
            <a:ext cx="2762248" cy="276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1" y="1700808"/>
            <a:ext cx="2762248" cy="276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98959" y="4514582"/>
            <a:ext cx="2338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Tube / light train </a:t>
            </a:r>
            <a:r>
              <a:rPr lang="en-GB" dirty="0" err="1" smtClean="0"/>
              <a:t>etc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258418" y="4514582"/>
            <a:ext cx="704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Train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936810" y="4514582"/>
            <a:ext cx="1233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Car driver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710211" y="5440310"/>
            <a:ext cx="189381" cy="15770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13" name="TextBox 12"/>
          <p:cNvSpPr txBox="1"/>
          <p:nvPr/>
        </p:nvSpPr>
        <p:spPr>
          <a:xfrm>
            <a:off x="899592" y="5301208"/>
            <a:ext cx="9092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Flow = 0</a:t>
            </a:r>
            <a:endParaRPr lang="en-GB" sz="1400" dirty="0"/>
          </a:p>
        </p:txBody>
      </p:sp>
      <p:sp>
        <p:nvSpPr>
          <p:cNvPr id="14" name="Rectangle 13"/>
          <p:cNvSpPr/>
          <p:nvPr/>
        </p:nvSpPr>
        <p:spPr>
          <a:xfrm>
            <a:off x="710211" y="5714138"/>
            <a:ext cx="189381" cy="15770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15" name="TextBox 14"/>
          <p:cNvSpPr txBox="1"/>
          <p:nvPr/>
        </p:nvSpPr>
        <p:spPr>
          <a:xfrm>
            <a:off x="899592" y="5575036"/>
            <a:ext cx="1135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Flow 0 &lt; 10</a:t>
            </a:r>
            <a:endParaRPr lang="en-GB" sz="1400" dirty="0"/>
          </a:p>
        </p:txBody>
      </p:sp>
      <p:sp>
        <p:nvSpPr>
          <p:cNvPr id="16" name="Rectangle 15"/>
          <p:cNvSpPr/>
          <p:nvPr/>
        </p:nvSpPr>
        <p:spPr>
          <a:xfrm>
            <a:off x="710211" y="6010946"/>
            <a:ext cx="189381" cy="15770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17" name="TextBox 16"/>
          <p:cNvSpPr txBox="1"/>
          <p:nvPr/>
        </p:nvSpPr>
        <p:spPr>
          <a:xfrm>
            <a:off x="899592" y="5871844"/>
            <a:ext cx="10967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Flow &gt;= 10</a:t>
            </a:r>
            <a:endParaRPr lang="en-GB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5467694" y="6412686"/>
            <a:ext cx="3534364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en-GB" sz="1400" dirty="0" smtClean="0"/>
              <a:t>Source: 2011 Special Workplace Statistics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76058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theme/theme1.xml><?xml version="1.0" encoding="utf-8"?>
<a:theme xmlns:a="http://schemas.openxmlformats.org/drawingml/2006/main" name="pptdkblue">
  <a:themeElements>
    <a:clrScheme name="Custom Design 15">
      <a:dk1>
        <a:srgbClr val="000000"/>
      </a:dk1>
      <a:lt1>
        <a:srgbClr val="FFFFFF"/>
      </a:lt1>
      <a:dk2>
        <a:srgbClr val="004359"/>
      </a:dk2>
      <a:lt2>
        <a:srgbClr val="808080"/>
      </a:lt2>
      <a:accent1>
        <a:srgbClr val="7FA1AC"/>
      </a:accent1>
      <a:accent2>
        <a:srgbClr val="004359"/>
      </a:accent2>
      <a:accent3>
        <a:srgbClr val="FFFFFF"/>
      </a:accent3>
      <a:accent4>
        <a:srgbClr val="000000"/>
      </a:accent4>
      <a:accent5>
        <a:srgbClr val="C0CDD2"/>
      </a:accent5>
      <a:accent6>
        <a:srgbClr val="003C50"/>
      </a:accent6>
      <a:hlink>
        <a:srgbClr val="459CBD"/>
      </a:hlink>
      <a:folHlink>
        <a:srgbClr val="B25D86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59CBD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pptdkblue</Template>
  <TotalTime>206</TotalTime>
  <Words>1065</Words>
  <Application>Microsoft Office PowerPoint</Application>
  <PresentationFormat>On-screen Show (4:3)</PresentationFormat>
  <Paragraphs>280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pptdkblue</vt:lpstr>
      <vt:lpstr>Understanding geographies of active commuting: second addresses</vt:lpstr>
      <vt:lpstr>Context</vt:lpstr>
      <vt:lpstr>Census Support Service</vt:lpstr>
      <vt:lpstr>Flow data</vt:lpstr>
      <vt:lpstr>2011 Census questions and flow data </vt:lpstr>
      <vt:lpstr>Progression of flow data sets</vt:lpstr>
      <vt:lpstr>Splitting up the data: 2011</vt:lpstr>
      <vt:lpstr>Summary of ODS through visualisation: SMS</vt:lpstr>
      <vt:lpstr>Summarising 2011 SWS: transport modes</vt:lpstr>
      <vt:lpstr>Second residence data</vt:lpstr>
      <vt:lpstr>‘Second residences’ vs ‘second homes’ vs ‘second address’ etc</vt:lpstr>
      <vt:lpstr>Second residence data</vt:lpstr>
      <vt:lpstr>Second residence: RF05</vt:lpstr>
      <vt:lpstr>Second residence: RF03</vt:lpstr>
      <vt:lpstr>Persons with second address, by region, England and Wales 2011</vt:lpstr>
      <vt:lpstr>Proportions of second address reason, by region, England and Wales 2011</vt:lpstr>
      <vt:lpstr>‘Standard’ view of active commuting: heroic trips</vt:lpstr>
      <vt:lpstr>A new view of active commuting</vt:lpstr>
      <vt:lpstr>Modal form of travel to work</vt:lpstr>
      <vt:lpstr>Modal form of travel to work</vt:lpstr>
      <vt:lpstr>Absolute differences</vt:lpstr>
      <vt:lpstr>Second most common method of transport</vt:lpstr>
      <vt:lpstr>A2 mode2</vt:lpstr>
      <vt:lpstr>Explanatory issues</vt:lpstr>
      <vt:lpstr>But!</vt:lpstr>
      <vt:lpstr>What this means for active commuting?</vt:lpstr>
      <vt:lpstr>Access to the data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data</dc:title>
  <dc:creator>Oliver Duke-Williams</dc:creator>
  <cp:lastModifiedBy>Oliver Duke-Williams</cp:lastModifiedBy>
  <cp:revision>21</cp:revision>
  <dcterms:created xsi:type="dcterms:W3CDTF">2015-08-18T11:50:08Z</dcterms:created>
  <dcterms:modified xsi:type="dcterms:W3CDTF">2015-08-19T13:28:35Z</dcterms:modified>
</cp:coreProperties>
</file>