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4" r:id="rId5"/>
    <p:sldId id="311" r:id="rId6"/>
    <p:sldId id="300" r:id="rId7"/>
    <p:sldId id="318" r:id="rId8"/>
    <p:sldId id="319" r:id="rId9"/>
    <p:sldId id="320" r:id="rId10"/>
    <p:sldId id="321" r:id="rId11"/>
    <p:sldId id="322" r:id="rId12"/>
    <p:sldId id="323" r:id="rId13"/>
    <p:sldId id="328" r:id="rId14"/>
    <p:sldId id="330" r:id="rId15"/>
    <p:sldId id="331" r:id="rId16"/>
    <p:sldId id="329" r:id="rId17"/>
    <p:sldId id="324" r:id="rId18"/>
    <p:sldId id="325" r:id="rId19"/>
    <p:sldId id="326" r:id="rId20"/>
    <p:sldId id="327" r:id="rId21"/>
    <p:sldId id="273"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stodio, Irene" initials="CI" lastIdx="14" clrIdx="0"/>
  <p:cmAuthor id="2" name="Hill, Mark" initials="HM" lastIdx="13" clrIdx="1"/>
  <p:cmAuthor id="3" name="Grima, Grace" initials="GG" lastIdx="8" clrIdx="2">
    <p:extLst>
      <p:ext uri="{19B8F6BF-5375-455C-9EA6-DF929625EA0E}">
        <p15:presenceInfo xmlns:p15="http://schemas.microsoft.com/office/powerpoint/2012/main" userId="S::Grace.Grima@Pearson.com::f331b55a-4ac7-4d2e-8336-138503d707f5" providerId="AD"/>
      </p:ext>
    </p:extLst>
  </p:cmAuthor>
  <p:cmAuthor id="4" name="Abacus" initials="JG" lastIdx="1" clrIdx="3">
    <p:extLst>
      <p:ext uri="{19B8F6BF-5375-455C-9EA6-DF929625EA0E}">
        <p15:presenceInfo xmlns:p15="http://schemas.microsoft.com/office/powerpoint/2012/main" userId="Abac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CFBBB-4A8D-4EA6-9A7A-2BB0D8B8E605}" v="13" dt="2021-11-02T16:07:03.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56" autoAdjust="0"/>
  </p:normalViewPr>
  <p:slideViewPr>
    <p:cSldViewPr snapToGrid="0">
      <p:cViewPr varScale="1">
        <p:scale>
          <a:sx n="51" d="100"/>
          <a:sy n="51" d="100"/>
        </p:scale>
        <p:origin x="882" y="55"/>
      </p:cViewPr>
      <p:guideLst>
        <p:guide orient="horz" pos="2136"/>
        <p:guide pos="384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11/17/2021</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extLst>
      <p:ext uri="{BB962C8B-B14F-4D97-AF65-F5344CB8AC3E}">
        <p14:creationId xmlns:p14="http://schemas.microsoft.com/office/powerpoint/2010/main" val="3497522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a:t>
            </a:fld>
            <a:endParaRPr lang="en-US"/>
          </a:p>
        </p:txBody>
      </p:sp>
    </p:spTree>
    <p:extLst>
      <p:ext uri="{BB962C8B-B14F-4D97-AF65-F5344CB8AC3E}">
        <p14:creationId xmlns:p14="http://schemas.microsoft.com/office/powerpoint/2010/main" val="282928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6</a:t>
            </a:fld>
            <a:endParaRPr lang="en-US"/>
          </a:p>
        </p:txBody>
      </p:sp>
    </p:spTree>
    <p:extLst>
      <p:ext uri="{BB962C8B-B14F-4D97-AF65-F5344CB8AC3E}">
        <p14:creationId xmlns:p14="http://schemas.microsoft.com/office/powerpoint/2010/main" val="18364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example, Figure 1 shows a Grade 4 ‘Low Benchmark’ item, answered correctly by 84% of year 5 students in England, significantly above the international facility mean of 81%. Although data handling was the strongest content area for these year 5 participants, it is important to identify what might have precluded correct answering by the other 16% (Hong Kong’s facility, for example, was 98%).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a:p>
        </p:txBody>
      </p:sp>
    </p:spTree>
    <p:extLst>
      <p:ext uri="{BB962C8B-B14F-4D97-AF65-F5344CB8AC3E}">
        <p14:creationId xmlns:p14="http://schemas.microsoft.com/office/powerpoint/2010/main" val="363242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Figure 2 shows another Grade 4 item, this time benchmarked as Intermediate. Facility in England was 55%, above the international mean, but not significantly so. The diagram supports understanding of the context, so the focus is on notation for arithmetic processes. This is key for building pre-algebraic understanding of number, and so for later development, but not easy to teach in meaningful ways, since experience needs to be built in a variety of embeddings. Primary school practitioners  would benefit from understanding the later significance of such learning and sharing pedagogic approaches; secondary school practitioners  should appreciate the related insecurities that students might bring, so that related ideas can be further strengthened; and professionals can then inform the ways in which policy is framed so as to support such notions. </a:t>
            </a:r>
          </a:p>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135822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18</a:t>
            </a:fld>
            <a:endParaRPr lang="en-US"/>
          </a:p>
        </p:txBody>
      </p:sp>
    </p:spTree>
    <p:extLst>
      <p:ext uri="{BB962C8B-B14F-4D97-AF65-F5344CB8AC3E}">
        <p14:creationId xmlns:p14="http://schemas.microsoft.com/office/powerpoint/2010/main" val="36091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
        <p:nvSpPr>
          <p:cNvPr id="16" name="Subtitle 2"/>
          <p:cNvSpPr>
            <a:spLocks noGrp="1"/>
          </p:cNvSpPr>
          <p:nvPr>
            <p:ph type="subTitle" idx="1"/>
          </p:nvPr>
        </p:nvSpPr>
        <p:spPr>
          <a:xfrm>
            <a:off x="1107440" y="3027681"/>
            <a:ext cx="3809993" cy="116839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itle 1"/>
          <p:cNvSpPr>
            <a:spLocks noGrp="1"/>
          </p:cNvSpPr>
          <p:nvPr>
            <p:ph type="title"/>
          </p:nvPr>
        </p:nvSpPr>
        <p:spPr>
          <a:xfrm>
            <a:off x="1104766" y="700405"/>
            <a:ext cx="3822834" cy="226631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1" y="555625"/>
            <a:ext cx="1049079" cy="115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a:t>Click to edit Master text styles</a:t>
            </a:r>
          </a:p>
          <a:p>
            <a:pPr lvl="0"/>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a:t>Click to edit Master text styles</a:t>
            </a:r>
          </a:p>
          <a:p>
            <a:pPr lvl="0"/>
            <a:endParaRPr lang="en-US"/>
          </a:p>
        </p:txBody>
      </p:sp>
      <p:sp>
        <p:nvSpPr>
          <p:cNvPr id="8" name="Text Placeholder 3"/>
          <p:cNvSpPr>
            <a:spLocks noGrp="1"/>
          </p:cNvSpPr>
          <p:nvPr>
            <p:ph type="body" sz="half" idx="14"/>
          </p:nvPr>
        </p:nvSpPr>
        <p:spPr>
          <a:xfrm>
            <a:off x="118373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a:t>Click to edit Master text styles</a:t>
            </a:r>
          </a:p>
          <a:p>
            <a:pPr lvl="0"/>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3"/>
            <a:ext cx="4064000" cy="4600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0"/>
            <a:ext cx="1983179" cy="169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74558"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0" y="3429000"/>
            <a:ext cx="4149240"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5" name="Title 1"/>
          <p:cNvSpPr>
            <a:spLocks noGrp="1"/>
          </p:cNvSpPr>
          <p:nvPr>
            <p:ph type="title"/>
          </p:nvPr>
        </p:nvSpPr>
        <p:spPr>
          <a:xfrm>
            <a:off x="839449" y="1793265"/>
            <a:ext cx="4146890" cy="1635735"/>
          </a:xfrm>
          <a:prstGeom prst="rect">
            <a:avLst/>
          </a:prstGeom>
        </p:spPr>
        <p:txBody>
          <a:bodyPr anchor="ctr" anchorCtr="0">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7"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0" y="1"/>
            <a:ext cx="8922774" cy="5707626"/>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5" y="2257063"/>
            <a:ext cx="4025735" cy="4600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0" y="0"/>
            <a:ext cx="1983179" cy="169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992848" y="1678330"/>
            <a:ext cx="4684490"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4"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0" y="3429000"/>
            <a:ext cx="4300585"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5" name="Title 1"/>
          <p:cNvSpPr>
            <a:spLocks noGrp="1"/>
          </p:cNvSpPr>
          <p:nvPr>
            <p:ph type="title"/>
          </p:nvPr>
        </p:nvSpPr>
        <p:spPr>
          <a:xfrm>
            <a:off x="7126163" y="1793265"/>
            <a:ext cx="4311332" cy="1635735"/>
          </a:xfrm>
          <a:prstGeom prst="rect">
            <a:avLst/>
          </a:prstGeom>
        </p:spPr>
        <p:txBody>
          <a:bodyPr anchor="ctr" anchorCtr="0">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3"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69" y="1"/>
            <a:ext cx="8937521" cy="5707626"/>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0" y="0"/>
            <a:ext cx="10290190"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38"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8" y="555625"/>
            <a:ext cx="0" cy="516413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6" y="2743200"/>
            <a:ext cx="5843604" cy="277706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a:t>Click to edit Master text styles</a:t>
            </a:r>
          </a:p>
          <a:p>
            <a:pPr lvl="0"/>
            <a:endParaRPr lang="en-US"/>
          </a:p>
          <a:p>
            <a:pPr lvl="0"/>
            <a:endParaRPr lang="en-US"/>
          </a:p>
        </p:txBody>
      </p:sp>
      <p:sp>
        <p:nvSpPr>
          <p:cNvPr id="7" name="Title 1"/>
          <p:cNvSpPr>
            <a:spLocks noGrp="1"/>
          </p:cNvSpPr>
          <p:nvPr>
            <p:ph type="title"/>
          </p:nvPr>
        </p:nvSpPr>
        <p:spPr>
          <a:xfrm>
            <a:off x="1091284" y="738680"/>
            <a:ext cx="5839867" cy="1900052"/>
          </a:xfrm>
          <a:prstGeom prst="rect">
            <a:avLst/>
          </a:prstGeom>
        </p:spPr>
        <p:txBody>
          <a:bodyPr anchor="t" anchorCtr="0">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8" y="6350"/>
            <a:ext cx="10280650"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7" y="0"/>
            <a:ext cx="10220325" cy="6843713"/>
          </a:xfrm>
          <a:prstGeom prst="rect">
            <a:avLst/>
          </a:prstGeom>
          <a:solidFill>
            <a:schemeClr val="bg2">
              <a:lumMod val="75000"/>
            </a:schemeClr>
          </a:solidFill>
        </p:spPr>
        <p:txBody>
          <a:bodyPr/>
          <a:lstStyle>
            <a:lvl1pPr marL="0" indent="0" algn="ctr">
              <a:buNone/>
              <a:defRPr/>
            </a:lvl1pPr>
          </a:lstStyle>
          <a:p>
            <a:r>
              <a:rPr lang="en-US"/>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584700" y="184185"/>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969" y="3863940"/>
            <a:ext cx="3158332" cy="249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5" y="14287"/>
            <a:ext cx="10220325" cy="6843713"/>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6" y="11151"/>
            <a:ext cx="10298494"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0" y="2244725"/>
            <a:ext cx="4041775" cy="4613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BBB6C28-BA73-ED49-B769-78F692DFEEF8}"/>
              </a:ext>
            </a:extLst>
          </p:cNvPr>
          <p:cNvSpPr/>
          <p:nvPr/>
        </p:nvSpPr>
        <p:spPr>
          <a:xfrm>
            <a:off x="468313" y="1695450"/>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Subtitle 2"/>
          <p:cNvSpPr>
            <a:spLocks noGrp="1"/>
          </p:cNvSpPr>
          <p:nvPr>
            <p:ph type="subTitle" idx="1"/>
          </p:nvPr>
        </p:nvSpPr>
        <p:spPr>
          <a:xfrm>
            <a:off x="580552" y="5130607"/>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p:cNvSpPr>
            <a:spLocks noGrp="1"/>
          </p:cNvSpPr>
          <p:nvPr>
            <p:ph type="ctrTitle"/>
          </p:nvPr>
        </p:nvSpPr>
        <p:spPr>
          <a:xfrm>
            <a:off x="580550" y="1918011"/>
            <a:ext cx="3333528" cy="3166946"/>
          </a:xfrm>
          <a:prstGeom prst="rect">
            <a:avLst/>
          </a:prstGeom>
          <a:noFill/>
        </p:spPr>
        <p:txBody>
          <a:bodyPr anchor="t" anchorCtr="0"/>
          <a:lstStyle>
            <a:lvl1pPr algn="l">
              <a:defRPr sz="4500">
                <a:solidFill>
                  <a:schemeClr val="tx1"/>
                </a:solidFill>
              </a:defRPr>
            </a:lvl1pPr>
          </a:lstStyle>
          <a:p>
            <a:r>
              <a:rPr lang="en-US"/>
              <a:t>Click to edit Master title style</a:t>
            </a:r>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87"/>
            <a:ext cx="10293760" cy="6843713"/>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993284"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39700"/>
            <a:ext cx="154781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3" y="14287"/>
            <a:ext cx="10220325" cy="6843713"/>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39700"/>
            <a:ext cx="154781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5" y="0"/>
            <a:ext cx="1020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8"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50" y="568325"/>
            <a:ext cx="3589338"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Subtitle 2"/>
          <p:cNvSpPr>
            <a:spLocks noGrp="1"/>
          </p:cNvSpPr>
          <p:nvPr>
            <p:ph type="subTitle" idx="1"/>
          </p:nvPr>
        </p:nvSpPr>
        <p:spPr>
          <a:xfrm>
            <a:off x="7661576" y="4004334"/>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itle 1"/>
          <p:cNvSpPr>
            <a:spLocks noGrp="1"/>
          </p:cNvSpPr>
          <p:nvPr>
            <p:ph type="ctrTitle"/>
          </p:nvPr>
        </p:nvSpPr>
        <p:spPr>
          <a:xfrm>
            <a:off x="7661574" y="791737"/>
            <a:ext cx="3333528" cy="3486711"/>
          </a:xfrm>
          <a:prstGeom prst="rect">
            <a:avLst/>
          </a:prstGeom>
          <a:noFill/>
        </p:spPr>
        <p:txBody>
          <a:bodyPr anchor="t" anchorCtr="0"/>
          <a:lstStyle>
            <a:lvl1pPr algn="l">
              <a:defRPr sz="4500">
                <a:solidFill>
                  <a:schemeClr val="tx1"/>
                </a:solidFill>
              </a:defRPr>
            </a:lvl1pPr>
          </a:lstStyle>
          <a:p>
            <a:r>
              <a:rPr lang="en-US"/>
              <a:t>Click to edit Master title style</a:t>
            </a:r>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5" y="0"/>
            <a:ext cx="1020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3199F5-F834-8D47-A789-D89AD268BC33}"/>
              </a:ext>
            </a:extLst>
          </p:cNvPr>
          <p:cNvSpPr/>
          <p:nvPr/>
        </p:nvSpPr>
        <p:spPr>
          <a:xfrm>
            <a:off x="0" y="1706563"/>
            <a:ext cx="8731250"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a:t>Click to edit Master text styles</a:t>
            </a:r>
          </a:p>
          <a:p>
            <a:pPr lvl="0"/>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5" r:id="rId13"/>
    <p:sldLayoutId id="2147483806" r:id="rId14"/>
    <p:sldLayoutId id="2147483807" r:id="rId15"/>
    <p:sldLayoutId id="2147483799" r:id="rId16"/>
    <p:sldLayoutId id="2147483800" r:id="rId17"/>
    <p:sldLayoutId id="2147483801" r:id="rId18"/>
    <p:sldLayoutId id="2147483804" r:id="rId19"/>
  </p:sldLayoutIdLst>
  <p:hf sldNum="0" hd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mailto:grace.grima@pearson.com" TargetMode="External"/><Relationship Id="rId5" Type="http://schemas.openxmlformats.org/officeDocument/2006/relationships/hyperlink" Target="mailto:j.golding@ucl.ac.uk"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BBE5C5-8AB9-B344-878E-6B28F489A62B}"/>
              </a:ext>
            </a:extLst>
          </p:cNvPr>
          <p:cNvSpPr>
            <a:spLocks noGrp="1"/>
          </p:cNvSpPr>
          <p:nvPr>
            <p:ph type="subTitle" idx="1"/>
          </p:nvPr>
        </p:nvSpPr>
        <p:spPr>
          <a:xfrm>
            <a:off x="969382" y="4702288"/>
            <a:ext cx="3979135" cy="1348887"/>
          </a:xfrm>
        </p:spPr>
        <p:txBody>
          <a:bodyPr lIns="91440" tIns="45720" rIns="91440" bIns="45720" anchor="t">
            <a:normAutofit/>
          </a:bodyPr>
          <a:lstStyle/>
          <a:p>
            <a:pPr algn="ctr">
              <a:spcBef>
                <a:spcPts val="0"/>
              </a:spcBef>
              <a:spcAft>
                <a:spcPts val="600"/>
              </a:spcAft>
            </a:pPr>
            <a:r>
              <a:rPr lang="en-US" b="0" dirty="0"/>
              <a:t>Jennie Golding (UCL); </a:t>
            </a:r>
          </a:p>
          <a:p>
            <a:pPr algn="ctr">
              <a:spcBef>
                <a:spcPts val="0"/>
              </a:spcBef>
              <a:spcAft>
                <a:spcPts val="600"/>
              </a:spcAft>
            </a:pPr>
            <a:r>
              <a:rPr lang="en-US" b="0" dirty="0"/>
              <a:t>Grace Grima (Pearson)</a:t>
            </a:r>
          </a:p>
        </p:txBody>
      </p:sp>
      <p:sp>
        <p:nvSpPr>
          <p:cNvPr id="2" name="Title 1">
            <a:extLst>
              <a:ext uri="{FF2B5EF4-FFF2-40B4-BE49-F238E27FC236}">
                <a16:creationId xmlns:a16="http://schemas.microsoft.com/office/drawing/2014/main" id="{BD946ECB-5BD9-BF40-8535-085B538C0F1D}"/>
              </a:ext>
            </a:extLst>
          </p:cNvPr>
          <p:cNvSpPr>
            <a:spLocks noGrp="1"/>
          </p:cNvSpPr>
          <p:nvPr>
            <p:ph type="title"/>
          </p:nvPr>
        </p:nvSpPr>
        <p:spPr>
          <a:xfrm>
            <a:off x="998577" y="2721173"/>
            <a:ext cx="3978222" cy="2266315"/>
          </a:xfrm>
        </p:spPr>
        <p:txBody>
          <a:bodyPr lIns="91440" tIns="45720" rIns="91440" bIns="45720" anchorCtr="0">
            <a:normAutofit/>
          </a:bodyPr>
          <a:lstStyle/>
          <a:p>
            <a:pPr algn="ctr"/>
            <a:r>
              <a:rPr lang="en-GB" sz="2500" b="1" dirty="0">
                <a:effectLst/>
              </a:rPr>
              <a:t>TIMSS-based teacher workshops adding value to policy and practice in England </a:t>
            </a:r>
            <a:br>
              <a:rPr lang="en-GB" sz="2500" dirty="0">
                <a:effectLst/>
              </a:rPr>
            </a:br>
            <a:br>
              <a:rPr lang="en-US" sz="2500" b="1" dirty="0"/>
            </a:br>
            <a:endParaRPr lang="en-US" sz="2500" dirty="0"/>
          </a:p>
        </p:txBody>
      </p:sp>
      <p:pic>
        <p:nvPicPr>
          <p:cNvPr id="5" name="Picture 4" descr="Logo&#10;&#10;Description automatically generated">
            <a:extLst>
              <a:ext uri="{FF2B5EF4-FFF2-40B4-BE49-F238E27FC236}">
                <a16:creationId xmlns:a16="http://schemas.microsoft.com/office/drawing/2014/main" id="{1C05F9A6-5311-41BF-88FE-A4A161A90C89}"/>
              </a:ext>
            </a:extLst>
          </p:cNvPr>
          <p:cNvPicPr>
            <a:picLocks noChangeAspect="1"/>
          </p:cNvPicPr>
          <p:nvPr/>
        </p:nvPicPr>
        <p:blipFill>
          <a:blip r:embed="rId2"/>
          <a:stretch>
            <a:fillRect/>
          </a:stretch>
        </p:blipFill>
        <p:spPr>
          <a:xfrm>
            <a:off x="0" y="1218906"/>
            <a:ext cx="1997154" cy="1035561"/>
          </a:xfrm>
          <a:prstGeom prst="rect">
            <a:avLst/>
          </a:prstGeom>
        </p:spPr>
      </p:pic>
    </p:spTree>
    <p:extLst>
      <p:ext uri="{BB962C8B-B14F-4D97-AF65-F5344CB8AC3E}">
        <p14:creationId xmlns:p14="http://schemas.microsoft.com/office/powerpoint/2010/main" val="35487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4C5B68-E1D7-402D-9911-95A7EF671553}"/>
              </a:ext>
            </a:extLst>
          </p:cNvPr>
          <p:cNvSpPr>
            <a:spLocks noGrp="1"/>
          </p:cNvSpPr>
          <p:nvPr>
            <p:ph type="body" sz="half" idx="14"/>
          </p:nvPr>
        </p:nvSpPr>
        <p:spPr>
          <a:xfrm>
            <a:off x="889133" y="3676574"/>
            <a:ext cx="5095151" cy="3978778"/>
          </a:xfrm>
        </p:spPr>
        <p:txBody>
          <a:bodyPr>
            <a:normAutofit/>
          </a:bodyPr>
          <a:lstStyle/>
          <a:p>
            <a:r>
              <a:rPr lang="en-GB" sz="2000" dirty="0"/>
              <a:t>Gr 8 Intermediate benchmark item, covering both proportional reasoning and decimal comparison, through the context of money</a:t>
            </a:r>
          </a:p>
        </p:txBody>
      </p:sp>
      <p:sp>
        <p:nvSpPr>
          <p:cNvPr id="3" name="Title 2">
            <a:extLst>
              <a:ext uri="{FF2B5EF4-FFF2-40B4-BE49-F238E27FC236}">
                <a16:creationId xmlns:a16="http://schemas.microsoft.com/office/drawing/2014/main" id="{A511E563-02DF-4FFE-B80A-6E6E3FF8BA56}"/>
              </a:ext>
            </a:extLst>
          </p:cNvPr>
          <p:cNvSpPr>
            <a:spLocks noGrp="1"/>
          </p:cNvSpPr>
          <p:nvPr>
            <p:ph type="title"/>
          </p:nvPr>
        </p:nvSpPr>
        <p:spPr>
          <a:xfrm>
            <a:off x="889133" y="1780919"/>
            <a:ext cx="9966871" cy="1119188"/>
          </a:xfrm>
        </p:spPr>
        <p:txBody>
          <a:bodyPr/>
          <a:lstStyle/>
          <a:p>
            <a:r>
              <a:rPr lang="en-GB" dirty="0"/>
              <a:t>Gr 8 cross-curriculum</a:t>
            </a:r>
          </a:p>
        </p:txBody>
      </p:sp>
      <p:pic>
        <p:nvPicPr>
          <p:cNvPr id="4" name="Content Placeholder 4">
            <a:extLst>
              <a:ext uri="{FF2B5EF4-FFF2-40B4-BE49-F238E27FC236}">
                <a16:creationId xmlns:a16="http://schemas.microsoft.com/office/drawing/2014/main" id="{F2440A54-B818-429F-BBA3-FA505ED0DD7B}"/>
              </a:ext>
            </a:extLst>
          </p:cNvPr>
          <p:cNvPicPr>
            <a:picLocks noChangeAspect="1"/>
          </p:cNvPicPr>
          <p:nvPr/>
        </p:nvPicPr>
        <p:blipFill rotWithShape="1">
          <a:blip r:embed="rId2">
            <a:extLst>
              <a:ext uri="{28A0092B-C50C-407E-A947-70E740481C1C}">
                <a14:useLocalDpi xmlns:a14="http://schemas.microsoft.com/office/drawing/2010/main" val="0"/>
              </a:ext>
            </a:extLst>
          </a:blip>
          <a:srcRect b="15230"/>
          <a:stretch/>
        </p:blipFill>
        <p:spPr>
          <a:xfrm>
            <a:off x="6466576" y="640779"/>
            <a:ext cx="4724575" cy="6253220"/>
          </a:xfrm>
          <a:prstGeom prst="rect">
            <a:avLst/>
          </a:prstGeom>
        </p:spPr>
      </p:pic>
      <p:sp>
        <p:nvSpPr>
          <p:cNvPr id="6" name="TextBox 5">
            <a:extLst>
              <a:ext uri="{FF2B5EF4-FFF2-40B4-BE49-F238E27FC236}">
                <a16:creationId xmlns:a16="http://schemas.microsoft.com/office/drawing/2014/main" id="{AF1029BE-AAD5-457B-9EA2-39152FE4ED69}"/>
              </a:ext>
            </a:extLst>
          </p:cNvPr>
          <p:cNvSpPr txBox="1"/>
          <p:nvPr/>
        </p:nvSpPr>
        <p:spPr>
          <a:xfrm>
            <a:off x="8942989" y="4712387"/>
            <a:ext cx="6093372" cy="369332"/>
          </a:xfrm>
          <a:prstGeom prst="rect">
            <a:avLst/>
          </a:prstGeom>
          <a:noFill/>
        </p:spPr>
        <p:txBody>
          <a:bodyPr wrap="square">
            <a:spAutoFit/>
          </a:bodyPr>
          <a:lstStyle/>
          <a:p>
            <a:r>
              <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59%, m=56%</a:t>
            </a:r>
            <a:endParaRPr lang="en-GB" sz="1800" dirty="0"/>
          </a:p>
        </p:txBody>
      </p:sp>
      <p:sp>
        <p:nvSpPr>
          <p:cNvPr id="7" name="Rectangle 6">
            <a:extLst>
              <a:ext uri="{FF2B5EF4-FFF2-40B4-BE49-F238E27FC236}">
                <a16:creationId xmlns:a16="http://schemas.microsoft.com/office/drawing/2014/main" id="{921DA4EC-B67E-4A4D-A960-ED0B0A8DCACC}"/>
              </a:ext>
            </a:extLst>
          </p:cNvPr>
          <p:cNvSpPr/>
          <p:nvPr/>
        </p:nvSpPr>
        <p:spPr>
          <a:xfrm>
            <a:off x="7190433" y="5486348"/>
            <a:ext cx="342900" cy="17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E0FBF9-0CAC-4C0E-89AE-CA637759C3B3}"/>
              </a:ext>
            </a:extLst>
          </p:cNvPr>
          <p:cNvSpPr/>
          <p:nvPr/>
        </p:nvSpPr>
        <p:spPr>
          <a:xfrm>
            <a:off x="7190433" y="5096528"/>
            <a:ext cx="342900" cy="17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7206D7F-9F12-40A4-802F-53BC744F79F2}"/>
              </a:ext>
            </a:extLst>
          </p:cNvPr>
          <p:cNvSpPr/>
          <p:nvPr/>
        </p:nvSpPr>
        <p:spPr>
          <a:xfrm>
            <a:off x="7190433" y="4807245"/>
            <a:ext cx="342900" cy="17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251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2CA93F-FE2B-4B9C-B657-093C14ECF7B8}"/>
              </a:ext>
            </a:extLst>
          </p:cNvPr>
          <p:cNvSpPr>
            <a:spLocks noGrp="1"/>
          </p:cNvSpPr>
          <p:nvPr>
            <p:ph type="body" sz="half" idx="14"/>
          </p:nvPr>
        </p:nvSpPr>
        <p:spPr>
          <a:xfrm>
            <a:off x="1000849" y="1777999"/>
            <a:ext cx="9966872" cy="4212897"/>
          </a:xfrm>
        </p:spPr>
        <p:txBody>
          <a:bodyPr>
            <a:normAutofit lnSpcReduction="10000"/>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High benchmark item, important for later progression: </a:t>
            </a:r>
          </a:p>
          <a:p>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40%, m=35%</a:t>
            </a:r>
          </a:p>
          <a:p>
            <a:endParaRPr lang="en-GB"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22DA6432-EC7A-4259-B039-46A75215B951}"/>
              </a:ext>
            </a:extLst>
          </p:cNvPr>
          <p:cNvSpPr>
            <a:spLocks noGrp="1"/>
          </p:cNvSpPr>
          <p:nvPr>
            <p:ph type="title"/>
          </p:nvPr>
        </p:nvSpPr>
        <p:spPr>
          <a:xfrm>
            <a:off x="244104" y="639539"/>
            <a:ext cx="9966871" cy="1119188"/>
          </a:xfrm>
        </p:spPr>
        <p:txBody>
          <a:bodyPr/>
          <a:lstStyle/>
          <a:p>
            <a:r>
              <a:rPr lang="en-GB" dirty="0"/>
              <a:t>Gr 8 algebraic fluency</a:t>
            </a:r>
          </a:p>
        </p:txBody>
      </p:sp>
      <p:pic>
        <p:nvPicPr>
          <p:cNvPr id="4" name="Content Placeholder 4">
            <a:extLst>
              <a:ext uri="{FF2B5EF4-FFF2-40B4-BE49-F238E27FC236}">
                <a16:creationId xmlns:a16="http://schemas.microsoft.com/office/drawing/2014/main" id="{602E4F18-DEC6-492F-8FFB-FA7720E0E511}"/>
              </a:ext>
            </a:extLst>
          </p:cNvPr>
          <p:cNvPicPr>
            <a:picLocks noChangeAspect="1"/>
          </p:cNvPicPr>
          <p:nvPr/>
        </p:nvPicPr>
        <p:blipFill rotWithShape="1">
          <a:blip r:embed="rId2">
            <a:extLst>
              <a:ext uri="{28A0092B-C50C-407E-A947-70E740481C1C}">
                <a14:useLocalDpi xmlns:a14="http://schemas.microsoft.com/office/drawing/2010/main" val="0"/>
              </a:ext>
            </a:extLst>
          </a:blip>
          <a:srcRect t="1303" b="71708"/>
          <a:stretch/>
        </p:blipFill>
        <p:spPr>
          <a:xfrm>
            <a:off x="1510406" y="2506118"/>
            <a:ext cx="7202618" cy="2756657"/>
          </a:xfrm>
          <a:prstGeom prst="rect">
            <a:avLst/>
          </a:prstGeom>
        </p:spPr>
      </p:pic>
      <p:sp>
        <p:nvSpPr>
          <p:cNvPr id="5" name="Rectangle 4">
            <a:extLst>
              <a:ext uri="{FF2B5EF4-FFF2-40B4-BE49-F238E27FC236}">
                <a16:creationId xmlns:a16="http://schemas.microsoft.com/office/drawing/2014/main" id="{144EDC1A-DCD3-4017-BF93-A005B82342E7}"/>
              </a:ext>
            </a:extLst>
          </p:cNvPr>
          <p:cNvSpPr/>
          <p:nvPr/>
        </p:nvSpPr>
        <p:spPr>
          <a:xfrm>
            <a:off x="2759529" y="4637314"/>
            <a:ext cx="342900" cy="17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60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01B25B-DCB2-4629-8850-164FB44AF763}"/>
              </a:ext>
            </a:extLst>
          </p:cNvPr>
          <p:cNvSpPr>
            <a:spLocks noGrp="1"/>
          </p:cNvSpPr>
          <p:nvPr>
            <p:ph type="body" sz="half" idx="14"/>
          </p:nvPr>
        </p:nvSpPr>
        <p:spPr/>
        <p:txBody>
          <a:bodyPr/>
          <a:lstStyle/>
          <a:p>
            <a:endParaRPr lang="en-GB" dirty="0"/>
          </a:p>
          <a:p>
            <a:endParaRPr lang="en-GB" dirty="0"/>
          </a:p>
          <a:p>
            <a:endParaRPr lang="en-GB" dirty="0"/>
          </a:p>
          <a:p>
            <a:r>
              <a:rPr lang="en-GB" sz="2000" dirty="0"/>
              <a:t>Advanced benchmark item</a:t>
            </a:r>
          </a:p>
          <a:p>
            <a:endParaRPr lang="en-GB" dirty="0"/>
          </a:p>
          <a:p>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35%*, m=35%</a:t>
            </a:r>
          </a:p>
          <a:p>
            <a:endParaRPr lang="en-GB" dirty="0"/>
          </a:p>
        </p:txBody>
      </p:sp>
      <p:sp>
        <p:nvSpPr>
          <p:cNvPr id="3" name="Title 2">
            <a:extLst>
              <a:ext uri="{FF2B5EF4-FFF2-40B4-BE49-F238E27FC236}">
                <a16:creationId xmlns:a16="http://schemas.microsoft.com/office/drawing/2014/main" id="{33519C5F-69C9-442A-BDAF-DE944B8864DA}"/>
              </a:ext>
            </a:extLst>
          </p:cNvPr>
          <p:cNvSpPr>
            <a:spLocks noGrp="1"/>
          </p:cNvSpPr>
          <p:nvPr>
            <p:ph type="title"/>
          </p:nvPr>
        </p:nvSpPr>
        <p:spPr/>
        <p:txBody>
          <a:bodyPr/>
          <a:lstStyle/>
          <a:p>
            <a:r>
              <a:rPr lang="en-GB" dirty="0"/>
              <a:t>Grade 8 unstructured</a:t>
            </a:r>
          </a:p>
        </p:txBody>
      </p:sp>
      <p:pic>
        <p:nvPicPr>
          <p:cNvPr id="4" name="Picture 3">
            <a:extLst>
              <a:ext uri="{FF2B5EF4-FFF2-40B4-BE49-F238E27FC236}">
                <a16:creationId xmlns:a16="http://schemas.microsoft.com/office/drawing/2014/main" id="{BE0395C7-F18F-4ECE-9457-249E5E80C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204" y="1828800"/>
            <a:ext cx="6944345" cy="4288221"/>
          </a:xfrm>
          <a:prstGeom prst="rect">
            <a:avLst/>
          </a:prstGeom>
        </p:spPr>
      </p:pic>
    </p:spTree>
    <p:extLst>
      <p:ext uri="{BB962C8B-B14F-4D97-AF65-F5344CB8AC3E}">
        <p14:creationId xmlns:p14="http://schemas.microsoft.com/office/powerpoint/2010/main" val="74752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034A3-3DE6-4809-85FA-2A76445DEAF9}"/>
              </a:ext>
            </a:extLst>
          </p:cNvPr>
          <p:cNvSpPr>
            <a:spLocks noGrp="1"/>
          </p:cNvSpPr>
          <p:nvPr>
            <p:ph type="body" sz="half" idx="14"/>
          </p:nvPr>
        </p:nvSpPr>
        <p:spPr>
          <a:xfrm>
            <a:off x="1000849" y="3102303"/>
            <a:ext cx="4469785" cy="3978778"/>
          </a:xfrm>
        </p:spPr>
        <p:txBody>
          <a:bodyPr/>
          <a:lstStyle/>
          <a:p>
            <a:r>
              <a:rPr lang="en-GB" sz="2000" dirty="0"/>
              <a:t>Advanced benchmark item</a:t>
            </a:r>
          </a:p>
          <a:p>
            <a:r>
              <a:rPr lang="en-GB" sz="2000" dirty="0"/>
              <a:t>Note relationships of spatial reasoning with advanced mathematics fluency ( Wi et al., 2012)</a:t>
            </a:r>
          </a:p>
          <a:p>
            <a:endParaRPr lang="en-GB" dirty="0"/>
          </a:p>
        </p:txBody>
      </p:sp>
      <p:sp>
        <p:nvSpPr>
          <p:cNvPr id="3" name="Title 2">
            <a:extLst>
              <a:ext uri="{FF2B5EF4-FFF2-40B4-BE49-F238E27FC236}">
                <a16:creationId xmlns:a16="http://schemas.microsoft.com/office/drawing/2014/main" id="{9F35FCA9-CCC4-488C-96FA-5DE5CAD1E847}"/>
              </a:ext>
            </a:extLst>
          </p:cNvPr>
          <p:cNvSpPr>
            <a:spLocks noGrp="1"/>
          </p:cNvSpPr>
          <p:nvPr>
            <p:ph type="title"/>
          </p:nvPr>
        </p:nvSpPr>
        <p:spPr/>
        <p:txBody>
          <a:bodyPr/>
          <a:lstStyle/>
          <a:p>
            <a:r>
              <a:rPr lang="en-GB" dirty="0"/>
              <a:t>Grade 8 unstructured spatial reasoning</a:t>
            </a:r>
          </a:p>
        </p:txBody>
      </p:sp>
      <p:pic>
        <p:nvPicPr>
          <p:cNvPr id="4" name="Content Placeholder 4">
            <a:extLst>
              <a:ext uri="{FF2B5EF4-FFF2-40B4-BE49-F238E27FC236}">
                <a16:creationId xmlns:a16="http://schemas.microsoft.com/office/drawing/2014/main" id="{A7E0E604-C067-4148-80CF-F07DEF461EE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9391"/>
          <a:stretch/>
        </p:blipFill>
        <p:spPr>
          <a:xfrm>
            <a:off x="5131281" y="2090798"/>
            <a:ext cx="7060719" cy="4066090"/>
          </a:xfrm>
          <a:prstGeom prst="rect">
            <a:avLst/>
          </a:prstGeom>
        </p:spPr>
      </p:pic>
      <p:sp>
        <p:nvSpPr>
          <p:cNvPr id="6" name="TextBox 5">
            <a:extLst>
              <a:ext uri="{FF2B5EF4-FFF2-40B4-BE49-F238E27FC236}">
                <a16:creationId xmlns:a16="http://schemas.microsoft.com/office/drawing/2014/main" id="{68BCE006-467A-48BB-AB02-0C64A0B83389}"/>
              </a:ext>
            </a:extLst>
          </p:cNvPr>
          <p:cNvSpPr txBox="1"/>
          <p:nvPr/>
        </p:nvSpPr>
        <p:spPr>
          <a:xfrm>
            <a:off x="9066487" y="5756778"/>
            <a:ext cx="6251026" cy="400110"/>
          </a:xfrm>
          <a:prstGeom prst="rect">
            <a:avLst/>
          </a:prstGeom>
          <a:noFill/>
        </p:spPr>
        <p:txBody>
          <a:bodyPr wrap="square">
            <a:spAutoFit/>
          </a:bodyPr>
          <a:lstStyle/>
          <a:p>
            <a:r>
              <a:rPr lang="en-GB" sz="2000" dirty="0">
                <a:solidFill>
                  <a:srgbClr val="FF0000"/>
                </a:solidFill>
                <a:highlight>
                  <a:srgbClr val="C0C0C0"/>
                </a:highlight>
                <a:latin typeface="Calibri" panose="020F0502020204030204" pitchFamily="34" charset="0"/>
                <a:ea typeface="Calibri" panose="020F0502020204030204" pitchFamily="34" charset="0"/>
                <a:cs typeface="Times New Roman" panose="02020603050405020304" pitchFamily="18" charset="0"/>
              </a:rPr>
              <a:t>26%, m=26%</a:t>
            </a:r>
          </a:p>
        </p:txBody>
      </p:sp>
      <p:sp>
        <p:nvSpPr>
          <p:cNvPr id="7" name="Rectangle 6">
            <a:extLst>
              <a:ext uri="{FF2B5EF4-FFF2-40B4-BE49-F238E27FC236}">
                <a16:creationId xmlns:a16="http://schemas.microsoft.com/office/drawing/2014/main" id="{17B486B0-2489-4C22-B658-E7AA4DB42ADA}"/>
              </a:ext>
            </a:extLst>
          </p:cNvPr>
          <p:cNvSpPr/>
          <p:nvPr/>
        </p:nvSpPr>
        <p:spPr>
          <a:xfrm>
            <a:off x="6754210" y="5577163"/>
            <a:ext cx="342900" cy="179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866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08C2E2-20EE-4022-A74C-B6006A6123E6}"/>
              </a:ext>
            </a:extLst>
          </p:cNvPr>
          <p:cNvSpPr>
            <a:spLocks noGrp="1"/>
          </p:cNvSpPr>
          <p:nvPr>
            <p:ph type="body" sz="half" idx="15"/>
          </p:nvPr>
        </p:nvSpPr>
        <p:spPr/>
        <p:txBody>
          <a:bodyPr>
            <a:normAutofit/>
          </a:bodyPr>
          <a:lstStyle/>
          <a:p>
            <a:r>
              <a:rPr lang="en-US" sz="20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Analysis: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constructivist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grounded approach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(Charmaz,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interpretation informed by the literature on teacher professional development and that on teachers as policy players.</a:t>
            </a:r>
          </a:p>
          <a:p>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ocused on apparent relationships between design decisions and participant response, in relation to both need and evidence of professional development, and possible implications for policy and for teacher interaction with policy.</a:t>
            </a:r>
            <a:endParaRPr lang="en-GB" sz="2000" dirty="0"/>
          </a:p>
        </p:txBody>
      </p:sp>
      <p:sp>
        <p:nvSpPr>
          <p:cNvPr id="3" name="Text Placeholder 2">
            <a:extLst>
              <a:ext uri="{FF2B5EF4-FFF2-40B4-BE49-F238E27FC236}">
                <a16:creationId xmlns:a16="http://schemas.microsoft.com/office/drawing/2014/main" id="{56BCCF82-7C76-43A3-A10C-F9AB963DB106}"/>
              </a:ext>
            </a:extLst>
          </p:cNvPr>
          <p:cNvSpPr>
            <a:spLocks noGrp="1"/>
          </p:cNvSpPr>
          <p:nvPr>
            <p:ph type="body" sz="half" idx="14"/>
          </p:nvPr>
        </p:nvSpPr>
        <p:spPr>
          <a:xfrm>
            <a:off x="1183729" y="2222938"/>
            <a:ext cx="4349967" cy="3927978"/>
          </a:xfrm>
        </p:spPr>
        <p:txBody>
          <a:bodyPr/>
          <a:lstStyle/>
          <a:p>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Recordings of workshops, including related chat. 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workshops were constrained to run remotely, with a facility for ‘chat’, because of the pandemic; recording was advertised in advance; and no breakout rooms.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tle 3">
            <a:extLst>
              <a:ext uri="{FF2B5EF4-FFF2-40B4-BE49-F238E27FC236}">
                <a16:creationId xmlns:a16="http://schemas.microsoft.com/office/drawing/2014/main" id="{73063C2F-0CDF-4671-B751-2353D5E84C02}"/>
              </a:ext>
            </a:extLst>
          </p:cNvPr>
          <p:cNvSpPr>
            <a:spLocks noGrp="1"/>
          </p:cNvSpPr>
          <p:nvPr>
            <p:ph type="title"/>
          </p:nvPr>
        </p:nvSpPr>
        <p:spPr/>
        <p:txBody>
          <a:bodyPr/>
          <a:lstStyle/>
          <a:p>
            <a:r>
              <a:rPr lang="en-GB" dirty="0"/>
              <a:t>Data and analysis</a:t>
            </a:r>
          </a:p>
        </p:txBody>
      </p:sp>
    </p:spTree>
    <p:extLst>
      <p:ext uri="{BB962C8B-B14F-4D97-AF65-F5344CB8AC3E}">
        <p14:creationId xmlns:p14="http://schemas.microsoft.com/office/powerpoint/2010/main" val="33631001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662288-BF75-4FF1-9D57-9D43A5AFEABF}"/>
              </a:ext>
            </a:extLst>
          </p:cNvPr>
          <p:cNvSpPr>
            <a:spLocks noGrp="1"/>
          </p:cNvSpPr>
          <p:nvPr>
            <p:ph type="body" sz="half" idx="14"/>
          </p:nvPr>
        </p:nvSpPr>
        <p:spPr>
          <a:xfrm>
            <a:off x="1112564" y="1828800"/>
            <a:ext cx="9966872" cy="3927978"/>
          </a:xfrm>
        </p:spPr>
        <p:txBody>
          <a:bodyPr>
            <a:normAutofit fontScale="25000" lnSpcReduction="20000"/>
          </a:bodyPr>
          <a:lstStyle/>
          <a:p>
            <a:pPr>
              <a:lnSpc>
                <a:spcPct val="107000"/>
              </a:lnSpc>
              <a:spcAft>
                <a:spcPts val="800"/>
              </a:spcAft>
            </a:pPr>
            <a:r>
              <a:rPr lang="en-GB" sz="8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Teachers pointed to validity issues </a:t>
            </a:r>
            <a:r>
              <a:rPr lang="en-GB" sz="8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such as </a:t>
            </a:r>
            <a:r>
              <a:rPr lang="en-GB" sz="8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familiarity with the digital interface; flexibility to cope with ‘Zeds’, </a:t>
            </a:r>
            <a:r>
              <a:rPr lang="en-GB" sz="8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English as a second language</a:t>
            </a:r>
            <a:r>
              <a:rPr lang="en-GB" sz="8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Professional practice: </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0"/>
              </a:spcAft>
              <a:buFont typeface="Symbol" panose="05050102010706020507" pitchFamily="18" charset="2"/>
              <a:buChar char=""/>
            </a:pPr>
            <a:r>
              <a:rPr lang="en-GB" sz="8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Teachers recognise engagement with items and related performance as helpful for classroom teaching, addressing desirable mathematical and scientific behaviours intended by national curricula, but often poorly represented in commonly used curriculum resources – or national assessments</a:t>
            </a:r>
          </a:p>
          <a:p>
            <a:pPr marL="342900" lvl="0" indent="-342900">
              <a:lnSpc>
                <a:spcPct val="120000"/>
              </a:lnSpc>
              <a:spcBef>
                <a:spcPts val="600"/>
              </a:spcBef>
              <a:spcAft>
                <a:spcPts val="0"/>
              </a:spcAft>
              <a:buFont typeface="Symbol" panose="05050102010706020507" pitchFamily="18" charset="2"/>
              <a:buChar char=""/>
            </a:pPr>
            <a:r>
              <a:rPr lang="en-GB" sz="8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Teachers recognise gains for both formative and summative literacy</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20000"/>
              </a:lnSpc>
              <a:spcBef>
                <a:spcPts val="600"/>
              </a:spcBef>
              <a:spcAft>
                <a:spcPts val="0"/>
              </a:spcAft>
              <a:buFont typeface="Symbol" panose="05050102010706020507" pitchFamily="18" charset="2"/>
              <a:buChar char=""/>
            </a:pPr>
            <a:r>
              <a:rPr lang="en-GB" sz="8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They vary in their capacity to analyse the aspects of an item that might cause difficulty, but, some were able to identify, </a:t>
            </a:r>
            <a:r>
              <a:rPr lang="en-GB" sz="8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inter alia, that</a:t>
            </a:r>
          </a:p>
          <a:p>
            <a:pPr>
              <a:lnSpc>
                <a:spcPct val="120000"/>
              </a:lnSpc>
              <a:spcBef>
                <a:spcPts val="600"/>
              </a:spcBef>
              <a:spcAft>
                <a:spcPts val="0"/>
              </a:spcAft>
            </a:pPr>
            <a:r>
              <a:rPr lang="en-GB" sz="8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TIMSS tasks are more unstructured than many tasks commonly used in textbooks, or assessments, in England</a:t>
            </a:r>
            <a:endParaRPr lang="en-GB" sz="8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600"/>
              </a:spcBef>
              <a:spcAft>
                <a:spcPts val="0"/>
              </a:spcAft>
            </a:pPr>
            <a:endParaRPr lang="en-GB" sz="6600" dirty="0"/>
          </a:p>
        </p:txBody>
      </p:sp>
      <p:sp>
        <p:nvSpPr>
          <p:cNvPr id="3" name="Title 2">
            <a:extLst>
              <a:ext uri="{FF2B5EF4-FFF2-40B4-BE49-F238E27FC236}">
                <a16:creationId xmlns:a16="http://schemas.microsoft.com/office/drawing/2014/main" id="{5BA7AA86-EA8F-4332-A132-EC9F41A27232}"/>
              </a:ext>
            </a:extLst>
          </p:cNvPr>
          <p:cNvSpPr>
            <a:spLocks noGrp="1"/>
          </p:cNvSpPr>
          <p:nvPr>
            <p:ph type="title"/>
          </p:nvPr>
        </p:nvSpPr>
        <p:spPr/>
        <p:txBody>
          <a:bodyPr/>
          <a:lstStyle/>
          <a:p>
            <a:r>
              <a:rPr lang="en-GB" dirty="0"/>
              <a:t>Findings</a:t>
            </a:r>
          </a:p>
        </p:txBody>
      </p:sp>
    </p:spTree>
    <p:extLst>
      <p:ext uri="{BB962C8B-B14F-4D97-AF65-F5344CB8AC3E}">
        <p14:creationId xmlns:p14="http://schemas.microsoft.com/office/powerpoint/2010/main" val="415170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5D6E57-226D-4777-A97B-3101E5D6A1A7}"/>
              </a:ext>
            </a:extLst>
          </p:cNvPr>
          <p:cNvSpPr>
            <a:spLocks noGrp="1"/>
          </p:cNvSpPr>
          <p:nvPr>
            <p:ph type="body" sz="half" idx="14"/>
          </p:nvPr>
        </p:nvSpPr>
        <p:spPr>
          <a:xfrm>
            <a:off x="1183729" y="1828800"/>
            <a:ext cx="10415604" cy="4303986"/>
          </a:xfrm>
        </p:spPr>
        <p:txBody>
          <a:bodyPr>
            <a:normAutofit/>
          </a:bodyPr>
          <a:lstStyle/>
          <a:p>
            <a:pPr lvl="0">
              <a:lnSpc>
                <a:spcPct val="110000"/>
              </a:lnSpc>
              <a:spcBef>
                <a:spcPts val="600"/>
              </a:spcBef>
              <a:spcAft>
                <a:spcPts val="0"/>
              </a:spcAft>
            </a:pP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Tasks often cross mathematical area boundaries, again relatively uncommon in English  classroom experiences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600"/>
              </a:spcBef>
              <a:spcAft>
                <a:spcPts val="0"/>
              </a:spcAft>
              <a:buFontTx/>
              <a:buChar char="-"/>
            </a:pP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Tasks often use basic digital facility such as core spreadsheet functionality, exploration of scenarios using digital means: these are again not well-represented in most English classrooms</a:t>
            </a:r>
          </a:p>
          <a:p>
            <a:pPr marL="342900" lvl="0" indent="-342900">
              <a:lnSpc>
                <a:spcPct val="110000"/>
              </a:lnSpc>
              <a:spcBef>
                <a:spcPts val="600"/>
              </a:spcBef>
              <a:spcAft>
                <a:spcPts val="0"/>
              </a:spcAft>
              <a:buFontTx/>
              <a:buChar char="-"/>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these aspects represent highly valued areas of mathematical functioning</a:t>
            </a:r>
            <a:endPar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600"/>
              </a:spcBef>
              <a:spcAft>
                <a:spcPts val="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Confidence levels vary between teachers </a:t>
            </a:r>
            <a:r>
              <a:rPr lang="mr-IN"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teaching and/or assessing and addressing item content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600"/>
              </a:spcBef>
              <a:spcAft>
                <a:spcPts val="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mathematical behaviours represented in TIMSS are genuinely valued, teachers say it would be useful to access them in easily-useable formats (e.g. classroom item banks, enriched with focused pedagogical support for use </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cf</a:t>
            </a:r>
            <a:r>
              <a:rPr lang="en-GB"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R&amp;D department, Malta, 2014)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57D72EE7-B103-4549-A606-841E3256ECD4}"/>
              </a:ext>
            </a:extLst>
          </p:cNvPr>
          <p:cNvSpPr>
            <a:spLocks noGrp="1"/>
          </p:cNvSpPr>
          <p:nvPr>
            <p:ph type="title"/>
          </p:nvPr>
        </p:nvSpPr>
        <p:spPr/>
        <p:txBody>
          <a:bodyPr/>
          <a:lstStyle/>
          <a:p>
            <a:r>
              <a:rPr lang="en-GB" dirty="0"/>
              <a:t>Findings (continued)</a:t>
            </a:r>
          </a:p>
        </p:txBody>
      </p:sp>
    </p:spTree>
    <p:extLst>
      <p:ext uri="{BB962C8B-B14F-4D97-AF65-F5344CB8AC3E}">
        <p14:creationId xmlns:p14="http://schemas.microsoft.com/office/powerpoint/2010/main" val="71909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6A1DC-6C2B-4194-ADF3-70D3622E0253}"/>
              </a:ext>
            </a:extLst>
          </p:cNvPr>
          <p:cNvSpPr>
            <a:spLocks noGrp="1"/>
          </p:cNvSpPr>
          <p:nvPr>
            <p:ph type="body" sz="half" idx="14"/>
          </p:nvPr>
        </p:nvSpPr>
        <p:spPr>
          <a:xfrm>
            <a:off x="696529" y="1690688"/>
            <a:ext cx="10941269" cy="5186855"/>
          </a:xfrm>
        </p:spPr>
        <p:txBody>
          <a:bodyPr>
            <a:normAutofit fontScale="92500" lnSpcReduction="10000"/>
          </a:bodyPr>
          <a:lstStyle/>
          <a:p>
            <a:pPr marL="285750" indent="-285750">
              <a:lnSpc>
                <a:spcPct val="120000"/>
              </a:lnSpc>
              <a:spcBef>
                <a:spcPts val="600"/>
              </a:spcBef>
              <a:spcAft>
                <a:spcPts val="0"/>
              </a:spcAft>
              <a:buFont typeface="Arial" panose="020B0604020202020204" pitchFamily="34" charset="0"/>
              <a:buChar char="•"/>
            </a:pPr>
            <a:r>
              <a:rPr lang="en-GB" sz="2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TIMSS delivery: </a:t>
            </a:r>
            <a:r>
              <a:rPr lang="en-GB"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possible unfamiliarity for students (e.g. ‘</a:t>
            </a:r>
            <a:r>
              <a:rPr lang="en-GB" sz="2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liters</a:t>
            </a:r>
            <a:r>
              <a:rPr lang="en-GB"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zeds, but note adaptation)</a:t>
            </a:r>
          </a:p>
          <a:p>
            <a:pPr marL="285750" indent="-285750">
              <a:lnSpc>
                <a:spcPct val="120000"/>
              </a:lnSpc>
              <a:spcBef>
                <a:spcPts val="600"/>
              </a:spcBef>
              <a:spcAft>
                <a:spcPts val="0"/>
              </a:spcAft>
              <a:buFont typeface="Arial" panose="020B0604020202020204" pitchFamily="34" charset="0"/>
              <a:buChar char="•"/>
            </a:pPr>
            <a:r>
              <a:rPr lang="en-GB" sz="2200" i="1" dirty="0">
                <a:effectLst/>
                <a:latin typeface="Calibri" panose="020F0502020204030204" pitchFamily="34" charset="0"/>
                <a:ea typeface="Calibri" panose="020F0502020204030204" pitchFamily="34" charset="0"/>
                <a:cs typeface="Times New Roman" panose="02020603050405020304" pitchFamily="18" charset="0"/>
              </a:rPr>
              <a:t>For webinars: </a:t>
            </a:r>
            <a:r>
              <a:rPr lang="en-GB" sz="2200" dirty="0">
                <a:effectLst/>
                <a:latin typeface="Calibri" panose="020F0502020204030204" pitchFamily="34" charset="0"/>
                <a:ea typeface="Calibri" panose="020F0502020204030204" pitchFamily="34" charset="0"/>
                <a:cs typeface="Times New Roman" panose="02020603050405020304" pitchFamily="18" charset="0"/>
              </a:rPr>
              <a:t>Organisation with (mixed phase)  breakout rooms for discussion should support &gt; opportunities for practitioner deep reflection</a:t>
            </a:r>
          </a:p>
          <a:p>
            <a:pPr marL="285750" indent="-285750">
              <a:lnSpc>
                <a:spcPct val="120000"/>
              </a:lnSpc>
              <a:spcBef>
                <a:spcPts val="600"/>
              </a:spcBef>
              <a:spcAft>
                <a:spcPts val="0"/>
              </a:spcAft>
              <a:buFont typeface="Arial" panose="020B0604020202020204" pitchFamily="34" charset="0"/>
              <a:buChar char="•"/>
            </a:pPr>
            <a:r>
              <a:rPr lang="en-GB" sz="2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research: </a:t>
            </a:r>
            <a:r>
              <a:rPr lang="en-GB"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‘TIMSS-thinking’ is valued, it’s possible also to develop data analysis around association of teacher (reported) behaviours with Ma/Sci attainment (that could be shared with teachers and with teacher educators: </a:t>
            </a:r>
            <a:r>
              <a:rPr lang="en-GB"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Erikkson</a:t>
            </a:r>
            <a:r>
              <a:rPr lang="en-GB"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2019, Burroughs 2019) though </a:t>
            </a:r>
            <a:r>
              <a:rPr lang="en-GB"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might be of limited reliability</a:t>
            </a:r>
          </a:p>
          <a:p>
            <a:pPr marL="285750" indent="-285750">
              <a:lnSpc>
                <a:spcPct val="120000"/>
              </a:lnSpc>
              <a:spcBef>
                <a:spcPts val="600"/>
              </a:spcBef>
              <a:spcAft>
                <a:spcPts val="0"/>
              </a:spcAft>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Workshops can offer gains in summative and formative assessment literacy, and for subject-specific teaching – if workshops feature sufficient  assessment, subject and subject pedagogical expertise </a:t>
            </a:r>
          </a:p>
          <a:p>
            <a:pPr marL="285750" indent="-285750">
              <a:lnSpc>
                <a:spcPct val="120000"/>
              </a:lnSpc>
              <a:spcBef>
                <a:spcPts val="600"/>
              </a:spcBef>
              <a:spcAft>
                <a:spcPts val="0"/>
              </a:spcAft>
              <a:buFont typeface="Arial" panose="020B0604020202020204" pitchFamily="34" charset="0"/>
              <a:buChar char="•"/>
            </a:pPr>
            <a:r>
              <a:rPr lang="en-US" sz="2200" dirty="0">
                <a:latin typeface="Calibri" panose="020F0502020204030204" pitchFamily="34" charset="0"/>
                <a:ea typeface="Times New Roman" panose="02020603050405020304" pitchFamily="18" charset="0"/>
              </a:rPr>
              <a:t>C</a:t>
            </a:r>
            <a:r>
              <a:rPr lang="en-US" sz="2200" dirty="0">
                <a:effectLst/>
                <a:latin typeface="Calibri" panose="020F0502020204030204" pitchFamily="34" charset="0"/>
                <a:ea typeface="Times New Roman" panose="02020603050405020304" pitchFamily="18" charset="0"/>
              </a:rPr>
              <a:t>areful design of such opportunities can enhance both professional knowledge and related policy, while also addressing barriers between teachers and policymakers </a:t>
            </a:r>
          </a:p>
          <a:p>
            <a:pPr marL="285750" indent="-285750">
              <a:lnSpc>
                <a:spcPct val="120000"/>
              </a:lnSpc>
              <a:spcBef>
                <a:spcPts val="600"/>
              </a:spcBef>
              <a:spcAft>
                <a:spcPts val="0"/>
              </a:spcAft>
              <a:buFont typeface="Arial" panose="020B0604020202020204" pitchFamily="34" charset="0"/>
              <a:buChar char="•"/>
            </a:pPr>
            <a:r>
              <a:rPr lang="en-US" sz="2200" b="1" dirty="0">
                <a:latin typeface="Calibri" panose="020F0502020204030204" pitchFamily="34" charset="0"/>
                <a:ea typeface="Times New Roman" panose="02020603050405020304" pitchFamily="18" charset="0"/>
              </a:rPr>
              <a:t>Such work can f</a:t>
            </a:r>
            <a:r>
              <a:rPr lang="en-US" sz="2200" b="1" dirty="0">
                <a:effectLst/>
                <a:latin typeface="Calibri" panose="020F0502020204030204" pitchFamily="34" charset="0"/>
                <a:ea typeface="Times New Roman" panose="02020603050405020304" pitchFamily="18" charset="0"/>
              </a:rPr>
              <a:t>ocus on fundamental purposes of mathematics education in an age of high stakes summative assessments</a:t>
            </a:r>
            <a:endParaRPr lang="en-GB" b="1" dirty="0"/>
          </a:p>
        </p:txBody>
      </p:sp>
      <p:sp>
        <p:nvSpPr>
          <p:cNvPr id="3" name="Title 2">
            <a:extLst>
              <a:ext uri="{FF2B5EF4-FFF2-40B4-BE49-F238E27FC236}">
                <a16:creationId xmlns:a16="http://schemas.microsoft.com/office/drawing/2014/main" id="{412664AB-3D94-4C72-A80E-581EDDDD036B}"/>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69946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96E8FB-9DC3-4645-978F-8E6E97C6175A}"/>
              </a:ext>
            </a:extLst>
          </p:cNvPr>
          <p:cNvSpPr txBox="1"/>
          <p:nvPr/>
        </p:nvSpPr>
        <p:spPr>
          <a:xfrm>
            <a:off x="3068320" y="7033064"/>
            <a:ext cx="6055360" cy="369332"/>
          </a:xfrm>
          <a:prstGeom prst="rect">
            <a:avLst/>
          </a:prstGeom>
          <a:noFill/>
        </p:spPr>
        <p:txBody>
          <a:bodyPr wrap="square" rtlCol="0">
            <a:spAutoFit/>
          </a:bodyPr>
          <a:lstStyle/>
          <a:p>
            <a:pPr algn="ctr"/>
            <a:r>
              <a:rPr lang="en-US" b="0" i="0">
                <a:latin typeface="Open Sans" panose="020B0606030504020204" pitchFamily="34" charset="0"/>
                <a:ea typeface="Open Sans" panose="020B0606030504020204" pitchFamily="34" charset="0"/>
                <a:cs typeface="Open Sans" panose="020B0606030504020204" pitchFamily="34" charset="0"/>
              </a:rPr>
              <a:t>Closing Slide</a:t>
            </a:r>
          </a:p>
        </p:txBody>
      </p:sp>
      <p:pic>
        <p:nvPicPr>
          <p:cNvPr id="4" name="Picture 3" descr="Logo&#10;&#10;Description automatically generated">
            <a:extLst>
              <a:ext uri="{FF2B5EF4-FFF2-40B4-BE49-F238E27FC236}">
                <a16:creationId xmlns:a16="http://schemas.microsoft.com/office/drawing/2014/main" id="{5B09E38A-9162-40A0-9A29-48FA19C2591F}"/>
              </a:ext>
            </a:extLst>
          </p:cNvPr>
          <p:cNvPicPr>
            <a:picLocks noChangeAspect="1"/>
          </p:cNvPicPr>
          <p:nvPr/>
        </p:nvPicPr>
        <p:blipFill>
          <a:blip r:embed="rId3"/>
          <a:stretch>
            <a:fillRect/>
          </a:stretch>
        </p:blipFill>
        <p:spPr>
          <a:xfrm>
            <a:off x="7539106" y="2624958"/>
            <a:ext cx="2554014" cy="1324303"/>
          </a:xfrm>
          <a:prstGeom prst="rect">
            <a:avLst/>
          </a:prstGeom>
        </p:spPr>
      </p:pic>
      <p:pic>
        <p:nvPicPr>
          <p:cNvPr id="5" name="Picture 4" descr="A close-up of a fan&#10;&#10;Description automatically generated with low confidence">
            <a:extLst>
              <a:ext uri="{FF2B5EF4-FFF2-40B4-BE49-F238E27FC236}">
                <a16:creationId xmlns:a16="http://schemas.microsoft.com/office/drawing/2014/main" id="{12C89ED1-B3B8-4047-BE4F-BFE39DA061E4}"/>
              </a:ext>
            </a:extLst>
          </p:cNvPr>
          <p:cNvPicPr>
            <a:picLocks noChangeAspect="1"/>
          </p:cNvPicPr>
          <p:nvPr/>
        </p:nvPicPr>
        <p:blipFill>
          <a:blip r:embed="rId4"/>
          <a:stretch>
            <a:fillRect/>
          </a:stretch>
        </p:blipFill>
        <p:spPr>
          <a:xfrm rot="16200000">
            <a:off x="-722823" y="731886"/>
            <a:ext cx="6979344" cy="5533696"/>
          </a:xfrm>
          <a:prstGeom prst="rect">
            <a:avLst/>
          </a:prstGeom>
        </p:spPr>
      </p:pic>
      <p:sp>
        <p:nvSpPr>
          <p:cNvPr id="2" name="TextBox 1">
            <a:extLst>
              <a:ext uri="{FF2B5EF4-FFF2-40B4-BE49-F238E27FC236}">
                <a16:creationId xmlns:a16="http://schemas.microsoft.com/office/drawing/2014/main" id="{BCA81616-991C-4146-883E-A49B72D85A2F}"/>
              </a:ext>
            </a:extLst>
          </p:cNvPr>
          <p:cNvSpPr txBox="1"/>
          <p:nvPr/>
        </p:nvSpPr>
        <p:spPr>
          <a:xfrm>
            <a:off x="6385034" y="482892"/>
            <a:ext cx="4524704" cy="2308324"/>
          </a:xfrm>
          <a:prstGeom prst="rect">
            <a:avLst/>
          </a:prstGeom>
          <a:noFill/>
        </p:spPr>
        <p:txBody>
          <a:bodyPr wrap="square" rtlCol="0">
            <a:spAutoFit/>
          </a:bodyPr>
          <a:lstStyle/>
          <a:p>
            <a:pPr algn="ctr"/>
            <a:r>
              <a:rPr lang="en-GB" sz="2400" dirty="0">
                <a:latin typeface="Lucida Handwriting" panose="03010101010101010101" pitchFamily="66" charset="0"/>
              </a:rPr>
              <a:t>Thank you for listening</a:t>
            </a:r>
          </a:p>
          <a:p>
            <a:pPr algn="ctr"/>
            <a:endParaRPr lang="en-GB" sz="2400" dirty="0">
              <a:latin typeface="Lucida Handwriting" panose="03010101010101010101" pitchFamily="66" charset="0"/>
            </a:endParaRPr>
          </a:p>
          <a:p>
            <a:pPr algn="ctr"/>
            <a:r>
              <a:rPr lang="en-GB" sz="2400" dirty="0">
                <a:latin typeface="+mn-lt"/>
                <a:hlinkClick r:id="rId5"/>
              </a:rPr>
              <a:t>j.golding@ucl.ac.uk</a:t>
            </a:r>
            <a:endParaRPr lang="en-GB" sz="2400" dirty="0">
              <a:latin typeface="+mn-lt"/>
            </a:endParaRPr>
          </a:p>
          <a:p>
            <a:pPr algn="ctr"/>
            <a:r>
              <a:rPr lang="en-GB" sz="2400" dirty="0">
                <a:latin typeface="+mn-lt"/>
                <a:hlinkClick r:id="rId6"/>
              </a:rPr>
              <a:t>grace.grima@pearson.com</a:t>
            </a:r>
            <a:endParaRPr lang="en-GB" sz="2400" dirty="0">
              <a:latin typeface="+mn-lt"/>
            </a:endParaRPr>
          </a:p>
          <a:p>
            <a:pPr algn="ctr"/>
            <a:endParaRPr lang="en-GB" sz="2400" dirty="0">
              <a:latin typeface="Lucida Handwriting" panose="03010101010101010101" pitchFamily="66" charset="0"/>
            </a:endParaRPr>
          </a:p>
          <a:p>
            <a:pPr algn="ctr"/>
            <a:endParaRPr lang="en-GB" sz="2400" dirty="0">
              <a:latin typeface="Lucida Handwriting" panose="03010101010101010101"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1317625" y="1907628"/>
            <a:ext cx="9292568" cy="4378872"/>
          </a:xfrm>
        </p:spPr>
        <p:txBody>
          <a:bodyPr>
            <a:normAutofit/>
          </a:bodyPr>
          <a:lstStyle/>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England’s TIMSS background is summarised in the abstract</a:t>
            </a:r>
          </a:p>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We report on the design, impact and evaluation of workshops for teachers in mathematics and science education, intended to add value to TIMSS participation by promoting interest in and understanding of TIMSS19 findings - but also probing specific outcomes, and their implications, in professionally-informed and collaborative ways, so as to support diagnostic and formative use of items</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For specificity, we focus on the mathematics workshop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3" name="Title 2"/>
          <p:cNvSpPr>
            <a:spLocks noGrp="1"/>
          </p:cNvSpPr>
          <p:nvPr>
            <p:ph type="title"/>
          </p:nvPr>
        </p:nvSpPr>
        <p:spPr/>
        <p:txBody>
          <a:bodyPr/>
          <a:lstStyle/>
          <a:p>
            <a:r>
              <a:rPr lang="en-GB" b="1" dirty="0"/>
              <a:t>Background</a:t>
            </a:r>
          </a:p>
        </p:txBody>
      </p:sp>
      <p:sp>
        <p:nvSpPr>
          <p:cNvPr id="4" name="AutoShape 2" descr="Survey Icons - Download Free Vector Icons | Noun Projec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Survey Icons - Download Free Vector Icons | Noun Project"/>
          <p:cNvSpPr>
            <a:spLocks noChangeAspect="1" noChangeArrowheads="1"/>
          </p:cNvSpPr>
          <p:nvPr/>
        </p:nvSpPr>
        <p:spPr bwMode="auto">
          <a:xfrm>
            <a:off x="307975" y="-669925"/>
            <a:ext cx="1714500" cy="1714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Survey Icons - Download Free Vector Icons | Noun Project"/>
          <p:cNvSpPr>
            <a:spLocks noChangeAspect="1" noChangeArrowheads="1"/>
          </p:cNvSpPr>
          <p:nvPr/>
        </p:nvSpPr>
        <p:spPr bwMode="auto">
          <a:xfrm>
            <a:off x="460375" y="-517525"/>
            <a:ext cx="1714500" cy="1714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Survey Icons - Download Free Vector Icons | Noun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62" y="2260303"/>
            <a:ext cx="882630" cy="88263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Test - Free education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69" y="3329695"/>
            <a:ext cx="775056" cy="7750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File:TK archive icon.sv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291513"/>
            <a:ext cx="788522" cy="788522"/>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Analysis icon in 2021 | Web design icon, Analysis, Web de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153" y="1186273"/>
            <a:ext cx="1243447" cy="1240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267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1746" name="Text Placeholder 2">
            <a:extLst>
              <a:ext uri="{FF2B5EF4-FFF2-40B4-BE49-F238E27FC236}">
                <a16:creationId xmlns:a16="http://schemas.microsoft.com/office/drawing/2014/main" id="{C1883940-1912-B245-8C2B-ED444E55843A}"/>
              </a:ext>
            </a:extLst>
          </p:cNvPr>
          <p:cNvSpPr>
            <a:spLocks noGrp="1" noChangeArrowheads="1"/>
          </p:cNvSpPr>
          <p:nvPr>
            <p:ph type="body" sz="half" idx="14"/>
          </p:nvPr>
        </p:nvSpPr>
        <p:spPr bwMode="auto">
          <a:xfrm>
            <a:off x="3934801" y="1662299"/>
            <a:ext cx="7567774" cy="53707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Historically, little professional engagement (though school reports), especially in subject-specific ways, though webinar national launch well-attended</a:t>
            </a:r>
          </a:p>
          <a:p>
            <a:pPr marL="342900" indent="-342900">
              <a:buFont typeface="Arial" panose="020B0604020202020204" pitchFamily="34" charset="0"/>
              <a:buChar char="•"/>
            </a:pPr>
            <a:r>
              <a:rPr lang="en-GB" sz="2000" i="1" dirty="0">
                <a:latin typeface="Calibri" panose="020F0502020204030204" pitchFamily="34" charset="0"/>
                <a:ea typeface="Calibri" panose="020F0502020204030204" pitchFamily="34" charset="0"/>
                <a:cs typeface="Times New Roman" panose="02020603050405020304" pitchFamily="18" charset="0"/>
              </a:rPr>
              <a:t>Aims: </a:t>
            </a:r>
            <a:r>
              <a:rPr lang="en-GB" sz="2000" dirty="0">
                <a:latin typeface="Calibri" panose="020F0502020204030204" pitchFamily="34" charset="0"/>
                <a:ea typeface="Calibri" panose="020F0502020204030204" pitchFamily="34" charset="0"/>
                <a:cs typeface="Times New Roman" panose="02020603050405020304" pitchFamily="18" charset="0"/>
              </a:rPr>
              <a:t>begin to </a:t>
            </a:r>
            <a:r>
              <a:rPr lang="en-GB" sz="2000" dirty="0">
                <a:effectLst/>
                <a:latin typeface="Calibri" panose="020F0502020204030204" pitchFamily="34" charset="0"/>
                <a:ea typeface="Calibri" panose="020F0502020204030204" pitchFamily="34" charset="0"/>
                <a:cs typeface="Times New Roman" panose="02020603050405020304" pitchFamily="18" charset="0"/>
              </a:rPr>
              <a:t>bridge the policy-practice gap in professionally-informed and collaborative ways while also enhancing teachers’ assessment literacy, including their appreciation of the potential of TIMSS to inform school-level approaches.</a:t>
            </a:r>
          </a:p>
          <a:p>
            <a:pPr marL="342900" indent="-342900">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Design-based approach (Anderson &amp; Shattuck, 2012) starting with a 1.5 hour web-based workshop for 80 (primary and secondary) mathematics education professionals in April 2021 (followed, by similar for science teachers and related workshop for school leadership+) </a:t>
            </a:r>
            <a:endParaRPr lang="en-US" sz="2000" dirty="0">
              <a:latin typeface="Open Sans Light"/>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43891" y="414779"/>
            <a:ext cx="9157763" cy="114193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altLang="en-US" b="1" dirty="0">
                <a:latin typeface="Open Sans Light"/>
              </a:rPr>
              <a:t>School-level impact of TIMSS in England</a:t>
            </a:r>
            <a:endParaRPr lang="en-US" altLang="en-US" b="1" dirty="0"/>
          </a:p>
        </p:txBody>
      </p:sp>
      <p:pic>
        <p:nvPicPr>
          <p:cNvPr id="2" name="Picture 5">
            <a:extLst>
              <a:ext uri="{FF2B5EF4-FFF2-40B4-BE49-F238E27FC236}">
                <a16:creationId xmlns:a16="http://schemas.microsoft.com/office/drawing/2014/main" id="{DCFEADA0-DCC4-448D-A82F-29C4E714C9D6}"/>
              </a:ext>
            </a:extLst>
          </p:cNvPr>
          <p:cNvPicPr>
            <a:picLocks noChangeAspect="1"/>
          </p:cNvPicPr>
          <p:nvPr/>
        </p:nvPicPr>
        <p:blipFill>
          <a:blip r:embed="rId3"/>
          <a:srcRect/>
          <a:stretch/>
        </p:blipFill>
        <p:spPr>
          <a:xfrm>
            <a:off x="701" y="2389449"/>
            <a:ext cx="3934100" cy="2655517"/>
          </a:xfrm>
          <a:prstGeom prst="rect">
            <a:avLst/>
          </a:prstGeom>
          <a:noFill/>
        </p:spPr>
      </p:pic>
    </p:spTree>
    <p:extLst>
      <p:ext uri="{BB962C8B-B14F-4D97-AF65-F5344CB8AC3E}">
        <p14:creationId xmlns:p14="http://schemas.microsoft.com/office/powerpoint/2010/main" val="196361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B5D68-1294-4050-91A1-571285A153E2}"/>
              </a:ext>
            </a:extLst>
          </p:cNvPr>
          <p:cNvSpPr>
            <a:spLocks noGrp="1"/>
          </p:cNvSpPr>
          <p:nvPr>
            <p:ph type="body" sz="half" idx="14"/>
          </p:nvPr>
        </p:nvSpPr>
        <p:spPr>
          <a:xfrm>
            <a:off x="819807" y="1828800"/>
            <a:ext cx="10499834" cy="5029200"/>
          </a:xfrm>
        </p:spPr>
        <p:txBody>
          <a:bodyPr>
            <a:normAutofit/>
          </a:bodyPr>
          <a:lstStyle/>
          <a:p>
            <a:pPr marL="285750" indent="-285750">
              <a:lnSpc>
                <a:spcPct val="110000"/>
              </a:lnSpc>
              <a:spcBef>
                <a:spcPts val="600"/>
              </a:spcBef>
              <a:spcAft>
                <a:spcPts val="0"/>
              </a:spcAft>
              <a:buFont typeface="Arial" panose="020B0604020202020204" pitchFamily="34" charset="0"/>
              <a:buChar char="•"/>
            </a:pPr>
            <a:r>
              <a:rPr lang="en-GB" sz="2400" b="1" i="1" dirty="0">
                <a:effectLst/>
                <a:latin typeface="Calibri" panose="020F0502020204030204" pitchFamily="34" charset="0"/>
                <a:ea typeface="Times New Roman" panose="02020603050405020304" pitchFamily="18" charset="0"/>
              </a:rPr>
              <a:t>What potential professional development and policy issues are evidenced in participant responses to the workshop? How should workshop design be developed so as to enhance addressing of each of those?</a:t>
            </a:r>
          </a:p>
          <a:p>
            <a:pPr marL="285750" indent="-285750">
              <a:lnSpc>
                <a:spcPct val="110000"/>
              </a:lnSpc>
              <a:spcBef>
                <a:spcPts val="60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F</a:t>
            </a:r>
            <a:r>
              <a:rPr lang="en-US" sz="2000" dirty="0">
                <a:effectLst/>
                <a:latin typeface="Calibri" panose="020F0502020204030204" pitchFamily="34" charset="0"/>
                <a:ea typeface="Times New Roman" panose="02020603050405020304" pitchFamily="18" charset="0"/>
              </a:rPr>
              <a:t>acilitated by assessment and subject-specific education experts, experienced in working with </a:t>
            </a:r>
            <a:r>
              <a:rPr lang="en-US" sz="2000" dirty="0" err="1">
                <a:effectLst/>
                <a:latin typeface="Calibri" panose="020F0502020204030204" pitchFamily="34" charset="0"/>
                <a:ea typeface="Times New Roman" panose="02020603050405020304" pitchFamily="18" charset="0"/>
              </a:rPr>
              <a:t>practising</a:t>
            </a:r>
            <a:r>
              <a:rPr lang="en-US" sz="2000" dirty="0">
                <a:effectLst/>
                <a:latin typeface="Calibri" panose="020F0502020204030204" pitchFamily="34" charset="0"/>
                <a:ea typeface="Times New Roman" panose="02020603050405020304" pitchFamily="18" charset="0"/>
              </a:rPr>
              <a:t> teachers, education practice, research and policy. </a:t>
            </a:r>
          </a:p>
          <a:p>
            <a:pPr marL="285750" indent="-285750">
              <a:lnSpc>
                <a:spcPct val="110000"/>
              </a:lnSpc>
              <a:spcBef>
                <a:spcPts val="60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Focused on either mathematics or science; and, engaged with TIMSS structures and items at grades 4 and 8</a:t>
            </a:r>
          </a:p>
          <a:p>
            <a:pPr marL="285750" indent="-285750">
              <a:lnSpc>
                <a:spcPct val="110000"/>
              </a:lnSpc>
              <a:spcBef>
                <a:spcPts val="600"/>
              </a:spcBef>
              <a:spcAft>
                <a:spcPts val="0"/>
              </a:spcAft>
              <a:buFont typeface="Arial" panose="020B0604020202020204" pitchFamily="34" charset="0"/>
              <a:buChar char="•"/>
            </a:pPr>
            <a:r>
              <a:rPr lang="en-US" sz="2000" b="1" dirty="0">
                <a:effectLst/>
                <a:latin typeface="Calibri" panose="020F0502020204030204" pitchFamily="34" charset="0"/>
                <a:ea typeface="Times New Roman" panose="02020603050405020304" pitchFamily="18" charset="0"/>
              </a:rPr>
              <a:t>Focus on potential learning from performance in relation to specific items. </a:t>
            </a:r>
          </a:p>
          <a:p>
            <a:pPr marL="285750" indent="-285750">
              <a:lnSpc>
                <a:spcPct val="110000"/>
              </a:lnSpc>
              <a:spcBef>
                <a:spcPts val="60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S</a:t>
            </a:r>
            <a:r>
              <a:rPr lang="en-US" sz="2000" dirty="0">
                <a:effectLst/>
                <a:latin typeface="Calibri" panose="020F0502020204030204" pitchFamily="34" charset="0"/>
                <a:ea typeface="Times New Roman" panose="02020603050405020304" pitchFamily="18" charset="0"/>
              </a:rPr>
              <a:t>emi-structured, related to teachers’ classroom experience, and actively valuing what they bring</a:t>
            </a:r>
          </a:p>
          <a:p>
            <a:pPr marL="285750" indent="-285750">
              <a:lnSpc>
                <a:spcPct val="110000"/>
              </a:lnSpc>
              <a:spcBef>
                <a:spcPts val="600"/>
              </a:spcBef>
              <a:spcAft>
                <a:spcPts val="0"/>
              </a:spcAft>
              <a:buFont typeface="Arial" panose="020B0604020202020204" pitchFamily="34" charset="0"/>
              <a:buChar char="•"/>
            </a:pPr>
            <a:r>
              <a:rPr lang="en-US" sz="2000" dirty="0">
                <a:latin typeface="Calibri" panose="020F0502020204030204" pitchFamily="34" charset="0"/>
              </a:rPr>
              <a:t>TIMSS IP: permission must be sought before using items</a:t>
            </a:r>
            <a:endParaRPr lang="en-GB" sz="2000" dirty="0"/>
          </a:p>
        </p:txBody>
      </p:sp>
      <p:sp>
        <p:nvSpPr>
          <p:cNvPr id="3" name="Title 2">
            <a:extLst>
              <a:ext uri="{FF2B5EF4-FFF2-40B4-BE49-F238E27FC236}">
                <a16:creationId xmlns:a16="http://schemas.microsoft.com/office/drawing/2014/main" id="{594059F3-7C8A-4FF9-9EE6-1A48FDCBA97F}"/>
              </a:ext>
            </a:extLst>
          </p:cNvPr>
          <p:cNvSpPr>
            <a:spLocks noGrp="1"/>
          </p:cNvSpPr>
          <p:nvPr>
            <p:ph type="title"/>
          </p:nvPr>
        </p:nvSpPr>
        <p:spPr/>
        <p:txBody>
          <a:bodyPr/>
          <a:lstStyle/>
          <a:p>
            <a:r>
              <a:rPr lang="en-GB" dirty="0"/>
              <a:t>Research Questions and Initial design decisions</a:t>
            </a:r>
          </a:p>
        </p:txBody>
      </p:sp>
    </p:spTree>
    <p:extLst>
      <p:ext uri="{BB962C8B-B14F-4D97-AF65-F5344CB8AC3E}">
        <p14:creationId xmlns:p14="http://schemas.microsoft.com/office/powerpoint/2010/main" val="409437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0739F8-AB9B-4880-8A76-085BA4D42A63}"/>
              </a:ext>
            </a:extLst>
          </p:cNvPr>
          <p:cNvSpPr>
            <a:spLocks noGrp="1"/>
          </p:cNvSpPr>
          <p:nvPr>
            <p:ph type="body" sz="half" idx="14"/>
          </p:nvPr>
        </p:nvSpPr>
        <p:spPr>
          <a:xfrm>
            <a:off x="882868" y="1828800"/>
            <a:ext cx="10815145" cy="4713890"/>
          </a:xfrm>
        </p:spPr>
        <p:txBody>
          <a:bodyPr>
            <a:noAutofit/>
          </a:bodyPr>
          <a:lstStyle/>
          <a:p>
            <a:pPr>
              <a:lnSpc>
                <a:spcPct val="100000"/>
              </a:lnSpc>
              <a:spcBef>
                <a:spcPts val="0"/>
              </a:spcBef>
              <a:spcAft>
                <a:spcPts val="800"/>
              </a:spcAft>
            </a:pPr>
            <a:r>
              <a:rPr lang="en-GB"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interpret findings, teachers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need: </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Overview</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TIMSS development and structure, including the approach to benchmarking and distribution of test items by content and cognitive domains, for comparison with their enacted, curriculum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rial" panose="020B060402020202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xposure to high level findings situating item-specific data, especially in the light of recent initiatives in England around adoption of ‘mastery’ approaches used in HPJs </a:t>
            </a:r>
          </a:p>
          <a:p>
            <a:pPr marL="342900" lvl="0" indent="-342900">
              <a:lnSpc>
                <a:spcPct val="100000"/>
              </a:lnSpc>
              <a:spcBef>
                <a:spcPts val="0"/>
              </a:spcBef>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Teachers then bring considerable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contextualised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knowledge, including around student dispositions.</a:t>
            </a:r>
          </a:p>
          <a:p>
            <a:pPr marL="342900" lvl="0" indent="-342900">
              <a:lnSpc>
                <a:spcPct val="100000"/>
              </a:lnSpc>
              <a:spcBef>
                <a:spcPts val="0"/>
              </a:spcBef>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engagement with items: it is only by answering the question themselves that teachers begin to grasp the demands made </a:t>
            </a:r>
          </a:p>
          <a:p>
            <a:pPr marL="342900" lvl="0" indent="-342900">
              <a:lnSpc>
                <a:spcPct val="100000"/>
              </a:lnSpc>
              <a:spcBef>
                <a:spcPts val="0"/>
              </a:spcBef>
              <a:spcAft>
                <a:spcPts val="8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Opportunity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supported reflection on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implications for them and barriers to addressing those</a:t>
            </a:r>
            <a:endParaRPr lang="en-GB" sz="2000" dirty="0"/>
          </a:p>
        </p:txBody>
      </p:sp>
      <p:sp>
        <p:nvSpPr>
          <p:cNvPr id="3" name="Title 2">
            <a:extLst>
              <a:ext uri="{FF2B5EF4-FFF2-40B4-BE49-F238E27FC236}">
                <a16:creationId xmlns:a16="http://schemas.microsoft.com/office/drawing/2014/main" id="{2C553950-8C57-4134-8240-4CA6DF1186C0}"/>
              </a:ext>
            </a:extLst>
          </p:cNvPr>
          <p:cNvSpPr>
            <a:spLocks noGrp="1"/>
          </p:cNvSpPr>
          <p:nvPr>
            <p:ph type="title"/>
          </p:nvPr>
        </p:nvSpPr>
        <p:spPr/>
        <p:txBody>
          <a:bodyPr/>
          <a:lstStyle/>
          <a:p>
            <a:r>
              <a:rPr lang="en-GB" dirty="0"/>
              <a:t>Content design</a:t>
            </a:r>
          </a:p>
        </p:txBody>
      </p:sp>
    </p:spTree>
    <p:extLst>
      <p:ext uri="{BB962C8B-B14F-4D97-AF65-F5344CB8AC3E}">
        <p14:creationId xmlns:p14="http://schemas.microsoft.com/office/powerpoint/2010/main" val="266771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6FBBF9-F128-47C8-B630-916D30837A38}"/>
              </a:ext>
            </a:extLst>
          </p:cNvPr>
          <p:cNvSpPr>
            <a:spLocks noGrp="1"/>
          </p:cNvSpPr>
          <p:nvPr>
            <p:ph type="body" sz="half" idx="14"/>
          </p:nvPr>
        </p:nvSpPr>
        <p:spPr>
          <a:xfrm>
            <a:off x="1183728" y="1828799"/>
            <a:ext cx="10167443" cy="4792717"/>
          </a:xfrm>
        </p:spPr>
        <p:txBody>
          <a:bodyPr>
            <a:normAutofit fontScale="92500"/>
          </a:bodyPr>
          <a:lstStyle/>
          <a:p>
            <a:pPr lvl="0">
              <a:lnSpc>
                <a:spcPct val="120000"/>
              </a:lnSpc>
              <a:spcBef>
                <a:spcPts val="0"/>
              </a:spcBef>
            </a:pPr>
            <a:r>
              <a:rPr lang="en-US" sz="2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also wanted to know </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teachers’ views on</a:t>
            </a:r>
          </a:p>
          <a:p>
            <a:pPr marL="342900" lvl="0" indent="-342900">
              <a:lnSpc>
                <a:spcPct val="120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Why is the level of mathematics performance in grade 4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(yet) continued into grade 8</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nSpc>
                <a:spcPct val="120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students building the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depth of conceptual grasp and experience of cognitive challenge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well as the productive dispositions (Kilpatrick et al., 2001), they need for long term progression, across content and cognitive domains?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can the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spread of performance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addressed?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difference in performance by socio-economic status?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differences in attitude by gender? </a:t>
            </a:r>
            <a:endParaRPr lang="en-GB" dirty="0"/>
          </a:p>
        </p:txBody>
      </p:sp>
      <p:sp>
        <p:nvSpPr>
          <p:cNvPr id="3" name="Title 2">
            <a:extLst>
              <a:ext uri="{FF2B5EF4-FFF2-40B4-BE49-F238E27FC236}">
                <a16:creationId xmlns:a16="http://schemas.microsoft.com/office/drawing/2014/main" id="{A40213EB-7FB6-47C9-A9BC-E98B151B0B98}"/>
              </a:ext>
            </a:extLst>
          </p:cNvPr>
          <p:cNvSpPr>
            <a:spLocks noGrp="1"/>
          </p:cNvSpPr>
          <p:nvPr>
            <p:ph type="title"/>
          </p:nvPr>
        </p:nvSpPr>
        <p:spPr/>
        <p:txBody>
          <a:bodyPr/>
          <a:lstStyle/>
          <a:p>
            <a:r>
              <a:rPr lang="en-GB" dirty="0"/>
              <a:t>Practice- and policy-related design </a:t>
            </a:r>
          </a:p>
        </p:txBody>
      </p:sp>
    </p:spTree>
    <p:extLst>
      <p:ext uri="{BB962C8B-B14F-4D97-AF65-F5344CB8AC3E}">
        <p14:creationId xmlns:p14="http://schemas.microsoft.com/office/powerpoint/2010/main" val="292096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77B06-019C-4910-8D48-BFBC57675B7B}"/>
              </a:ext>
            </a:extLst>
          </p:cNvPr>
          <p:cNvSpPr>
            <a:spLocks noGrp="1"/>
          </p:cNvSpPr>
          <p:nvPr>
            <p:ph type="body" sz="half" idx="14"/>
          </p:nvPr>
        </p:nvSpPr>
        <p:spPr>
          <a:xfrm>
            <a:off x="756746" y="1828799"/>
            <a:ext cx="11051626" cy="4918842"/>
          </a:xfrm>
        </p:spPr>
        <p:txBody>
          <a:bodyPr>
            <a:normAutofit/>
          </a:bodyPr>
          <a:lstStyle/>
          <a:p>
            <a:pPr marL="342900" lvl="0" indent="-342900">
              <a:lnSpc>
                <a:spcPct val="110000"/>
              </a:lnSpc>
              <a:spcBef>
                <a:spcPts val="1200"/>
              </a:spcBef>
              <a:spcAft>
                <a:spcPts val="0"/>
              </a:spcAft>
              <a:buFont typeface="Arial" panose="020B0604020202020204" pitchFamily="34" charset="0"/>
              <a:buChar char="•"/>
              <a:tabLst>
                <a:tab pos="4572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TIMSS? High level national outcomes and international comparisons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1200"/>
              </a:spcBef>
              <a:spcAft>
                <a:spcPts val="0"/>
              </a:spcAft>
              <a:buFont typeface="Arial" panose="020B0604020202020204" pitchFamily="34" charset="0"/>
              <a:buChar char="•"/>
              <a:tabLst>
                <a:tab pos="4572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Overview of Grade 4 subject content, outcomes by content and cognitive domain, and relationship with other variables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1200"/>
              </a:spcBef>
              <a:spcAft>
                <a:spcPts val="0"/>
              </a:spcAft>
              <a:buFont typeface="Arial" panose="020B0604020202020204" pitchFamily="34" charset="0"/>
              <a:buChar char="•"/>
              <a:tabLst>
                <a:tab pos="457200" algn="l"/>
              </a:tabLst>
            </a:pPr>
            <a:r>
              <a:rPr lang="en-GB"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Sample gr4 items* </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released by benchmark and discussion: focus on items selected for their relative performance, relationship to policy intentions, and potential professional, implications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Bef>
                <a:spcPts val="1200"/>
              </a:spcBef>
              <a:spcAft>
                <a:spcPts val="0"/>
              </a:spcAft>
              <a:buFont typeface="Arial" panose="020B0604020202020204" pitchFamily="34" charset="0"/>
              <a:buChar char="•"/>
              <a:tabLst>
                <a:tab pos="4572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Similarly for grade 8</a:t>
            </a:r>
          </a:p>
          <a:p>
            <a:pPr marL="342900" lvl="0" indent="-342900">
              <a:lnSpc>
                <a:spcPct val="100000"/>
              </a:lnSpc>
              <a:spcBef>
                <a:spcPts val="1200"/>
              </a:spcBef>
              <a:spcAft>
                <a:spcPts val="0"/>
              </a:spcAft>
              <a:buFont typeface="Arial" panose="020B0604020202020204" pitchFamily="34" charset="0"/>
              <a:buChar char="•"/>
              <a:tabLst>
                <a:tab pos="457200" algn="l"/>
              </a:tabLst>
            </a:pPr>
            <a:r>
              <a:rPr lang="en-GB"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Overarching questions </a:t>
            </a: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spcAft>
                <a:spcPts val="0"/>
              </a:spcAft>
              <a:buFont typeface="Arial" panose="020B0604020202020204" pitchFamily="34" charset="0"/>
              <a:buChar char="•"/>
              <a:tabLst>
                <a:tab pos="9144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of these findings surprise you?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spcAft>
                <a:spcPts val="0"/>
              </a:spcAft>
              <a:buFont typeface="Arial" panose="020B0604020202020204" pitchFamily="34" charset="0"/>
              <a:buChar char="•"/>
              <a:tabLst>
                <a:tab pos="9144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use could you make of the items in your classroom?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spcAft>
                <a:spcPts val="0"/>
              </a:spcAft>
              <a:buFont typeface="Arial" panose="020B0604020202020204" pitchFamily="34" charset="0"/>
              <a:buChar char="•"/>
              <a:tabLst>
                <a:tab pos="9144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does the demand of the items compare with what is needed for deep conceptual understanding?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spcAft>
                <a:spcPts val="0"/>
              </a:spcAft>
              <a:buFont typeface="Arial" panose="020B0604020202020204" pitchFamily="34" charset="0"/>
              <a:buChar char="•"/>
              <a:tabLst>
                <a:tab pos="9144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the outcomes telling us about our priorities?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0000"/>
              </a:lnSpc>
              <a:spcBef>
                <a:spcPts val="0"/>
              </a:spcBef>
              <a:spcAft>
                <a:spcPts val="0"/>
              </a:spcAft>
              <a:buFont typeface="Arial" panose="020B0604020202020204" pitchFamily="34" charset="0"/>
              <a:buChar char="•"/>
              <a:tabLst>
                <a:tab pos="914400" algn="l"/>
              </a:tabLs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other questions are relevant to your practice (or would you like answered)?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13B299AE-EB93-42C5-88AD-6C05E8B6E2E2}"/>
              </a:ext>
            </a:extLst>
          </p:cNvPr>
          <p:cNvSpPr>
            <a:spLocks noGrp="1"/>
          </p:cNvSpPr>
          <p:nvPr>
            <p:ph type="title"/>
          </p:nvPr>
        </p:nvSpPr>
        <p:spPr/>
        <p:txBody>
          <a:bodyPr/>
          <a:lstStyle/>
          <a:p>
            <a:r>
              <a:rPr lang="en-GB" dirty="0"/>
              <a:t>Structure for subject-specific workshops</a:t>
            </a:r>
          </a:p>
        </p:txBody>
      </p:sp>
    </p:spTree>
    <p:extLst>
      <p:ext uri="{BB962C8B-B14F-4D97-AF65-F5344CB8AC3E}">
        <p14:creationId xmlns:p14="http://schemas.microsoft.com/office/powerpoint/2010/main" val="195304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293310-4711-4212-96E5-B2C603560E8C}"/>
              </a:ext>
            </a:extLst>
          </p:cNvPr>
          <p:cNvSpPr>
            <a:spLocks noGrp="1"/>
          </p:cNvSpPr>
          <p:nvPr>
            <p:ph type="body" sz="half" idx="14"/>
          </p:nvPr>
        </p:nvSpPr>
        <p:spPr/>
        <p:txBody>
          <a:bodyPr/>
          <a:lstStyle/>
          <a:p>
            <a:endParaRPr lang="en-GB" dirty="0"/>
          </a:p>
          <a:p>
            <a:r>
              <a:rPr lang="en-GB" sz="2000" dirty="0"/>
              <a:t>Gr 4 Low Benchmark item</a:t>
            </a:r>
          </a:p>
          <a:p>
            <a:r>
              <a:rPr lang="en-GB" sz="2000" dirty="0"/>
              <a:t>HK: 98%</a:t>
            </a:r>
          </a:p>
        </p:txBody>
      </p:sp>
      <p:sp>
        <p:nvSpPr>
          <p:cNvPr id="6" name="Title 5">
            <a:extLst>
              <a:ext uri="{FF2B5EF4-FFF2-40B4-BE49-F238E27FC236}">
                <a16:creationId xmlns:a16="http://schemas.microsoft.com/office/drawing/2014/main" id="{05356E74-61AF-4D59-B42D-269CB67040EE}"/>
              </a:ext>
            </a:extLst>
          </p:cNvPr>
          <p:cNvSpPr>
            <a:spLocks noGrp="1"/>
          </p:cNvSpPr>
          <p:nvPr>
            <p:ph type="title"/>
          </p:nvPr>
        </p:nvSpPr>
        <p:spPr/>
        <p:txBody>
          <a:bodyPr>
            <a:normAutofit/>
          </a:bodyPr>
          <a:lstStyle/>
          <a:p>
            <a:r>
              <a:rPr lang="en-GB" sz="3200" dirty="0"/>
              <a:t>Addressing the spread</a:t>
            </a:r>
          </a:p>
        </p:txBody>
      </p:sp>
      <p:pic>
        <p:nvPicPr>
          <p:cNvPr id="5" name="Content Placeholder 5">
            <a:extLst>
              <a:ext uri="{FF2B5EF4-FFF2-40B4-BE49-F238E27FC236}">
                <a16:creationId xmlns:a16="http://schemas.microsoft.com/office/drawing/2014/main" id="{00000000-0008-0000-0100-000002000000}"/>
              </a:ext>
            </a:extLst>
          </p:cNvPr>
          <p:cNvPicPr/>
          <p:nvPr/>
        </p:nvPicPr>
        <p:blipFill>
          <a:blip r:embed="rId3">
            <a:extLst>
              <a:ext uri="{28A0092B-C50C-407E-A947-70E740481C1C}">
                <a14:useLocalDpi xmlns:a14="http://schemas.microsoft.com/office/drawing/2010/main" val="0"/>
              </a:ext>
            </a:extLst>
          </a:blip>
          <a:stretch>
            <a:fillRect/>
          </a:stretch>
        </p:blipFill>
        <p:spPr>
          <a:xfrm>
            <a:off x="6243145" y="346841"/>
            <a:ext cx="5376041" cy="6511159"/>
          </a:xfrm>
          <a:prstGeom prst="rect">
            <a:avLst/>
          </a:prstGeom>
          <a:ln>
            <a:solidFill>
              <a:schemeClr val="tx1"/>
            </a:solidFill>
          </a:ln>
        </p:spPr>
      </p:pic>
      <p:sp>
        <p:nvSpPr>
          <p:cNvPr id="10" name="TextBox 9">
            <a:extLst>
              <a:ext uri="{FF2B5EF4-FFF2-40B4-BE49-F238E27FC236}">
                <a16:creationId xmlns:a16="http://schemas.microsoft.com/office/drawing/2014/main" id="{1B93853A-4195-4B1B-9263-66B78B31D79E}"/>
              </a:ext>
            </a:extLst>
          </p:cNvPr>
          <p:cNvSpPr txBox="1"/>
          <p:nvPr/>
        </p:nvSpPr>
        <p:spPr>
          <a:xfrm>
            <a:off x="7713279" y="3053448"/>
            <a:ext cx="6093372" cy="407035"/>
          </a:xfrm>
          <a:prstGeom prst="rect">
            <a:avLst/>
          </a:prstGeom>
          <a:noFill/>
        </p:spPr>
        <p:txBody>
          <a:bodyPr wrap="square">
            <a:spAutoFit/>
          </a:bodyPr>
          <a:lstStyle/>
          <a:p>
            <a:pPr algn="ctr">
              <a:lnSpc>
                <a:spcPct val="107000"/>
              </a:lnSpc>
              <a:spcAft>
                <a:spcPts val="800"/>
              </a:spcAft>
            </a:pPr>
            <a:r>
              <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84%^, m=81%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12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21279-49B3-4C7E-B029-CCE74F31E68F}"/>
              </a:ext>
            </a:extLst>
          </p:cNvPr>
          <p:cNvSpPr>
            <a:spLocks noGrp="1"/>
          </p:cNvSpPr>
          <p:nvPr>
            <p:ph type="body" sz="half" idx="14"/>
          </p:nvPr>
        </p:nvSpPr>
        <p:spPr>
          <a:xfrm>
            <a:off x="6258910" y="1778000"/>
            <a:ext cx="4708811" cy="3978778"/>
          </a:xfrm>
        </p:spPr>
        <p:txBody>
          <a:bodyPr>
            <a:normAutofit/>
          </a:bodyPr>
          <a:lstStyle/>
          <a:p>
            <a:endParaRPr lang="en-GB" sz="2000" dirty="0"/>
          </a:p>
          <a:p>
            <a:endParaRPr lang="en-GB" sz="2000" dirty="0"/>
          </a:p>
          <a:p>
            <a:r>
              <a:rPr lang="en-GB" sz="2000" dirty="0"/>
              <a:t>Gr 4 Intermediate Benchmark item</a:t>
            </a:r>
          </a:p>
        </p:txBody>
      </p:sp>
      <p:sp>
        <p:nvSpPr>
          <p:cNvPr id="3" name="Title 2">
            <a:extLst>
              <a:ext uri="{FF2B5EF4-FFF2-40B4-BE49-F238E27FC236}">
                <a16:creationId xmlns:a16="http://schemas.microsoft.com/office/drawing/2014/main" id="{654AF128-CDDF-43B3-8D06-161C3C3A7F2B}"/>
              </a:ext>
            </a:extLst>
          </p:cNvPr>
          <p:cNvSpPr>
            <a:spLocks noGrp="1"/>
          </p:cNvSpPr>
          <p:nvPr>
            <p:ph type="title"/>
          </p:nvPr>
        </p:nvSpPr>
        <p:spPr>
          <a:xfrm>
            <a:off x="6096000" y="571500"/>
            <a:ext cx="4871720" cy="1119188"/>
          </a:xfrm>
        </p:spPr>
        <p:txBody>
          <a:bodyPr/>
          <a:lstStyle/>
          <a:p>
            <a:r>
              <a:rPr lang="en-GB" dirty="0"/>
              <a:t>Grade 8 prerequisites</a:t>
            </a:r>
          </a:p>
        </p:txBody>
      </p:sp>
      <p:pic>
        <p:nvPicPr>
          <p:cNvPr id="4" name="Content Placeholder 6">
            <a:extLst>
              <a:ext uri="{FF2B5EF4-FFF2-40B4-BE49-F238E27FC236}">
                <a16:creationId xmlns:a16="http://schemas.microsoft.com/office/drawing/2014/main" id="{00000000-0008-0000-0100-000002000000}"/>
              </a:ext>
            </a:extLst>
          </p:cNvPr>
          <p:cNvPicPr/>
          <p:nvPr/>
        </p:nvPicPr>
        <p:blipFill rotWithShape="1">
          <a:blip r:embed="rId3">
            <a:extLst>
              <a:ext uri="{28A0092B-C50C-407E-A947-70E740481C1C}">
                <a14:useLocalDpi xmlns:a14="http://schemas.microsoft.com/office/drawing/2010/main" val="0"/>
              </a:ext>
            </a:extLst>
          </a:blip>
          <a:srcRect t="554" b="26686"/>
          <a:stretch/>
        </p:blipFill>
        <p:spPr>
          <a:xfrm>
            <a:off x="-331076" y="268013"/>
            <a:ext cx="5916666" cy="6321973"/>
          </a:xfrm>
          <a:prstGeom prst="rect">
            <a:avLst/>
          </a:prstGeom>
          <a:ln>
            <a:solidFill>
              <a:schemeClr val="tx1"/>
            </a:solidFill>
          </a:ln>
        </p:spPr>
      </p:pic>
      <p:sp>
        <p:nvSpPr>
          <p:cNvPr id="6" name="TextBox 5">
            <a:extLst>
              <a:ext uri="{FF2B5EF4-FFF2-40B4-BE49-F238E27FC236}">
                <a16:creationId xmlns:a16="http://schemas.microsoft.com/office/drawing/2014/main" id="{F3AF9F56-2B12-4884-8734-4060713886CF}"/>
              </a:ext>
            </a:extLst>
          </p:cNvPr>
          <p:cNvSpPr txBox="1"/>
          <p:nvPr/>
        </p:nvSpPr>
        <p:spPr>
          <a:xfrm>
            <a:off x="3385646" y="4982768"/>
            <a:ext cx="6093372" cy="470000"/>
          </a:xfrm>
          <a:prstGeom prst="rect">
            <a:avLst/>
          </a:prstGeom>
          <a:noFill/>
        </p:spPr>
        <p:txBody>
          <a:bodyPr wrap="square">
            <a:spAutoFit/>
          </a:bodyPr>
          <a:lstStyle/>
          <a:p>
            <a:pPr>
              <a:lnSpc>
                <a:spcPct val="107000"/>
              </a:lnSpc>
              <a:spcAft>
                <a:spcPts val="800"/>
              </a:spcAft>
            </a:pPr>
            <a:r>
              <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55%, m=53%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138570"/>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281191a-2e75-4356-84b9-a95b98f83613">
      <UserInfo>
        <DisplayName>Miller, Kate</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73557A088694FA2E0130EF4721FB5" ma:contentTypeVersion="14" ma:contentTypeDescription="Create a new document." ma:contentTypeScope="" ma:versionID="f23dad60a936b948b840262aa1765cc7">
  <xsd:schema xmlns:xsd="http://www.w3.org/2001/XMLSchema" xmlns:xs="http://www.w3.org/2001/XMLSchema" xmlns:p="http://schemas.microsoft.com/office/2006/metadata/properties" xmlns:ns1="http://schemas.microsoft.com/sharepoint/v3" xmlns:ns2="c44f681e-a9eb-4071-ac46-787f53c914a5" xmlns:ns3="6281191a-2e75-4356-84b9-a95b98f83613" targetNamespace="http://schemas.microsoft.com/office/2006/metadata/properties" ma:root="true" ma:fieldsID="36411b65318d123b44029db9bf18fba8" ns1:_="" ns2:_="" ns3:_="">
    <xsd:import namespace="http://schemas.microsoft.com/sharepoint/v3"/>
    <xsd:import namespace="c44f681e-a9eb-4071-ac46-787f53c914a5"/>
    <xsd:import namespace="6281191a-2e75-4356-84b9-a95b98f836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f681e-a9eb-4071-ac46-787f53c91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1191a-2e75-4356-84b9-a95b98f836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604858-2DE5-4436-A23F-6431A6FDDC4A}">
  <ds:schemaRef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http://schemas.microsoft.com/sharepoint/v3"/>
    <ds:schemaRef ds:uri="http://schemas.openxmlformats.org/package/2006/metadata/core-properties"/>
    <ds:schemaRef ds:uri="http://purl.org/dc/dcmitype/"/>
    <ds:schemaRef ds:uri="6281191a-2e75-4356-84b9-a95b98f83613"/>
    <ds:schemaRef ds:uri="c44f681e-a9eb-4071-ac46-787f53c914a5"/>
    <ds:schemaRef ds:uri="http://schemas.microsoft.com/office/2006/metadata/properties"/>
  </ds:schemaRefs>
</ds:datastoreItem>
</file>

<file path=customXml/itemProps2.xml><?xml version="1.0" encoding="utf-8"?>
<ds:datastoreItem xmlns:ds="http://schemas.openxmlformats.org/officeDocument/2006/customXml" ds:itemID="{3E928DE1-D706-4DCF-8D26-42FB2DEE4EAB}">
  <ds:schemaRefs>
    <ds:schemaRef ds:uri="http://schemas.microsoft.com/sharepoint/v3/contenttype/forms"/>
  </ds:schemaRefs>
</ds:datastoreItem>
</file>

<file path=customXml/itemProps3.xml><?xml version="1.0" encoding="utf-8"?>
<ds:datastoreItem xmlns:ds="http://schemas.openxmlformats.org/officeDocument/2006/customXml" ds:itemID="{5F64C4EB-7418-4462-A8CB-51A112F7F95D}">
  <ds:schemaRefs>
    <ds:schemaRef ds:uri="6281191a-2e75-4356-84b9-a95b98f83613"/>
    <ds:schemaRef ds:uri="c44f681e-a9eb-4071-ac46-787f53c914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712</TotalTime>
  <Words>1559</Words>
  <Application>Microsoft Office PowerPoint</Application>
  <PresentationFormat>Widescreen</PresentationFormat>
  <Paragraphs>113</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Lucida Handwriting</vt:lpstr>
      <vt:lpstr>Open Sans</vt:lpstr>
      <vt:lpstr>Open Sans Light</vt:lpstr>
      <vt:lpstr>Open Sans Semibold</vt:lpstr>
      <vt:lpstr>Symbol</vt:lpstr>
      <vt:lpstr>Office Theme</vt:lpstr>
      <vt:lpstr>TIMSS-based teacher workshops adding value to policy and practice in England   </vt:lpstr>
      <vt:lpstr>Background</vt:lpstr>
      <vt:lpstr>School-level impact of TIMSS in England</vt:lpstr>
      <vt:lpstr>Research Questions and Initial design decisions</vt:lpstr>
      <vt:lpstr>Content design</vt:lpstr>
      <vt:lpstr>Practice- and policy-related design </vt:lpstr>
      <vt:lpstr>Structure for subject-specific workshops</vt:lpstr>
      <vt:lpstr>Addressing the spread</vt:lpstr>
      <vt:lpstr>Grade 8 prerequisites</vt:lpstr>
      <vt:lpstr>Gr 8 cross-curriculum</vt:lpstr>
      <vt:lpstr>Gr 8 algebraic fluency</vt:lpstr>
      <vt:lpstr>Grade 8 unstructured</vt:lpstr>
      <vt:lpstr>Grade 8 unstructured spatial reasoning</vt:lpstr>
      <vt:lpstr>Data and analysis</vt:lpstr>
      <vt:lpstr>Findings</vt:lpstr>
      <vt:lpstr>Findings (continued)</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Abacus</cp:lastModifiedBy>
  <cp:revision>64</cp:revision>
  <dcterms:created xsi:type="dcterms:W3CDTF">2021-02-03T20:14:39Z</dcterms:created>
  <dcterms:modified xsi:type="dcterms:W3CDTF">2021-11-17T16:35:52Z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0x01010097473557A088694FA2E0130EF4721FB5</vt:lpwstr>
  </property>
</Properties>
</file>