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8" r:id="rId3"/>
    <p:sldId id="299" r:id="rId4"/>
    <p:sldId id="259" r:id="rId5"/>
    <p:sldId id="260" r:id="rId6"/>
    <p:sldId id="278" r:id="rId7"/>
    <p:sldId id="293" r:id="rId8"/>
    <p:sldId id="300" r:id="rId9"/>
    <p:sldId id="298" r:id="rId10"/>
    <p:sldId id="301" r:id="rId11"/>
    <p:sldId id="302" r:id="rId12"/>
    <p:sldId id="296" r:id="rId13"/>
    <p:sldId id="304" r:id="rId14"/>
    <p:sldId id="303" r:id="rId15"/>
    <p:sldId id="306" r:id="rId16"/>
    <p:sldId id="305" r:id="rId17"/>
    <p:sldId id="307" r:id="rId18"/>
    <p:sldId id="308" r:id="rId19"/>
    <p:sldId id="295" r:id="rId20"/>
    <p:sldId id="294" r:id="rId21"/>
    <p:sldId id="309" r:id="rId22"/>
    <p:sldId id="312" r:id="rId23"/>
    <p:sldId id="311" r:id="rId24"/>
    <p:sldId id="284" r:id="rId25"/>
    <p:sldId id="310" r:id="rId26"/>
    <p:sldId id="313" r:id="rId27"/>
    <p:sldId id="314" r:id="rId28"/>
    <p:sldId id="315" r:id="rId29"/>
    <p:sldId id="273" r:id="rId30"/>
    <p:sldId id="279" r:id="rId31"/>
    <p:sldId id="280" r:id="rId32"/>
    <p:sldId id="281" r:id="rId33"/>
    <p:sldId id="282" r:id="rId34"/>
    <p:sldId id="283" r:id="rId35"/>
    <p:sldId id="290" r:id="rId36"/>
    <p:sldId id="287" r:id="rId37"/>
    <p:sldId id="289" r:id="rId38"/>
    <p:sldId id="285" r:id="rId39"/>
    <p:sldId id="288" r:id="rId40"/>
    <p:sldId id="286"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51" autoAdjust="0"/>
    <p:restoredTop sz="94720"/>
  </p:normalViewPr>
  <p:slideViewPr>
    <p:cSldViewPr showGuides="1">
      <p:cViewPr varScale="1">
        <p:scale>
          <a:sx n="67" d="100"/>
          <a:sy n="67" d="100"/>
        </p:scale>
        <p:origin x="1117" y="55"/>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171" d="100"/>
          <a:sy n="171" d="100"/>
        </p:scale>
        <p:origin x="6552"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enni\Documents\JMC\gender\UK%20%20gendered%20stats%202016-202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enni\Documents\JMC\gender\UK%20%20gendered%20stats%202016-202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enni\Documents\JMC\gender\Scotland%20gendered%20stats%202021%20and%20202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enni\Documents\JMC\gender\UK%20%20gendered%20stats%202016-202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enni\Documents\JMC\gender\UK%20%20gendered%20stats%202016-2021.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enni\Documents\JMC\gender\UK%20%20gendered%20stats%202016-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enni\Documents\JMC\gender\UK%20%20gendered%20stats%202016-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enni\Documents\JMC\gender\Scotland%20gendered%20stats%202021%20and%20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enni\Documents\JMC\gender\UK%20%20gendered%20stats%202016-20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enni\Documents\JMC\gender\UK%20%20gendered%20stats%202016-20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enni\Documents\JMC\gender\UK%20%20gendered%20stats%202016-20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enni\Documents\JMC\gender\UK%20%20gendered%20stats%202016-202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enni\Documents\JMC\gender\UK%20%20gendered%20stats%202016-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England GCSE Mathematics attainment age 16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322018363951856E-2"/>
          <c:y val="0.10320069051771213"/>
          <c:w val="0.90286351706036749"/>
          <c:h val="0.58546988918051912"/>
        </c:manualLayout>
      </c:layout>
      <c:lineChart>
        <c:grouping val="standard"/>
        <c:varyColors val="0"/>
        <c:ser>
          <c:idx val="0"/>
          <c:order val="0"/>
          <c:tx>
            <c:strRef>
              <c:f>'England age 16'!$A$10:$B$10</c:f>
              <c:strCache>
                <c:ptCount val="2"/>
                <c:pt idx="0">
                  <c:v> M % GCSE grade 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'England age 16'!$C$9:$I$9</c:f>
              <c:strCache>
                <c:ptCount val="7"/>
                <c:pt idx="0">
                  <c:v>2015^</c:v>
                </c:pt>
                <c:pt idx="1">
                  <c:v>2016^</c:v>
                </c:pt>
                <c:pt idx="2">
                  <c:v>2017</c:v>
                </c:pt>
                <c:pt idx="3">
                  <c:v>2018</c:v>
                </c:pt>
                <c:pt idx="4">
                  <c:v>2019</c:v>
                </c:pt>
                <c:pt idx="5">
                  <c:v>2020</c:v>
                </c:pt>
                <c:pt idx="6">
                  <c:v>2021</c:v>
                </c:pt>
              </c:strCache>
            </c:strRef>
          </c:cat>
          <c:val>
            <c:numRef>
              <c:f>'England age 16'!$C$10:$I$10</c:f>
              <c:numCache>
                <c:formatCode>General</c:formatCode>
                <c:ptCount val="7"/>
                <c:pt idx="0">
                  <c:v>7</c:v>
                </c:pt>
                <c:pt idx="1">
                  <c:v>7.2</c:v>
                </c:pt>
                <c:pt idx="2">
                  <c:v>4.0999999999999996</c:v>
                </c:pt>
                <c:pt idx="3">
                  <c:v>4.2</c:v>
                </c:pt>
                <c:pt idx="4">
                  <c:v>4.3</c:v>
                </c:pt>
                <c:pt idx="5">
                  <c:v>5.9</c:v>
                </c:pt>
                <c:pt idx="6">
                  <c:v>6.2</c:v>
                </c:pt>
              </c:numCache>
            </c:numRef>
          </c:val>
          <c:smooth val="0"/>
          <c:extLst>
            <c:ext xmlns:c16="http://schemas.microsoft.com/office/drawing/2014/chart" uri="{C3380CC4-5D6E-409C-BE32-E72D297353CC}">
              <c16:uniqueId val="{00000000-BA63-4D27-8D7D-CF1055936ADA}"/>
            </c:ext>
          </c:extLst>
        </c:ser>
        <c:ser>
          <c:idx val="1"/>
          <c:order val="1"/>
          <c:tx>
            <c:strRef>
              <c:f>'England age 16'!$A$11:$B$11</c:f>
              <c:strCache>
                <c:ptCount val="2"/>
                <c:pt idx="0">
                  <c:v> F % GCSE grade 9</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'England age 16'!$C$9:$I$9</c:f>
              <c:strCache>
                <c:ptCount val="7"/>
                <c:pt idx="0">
                  <c:v>2015^</c:v>
                </c:pt>
                <c:pt idx="1">
                  <c:v>2016^</c:v>
                </c:pt>
                <c:pt idx="2">
                  <c:v>2017</c:v>
                </c:pt>
                <c:pt idx="3">
                  <c:v>2018</c:v>
                </c:pt>
                <c:pt idx="4">
                  <c:v>2019</c:v>
                </c:pt>
                <c:pt idx="5">
                  <c:v>2020</c:v>
                </c:pt>
                <c:pt idx="6">
                  <c:v>2021</c:v>
                </c:pt>
              </c:strCache>
            </c:strRef>
          </c:cat>
          <c:val>
            <c:numRef>
              <c:f>'England age 16'!$C$11:$I$11</c:f>
              <c:numCache>
                <c:formatCode>General</c:formatCode>
                <c:ptCount val="7"/>
                <c:pt idx="0">
                  <c:v>6.3</c:v>
                </c:pt>
                <c:pt idx="1">
                  <c:v>6.8</c:v>
                </c:pt>
                <c:pt idx="2">
                  <c:v>3</c:v>
                </c:pt>
                <c:pt idx="3">
                  <c:v>3</c:v>
                </c:pt>
                <c:pt idx="4">
                  <c:v>3.1</c:v>
                </c:pt>
                <c:pt idx="5">
                  <c:v>4.9000000000000004</c:v>
                </c:pt>
                <c:pt idx="6">
                  <c:v>5.7</c:v>
                </c:pt>
              </c:numCache>
            </c:numRef>
          </c:val>
          <c:smooth val="0"/>
          <c:extLst>
            <c:ext xmlns:c16="http://schemas.microsoft.com/office/drawing/2014/chart" uri="{C3380CC4-5D6E-409C-BE32-E72D297353CC}">
              <c16:uniqueId val="{00000001-BA63-4D27-8D7D-CF1055936ADA}"/>
            </c:ext>
          </c:extLst>
        </c:ser>
        <c:ser>
          <c:idx val="2"/>
          <c:order val="2"/>
          <c:tx>
            <c:strRef>
              <c:f>'England age 16'!$A$12:$B$12</c:f>
              <c:strCache>
                <c:ptCount val="2"/>
                <c:pt idx="0">
                  <c:v> M % GCSE grade 7-9</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'England age 16'!$C$9:$I$9</c:f>
              <c:strCache>
                <c:ptCount val="7"/>
                <c:pt idx="0">
                  <c:v>2015^</c:v>
                </c:pt>
                <c:pt idx="1">
                  <c:v>2016^</c:v>
                </c:pt>
                <c:pt idx="2">
                  <c:v>2017</c:v>
                </c:pt>
                <c:pt idx="3">
                  <c:v>2018</c:v>
                </c:pt>
                <c:pt idx="4">
                  <c:v>2019</c:v>
                </c:pt>
                <c:pt idx="5">
                  <c:v>2020</c:v>
                </c:pt>
                <c:pt idx="6">
                  <c:v>2021</c:v>
                </c:pt>
              </c:strCache>
            </c:strRef>
          </c:cat>
          <c:val>
            <c:numRef>
              <c:f>'England age 16'!$C$12:$I$12</c:f>
              <c:numCache>
                <c:formatCode>General</c:formatCode>
                <c:ptCount val="7"/>
                <c:pt idx="0">
                  <c:v>18.899999999999999</c:v>
                </c:pt>
                <c:pt idx="1">
                  <c:v>19.600000000000001</c:v>
                </c:pt>
                <c:pt idx="2">
                  <c:v>20.6</c:v>
                </c:pt>
                <c:pt idx="3">
                  <c:v>20.9</c:v>
                </c:pt>
                <c:pt idx="4">
                  <c:v>20.9</c:v>
                </c:pt>
                <c:pt idx="5">
                  <c:v>24.6</c:v>
                </c:pt>
                <c:pt idx="6">
                  <c:v>25.5</c:v>
                </c:pt>
              </c:numCache>
            </c:numRef>
          </c:val>
          <c:smooth val="0"/>
          <c:extLst>
            <c:ext xmlns:c16="http://schemas.microsoft.com/office/drawing/2014/chart" uri="{C3380CC4-5D6E-409C-BE32-E72D297353CC}">
              <c16:uniqueId val="{00000002-BA63-4D27-8D7D-CF1055936ADA}"/>
            </c:ext>
          </c:extLst>
        </c:ser>
        <c:ser>
          <c:idx val="3"/>
          <c:order val="3"/>
          <c:tx>
            <c:strRef>
              <c:f>'England age 16'!$A$13:$B$13</c:f>
              <c:strCache>
                <c:ptCount val="2"/>
                <c:pt idx="0">
                  <c:v> F % GCSE grade7-9</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'England age 16'!$C$9:$I$9</c:f>
              <c:strCache>
                <c:ptCount val="7"/>
                <c:pt idx="0">
                  <c:v>2015^</c:v>
                </c:pt>
                <c:pt idx="1">
                  <c:v>2016^</c:v>
                </c:pt>
                <c:pt idx="2">
                  <c:v>2017</c:v>
                </c:pt>
                <c:pt idx="3">
                  <c:v>2018</c:v>
                </c:pt>
                <c:pt idx="4">
                  <c:v>2019</c:v>
                </c:pt>
                <c:pt idx="5">
                  <c:v>2020</c:v>
                </c:pt>
                <c:pt idx="6">
                  <c:v>2021</c:v>
                </c:pt>
              </c:strCache>
            </c:strRef>
          </c:cat>
          <c:val>
            <c:numRef>
              <c:f>'England age 16'!$C$13:$I$13</c:f>
              <c:numCache>
                <c:formatCode>General</c:formatCode>
                <c:ptCount val="7"/>
                <c:pt idx="0">
                  <c:v>18.3</c:v>
                </c:pt>
                <c:pt idx="1">
                  <c:v>19.899999999999999</c:v>
                </c:pt>
                <c:pt idx="2">
                  <c:v>19.3</c:v>
                </c:pt>
                <c:pt idx="3">
                  <c:v>19.100000000000001</c:v>
                </c:pt>
                <c:pt idx="4">
                  <c:v>19.899999999999999</c:v>
                </c:pt>
                <c:pt idx="5">
                  <c:v>24</c:v>
                </c:pt>
                <c:pt idx="6">
                  <c:v>26.4</c:v>
                </c:pt>
              </c:numCache>
            </c:numRef>
          </c:val>
          <c:smooth val="0"/>
          <c:extLst>
            <c:ext xmlns:c16="http://schemas.microsoft.com/office/drawing/2014/chart" uri="{C3380CC4-5D6E-409C-BE32-E72D297353CC}">
              <c16:uniqueId val="{00000003-BA63-4D27-8D7D-CF1055936ADA}"/>
            </c:ext>
          </c:extLst>
        </c:ser>
        <c:ser>
          <c:idx val="4"/>
          <c:order val="4"/>
          <c:tx>
            <c:strRef>
              <c:f>'England age 16'!$A$14:$B$14</c:f>
              <c:strCache>
                <c:ptCount val="2"/>
                <c:pt idx="0">
                  <c:v> M % GCSE grade 4-9</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'England age 16'!$C$9:$I$9</c:f>
              <c:strCache>
                <c:ptCount val="7"/>
                <c:pt idx="0">
                  <c:v>2015^</c:v>
                </c:pt>
                <c:pt idx="1">
                  <c:v>2016^</c:v>
                </c:pt>
                <c:pt idx="2">
                  <c:v>2017</c:v>
                </c:pt>
                <c:pt idx="3">
                  <c:v>2018</c:v>
                </c:pt>
                <c:pt idx="4">
                  <c:v>2019</c:v>
                </c:pt>
                <c:pt idx="5">
                  <c:v>2020</c:v>
                </c:pt>
                <c:pt idx="6">
                  <c:v>2021</c:v>
                </c:pt>
              </c:strCache>
            </c:strRef>
          </c:cat>
          <c:val>
            <c:numRef>
              <c:f>'England age 16'!$C$14:$I$14</c:f>
              <c:numCache>
                <c:formatCode>General</c:formatCode>
                <c:ptCount val="7"/>
                <c:pt idx="0">
                  <c:v>68.599999999999994</c:v>
                </c:pt>
                <c:pt idx="1">
                  <c:v>69.599999999999994</c:v>
                </c:pt>
                <c:pt idx="2">
                  <c:v>70.5</c:v>
                </c:pt>
                <c:pt idx="3">
                  <c:v>70.3</c:v>
                </c:pt>
                <c:pt idx="4">
                  <c:v>70.900000000000006</c:v>
                </c:pt>
                <c:pt idx="5">
                  <c:v>75.900000000000006</c:v>
                </c:pt>
                <c:pt idx="6">
                  <c:v>77</c:v>
                </c:pt>
              </c:numCache>
            </c:numRef>
          </c:val>
          <c:smooth val="0"/>
          <c:extLst>
            <c:ext xmlns:c16="http://schemas.microsoft.com/office/drawing/2014/chart" uri="{C3380CC4-5D6E-409C-BE32-E72D297353CC}">
              <c16:uniqueId val="{00000004-BA63-4D27-8D7D-CF1055936ADA}"/>
            </c:ext>
          </c:extLst>
        </c:ser>
        <c:ser>
          <c:idx val="5"/>
          <c:order val="5"/>
          <c:tx>
            <c:strRef>
              <c:f>'England age 16'!$A$15:$B$15</c:f>
              <c:strCache>
                <c:ptCount val="2"/>
                <c:pt idx="0">
                  <c:v> F % GCSE grade 4-9</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'England age 16'!$C$9:$I$9</c:f>
              <c:strCache>
                <c:ptCount val="7"/>
                <c:pt idx="0">
                  <c:v>2015^</c:v>
                </c:pt>
                <c:pt idx="1">
                  <c:v>2016^</c:v>
                </c:pt>
                <c:pt idx="2">
                  <c:v>2017</c:v>
                </c:pt>
                <c:pt idx="3">
                  <c:v>2018</c:v>
                </c:pt>
                <c:pt idx="4">
                  <c:v>2019</c:v>
                </c:pt>
                <c:pt idx="5">
                  <c:v>2020</c:v>
                </c:pt>
                <c:pt idx="6">
                  <c:v>2021</c:v>
                </c:pt>
              </c:strCache>
            </c:strRef>
          </c:cat>
          <c:val>
            <c:numRef>
              <c:f>'England age 16'!$C$15:$I$15</c:f>
              <c:numCache>
                <c:formatCode>General</c:formatCode>
                <c:ptCount val="7"/>
                <c:pt idx="0">
                  <c:v>69.5</c:v>
                </c:pt>
                <c:pt idx="1">
                  <c:v>71.400000000000006</c:v>
                </c:pt>
                <c:pt idx="2">
                  <c:v>71</c:v>
                </c:pt>
                <c:pt idx="3">
                  <c:v>71.599999999999994</c:v>
                </c:pt>
                <c:pt idx="4">
                  <c:v>72</c:v>
                </c:pt>
                <c:pt idx="5">
                  <c:v>78.3</c:v>
                </c:pt>
                <c:pt idx="6">
                  <c:v>78.8</c:v>
                </c:pt>
              </c:numCache>
            </c:numRef>
          </c:val>
          <c:smooth val="0"/>
          <c:extLst>
            <c:ext xmlns:c16="http://schemas.microsoft.com/office/drawing/2014/chart" uri="{C3380CC4-5D6E-409C-BE32-E72D297353CC}">
              <c16:uniqueId val="{00000005-BA63-4D27-8D7D-CF1055936ADA}"/>
            </c:ext>
          </c:extLst>
        </c:ser>
        <c:dLbls>
          <c:showLegendKey val="0"/>
          <c:showVal val="0"/>
          <c:showCatName val="0"/>
          <c:showSerName val="0"/>
          <c:showPercent val="0"/>
          <c:showBubbleSize val="0"/>
        </c:dLbls>
        <c:marker val="1"/>
        <c:smooth val="0"/>
        <c:axId val="495556048"/>
        <c:axId val="495548504"/>
      </c:lineChart>
      <c:catAx>
        <c:axId val="49555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5548504"/>
        <c:crosses val="autoZero"/>
        <c:auto val="1"/>
        <c:lblAlgn val="ctr"/>
        <c:lblOffset val="100"/>
        <c:noMultiLvlLbl val="0"/>
      </c:catAx>
      <c:valAx>
        <c:axId val="495548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5556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England</a:t>
            </a:r>
            <a:r>
              <a:rPr lang="en-GB" baseline="0"/>
              <a:t> A Level participation</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'England age 16'!$J$41</c:f>
              <c:strCache>
                <c:ptCount val="1"/>
                <c:pt idx="0">
                  <c:v>M Ma A Level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'England age 16'!$K$40:$P$40</c:f>
              <c:strCache>
                <c:ptCount val="6"/>
                <c:pt idx="0">
                  <c:v>2016</c:v>
                </c:pt>
                <c:pt idx="1">
                  <c:v>2017</c:v>
                </c:pt>
                <c:pt idx="2">
                  <c:v>*2018</c:v>
                </c:pt>
                <c:pt idx="3">
                  <c:v>2019</c:v>
                </c:pt>
                <c:pt idx="4">
                  <c:v>2020</c:v>
                </c:pt>
                <c:pt idx="5">
                  <c:v>2021</c:v>
                </c:pt>
              </c:strCache>
            </c:strRef>
          </c:cat>
          <c:val>
            <c:numRef>
              <c:f>'England age 16'!$K$41:$P$41</c:f>
              <c:numCache>
                <c:formatCode>General</c:formatCode>
                <c:ptCount val="6"/>
                <c:pt idx="0">
                  <c:v>52390</c:v>
                </c:pt>
                <c:pt idx="1">
                  <c:v>53631</c:v>
                </c:pt>
                <c:pt idx="2">
                  <c:v>54807</c:v>
                </c:pt>
                <c:pt idx="3">
                  <c:v>52247</c:v>
                </c:pt>
                <c:pt idx="4">
                  <c:v>53067</c:v>
                </c:pt>
                <c:pt idx="5">
                  <c:v>55267</c:v>
                </c:pt>
              </c:numCache>
            </c:numRef>
          </c:val>
          <c:smooth val="0"/>
          <c:extLst>
            <c:ext xmlns:c16="http://schemas.microsoft.com/office/drawing/2014/chart" uri="{C3380CC4-5D6E-409C-BE32-E72D297353CC}">
              <c16:uniqueId val="{00000000-321D-49BB-AF58-A1B353EFA4D4}"/>
            </c:ext>
          </c:extLst>
        </c:ser>
        <c:ser>
          <c:idx val="1"/>
          <c:order val="1"/>
          <c:tx>
            <c:strRef>
              <c:f>'England age 16'!$J$42</c:f>
              <c:strCache>
                <c:ptCount val="1"/>
                <c:pt idx="0">
                  <c:v>F Ma A Level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'England age 16'!$K$40:$P$40</c:f>
              <c:strCache>
                <c:ptCount val="6"/>
                <c:pt idx="0">
                  <c:v>2016</c:v>
                </c:pt>
                <c:pt idx="1">
                  <c:v>2017</c:v>
                </c:pt>
                <c:pt idx="2">
                  <c:v>*2018</c:v>
                </c:pt>
                <c:pt idx="3">
                  <c:v>2019</c:v>
                </c:pt>
                <c:pt idx="4">
                  <c:v>2020</c:v>
                </c:pt>
                <c:pt idx="5">
                  <c:v>2021</c:v>
                </c:pt>
              </c:strCache>
            </c:strRef>
          </c:cat>
          <c:val>
            <c:numRef>
              <c:f>'England age 16'!$K$42:$P$42</c:f>
              <c:numCache>
                <c:formatCode>General</c:formatCode>
                <c:ptCount val="6"/>
                <c:pt idx="0">
                  <c:v>32678</c:v>
                </c:pt>
                <c:pt idx="1">
                  <c:v>34048</c:v>
                </c:pt>
                <c:pt idx="2">
                  <c:v>35382</c:v>
                </c:pt>
                <c:pt idx="3">
                  <c:v>32718</c:v>
                </c:pt>
                <c:pt idx="4">
                  <c:v>34185</c:v>
                </c:pt>
                <c:pt idx="5">
                  <c:v>34780</c:v>
                </c:pt>
              </c:numCache>
            </c:numRef>
          </c:val>
          <c:smooth val="0"/>
          <c:extLst>
            <c:ext xmlns:c16="http://schemas.microsoft.com/office/drawing/2014/chart" uri="{C3380CC4-5D6E-409C-BE32-E72D297353CC}">
              <c16:uniqueId val="{00000001-321D-49BB-AF58-A1B353EFA4D4}"/>
            </c:ext>
          </c:extLst>
        </c:ser>
        <c:ser>
          <c:idx val="2"/>
          <c:order val="2"/>
          <c:tx>
            <c:strRef>
              <c:f>'England age 16'!$J$43</c:f>
              <c:strCache>
                <c:ptCount val="1"/>
                <c:pt idx="0">
                  <c:v>M FM A level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'England age 16'!$K$40:$P$40</c:f>
              <c:strCache>
                <c:ptCount val="6"/>
                <c:pt idx="0">
                  <c:v>2016</c:v>
                </c:pt>
                <c:pt idx="1">
                  <c:v>2017</c:v>
                </c:pt>
                <c:pt idx="2">
                  <c:v>*2018</c:v>
                </c:pt>
                <c:pt idx="3">
                  <c:v>2019</c:v>
                </c:pt>
                <c:pt idx="4">
                  <c:v>2020</c:v>
                </c:pt>
                <c:pt idx="5">
                  <c:v>2021</c:v>
                </c:pt>
              </c:strCache>
            </c:strRef>
          </c:cat>
          <c:val>
            <c:numRef>
              <c:f>'England age 16'!$K$43:$P$43</c:f>
              <c:numCache>
                <c:formatCode>General</c:formatCode>
                <c:ptCount val="6"/>
                <c:pt idx="0">
                  <c:v>10583</c:v>
                </c:pt>
                <c:pt idx="1">
                  <c:v>11112</c:v>
                </c:pt>
                <c:pt idx="2">
                  <c:v>10946</c:v>
                </c:pt>
                <c:pt idx="3">
                  <c:v>9824</c:v>
                </c:pt>
                <c:pt idx="4">
                  <c:v>10020</c:v>
                </c:pt>
                <c:pt idx="5">
                  <c:v>10551</c:v>
                </c:pt>
              </c:numCache>
            </c:numRef>
          </c:val>
          <c:smooth val="0"/>
          <c:extLst>
            <c:ext xmlns:c16="http://schemas.microsoft.com/office/drawing/2014/chart" uri="{C3380CC4-5D6E-409C-BE32-E72D297353CC}">
              <c16:uniqueId val="{00000002-321D-49BB-AF58-A1B353EFA4D4}"/>
            </c:ext>
          </c:extLst>
        </c:ser>
        <c:ser>
          <c:idx val="3"/>
          <c:order val="3"/>
          <c:tx>
            <c:strRef>
              <c:f>'England age 16'!$J$44</c:f>
              <c:strCache>
                <c:ptCount val="1"/>
                <c:pt idx="0">
                  <c:v>F FM A Level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'England age 16'!$K$40:$P$40</c:f>
              <c:strCache>
                <c:ptCount val="6"/>
                <c:pt idx="0">
                  <c:v>2016</c:v>
                </c:pt>
                <c:pt idx="1">
                  <c:v>2017</c:v>
                </c:pt>
                <c:pt idx="2">
                  <c:v>*2018</c:v>
                </c:pt>
                <c:pt idx="3">
                  <c:v>2019</c:v>
                </c:pt>
                <c:pt idx="4">
                  <c:v>2020</c:v>
                </c:pt>
                <c:pt idx="5">
                  <c:v>2021</c:v>
                </c:pt>
              </c:strCache>
            </c:strRef>
          </c:cat>
          <c:val>
            <c:numRef>
              <c:f>'England age 16'!$K$44:$P$44</c:f>
              <c:numCache>
                <c:formatCode>General</c:formatCode>
                <c:ptCount val="6"/>
                <c:pt idx="0">
                  <c:v>3983</c:v>
                </c:pt>
                <c:pt idx="1">
                  <c:v>4191</c:v>
                </c:pt>
                <c:pt idx="2">
                  <c:v>4333</c:v>
                </c:pt>
                <c:pt idx="3">
                  <c:v>3906</c:v>
                </c:pt>
                <c:pt idx="4">
                  <c:v>4118</c:v>
                </c:pt>
                <c:pt idx="5">
                  <c:v>4260</c:v>
                </c:pt>
              </c:numCache>
            </c:numRef>
          </c:val>
          <c:smooth val="0"/>
          <c:extLst>
            <c:ext xmlns:c16="http://schemas.microsoft.com/office/drawing/2014/chart" uri="{C3380CC4-5D6E-409C-BE32-E72D297353CC}">
              <c16:uniqueId val="{00000003-321D-49BB-AF58-A1B353EFA4D4}"/>
            </c:ext>
          </c:extLst>
        </c:ser>
        <c:dLbls>
          <c:showLegendKey val="0"/>
          <c:showVal val="0"/>
          <c:showCatName val="0"/>
          <c:showSerName val="0"/>
          <c:showPercent val="0"/>
          <c:showBubbleSize val="0"/>
        </c:dLbls>
        <c:marker val="1"/>
        <c:smooth val="0"/>
        <c:axId val="546909528"/>
        <c:axId val="546907888"/>
      </c:lineChart>
      <c:catAx>
        <c:axId val="54690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6907888"/>
        <c:crosses val="autoZero"/>
        <c:auto val="1"/>
        <c:lblAlgn val="ctr"/>
        <c:lblOffset val="100"/>
        <c:noMultiLvlLbl val="0"/>
      </c:catAx>
      <c:valAx>
        <c:axId val="546907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6909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8979334646881"/>
          <c:y val="6.0743745727244641E-2"/>
          <c:w val="0.8717764544958162"/>
          <c:h val="0.46370816765564399"/>
        </c:manualLayout>
      </c:layout>
      <c:lineChart>
        <c:grouping val="standard"/>
        <c:varyColors val="0"/>
        <c:ser>
          <c:idx val="0"/>
          <c:order val="0"/>
          <c:tx>
            <c:strRef>
              <c:f>Scotland!$B$8</c:f>
              <c:strCache>
                <c:ptCount val="1"/>
                <c:pt idx="0">
                  <c:v>H Mathematics M</c:v>
                </c:pt>
              </c:strCache>
            </c:strRef>
          </c:tx>
          <c:spPr>
            <a:ln w="28575" cap="rnd">
              <a:solidFill>
                <a:schemeClr val="accent1"/>
              </a:solidFill>
              <a:round/>
            </a:ln>
            <a:effectLst/>
          </c:spPr>
          <c:marker>
            <c:symbol val="none"/>
          </c:marker>
          <c:cat>
            <c:numRef>
              <c:f>Scotland!$C$7:$H$7</c:f>
              <c:numCache>
                <c:formatCode>General</c:formatCode>
                <c:ptCount val="6"/>
                <c:pt idx="0">
                  <c:v>2016</c:v>
                </c:pt>
                <c:pt idx="1">
                  <c:v>2017</c:v>
                </c:pt>
                <c:pt idx="2">
                  <c:v>2018</c:v>
                </c:pt>
                <c:pt idx="3">
                  <c:v>2019</c:v>
                </c:pt>
                <c:pt idx="4">
                  <c:v>2020</c:v>
                </c:pt>
                <c:pt idx="5">
                  <c:v>2021</c:v>
                </c:pt>
              </c:numCache>
            </c:numRef>
          </c:cat>
          <c:val>
            <c:numRef>
              <c:f>Scotland!$C$8:$H$8</c:f>
              <c:numCache>
                <c:formatCode>General</c:formatCode>
                <c:ptCount val="6"/>
                <c:pt idx="0">
                  <c:v>9812.92</c:v>
                </c:pt>
                <c:pt idx="1">
                  <c:v>9996.33</c:v>
                </c:pt>
                <c:pt idx="2" formatCode="0">
                  <c:v>9695.3010000000013</c:v>
                </c:pt>
                <c:pt idx="3" formatCode="0">
                  <c:v>9778.65</c:v>
                </c:pt>
                <c:pt idx="4" formatCode="0">
                  <c:v>10108.914000000001</c:v>
                </c:pt>
                <c:pt idx="5" formatCode="0">
                  <c:v>10319.454</c:v>
                </c:pt>
              </c:numCache>
            </c:numRef>
          </c:val>
          <c:smooth val="0"/>
          <c:extLst>
            <c:ext xmlns:c16="http://schemas.microsoft.com/office/drawing/2014/chart" uri="{C3380CC4-5D6E-409C-BE32-E72D297353CC}">
              <c16:uniqueId val="{00000000-C942-4037-B18A-D858B7B6509A}"/>
            </c:ext>
          </c:extLst>
        </c:ser>
        <c:ser>
          <c:idx val="1"/>
          <c:order val="1"/>
          <c:tx>
            <c:strRef>
              <c:f>Scotland!$B$9</c:f>
              <c:strCache>
                <c:ptCount val="1"/>
                <c:pt idx="0">
                  <c:v>H Mathematics F</c:v>
                </c:pt>
              </c:strCache>
            </c:strRef>
          </c:tx>
          <c:spPr>
            <a:ln w="28575" cap="rnd">
              <a:solidFill>
                <a:schemeClr val="accent2"/>
              </a:solidFill>
              <a:round/>
            </a:ln>
            <a:effectLst/>
          </c:spPr>
          <c:marker>
            <c:symbol val="none"/>
          </c:marker>
          <c:cat>
            <c:numRef>
              <c:f>Scotland!$C$7:$H$7</c:f>
              <c:numCache>
                <c:formatCode>General</c:formatCode>
                <c:ptCount val="6"/>
                <c:pt idx="0">
                  <c:v>2016</c:v>
                </c:pt>
                <c:pt idx="1">
                  <c:v>2017</c:v>
                </c:pt>
                <c:pt idx="2">
                  <c:v>2018</c:v>
                </c:pt>
                <c:pt idx="3">
                  <c:v>2019</c:v>
                </c:pt>
                <c:pt idx="4">
                  <c:v>2020</c:v>
                </c:pt>
                <c:pt idx="5">
                  <c:v>2021</c:v>
                </c:pt>
              </c:numCache>
            </c:numRef>
          </c:cat>
          <c:val>
            <c:numRef>
              <c:f>Scotland!$C$9:$H$9</c:f>
              <c:numCache>
                <c:formatCode>General</c:formatCode>
                <c:ptCount val="6"/>
                <c:pt idx="0">
                  <c:v>9058.08</c:v>
                </c:pt>
                <c:pt idx="1">
                  <c:v>8864.67</c:v>
                </c:pt>
                <c:pt idx="2" formatCode="0">
                  <c:v>9057.6989999999987</c:v>
                </c:pt>
                <c:pt idx="3" formatCode="0">
                  <c:v>8847.35</c:v>
                </c:pt>
                <c:pt idx="4" formatCode="0">
                  <c:v>9073.0859999999993</c:v>
                </c:pt>
                <c:pt idx="5" formatCode="0">
                  <c:v>5227.7460000000001</c:v>
                </c:pt>
              </c:numCache>
            </c:numRef>
          </c:val>
          <c:smooth val="0"/>
          <c:extLst>
            <c:ext xmlns:c16="http://schemas.microsoft.com/office/drawing/2014/chart" uri="{C3380CC4-5D6E-409C-BE32-E72D297353CC}">
              <c16:uniqueId val="{00000001-C942-4037-B18A-D858B7B6509A}"/>
            </c:ext>
          </c:extLst>
        </c:ser>
        <c:ser>
          <c:idx val="2"/>
          <c:order val="2"/>
          <c:tx>
            <c:strRef>
              <c:f>Scotland!$B$10</c:f>
              <c:strCache>
                <c:ptCount val="1"/>
                <c:pt idx="0">
                  <c:v>AH Mathematics M</c:v>
                </c:pt>
              </c:strCache>
            </c:strRef>
          </c:tx>
          <c:spPr>
            <a:ln w="28575" cap="rnd">
              <a:solidFill>
                <a:schemeClr val="accent3"/>
              </a:solidFill>
              <a:round/>
            </a:ln>
            <a:effectLst/>
          </c:spPr>
          <c:marker>
            <c:symbol val="none"/>
          </c:marker>
          <c:cat>
            <c:numRef>
              <c:f>Scotland!$C$7:$H$7</c:f>
              <c:numCache>
                <c:formatCode>General</c:formatCode>
                <c:ptCount val="6"/>
                <c:pt idx="0">
                  <c:v>2016</c:v>
                </c:pt>
                <c:pt idx="1">
                  <c:v>2017</c:v>
                </c:pt>
                <c:pt idx="2">
                  <c:v>2018</c:v>
                </c:pt>
                <c:pt idx="3">
                  <c:v>2019</c:v>
                </c:pt>
                <c:pt idx="4">
                  <c:v>2020</c:v>
                </c:pt>
                <c:pt idx="5">
                  <c:v>2021</c:v>
                </c:pt>
              </c:numCache>
            </c:numRef>
          </c:cat>
          <c:val>
            <c:numRef>
              <c:f>Scotland!$C$10:$H$10</c:f>
              <c:numCache>
                <c:formatCode>General</c:formatCode>
                <c:ptCount val="6"/>
                <c:pt idx="0">
                  <c:v>2149.12</c:v>
                </c:pt>
                <c:pt idx="1">
                  <c:v>2259.1799999999998</c:v>
                </c:pt>
                <c:pt idx="2" formatCode="0">
                  <c:v>2265.0450000000001</c:v>
                </c:pt>
                <c:pt idx="3" formatCode="0">
                  <c:v>2182.8339999999998</c:v>
                </c:pt>
                <c:pt idx="4" formatCode="0">
                  <c:v>2177.3649999999998</c:v>
                </c:pt>
                <c:pt idx="5" formatCode="0">
                  <c:v>2228.1869999999999</c:v>
                </c:pt>
              </c:numCache>
            </c:numRef>
          </c:val>
          <c:smooth val="0"/>
          <c:extLst>
            <c:ext xmlns:c16="http://schemas.microsoft.com/office/drawing/2014/chart" uri="{C3380CC4-5D6E-409C-BE32-E72D297353CC}">
              <c16:uniqueId val="{00000002-C942-4037-B18A-D858B7B6509A}"/>
            </c:ext>
          </c:extLst>
        </c:ser>
        <c:ser>
          <c:idx val="3"/>
          <c:order val="3"/>
          <c:tx>
            <c:strRef>
              <c:f>Scotland!$B$11</c:f>
              <c:strCache>
                <c:ptCount val="1"/>
                <c:pt idx="0">
                  <c:v>AH Mathematics F</c:v>
                </c:pt>
              </c:strCache>
            </c:strRef>
          </c:tx>
          <c:spPr>
            <a:ln w="28575" cap="rnd">
              <a:solidFill>
                <a:schemeClr val="accent4"/>
              </a:solidFill>
              <a:round/>
            </a:ln>
            <a:effectLst/>
          </c:spPr>
          <c:marker>
            <c:symbol val="none"/>
          </c:marker>
          <c:cat>
            <c:numRef>
              <c:f>Scotland!$C$7:$H$7</c:f>
              <c:numCache>
                <c:formatCode>General</c:formatCode>
                <c:ptCount val="6"/>
                <c:pt idx="0">
                  <c:v>2016</c:v>
                </c:pt>
                <c:pt idx="1">
                  <c:v>2017</c:v>
                </c:pt>
                <c:pt idx="2">
                  <c:v>2018</c:v>
                </c:pt>
                <c:pt idx="3">
                  <c:v>2019</c:v>
                </c:pt>
                <c:pt idx="4">
                  <c:v>2020</c:v>
                </c:pt>
                <c:pt idx="5">
                  <c:v>2021</c:v>
                </c:pt>
              </c:numCache>
            </c:numRef>
          </c:cat>
          <c:val>
            <c:numRef>
              <c:f>Scotland!$C$11:$H$11</c:f>
              <c:numCache>
                <c:formatCode>General</c:formatCode>
                <c:ptCount val="6"/>
                <c:pt idx="0">
                  <c:v>1208.8800000000001</c:v>
                </c:pt>
                <c:pt idx="1">
                  <c:v>1326.82</c:v>
                </c:pt>
                <c:pt idx="2" formatCode="0">
                  <c:v>1417.9549999999999</c:v>
                </c:pt>
                <c:pt idx="3" formatCode="0">
                  <c:v>1523.1660000000002</c:v>
                </c:pt>
                <c:pt idx="4" formatCode="0">
                  <c:v>1457.635</c:v>
                </c:pt>
                <c:pt idx="5" formatCode="0">
                  <c:v>1554.8130000000001</c:v>
                </c:pt>
              </c:numCache>
            </c:numRef>
          </c:val>
          <c:smooth val="0"/>
          <c:extLst>
            <c:ext xmlns:c16="http://schemas.microsoft.com/office/drawing/2014/chart" uri="{C3380CC4-5D6E-409C-BE32-E72D297353CC}">
              <c16:uniqueId val="{00000003-C942-4037-B18A-D858B7B6509A}"/>
            </c:ext>
          </c:extLst>
        </c:ser>
        <c:ser>
          <c:idx val="4"/>
          <c:order val="4"/>
          <c:tx>
            <c:strRef>
              <c:f>Scotland!$B$12</c:f>
              <c:strCache>
                <c:ptCount val="1"/>
                <c:pt idx="0">
                  <c:v>AH Mathematics of Mechanics M</c:v>
                </c:pt>
              </c:strCache>
            </c:strRef>
          </c:tx>
          <c:spPr>
            <a:ln w="28575" cap="rnd">
              <a:solidFill>
                <a:schemeClr val="accent5"/>
              </a:solidFill>
              <a:round/>
            </a:ln>
            <a:effectLst/>
          </c:spPr>
          <c:marker>
            <c:symbol val="none"/>
          </c:marker>
          <c:cat>
            <c:numRef>
              <c:f>Scotland!$C$7:$H$7</c:f>
              <c:numCache>
                <c:formatCode>General</c:formatCode>
                <c:ptCount val="6"/>
                <c:pt idx="0">
                  <c:v>2016</c:v>
                </c:pt>
                <c:pt idx="1">
                  <c:v>2017</c:v>
                </c:pt>
                <c:pt idx="2">
                  <c:v>2018</c:v>
                </c:pt>
                <c:pt idx="3">
                  <c:v>2019</c:v>
                </c:pt>
                <c:pt idx="4">
                  <c:v>2020</c:v>
                </c:pt>
                <c:pt idx="5">
                  <c:v>2021</c:v>
                </c:pt>
              </c:numCache>
            </c:numRef>
          </c:cat>
          <c:val>
            <c:numRef>
              <c:f>Scotland!$C$12:$H$12</c:f>
              <c:numCache>
                <c:formatCode>0</c:formatCode>
                <c:ptCount val="6"/>
                <c:pt idx="0">
                  <c:v>177.6</c:v>
                </c:pt>
                <c:pt idx="1">
                  <c:v>220.32</c:v>
                </c:pt>
                <c:pt idx="2">
                  <c:v>234.08</c:v>
                </c:pt>
                <c:pt idx="3">
                  <c:v>233.142</c:v>
                </c:pt>
                <c:pt idx="4">
                  <c:v>255.03600000000003</c:v>
                </c:pt>
                <c:pt idx="5">
                  <c:v>258.24</c:v>
                </c:pt>
              </c:numCache>
            </c:numRef>
          </c:val>
          <c:smooth val="0"/>
          <c:extLst>
            <c:ext xmlns:c16="http://schemas.microsoft.com/office/drawing/2014/chart" uri="{C3380CC4-5D6E-409C-BE32-E72D297353CC}">
              <c16:uniqueId val="{00000004-C942-4037-B18A-D858B7B6509A}"/>
            </c:ext>
          </c:extLst>
        </c:ser>
        <c:ser>
          <c:idx val="5"/>
          <c:order val="5"/>
          <c:tx>
            <c:strRef>
              <c:f>Scotland!$B$13</c:f>
              <c:strCache>
                <c:ptCount val="1"/>
                <c:pt idx="0">
                  <c:v>AH Mathematics of Mechanics F</c:v>
                </c:pt>
              </c:strCache>
            </c:strRef>
          </c:tx>
          <c:spPr>
            <a:ln w="28575" cap="rnd">
              <a:solidFill>
                <a:schemeClr val="accent6"/>
              </a:solidFill>
              <a:round/>
            </a:ln>
            <a:effectLst/>
          </c:spPr>
          <c:marker>
            <c:symbol val="none"/>
          </c:marker>
          <c:cat>
            <c:numRef>
              <c:f>Scotland!$C$7:$H$7</c:f>
              <c:numCache>
                <c:formatCode>General</c:formatCode>
                <c:ptCount val="6"/>
                <c:pt idx="0">
                  <c:v>2016</c:v>
                </c:pt>
                <c:pt idx="1">
                  <c:v>2017</c:v>
                </c:pt>
                <c:pt idx="2">
                  <c:v>2018</c:v>
                </c:pt>
                <c:pt idx="3">
                  <c:v>2019</c:v>
                </c:pt>
                <c:pt idx="4">
                  <c:v>2020</c:v>
                </c:pt>
                <c:pt idx="5">
                  <c:v>2021</c:v>
                </c:pt>
              </c:numCache>
            </c:numRef>
          </c:cat>
          <c:val>
            <c:numRef>
              <c:f>Scotland!$C$13:$H$13</c:f>
              <c:numCache>
                <c:formatCode>0</c:formatCode>
                <c:ptCount val="6"/>
                <c:pt idx="0">
                  <c:v>44.4</c:v>
                </c:pt>
                <c:pt idx="1">
                  <c:v>51.68</c:v>
                </c:pt>
                <c:pt idx="2">
                  <c:v>69.92</c:v>
                </c:pt>
                <c:pt idx="3">
                  <c:v>60.858000000000004</c:v>
                </c:pt>
                <c:pt idx="4">
                  <c:v>62.964000000000006</c:v>
                </c:pt>
                <c:pt idx="5">
                  <c:v>61.76</c:v>
                </c:pt>
              </c:numCache>
            </c:numRef>
          </c:val>
          <c:smooth val="0"/>
          <c:extLst>
            <c:ext xmlns:c16="http://schemas.microsoft.com/office/drawing/2014/chart" uri="{C3380CC4-5D6E-409C-BE32-E72D297353CC}">
              <c16:uniqueId val="{00000005-C942-4037-B18A-D858B7B6509A}"/>
            </c:ext>
          </c:extLst>
        </c:ser>
        <c:ser>
          <c:idx val="6"/>
          <c:order val="6"/>
          <c:tx>
            <c:strRef>
              <c:f>Scotland!$B$14</c:f>
              <c:strCache>
                <c:ptCount val="1"/>
                <c:pt idx="0">
                  <c:v>AH Statistics M</c:v>
                </c:pt>
              </c:strCache>
            </c:strRef>
          </c:tx>
          <c:spPr>
            <a:ln w="28575" cap="rnd">
              <a:solidFill>
                <a:schemeClr val="accent1">
                  <a:lumMod val="60000"/>
                </a:schemeClr>
              </a:solidFill>
              <a:round/>
            </a:ln>
            <a:effectLst/>
          </c:spPr>
          <c:marker>
            <c:symbol val="none"/>
          </c:marker>
          <c:cat>
            <c:numRef>
              <c:f>Scotland!$C$7:$H$7</c:f>
              <c:numCache>
                <c:formatCode>General</c:formatCode>
                <c:ptCount val="6"/>
                <c:pt idx="0">
                  <c:v>2016</c:v>
                </c:pt>
                <c:pt idx="1">
                  <c:v>2017</c:v>
                </c:pt>
                <c:pt idx="2">
                  <c:v>2018</c:v>
                </c:pt>
                <c:pt idx="3">
                  <c:v>2019</c:v>
                </c:pt>
                <c:pt idx="4">
                  <c:v>2020</c:v>
                </c:pt>
                <c:pt idx="5">
                  <c:v>2021</c:v>
                </c:pt>
              </c:numCache>
            </c:numRef>
          </c:cat>
          <c:val>
            <c:numRef>
              <c:f>Scotland!$C$14:$H$14</c:f>
              <c:numCache>
                <c:formatCode>0</c:formatCode>
                <c:ptCount val="6"/>
                <c:pt idx="0">
                  <c:v>107.38</c:v>
                </c:pt>
                <c:pt idx="1">
                  <c:v>107.73</c:v>
                </c:pt>
                <c:pt idx="2">
                  <c:v>103.044</c:v>
                </c:pt>
                <c:pt idx="3">
                  <c:v>125.08</c:v>
                </c:pt>
                <c:pt idx="4">
                  <c:v>118.854</c:v>
                </c:pt>
                <c:pt idx="5">
                  <c:v>125.24799999999999</c:v>
                </c:pt>
              </c:numCache>
            </c:numRef>
          </c:val>
          <c:smooth val="0"/>
          <c:extLst>
            <c:ext xmlns:c16="http://schemas.microsoft.com/office/drawing/2014/chart" uri="{C3380CC4-5D6E-409C-BE32-E72D297353CC}">
              <c16:uniqueId val="{00000006-C942-4037-B18A-D858B7B6509A}"/>
            </c:ext>
          </c:extLst>
        </c:ser>
        <c:ser>
          <c:idx val="7"/>
          <c:order val="7"/>
          <c:tx>
            <c:strRef>
              <c:f>Scotland!$B$15</c:f>
              <c:strCache>
                <c:ptCount val="1"/>
                <c:pt idx="0">
                  <c:v>AH Statistics F</c:v>
                </c:pt>
              </c:strCache>
            </c:strRef>
          </c:tx>
          <c:spPr>
            <a:ln w="28575" cap="rnd">
              <a:solidFill>
                <a:schemeClr val="accent2">
                  <a:lumMod val="60000"/>
                </a:schemeClr>
              </a:solidFill>
              <a:round/>
            </a:ln>
            <a:effectLst/>
          </c:spPr>
          <c:marker>
            <c:symbol val="none"/>
          </c:marker>
          <c:cat>
            <c:numRef>
              <c:f>Scotland!$C$7:$H$7</c:f>
              <c:numCache>
                <c:formatCode>General</c:formatCode>
                <c:ptCount val="6"/>
                <c:pt idx="0">
                  <c:v>2016</c:v>
                </c:pt>
                <c:pt idx="1">
                  <c:v>2017</c:v>
                </c:pt>
                <c:pt idx="2">
                  <c:v>2018</c:v>
                </c:pt>
                <c:pt idx="3">
                  <c:v>2019</c:v>
                </c:pt>
                <c:pt idx="4">
                  <c:v>2020</c:v>
                </c:pt>
                <c:pt idx="5">
                  <c:v>2021</c:v>
                </c:pt>
              </c:numCache>
            </c:numRef>
          </c:cat>
          <c:val>
            <c:numRef>
              <c:f>Scotland!$C$15:$H$15</c:f>
              <c:numCache>
                <c:formatCode>0</c:formatCode>
                <c:ptCount val="6"/>
                <c:pt idx="0">
                  <c:v>74.62</c:v>
                </c:pt>
                <c:pt idx="1">
                  <c:v>81.27</c:v>
                </c:pt>
                <c:pt idx="2">
                  <c:v>82.956000000000003</c:v>
                </c:pt>
                <c:pt idx="3">
                  <c:v>86.92</c:v>
                </c:pt>
                <c:pt idx="4">
                  <c:v>67.146000000000001</c:v>
                </c:pt>
                <c:pt idx="5">
                  <c:v>80.75200000000001</c:v>
                </c:pt>
              </c:numCache>
            </c:numRef>
          </c:val>
          <c:smooth val="0"/>
          <c:extLst>
            <c:ext xmlns:c16="http://schemas.microsoft.com/office/drawing/2014/chart" uri="{C3380CC4-5D6E-409C-BE32-E72D297353CC}">
              <c16:uniqueId val="{00000007-C942-4037-B18A-D858B7B6509A}"/>
            </c:ext>
          </c:extLst>
        </c:ser>
        <c:dLbls>
          <c:showLegendKey val="0"/>
          <c:showVal val="0"/>
          <c:showCatName val="0"/>
          <c:showSerName val="0"/>
          <c:showPercent val="0"/>
          <c:showBubbleSize val="0"/>
        </c:dLbls>
        <c:smooth val="0"/>
        <c:axId val="546028328"/>
        <c:axId val="546028656"/>
      </c:lineChart>
      <c:catAx>
        <c:axId val="546028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6028656"/>
        <c:crosses val="autoZero"/>
        <c:auto val="1"/>
        <c:lblAlgn val="ctr"/>
        <c:lblOffset val="100"/>
        <c:noMultiLvlLbl val="0"/>
      </c:catAx>
      <c:valAx>
        <c:axId val="546028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602832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6"/>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7"/>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3745570456658998"/>
          <c:y val="0.67425895097961785"/>
          <c:w val="0.77326293377710342"/>
          <c:h val="0.286787907043080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Scotland H</a:t>
            </a:r>
            <a:r>
              <a:rPr lang="en-GB" baseline="0"/>
              <a:t> Mathematics attainment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Scotland!$B$27</c:f>
              <c:strCache>
                <c:ptCount val="1"/>
                <c:pt idx="0">
                  <c:v>M % H Mathematics grade A-C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Scotland!$C$26:$H$26</c:f>
              <c:numCache>
                <c:formatCode>General</c:formatCode>
                <c:ptCount val="6"/>
                <c:pt idx="0">
                  <c:v>2016</c:v>
                </c:pt>
                <c:pt idx="1">
                  <c:v>2017</c:v>
                </c:pt>
                <c:pt idx="2">
                  <c:v>2018</c:v>
                </c:pt>
                <c:pt idx="3">
                  <c:v>2019</c:v>
                </c:pt>
                <c:pt idx="4">
                  <c:v>2020</c:v>
                </c:pt>
                <c:pt idx="5">
                  <c:v>2021</c:v>
                </c:pt>
              </c:numCache>
            </c:numRef>
          </c:cat>
          <c:val>
            <c:numRef>
              <c:f>Scotland!$C$27:$H$27</c:f>
              <c:numCache>
                <c:formatCode>General</c:formatCode>
                <c:ptCount val="6"/>
                <c:pt idx="0">
                  <c:v>73</c:v>
                </c:pt>
                <c:pt idx="1">
                  <c:v>73</c:v>
                </c:pt>
                <c:pt idx="2">
                  <c:v>72.599999999999994</c:v>
                </c:pt>
                <c:pt idx="3">
                  <c:v>70.400000000000006</c:v>
                </c:pt>
                <c:pt idx="4">
                  <c:v>81.099999999999994</c:v>
                </c:pt>
                <c:pt idx="5">
                  <c:v>77.8</c:v>
                </c:pt>
              </c:numCache>
            </c:numRef>
          </c:val>
          <c:smooth val="0"/>
          <c:extLst>
            <c:ext xmlns:c16="http://schemas.microsoft.com/office/drawing/2014/chart" uri="{C3380CC4-5D6E-409C-BE32-E72D297353CC}">
              <c16:uniqueId val="{00000000-F701-4FD3-A3D2-9CC61794C089}"/>
            </c:ext>
          </c:extLst>
        </c:ser>
        <c:ser>
          <c:idx val="1"/>
          <c:order val="1"/>
          <c:tx>
            <c:strRef>
              <c:f>Scotland!$B$28</c:f>
              <c:strCache>
                <c:ptCount val="1"/>
                <c:pt idx="0">
                  <c:v>F % H Mathematics grade A-C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Scotland!$C$26:$H$26</c:f>
              <c:numCache>
                <c:formatCode>General</c:formatCode>
                <c:ptCount val="6"/>
                <c:pt idx="0">
                  <c:v>2016</c:v>
                </c:pt>
                <c:pt idx="1">
                  <c:v>2017</c:v>
                </c:pt>
                <c:pt idx="2">
                  <c:v>2018</c:v>
                </c:pt>
                <c:pt idx="3">
                  <c:v>2019</c:v>
                </c:pt>
                <c:pt idx="4">
                  <c:v>2020</c:v>
                </c:pt>
                <c:pt idx="5">
                  <c:v>2021</c:v>
                </c:pt>
              </c:numCache>
            </c:numRef>
          </c:cat>
          <c:val>
            <c:numRef>
              <c:f>Scotland!$C$28:$H$28</c:f>
              <c:numCache>
                <c:formatCode>General</c:formatCode>
                <c:ptCount val="6"/>
                <c:pt idx="0">
                  <c:v>75</c:v>
                </c:pt>
                <c:pt idx="1">
                  <c:v>76</c:v>
                </c:pt>
                <c:pt idx="2">
                  <c:v>76.599999999999994</c:v>
                </c:pt>
                <c:pt idx="3">
                  <c:v>74.599999999999994</c:v>
                </c:pt>
                <c:pt idx="4">
                  <c:v>85.7</c:v>
                </c:pt>
                <c:pt idx="5">
                  <c:v>82.8</c:v>
                </c:pt>
              </c:numCache>
            </c:numRef>
          </c:val>
          <c:smooth val="0"/>
          <c:extLst>
            <c:ext xmlns:c16="http://schemas.microsoft.com/office/drawing/2014/chart" uri="{C3380CC4-5D6E-409C-BE32-E72D297353CC}">
              <c16:uniqueId val="{00000001-F701-4FD3-A3D2-9CC61794C089}"/>
            </c:ext>
          </c:extLst>
        </c:ser>
        <c:ser>
          <c:idx val="2"/>
          <c:order val="2"/>
          <c:tx>
            <c:strRef>
              <c:f>Scotland!$B$29</c:f>
              <c:strCache>
                <c:ptCount val="1"/>
                <c:pt idx="0">
                  <c:v>M % H Mathematics grade 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Scotland!$C$26:$H$26</c:f>
              <c:numCache>
                <c:formatCode>General</c:formatCode>
                <c:ptCount val="6"/>
                <c:pt idx="0">
                  <c:v>2016</c:v>
                </c:pt>
                <c:pt idx="1">
                  <c:v>2017</c:v>
                </c:pt>
                <c:pt idx="2">
                  <c:v>2018</c:v>
                </c:pt>
                <c:pt idx="3">
                  <c:v>2019</c:v>
                </c:pt>
                <c:pt idx="4">
                  <c:v>2020</c:v>
                </c:pt>
                <c:pt idx="5">
                  <c:v>2021</c:v>
                </c:pt>
              </c:numCache>
            </c:numRef>
          </c:cat>
          <c:val>
            <c:numRef>
              <c:f>Scotland!$C$29:$H$29</c:f>
              <c:numCache>
                <c:formatCode>General</c:formatCode>
                <c:ptCount val="6"/>
                <c:pt idx="0">
                  <c:v>31</c:v>
                </c:pt>
                <c:pt idx="1">
                  <c:v>31</c:v>
                </c:pt>
                <c:pt idx="2">
                  <c:v>33.1</c:v>
                </c:pt>
                <c:pt idx="3">
                  <c:v>32.200000000000003</c:v>
                </c:pt>
                <c:pt idx="4">
                  <c:v>39.1</c:v>
                </c:pt>
                <c:pt idx="5">
                  <c:v>44.3</c:v>
                </c:pt>
              </c:numCache>
            </c:numRef>
          </c:val>
          <c:smooth val="0"/>
          <c:extLst>
            <c:ext xmlns:c16="http://schemas.microsoft.com/office/drawing/2014/chart" uri="{C3380CC4-5D6E-409C-BE32-E72D297353CC}">
              <c16:uniqueId val="{00000002-F701-4FD3-A3D2-9CC61794C089}"/>
            </c:ext>
          </c:extLst>
        </c:ser>
        <c:ser>
          <c:idx val="3"/>
          <c:order val="3"/>
          <c:tx>
            <c:strRef>
              <c:f>Scotland!$B$30</c:f>
              <c:strCache>
                <c:ptCount val="1"/>
                <c:pt idx="0">
                  <c:v>F % H Mathematics grade 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Scotland!$C$26:$H$26</c:f>
              <c:numCache>
                <c:formatCode>General</c:formatCode>
                <c:ptCount val="6"/>
                <c:pt idx="0">
                  <c:v>2016</c:v>
                </c:pt>
                <c:pt idx="1">
                  <c:v>2017</c:v>
                </c:pt>
                <c:pt idx="2">
                  <c:v>2018</c:v>
                </c:pt>
                <c:pt idx="3">
                  <c:v>2019</c:v>
                </c:pt>
                <c:pt idx="4">
                  <c:v>2020</c:v>
                </c:pt>
                <c:pt idx="5">
                  <c:v>2021</c:v>
                </c:pt>
              </c:numCache>
            </c:numRef>
          </c:cat>
          <c:val>
            <c:numRef>
              <c:f>Scotland!$C$30:$H$30</c:f>
              <c:numCache>
                <c:formatCode>General</c:formatCode>
                <c:ptCount val="6"/>
                <c:pt idx="0">
                  <c:v>31</c:v>
                </c:pt>
                <c:pt idx="1">
                  <c:v>32</c:v>
                </c:pt>
                <c:pt idx="2">
                  <c:v>33.9</c:v>
                </c:pt>
                <c:pt idx="3">
                  <c:v>33.6</c:v>
                </c:pt>
                <c:pt idx="4">
                  <c:v>42.3</c:v>
                </c:pt>
                <c:pt idx="5">
                  <c:v>50.3</c:v>
                </c:pt>
              </c:numCache>
            </c:numRef>
          </c:val>
          <c:smooth val="0"/>
          <c:extLst>
            <c:ext xmlns:c16="http://schemas.microsoft.com/office/drawing/2014/chart" uri="{C3380CC4-5D6E-409C-BE32-E72D297353CC}">
              <c16:uniqueId val="{00000003-F701-4FD3-A3D2-9CC61794C089}"/>
            </c:ext>
          </c:extLst>
        </c:ser>
        <c:dLbls>
          <c:showLegendKey val="0"/>
          <c:showVal val="0"/>
          <c:showCatName val="0"/>
          <c:showSerName val="0"/>
          <c:showPercent val="0"/>
          <c:showBubbleSize val="0"/>
        </c:dLbls>
        <c:marker val="1"/>
        <c:smooth val="0"/>
        <c:axId val="455352400"/>
        <c:axId val="455351744"/>
      </c:lineChart>
      <c:catAx>
        <c:axId val="45535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351744"/>
        <c:crosses val="autoZero"/>
        <c:auto val="1"/>
        <c:lblAlgn val="ctr"/>
        <c:lblOffset val="100"/>
        <c:noMultiLvlLbl val="0"/>
      </c:catAx>
      <c:valAx>
        <c:axId val="45535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352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Scotland</a:t>
            </a:r>
            <a:r>
              <a:rPr lang="en-GB" baseline="0"/>
              <a:t> AH Mathematics attainment</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Scotland!$B$32</c:f>
              <c:strCache>
                <c:ptCount val="1"/>
                <c:pt idx="0">
                  <c:v>M % AH Mathematics grade A-C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Scotland!$C$31:$H$31</c:f>
              <c:numCache>
                <c:formatCode>General</c:formatCode>
                <c:ptCount val="6"/>
                <c:pt idx="0">
                  <c:v>2016</c:v>
                </c:pt>
                <c:pt idx="1">
                  <c:v>2017</c:v>
                </c:pt>
                <c:pt idx="2">
                  <c:v>2018</c:v>
                </c:pt>
                <c:pt idx="3">
                  <c:v>2019</c:v>
                </c:pt>
                <c:pt idx="4">
                  <c:v>2020</c:v>
                </c:pt>
                <c:pt idx="5">
                  <c:v>2021</c:v>
                </c:pt>
              </c:numCache>
            </c:numRef>
          </c:cat>
          <c:val>
            <c:numRef>
              <c:f>Scotland!$C$32:$H$32</c:f>
              <c:numCache>
                <c:formatCode>General</c:formatCode>
                <c:ptCount val="6"/>
                <c:pt idx="0">
                  <c:v>71</c:v>
                </c:pt>
                <c:pt idx="1">
                  <c:v>72</c:v>
                </c:pt>
                <c:pt idx="2">
                  <c:v>72.3</c:v>
                </c:pt>
                <c:pt idx="3">
                  <c:v>73.900000000000006</c:v>
                </c:pt>
                <c:pt idx="4">
                  <c:v>87.6</c:v>
                </c:pt>
                <c:pt idx="5">
                  <c:v>85.3</c:v>
                </c:pt>
              </c:numCache>
            </c:numRef>
          </c:val>
          <c:smooth val="0"/>
          <c:extLst>
            <c:ext xmlns:c16="http://schemas.microsoft.com/office/drawing/2014/chart" uri="{C3380CC4-5D6E-409C-BE32-E72D297353CC}">
              <c16:uniqueId val="{00000000-D305-4729-AD6C-D18C6AA32147}"/>
            </c:ext>
          </c:extLst>
        </c:ser>
        <c:ser>
          <c:idx val="1"/>
          <c:order val="1"/>
          <c:tx>
            <c:strRef>
              <c:f>Scotland!$B$33</c:f>
              <c:strCache>
                <c:ptCount val="1"/>
                <c:pt idx="0">
                  <c:v>F % AH Mathematics grade A-C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Scotland!$C$31:$H$31</c:f>
              <c:numCache>
                <c:formatCode>General</c:formatCode>
                <c:ptCount val="6"/>
                <c:pt idx="0">
                  <c:v>2016</c:v>
                </c:pt>
                <c:pt idx="1">
                  <c:v>2017</c:v>
                </c:pt>
                <c:pt idx="2">
                  <c:v>2018</c:v>
                </c:pt>
                <c:pt idx="3">
                  <c:v>2019</c:v>
                </c:pt>
                <c:pt idx="4">
                  <c:v>2020</c:v>
                </c:pt>
                <c:pt idx="5">
                  <c:v>2021</c:v>
                </c:pt>
              </c:numCache>
            </c:numRef>
          </c:cat>
          <c:val>
            <c:numRef>
              <c:f>Scotland!$C$33:$H$33</c:f>
              <c:numCache>
                <c:formatCode>General</c:formatCode>
                <c:ptCount val="6"/>
                <c:pt idx="0">
                  <c:v>78</c:v>
                </c:pt>
                <c:pt idx="1">
                  <c:v>78</c:v>
                </c:pt>
                <c:pt idx="2">
                  <c:v>78.599999999999994</c:v>
                </c:pt>
                <c:pt idx="3">
                  <c:v>77.5</c:v>
                </c:pt>
                <c:pt idx="4">
                  <c:v>91.6</c:v>
                </c:pt>
                <c:pt idx="5">
                  <c:v>89.4</c:v>
                </c:pt>
              </c:numCache>
            </c:numRef>
          </c:val>
          <c:smooth val="0"/>
          <c:extLst>
            <c:ext xmlns:c16="http://schemas.microsoft.com/office/drawing/2014/chart" uri="{C3380CC4-5D6E-409C-BE32-E72D297353CC}">
              <c16:uniqueId val="{00000001-D305-4729-AD6C-D18C6AA32147}"/>
            </c:ext>
          </c:extLst>
        </c:ser>
        <c:ser>
          <c:idx val="2"/>
          <c:order val="2"/>
          <c:tx>
            <c:strRef>
              <c:f>Scotland!$B$34</c:f>
              <c:strCache>
                <c:ptCount val="1"/>
                <c:pt idx="0">
                  <c:v>M % AH Mathematics grade 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Scotland!$C$31:$H$31</c:f>
              <c:numCache>
                <c:formatCode>General</c:formatCode>
                <c:ptCount val="6"/>
                <c:pt idx="0">
                  <c:v>2016</c:v>
                </c:pt>
                <c:pt idx="1">
                  <c:v>2017</c:v>
                </c:pt>
                <c:pt idx="2">
                  <c:v>2018</c:v>
                </c:pt>
                <c:pt idx="3">
                  <c:v>2019</c:v>
                </c:pt>
                <c:pt idx="4">
                  <c:v>2020</c:v>
                </c:pt>
                <c:pt idx="5">
                  <c:v>2021</c:v>
                </c:pt>
              </c:numCache>
            </c:numRef>
          </c:cat>
          <c:val>
            <c:numRef>
              <c:f>Scotland!$C$34:$H$34</c:f>
              <c:numCache>
                <c:formatCode>General</c:formatCode>
                <c:ptCount val="6"/>
                <c:pt idx="0">
                  <c:v>40</c:v>
                </c:pt>
                <c:pt idx="1">
                  <c:v>36</c:v>
                </c:pt>
                <c:pt idx="2">
                  <c:v>35.1</c:v>
                </c:pt>
                <c:pt idx="3">
                  <c:v>36.299999999999997</c:v>
                </c:pt>
                <c:pt idx="4">
                  <c:v>45.2</c:v>
                </c:pt>
                <c:pt idx="5">
                  <c:v>54.5</c:v>
                </c:pt>
              </c:numCache>
            </c:numRef>
          </c:val>
          <c:smooth val="0"/>
          <c:extLst>
            <c:ext xmlns:c16="http://schemas.microsoft.com/office/drawing/2014/chart" uri="{C3380CC4-5D6E-409C-BE32-E72D297353CC}">
              <c16:uniqueId val="{00000002-D305-4729-AD6C-D18C6AA32147}"/>
            </c:ext>
          </c:extLst>
        </c:ser>
        <c:ser>
          <c:idx val="3"/>
          <c:order val="3"/>
          <c:tx>
            <c:strRef>
              <c:f>Scotland!$B$35</c:f>
              <c:strCache>
                <c:ptCount val="1"/>
                <c:pt idx="0">
                  <c:v>F % AH Mathematics grade 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Scotland!$C$31:$H$31</c:f>
              <c:numCache>
                <c:formatCode>General</c:formatCode>
                <c:ptCount val="6"/>
                <c:pt idx="0">
                  <c:v>2016</c:v>
                </c:pt>
                <c:pt idx="1">
                  <c:v>2017</c:v>
                </c:pt>
                <c:pt idx="2">
                  <c:v>2018</c:v>
                </c:pt>
                <c:pt idx="3">
                  <c:v>2019</c:v>
                </c:pt>
                <c:pt idx="4">
                  <c:v>2020</c:v>
                </c:pt>
                <c:pt idx="5">
                  <c:v>2021</c:v>
                </c:pt>
              </c:numCache>
            </c:numRef>
          </c:cat>
          <c:val>
            <c:numRef>
              <c:f>Scotland!$C$35:$H$35</c:f>
              <c:numCache>
                <c:formatCode>General</c:formatCode>
                <c:ptCount val="6"/>
                <c:pt idx="0">
                  <c:v>44</c:v>
                </c:pt>
                <c:pt idx="1">
                  <c:v>40</c:v>
                </c:pt>
                <c:pt idx="2">
                  <c:v>41.2</c:v>
                </c:pt>
                <c:pt idx="3">
                  <c:v>38.6</c:v>
                </c:pt>
                <c:pt idx="4">
                  <c:v>51.9</c:v>
                </c:pt>
                <c:pt idx="5">
                  <c:v>62.7</c:v>
                </c:pt>
              </c:numCache>
            </c:numRef>
          </c:val>
          <c:smooth val="0"/>
          <c:extLst>
            <c:ext xmlns:c16="http://schemas.microsoft.com/office/drawing/2014/chart" uri="{C3380CC4-5D6E-409C-BE32-E72D297353CC}">
              <c16:uniqueId val="{00000003-D305-4729-AD6C-D18C6AA32147}"/>
            </c:ext>
          </c:extLst>
        </c:ser>
        <c:dLbls>
          <c:showLegendKey val="0"/>
          <c:showVal val="0"/>
          <c:showCatName val="0"/>
          <c:showSerName val="0"/>
          <c:showPercent val="0"/>
          <c:showBubbleSize val="0"/>
        </c:dLbls>
        <c:marker val="1"/>
        <c:smooth val="0"/>
        <c:axId val="455318616"/>
        <c:axId val="455325504"/>
      </c:lineChart>
      <c:catAx>
        <c:axId val="455318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325504"/>
        <c:crosses val="autoZero"/>
        <c:auto val="1"/>
        <c:lblAlgn val="ctr"/>
        <c:lblOffset val="100"/>
        <c:noMultiLvlLbl val="0"/>
      </c:catAx>
      <c:valAx>
        <c:axId val="455325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318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NI</a:t>
            </a:r>
            <a:r>
              <a:rPr lang="en-GB" baseline="0"/>
              <a:t> GCSE Mathematics attainment age 16</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81323382204896E-2"/>
          <c:y val="0.21288801571709234"/>
          <c:w val="0.87334612872775186"/>
          <c:h val="0.47935708429373636"/>
        </c:manualLayout>
      </c:layout>
      <c:lineChart>
        <c:grouping val="standard"/>
        <c:varyColors val="0"/>
        <c:ser>
          <c:idx val="0"/>
          <c:order val="0"/>
          <c:tx>
            <c:strRef>
              <c:f>'NI age 16'!$A$12:$C$12</c:f>
              <c:strCache>
                <c:ptCount val="3"/>
                <c:pt idx="0">
                  <c:v>M % Ma GCSE grade 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'NI age 16'!$D$11:$H$11</c:f>
              <c:numCache>
                <c:formatCode>General</c:formatCode>
                <c:ptCount val="5"/>
                <c:pt idx="0">
                  <c:v>2017</c:v>
                </c:pt>
                <c:pt idx="1">
                  <c:v>2018</c:v>
                </c:pt>
                <c:pt idx="2">
                  <c:v>2019</c:v>
                </c:pt>
                <c:pt idx="3">
                  <c:v>2020</c:v>
                </c:pt>
                <c:pt idx="4">
                  <c:v>2021</c:v>
                </c:pt>
              </c:numCache>
            </c:numRef>
          </c:cat>
          <c:val>
            <c:numRef>
              <c:f>'NI age 16'!$D$12:$H$12</c:f>
              <c:numCache>
                <c:formatCode>General</c:formatCode>
                <c:ptCount val="5"/>
                <c:pt idx="2">
                  <c:v>4.4000000000000004</c:v>
                </c:pt>
                <c:pt idx="3">
                  <c:v>5.5</c:v>
                </c:pt>
                <c:pt idx="4">
                  <c:v>6.5</c:v>
                </c:pt>
              </c:numCache>
            </c:numRef>
          </c:val>
          <c:smooth val="0"/>
          <c:extLst>
            <c:ext xmlns:c16="http://schemas.microsoft.com/office/drawing/2014/chart" uri="{C3380CC4-5D6E-409C-BE32-E72D297353CC}">
              <c16:uniqueId val="{00000000-B236-4DB3-A19D-E2F6873F68BF}"/>
            </c:ext>
          </c:extLst>
        </c:ser>
        <c:ser>
          <c:idx val="1"/>
          <c:order val="1"/>
          <c:tx>
            <c:strRef>
              <c:f>'NI age 16'!$A$13:$C$13</c:f>
              <c:strCache>
                <c:ptCount val="3"/>
                <c:pt idx="0">
                  <c:v>F % Ma GCSE grade 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'NI age 16'!$D$11:$H$11</c:f>
              <c:numCache>
                <c:formatCode>General</c:formatCode>
                <c:ptCount val="5"/>
                <c:pt idx="0">
                  <c:v>2017</c:v>
                </c:pt>
                <c:pt idx="1">
                  <c:v>2018</c:v>
                </c:pt>
                <c:pt idx="2">
                  <c:v>2019</c:v>
                </c:pt>
                <c:pt idx="3">
                  <c:v>2020</c:v>
                </c:pt>
                <c:pt idx="4">
                  <c:v>2021</c:v>
                </c:pt>
              </c:numCache>
            </c:numRef>
          </c:cat>
          <c:val>
            <c:numRef>
              <c:f>'NI age 16'!$D$13:$H$13</c:f>
              <c:numCache>
                <c:formatCode>General</c:formatCode>
                <c:ptCount val="5"/>
                <c:pt idx="2">
                  <c:v>5.7</c:v>
                </c:pt>
                <c:pt idx="3">
                  <c:v>8.1999999999999993</c:v>
                </c:pt>
                <c:pt idx="4">
                  <c:v>8.6999999999999993</c:v>
                </c:pt>
              </c:numCache>
            </c:numRef>
          </c:val>
          <c:smooth val="0"/>
          <c:extLst>
            <c:ext xmlns:c16="http://schemas.microsoft.com/office/drawing/2014/chart" uri="{C3380CC4-5D6E-409C-BE32-E72D297353CC}">
              <c16:uniqueId val="{00000001-B236-4DB3-A19D-E2F6873F68BF}"/>
            </c:ext>
          </c:extLst>
        </c:ser>
        <c:ser>
          <c:idx val="2"/>
          <c:order val="2"/>
          <c:tx>
            <c:strRef>
              <c:f>'NI age 16'!$A$14:$C$14</c:f>
              <c:strCache>
                <c:ptCount val="3"/>
                <c:pt idx="0">
                  <c:v>M % Ma GCSE grade A*/A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'NI age 16'!$D$11:$H$11</c:f>
              <c:numCache>
                <c:formatCode>General</c:formatCode>
                <c:ptCount val="5"/>
                <c:pt idx="0">
                  <c:v>2017</c:v>
                </c:pt>
                <c:pt idx="1">
                  <c:v>2018</c:v>
                </c:pt>
                <c:pt idx="2">
                  <c:v>2019</c:v>
                </c:pt>
                <c:pt idx="3">
                  <c:v>2020</c:v>
                </c:pt>
                <c:pt idx="4">
                  <c:v>2021</c:v>
                </c:pt>
              </c:numCache>
            </c:numRef>
          </c:cat>
          <c:val>
            <c:numRef>
              <c:f>'NI age 16'!$D$14:$H$14</c:f>
              <c:numCache>
                <c:formatCode>General</c:formatCode>
                <c:ptCount val="5"/>
                <c:pt idx="0">
                  <c:v>21.1</c:v>
                </c:pt>
                <c:pt idx="1">
                  <c:v>20.7</c:v>
                </c:pt>
                <c:pt idx="2">
                  <c:v>22.2</c:v>
                </c:pt>
                <c:pt idx="3">
                  <c:v>24.3</c:v>
                </c:pt>
                <c:pt idx="4">
                  <c:v>24.3</c:v>
                </c:pt>
              </c:numCache>
            </c:numRef>
          </c:val>
          <c:smooth val="0"/>
          <c:extLst>
            <c:ext xmlns:c16="http://schemas.microsoft.com/office/drawing/2014/chart" uri="{C3380CC4-5D6E-409C-BE32-E72D297353CC}">
              <c16:uniqueId val="{00000002-B236-4DB3-A19D-E2F6873F68BF}"/>
            </c:ext>
          </c:extLst>
        </c:ser>
        <c:ser>
          <c:idx val="3"/>
          <c:order val="3"/>
          <c:tx>
            <c:strRef>
              <c:f>'NI age 16'!$A$15:$C$15</c:f>
              <c:strCache>
                <c:ptCount val="3"/>
                <c:pt idx="0">
                  <c:v>F % Ma GCSE grade A*A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'NI age 16'!$D$11:$H$11</c:f>
              <c:numCache>
                <c:formatCode>General</c:formatCode>
                <c:ptCount val="5"/>
                <c:pt idx="0">
                  <c:v>2017</c:v>
                </c:pt>
                <c:pt idx="1">
                  <c:v>2018</c:v>
                </c:pt>
                <c:pt idx="2">
                  <c:v>2019</c:v>
                </c:pt>
                <c:pt idx="3">
                  <c:v>2020</c:v>
                </c:pt>
                <c:pt idx="4">
                  <c:v>2021</c:v>
                </c:pt>
              </c:numCache>
            </c:numRef>
          </c:cat>
          <c:val>
            <c:numRef>
              <c:f>'NI age 16'!$D$15:$H$15</c:f>
              <c:numCache>
                <c:formatCode>General</c:formatCode>
                <c:ptCount val="5"/>
                <c:pt idx="0">
                  <c:v>24.5</c:v>
                </c:pt>
                <c:pt idx="1">
                  <c:v>24.3</c:v>
                </c:pt>
                <c:pt idx="2">
                  <c:v>27</c:v>
                </c:pt>
                <c:pt idx="3">
                  <c:v>33.200000000000003</c:v>
                </c:pt>
                <c:pt idx="4">
                  <c:v>30</c:v>
                </c:pt>
              </c:numCache>
            </c:numRef>
          </c:val>
          <c:smooth val="0"/>
          <c:extLst>
            <c:ext xmlns:c16="http://schemas.microsoft.com/office/drawing/2014/chart" uri="{C3380CC4-5D6E-409C-BE32-E72D297353CC}">
              <c16:uniqueId val="{00000003-B236-4DB3-A19D-E2F6873F68BF}"/>
            </c:ext>
          </c:extLst>
        </c:ser>
        <c:ser>
          <c:idx val="4"/>
          <c:order val="4"/>
          <c:tx>
            <c:strRef>
              <c:f>'NI age 16'!$A$16:$C$16</c:f>
              <c:strCache>
                <c:ptCount val="3"/>
                <c:pt idx="0">
                  <c:v>M % MaGCSE grade A*-C</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'NI age 16'!$D$11:$H$11</c:f>
              <c:numCache>
                <c:formatCode>General</c:formatCode>
                <c:ptCount val="5"/>
                <c:pt idx="0">
                  <c:v>2017</c:v>
                </c:pt>
                <c:pt idx="1">
                  <c:v>2018</c:v>
                </c:pt>
                <c:pt idx="2">
                  <c:v>2019</c:v>
                </c:pt>
                <c:pt idx="3">
                  <c:v>2020</c:v>
                </c:pt>
                <c:pt idx="4">
                  <c:v>2021</c:v>
                </c:pt>
              </c:numCache>
            </c:numRef>
          </c:cat>
          <c:val>
            <c:numRef>
              <c:f>'NI age 16'!$D$16:$H$16</c:f>
              <c:numCache>
                <c:formatCode>General</c:formatCode>
                <c:ptCount val="5"/>
                <c:pt idx="0">
                  <c:v>69.099999999999994</c:v>
                </c:pt>
                <c:pt idx="1">
                  <c:v>68.599999999999994</c:v>
                </c:pt>
                <c:pt idx="2">
                  <c:v>71.3</c:v>
                </c:pt>
                <c:pt idx="3">
                  <c:v>78.2</c:v>
                </c:pt>
                <c:pt idx="4">
                  <c:v>80.2</c:v>
                </c:pt>
              </c:numCache>
            </c:numRef>
          </c:val>
          <c:smooth val="0"/>
          <c:extLst>
            <c:ext xmlns:c16="http://schemas.microsoft.com/office/drawing/2014/chart" uri="{C3380CC4-5D6E-409C-BE32-E72D297353CC}">
              <c16:uniqueId val="{00000004-B236-4DB3-A19D-E2F6873F68BF}"/>
            </c:ext>
          </c:extLst>
        </c:ser>
        <c:ser>
          <c:idx val="5"/>
          <c:order val="5"/>
          <c:tx>
            <c:strRef>
              <c:f>'NI age 16'!$A$17:$C$17</c:f>
              <c:strCache>
                <c:ptCount val="3"/>
                <c:pt idx="0">
                  <c:v>F % Ma GCSE grade A*-C</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'NI age 16'!$D$11:$H$11</c:f>
              <c:numCache>
                <c:formatCode>General</c:formatCode>
                <c:ptCount val="5"/>
                <c:pt idx="0">
                  <c:v>2017</c:v>
                </c:pt>
                <c:pt idx="1">
                  <c:v>2018</c:v>
                </c:pt>
                <c:pt idx="2">
                  <c:v>2019</c:v>
                </c:pt>
                <c:pt idx="3">
                  <c:v>2020</c:v>
                </c:pt>
                <c:pt idx="4">
                  <c:v>2021</c:v>
                </c:pt>
              </c:numCache>
            </c:numRef>
          </c:cat>
          <c:val>
            <c:numRef>
              <c:f>'NI age 16'!$D$17:$H$17</c:f>
              <c:numCache>
                <c:formatCode>General</c:formatCode>
                <c:ptCount val="5"/>
                <c:pt idx="0">
                  <c:v>72.3</c:v>
                </c:pt>
                <c:pt idx="1">
                  <c:v>73.7</c:v>
                </c:pt>
                <c:pt idx="2">
                  <c:v>76.2</c:v>
                </c:pt>
                <c:pt idx="3">
                  <c:v>80.900000000000006</c:v>
                </c:pt>
                <c:pt idx="4">
                  <c:v>83.1</c:v>
                </c:pt>
              </c:numCache>
            </c:numRef>
          </c:val>
          <c:smooth val="0"/>
          <c:extLst>
            <c:ext xmlns:c16="http://schemas.microsoft.com/office/drawing/2014/chart" uri="{C3380CC4-5D6E-409C-BE32-E72D297353CC}">
              <c16:uniqueId val="{00000005-B236-4DB3-A19D-E2F6873F68BF}"/>
            </c:ext>
          </c:extLst>
        </c:ser>
        <c:dLbls>
          <c:showLegendKey val="0"/>
          <c:showVal val="0"/>
          <c:showCatName val="0"/>
          <c:showSerName val="0"/>
          <c:showPercent val="0"/>
          <c:showBubbleSize val="0"/>
        </c:dLbls>
        <c:marker val="1"/>
        <c:smooth val="0"/>
        <c:axId val="513995488"/>
        <c:axId val="513996144"/>
      </c:lineChart>
      <c:catAx>
        <c:axId val="513995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996144"/>
        <c:crosses val="autoZero"/>
        <c:auto val="1"/>
        <c:lblAlgn val="ctr"/>
        <c:lblOffset val="100"/>
        <c:noMultiLvlLbl val="0"/>
      </c:catAx>
      <c:valAx>
        <c:axId val="513996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995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Wales</a:t>
            </a:r>
            <a:r>
              <a:rPr lang="en-GB" baseline="0"/>
              <a:t> GCSE Mathematics attainment age 16</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'Wales age 16'!$A$12:$C$12</c:f>
              <c:strCache>
                <c:ptCount val="3"/>
                <c:pt idx="0">
                  <c:v>M % Ma GCSE grade 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'Wales age 16'!$D$11:$H$11</c:f>
              <c:strCache>
                <c:ptCount val="5"/>
                <c:pt idx="0">
                  <c:v>2017</c:v>
                </c:pt>
                <c:pt idx="1">
                  <c:v>2018</c:v>
                </c:pt>
                <c:pt idx="2">
                  <c:v>*2019</c:v>
                </c:pt>
                <c:pt idx="3">
                  <c:v>2020</c:v>
                </c:pt>
                <c:pt idx="4">
                  <c:v>2021</c:v>
                </c:pt>
              </c:strCache>
            </c:strRef>
          </c:cat>
          <c:val>
            <c:numRef>
              <c:f>'Wales age 16'!$D$12:$H$12</c:f>
              <c:numCache>
                <c:formatCode>General</c:formatCode>
                <c:ptCount val="5"/>
                <c:pt idx="0">
                  <c:v>9.1</c:v>
                </c:pt>
                <c:pt idx="1">
                  <c:v>5.9</c:v>
                </c:pt>
                <c:pt idx="2">
                  <c:v>6.3</c:v>
                </c:pt>
                <c:pt idx="3">
                  <c:v>9.6999999999999993</c:v>
                </c:pt>
                <c:pt idx="4">
                  <c:v>12.6</c:v>
                </c:pt>
              </c:numCache>
            </c:numRef>
          </c:val>
          <c:smooth val="0"/>
          <c:extLst>
            <c:ext xmlns:c16="http://schemas.microsoft.com/office/drawing/2014/chart" uri="{C3380CC4-5D6E-409C-BE32-E72D297353CC}">
              <c16:uniqueId val="{00000000-AE94-4B86-B184-690695809761}"/>
            </c:ext>
          </c:extLst>
        </c:ser>
        <c:ser>
          <c:idx val="1"/>
          <c:order val="1"/>
          <c:tx>
            <c:strRef>
              <c:f>'Wales age 16'!$A$13:$C$13</c:f>
              <c:strCache>
                <c:ptCount val="3"/>
                <c:pt idx="0">
                  <c:v>F % Ma GCSE grade 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'Wales age 16'!$D$11:$H$11</c:f>
              <c:strCache>
                <c:ptCount val="5"/>
                <c:pt idx="0">
                  <c:v>2017</c:v>
                </c:pt>
                <c:pt idx="1">
                  <c:v>2018</c:v>
                </c:pt>
                <c:pt idx="2">
                  <c:v>*2019</c:v>
                </c:pt>
                <c:pt idx="3">
                  <c:v>2020</c:v>
                </c:pt>
                <c:pt idx="4">
                  <c:v>2021</c:v>
                </c:pt>
              </c:strCache>
            </c:strRef>
          </c:cat>
          <c:val>
            <c:numRef>
              <c:f>'Wales age 16'!$D$13:$H$13</c:f>
              <c:numCache>
                <c:formatCode>General</c:formatCode>
                <c:ptCount val="5"/>
                <c:pt idx="0">
                  <c:v>9.6999999999999993</c:v>
                </c:pt>
                <c:pt idx="1">
                  <c:v>5.7</c:v>
                </c:pt>
                <c:pt idx="2">
                  <c:v>7</c:v>
                </c:pt>
                <c:pt idx="3">
                  <c:v>10.1</c:v>
                </c:pt>
                <c:pt idx="4">
                  <c:v>15.5</c:v>
                </c:pt>
              </c:numCache>
            </c:numRef>
          </c:val>
          <c:smooth val="0"/>
          <c:extLst>
            <c:ext xmlns:c16="http://schemas.microsoft.com/office/drawing/2014/chart" uri="{C3380CC4-5D6E-409C-BE32-E72D297353CC}">
              <c16:uniqueId val="{00000001-AE94-4B86-B184-690695809761}"/>
            </c:ext>
          </c:extLst>
        </c:ser>
        <c:ser>
          <c:idx val="2"/>
          <c:order val="2"/>
          <c:tx>
            <c:strRef>
              <c:f>'Wales age 16'!$A$14:$C$14</c:f>
              <c:strCache>
                <c:ptCount val="3"/>
                <c:pt idx="0">
                  <c:v>M % Ma GCSE grade A*/A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'Wales age 16'!$D$11:$H$11</c:f>
              <c:strCache>
                <c:ptCount val="5"/>
                <c:pt idx="0">
                  <c:v>2017</c:v>
                </c:pt>
                <c:pt idx="1">
                  <c:v>2018</c:v>
                </c:pt>
                <c:pt idx="2">
                  <c:v>*2019</c:v>
                </c:pt>
                <c:pt idx="3">
                  <c:v>2020</c:v>
                </c:pt>
                <c:pt idx="4">
                  <c:v>2021</c:v>
                </c:pt>
              </c:strCache>
            </c:strRef>
          </c:cat>
          <c:val>
            <c:numRef>
              <c:f>'Wales age 16'!$D$14:$H$14</c:f>
              <c:numCache>
                <c:formatCode>General</c:formatCode>
                <c:ptCount val="5"/>
                <c:pt idx="0">
                  <c:v>16.899999999999999</c:v>
                </c:pt>
                <c:pt idx="1">
                  <c:v>12.7</c:v>
                </c:pt>
                <c:pt idx="2">
                  <c:v>14</c:v>
                </c:pt>
                <c:pt idx="3">
                  <c:v>18.7</c:v>
                </c:pt>
                <c:pt idx="4">
                  <c:v>22.6</c:v>
                </c:pt>
              </c:numCache>
            </c:numRef>
          </c:val>
          <c:smooth val="0"/>
          <c:extLst>
            <c:ext xmlns:c16="http://schemas.microsoft.com/office/drawing/2014/chart" uri="{C3380CC4-5D6E-409C-BE32-E72D297353CC}">
              <c16:uniqueId val="{00000002-AE94-4B86-B184-690695809761}"/>
            </c:ext>
          </c:extLst>
        </c:ser>
        <c:ser>
          <c:idx val="3"/>
          <c:order val="3"/>
          <c:tx>
            <c:strRef>
              <c:f>'Wales age 16'!$A$15:$C$15</c:f>
              <c:strCache>
                <c:ptCount val="3"/>
                <c:pt idx="0">
                  <c:v>F % Ma GCSE grade A*A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'Wales age 16'!$D$11:$H$11</c:f>
              <c:strCache>
                <c:ptCount val="5"/>
                <c:pt idx="0">
                  <c:v>2017</c:v>
                </c:pt>
                <c:pt idx="1">
                  <c:v>2018</c:v>
                </c:pt>
                <c:pt idx="2">
                  <c:v>*2019</c:v>
                </c:pt>
                <c:pt idx="3">
                  <c:v>2020</c:v>
                </c:pt>
                <c:pt idx="4">
                  <c:v>2021</c:v>
                </c:pt>
              </c:strCache>
            </c:strRef>
          </c:cat>
          <c:val>
            <c:numRef>
              <c:f>'Wales age 16'!$D$15:$H$15</c:f>
              <c:numCache>
                <c:formatCode>General</c:formatCode>
                <c:ptCount val="5"/>
                <c:pt idx="0">
                  <c:v>18.5</c:v>
                </c:pt>
                <c:pt idx="1">
                  <c:v>13.3</c:v>
                </c:pt>
                <c:pt idx="2">
                  <c:v>15.5</c:v>
                </c:pt>
                <c:pt idx="3">
                  <c:v>20.6</c:v>
                </c:pt>
                <c:pt idx="4">
                  <c:v>26.7</c:v>
                </c:pt>
              </c:numCache>
            </c:numRef>
          </c:val>
          <c:smooth val="0"/>
          <c:extLst>
            <c:ext xmlns:c16="http://schemas.microsoft.com/office/drawing/2014/chart" uri="{C3380CC4-5D6E-409C-BE32-E72D297353CC}">
              <c16:uniqueId val="{00000003-AE94-4B86-B184-690695809761}"/>
            </c:ext>
          </c:extLst>
        </c:ser>
        <c:ser>
          <c:idx val="4"/>
          <c:order val="4"/>
          <c:tx>
            <c:strRef>
              <c:f>'Wales age 16'!$A$16:$C$16</c:f>
              <c:strCache>
                <c:ptCount val="3"/>
                <c:pt idx="0">
                  <c:v>M % MaGCSE grade A*-C</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'Wales age 16'!$D$11:$H$11</c:f>
              <c:strCache>
                <c:ptCount val="5"/>
                <c:pt idx="0">
                  <c:v>2017</c:v>
                </c:pt>
                <c:pt idx="1">
                  <c:v>2018</c:v>
                </c:pt>
                <c:pt idx="2">
                  <c:v>*2019</c:v>
                </c:pt>
                <c:pt idx="3">
                  <c:v>2020</c:v>
                </c:pt>
                <c:pt idx="4">
                  <c:v>2021</c:v>
                </c:pt>
              </c:strCache>
            </c:strRef>
          </c:cat>
          <c:val>
            <c:numRef>
              <c:f>'Wales age 16'!$D$16:$H$16</c:f>
              <c:numCache>
                <c:formatCode>General</c:formatCode>
                <c:ptCount val="5"/>
                <c:pt idx="0">
                  <c:v>59.1</c:v>
                </c:pt>
                <c:pt idx="1">
                  <c:v>47.8</c:v>
                </c:pt>
                <c:pt idx="2">
                  <c:v>52.6</c:v>
                </c:pt>
                <c:pt idx="3">
                  <c:v>64.3</c:v>
                </c:pt>
                <c:pt idx="4">
                  <c:v>66.2</c:v>
                </c:pt>
              </c:numCache>
            </c:numRef>
          </c:val>
          <c:smooth val="0"/>
          <c:extLst>
            <c:ext xmlns:c16="http://schemas.microsoft.com/office/drawing/2014/chart" uri="{C3380CC4-5D6E-409C-BE32-E72D297353CC}">
              <c16:uniqueId val="{00000004-AE94-4B86-B184-690695809761}"/>
            </c:ext>
          </c:extLst>
        </c:ser>
        <c:ser>
          <c:idx val="5"/>
          <c:order val="5"/>
          <c:tx>
            <c:strRef>
              <c:f>'Wales age 16'!$A$17:$C$17</c:f>
              <c:strCache>
                <c:ptCount val="3"/>
                <c:pt idx="0">
                  <c:v>F % Ma GCSE grade A*-C</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'Wales age 16'!$D$11:$H$11</c:f>
              <c:strCache>
                <c:ptCount val="5"/>
                <c:pt idx="0">
                  <c:v>2017</c:v>
                </c:pt>
                <c:pt idx="1">
                  <c:v>2018</c:v>
                </c:pt>
                <c:pt idx="2">
                  <c:v>*2019</c:v>
                </c:pt>
                <c:pt idx="3">
                  <c:v>2020</c:v>
                </c:pt>
                <c:pt idx="4">
                  <c:v>2021</c:v>
                </c:pt>
              </c:strCache>
            </c:strRef>
          </c:cat>
          <c:val>
            <c:numRef>
              <c:f>'Wales age 16'!$D$17:$H$17</c:f>
              <c:numCache>
                <c:formatCode>General</c:formatCode>
                <c:ptCount val="5"/>
                <c:pt idx="0">
                  <c:v>60.9</c:v>
                </c:pt>
                <c:pt idx="1">
                  <c:v>50.9</c:v>
                </c:pt>
                <c:pt idx="2">
                  <c:v>57.4</c:v>
                </c:pt>
                <c:pt idx="3">
                  <c:v>68.2</c:v>
                </c:pt>
                <c:pt idx="4">
                  <c:v>70.599999999999994</c:v>
                </c:pt>
              </c:numCache>
            </c:numRef>
          </c:val>
          <c:smooth val="0"/>
          <c:extLst>
            <c:ext xmlns:c16="http://schemas.microsoft.com/office/drawing/2014/chart" uri="{C3380CC4-5D6E-409C-BE32-E72D297353CC}">
              <c16:uniqueId val="{00000005-AE94-4B86-B184-690695809761}"/>
            </c:ext>
          </c:extLst>
        </c:ser>
        <c:dLbls>
          <c:showLegendKey val="0"/>
          <c:showVal val="0"/>
          <c:showCatName val="0"/>
          <c:showSerName val="0"/>
          <c:showPercent val="0"/>
          <c:showBubbleSize val="0"/>
        </c:dLbls>
        <c:marker val="1"/>
        <c:smooth val="0"/>
        <c:axId val="270188800"/>
        <c:axId val="270189128"/>
      </c:lineChart>
      <c:catAx>
        <c:axId val="27018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189128"/>
        <c:crosses val="autoZero"/>
        <c:auto val="1"/>
        <c:lblAlgn val="ctr"/>
        <c:lblOffset val="100"/>
        <c:noMultiLvlLbl val="0"/>
      </c:catAx>
      <c:valAx>
        <c:axId val="270189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0188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Scotland</a:t>
            </a:r>
            <a:r>
              <a:rPr lang="en-GB" baseline="0"/>
              <a:t> N5 Mathematics participation</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580927384077"/>
          <c:y val="0.13467592592592595"/>
          <c:w val="0.86486351706036746"/>
          <c:h val="0.58084025955088947"/>
        </c:manualLayout>
      </c:layout>
      <c:lineChart>
        <c:grouping val="standard"/>
        <c:varyColors val="0"/>
        <c:ser>
          <c:idx val="0"/>
          <c:order val="0"/>
          <c:tx>
            <c:strRef>
              <c:f>Scotland!$B$3</c:f>
              <c:strCache>
                <c:ptCount val="1"/>
                <c:pt idx="0">
                  <c:v>N5 Mathematics M</c:v>
                </c:pt>
              </c:strCache>
            </c:strRef>
          </c:tx>
          <c:spPr>
            <a:ln w="28575" cap="rnd">
              <a:solidFill>
                <a:schemeClr val="accent1"/>
              </a:solidFill>
              <a:round/>
            </a:ln>
            <a:effectLst/>
          </c:spPr>
          <c:marker>
            <c:symbol val="none"/>
          </c:marker>
          <c:cat>
            <c:numRef>
              <c:f>Scotland!$C$2:$H$2</c:f>
              <c:numCache>
                <c:formatCode>General</c:formatCode>
                <c:ptCount val="6"/>
                <c:pt idx="0">
                  <c:v>2016</c:v>
                </c:pt>
                <c:pt idx="1">
                  <c:v>2017</c:v>
                </c:pt>
                <c:pt idx="2">
                  <c:v>2018</c:v>
                </c:pt>
                <c:pt idx="3">
                  <c:v>2019</c:v>
                </c:pt>
                <c:pt idx="4">
                  <c:v>2020</c:v>
                </c:pt>
                <c:pt idx="5">
                  <c:v>2021</c:v>
                </c:pt>
              </c:numCache>
            </c:numRef>
          </c:cat>
          <c:val>
            <c:numRef>
              <c:f>Scotland!$C$3:$H$3</c:f>
              <c:numCache>
                <c:formatCode>General</c:formatCode>
                <c:ptCount val="6"/>
                <c:pt idx="0">
                  <c:v>20053.439999999999</c:v>
                </c:pt>
                <c:pt idx="1">
                  <c:v>20250.240000000002</c:v>
                </c:pt>
                <c:pt idx="2" formatCode="0">
                  <c:v>20040.724999999999</c:v>
                </c:pt>
                <c:pt idx="3" formatCode="0">
                  <c:v>19588.000000000004</c:v>
                </c:pt>
                <c:pt idx="4" formatCode="0">
                  <c:v>19691.514000000003</c:v>
                </c:pt>
                <c:pt idx="5" formatCode="0">
                  <c:v>17770.63</c:v>
                </c:pt>
              </c:numCache>
            </c:numRef>
          </c:val>
          <c:smooth val="0"/>
          <c:extLst>
            <c:ext xmlns:c16="http://schemas.microsoft.com/office/drawing/2014/chart" uri="{C3380CC4-5D6E-409C-BE32-E72D297353CC}">
              <c16:uniqueId val="{00000000-422A-4843-BBA4-687447C87968}"/>
            </c:ext>
          </c:extLst>
        </c:ser>
        <c:ser>
          <c:idx val="1"/>
          <c:order val="1"/>
          <c:tx>
            <c:strRef>
              <c:f>Scotland!$B$4</c:f>
              <c:strCache>
                <c:ptCount val="1"/>
                <c:pt idx="0">
                  <c:v>N5 Mathematics F</c:v>
                </c:pt>
              </c:strCache>
            </c:strRef>
          </c:tx>
          <c:spPr>
            <a:ln w="28575" cap="rnd">
              <a:solidFill>
                <a:schemeClr val="accent2"/>
              </a:solidFill>
              <a:round/>
            </a:ln>
            <a:effectLst/>
          </c:spPr>
          <c:marker>
            <c:symbol val="none"/>
          </c:marker>
          <c:cat>
            <c:numRef>
              <c:f>Scotland!$C$2:$H$2</c:f>
              <c:numCache>
                <c:formatCode>General</c:formatCode>
                <c:ptCount val="6"/>
                <c:pt idx="0">
                  <c:v>2016</c:v>
                </c:pt>
                <c:pt idx="1">
                  <c:v>2017</c:v>
                </c:pt>
                <c:pt idx="2">
                  <c:v>2018</c:v>
                </c:pt>
                <c:pt idx="3">
                  <c:v>2019</c:v>
                </c:pt>
                <c:pt idx="4">
                  <c:v>2020</c:v>
                </c:pt>
                <c:pt idx="5">
                  <c:v>2021</c:v>
                </c:pt>
              </c:numCache>
            </c:numRef>
          </c:cat>
          <c:val>
            <c:numRef>
              <c:f>Scotland!$C$4:$H$4</c:f>
              <c:numCache>
                <c:formatCode>General</c:formatCode>
                <c:ptCount val="6"/>
                <c:pt idx="0">
                  <c:v>21724.560000000001</c:v>
                </c:pt>
                <c:pt idx="1">
                  <c:v>21937.759999999998</c:v>
                </c:pt>
                <c:pt idx="2" formatCode="0">
                  <c:v>22150.275000000001</c:v>
                </c:pt>
                <c:pt idx="3" formatCode="0">
                  <c:v>21912</c:v>
                </c:pt>
                <c:pt idx="4" formatCode="0">
                  <c:v>21590.486000000001</c:v>
                </c:pt>
                <c:pt idx="5" formatCode="0">
                  <c:v>18719.37</c:v>
                </c:pt>
              </c:numCache>
            </c:numRef>
          </c:val>
          <c:smooth val="0"/>
          <c:extLst>
            <c:ext xmlns:c16="http://schemas.microsoft.com/office/drawing/2014/chart" uri="{C3380CC4-5D6E-409C-BE32-E72D297353CC}">
              <c16:uniqueId val="{00000001-422A-4843-BBA4-687447C87968}"/>
            </c:ext>
          </c:extLst>
        </c:ser>
        <c:ser>
          <c:idx val="2"/>
          <c:order val="2"/>
          <c:tx>
            <c:strRef>
              <c:f>Scotland!$B$5</c:f>
              <c:strCache>
                <c:ptCount val="1"/>
                <c:pt idx="0">
                  <c:v>N5 Applications of Mathematics M</c:v>
                </c:pt>
              </c:strCache>
            </c:strRef>
          </c:tx>
          <c:spPr>
            <a:ln w="28575" cap="rnd">
              <a:solidFill>
                <a:schemeClr val="accent3"/>
              </a:solidFill>
              <a:round/>
            </a:ln>
            <a:effectLst/>
          </c:spPr>
          <c:marker>
            <c:symbol val="none"/>
          </c:marker>
          <c:cat>
            <c:numRef>
              <c:f>Scotland!$C$2:$H$2</c:f>
              <c:numCache>
                <c:formatCode>General</c:formatCode>
                <c:ptCount val="6"/>
                <c:pt idx="0">
                  <c:v>2016</c:v>
                </c:pt>
                <c:pt idx="1">
                  <c:v>2017</c:v>
                </c:pt>
                <c:pt idx="2">
                  <c:v>2018</c:v>
                </c:pt>
                <c:pt idx="3">
                  <c:v>2019</c:v>
                </c:pt>
                <c:pt idx="4">
                  <c:v>2020</c:v>
                </c:pt>
                <c:pt idx="5">
                  <c:v>2021</c:v>
                </c:pt>
              </c:numCache>
            </c:numRef>
          </c:cat>
          <c:val>
            <c:numRef>
              <c:f>Scotland!$C$5:$H$5</c:f>
              <c:numCache>
                <c:formatCode>General</c:formatCode>
                <c:ptCount val="6"/>
                <c:pt idx="0">
                  <c:v>1398</c:v>
                </c:pt>
                <c:pt idx="1">
                  <c:v>1223.8800000000001</c:v>
                </c:pt>
                <c:pt idx="2" formatCode="0">
                  <c:v>1161.576</c:v>
                </c:pt>
                <c:pt idx="3" formatCode="0">
                  <c:v>2086.3440000000001</c:v>
                </c:pt>
                <c:pt idx="4" formatCode="0">
                  <c:v>5151.4319999999998</c:v>
                </c:pt>
                <c:pt idx="5" formatCode="0">
                  <c:v>5368.2419999999993</c:v>
                </c:pt>
              </c:numCache>
            </c:numRef>
          </c:val>
          <c:smooth val="0"/>
          <c:extLst>
            <c:ext xmlns:c16="http://schemas.microsoft.com/office/drawing/2014/chart" uri="{C3380CC4-5D6E-409C-BE32-E72D297353CC}">
              <c16:uniqueId val="{00000002-422A-4843-BBA4-687447C87968}"/>
            </c:ext>
          </c:extLst>
        </c:ser>
        <c:ser>
          <c:idx val="3"/>
          <c:order val="3"/>
          <c:tx>
            <c:strRef>
              <c:f>Scotland!$B$6</c:f>
              <c:strCache>
                <c:ptCount val="1"/>
                <c:pt idx="0">
                  <c:v>N5 Applications of Mathematics F</c:v>
                </c:pt>
              </c:strCache>
            </c:strRef>
          </c:tx>
          <c:spPr>
            <a:ln w="28575" cap="rnd">
              <a:solidFill>
                <a:schemeClr val="accent4"/>
              </a:solidFill>
              <a:round/>
            </a:ln>
            <a:effectLst/>
          </c:spPr>
          <c:marker>
            <c:symbol val="none"/>
          </c:marker>
          <c:cat>
            <c:numRef>
              <c:f>Scotland!$C$2:$H$2</c:f>
              <c:numCache>
                <c:formatCode>General</c:formatCode>
                <c:ptCount val="6"/>
                <c:pt idx="0">
                  <c:v>2016</c:v>
                </c:pt>
                <c:pt idx="1">
                  <c:v>2017</c:v>
                </c:pt>
                <c:pt idx="2">
                  <c:v>2018</c:v>
                </c:pt>
                <c:pt idx="3">
                  <c:v>2019</c:v>
                </c:pt>
                <c:pt idx="4">
                  <c:v>2020</c:v>
                </c:pt>
                <c:pt idx="5">
                  <c:v>2021</c:v>
                </c:pt>
              </c:numCache>
            </c:numRef>
          </c:cat>
          <c:val>
            <c:numRef>
              <c:f>Scotland!$C$6:$H$6</c:f>
              <c:numCache>
                <c:formatCode>General</c:formatCode>
                <c:ptCount val="6"/>
                <c:pt idx="0">
                  <c:v>1398</c:v>
                </c:pt>
                <c:pt idx="1">
                  <c:v>1380.12</c:v>
                </c:pt>
                <c:pt idx="2" formatCode="0">
                  <c:v>1320.424</c:v>
                </c:pt>
                <c:pt idx="3" formatCode="0">
                  <c:v>2371.6559999999999</c:v>
                </c:pt>
                <c:pt idx="4" formatCode="0">
                  <c:v>5276.5680000000002</c:v>
                </c:pt>
                <c:pt idx="5" formatCode="0">
                  <c:v>5389.7580000000007</c:v>
                </c:pt>
              </c:numCache>
            </c:numRef>
          </c:val>
          <c:smooth val="0"/>
          <c:extLst>
            <c:ext xmlns:c16="http://schemas.microsoft.com/office/drawing/2014/chart" uri="{C3380CC4-5D6E-409C-BE32-E72D297353CC}">
              <c16:uniqueId val="{00000003-422A-4843-BBA4-687447C87968}"/>
            </c:ext>
          </c:extLst>
        </c:ser>
        <c:dLbls>
          <c:showLegendKey val="0"/>
          <c:showVal val="0"/>
          <c:showCatName val="0"/>
          <c:showSerName val="0"/>
          <c:showPercent val="0"/>
          <c:showBubbleSize val="0"/>
        </c:dLbls>
        <c:smooth val="0"/>
        <c:axId val="584280496"/>
        <c:axId val="584284760"/>
      </c:lineChart>
      <c:catAx>
        <c:axId val="58428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284760"/>
        <c:crosses val="autoZero"/>
        <c:auto val="1"/>
        <c:lblAlgn val="ctr"/>
        <c:lblOffset val="100"/>
        <c:noMultiLvlLbl val="0"/>
      </c:catAx>
      <c:valAx>
        <c:axId val="584284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28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UK</a:t>
            </a:r>
            <a:r>
              <a:rPr lang="en-GB" baseline="0"/>
              <a:t> older student p</a:t>
            </a:r>
            <a:r>
              <a:rPr lang="en-GB"/>
              <a:t>articipation</a:t>
            </a:r>
            <a:r>
              <a:rPr lang="en-GB" baseline="0"/>
              <a:t> in GCSE Mathematics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716313225292989"/>
          <c:y val="0.23820843537842842"/>
          <c:w val="0.77426380446924858"/>
          <c:h val="0.46658909273884447"/>
        </c:manualLayout>
      </c:layout>
      <c:lineChart>
        <c:grouping val="standard"/>
        <c:varyColors val="0"/>
        <c:ser>
          <c:idx val="0"/>
          <c:order val="0"/>
          <c:tx>
            <c:strRef>
              <c:f>'England age 16'!$A$5:$B$5</c:f>
              <c:strCache>
                <c:ptCount val="2"/>
                <c:pt idx="0">
                  <c:v>Mathematics GCSE age 17+ all UK 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'England age 16'!$C$4:$I$4</c:f>
              <c:strCache>
                <c:ptCount val="7"/>
                <c:pt idx="0">
                  <c:v>2015^</c:v>
                </c:pt>
                <c:pt idx="1">
                  <c:v>2016^</c:v>
                </c:pt>
                <c:pt idx="2">
                  <c:v>2017</c:v>
                </c:pt>
                <c:pt idx="3">
                  <c:v>2018</c:v>
                </c:pt>
                <c:pt idx="4">
                  <c:v>2019</c:v>
                </c:pt>
                <c:pt idx="5">
                  <c:v>2020</c:v>
                </c:pt>
                <c:pt idx="6">
                  <c:v>2021</c:v>
                </c:pt>
              </c:strCache>
            </c:strRef>
          </c:cat>
          <c:val>
            <c:numRef>
              <c:f>'England age 16'!$C$5:$I$5</c:f>
              <c:numCache>
                <c:formatCode>General</c:formatCode>
                <c:ptCount val="7"/>
                <c:pt idx="0">
                  <c:v>53919</c:v>
                </c:pt>
                <c:pt idx="1">
                  <c:v>75330</c:v>
                </c:pt>
                <c:pt idx="2">
                  <c:v>80534</c:v>
                </c:pt>
                <c:pt idx="3">
                  <c:v>78567</c:v>
                </c:pt>
                <c:pt idx="4">
                  <c:v>83363</c:v>
                </c:pt>
                <c:pt idx="5">
                  <c:v>90071</c:v>
                </c:pt>
                <c:pt idx="6">
                  <c:v>83462</c:v>
                </c:pt>
              </c:numCache>
            </c:numRef>
          </c:val>
          <c:smooth val="0"/>
          <c:extLst>
            <c:ext xmlns:c16="http://schemas.microsoft.com/office/drawing/2014/chart" uri="{C3380CC4-5D6E-409C-BE32-E72D297353CC}">
              <c16:uniqueId val="{00000000-6411-42FA-991A-900BBE9913A2}"/>
            </c:ext>
          </c:extLst>
        </c:ser>
        <c:ser>
          <c:idx val="1"/>
          <c:order val="1"/>
          <c:tx>
            <c:strRef>
              <c:f>'England age 16'!$A$6:$B$6</c:f>
              <c:strCache>
                <c:ptCount val="2"/>
                <c:pt idx="0">
                  <c:v>Mathematics GCSE age 17+ all UK F</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'England age 16'!$C$4:$I$4</c:f>
              <c:strCache>
                <c:ptCount val="7"/>
                <c:pt idx="0">
                  <c:v>2015^</c:v>
                </c:pt>
                <c:pt idx="1">
                  <c:v>2016^</c:v>
                </c:pt>
                <c:pt idx="2">
                  <c:v>2017</c:v>
                </c:pt>
                <c:pt idx="3">
                  <c:v>2018</c:v>
                </c:pt>
                <c:pt idx="4">
                  <c:v>2019</c:v>
                </c:pt>
                <c:pt idx="5">
                  <c:v>2020</c:v>
                </c:pt>
                <c:pt idx="6">
                  <c:v>2021</c:v>
                </c:pt>
              </c:strCache>
            </c:strRef>
          </c:cat>
          <c:val>
            <c:numRef>
              <c:f>'England age 16'!$C$6:$I$6</c:f>
              <c:numCache>
                <c:formatCode>General</c:formatCode>
                <c:ptCount val="7"/>
                <c:pt idx="0">
                  <c:v>77060</c:v>
                </c:pt>
                <c:pt idx="1">
                  <c:v>98298</c:v>
                </c:pt>
                <c:pt idx="2">
                  <c:v>98792</c:v>
                </c:pt>
                <c:pt idx="3">
                  <c:v>93724</c:v>
                </c:pt>
                <c:pt idx="4">
                  <c:v>97309</c:v>
                </c:pt>
                <c:pt idx="5">
                  <c:v>102572</c:v>
                </c:pt>
                <c:pt idx="6">
                  <c:v>93055</c:v>
                </c:pt>
              </c:numCache>
            </c:numRef>
          </c:val>
          <c:smooth val="0"/>
          <c:extLst>
            <c:ext xmlns:c16="http://schemas.microsoft.com/office/drawing/2014/chart" uri="{C3380CC4-5D6E-409C-BE32-E72D297353CC}">
              <c16:uniqueId val="{00000001-6411-42FA-991A-900BBE9913A2}"/>
            </c:ext>
          </c:extLst>
        </c:ser>
        <c:dLbls>
          <c:showLegendKey val="0"/>
          <c:showVal val="0"/>
          <c:showCatName val="0"/>
          <c:showSerName val="0"/>
          <c:showPercent val="0"/>
          <c:showBubbleSize val="0"/>
        </c:dLbls>
        <c:marker val="1"/>
        <c:smooth val="0"/>
        <c:axId val="514021888"/>
        <c:axId val="514022216"/>
      </c:lineChart>
      <c:catAx>
        <c:axId val="51402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022216"/>
        <c:crosses val="autoZero"/>
        <c:auto val="1"/>
        <c:lblAlgn val="ctr"/>
        <c:lblOffset val="100"/>
        <c:noMultiLvlLbl val="0"/>
      </c:catAx>
      <c:valAx>
        <c:axId val="514022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021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400" b="0" i="0" baseline="0">
                <a:effectLst/>
              </a:rPr>
              <a:t>UK older student GCSE attainment</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6.6580927384076991E-2"/>
          <c:y val="0.12078703703703704"/>
          <c:w val="0.90286351706036749"/>
          <c:h val="0.43847805482648"/>
        </c:manualLayout>
      </c:layout>
      <c:lineChart>
        <c:grouping val="standard"/>
        <c:varyColors val="0"/>
        <c:ser>
          <c:idx val="0"/>
          <c:order val="0"/>
          <c:tx>
            <c:strRef>
              <c:f>'England age 16'!$J$19</c:f>
              <c:strCache>
                <c:ptCount val="1"/>
                <c:pt idx="0">
                  <c:v>UK Ma GCSE age 17+ M, % grade A/7+</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'England age 16'!$K$18:$Q$18</c:f>
              <c:strCache>
                <c:ptCount val="7"/>
                <c:pt idx="0">
                  <c:v>2015^</c:v>
                </c:pt>
                <c:pt idx="1">
                  <c:v>2016^</c:v>
                </c:pt>
                <c:pt idx="2">
                  <c:v>2017</c:v>
                </c:pt>
                <c:pt idx="3">
                  <c:v>2018</c:v>
                </c:pt>
                <c:pt idx="4">
                  <c:v>2019</c:v>
                </c:pt>
                <c:pt idx="5">
                  <c:v>2020</c:v>
                </c:pt>
                <c:pt idx="6">
                  <c:v>2021</c:v>
                </c:pt>
              </c:strCache>
            </c:strRef>
          </c:cat>
          <c:val>
            <c:numRef>
              <c:f>'England age 16'!$K$19:$Q$19</c:f>
              <c:numCache>
                <c:formatCode>General</c:formatCode>
                <c:ptCount val="7"/>
                <c:pt idx="0">
                  <c:v>3.4</c:v>
                </c:pt>
                <c:pt idx="1">
                  <c:v>2.5</c:v>
                </c:pt>
                <c:pt idx="2">
                  <c:v>2.2000000000000002</c:v>
                </c:pt>
                <c:pt idx="3">
                  <c:v>1.7</c:v>
                </c:pt>
                <c:pt idx="4">
                  <c:v>1.5</c:v>
                </c:pt>
                <c:pt idx="5">
                  <c:v>1.5</c:v>
                </c:pt>
                <c:pt idx="6">
                  <c:v>1.6</c:v>
                </c:pt>
              </c:numCache>
            </c:numRef>
          </c:val>
          <c:smooth val="0"/>
          <c:extLst>
            <c:ext xmlns:c16="http://schemas.microsoft.com/office/drawing/2014/chart" uri="{C3380CC4-5D6E-409C-BE32-E72D297353CC}">
              <c16:uniqueId val="{00000000-E4AE-4049-A93A-0742EDDEA534}"/>
            </c:ext>
          </c:extLst>
        </c:ser>
        <c:ser>
          <c:idx val="1"/>
          <c:order val="1"/>
          <c:tx>
            <c:strRef>
              <c:f>'England age 16'!$J$20</c:f>
              <c:strCache>
                <c:ptCount val="1"/>
                <c:pt idx="0">
                  <c:v>UK Ma GCSE 17+ F, % grade A/7+</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'England age 16'!$K$18:$Q$18</c:f>
              <c:strCache>
                <c:ptCount val="7"/>
                <c:pt idx="0">
                  <c:v>2015^</c:v>
                </c:pt>
                <c:pt idx="1">
                  <c:v>2016^</c:v>
                </c:pt>
                <c:pt idx="2">
                  <c:v>2017</c:v>
                </c:pt>
                <c:pt idx="3">
                  <c:v>2018</c:v>
                </c:pt>
                <c:pt idx="4">
                  <c:v>2019</c:v>
                </c:pt>
                <c:pt idx="5">
                  <c:v>2020</c:v>
                </c:pt>
                <c:pt idx="6">
                  <c:v>2021</c:v>
                </c:pt>
              </c:strCache>
            </c:strRef>
          </c:cat>
          <c:val>
            <c:numRef>
              <c:f>'England age 16'!$K$20:$Q$20</c:f>
              <c:numCache>
                <c:formatCode>General</c:formatCode>
                <c:ptCount val="7"/>
                <c:pt idx="0">
                  <c:v>2.9</c:v>
                </c:pt>
                <c:pt idx="1">
                  <c:v>2.2999999999999998</c:v>
                </c:pt>
                <c:pt idx="2">
                  <c:v>2.1</c:v>
                </c:pt>
                <c:pt idx="3">
                  <c:v>1.6</c:v>
                </c:pt>
                <c:pt idx="4">
                  <c:v>1.6</c:v>
                </c:pt>
                <c:pt idx="5">
                  <c:v>1.8</c:v>
                </c:pt>
                <c:pt idx="6">
                  <c:v>2</c:v>
                </c:pt>
              </c:numCache>
            </c:numRef>
          </c:val>
          <c:smooth val="0"/>
          <c:extLst>
            <c:ext xmlns:c16="http://schemas.microsoft.com/office/drawing/2014/chart" uri="{C3380CC4-5D6E-409C-BE32-E72D297353CC}">
              <c16:uniqueId val="{00000001-E4AE-4049-A93A-0742EDDEA534}"/>
            </c:ext>
          </c:extLst>
        </c:ser>
        <c:ser>
          <c:idx val="2"/>
          <c:order val="2"/>
          <c:tx>
            <c:strRef>
              <c:f>'England age 16'!$J$21</c:f>
              <c:strCache>
                <c:ptCount val="1"/>
                <c:pt idx="0">
                  <c:v>UK Ma GCSE age 17+ M, % grade C/4+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'England age 16'!$K$18:$Q$18</c:f>
              <c:strCache>
                <c:ptCount val="7"/>
                <c:pt idx="0">
                  <c:v>2015^</c:v>
                </c:pt>
                <c:pt idx="1">
                  <c:v>2016^</c:v>
                </c:pt>
                <c:pt idx="2">
                  <c:v>2017</c:v>
                </c:pt>
                <c:pt idx="3">
                  <c:v>2018</c:v>
                </c:pt>
                <c:pt idx="4">
                  <c:v>2019</c:v>
                </c:pt>
                <c:pt idx="5">
                  <c:v>2020</c:v>
                </c:pt>
                <c:pt idx="6">
                  <c:v>2021</c:v>
                </c:pt>
              </c:strCache>
            </c:strRef>
          </c:cat>
          <c:val>
            <c:numRef>
              <c:f>'England age 16'!$K$21:$Q$21</c:f>
              <c:numCache>
                <c:formatCode>General</c:formatCode>
                <c:ptCount val="7"/>
                <c:pt idx="0">
                  <c:v>36.6</c:v>
                </c:pt>
                <c:pt idx="1">
                  <c:v>29</c:v>
                </c:pt>
                <c:pt idx="2">
                  <c:v>26.2</c:v>
                </c:pt>
                <c:pt idx="3">
                  <c:v>23.6</c:v>
                </c:pt>
                <c:pt idx="4">
                  <c:v>22.7</c:v>
                </c:pt>
                <c:pt idx="5">
                  <c:v>30.1</c:v>
                </c:pt>
                <c:pt idx="6">
                  <c:v>36.799999999999997</c:v>
                </c:pt>
              </c:numCache>
            </c:numRef>
          </c:val>
          <c:smooth val="0"/>
          <c:extLst>
            <c:ext xmlns:c16="http://schemas.microsoft.com/office/drawing/2014/chart" uri="{C3380CC4-5D6E-409C-BE32-E72D297353CC}">
              <c16:uniqueId val="{00000002-E4AE-4049-A93A-0742EDDEA534}"/>
            </c:ext>
          </c:extLst>
        </c:ser>
        <c:ser>
          <c:idx val="3"/>
          <c:order val="3"/>
          <c:tx>
            <c:strRef>
              <c:f>'England age 16'!$J$22</c:f>
              <c:strCache>
                <c:ptCount val="1"/>
                <c:pt idx="0">
                  <c:v>UK Ma GCSE age 17+ F, % grade C/4+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'England age 16'!$K$18:$Q$18</c:f>
              <c:strCache>
                <c:ptCount val="7"/>
                <c:pt idx="0">
                  <c:v>2015^</c:v>
                </c:pt>
                <c:pt idx="1">
                  <c:v>2016^</c:v>
                </c:pt>
                <c:pt idx="2">
                  <c:v>2017</c:v>
                </c:pt>
                <c:pt idx="3">
                  <c:v>2018</c:v>
                </c:pt>
                <c:pt idx="4">
                  <c:v>2019</c:v>
                </c:pt>
                <c:pt idx="5">
                  <c:v>2020</c:v>
                </c:pt>
                <c:pt idx="6">
                  <c:v>2021</c:v>
                </c:pt>
              </c:strCache>
            </c:strRef>
          </c:cat>
          <c:val>
            <c:numRef>
              <c:f>'England age 16'!$K$22:$Q$22</c:f>
              <c:numCache>
                <c:formatCode>General</c:formatCode>
                <c:ptCount val="7"/>
                <c:pt idx="0">
                  <c:v>35.299999999999997</c:v>
                </c:pt>
                <c:pt idx="1">
                  <c:v>30</c:v>
                </c:pt>
                <c:pt idx="2">
                  <c:v>27.3</c:v>
                </c:pt>
                <c:pt idx="3">
                  <c:v>23.8</c:v>
                </c:pt>
                <c:pt idx="4">
                  <c:v>22</c:v>
                </c:pt>
                <c:pt idx="5">
                  <c:v>35.4</c:v>
                </c:pt>
                <c:pt idx="6">
                  <c:v>40.1</c:v>
                </c:pt>
              </c:numCache>
            </c:numRef>
          </c:val>
          <c:smooth val="0"/>
          <c:extLst>
            <c:ext xmlns:c16="http://schemas.microsoft.com/office/drawing/2014/chart" uri="{C3380CC4-5D6E-409C-BE32-E72D297353CC}">
              <c16:uniqueId val="{00000003-E4AE-4049-A93A-0742EDDEA534}"/>
            </c:ext>
          </c:extLst>
        </c:ser>
        <c:dLbls>
          <c:showLegendKey val="0"/>
          <c:showVal val="0"/>
          <c:showCatName val="0"/>
          <c:showSerName val="0"/>
          <c:showPercent val="0"/>
          <c:showBubbleSize val="0"/>
        </c:dLbls>
        <c:marker val="1"/>
        <c:smooth val="0"/>
        <c:axId val="495513736"/>
        <c:axId val="495515704"/>
      </c:lineChart>
      <c:catAx>
        <c:axId val="495513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5515704"/>
        <c:crosses val="autoZero"/>
        <c:auto val="1"/>
        <c:lblAlgn val="ctr"/>
        <c:lblOffset val="100"/>
        <c:noMultiLvlLbl val="0"/>
      </c:catAx>
      <c:valAx>
        <c:axId val="495515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5513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England</a:t>
            </a:r>
            <a:r>
              <a:rPr lang="en-GB" baseline="0"/>
              <a:t> Ma A Level attainment</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'England age 16'!$A$28:$B$28</c:f>
              <c:strCache>
                <c:ptCount val="2"/>
                <c:pt idx="0">
                  <c:v> M % Ma grade 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'England age 16'!$C$27:$H$27</c:f>
              <c:strCache>
                <c:ptCount val="6"/>
                <c:pt idx="0">
                  <c:v>2016</c:v>
                </c:pt>
                <c:pt idx="1">
                  <c:v>2017</c:v>
                </c:pt>
                <c:pt idx="2">
                  <c:v>*2018</c:v>
                </c:pt>
                <c:pt idx="3">
                  <c:v>*2019</c:v>
                </c:pt>
                <c:pt idx="4">
                  <c:v>2020</c:v>
                </c:pt>
                <c:pt idx="5">
                  <c:v>2021</c:v>
                </c:pt>
              </c:strCache>
            </c:strRef>
          </c:cat>
          <c:val>
            <c:numRef>
              <c:f>'England age 16'!$C$28:$H$28</c:f>
              <c:numCache>
                <c:formatCode>General</c:formatCode>
                <c:ptCount val="6"/>
                <c:pt idx="0">
                  <c:v>19.2</c:v>
                </c:pt>
                <c:pt idx="1">
                  <c:v>19.600000000000001</c:v>
                </c:pt>
                <c:pt idx="2">
                  <c:v>17.399999999999999</c:v>
                </c:pt>
                <c:pt idx="3">
                  <c:v>18</c:v>
                </c:pt>
                <c:pt idx="4">
                  <c:v>23.8</c:v>
                </c:pt>
                <c:pt idx="5">
                  <c:v>28.3</c:v>
                </c:pt>
              </c:numCache>
            </c:numRef>
          </c:val>
          <c:smooth val="0"/>
          <c:extLst>
            <c:ext xmlns:c16="http://schemas.microsoft.com/office/drawing/2014/chart" uri="{C3380CC4-5D6E-409C-BE32-E72D297353CC}">
              <c16:uniqueId val="{00000000-F94E-430A-99E9-61B1DE2C5C1B}"/>
            </c:ext>
          </c:extLst>
        </c:ser>
        <c:ser>
          <c:idx val="1"/>
          <c:order val="1"/>
          <c:tx>
            <c:strRef>
              <c:f>'England age 16'!$A$29:$B$29</c:f>
              <c:strCache>
                <c:ptCount val="2"/>
                <c:pt idx="0">
                  <c:v> F % Ma grade 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'England age 16'!$C$27:$H$27</c:f>
              <c:strCache>
                <c:ptCount val="6"/>
                <c:pt idx="0">
                  <c:v>2016</c:v>
                </c:pt>
                <c:pt idx="1">
                  <c:v>2017</c:v>
                </c:pt>
                <c:pt idx="2">
                  <c:v>*2018</c:v>
                </c:pt>
                <c:pt idx="3">
                  <c:v>*2019</c:v>
                </c:pt>
                <c:pt idx="4">
                  <c:v>2020</c:v>
                </c:pt>
                <c:pt idx="5">
                  <c:v>2021</c:v>
                </c:pt>
              </c:strCache>
            </c:strRef>
          </c:cat>
          <c:val>
            <c:numRef>
              <c:f>'England age 16'!$C$29:$H$29</c:f>
              <c:numCache>
                <c:formatCode>General</c:formatCode>
                <c:ptCount val="6"/>
                <c:pt idx="0">
                  <c:v>15.3</c:v>
                </c:pt>
                <c:pt idx="1">
                  <c:v>15.5</c:v>
                </c:pt>
                <c:pt idx="2">
                  <c:v>13.6</c:v>
                </c:pt>
                <c:pt idx="3">
                  <c:v>13.7</c:v>
                </c:pt>
                <c:pt idx="4">
                  <c:v>22.7</c:v>
                </c:pt>
                <c:pt idx="5">
                  <c:v>28.4</c:v>
                </c:pt>
              </c:numCache>
            </c:numRef>
          </c:val>
          <c:smooth val="0"/>
          <c:extLst>
            <c:ext xmlns:c16="http://schemas.microsoft.com/office/drawing/2014/chart" uri="{C3380CC4-5D6E-409C-BE32-E72D297353CC}">
              <c16:uniqueId val="{00000001-F94E-430A-99E9-61B1DE2C5C1B}"/>
            </c:ext>
          </c:extLst>
        </c:ser>
        <c:ser>
          <c:idx val="2"/>
          <c:order val="2"/>
          <c:tx>
            <c:strRef>
              <c:f>'England age 16'!$A$30:$B$30</c:f>
              <c:strCache>
                <c:ptCount val="2"/>
                <c:pt idx="0">
                  <c:v> M % Ma grade A*-A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'England age 16'!$C$27:$H$27</c:f>
              <c:strCache>
                <c:ptCount val="6"/>
                <c:pt idx="0">
                  <c:v>2016</c:v>
                </c:pt>
                <c:pt idx="1">
                  <c:v>2017</c:v>
                </c:pt>
                <c:pt idx="2">
                  <c:v>*2018</c:v>
                </c:pt>
                <c:pt idx="3">
                  <c:v>*2019</c:v>
                </c:pt>
                <c:pt idx="4">
                  <c:v>2020</c:v>
                </c:pt>
                <c:pt idx="5">
                  <c:v>2021</c:v>
                </c:pt>
              </c:strCache>
            </c:strRef>
          </c:cat>
          <c:val>
            <c:numRef>
              <c:f>'England age 16'!$C$30:$H$30</c:f>
              <c:numCache>
                <c:formatCode>General</c:formatCode>
                <c:ptCount val="6"/>
                <c:pt idx="0">
                  <c:v>42.4</c:v>
                </c:pt>
                <c:pt idx="1">
                  <c:v>42.9</c:v>
                </c:pt>
                <c:pt idx="2">
                  <c:v>42.7</c:v>
                </c:pt>
                <c:pt idx="3">
                  <c:v>41.8</c:v>
                </c:pt>
                <c:pt idx="4">
                  <c:v>48.4</c:v>
                </c:pt>
                <c:pt idx="5">
                  <c:v>52.9</c:v>
                </c:pt>
              </c:numCache>
            </c:numRef>
          </c:val>
          <c:smooth val="0"/>
          <c:extLst>
            <c:ext xmlns:c16="http://schemas.microsoft.com/office/drawing/2014/chart" uri="{C3380CC4-5D6E-409C-BE32-E72D297353CC}">
              <c16:uniqueId val="{00000002-F94E-430A-99E9-61B1DE2C5C1B}"/>
            </c:ext>
          </c:extLst>
        </c:ser>
        <c:ser>
          <c:idx val="3"/>
          <c:order val="3"/>
          <c:tx>
            <c:strRef>
              <c:f>'England age 16'!$A$31:$B$31</c:f>
              <c:strCache>
                <c:ptCount val="2"/>
                <c:pt idx="0">
                  <c:v> F % Ma grade A*-A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'England age 16'!$C$27:$H$27</c:f>
              <c:strCache>
                <c:ptCount val="6"/>
                <c:pt idx="0">
                  <c:v>2016</c:v>
                </c:pt>
                <c:pt idx="1">
                  <c:v>2017</c:v>
                </c:pt>
                <c:pt idx="2">
                  <c:v>*2018</c:v>
                </c:pt>
                <c:pt idx="3">
                  <c:v>*2019</c:v>
                </c:pt>
                <c:pt idx="4">
                  <c:v>2020</c:v>
                </c:pt>
                <c:pt idx="5">
                  <c:v>2021</c:v>
                </c:pt>
              </c:strCache>
            </c:strRef>
          </c:cat>
          <c:val>
            <c:numRef>
              <c:f>'England age 16'!$C$31:$H$31</c:f>
              <c:numCache>
                <c:formatCode>General</c:formatCode>
                <c:ptCount val="6"/>
                <c:pt idx="0">
                  <c:v>40.200000000000003</c:v>
                </c:pt>
                <c:pt idx="1">
                  <c:v>40.799999999999997</c:v>
                </c:pt>
                <c:pt idx="2">
                  <c:v>41.1</c:v>
                </c:pt>
                <c:pt idx="3">
                  <c:v>38.5</c:v>
                </c:pt>
                <c:pt idx="4">
                  <c:v>51.3</c:v>
                </c:pt>
                <c:pt idx="5">
                  <c:v>56.8</c:v>
                </c:pt>
              </c:numCache>
            </c:numRef>
          </c:val>
          <c:smooth val="0"/>
          <c:extLst>
            <c:ext xmlns:c16="http://schemas.microsoft.com/office/drawing/2014/chart" uri="{C3380CC4-5D6E-409C-BE32-E72D297353CC}">
              <c16:uniqueId val="{00000003-F94E-430A-99E9-61B1DE2C5C1B}"/>
            </c:ext>
          </c:extLst>
        </c:ser>
        <c:ser>
          <c:idx val="4"/>
          <c:order val="4"/>
          <c:tx>
            <c:strRef>
              <c:f>'England age 16'!$A$32:$B$32</c:f>
              <c:strCache>
                <c:ptCount val="2"/>
                <c:pt idx="0">
                  <c:v> M % Ma grade A*-B</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'England age 16'!$C$27:$H$27</c:f>
              <c:strCache>
                <c:ptCount val="6"/>
                <c:pt idx="0">
                  <c:v>2016</c:v>
                </c:pt>
                <c:pt idx="1">
                  <c:v>2017</c:v>
                </c:pt>
                <c:pt idx="2">
                  <c:v>*2018</c:v>
                </c:pt>
                <c:pt idx="3">
                  <c:v>*2019</c:v>
                </c:pt>
                <c:pt idx="4">
                  <c:v>2020</c:v>
                </c:pt>
                <c:pt idx="5">
                  <c:v>2021</c:v>
                </c:pt>
              </c:strCache>
            </c:strRef>
          </c:cat>
          <c:val>
            <c:numRef>
              <c:f>'England age 16'!$C$32:$H$32</c:f>
              <c:numCache>
                <c:formatCode>General</c:formatCode>
                <c:ptCount val="6"/>
                <c:pt idx="0">
                  <c:v>63.9</c:v>
                </c:pt>
                <c:pt idx="1">
                  <c:v>63.7</c:v>
                </c:pt>
                <c:pt idx="2">
                  <c:v>64.400000000000006</c:v>
                </c:pt>
                <c:pt idx="3">
                  <c:v>59.1</c:v>
                </c:pt>
                <c:pt idx="4">
                  <c:v>68.099999999999994</c:v>
                </c:pt>
                <c:pt idx="5">
                  <c:v>70.8</c:v>
                </c:pt>
              </c:numCache>
            </c:numRef>
          </c:val>
          <c:smooth val="0"/>
          <c:extLst>
            <c:ext xmlns:c16="http://schemas.microsoft.com/office/drawing/2014/chart" uri="{C3380CC4-5D6E-409C-BE32-E72D297353CC}">
              <c16:uniqueId val="{00000004-F94E-430A-99E9-61B1DE2C5C1B}"/>
            </c:ext>
          </c:extLst>
        </c:ser>
        <c:ser>
          <c:idx val="5"/>
          <c:order val="5"/>
          <c:tx>
            <c:strRef>
              <c:f>'England age 16'!$A$33:$B$33</c:f>
              <c:strCache>
                <c:ptCount val="2"/>
                <c:pt idx="0">
                  <c:v> F % Ma grade A*-B</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'England age 16'!$C$27:$H$27</c:f>
              <c:strCache>
                <c:ptCount val="6"/>
                <c:pt idx="0">
                  <c:v>2016</c:v>
                </c:pt>
                <c:pt idx="1">
                  <c:v>2017</c:v>
                </c:pt>
                <c:pt idx="2">
                  <c:v>*2018</c:v>
                </c:pt>
                <c:pt idx="3">
                  <c:v>*2019</c:v>
                </c:pt>
                <c:pt idx="4">
                  <c:v>2020</c:v>
                </c:pt>
                <c:pt idx="5">
                  <c:v>2021</c:v>
                </c:pt>
              </c:strCache>
            </c:strRef>
          </c:cat>
          <c:val>
            <c:numRef>
              <c:f>'England age 16'!$C$33:$H$33</c:f>
              <c:numCache>
                <c:formatCode>General</c:formatCode>
                <c:ptCount val="6"/>
                <c:pt idx="0">
                  <c:v>63.7</c:v>
                </c:pt>
                <c:pt idx="1">
                  <c:v>64.2</c:v>
                </c:pt>
                <c:pt idx="2">
                  <c:v>64.8</c:v>
                </c:pt>
                <c:pt idx="3">
                  <c:v>57.4</c:v>
                </c:pt>
                <c:pt idx="4">
                  <c:v>72.599999999999994</c:v>
                </c:pt>
                <c:pt idx="5">
                  <c:v>75.599999999999994</c:v>
                </c:pt>
              </c:numCache>
            </c:numRef>
          </c:val>
          <c:smooth val="0"/>
          <c:extLst>
            <c:ext xmlns:c16="http://schemas.microsoft.com/office/drawing/2014/chart" uri="{C3380CC4-5D6E-409C-BE32-E72D297353CC}">
              <c16:uniqueId val="{00000005-F94E-430A-99E9-61B1DE2C5C1B}"/>
            </c:ext>
          </c:extLst>
        </c:ser>
        <c:ser>
          <c:idx val="6"/>
          <c:order val="6"/>
          <c:tx>
            <c:strRef>
              <c:f>'England age 16'!$A$34:$B$34</c:f>
              <c:strCache>
                <c:ptCount val="2"/>
                <c:pt idx="0">
                  <c:v> M % Ma grade A*-C</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'England age 16'!$C$27:$H$27</c:f>
              <c:strCache>
                <c:ptCount val="6"/>
                <c:pt idx="0">
                  <c:v>2016</c:v>
                </c:pt>
                <c:pt idx="1">
                  <c:v>2017</c:v>
                </c:pt>
                <c:pt idx="2">
                  <c:v>*2018</c:v>
                </c:pt>
                <c:pt idx="3">
                  <c:v>*2019</c:v>
                </c:pt>
                <c:pt idx="4">
                  <c:v>2020</c:v>
                </c:pt>
                <c:pt idx="5">
                  <c:v>2021</c:v>
                </c:pt>
              </c:strCache>
            </c:strRef>
          </c:cat>
          <c:val>
            <c:numRef>
              <c:f>'England age 16'!$C$34:$H$34</c:f>
              <c:numCache>
                <c:formatCode>General</c:formatCode>
                <c:ptCount val="6"/>
                <c:pt idx="0">
                  <c:v>79.7</c:v>
                </c:pt>
                <c:pt idx="1">
                  <c:v>79.5</c:v>
                </c:pt>
                <c:pt idx="2">
                  <c:v>80.099999999999994</c:v>
                </c:pt>
                <c:pt idx="3">
                  <c:v>75</c:v>
                </c:pt>
                <c:pt idx="4">
                  <c:v>85</c:v>
                </c:pt>
                <c:pt idx="5">
                  <c:v>84.4</c:v>
                </c:pt>
              </c:numCache>
            </c:numRef>
          </c:val>
          <c:smooth val="0"/>
          <c:extLst>
            <c:ext xmlns:c16="http://schemas.microsoft.com/office/drawing/2014/chart" uri="{C3380CC4-5D6E-409C-BE32-E72D297353CC}">
              <c16:uniqueId val="{00000006-F94E-430A-99E9-61B1DE2C5C1B}"/>
            </c:ext>
          </c:extLst>
        </c:ser>
        <c:ser>
          <c:idx val="7"/>
          <c:order val="7"/>
          <c:tx>
            <c:strRef>
              <c:f>'England age 16'!$A$35:$B$35</c:f>
              <c:strCache>
                <c:ptCount val="2"/>
                <c:pt idx="0">
                  <c:v> F % Ma grade A*-C</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'England age 16'!$C$27:$H$27</c:f>
              <c:strCache>
                <c:ptCount val="6"/>
                <c:pt idx="0">
                  <c:v>2016</c:v>
                </c:pt>
                <c:pt idx="1">
                  <c:v>2017</c:v>
                </c:pt>
                <c:pt idx="2">
                  <c:v>*2018</c:v>
                </c:pt>
                <c:pt idx="3">
                  <c:v>*2019</c:v>
                </c:pt>
                <c:pt idx="4">
                  <c:v>2020</c:v>
                </c:pt>
                <c:pt idx="5">
                  <c:v>2021</c:v>
                </c:pt>
              </c:strCache>
            </c:strRef>
          </c:cat>
          <c:val>
            <c:numRef>
              <c:f>'England age 16'!$C$35:$H$35</c:f>
              <c:numCache>
                <c:formatCode>General</c:formatCode>
                <c:ptCount val="6"/>
                <c:pt idx="0">
                  <c:v>80.400000000000006</c:v>
                </c:pt>
                <c:pt idx="1">
                  <c:v>80.900000000000006</c:v>
                </c:pt>
                <c:pt idx="2">
                  <c:v>81.099999999999994</c:v>
                </c:pt>
                <c:pt idx="3">
                  <c:v>75.099999999999994</c:v>
                </c:pt>
                <c:pt idx="4">
                  <c:v>88.4</c:v>
                </c:pt>
                <c:pt idx="5">
                  <c:v>88.3</c:v>
                </c:pt>
              </c:numCache>
            </c:numRef>
          </c:val>
          <c:smooth val="0"/>
          <c:extLst>
            <c:ext xmlns:c16="http://schemas.microsoft.com/office/drawing/2014/chart" uri="{C3380CC4-5D6E-409C-BE32-E72D297353CC}">
              <c16:uniqueId val="{00000007-F94E-430A-99E9-61B1DE2C5C1B}"/>
            </c:ext>
          </c:extLst>
        </c:ser>
        <c:ser>
          <c:idx val="8"/>
          <c:order val="8"/>
          <c:tx>
            <c:strRef>
              <c:f>'England age 16'!$A$36:$B$36</c:f>
              <c:strCache>
                <c:ptCount val="2"/>
                <c:pt idx="0">
                  <c:v> M % Ma grade A*-D</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'England age 16'!$C$27:$H$27</c:f>
              <c:strCache>
                <c:ptCount val="6"/>
                <c:pt idx="0">
                  <c:v>2016</c:v>
                </c:pt>
                <c:pt idx="1">
                  <c:v>2017</c:v>
                </c:pt>
                <c:pt idx="2">
                  <c:v>*2018</c:v>
                </c:pt>
                <c:pt idx="3">
                  <c:v>*2019</c:v>
                </c:pt>
                <c:pt idx="4">
                  <c:v>2020</c:v>
                </c:pt>
                <c:pt idx="5">
                  <c:v>2021</c:v>
                </c:pt>
              </c:strCache>
            </c:strRef>
          </c:cat>
          <c:val>
            <c:numRef>
              <c:f>'England age 16'!$C$36:$H$36</c:f>
              <c:numCache>
                <c:formatCode>General</c:formatCode>
                <c:ptCount val="6"/>
                <c:pt idx="0">
                  <c:v>90.6</c:v>
                </c:pt>
                <c:pt idx="1">
                  <c:v>90.4</c:v>
                </c:pt>
                <c:pt idx="2">
                  <c:v>90.4</c:v>
                </c:pt>
                <c:pt idx="3">
                  <c:v>88.4</c:v>
                </c:pt>
                <c:pt idx="4">
                  <c:v>94.7</c:v>
                </c:pt>
                <c:pt idx="5">
                  <c:v>93.4</c:v>
                </c:pt>
              </c:numCache>
            </c:numRef>
          </c:val>
          <c:smooth val="0"/>
          <c:extLst>
            <c:ext xmlns:c16="http://schemas.microsoft.com/office/drawing/2014/chart" uri="{C3380CC4-5D6E-409C-BE32-E72D297353CC}">
              <c16:uniqueId val="{00000008-F94E-430A-99E9-61B1DE2C5C1B}"/>
            </c:ext>
          </c:extLst>
        </c:ser>
        <c:ser>
          <c:idx val="9"/>
          <c:order val="9"/>
          <c:tx>
            <c:strRef>
              <c:f>'England age 16'!$A$37:$B$37</c:f>
              <c:strCache>
                <c:ptCount val="2"/>
                <c:pt idx="0">
                  <c:v> F % Ma grade A*-D</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'England age 16'!$C$27:$H$27</c:f>
              <c:strCache>
                <c:ptCount val="6"/>
                <c:pt idx="0">
                  <c:v>2016</c:v>
                </c:pt>
                <c:pt idx="1">
                  <c:v>2017</c:v>
                </c:pt>
                <c:pt idx="2">
                  <c:v>*2018</c:v>
                </c:pt>
                <c:pt idx="3">
                  <c:v>*2019</c:v>
                </c:pt>
                <c:pt idx="4">
                  <c:v>2020</c:v>
                </c:pt>
                <c:pt idx="5">
                  <c:v>2021</c:v>
                </c:pt>
              </c:strCache>
            </c:strRef>
          </c:cat>
          <c:val>
            <c:numRef>
              <c:f>'England age 16'!$C$37:$H$37</c:f>
              <c:numCache>
                <c:formatCode>General</c:formatCode>
                <c:ptCount val="6"/>
                <c:pt idx="0">
                  <c:v>91.4</c:v>
                </c:pt>
                <c:pt idx="1">
                  <c:v>91.6</c:v>
                </c:pt>
                <c:pt idx="2">
                  <c:v>91.4</c:v>
                </c:pt>
                <c:pt idx="3">
                  <c:v>88.8</c:v>
                </c:pt>
                <c:pt idx="4">
                  <c:v>96.4</c:v>
                </c:pt>
                <c:pt idx="5">
                  <c:v>95.5</c:v>
                </c:pt>
              </c:numCache>
            </c:numRef>
          </c:val>
          <c:smooth val="0"/>
          <c:extLst>
            <c:ext xmlns:c16="http://schemas.microsoft.com/office/drawing/2014/chart" uri="{C3380CC4-5D6E-409C-BE32-E72D297353CC}">
              <c16:uniqueId val="{00000009-F94E-430A-99E9-61B1DE2C5C1B}"/>
            </c:ext>
          </c:extLst>
        </c:ser>
        <c:dLbls>
          <c:showLegendKey val="0"/>
          <c:showVal val="0"/>
          <c:showCatName val="0"/>
          <c:showSerName val="0"/>
          <c:showPercent val="0"/>
          <c:showBubbleSize val="0"/>
        </c:dLbls>
        <c:marker val="1"/>
        <c:smooth val="0"/>
        <c:axId val="534725360"/>
        <c:axId val="534726016"/>
      </c:lineChart>
      <c:catAx>
        <c:axId val="53472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726016"/>
        <c:crosses val="autoZero"/>
        <c:auto val="1"/>
        <c:lblAlgn val="ctr"/>
        <c:lblOffset val="100"/>
        <c:noMultiLvlLbl val="0"/>
      </c:catAx>
      <c:valAx>
        <c:axId val="534726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472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England</a:t>
            </a:r>
            <a:r>
              <a:rPr lang="en-GB" baseline="0"/>
              <a:t> Further Ma AL attainment</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'England age 16'!$A$40:$B$40</c:f>
              <c:strCache>
                <c:ptCount val="2"/>
                <c:pt idx="0">
                  <c:v> M % FM grade 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'England age 16'!$C$39:$H$39</c:f>
              <c:strCache>
                <c:ptCount val="6"/>
                <c:pt idx="0">
                  <c:v>2016</c:v>
                </c:pt>
                <c:pt idx="1">
                  <c:v>2017</c:v>
                </c:pt>
                <c:pt idx="2">
                  <c:v>2018</c:v>
                </c:pt>
                <c:pt idx="3">
                  <c:v>*2019</c:v>
                </c:pt>
                <c:pt idx="4">
                  <c:v>2020</c:v>
                </c:pt>
                <c:pt idx="5">
                  <c:v>2021</c:v>
                </c:pt>
              </c:strCache>
            </c:strRef>
          </c:cat>
          <c:val>
            <c:numRef>
              <c:f>'England age 16'!$C$40:$H$40</c:f>
              <c:numCache>
                <c:formatCode>General</c:formatCode>
                <c:ptCount val="6"/>
                <c:pt idx="0">
                  <c:v>28.4</c:v>
                </c:pt>
                <c:pt idx="1">
                  <c:v>29.6</c:v>
                </c:pt>
                <c:pt idx="2">
                  <c:v>28.5</c:v>
                </c:pt>
                <c:pt idx="3">
                  <c:v>25.1</c:v>
                </c:pt>
                <c:pt idx="4">
                  <c:v>40.799999999999997</c:v>
                </c:pt>
                <c:pt idx="5">
                  <c:v>48.4</c:v>
                </c:pt>
              </c:numCache>
            </c:numRef>
          </c:val>
          <c:smooth val="0"/>
          <c:extLst>
            <c:ext xmlns:c16="http://schemas.microsoft.com/office/drawing/2014/chart" uri="{C3380CC4-5D6E-409C-BE32-E72D297353CC}">
              <c16:uniqueId val="{00000000-8CCA-4404-B2A8-C06F8B5E3B4A}"/>
            </c:ext>
          </c:extLst>
        </c:ser>
        <c:ser>
          <c:idx val="1"/>
          <c:order val="1"/>
          <c:tx>
            <c:strRef>
              <c:f>'England age 16'!$A$41:$B$41</c:f>
              <c:strCache>
                <c:ptCount val="2"/>
                <c:pt idx="0">
                  <c:v> F % FM grade 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'England age 16'!$C$39:$H$39</c:f>
              <c:strCache>
                <c:ptCount val="6"/>
                <c:pt idx="0">
                  <c:v>2016</c:v>
                </c:pt>
                <c:pt idx="1">
                  <c:v>2017</c:v>
                </c:pt>
                <c:pt idx="2">
                  <c:v>2018</c:v>
                </c:pt>
                <c:pt idx="3">
                  <c:v>*2019</c:v>
                </c:pt>
                <c:pt idx="4">
                  <c:v>2020</c:v>
                </c:pt>
                <c:pt idx="5">
                  <c:v>2021</c:v>
                </c:pt>
              </c:strCache>
            </c:strRef>
          </c:cat>
          <c:val>
            <c:numRef>
              <c:f>'England age 16'!$C$41:$H$41</c:f>
              <c:numCache>
                <c:formatCode>General</c:formatCode>
                <c:ptCount val="6"/>
                <c:pt idx="0">
                  <c:v>27.2</c:v>
                </c:pt>
                <c:pt idx="1">
                  <c:v>29</c:v>
                </c:pt>
                <c:pt idx="2">
                  <c:v>27.3</c:v>
                </c:pt>
                <c:pt idx="3">
                  <c:v>21.3</c:v>
                </c:pt>
                <c:pt idx="4">
                  <c:v>41.1</c:v>
                </c:pt>
                <c:pt idx="5">
                  <c:v>50.1</c:v>
                </c:pt>
              </c:numCache>
            </c:numRef>
          </c:val>
          <c:smooth val="0"/>
          <c:extLst>
            <c:ext xmlns:c16="http://schemas.microsoft.com/office/drawing/2014/chart" uri="{C3380CC4-5D6E-409C-BE32-E72D297353CC}">
              <c16:uniqueId val="{00000001-8CCA-4404-B2A8-C06F8B5E3B4A}"/>
            </c:ext>
          </c:extLst>
        </c:ser>
        <c:ser>
          <c:idx val="2"/>
          <c:order val="2"/>
          <c:tx>
            <c:strRef>
              <c:f>'England age 16'!$A$42:$B$42</c:f>
              <c:strCache>
                <c:ptCount val="2"/>
                <c:pt idx="0">
                  <c:v> M % FM grade A*-A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'England age 16'!$C$39:$H$39</c:f>
              <c:strCache>
                <c:ptCount val="6"/>
                <c:pt idx="0">
                  <c:v>2016</c:v>
                </c:pt>
                <c:pt idx="1">
                  <c:v>2017</c:v>
                </c:pt>
                <c:pt idx="2">
                  <c:v>2018</c:v>
                </c:pt>
                <c:pt idx="3">
                  <c:v>*2019</c:v>
                </c:pt>
                <c:pt idx="4">
                  <c:v>2020</c:v>
                </c:pt>
                <c:pt idx="5">
                  <c:v>2021</c:v>
                </c:pt>
              </c:strCache>
            </c:strRef>
          </c:cat>
          <c:val>
            <c:numRef>
              <c:f>'England age 16'!$C$42:$H$42</c:f>
              <c:numCache>
                <c:formatCode>General</c:formatCode>
                <c:ptCount val="6"/>
                <c:pt idx="0">
                  <c:v>55.2</c:v>
                </c:pt>
                <c:pt idx="1">
                  <c:v>57.7</c:v>
                </c:pt>
                <c:pt idx="2">
                  <c:v>57.6</c:v>
                </c:pt>
                <c:pt idx="3">
                  <c:v>54.1</c:v>
                </c:pt>
                <c:pt idx="4">
                  <c:v>70.7</c:v>
                </c:pt>
                <c:pt idx="5">
                  <c:v>74.3</c:v>
                </c:pt>
              </c:numCache>
            </c:numRef>
          </c:val>
          <c:smooth val="0"/>
          <c:extLst>
            <c:ext xmlns:c16="http://schemas.microsoft.com/office/drawing/2014/chart" uri="{C3380CC4-5D6E-409C-BE32-E72D297353CC}">
              <c16:uniqueId val="{00000002-8CCA-4404-B2A8-C06F8B5E3B4A}"/>
            </c:ext>
          </c:extLst>
        </c:ser>
        <c:ser>
          <c:idx val="3"/>
          <c:order val="3"/>
          <c:tx>
            <c:strRef>
              <c:f>'England age 16'!$A$43:$B$43</c:f>
              <c:strCache>
                <c:ptCount val="2"/>
                <c:pt idx="0">
                  <c:v> F % FM grade A*-A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'England age 16'!$C$39:$H$39</c:f>
              <c:strCache>
                <c:ptCount val="6"/>
                <c:pt idx="0">
                  <c:v>2016</c:v>
                </c:pt>
                <c:pt idx="1">
                  <c:v>2017</c:v>
                </c:pt>
                <c:pt idx="2">
                  <c:v>2018</c:v>
                </c:pt>
                <c:pt idx="3">
                  <c:v>*2019</c:v>
                </c:pt>
                <c:pt idx="4">
                  <c:v>2020</c:v>
                </c:pt>
                <c:pt idx="5">
                  <c:v>2021</c:v>
                </c:pt>
              </c:strCache>
            </c:strRef>
          </c:cat>
          <c:val>
            <c:numRef>
              <c:f>'England age 16'!$C$43:$H$43</c:f>
              <c:numCache>
                <c:formatCode>General</c:formatCode>
                <c:ptCount val="6"/>
                <c:pt idx="0">
                  <c:v>57.5</c:v>
                </c:pt>
                <c:pt idx="1">
                  <c:v>58.5</c:v>
                </c:pt>
                <c:pt idx="2">
                  <c:v>57.3</c:v>
                </c:pt>
                <c:pt idx="3">
                  <c:v>50.5</c:v>
                </c:pt>
                <c:pt idx="4">
                  <c:v>72.2</c:v>
                </c:pt>
                <c:pt idx="5">
                  <c:v>77</c:v>
                </c:pt>
              </c:numCache>
            </c:numRef>
          </c:val>
          <c:smooth val="0"/>
          <c:extLst>
            <c:ext xmlns:c16="http://schemas.microsoft.com/office/drawing/2014/chart" uri="{C3380CC4-5D6E-409C-BE32-E72D297353CC}">
              <c16:uniqueId val="{00000003-8CCA-4404-B2A8-C06F8B5E3B4A}"/>
            </c:ext>
          </c:extLst>
        </c:ser>
        <c:ser>
          <c:idx val="4"/>
          <c:order val="4"/>
          <c:tx>
            <c:strRef>
              <c:f>'England age 16'!$A$44:$B$44</c:f>
              <c:strCache>
                <c:ptCount val="2"/>
                <c:pt idx="0">
                  <c:v> M % FM grade A*-B</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'England age 16'!$C$39:$H$39</c:f>
              <c:strCache>
                <c:ptCount val="6"/>
                <c:pt idx="0">
                  <c:v>2016</c:v>
                </c:pt>
                <c:pt idx="1">
                  <c:v>2017</c:v>
                </c:pt>
                <c:pt idx="2">
                  <c:v>2018</c:v>
                </c:pt>
                <c:pt idx="3">
                  <c:v>*2019</c:v>
                </c:pt>
                <c:pt idx="4">
                  <c:v>2020</c:v>
                </c:pt>
                <c:pt idx="5">
                  <c:v>2021</c:v>
                </c:pt>
              </c:strCache>
            </c:strRef>
          </c:cat>
          <c:val>
            <c:numRef>
              <c:f>'England age 16'!$C$44:$H$44</c:f>
              <c:numCache>
                <c:formatCode>General</c:formatCode>
                <c:ptCount val="6"/>
                <c:pt idx="0">
                  <c:v>76.099999999999994</c:v>
                </c:pt>
                <c:pt idx="1">
                  <c:v>77.2</c:v>
                </c:pt>
                <c:pt idx="2">
                  <c:v>76.8</c:v>
                </c:pt>
                <c:pt idx="3">
                  <c:v>73.5</c:v>
                </c:pt>
                <c:pt idx="4">
                  <c:v>87.1</c:v>
                </c:pt>
                <c:pt idx="5">
                  <c:v>87.9</c:v>
                </c:pt>
              </c:numCache>
            </c:numRef>
          </c:val>
          <c:smooth val="0"/>
          <c:extLst>
            <c:ext xmlns:c16="http://schemas.microsoft.com/office/drawing/2014/chart" uri="{C3380CC4-5D6E-409C-BE32-E72D297353CC}">
              <c16:uniqueId val="{00000004-8CCA-4404-B2A8-C06F8B5E3B4A}"/>
            </c:ext>
          </c:extLst>
        </c:ser>
        <c:ser>
          <c:idx val="5"/>
          <c:order val="5"/>
          <c:tx>
            <c:strRef>
              <c:f>'England age 16'!$A$45:$B$45</c:f>
              <c:strCache>
                <c:ptCount val="2"/>
                <c:pt idx="0">
                  <c:v> F % FM grade A*-B</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'England age 16'!$C$39:$H$39</c:f>
              <c:strCache>
                <c:ptCount val="6"/>
                <c:pt idx="0">
                  <c:v>2016</c:v>
                </c:pt>
                <c:pt idx="1">
                  <c:v>2017</c:v>
                </c:pt>
                <c:pt idx="2">
                  <c:v>2018</c:v>
                </c:pt>
                <c:pt idx="3">
                  <c:v>*2019</c:v>
                </c:pt>
                <c:pt idx="4">
                  <c:v>2020</c:v>
                </c:pt>
                <c:pt idx="5">
                  <c:v>2021</c:v>
                </c:pt>
              </c:strCache>
            </c:strRef>
          </c:cat>
          <c:val>
            <c:numRef>
              <c:f>'England age 16'!$C$45:$H$45</c:f>
              <c:numCache>
                <c:formatCode>General</c:formatCode>
                <c:ptCount val="6"/>
                <c:pt idx="0">
                  <c:v>77.400000000000006</c:v>
                </c:pt>
                <c:pt idx="1">
                  <c:v>77.400000000000006</c:v>
                </c:pt>
                <c:pt idx="2">
                  <c:v>76.7</c:v>
                </c:pt>
                <c:pt idx="3">
                  <c:v>72.599999999999994</c:v>
                </c:pt>
                <c:pt idx="4">
                  <c:v>89.3</c:v>
                </c:pt>
                <c:pt idx="5">
                  <c:v>89.5</c:v>
                </c:pt>
              </c:numCache>
            </c:numRef>
          </c:val>
          <c:smooth val="0"/>
          <c:extLst>
            <c:ext xmlns:c16="http://schemas.microsoft.com/office/drawing/2014/chart" uri="{C3380CC4-5D6E-409C-BE32-E72D297353CC}">
              <c16:uniqueId val="{00000005-8CCA-4404-B2A8-C06F8B5E3B4A}"/>
            </c:ext>
          </c:extLst>
        </c:ser>
        <c:ser>
          <c:idx val="6"/>
          <c:order val="6"/>
          <c:tx>
            <c:strRef>
              <c:f>'England age 16'!$A$46:$B$46</c:f>
              <c:strCache>
                <c:ptCount val="2"/>
                <c:pt idx="0">
                  <c:v> M % FM grade A*-C</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'England age 16'!$C$39:$H$39</c:f>
              <c:strCache>
                <c:ptCount val="6"/>
                <c:pt idx="0">
                  <c:v>2016</c:v>
                </c:pt>
                <c:pt idx="1">
                  <c:v>2017</c:v>
                </c:pt>
                <c:pt idx="2">
                  <c:v>2018</c:v>
                </c:pt>
                <c:pt idx="3">
                  <c:v>*2019</c:v>
                </c:pt>
                <c:pt idx="4">
                  <c:v>2020</c:v>
                </c:pt>
                <c:pt idx="5">
                  <c:v>2021</c:v>
                </c:pt>
              </c:strCache>
            </c:strRef>
          </c:cat>
          <c:val>
            <c:numRef>
              <c:f>'England age 16'!$C$46:$H$46</c:f>
              <c:numCache>
                <c:formatCode>General</c:formatCode>
                <c:ptCount val="6"/>
                <c:pt idx="0">
                  <c:v>87.7</c:v>
                </c:pt>
                <c:pt idx="1">
                  <c:v>88</c:v>
                </c:pt>
                <c:pt idx="2">
                  <c:v>87.7</c:v>
                </c:pt>
                <c:pt idx="3">
                  <c:v>86.3</c:v>
                </c:pt>
                <c:pt idx="4">
                  <c:v>95.5</c:v>
                </c:pt>
                <c:pt idx="5">
                  <c:v>95</c:v>
                </c:pt>
              </c:numCache>
            </c:numRef>
          </c:val>
          <c:smooth val="0"/>
          <c:extLst>
            <c:ext xmlns:c16="http://schemas.microsoft.com/office/drawing/2014/chart" uri="{C3380CC4-5D6E-409C-BE32-E72D297353CC}">
              <c16:uniqueId val="{00000006-8CCA-4404-B2A8-C06F8B5E3B4A}"/>
            </c:ext>
          </c:extLst>
        </c:ser>
        <c:ser>
          <c:idx val="7"/>
          <c:order val="7"/>
          <c:tx>
            <c:strRef>
              <c:f>'England age 16'!$A$47:$B$47</c:f>
              <c:strCache>
                <c:ptCount val="2"/>
                <c:pt idx="0">
                  <c:v> F % FM grade A*-C</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'England age 16'!$C$39:$H$39</c:f>
              <c:strCache>
                <c:ptCount val="6"/>
                <c:pt idx="0">
                  <c:v>2016</c:v>
                </c:pt>
                <c:pt idx="1">
                  <c:v>2017</c:v>
                </c:pt>
                <c:pt idx="2">
                  <c:v>2018</c:v>
                </c:pt>
                <c:pt idx="3">
                  <c:v>*2019</c:v>
                </c:pt>
                <c:pt idx="4">
                  <c:v>2020</c:v>
                </c:pt>
                <c:pt idx="5">
                  <c:v>2021</c:v>
                </c:pt>
              </c:strCache>
            </c:strRef>
          </c:cat>
          <c:val>
            <c:numRef>
              <c:f>'England age 16'!$C$47:$H$47</c:f>
              <c:numCache>
                <c:formatCode>General</c:formatCode>
                <c:ptCount val="6"/>
                <c:pt idx="0">
                  <c:v>88.6</c:v>
                </c:pt>
                <c:pt idx="1">
                  <c:v>88</c:v>
                </c:pt>
                <c:pt idx="2">
                  <c:v>88.1</c:v>
                </c:pt>
                <c:pt idx="3">
                  <c:v>86.4</c:v>
                </c:pt>
                <c:pt idx="4">
                  <c:v>96.6</c:v>
                </c:pt>
                <c:pt idx="5">
                  <c:v>96.2</c:v>
                </c:pt>
              </c:numCache>
            </c:numRef>
          </c:val>
          <c:smooth val="0"/>
          <c:extLst>
            <c:ext xmlns:c16="http://schemas.microsoft.com/office/drawing/2014/chart" uri="{C3380CC4-5D6E-409C-BE32-E72D297353CC}">
              <c16:uniqueId val="{00000007-8CCA-4404-B2A8-C06F8B5E3B4A}"/>
            </c:ext>
          </c:extLst>
        </c:ser>
        <c:ser>
          <c:idx val="8"/>
          <c:order val="8"/>
          <c:tx>
            <c:strRef>
              <c:f>'England age 16'!$A$48:$B$48</c:f>
              <c:strCache>
                <c:ptCount val="2"/>
                <c:pt idx="0">
                  <c:v> M % FM grade A*-D</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'England age 16'!$C$39:$H$39</c:f>
              <c:strCache>
                <c:ptCount val="6"/>
                <c:pt idx="0">
                  <c:v>2016</c:v>
                </c:pt>
                <c:pt idx="1">
                  <c:v>2017</c:v>
                </c:pt>
                <c:pt idx="2">
                  <c:v>2018</c:v>
                </c:pt>
                <c:pt idx="3">
                  <c:v>*2019</c:v>
                </c:pt>
                <c:pt idx="4">
                  <c:v>2020</c:v>
                </c:pt>
                <c:pt idx="5">
                  <c:v>2021</c:v>
                </c:pt>
              </c:strCache>
            </c:strRef>
          </c:cat>
          <c:val>
            <c:numRef>
              <c:f>'England age 16'!$C$48:$H$48</c:f>
              <c:numCache>
                <c:formatCode>General</c:formatCode>
                <c:ptCount val="6"/>
                <c:pt idx="0">
                  <c:v>94.3</c:v>
                </c:pt>
                <c:pt idx="1">
                  <c:v>94.6</c:v>
                </c:pt>
                <c:pt idx="2">
                  <c:v>94</c:v>
                </c:pt>
                <c:pt idx="3">
                  <c:v>94.4</c:v>
                </c:pt>
                <c:pt idx="4">
                  <c:v>98.7</c:v>
                </c:pt>
                <c:pt idx="5">
                  <c:v>98</c:v>
                </c:pt>
              </c:numCache>
            </c:numRef>
          </c:val>
          <c:smooth val="0"/>
          <c:extLst>
            <c:ext xmlns:c16="http://schemas.microsoft.com/office/drawing/2014/chart" uri="{C3380CC4-5D6E-409C-BE32-E72D297353CC}">
              <c16:uniqueId val="{00000008-8CCA-4404-B2A8-C06F8B5E3B4A}"/>
            </c:ext>
          </c:extLst>
        </c:ser>
        <c:ser>
          <c:idx val="9"/>
          <c:order val="9"/>
          <c:tx>
            <c:strRef>
              <c:f>'England age 16'!$A$49:$B$49</c:f>
              <c:strCache>
                <c:ptCount val="2"/>
                <c:pt idx="0">
                  <c:v> F % FM grade A*-D</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'England age 16'!$C$39:$H$39</c:f>
              <c:strCache>
                <c:ptCount val="6"/>
                <c:pt idx="0">
                  <c:v>2016</c:v>
                </c:pt>
                <c:pt idx="1">
                  <c:v>2017</c:v>
                </c:pt>
                <c:pt idx="2">
                  <c:v>2018</c:v>
                </c:pt>
                <c:pt idx="3">
                  <c:v>*2019</c:v>
                </c:pt>
                <c:pt idx="4">
                  <c:v>2020</c:v>
                </c:pt>
                <c:pt idx="5">
                  <c:v>2021</c:v>
                </c:pt>
              </c:strCache>
            </c:strRef>
          </c:cat>
          <c:val>
            <c:numRef>
              <c:f>'England age 16'!$C$49:$H$49</c:f>
              <c:numCache>
                <c:formatCode>General</c:formatCode>
                <c:ptCount val="6"/>
                <c:pt idx="0">
                  <c:v>95.2</c:v>
                </c:pt>
                <c:pt idx="1">
                  <c:v>94.8</c:v>
                </c:pt>
                <c:pt idx="2">
                  <c:v>94.8</c:v>
                </c:pt>
                <c:pt idx="3">
                  <c:v>93.9</c:v>
                </c:pt>
                <c:pt idx="4">
                  <c:v>98.9</c:v>
                </c:pt>
                <c:pt idx="5">
                  <c:v>98.8</c:v>
                </c:pt>
              </c:numCache>
            </c:numRef>
          </c:val>
          <c:smooth val="0"/>
          <c:extLst>
            <c:ext xmlns:c16="http://schemas.microsoft.com/office/drawing/2014/chart" uri="{C3380CC4-5D6E-409C-BE32-E72D297353CC}">
              <c16:uniqueId val="{00000009-8CCA-4404-B2A8-C06F8B5E3B4A}"/>
            </c:ext>
          </c:extLst>
        </c:ser>
        <c:dLbls>
          <c:showLegendKey val="0"/>
          <c:showVal val="0"/>
          <c:showCatName val="0"/>
          <c:showSerName val="0"/>
          <c:showPercent val="0"/>
          <c:showBubbleSize val="0"/>
        </c:dLbls>
        <c:marker val="1"/>
        <c:smooth val="0"/>
        <c:axId val="434826792"/>
        <c:axId val="434827448"/>
      </c:lineChart>
      <c:catAx>
        <c:axId val="43482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827448"/>
        <c:crosses val="autoZero"/>
        <c:auto val="1"/>
        <c:lblAlgn val="ctr"/>
        <c:lblOffset val="100"/>
        <c:noMultiLvlLbl val="0"/>
      </c:catAx>
      <c:valAx>
        <c:axId val="434827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4826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400" b="0" i="0" baseline="0" dirty="0">
                <a:effectLst/>
              </a:rPr>
              <a:t>% of cohort participating in A Level Mathematics, Core Maths or Scottish Higher/AH Mathematics, 2021</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7.6613035944073357E-2"/>
          <c:y val="0.19990749327172264"/>
          <c:w val="0.90286351706036749"/>
          <c:h val="0.58678988043161273"/>
        </c:manualLayout>
      </c:layout>
      <c:barChart>
        <c:barDir val="col"/>
        <c:grouping val="clustered"/>
        <c:varyColors val="0"/>
        <c:ser>
          <c:idx val="0"/>
          <c:order val="0"/>
          <c:tx>
            <c:strRef>
              <c:f>'England age 16'!$P$8</c:f>
              <c:strCache>
                <c:ptCount val="1"/>
                <c:pt idx="0">
                  <c:v>M</c:v>
                </c:pt>
              </c:strCache>
            </c:strRef>
          </c:tx>
          <c:spPr>
            <a:solidFill>
              <a:schemeClr val="accent1"/>
            </a:solidFill>
            <a:ln>
              <a:noFill/>
            </a:ln>
            <a:effectLst/>
          </c:spPr>
          <c:invertIfNegative val="0"/>
          <c:cat>
            <c:strRef>
              <c:f>'England age 16'!$Q$7:$U$7</c:f>
              <c:strCache>
                <c:ptCount val="5"/>
                <c:pt idx="0">
                  <c:v>England</c:v>
                </c:pt>
                <c:pt idx="1">
                  <c:v>Northern Ireland</c:v>
                </c:pt>
                <c:pt idx="2">
                  <c:v>Wales</c:v>
                </c:pt>
                <c:pt idx="3">
                  <c:v>Scotland H</c:v>
                </c:pt>
                <c:pt idx="4">
                  <c:v>Scotland AH</c:v>
                </c:pt>
              </c:strCache>
            </c:strRef>
          </c:cat>
          <c:val>
            <c:numRef>
              <c:f>'England age 16'!$Q$8:$U$8</c:f>
              <c:numCache>
                <c:formatCode>General</c:formatCode>
                <c:ptCount val="5"/>
                <c:pt idx="0">
                  <c:v>20</c:v>
                </c:pt>
                <c:pt idx="1">
                  <c:v>18</c:v>
                </c:pt>
                <c:pt idx="2">
                  <c:v>20</c:v>
                </c:pt>
                <c:pt idx="3">
                  <c:v>40</c:v>
                </c:pt>
                <c:pt idx="4">
                  <c:v>9</c:v>
                </c:pt>
              </c:numCache>
            </c:numRef>
          </c:val>
          <c:extLst>
            <c:ext xmlns:c16="http://schemas.microsoft.com/office/drawing/2014/chart" uri="{C3380CC4-5D6E-409C-BE32-E72D297353CC}">
              <c16:uniqueId val="{00000000-F33C-4E82-B14F-C6512720C800}"/>
            </c:ext>
          </c:extLst>
        </c:ser>
        <c:ser>
          <c:idx val="1"/>
          <c:order val="1"/>
          <c:tx>
            <c:strRef>
              <c:f>'England age 16'!$P$9</c:f>
              <c:strCache>
                <c:ptCount val="1"/>
                <c:pt idx="0">
                  <c:v>F</c:v>
                </c:pt>
              </c:strCache>
            </c:strRef>
          </c:tx>
          <c:spPr>
            <a:solidFill>
              <a:schemeClr val="accent2"/>
            </a:solidFill>
            <a:ln>
              <a:noFill/>
            </a:ln>
            <a:effectLst/>
          </c:spPr>
          <c:invertIfNegative val="0"/>
          <c:cat>
            <c:strRef>
              <c:f>'England age 16'!$Q$7:$U$7</c:f>
              <c:strCache>
                <c:ptCount val="5"/>
                <c:pt idx="0">
                  <c:v>England</c:v>
                </c:pt>
                <c:pt idx="1">
                  <c:v>Northern Ireland</c:v>
                </c:pt>
                <c:pt idx="2">
                  <c:v>Wales</c:v>
                </c:pt>
                <c:pt idx="3">
                  <c:v>Scotland H</c:v>
                </c:pt>
                <c:pt idx="4">
                  <c:v>Scotland AH</c:v>
                </c:pt>
              </c:strCache>
            </c:strRef>
          </c:cat>
          <c:val>
            <c:numRef>
              <c:f>'England age 16'!$Q$9:$U$9</c:f>
              <c:numCache>
                <c:formatCode>General</c:formatCode>
                <c:ptCount val="5"/>
                <c:pt idx="0">
                  <c:v>14</c:v>
                </c:pt>
                <c:pt idx="1">
                  <c:v>14</c:v>
                </c:pt>
                <c:pt idx="2">
                  <c:v>14</c:v>
                </c:pt>
                <c:pt idx="3">
                  <c:v>36</c:v>
                </c:pt>
                <c:pt idx="4">
                  <c:v>6</c:v>
                </c:pt>
              </c:numCache>
            </c:numRef>
          </c:val>
          <c:extLst>
            <c:ext xmlns:c16="http://schemas.microsoft.com/office/drawing/2014/chart" uri="{C3380CC4-5D6E-409C-BE32-E72D297353CC}">
              <c16:uniqueId val="{00000001-F33C-4E82-B14F-C6512720C800}"/>
            </c:ext>
          </c:extLst>
        </c:ser>
        <c:dLbls>
          <c:showLegendKey val="0"/>
          <c:showVal val="0"/>
          <c:showCatName val="0"/>
          <c:showSerName val="0"/>
          <c:showPercent val="0"/>
          <c:showBubbleSize val="0"/>
        </c:dLbls>
        <c:gapWidth val="219"/>
        <c:overlap val="-27"/>
        <c:axId val="455329768"/>
        <c:axId val="455329440"/>
      </c:barChart>
      <c:catAx>
        <c:axId val="455329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329440"/>
        <c:crosses val="autoZero"/>
        <c:auto val="1"/>
        <c:lblAlgn val="ctr"/>
        <c:lblOffset val="100"/>
        <c:noMultiLvlLbl val="0"/>
      </c:catAx>
      <c:valAx>
        <c:axId val="455329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329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t>06/07/2022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t>06/07/2022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0340D-206C-4C41-A35B-4D72CE2F2B89}" type="slidenum">
              <a:rPr lang="en-GB" smtClean="0"/>
              <a:t>1</a:t>
            </a:fld>
            <a:endParaRPr lang="en-GB"/>
          </a:p>
        </p:txBody>
      </p:sp>
    </p:spTree>
    <p:extLst>
      <p:ext uri="{BB962C8B-B14F-4D97-AF65-F5344CB8AC3E}">
        <p14:creationId xmlns:p14="http://schemas.microsoft.com/office/powerpoint/2010/main" val="21287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(using student and teacher voice to trying to understand why maths teaching and learning is as it is, and what changes in curriculum, assessment, teacher education would support better outcomes for our young people, so I know the evidence base reasonably well)</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4</a:t>
            </a:fld>
            <a:endParaRPr lang="en-GB"/>
          </a:p>
        </p:txBody>
      </p:sp>
    </p:spTree>
    <p:extLst>
      <p:ext uri="{BB962C8B-B14F-4D97-AF65-F5344CB8AC3E}">
        <p14:creationId xmlns:p14="http://schemas.microsoft.com/office/powerpoint/2010/main" val="95445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(using student and teacher voice to trying to understand why maths teaching and learning is as it is, and what changes in curriculum, assessment, teacher education would support better outcomes for our young people, so I know the evidence base reasonably well)</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147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may well have been out of school for a chunk of that time or have had additional significant stresses. (SES doesn’t add further to that).   They might in theory recognise the ‘exchange’ value of GCSE grade 4+ but not believe it’s for them. They’ve failed so often, they worry about taking further maths exams (and not without reason, given the GCSE retake success rate: exchange vs use value)).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t>29</a:t>
            </a:fld>
            <a:endParaRPr lang="en-GB"/>
          </a:p>
        </p:txBody>
      </p:sp>
    </p:spTree>
    <p:extLst>
      <p:ext uri="{BB962C8B-B14F-4D97-AF65-F5344CB8AC3E}">
        <p14:creationId xmlns:p14="http://schemas.microsoft.com/office/powerpoint/2010/main" val="326751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may well have been out of school for a chunk of that time or have had additional significant stresses. (SES doesn’t add further to that).   They might in theory recognise the ‘exchange’ value of GCSE grade 4+ but not believe it’s for them. They’ve failed so often, they worry about taking further maths exams (and not without reason, given the GCSE retake success rate: exchange vs use value)).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023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may well have been out of school for a chunk of that time or have had additional significant stresses. (SES doesn’t add further to that).   They might in theory recognise the ‘exchange’ value of GCSE grade 4+ but not believe it’s for them. They’ve failed so often, they worry about taking further maths exams (and not without reason, given the GCSE retake success rate: exchange vs use value)).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0979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may well have been out of school for a chunk of that time or have had additional significant stresses. (SES doesn’t add further to that).   They might in theory recognise the ‘exchange’ value of GCSE grade 4+ but not believe it’s for them. They’ve failed so often, they worry about taking further maths exams (and not without reason, given the GCSE retake success rate: exchange vs use value)).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292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may well have been out of school for a chunk of that time or have had additional significant stresses. (SES doesn’t add further to that).   They might in theory recognise the ‘exchange’ value of GCSE grade 4+ but not believe it’s for them. They’ve failed so often, they worry about taking further maths exams (and not without reason, given the GCSE retake success rate: exchange vs use value)).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121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may well have been out of school for a chunk of that time or have had additional significant stresses. (SES doesn’t add further to that).   They might in theory recognise the ‘exchange’ value of GCSE grade 4+ but not believe it’s for them. They’ve failed so often, they worry about taking further maths exams (and not without reason, given the GCSE retake success rate: exchange vs use value)).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0340D-206C-4C41-A35B-4D72CE2F2B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9195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Locke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FA3312-5EA2-C34C-A957-A867FE0B269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280" t="8065" r="-1" b="12857"/>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Rectangle 13">
            <a:extLst>
              <a:ext uri="{FF2B5EF4-FFF2-40B4-BE49-F238E27FC236}">
                <a16:creationId xmlns:a16="http://schemas.microsoft.com/office/drawing/2014/main" id="{FEA31124-2ED2-9643-ACE9-BABAD5FAF027}"/>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DELETE</a:t>
            </a:r>
            <a:r>
              <a:rPr lang="en-US" sz="700" dirty="0">
                <a:solidFill>
                  <a:schemeClr val="tx1"/>
                </a:solidFill>
              </a:rPr>
              <a:t> THIS BOX IN </a:t>
            </a:r>
            <a:br>
              <a:rPr lang="en-US" sz="700" dirty="0">
                <a:solidFill>
                  <a:schemeClr val="tx1"/>
                </a:solidFill>
              </a:rPr>
            </a:br>
            <a:r>
              <a:rPr lang="en-US" sz="700" dirty="0">
                <a:solidFill>
                  <a:schemeClr val="tx1"/>
                </a:solidFill>
              </a:rPr>
              <a:t>THE MASTER TEMPLATE AND REPLACE WITH </a:t>
            </a:r>
            <a:br>
              <a:rPr lang="en-US" sz="700" dirty="0">
                <a:solidFill>
                  <a:schemeClr val="tx1"/>
                </a:solidFill>
              </a:rPr>
            </a:br>
            <a:r>
              <a:rPr lang="en-US" sz="700" dirty="0">
                <a:solidFill>
                  <a:schemeClr val="tx1"/>
                </a:solidFill>
              </a:rPr>
              <a:t>YOUR O</a:t>
            </a:r>
          </a:p>
        </p:txBody>
      </p:sp>
      <p:pic>
        <p:nvPicPr>
          <p:cNvPr id="6" name="Picture 5" descr="Logo&#10;&#10;Description automatically generated">
            <a:extLst>
              <a:ext uri="{FF2B5EF4-FFF2-40B4-BE49-F238E27FC236}">
                <a16:creationId xmlns:a16="http://schemas.microsoft.com/office/drawing/2014/main" id="{6AA97BE0-EDDF-AC7B-C304-F3616D5369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2280" y="123166"/>
            <a:ext cx="1905000" cy="933450"/>
          </a:xfrm>
          <a:prstGeom prst="rect">
            <a:avLst/>
          </a:prstGeom>
        </p:spPr>
      </p:pic>
    </p:spTree>
    <p:extLst>
      <p:ext uri="{BB962C8B-B14F-4D97-AF65-F5344CB8AC3E}">
        <p14:creationId xmlns:p14="http://schemas.microsoft.com/office/powerpoint/2010/main" val="10980761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406887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1267726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6" name="Picture Placeholder 5"/>
          <p:cNvSpPr>
            <a:spLocks noGrp="1"/>
          </p:cNvSpPr>
          <p:nvPr>
            <p:ph type="pic" sz="quarter" idx="12"/>
          </p:nvPr>
        </p:nvSpPr>
        <p:spPr>
          <a:xfrm>
            <a:off x="4500564" y="248400"/>
            <a:ext cx="4362450" cy="4319587"/>
          </a:xfrm>
        </p:spPr>
        <p:txBody>
          <a:bodyPr/>
          <a:lstStyle/>
          <a:p>
            <a:r>
              <a:rPr lang="en-US"/>
              <a:t>Click icon to add picture</a:t>
            </a:r>
            <a:endParaRPr lang="en-GB" dirty="0"/>
          </a:p>
        </p:txBody>
      </p:sp>
      <p:sp>
        <p:nvSpPr>
          <p:cNvPr id="11" name="TextBox 10"/>
          <p:cNvSpPr txBox="1"/>
          <p:nvPr userDrawn="1"/>
        </p:nvSpPr>
        <p:spPr>
          <a:xfrm>
            <a:off x="323528" y="218346"/>
            <a:ext cx="288032" cy="492443"/>
          </a:xfrm>
          <a:prstGeom prst="rect">
            <a:avLst/>
          </a:prstGeom>
          <a:noFill/>
        </p:spPr>
        <p:txBody>
          <a:bodyPr wrap="square" lIns="0" tIns="0" rIns="0" bIns="0" rtlCol="0" anchor="b">
            <a:spAutoFit/>
          </a:bodyPr>
          <a:lstStyle/>
          <a:p>
            <a:pPr algn="r"/>
            <a:r>
              <a:rPr lang="en-GB" sz="3200" b="1" dirty="0">
                <a:solidFill>
                  <a:schemeClr val="bg1"/>
                </a:solidFill>
              </a:rPr>
              <a:t>“</a:t>
            </a:r>
          </a:p>
        </p:txBody>
      </p:sp>
      <p:sp>
        <p:nvSpPr>
          <p:cNvPr id="13" name="Text Placeholder 12"/>
          <p:cNvSpPr>
            <a:spLocks noGrp="1"/>
          </p:cNvSpPr>
          <p:nvPr>
            <p:ph type="body" sz="quarter" idx="13"/>
          </p:nvPr>
        </p:nvSpPr>
        <p:spPr>
          <a:xfrm>
            <a:off x="233363" y="627534"/>
            <a:ext cx="4122737" cy="3876675"/>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340" y="248400"/>
            <a:ext cx="4111760" cy="265177"/>
          </a:xfrm>
          <a:prstGeom prst="rect">
            <a:avLst/>
          </a:prstGeom>
        </p:spPr>
      </p:pic>
    </p:spTree>
    <p:extLst>
      <p:ext uri="{BB962C8B-B14F-4D97-AF65-F5344CB8AC3E}">
        <p14:creationId xmlns:p14="http://schemas.microsoft.com/office/powerpoint/2010/main" val="2274695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07504" y="4738291"/>
            <a:ext cx="7686376" cy="273844"/>
          </a:xfrm>
        </p:spPr>
        <p:txBody>
          <a:bodyPr/>
          <a:lstStyle/>
          <a:p>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6" name="Picture Placeholder 5"/>
          <p:cNvSpPr>
            <a:spLocks noGrp="1"/>
          </p:cNvSpPr>
          <p:nvPr>
            <p:ph type="pic" sz="quarter" idx="12"/>
          </p:nvPr>
        </p:nvSpPr>
        <p:spPr>
          <a:xfrm>
            <a:off x="4500564" y="248400"/>
            <a:ext cx="4362450" cy="4319587"/>
          </a:xfrm>
        </p:spPr>
        <p:txBody>
          <a:bodyPr/>
          <a:lstStyle/>
          <a:p>
            <a:r>
              <a:rPr lang="en-US"/>
              <a:t>Click icon to add picture</a:t>
            </a:r>
            <a:endParaRPr lang="en-GB" dirty="0"/>
          </a:p>
        </p:txBody>
      </p:sp>
      <p:sp>
        <p:nvSpPr>
          <p:cNvPr id="11" name="TextBox 10"/>
          <p:cNvSpPr txBox="1"/>
          <p:nvPr userDrawn="1"/>
        </p:nvSpPr>
        <p:spPr>
          <a:xfrm>
            <a:off x="323528" y="218346"/>
            <a:ext cx="288032" cy="492443"/>
          </a:xfrm>
          <a:prstGeom prst="rect">
            <a:avLst/>
          </a:prstGeom>
          <a:noFill/>
        </p:spPr>
        <p:txBody>
          <a:bodyPr wrap="square" lIns="0" tIns="0" rIns="0" bIns="0" rtlCol="0" anchor="b">
            <a:spAutoFit/>
          </a:bodyPr>
          <a:lstStyle/>
          <a:p>
            <a:pPr algn="r"/>
            <a:r>
              <a:rPr lang="en-GB" sz="3200" b="1" dirty="0">
                <a:solidFill>
                  <a:schemeClr val="bg1"/>
                </a:solidFill>
              </a:rPr>
              <a:t>“</a:t>
            </a:r>
          </a:p>
        </p:txBody>
      </p:sp>
      <p:sp>
        <p:nvSpPr>
          <p:cNvPr id="10" name="Content Placeholder 13"/>
          <p:cNvSpPr>
            <a:spLocks noGrp="1"/>
          </p:cNvSpPr>
          <p:nvPr>
            <p:ph sz="quarter" idx="18"/>
          </p:nvPr>
        </p:nvSpPr>
        <p:spPr>
          <a:xfrm>
            <a:off x="234000" y="268287"/>
            <a:ext cx="4105275" cy="4319587"/>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27723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2296372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3808567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
        <p:nvSpPr>
          <p:cNvPr id="2" name="Footer Placeholder 1"/>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1127092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47280" y="1455480"/>
            <a:ext cx="6408720" cy="1116270"/>
          </a:xfrm>
          <a:solidFill>
            <a:schemeClr val="bg1"/>
          </a:solidFill>
        </p:spPr>
        <p:txBody>
          <a:bodyPr lIns="144000" tIns="126000" rIns="0" bIns="36000" anchor="t">
            <a:noAutofit/>
          </a:bodyPr>
          <a:lstStyle>
            <a:lvl1pPr algn="l">
              <a:lnSpc>
                <a:spcPts val="1900"/>
              </a:lnSpc>
              <a:defRPr sz="1600" b="1" cap="all" baseline="0">
                <a:solidFill>
                  <a:schemeClr val="tx1"/>
                </a:solidFill>
              </a:defRPr>
            </a:lvl1pPr>
          </a:lstStyle>
          <a:p>
            <a:r>
              <a:rPr lang="en-US" dirty="0"/>
              <a:t>name surname</a:t>
            </a:r>
            <a:endParaRPr lang="en-GB" dirty="0"/>
          </a:p>
        </p:txBody>
      </p:sp>
      <p:sp>
        <p:nvSpPr>
          <p:cNvPr id="3" name="Subtitle 2"/>
          <p:cNvSpPr>
            <a:spLocks noGrp="1"/>
          </p:cNvSpPr>
          <p:nvPr>
            <p:ph type="subTitle" idx="1" hasCustomPrompt="1"/>
          </p:nvPr>
        </p:nvSpPr>
        <p:spPr>
          <a:xfrm>
            <a:off x="2446020" y="1804045"/>
            <a:ext cx="640998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all"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11" name="Rectangle 10"/>
          <p:cNvSpPr/>
          <p:nvPr userDrawn="1"/>
        </p:nvSpPr>
        <p:spPr>
          <a:xfrm>
            <a:off x="2455193" y="3258000"/>
            <a:ext cx="6400805" cy="1602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12" name="Rectangle 11">
            <a:extLst>
              <a:ext uri="{FF2B5EF4-FFF2-40B4-BE49-F238E27FC236}">
                <a16:creationId xmlns:a16="http://schemas.microsoft.com/office/drawing/2014/main" id="{FD0EF791-7B0F-1043-A352-785AD95CF0D6}"/>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DELETE</a:t>
            </a:r>
            <a:r>
              <a:rPr lang="en-US" sz="700" dirty="0">
                <a:solidFill>
                  <a:schemeClr val="tx1"/>
                </a:solidFill>
              </a:rPr>
              <a:t> THIS BOX IN </a:t>
            </a:r>
            <a:br>
              <a:rPr lang="en-US" sz="700" dirty="0">
                <a:solidFill>
                  <a:schemeClr val="tx1"/>
                </a:solidFill>
              </a:rPr>
            </a:br>
            <a:r>
              <a:rPr lang="en-US" sz="700" dirty="0">
                <a:solidFill>
                  <a:schemeClr val="tx1"/>
                </a:solidFill>
              </a:rPr>
              <a:t>THE MASTER TEMPLATE AND REPLACE WITH </a:t>
            </a:r>
            <a:br>
              <a:rPr lang="en-US" sz="700" dirty="0">
                <a:solidFill>
                  <a:schemeClr val="tx1"/>
                </a:solidFill>
              </a:rPr>
            </a:br>
            <a:r>
              <a:rPr lang="en-US" sz="700" dirty="0">
                <a:solidFill>
                  <a:schemeClr val="tx1"/>
                </a:solidFill>
              </a:rPr>
              <a:t>YOUR LOGO</a:t>
            </a:r>
          </a:p>
        </p:txBody>
      </p:sp>
      <p:sp>
        <p:nvSpPr>
          <p:cNvPr id="15" name="Title 1">
            <a:extLst>
              <a:ext uri="{FF2B5EF4-FFF2-40B4-BE49-F238E27FC236}">
                <a16:creationId xmlns:a16="http://schemas.microsoft.com/office/drawing/2014/main" id="{B10AD61E-93AE-8744-AD37-ACC4AC2E6D0B}"/>
              </a:ext>
            </a:extLst>
          </p:cNvPr>
          <p:cNvSpPr txBox="1">
            <a:spLocks/>
          </p:cNvSpPr>
          <p:nvPr userDrawn="1"/>
        </p:nvSpPr>
        <p:spPr>
          <a:xfrm>
            <a:off x="6589468" y="3265098"/>
            <a:ext cx="1836688" cy="370975"/>
          </a:xfrm>
          <a:prstGeom prst="rect">
            <a:avLst/>
          </a:prstGeom>
          <a:solidFill>
            <a:schemeClr val="bg1"/>
          </a:solidFill>
        </p:spPr>
        <p:txBody>
          <a:bodyPr vert="horz" lIns="144000" tIns="126000" rIns="0" bIns="36000" rtlCol="0" anchor="t">
            <a:noAutofit/>
          </a:bodyPr>
          <a:lstStyle>
            <a:lvl1pPr algn="l" defTabSz="914400" rtl="0" eaLnBrk="1" latinLnBrk="0" hangingPunct="1">
              <a:lnSpc>
                <a:spcPts val="1900"/>
              </a:lnSpc>
              <a:spcBef>
                <a:spcPct val="0"/>
              </a:spcBef>
              <a:buNone/>
              <a:defRPr sz="1600" b="1" kern="1200" cap="all" baseline="0">
                <a:solidFill>
                  <a:schemeClr val="tx1"/>
                </a:solidFill>
                <a:latin typeface="+mj-lt"/>
                <a:ea typeface="+mj-ea"/>
                <a:cs typeface="+mj-cs"/>
              </a:defRPr>
            </a:lvl1pPr>
          </a:lstStyle>
          <a:p>
            <a:r>
              <a:rPr lang="en-US" sz="1200" dirty="0"/>
              <a:t>FUNDED BY</a:t>
            </a:r>
            <a:endParaRPr lang="en-GB" sz="1200" dirty="0"/>
          </a:p>
        </p:txBody>
      </p:sp>
      <p:pic>
        <p:nvPicPr>
          <p:cNvPr id="6" name="Picture 5" descr="Logo&#10;&#10;Description automatically generated">
            <a:extLst>
              <a:ext uri="{FF2B5EF4-FFF2-40B4-BE49-F238E27FC236}">
                <a16:creationId xmlns:a16="http://schemas.microsoft.com/office/drawing/2014/main" id="{73CE68BF-0D19-E342-1770-B74E6F9F99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0469" y="228902"/>
            <a:ext cx="1905000" cy="933450"/>
          </a:xfrm>
          <a:prstGeom prst="rect">
            <a:avLst/>
          </a:prstGeom>
        </p:spPr>
      </p:pic>
    </p:spTree>
    <p:extLst>
      <p:ext uri="{BB962C8B-B14F-4D97-AF65-F5344CB8AC3E}">
        <p14:creationId xmlns:p14="http://schemas.microsoft.com/office/powerpoint/2010/main" val="341426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338050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Locked)">
    <p:spTree>
      <p:nvGrpSpPr>
        <p:cNvPr id="1" name=""/>
        <p:cNvGrpSpPr/>
        <p:nvPr/>
      </p:nvGrpSpPr>
      <p:grpSpPr>
        <a:xfrm>
          <a:off x="0" y="0"/>
          <a:ext cx="0" cy="0"/>
          <a:chOff x="0" y="0"/>
          <a:chExt cx="0" cy="0"/>
        </a:xfrm>
      </p:grpSpPr>
      <p:pic>
        <p:nvPicPr>
          <p:cNvPr id="13" name="Picture Placeholder 1070"/>
          <p:cNvPicPr>
            <a:picLocks/>
          </p:cNvPicPr>
          <p:nvPr userDrawn="1"/>
        </p:nvPicPr>
        <p:blipFill>
          <a:blip r:embed="rId2">
            <a:extLst>
              <a:ext uri="{28A0092B-C50C-407E-A947-70E740481C1C}">
                <a14:useLocalDpi xmlns:a14="http://schemas.microsoft.com/office/drawing/2010/main" val="0"/>
              </a:ext>
            </a:extLst>
          </a:blip>
          <a:srcRect t="133" b="133"/>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20" name="Rectangle 19">
            <a:extLst>
              <a:ext uri="{FF2B5EF4-FFF2-40B4-BE49-F238E27FC236}">
                <a16:creationId xmlns:a16="http://schemas.microsoft.com/office/drawing/2014/main" id="{AB91F26E-DC4A-8541-ABCF-3C6A01D1C9E1}"/>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DELETE</a:t>
            </a:r>
            <a:r>
              <a:rPr lang="en-US" sz="700" dirty="0">
                <a:solidFill>
                  <a:schemeClr val="tx1"/>
                </a:solidFill>
              </a:rPr>
              <a:t> THIS BOX IN </a:t>
            </a:r>
            <a:br>
              <a:rPr lang="en-US" sz="700" dirty="0">
                <a:solidFill>
                  <a:schemeClr val="tx1"/>
                </a:solidFill>
              </a:rPr>
            </a:br>
            <a:r>
              <a:rPr lang="en-US" sz="700" dirty="0">
                <a:solidFill>
                  <a:schemeClr val="tx1"/>
                </a:solidFill>
              </a:rPr>
              <a:t>THE MASTER TEMPLATE AND REPLACE WITH </a:t>
            </a:r>
            <a:br>
              <a:rPr lang="en-US" sz="700" dirty="0">
                <a:solidFill>
                  <a:schemeClr val="tx1"/>
                </a:solidFill>
              </a:rPr>
            </a:br>
            <a:r>
              <a:rPr lang="en-US" sz="700" dirty="0">
                <a:solidFill>
                  <a:schemeClr val="tx1"/>
                </a:solidFill>
              </a:rPr>
              <a:t>YOUR LOGO</a:t>
            </a:r>
          </a:p>
        </p:txBody>
      </p:sp>
    </p:spTree>
    <p:extLst>
      <p:ext uri="{BB962C8B-B14F-4D97-AF65-F5344CB8AC3E}">
        <p14:creationId xmlns:p14="http://schemas.microsoft.com/office/powerpoint/2010/main" val="279801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3 (Locked)">
    <p:spTree>
      <p:nvGrpSpPr>
        <p:cNvPr id="1" name=""/>
        <p:cNvGrpSpPr/>
        <p:nvPr/>
      </p:nvGrpSpPr>
      <p:grpSpPr>
        <a:xfrm>
          <a:off x="0" y="0"/>
          <a:ext cx="0" cy="0"/>
          <a:chOff x="0" y="0"/>
          <a:chExt cx="0" cy="0"/>
        </a:xfrm>
      </p:grpSpPr>
      <p:pic>
        <p:nvPicPr>
          <p:cNvPr id="9" name="Picture Placeholder 1070"/>
          <p:cNvPicPr>
            <a:picLocks/>
          </p:cNvPicPr>
          <p:nvPr userDrawn="1"/>
        </p:nvPicPr>
        <p:blipFill>
          <a:blip r:embed="rId2">
            <a:extLst>
              <a:ext uri="{28A0092B-C50C-407E-A947-70E740481C1C}">
                <a14:useLocalDpi xmlns:a14="http://schemas.microsoft.com/office/drawing/2010/main" val="0"/>
              </a:ext>
            </a:extLst>
          </a:blip>
          <a:srcRect t="62" b="62"/>
          <a:stretch>
            <a:fillRect/>
          </a:stretch>
        </p:blipFill>
        <p:spPr>
          <a:xfrm>
            <a:off x="0" y="0"/>
            <a:ext cx="9144000" cy="5143500"/>
          </a:xfrm>
          <a:prstGeom prst="rect">
            <a:avLst/>
          </a:prstGeom>
        </p:spPr>
      </p:pic>
      <p:sp>
        <p:nvSpPr>
          <p:cNvPr id="2" name="Title 1"/>
          <p:cNvSpPr>
            <a:spLocks noGrp="1"/>
          </p:cNvSpPr>
          <p:nvPr>
            <p:ph type="ctrTitle"/>
          </p:nvPr>
        </p:nvSpPr>
        <p:spPr>
          <a:xfrm>
            <a:off x="3888720" y="2221200"/>
            <a:ext cx="4967280" cy="1242000"/>
          </a:xfrm>
          <a:solidFill>
            <a:schemeClr val="accent2"/>
          </a:solidFill>
        </p:spPr>
        <p:txBody>
          <a:bodyPr lIns="108000" tIns="136800" rIns="0" bIns="0">
            <a:noAutofit/>
          </a:bodyPr>
          <a:lstStyle>
            <a:lvl1pPr algn="l">
              <a:lnSpc>
                <a:spcPts val="4100"/>
              </a:lnSpc>
              <a:defRPr sz="4500" b="1" cap="all" baseline="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Rectangle 13">
            <a:extLst>
              <a:ext uri="{FF2B5EF4-FFF2-40B4-BE49-F238E27FC236}">
                <a16:creationId xmlns:a16="http://schemas.microsoft.com/office/drawing/2014/main" id="{8298BA48-E92E-F146-8B28-6AF378994611}"/>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DELETE</a:t>
            </a:r>
            <a:r>
              <a:rPr lang="en-US" sz="700" dirty="0">
                <a:solidFill>
                  <a:schemeClr val="tx1"/>
                </a:solidFill>
              </a:rPr>
              <a:t> THIS BOX IN </a:t>
            </a:r>
            <a:br>
              <a:rPr lang="en-US" sz="700" dirty="0">
                <a:solidFill>
                  <a:schemeClr val="tx1"/>
                </a:solidFill>
              </a:rPr>
            </a:br>
            <a:r>
              <a:rPr lang="en-US" sz="700" dirty="0">
                <a:solidFill>
                  <a:schemeClr val="tx1"/>
                </a:solidFill>
              </a:rPr>
              <a:t>THE MASTER TEMPLATE AND REPLACE WITH </a:t>
            </a:r>
            <a:br>
              <a:rPr lang="en-US" sz="700" dirty="0">
                <a:solidFill>
                  <a:schemeClr val="tx1"/>
                </a:solidFill>
              </a:rPr>
            </a:br>
            <a:r>
              <a:rPr lang="en-US" sz="700" dirty="0">
                <a:solidFill>
                  <a:schemeClr val="tx1"/>
                </a:solidFill>
              </a:rPr>
              <a:t>YOUR LOGO</a:t>
            </a:r>
          </a:p>
        </p:txBody>
      </p:sp>
      <p:pic>
        <p:nvPicPr>
          <p:cNvPr id="13" name="Picture 12" descr="Logo&#10;&#10;Description automatically generated">
            <a:extLst>
              <a:ext uri="{FF2B5EF4-FFF2-40B4-BE49-F238E27FC236}">
                <a16:creationId xmlns:a16="http://schemas.microsoft.com/office/drawing/2014/main" id="{6D0C8C8D-A028-EA24-A10E-242B63DE1C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20272" y="180065"/>
            <a:ext cx="1905000" cy="933450"/>
          </a:xfrm>
          <a:prstGeom prst="rect">
            <a:avLst/>
          </a:prstGeom>
        </p:spPr>
      </p:pic>
    </p:spTree>
    <p:extLst>
      <p:ext uri="{BB962C8B-B14F-4D97-AF65-F5344CB8AC3E}">
        <p14:creationId xmlns:p14="http://schemas.microsoft.com/office/powerpoint/2010/main" val="196826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all" baseline="0">
                <a:solidFill>
                  <a:schemeClr val="accent4"/>
                </a:solidFill>
              </a:defRPr>
            </a:lvl1pPr>
          </a:lstStyle>
          <a:p>
            <a:r>
              <a:rPr lang="en-US"/>
              <a:t>Click to edit Master title style</a:t>
            </a:r>
            <a:endParaRPr lang="en-GB" dirty="0"/>
          </a:p>
        </p:txBody>
      </p:sp>
      <p:sp>
        <p:nvSpPr>
          <p:cNvPr id="3" name="Subtitle 2"/>
          <p:cNvSpPr>
            <a:spLocks noGrp="1"/>
          </p:cNvSpPr>
          <p:nvPr>
            <p:ph type="subTitle" idx="1"/>
          </p:nvPr>
        </p:nvSpPr>
        <p:spPr>
          <a:xfrm>
            <a:off x="3888720" y="3618000"/>
            <a:ext cx="4967280" cy="1242000"/>
          </a:xfrm>
          <a:solidFill>
            <a:schemeClr val="tx1"/>
          </a:solidFill>
        </p:spPr>
        <p:txBody>
          <a:bodyPr lIns="108000" tIns="108000" bIns="108000"/>
          <a:lstStyle>
            <a:lvl1pPr marL="0" indent="0" algn="l">
              <a:lnSpc>
                <a:spcPts val="1600"/>
              </a:lnSpc>
              <a:spcBef>
                <a:spcPts val="0"/>
              </a:spcBef>
              <a:buNone/>
              <a:defRPr sz="135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1" name="Text Placeholder 10"/>
          <p:cNvSpPr>
            <a:spLocks noGrp="1"/>
          </p:cNvSpPr>
          <p:nvPr>
            <p:ph type="body" sz="quarter" idx="14"/>
          </p:nvPr>
        </p:nvSpPr>
        <p:spPr>
          <a:xfrm>
            <a:off x="3888720" y="3939902"/>
            <a:ext cx="4805486" cy="504056"/>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all"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0" name="Rectangle 9">
            <a:extLst>
              <a:ext uri="{FF2B5EF4-FFF2-40B4-BE49-F238E27FC236}">
                <a16:creationId xmlns:a16="http://schemas.microsoft.com/office/drawing/2014/main" id="{43EEFCC3-F552-C34A-A3C5-ADC7662CB087}"/>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DELETE</a:t>
            </a:r>
            <a:r>
              <a:rPr lang="en-US" sz="700" dirty="0">
                <a:solidFill>
                  <a:schemeClr val="tx1"/>
                </a:solidFill>
              </a:rPr>
              <a:t> THIS BOX IN </a:t>
            </a:r>
            <a:br>
              <a:rPr lang="en-US" sz="700" dirty="0">
                <a:solidFill>
                  <a:schemeClr val="tx1"/>
                </a:solidFill>
              </a:rPr>
            </a:br>
            <a:r>
              <a:rPr lang="en-US" sz="700" dirty="0">
                <a:solidFill>
                  <a:schemeClr val="tx1"/>
                </a:solidFill>
              </a:rPr>
              <a:t>THE MASTER TEMPLATE AND REPLACE WITH </a:t>
            </a:r>
            <a:br>
              <a:rPr lang="en-US" sz="700" dirty="0">
                <a:solidFill>
                  <a:schemeClr val="tx1"/>
                </a:solidFill>
              </a:rPr>
            </a:br>
            <a:r>
              <a:rPr lang="en-US" sz="700" dirty="0">
                <a:solidFill>
                  <a:schemeClr val="tx1"/>
                </a:solidFill>
              </a:rPr>
              <a:t>YOUR LOGO</a:t>
            </a:r>
          </a:p>
        </p:txBody>
      </p:sp>
      <p:pic>
        <p:nvPicPr>
          <p:cNvPr id="8" name="Picture 7" descr="Logo&#10;&#10;Description automatically generated">
            <a:extLst>
              <a:ext uri="{FF2B5EF4-FFF2-40B4-BE49-F238E27FC236}">
                <a16:creationId xmlns:a16="http://schemas.microsoft.com/office/drawing/2014/main" id="{985B26E3-E174-4788-065E-1EB879087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0272" y="180065"/>
            <a:ext cx="1905000" cy="933450"/>
          </a:xfrm>
          <a:prstGeom prst="rect">
            <a:avLst/>
          </a:prstGeom>
        </p:spPr>
      </p:pic>
    </p:spTree>
    <p:extLst>
      <p:ext uri="{BB962C8B-B14F-4D97-AF65-F5344CB8AC3E}">
        <p14:creationId xmlns:p14="http://schemas.microsoft.com/office/powerpoint/2010/main" val="138807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10" name="Text Placeholder 8"/>
          <p:cNvSpPr>
            <a:spLocks noGrp="1"/>
          </p:cNvSpPr>
          <p:nvPr>
            <p:ph type="body" sz="quarter" idx="14"/>
          </p:nvPr>
        </p:nvSpPr>
        <p:spPr>
          <a:xfrm>
            <a:off x="1403648" y="986400"/>
            <a:ext cx="7200900" cy="3459831"/>
          </a:xfrm>
        </p:spPr>
        <p:txBody>
          <a:bodyPr lIns="0" tIns="0" rIns="0" bIns="0">
            <a:normAutofit/>
          </a:bodyPr>
          <a:lstStyle>
            <a:lvl1pPr marL="0" indent="0">
              <a:lnSpc>
                <a:spcPts val="4500"/>
              </a:lnSpc>
              <a:spcBef>
                <a:spcPts val="0"/>
              </a:spcBef>
              <a:buNone/>
              <a:defRPr lang="en-US" sz="4500" b="1" kern="1200" cap="all" baseline="0" dirty="0" smtClean="0">
                <a:solidFill>
                  <a:schemeClr val="accent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11" name="Text Placeholder 8"/>
          <p:cNvSpPr>
            <a:spLocks noGrp="1"/>
          </p:cNvSpPr>
          <p:nvPr>
            <p:ph type="body" sz="quarter" idx="15"/>
          </p:nvPr>
        </p:nvSpPr>
        <p:spPr>
          <a:xfrm>
            <a:off x="234000" y="986400"/>
            <a:ext cx="833041" cy="3459831"/>
          </a:xfrm>
        </p:spPr>
        <p:txBody>
          <a:bodyPr lIns="0" tIns="0" rIns="0" bIns="0">
            <a:noAutofit/>
          </a:bodyPr>
          <a:lstStyle>
            <a:lvl1pPr marL="0" indent="0">
              <a:lnSpc>
                <a:spcPts val="4500"/>
              </a:lnSpc>
              <a:spcBef>
                <a:spcPts val="0"/>
              </a:spcBef>
              <a:buNone/>
              <a:defRPr lang="en-US" sz="4500" b="1" kern="1200" cap="all" baseline="0" dirty="0" smtClean="0">
                <a:solidFill>
                  <a:schemeClr val="tx1"/>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13"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Tree>
    <p:extLst>
      <p:ext uri="{BB962C8B-B14F-4D97-AF65-F5344CB8AC3E}">
        <p14:creationId xmlns:p14="http://schemas.microsoft.com/office/powerpoint/2010/main" val="61606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chemeClr val="accent2"/>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all" baseline="0"/>
            </a:lvl1pPr>
          </a:lstStyle>
          <a:p>
            <a:r>
              <a:rPr lang="en-US" dirty="0"/>
              <a:t>SLIDE TITLE</a:t>
            </a:r>
            <a:endParaRPr lang="en-GB" dirty="0"/>
          </a:p>
        </p:txBody>
      </p:sp>
      <p:sp>
        <p:nvSpPr>
          <p:cNvPr id="2" name="Footer Placeholder 1"/>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387944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7" name="Rectangle 6">
            <a:extLst>
              <a:ext uri="{FF2B5EF4-FFF2-40B4-BE49-F238E27FC236}">
                <a16:creationId xmlns:a16="http://schemas.microsoft.com/office/drawing/2014/main" id="{0702C900-AED8-B645-A036-AD3D07D64181}"/>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DELETE</a:t>
            </a:r>
            <a:r>
              <a:rPr lang="en-US" sz="700" dirty="0">
                <a:solidFill>
                  <a:schemeClr val="tx1"/>
                </a:solidFill>
              </a:rPr>
              <a:t> THIS BOX IN </a:t>
            </a:r>
            <a:br>
              <a:rPr lang="en-US" sz="700" dirty="0">
                <a:solidFill>
                  <a:schemeClr val="tx1"/>
                </a:solidFill>
              </a:rPr>
            </a:br>
            <a:r>
              <a:rPr lang="en-US" sz="700" dirty="0">
                <a:solidFill>
                  <a:schemeClr val="tx1"/>
                </a:solidFill>
              </a:rPr>
              <a:t>THE MASTER TEMPLATE AND REPLACE WITH </a:t>
            </a:r>
            <a:br>
              <a:rPr lang="en-US" sz="700" dirty="0">
                <a:solidFill>
                  <a:schemeClr val="tx1"/>
                </a:solidFill>
              </a:rPr>
            </a:br>
            <a:r>
              <a:rPr lang="en-US" sz="700" dirty="0">
                <a:solidFill>
                  <a:schemeClr val="tx1"/>
                </a:solidFill>
              </a:rPr>
              <a:t>YOUR LOGO</a:t>
            </a:r>
          </a:p>
        </p:txBody>
      </p:sp>
      <p:pic>
        <p:nvPicPr>
          <p:cNvPr id="8" name="Picture 7" descr="Logo&#10;&#10;Description automatically generated">
            <a:extLst>
              <a:ext uri="{FF2B5EF4-FFF2-40B4-BE49-F238E27FC236}">
                <a16:creationId xmlns:a16="http://schemas.microsoft.com/office/drawing/2014/main" id="{0F57FAC5-826D-C1BB-6426-6133702B6C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0272" y="180065"/>
            <a:ext cx="1905000" cy="933450"/>
          </a:xfrm>
          <a:prstGeom prst="rect">
            <a:avLst/>
          </a:prstGeom>
        </p:spPr>
      </p:pic>
    </p:spTree>
    <p:extLst>
      <p:ext uri="{BB962C8B-B14F-4D97-AF65-F5344CB8AC3E}">
        <p14:creationId xmlns:p14="http://schemas.microsoft.com/office/powerpoint/2010/main" val="379703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all" baseline="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7" name="Rectangle 6">
            <a:extLst>
              <a:ext uri="{FF2B5EF4-FFF2-40B4-BE49-F238E27FC236}">
                <a16:creationId xmlns:a16="http://schemas.microsoft.com/office/drawing/2014/main" id="{17EE74FB-C9B8-854E-930B-CF5FF42289D9}"/>
              </a:ext>
            </a:extLst>
          </p:cNvPr>
          <p:cNvSpPr/>
          <p:nvPr userDrawn="1"/>
        </p:nvSpPr>
        <p:spPr>
          <a:xfrm>
            <a:off x="7452320" y="267494"/>
            <a:ext cx="1403680" cy="504056"/>
          </a:xfrm>
          <a:prstGeom prst="rect">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DELETE</a:t>
            </a:r>
            <a:r>
              <a:rPr lang="en-US" sz="700" dirty="0">
                <a:solidFill>
                  <a:schemeClr val="tx1"/>
                </a:solidFill>
              </a:rPr>
              <a:t> THIS BOX IN </a:t>
            </a:r>
            <a:br>
              <a:rPr lang="en-US" sz="700" dirty="0">
                <a:solidFill>
                  <a:schemeClr val="tx1"/>
                </a:solidFill>
              </a:rPr>
            </a:br>
            <a:r>
              <a:rPr lang="en-US" sz="700" dirty="0">
                <a:solidFill>
                  <a:schemeClr val="tx1"/>
                </a:solidFill>
              </a:rPr>
              <a:t>THE MASTER TEMPLATE AND REPLACE WITH </a:t>
            </a:r>
            <a:br>
              <a:rPr lang="en-US" sz="700" dirty="0">
                <a:solidFill>
                  <a:schemeClr val="tx1"/>
                </a:solidFill>
              </a:rPr>
            </a:br>
            <a:r>
              <a:rPr lang="en-US" sz="700" dirty="0">
                <a:solidFill>
                  <a:schemeClr val="tx1"/>
                </a:solidFill>
              </a:rPr>
              <a:t>YOUR LOGO</a:t>
            </a:r>
          </a:p>
        </p:txBody>
      </p:sp>
      <p:pic>
        <p:nvPicPr>
          <p:cNvPr id="5" name="Picture 4" descr="Logo&#10;&#10;Description automatically generated">
            <a:extLst>
              <a:ext uri="{FF2B5EF4-FFF2-40B4-BE49-F238E27FC236}">
                <a16:creationId xmlns:a16="http://schemas.microsoft.com/office/drawing/2014/main" id="{4975C8BE-F962-A914-5B47-B26CAFD06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0272" y="180065"/>
            <a:ext cx="1905000" cy="933450"/>
          </a:xfrm>
          <a:prstGeom prst="rect">
            <a:avLst/>
          </a:prstGeom>
        </p:spPr>
      </p:pic>
    </p:spTree>
    <p:extLst>
      <p:ext uri="{BB962C8B-B14F-4D97-AF65-F5344CB8AC3E}">
        <p14:creationId xmlns:p14="http://schemas.microsoft.com/office/powerpoint/2010/main" val="193599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3" r:id="rId3"/>
    <p:sldLayoutId id="2147483674" r:id="rId4"/>
    <p:sldLayoutId id="2147483660" r:id="rId5"/>
    <p:sldLayoutId id="2147483650" r:id="rId6"/>
    <p:sldLayoutId id="2147483661" r:id="rId7"/>
    <p:sldLayoutId id="2147483662" r:id="rId8"/>
    <p:sldLayoutId id="2147483663" r:id="rId9"/>
    <p:sldLayoutId id="2147483664" r:id="rId10"/>
    <p:sldLayoutId id="2147483665" r:id="rId11"/>
    <p:sldLayoutId id="2147483667" r:id="rId12"/>
    <p:sldLayoutId id="2147483668" r:id="rId13"/>
    <p:sldLayoutId id="2147483666" r:id="rId14"/>
    <p:sldLayoutId id="2147483671" r:id="rId15"/>
    <p:sldLayoutId id="2147483669" r:id="rId16"/>
    <p:sldLayoutId id="2147483670" r:id="rId17"/>
  </p:sldLayoutIdLst>
  <p:hf hdr="0" dt="0"/>
  <p:txStyles>
    <p:titleStyle>
      <a:lvl1pPr algn="l" defTabSz="914400" rtl="0" eaLnBrk="1" latinLnBrk="0" hangingPunct="1">
        <a:spcBef>
          <a:spcPct val="0"/>
        </a:spcBef>
        <a:buNone/>
        <a:defRPr sz="440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resourceaholic.com/p/problem-solving.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map.mathshell.org/tasks.php"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www.jstor.org/stable/23359409" TargetMode="External"/><Relationship Id="rId2" Type="http://schemas.openxmlformats.org/officeDocument/2006/relationships/hyperlink" Target="https://www.gov.uk/government/publications/english-and-maths-for-16-to-18-year-olds-effective-teaching" TargetMode="External"/><Relationship Id="rId1" Type="http://schemas.openxmlformats.org/officeDocument/2006/relationships/slideLayout" Target="../slideLayouts/slideLayout7.xml"/><Relationship Id="rId4" Type="http://schemas.openxmlformats.org/officeDocument/2006/relationships/hyperlink" Target="https://doi.org/10.1037/0033-2909.130.2.261"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jmc.org.uk/outpu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bsrlm.org.uk/publications/proceedings-of-day-conference/ip41-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a:xfrm>
            <a:off x="3888720" y="1707654"/>
            <a:ext cx="4967280" cy="1755546"/>
          </a:xfrm>
        </p:spPr>
        <p:txBody>
          <a:bodyPr/>
          <a:lstStyle/>
          <a:p>
            <a:r>
              <a:rPr lang="en-GB" sz="3200" dirty="0"/>
              <a:t>The mathematics gender jigsaw in Further Education</a:t>
            </a:r>
          </a:p>
        </p:txBody>
      </p:sp>
      <p:sp>
        <p:nvSpPr>
          <p:cNvPr id="51" name="Subtitle 50"/>
          <p:cNvSpPr>
            <a:spLocks noGrp="1"/>
          </p:cNvSpPr>
          <p:nvPr>
            <p:ph type="subTitle" idx="1"/>
          </p:nvPr>
        </p:nvSpPr>
        <p:spPr/>
        <p:txBody>
          <a:bodyPr/>
          <a:lstStyle/>
          <a:p>
            <a:r>
              <a:rPr lang="en-GB" cap="none" dirty="0"/>
              <a:t>Assoc Professor Jennie Golding, UCL IOE</a:t>
            </a:r>
          </a:p>
        </p:txBody>
      </p:sp>
      <p:sp>
        <p:nvSpPr>
          <p:cNvPr id="56" name="Text Placeholder 55"/>
          <p:cNvSpPr>
            <a:spLocks noGrp="1"/>
          </p:cNvSpPr>
          <p:nvPr>
            <p:ph type="body" sz="quarter" idx="14"/>
          </p:nvPr>
        </p:nvSpPr>
        <p:spPr>
          <a:xfrm>
            <a:off x="3888720" y="3986972"/>
            <a:ext cx="4805486" cy="504056"/>
          </a:xfrm>
        </p:spPr>
        <p:txBody>
          <a:bodyPr/>
          <a:lstStyle/>
          <a:p>
            <a:r>
              <a:rPr lang="en-GB" i="1" cap="none" dirty="0"/>
              <a:t>What do we know about gender and mathematics in FE, and how should we respond?</a:t>
            </a:r>
          </a:p>
        </p:txBody>
      </p:sp>
      <p:sp>
        <p:nvSpPr>
          <p:cNvPr id="1057" name="Text Placeholder 1056"/>
          <p:cNvSpPr>
            <a:spLocks noGrp="1"/>
          </p:cNvSpPr>
          <p:nvPr>
            <p:ph type="body" sz="quarter" idx="15"/>
          </p:nvPr>
        </p:nvSpPr>
        <p:spPr/>
        <p:txBody>
          <a:bodyPr/>
          <a:lstStyle/>
          <a:p>
            <a:r>
              <a:rPr lang="en-GB" dirty="0"/>
              <a:t>NANAMIC Keynote, 6 July 2022</a:t>
            </a:r>
          </a:p>
        </p:txBody>
      </p:sp>
    </p:spTree>
    <p:extLst>
      <p:ext uri="{BB962C8B-B14F-4D97-AF65-F5344CB8AC3E}">
        <p14:creationId xmlns:p14="http://schemas.microsoft.com/office/powerpoint/2010/main" val="35369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a:extLst>
              <a:ext uri="{FF2B5EF4-FFF2-40B4-BE49-F238E27FC236}">
                <a16:creationId xmlns:a16="http://schemas.microsoft.com/office/drawing/2014/main" id="{D46C0BDB-3104-2F79-951D-3C49C61C0594}"/>
              </a:ext>
            </a:extLst>
          </p:cNvPr>
          <p:cNvSpPr>
            <a:spLocks noGrp="1"/>
          </p:cNvSpPr>
          <p:nvPr>
            <p:ph type="ftr" sz="quarter" idx="10"/>
          </p:nvPr>
        </p:nvSpPr>
        <p:spPr>
          <a:xfrm>
            <a:off x="234000" y="4767263"/>
            <a:ext cx="7686376" cy="273844"/>
          </a:xfrm>
        </p:spPr>
        <p:txBody>
          <a:bodyPr/>
          <a:lstStyle/>
          <a:p>
            <a:endParaRPr lang="en-GB"/>
          </a:p>
        </p:txBody>
      </p:sp>
      <p:sp>
        <p:nvSpPr>
          <p:cNvPr id="3" name="Slide Number Placeholder 2">
            <a:extLst>
              <a:ext uri="{FF2B5EF4-FFF2-40B4-BE49-F238E27FC236}">
                <a16:creationId xmlns:a16="http://schemas.microsoft.com/office/drawing/2014/main" id="{CD7D79F2-799A-129C-CD38-0BFC286F80F8}"/>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10</a:t>
            </a:fld>
            <a:endParaRPr lang="en-GB"/>
          </a:p>
        </p:txBody>
      </p:sp>
      <p:sp>
        <p:nvSpPr>
          <p:cNvPr id="16" name="Title 5">
            <a:extLst>
              <a:ext uri="{FF2B5EF4-FFF2-40B4-BE49-F238E27FC236}">
                <a16:creationId xmlns:a16="http://schemas.microsoft.com/office/drawing/2014/main" id="{DBC12EE5-9F9A-CDCA-200B-FBAEC7713F29}"/>
              </a:ext>
            </a:extLst>
          </p:cNvPr>
          <p:cNvSpPr>
            <a:spLocks noGrp="1"/>
          </p:cNvSpPr>
          <p:nvPr>
            <p:ph type="title"/>
          </p:nvPr>
        </p:nvSpPr>
        <p:spPr>
          <a:xfrm>
            <a:off x="232950" y="249900"/>
            <a:ext cx="8437563" cy="699425"/>
          </a:xfrm>
        </p:spPr>
        <p:txBody>
          <a:bodyPr/>
          <a:lstStyle/>
          <a:p>
            <a:endParaRPr lang="en-US"/>
          </a:p>
        </p:txBody>
      </p:sp>
      <p:graphicFrame>
        <p:nvGraphicFramePr>
          <p:cNvPr id="7" name="Chart 6">
            <a:extLst>
              <a:ext uri="{FF2B5EF4-FFF2-40B4-BE49-F238E27FC236}">
                <a16:creationId xmlns:a16="http://schemas.microsoft.com/office/drawing/2014/main" id="{32439A27-ED89-45A2-B258-193A5F3F74C6}"/>
              </a:ext>
            </a:extLst>
          </p:cNvPr>
          <p:cNvGraphicFramePr/>
          <p:nvPr>
            <p:extLst>
              <p:ext uri="{D42A27DB-BD31-4B8C-83A1-F6EECF244321}">
                <p14:modId xmlns:p14="http://schemas.microsoft.com/office/powerpoint/2010/main" val="510720195"/>
              </p:ext>
            </p:extLst>
          </p:nvPr>
        </p:nvGraphicFramePr>
        <p:xfrm>
          <a:off x="473486" y="555527"/>
          <a:ext cx="3594457" cy="40323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162F83EB-7A3E-4A3B-A783-34B8DEE0D93A}"/>
              </a:ext>
            </a:extLst>
          </p:cNvPr>
          <p:cNvGraphicFramePr>
            <a:graphicFrameLocks noGrp="1"/>
          </p:cNvGraphicFramePr>
          <p:nvPr>
            <p:ph sz="quarter" idx="17"/>
            <p:extLst>
              <p:ext uri="{D42A27DB-BD31-4B8C-83A1-F6EECF244321}">
                <p14:modId xmlns:p14="http://schemas.microsoft.com/office/powerpoint/2010/main" val="1964074201"/>
              </p:ext>
            </p:extLst>
          </p:nvPr>
        </p:nvGraphicFramePr>
        <p:xfrm>
          <a:off x="5364088" y="555527"/>
          <a:ext cx="3346524" cy="40323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952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a:extLst>
              <a:ext uri="{FF2B5EF4-FFF2-40B4-BE49-F238E27FC236}">
                <a16:creationId xmlns:a16="http://schemas.microsoft.com/office/drawing/2014/main" id="{CBE5E292-DEB5-0A3E-B701-9944BFBC323F}"/>
              </a:ext>
            </a:extLst>
          </p:cNvPr>
          <p:cNvSpPr>
            <a:spLocks noGrp="1"/>
          </p:cNvSpPr>
          <p:nvPr>
            <p:ph type="ftr" sz="quarter" idx="10"/>
          </p:nvPr>
        </p:nvSpPr>
        <p:spPr>
          <a:xfrm>
            <a:off x="224756" y="4659349"/>
            <a:ext cx="8641084" cy="273844"/>
          </a:xfrm>
        </p:spPr>
        <p:txBody>
          <a:bodyPr/>
          <a:lstStyle/>
          <a:p>
            <a:r>
              <a:rPr lang="en-GB" sz="1200" b="0" cap="none" dirty="0">
                <a:latin typeface="Calibri" panose="020F0502020204030204" pitchFamily="34" charset="0"/>
                <a:ea typeface="Calibri" panose="020F0502020204030204" pitchFamily="34" charset="0"/>
              </a:rPr>
              <a:t>N</a:t>
            </a:r>
            <a:r>
              <a:rPr lang="en-GB" sz="1200" b="0" cap="none" dirty="0">
                <a:effectLst/>
                <a:latin typeface="Calibri" panose="020F0502020204030204" pitchFamily="34" charset="0"/>
                <a:ea typeface="Calibri" panose="020F0502020204030204" pitchFamily="34" charset="0"/>
              </a:rPr>
              <a:t>orthern </a:t>
            </a:r>
            <a:r>
              <a:rPr lang="en-GB" sz="1200" b="0" cap="none" dirty="0">
                <a:latin typeface="Calibri" panose="020F0502020204030204" pitchFamily="34" charset="0"/>
                <a:ea typeface="Calibri" panose="020F0502020204030204" pitchFamily="34" charset="0"/>
              </a:rPr>
              <a:t>I</a:t>
            </a:r>
            <a:r>
              <a:rPr lang="en-GB" sz="1200" b="0" cap="none" dirty="0">
                <a:effectLst/>
                <a:latin typeface="Calibri" panose="020F0502020204030204" pitchFamily="34" charset="0"/>
                <a:ea typeface="Calibri" panose="020F0502020204030204" pitchFamily="34" charset="0"/>
              </a:rPr>
              <a:t>reland and </a:t>
            </a:r>
            <a:r>
              <a:rPr lang="en-GB" sz="1200" b="0" cap="none" dirty="0">
                <a:latin typeface="Calibri" panose="020F0502020204030204" pitchFamily="34" charset="0"/>
                <a:ea typeface="Calibri" panose="020F0502020204030204" pitchFamily="34" charset="0"/>
              </a:rPr>
              <a:t>S</a:t>
            </a:r>
            <a:r>
              <a:rPr lang="en-GB" sz="1200" b="0" cap="none" dirty="0">
                <a:effectLst/>
                <a:latin typeface="Calibri" panose="020F0502020204030204" pitchFamily="34" charset="0"/>
                <a:ea typeface="Calibri" panose="020F0502020204030204" pitchFamily="34" charset="0"/>
              </a:rPr>
              <a:t>cotland have rather different provision for older students with prior lower attainment, though the participation of older students in </a:t>
            </a:r>
            <a:r>
              <a:rPr lang="en-GB" sz="1200" b="0" cap="none" dirty="0">
                <a:latin typeface="Calibri" panose="020F0502020204030204" pitchFamily="34" charset="0"/>
                <a:ea typeface="Calibri" panose="020F0502020204030204" pitchFamily="34" charset="0"/>
              </a:rPr>
              <a:t>S</a:t>
            </a:r>
            <a:r>
              <a:rPr lang="en-GB" sz="1200" b="0" cap="none" dirty="0">
                <a:effectLst/>
                <a:latin typeface="Calibri" panose="020F0502020204030204" pitchFamily="34" charset="0"/>
                <a:ea typeface="Calibri" panose="020F0502020204030204" pitchFamily="34" charset="0"/>
              </a:rPr>
              <a:t>cottish N4/5 and other small or low-level qualifications is difficult to determine from the available data.</a:t>
            </a:r>
            <a:endParaRPr lang="en-GB" sz="1200" b="0" cap="none" dirty="0"/>
          </a:p>
        </p:txBody>
      </p:sp>
      <p:sp>
        <p:nvSpPr>
          <p:cNvPr id="3" name="Slide Number Placeholder 2">
            <a:extLst>
              <a:ext uri="{FF2B5EF4-FFF2-40B4-BE49-F238E27FC236}">
                <a16:creationId xmlns:a16="http://schemas.microsoft.com/office/drawing/2014/main" id="{CD7D79F2-799A-129C-CD38-0BFC286F80F8}"/>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11</a:t>
            </a:fld>
            <a:endParaRPr lang="en-GB"/>
          </a:p>
        </p:txBody>
      </p:sp>
      <p:sp>
        <p:nvSpPr>
          <p:cNvPr id="16" name="Title 5">
            <a:extLst>
              <a:ext uri="{FF2B5EF4-FFF2-40B4-BE49-F238E27FC236}">
                <a16:creationId xmlns:a16="http://schemas.microsoft.com/office/drawing/2014/main" id="{0A554F41-BF7A-9DEA-1C35-DA22C06659A1}"/>
              </a:ext>
            </a:extLst>
          </p:cNvPr>
          <p:cNvSpPr>
            <a:spLocks noGrp="1"/>
          </p:cNvSpPr>
          <p:nvPr>
            <p:ph type="title"/>
          </p:nvPr>
        </p:nvSpPr>
        <p:spPr>
          <a:xfrm>
            <a:off x="232950" y="249900"/>
            <a:ext cx="8437563" cy="699425"/>
          </a:xfrm>
        </p:spPr>
        <p:txBody>
          <a:bodyPr/>
          <a:lstStyle/>
          <a:p>
            <a:r>
              <a:rPr lang="en-US" i="1" cap="none" dirty="0"/>
              <a:t>For students over 16</a:t>
            </a:r>
          </a:p>
        </p:txBody>
      </p:sp>
      <p:graphicFrame>
        <p:nvGraphicFramePr>
          <p:cNvPr id="7" name="Chart 6">
            <a:extLst>
              <a:ext uri="{FF2B5EF4-FFF2-40B4-BE49-F238E27FC236}">
                <a16:creationId xmlns:a16="http://schemas.microsoft.com/office/drawing/2014/main" id="{822D2F5A-2F54-4CBB-A844-3880FC19CDF4}"/>
              </a:ext>
            </a:extLst>
          </p:cNvPr>
          <p:cNvGraphicFramePr/>
          <p:nvPr>
            <p:extLst>
              <p:ext uri="{D42A27DB-BD31-4B8C-83A1-F6EECF244321}">
                <p14:modId xmlns:p14="http://schemas.microsoft.com/office/powerpoint/2010/main" val="993168336"/>
              </p:ext>
            </p:extLst>
          </p:nvPr>
        </p:nvGraphicFramePr>
        <p:xfrm>
          <a:off x="433387" y="771551"/>
          <a:ext cx="3490542"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1CDE7635-AC61-48F6-929E-82A0C1158CE5}"/>
              </a:ext>
            </a:extLst>
          </p:cNvPr>
          <p:cNvGraphicFramePr>
            <a:graphicFrameLocks noGrp="1"/>
          </p:cNvGraphicFramePr>
          <p:nvPr>
            <p:ph sz="quarter" idx="17"/>
            <p:extLst>
              <p:ext uri="{D42A27DB-BD31-4B8C-83A1-F6EECF244321}">
                <p14:modId xmlns:p14="http://schemas.microsoft.com/office/powerpoint/2010/main" val="2659751859"/>
              </p:ext>
            </p:extLst>
          </p:nvPr>
        </p:nvGraphicFramePr>
        <p:xfrm>
          <a:off x="5076056" y="555527"/>
          <a:ext cx="3634557"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2793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D532C0-B45C-DC78-E18C-F05347B32C16}"/>
              </a:ext>
            </a:extLst>
          </p:cNvPr>
          <p:cNvSpPr>
            <a:spLocks noGrp="1"/>
          </p:cNvSpPr>
          <p:nvPr>
            <p:ph type="sldNum" sz="quarter" idx="12"/>
          </p:nvPr>
        </p:nvSpPr>
        <p:spPr/>
        <p:txBody>
          <a:bodyPr/>
          <a:lstStyle/>
          <a:p>
            <a:fld id="{DA2C159E-F13C-4A85-9A41-E7669D3E0D70}" type="slidenum">
              <a:rPr lang="en-GB" smtClean="0"/>
              <a:t>12</a:t>
            </a:fld>
            <a:endParaRPr lang="en-GB"/>
          </a:p>
        </p:txBody>
      </p:sp>
      <p:sp>
        <p:nvSpPr>
          <p:cNvPr id="3" name="Text Placeholder 2">
            <a:extLst>
              <a:ext uri="{FF2B5EF4-FFF2-40B4-BE49-F238E27FC236}">
                <a16:creationId xmlns:a16="http://schemas.microsoft.com/office/drawing/2014/main" id="{BD61F179-618A-6EF5-23EC-4AA57E0967B1}"/>
              </a:ext>
            </a:extLst>
          </p:cNvPr>
          <p:cNvSpPr>
            <a:spLocks noGrp="1"/>
          </p:cNvSpPr>
          <p:nvPr>
            <p:ph type="body" sz="quarter" idx="13"/>
          </p:nvPr>
        </p:nvSpPr>
        <p:spPr/>
        <p:txBody>
          <a:bodyPr>
            <a:normAutofit/>
          </a:bodyPr>
          <a:lstStyle/>
          <a:p>
            <a:pPr marL="342900" indent="-342900">
              <a:lnSpc>
                <a:spcPct val="100000"/>
              </a:lnSpc>
              <a:buFont typeface="Arial" panose="020B0604020202020204" pitchFamily="34" charset="0"/>
              <a:buChar char="•"/>
            </a:pPr>
            <a:r>
              <a:rPr lang="en-GB" sz="2000" b="0" i="0" dirty="0">
                <a:solidFill>
                  <a:srgbClr val="333333"/>
                </a:solidFill>
                <a:effectLst/>
                <a:latin typeface="Calibri" panose="020F0502020204030204" pitchFamily="34" charset="0"/>
                <a:cs typeface="Calibri" panose="020F0502020204030204" pitchFamily="34" charset="0"/>
              </a:rPr>
              <a:t>National pass rates for Entry Level qualifications are not easily available, as these are all internally assessed.</a:t>
            </a:r>
          </a:p>
          <a:p>
            <a:pPr marL="342900" indent="-342900">
              <a:lnSpc>
                <a:spcPct val="100000"/>
              </a:lnSpc>
              <a:buFont typeface="Arial" panose="020B0604020202020204" pitchFamily="34" charset="0"/>
              <a:buChar char="•"/>
            </a:pPr>
            <a:r>
              <a:rPr lang="en-GB" sz="2000" b="0" dirty="0">
                <a:solidFill>
                  <a:srgbClr val="333333"/>
                </a:solidFill>
                <a:latin typeface="Calibri" panose="020F0502020204030204" pitchFamily="34" charset="0"/>
                <a:cs typeface="Calibri" panose="020F0502020204030204" pitchFamily="34" charset="0"/>
              </a:rPr>
              <a:t>For Functional skills maths at L1,2, national statistics (entry and attainment) by gender are not available, but:</a:t>
            </a:r>
            <a:endParaRPr lang="en-GB" sz="2000" b="0" i="0" dirty="0">
              <a:solidFill>
                <a:srgbClr val="333333"/>
              </a:solidFill>
              <a:effectLs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dirty="0"/>
          </a:p>
        </p:txBody>
      </p:sp>
      <p:sp>
        <p:nvSpPr>
          <p:cNvPr id="4" name="Title 3">
            <a:extLst>
              <a:ext uri="{FF2B5EF4-FFF2-40B4-BE49-F238E27FC236}">
                <a16:creationId xmlns:a16="http://schemas.microsoft.com/office/drawing/2014/main" id="{7039CBF6-0E2A-2E81-2C87-60527577A5C9}"/>
              </a:ext>
            </a:extLst>
          </p:cNvPr>
          <p:cNvSpPr>
            <a:spLocks noGrp="1"/>
          </p:cNvSpPr>
          <p:nvPr>
            <p:ph type="title"/>
          </p:nvPr>
        </p:nvSpPr>
        <p:spPr/>
        <p:txBody>
          <a:bodyPr/>
          <a:lstStyle/>
          <a:p>
            <a:r>
              <a:rPr lang="en-GB" i="1" cap="none" dirty="0"/>
              <a:t>Functional Skills qualifications</a:t>
            </a:r>
          </a:p>
        </p:txBody>
      </p:sp>
      <p:sp>
        <p:nvSpPr>
          <p:cNvPr id="5" name="Footer Placeholder 4">
            <a:extLst>
              <a:ext uri="{FF2B5EF4-FFF2-40B4-BE49-F238E27FC236}">
                <a16:creationId xmlns:a16="http://schemas.microsoft.com/office/drawing/2014/main" id="{18D44EA0-F1BF-D461-877F-EB45A142BD38}"/>
              </a:ext>
            </a:extLst>
          </p:cNvPr>
          <p:cNvSpPr>
            <a:spLocks noGrp="1"/>
          </p:cNvSpPr>
          <p:nvPr>
            <p:ph type="ftr" sz="quarter" idx="14"/>
          </p:nvPr>
        </p:nvSpPr>
        <p:spPr/>
        <p:txBody>
          <a:bodyPr/>
          <a:lstStyle/>
          <a:p>
            <a:endParaRPr lang="en-GB" dirty="0"/>
          </a:p>
        </p:txBody>
      </p:sp>
      <p:graphicFrame>
        <p:nvGraphicFramePr>
          <p:cNvPr id="6" name="Table 5">
            <a:extLst>
              <a:ext uri="{FF2B5EF4-FFF2-40B4-BE49-F238E27FC236}">
                <a16:creationId xmlns:a16="http://schemas.microsoft.com/office/drawing/2014/main" id="{E945009D-2BF5-CADF-D7EC-EECAD307C49F}"/>
              </a:ext>
            </a:extLst>
          </p:cNvPr>
          <p:cNvGraphicFramePr>
            <a:graphicFrameLocks noGrp="1"/>
          </p:cNvGraphicFramePr>
          <p:nvPr>
            <p:extLst>
              <p:ext uri="{D42A27DB-BD31-4B8C-83A1-F6EECF244321}">
                <p14:modId xmlns:p14="http://schemas.microsoft.com/office/powerpoint/2010/main" val="3279075654"/>
              </p:ext>
            </p:extLst>
          </p:nvPr>
        </p:nvGraphicFramePr>
        <p:xfrm>
          <a:off x="232950" y="2571750"/>
          <a:ext cx="7861836" cy="1681698"/>
        </p:xfrm>
        <a:graphic>
          <a:graphicData uri="http://schemas.openxmlformats.org/drawingml/2006/table">
            <a:tbl>
              <a:tblPr/>
              <a:tblGrid>
                <a:gridCol w="2620612">
                  <a:extLst>
                    <a:ext uri="{9D8B030D-6E8A-4147-A177-3AD203B41FA5}">
                      <a16:colId xmlns:a16="http://schemas.microsoft.com/office/drawing/2014/main" val="3672002280"/>
                    </a:ext>
                  </a:extLst>
                </a:gridCol>
                <a:gridCol w="2620612">
                  <a:extLst>
                    <a:ext uri="{9D8B030D-6E8A-4147-A177-3AD203B41FA5}">
                      <a16:colId xmlns:a16="http://schemas.microsoft.com/office/drawing/2014/main" val="3972188632"/>
                    </a:ext>
                  </a:extLst>
                </a:gridCol>
                <a:gridCol w="2620612">
                  <a:extLst>
                    <a:ext uri="{9D8B030D-6E8A-4147-A177-3AD203B41FA5}">
                      <a16:colId xmlns:a16="http://schemas.microsoft.com/office/drawing/2014/main" val="2706653045"/>
                    </a:ext>
                  </a:extLst>
                </a:gridCol>
              </a:tblGrid>
              <a:tr h="388762">
                <a:tc>
                  <a:txBody>
                    <a:bodyPr/>
                    <a:lstStyle/>
                    <a:p>
                      <a:pPr algn="ctr" fontAlgn="base"/>
                      <a:r>
                        <a:rPr lang="en-GB" b="1" i="0" u="sng" dirty="0">
                          <a:solidFill>
                            <a:srgbClr val="333333"/>
                          </a:solidFill>
                          <a:effectLst/>
                          <a:latin typeface="Open Sans" panose="020B0606030504020204" pitchFamily="34" charset="0"/>
                        </a:rPr>
                        <a:t>Assessment</a:t>
                      </a:r>
                      <a:endParaRPr lang="en-GB" b="0" i="0" dirty="0">
                        <a:solidFill>
                          <a:srgbClr val="333333"/>
                        </a:solidFill>
                        <a:effectLst/>
                        <a:latin typeface="Open Sans" panose="020B0606030504020204" pitchFamily="34" charset="0"/>
                      </a:endParaRPr>
                    </a:p>
                  </a:txBody>
                  <a:tcPr marL="238539" marR="159026" marT="143123" marB="143123" anchor="ctr">
                    <a:lnL>
                      <a:noFill/>
                    </a:lnL>
                    <a:lnR>
                      <a:noFill/>
                    </a:lnR>
                    <a:lnT>
                      <a:noFill/>
                    </a:lnT>
                    <a:lnB>
                      <a:noFill/>
                    </a:lnB>
                    <a:solidFill>
                      <a:srgbClr val="FFFFFF"/>
                    </a:solidFill>
                  </a:tcPr>
                </a:tc>
                <a:tc>
                  <a:txBody>
                    <a:bodyPr/>
                    <a:lstStyle/>
                    <a:p>
                      <a:pPr algn="ctr" fontAlgn="base"/>
                      <a:r>
                        <a:rPr lang="en-GB" b="1" i="0" u="sng" dirty="0">
                          <a:solidFill>
                            <a:srgbClr val="333333"/>
                          </a:solidFill>
                          <a:effectLst/>
                          <a:latin typeface="Open Sans" panose="020B0606030504020204" pitchFamily="34" charset="0"/>
                        </a:rPr>
                        <a:t>First Time Pass Rate</a:t>
                      </a:r>
                      <a:endParaRPr lang="en-GB" b="0" i="0" dirty="0">
                        <a:solidFill>
                          <a:srgbClr val="333333"/>
                        </a:solidFill>
                        <a:effectLst/>
                        <a:latin typeface="Open Sans" panose="020B0606030504020204" pitchFamily="34" charset="0"/>
                      </a:endParaRPr>
                    </a:p>
                  </a:txBody>
                  <a:tcPr marL="159026" marR="159026" marT="143123" marB="143123" anchor="ctr">
                    <a:lnL>
                      <a:noFill/>
                    </a:lnL>
                    <a:lnR>
                      <a:noFill/>
                    </a:lnR>
                    <a:lnT>
                      <a:noFill/>
                    </a:lnT>
                    <a:lnB>
                      <a:noFill/>
                    </a:lnB>
                    <a:solidFill>
                      <a:srgbClr val="FFFFFF"/>
                    </a:solidFill>
                  </a:tcPr>
                </a:tc>
                <a:tc>
                  <a:txBody>
                    <a:bodyPr/>
                    <a:lstStyle/>
                    <a:p>
                      <a:pPr algn="ctr" fontAlgn="base"/>
                      <a:r>
                        <a:rPr lang="en-GB" b="1" i="0" u="sng">
                          <a:solidFill>
                            <a:srgbClr val="333333"/>
                          </a:solidFill>
                          <a:effectLst/>
                          <a:latin typeface="Open Sans" panose="020B0606030504020204" pitchFamily="34" charset="0"/>
                        </a:rPr>
                        <a:t>Overall Pass Rate</a:t>
                      </a:r>
                      <a:endParaRPr lang="en-GB" b="0" i="0">
                        <a:solidFill>
                          <a:srgbClr val="333333"/>
                        </a:solidFill>
                        <a:effectLst/>
                        <a:latin typeface="Open Sans" panose="020B0606030504020204" pitchFamily="34" charset="0"/>
                      </a:endParaRPr>
                    </a:p>
                  </a:txBody>
                  <a:tcPr marL="159026" marR="159026" marT="143123" marB="143123" anchor="ctr">
                    <a:lnL>
                      <a:noFill/>
                    </a:lnL>
                    <a:lnR>
                      <a:noFill/>
                    </a:lnR>
                    <a:lnT>
                      <a:noFill/>
                    </a:lnT>
                    <a:lnB>
                      <a:noFill/>
                    </a:lnB>
                    <a:solidFill>
                      <a:srgbClr val="FFFFFF"/>
                    </a:solidFill>
                  </a:tcPr>
                </a:tc>
                <a:extLst>
                  <a:ext uri="{0D108BD9-81ED-4DB2-BD59-A6C34878D82A}">
                    <a16:rowId xmlns:a16="http://schemas.microsoft.com/office/drawing/2014/main" val="3618956787"/>
                  </a:ext>
                </a:extLst>
              </a:tr>
              <a:tr h="388762">
                <a:tc>
                  <a:txBody>
                    <a:bodyPr/>
                    <a:lstStyle/>
                    <a:p>
                      <a:pPr algn="ctr" fontAlgn="base"/>
                      <a:r>
                        <a:rPr lang="en-GB" b="0" i="0" dirty="0">
                          <a:solidFill>
                            <a:srgbClr val="333333"/>
                          </a:solidFill>
                          <a:effectLst/>
                          <a:latin typeface="Open Sans" panose="020B0606030504020204" pitchFamily="34" charset="0"/>
                        </a:rPr>
                        <a:t>Maths Level 1 </a:t>
                      </a:r>
                    </a:p>
                  </a:txBody>
                  <a:tcPr marL="238539" marR="159026" marT="143123" marB="143123" anchor="ctr">
                    <a:lnL>
                      <a:noFill/>
                    </a:lnL>
                    <a:lnR>
                      <a:noFill/>
                    </a:lnR>
                    <a:lnT>
                      <a:noFill/>
                    </a:lnT>
                    <a:lnB>
                      <a:noFill/>
                    </a:lnB>
                    <a:solidFill>
                      <a:srgbClr val="FFFFFF"/>
                    </a:solidFill>
                  </a:tcPr>
                </a:tc>
                <a:tc>
                  <a:txBody>
                    <a:bodyPr/>
                    <a:lstStyle/>
                    <a:p>
                      <a:pPr algn="ctr" fontAlgn="base"/>
                      <a:r>
                        <a:rPr lang="en-GB" b="0" i="0" dirty="0">
                          <a:solidFill>
                            <a:srgbClr val="333333"/>
                          </a:solidFill>
                          <a:effectLst/>
                          <a:latin typeface="Open Sans" panose="020B0606030504020204" pitchFamily="34" charset="0"/>
                        </a:rPr>
                        <a:t>40% (34.4% for FE)</a:t>
                      </a:r>
                    </a:p>
                  </a:txBody>
                  <a:tcPr marL="159026" marR="159026" marT="143123" marB="143123" anchor="ctr">
                    <a:lnL>
                      <a:noFill/>
                    </a:lnL>
                    <a:lnR>
                      <a:noFill/>
                    </a:lnR>
                    <a:lnT>
                      <a:noFill/>
                    </a:lnT>
                    <a:lnB>
                      <a:noFill/>
                    </a:lnB>
                    <a:solidFill>
                      <a:srgbClr val="FFFFFF"/>
                    </a:solidFill>
                  </a:tcPr>
                </a:tc>
                <a:tc>
                  <a:txBody>
                    <a:bodyPr/>
                    <a:lstStyle/>
                    <a:p>
                      <a:pPr algn="ctr" fontAlgn="base"/>
                      <a:r>
                        <a:rPr lang="en-GB" b="0" i="0" dirty="0">
                          <a:solidFill>
                            <a:srgbClr val="333333"/>
                          </a:solidFill>
                          <a:effectLst/>
                          <a:latin typeface="Open Sans" panose="020B0606030504020204" pitchFamily="34" charset="0"/>
                        </a:rPr>
                        <a:t>24.1% (20% for FE)</a:t>
                      </a:r>
                    </a:p>
                  </a:txBody>
                  <a:tcPr marL="159026" marR="159026" marT="143123" marB="143123" anchor="ctr">
                    <a:lnL>
                      <a:noFill/>
                    </a:lnL>
                    <a:lnR>
                      <a:noFill/>
                    </a:lnR>
                    <a:lnT>
                      <a:noFill/>
                    </a:lnT>
                    <a:lnB>
                      <a:noFill/>
                    </a:lnB>
                    <a:solidFill>
                      <a:srgbClr val="FFFFFF"/>
                    </a:solidFill>
                  </a:tcPr>
                </a:tc>
                <a:extLst>
                  <a:ext uri="{0D108BD9-81ED-4DB2-BD59-A6C34878D82A}">
                    <a16:rowId xmlns:a16="http://schemas.microsoft.com/office/drawing/2014/main" val="1412897014"/>
                  </a:ext>
                </a:extLst>
              </a:tr>
              <a:tr h="388762">
                <a:tc>
                  <a:txBody>
                    <a:bodyPr/>
                    <a:lstStyle/>
                    <a:p>
                      <a:pPr algn="ctr" fontAlgn="base"/>
                      <a:r>
                        <a:rPr lang="en-GB" b="0" i="0">
                          <a:solidFill>
                            <a:srgbClr val="333333"/>
                          </a:solidFill>
                          <a:effectLst/>
                          <a:latin typeface="Open Sans" panose="020B0606030504020204" pitchFamily="34" charset="0"/>
                        </a:rPr>
                        <a:t>Maths Level 2</a:t>
                      </a:r>
                    </a:p>
                  </a:txBody>
                  <a:tcPr marL="238539" marR="159026" marT="143123" marB="143123" anchor="ctr">
                    <a:lnL>
                      <a:noFill/>
                    </a:lnL>
                    <a:lnR>
                      <a:noFill/>
                    </a:lnR>
                    <a:lnT>
                      <a:noFill/>
                    </a:lnT>
                    <a:lnB>
                      <a:noFill/>
                    </a:lnB>
                    <a:solidFill>
                      <a:srgbClr val="F5F5F5"/>
                    </a:solidFill>
                  </a:tcPr>
                </a:tc>
                <a:tc>
                  <a:txBody>
                    <a:bodyPr/>
                    <a:lstStyle/>
                    <a:p>
                      <a:pPr algn="ctr" fontAlgn="base"/>
                      <a:r>
                        <a:rPr lang="en-GB" b="0" i="0" dirty="0">
                          <a:solidFill>
                            <a:srgbClr val="333333"/>
                          </a:solidFill>
                          <a:effectLst/>
                          <a:latin typeface="Open Sans" panose="020B0606030504020204" pitchFamily="34" charset="0"/>
                        </a:rPr>
                        <a:t>42.2% (33.6% for FE) </a:t>
                      </a:r>
                    </a:p>
                  </a:txBody>
                  <a:tcPr marL="159026" marR="159026" marT="143123" marB="143123" anchor="ctr">
                    <a:lnL>
                      <a:noFill/>
                    </a:lnL>
                    <a:lnR>
                      <a:noFill/>
                    </a:lnR>
                    <a:lnT>
                      <a:noFill/>
                    </a:lnT>
                    <a:lnB>
                      <a:noFill/>
                    </a:lnB>
                    <a:solidFill>
                      <a:srgbClr val="F5F5F5"/>
                    </a:solidFill>
                  </a:tcPr>
                </a:tc>
                <a:tc>
                  <a:txBody>
                    <a:bodyPr/>
                    <a:lstStyle/>
                    <a:p>
                      <a:pPr algn="ctr" fontAlgn="base"/>
                      <a:r>
                        <a:rPr lang="en-GB" b="0" i="0" dirty="0">
                          <a:solidFill>
                            <a:srgbClr val="333333"/>
                          </a:solidFill>
                          <a:effectLst/>
                          <a:latin typeface="Open Sans" panose="020B0606030504020204" pitchFamily="34" charset="0"/>
                        </a:rPr>
                        <a:t>29.3% (22.4% for FE)</a:t>
                      </a:r>
                    </a:p>
                  </a:txBody>
                  <a:tcPr marL="159026" marR="159026" marT="143123" marB="143123" anchor="ctr">
                    <a:lnL>
                      <a:noFill/>
                    </a:lnL>
                    <a:lnR>
                      <a:noFill/>
                    </a:lnR>
                    <a:lnT>
                      <a:noFill/>
                    </a:lnT>
                    <a:lnB>
                      <a:noFill/>
                    </a:lnB>
                    <a:solidFill>
                      <a:srgbClr val="F5F5F5"/>
                    </a:solidFill>
                  </a:tcPr>
                </a:tc>
                <a:extLst>
                  <a:ext uri="{0D108BD9-81ED-4DB2-BD59-A6C34878D82A}">
                    <a16:rowId xmlns:a16="http://schemas.microsoft.com/office/drawing/2014/main" val="3263737929"/>
                  </a:ext>
                </a:extLst>
              </a:tr>
            </a:tbl>
          </a:graphicData>
        </a:graphic>
      </p:graphicFrame>
    </p:spTree>
    <p:extLst>
      <p:ext uri="{BB962C8B-B14F-4D97-AF65-F5344CB8AC3E}">
        <p14:creationId xmlns:p14="http://schemas.microsoft.com/office/powerpoint/2010/main" val="401658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a:extLst>
              <a:ext uri="{FF2B5EF4-FFF2-40B4-BE49-F238E27FC236}">
                <a16:creationId xmlns:a16="http://schemas.microsoft.com/office/drawing/2014/main" id="{9FCF757F-657E-6943-F6F4-DBF27E6FE6F2}"/>
              </a:ext>
            </a:extLst>
          </p:cNvPr>
          <p:cNvSpPr>
            <a:spLocks noGrp="1"/>
          </p:cNvSpPr>
          <p:nvPr>
            <p:ph type="ftr" sz="quarter" idx="10"/>
          </p:nvPr>
        </p:nvSpPr>
        <p:spPr>
          <a:xfrm>
            <a:off x="234000" y="4767263"/>
            <a:ext cx="7686376" cy="273844"/>
          </a:xfrm>
        </p:spPr>
        <p:txBody>
          <a:bodyPr/>
          <a:lstStyle/>
          <a:p>
            <a:endParaRPr lang="en-GB"/>
          </a:p>
        </p:txBody>
      </p:sp>
      <p:sp>
        <p:nvSpPr>
          <p:cNvPr id="3" name="Slide Number Placeholder 2">
            <a:extLst>
              <a:ext uri="{FF2B5EF4-FFF2-40B4-BE49-F238E27FC236}">
                <a16:creationId xmlns:a16="http://schemas.microsoft.com/office/drawing/2014/main" id="{CD7D79F2-799A-129C-CD38-0BFC286F80F8}"/>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13</a:t>
            </a:fld>
            <a:endParaRPr lang="en-GB"/>
          </a:p>
        </p:txBody>
      </p:sp>
      <p:sp>
        <p:nvSpPr>
          <p:cNvPr id="16" name="Title 5">
            <a:extLst>
              <a:ext uri="{FF2B5EF4-FFF2-40B4-BE49-F238E27FC236}">
                <a16:creationId xmlns:a16="http://schemas.microsoft.com/office/drawing/2014/main" id="{DC36AED3-FFE6-8330-6C8F-EC3C7E254697}"/>
              </a:ext>
            </a:extLst>
          </p:cNvPr>
          <p:cNvSpPr>
            <a:spLocks noGrp="1"/>
          </p:cNvSpPr>
          <p:nvPr>
            <p:ph type="title"/>
          </p:nvPr>
        </p:nvSpPr>
        <p:spPr>
          <a:xfrm>
            <a:off x="232950" y="249900"/>
            <a:ext cx="8437563" cy="699425"/>
          </a:xfrm>
        </p:spPr>
        <p:txBody>
          <a:bodyPr/>
          <a:lstStyle/>
          <a:p>
            <a:r>
              <a:rPr lang="en-US" i="1" cap="none" dirty="0"/>
              <a:t>Advanced school mathematics attainment</a:t>
            </a:r>
          </a:p>
        </p:txBody>
      </p:sp>
      <p:graphicFrame>
        <p:nvGraphicFramePr>
          <p:cNvPr id="7" name="Chart 6">
            <a:extLst>
              <a:ext uri="{FF2B5EF4-FFF2-40B4-BE49-F238E27FC236}">
                <a16:creationId xmlns:a16="http://schemas.microsoft.com/office/drawing/2014/main" id="{9F5E01AE-1711-4567-AF5F-15CE6F1B8EB2}"/>
              </a:ext>
            </a:extLst>
          </p:cNvPr>
          <p:cNvGraphicFramePr/>
          <p:nvPr>
            <p:extLst>
              <p:ext uri="{D42A27DB-BD31-4B8C-83A1-F6EECF244321}">
                <p14:modId xmlns:p14="http://schemas.microsoft.com/office/powerpoint/2010/main" val="1997362340"/>
              </p:ext>
            </p:extLst>
          </p:nvPr>
        </p:nvGraphicFramePr>
        <p:xfrm>
          <a:off x="234000" y="627535"/>
          <a:ext cx="3905954" cy="39603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224D99B0-AC58-4B63-92BB-809D3BC4F671}"/>
              </a:ext>
            </a:extLst>
          </p:cNvPr>
          <p:cNvGraphicFramePr>
            <a:graphicFrameLocks noGrp="1"/>
          </p:cNvGraphicFramePr>
          <p:nvPr>
            <p:ph sz="quarter" idx="17"/>
            <p:extLst>
              <p:ext uri="{D42A27DB-BD31-4B8C-83A1-F6EECF244321}">
                <p14:modId xmlns:p14="http://schemas.microsoft.com/office/powerpoint/2010/main" val="2048440026"/>
              </p:ext>
            </p:extLst>
          </p:nvPr>
        </p:nvGraphicFramePr>
        <p:xfrm>
          <a:off x="5364088" y="771550"/>
          <a:ext cx="3346524" cy="3816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562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D5743D-27E4-098B-60E7-85FEFDB94B5E}"/>
              </a:ext>
            </a:extLst>
          </p:cNvPr>
          <p:cNvSpPr>
            <a:spLocks noGrp="1"/>
          </p:cNvSpPr>
          <p:nvPr>
            <p:ph type="ftr" sz="quarter" idx="10"/>
          </p:nvPr>
        </p:nvSpPr>
        <p:spPr/>
        <p:txBody>
          <a:bodyPr/>
          <a:lstStyle/>
          <a:p>
            <a:endParaRPr lang="en-GB" dirty="0"/>
          </a:p>
        </p:txBody>
      </p:sp>
      <p:sp>
        <p:nvSpPr>
          <p:cNvPr id="3" name="Slide Number Placeholder 2">
            <a:extLst>
              <a:ext uri="{FF2B5EF4-FFF2-40B4-BE49-F238E27FC236}">
                <a16:creationId xmlns:a16="http://schemas.microsoft.com/office/drawing/2014/main" id="{CD7D79F2-799A-129C-CD38-0BFC286F80F8}"/>
              </a:ext>
            </a:extLst>
          </p:cNvPr>
          <p:cNvSpPr>
            <a:spLocks noGrp="1"/>
          </p:cNvSpPr>
          <p:nvPr>
            <p:ph type="sldNum" sz="quarter" idx="11"/>
          </p:nvPr>
        </p:nvSpPr>
        <p:spPr/>
        <p:txBody>
          <a:bodyPr/>
          <a:lstStyle/>
          <a:p>
            <a:fld id="{DA2C159E-F13C-4A85-9A41-E7669D3E0D70}" type="slidenum">
              <a:rPr lang="en-GB" smtClean="0"/>
              <a:pPr/>
              <a:t>14</a:t>
            </a:fld>
            <a:endParaRPr lang="en-GB"/>
          </a:p>
        </p:txBody>
      </p:sp>
      <p:sp>
        <p:nvSpPr>
          <p:cNvPr id="4" name="Text Placeholder 3">
            <a:extLst>
              <a:ext uri="{FF2B5EF4-FFF2-40B4-BE49-F238E27FC236}">
                <a16:creationId xmlns:a16="http://schemas.microsoft.com/office/drawing/2014/main" id="{F732FA3F-C3D6-D3CD-8A54-739B7A2A1203}"/>
              </a:ext>
            </a:extLst>
          </p:cNvPr>
          <p:cNvSpPr>
            <a:spLocks noGrp="1"/>
          </p:cNvSpPr>
          <p:nvPr>
            <p:ph type="body" sz="quarter" idx="12"/>
          </p:nvPr>
        </p:nvSpPr>
        <p:spPr>
          <a:xfrm>
            <a:off x="234000" y="771550"/>
            <a:ext cx="3960000" cy="3816424"/>
          </a:xfrm>
        </p:spPr>
        <p:txBody>
          <a:bodyPr/>
          <a:lstStyle/>
          <a:p>
            <a:endParaRPr lang="en-GB" dirty="0"/>
          </a:p>
        </p:txBody>
      </p:sp>
      <p:sp>
        <p:nvSpPr>
          <p:cNvPr id="6" name="Title 5">
            <a:extLst>
              <a:ext uri="{FF2B5EF4-FFF2-40B4-BE49-F238E27FC236}">
                <a16:creationId xmlns:a16="http://schemas.microsoft.com/office/drawing/2014/main" id="{8A3E4781-3722-3E1C-F8B4-7511EDDB9741}"/>
              </a:ext>
            </a:extLst>
          </p:cNvPr>
          <p:cNvSpPr>
            <a:spLocks noGrp="1"/>
          </p:cNvSpPr>
          <p:nvPr>
            <p:ph type="title"/>
          </p:nvPr>
        </p:nvSpPr>
        <p:spPr/>
        <p:txBody>
          <a:bodyPr/>
          <a:lstStyle/>
          <a:p>
            <a:r>
              <a:rPr lang="en-GB" i="1" cap="none" dirty="0"/>
              <a:t>Advanced school mathematics participation</a:t>
            </a:r>
          </a:p>
        </p:txBody>
      </p:sp>
      <p:graphicFrame>
        <p:nvGraphicFramePr>
          <p:cNvPr id="7" name="Chart 6">
            <a:extLst>
              <a:ext uri="{FF2B5EF4-FFF2-40B4-BE49-F238E27FC236}">
                <a16:creationId xmlns:a16="http://schemas.microsoft.com/office/drawing/2014/main" id="{8A6D4F26-4463-4690-971E-76BCA53D3B89}"/>
              </a:ext>
            </a:extLst>
          </p:cNvPr>
          <p:cNvGraphicFramePr/>
          <p:nvPr>
            <p:extLst>
              <p:ext uri="{D42A27DB-BD31-4B8C-83A1-F6EECF244321}">
                <p14:modId xmlns:p14="http://schemas.microsoft.com/office/powerpoint/2010/main" val="4275432556"/>
              </p:ext>
            </p:extLst>
          </p:nvPr>
        </p:nvGraphicFramePr>
        <p:xfrm>
          <a:off x="396239" y="771550"/>
          <a:ext cx="3960001"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id="{6A4F8213-E138-45A3-9DD1-C4F19670F81F}"/>
              </a:ext>
            </a:extLst>
          </p:cNvPr>
          <p:cNvGraphicFramePr>
            <a:graphicFrameLocks noGrp="1"/>
          </p:cNvGraphicFramePr>
          <p:nvPr>
            <p:ph sz="quarter" idx="13"/>
            <p:extLst>
              <p:ext uri="{D42A27DB-BD31-4B8C-83A1-F6EECF244321}">
                <p14:modId xmlns:p14="http://schemas.microsoft.com/office/powerpoint/2010/main" val="2791737878"/>
              </p:ext>
            </p:extLst>
          </p:nvPr>
        </p:nvGraphicFramePr>
        <p:xfrm>
          <a:off x="4822583" y="699641"/>
          <a:ext cx="3600400" cy="3888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6231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08D87B-5DB3-3862-1204-0A966331E230}"/>
              </a:ext>
            </a:extLst>
          </p:cNvPr>
          <p:cNvSpPr>
            <a:spLocks noGrp="1"/>
          </p:cNvSpPr>
          <p:nvPr>
            <p:ph type="sldNum" sz="quarter" idx="12"/>
          </p:nvPr>
        </p:nvSpPr>
        <p:spPr/>
        <p:txBody>
          <a:bodyPr/>
          <a:lstStyle/>
          <a:p>
            <a:fld id="{DA2C159E-F13C-4A85-9A41-E7669D3E0D70}" type="slidenum">
              <a:rPr lang="en-GB" smtClean="0"/>
              <a:t>15</a:t>
            </a:fld>
            <a:endParaRPr lang="en-GB"/>
          </a:p>
        </p:txBody>
      </p:sp>
      <p:sp>
        <p:nvSpPr>
          <p:cNvPr id="3" name="Text Placeholder 2">
            <a:extLst>
              <a:ext uri="{FF2B5EF4-FFF2-40B4-BE49-F238E27FC236}">
                <a16:creationId xmlns:a16="http://schemas.microsoft.com/office/drawing/2014/main" id="{3A4D3829-3FC7-6DDB-90E1-031BBFB50E72}"/>
              </a:ext>
            </a:extLst>
          </p:cNvPr>
          <p:cNvSpPr>
            <a:spLocks noGrp="1"/>
          </p:cNvSpPr>
          <p:nvPr>
            <p:ph type="body" sz="quarter" idx="13"/>
          </p:nvPr>
        </p:nvSpPr>
        <p:spPr/>
        <p:txBody>
          <a:bodyPr/>
          <a:lstStyle/>
          <a:p>
            <a:endParaRPr lang="en-GB" dirty="0"/>
          </a:p>
        </p:txBody>
      </p:sp>
      <p:sp>
        <p:nvSpPr>
          <p:cNvPr id="4" name="Title 3">
            <a:extLst>
              <a:ext uri="{FF2B5EF4-FFF2-40B4-BE49-F238E27FC236}">
                <a16:creationId xmlns:a16="http://schemas.microsoft.com/office/drawing/2014/main" id="{5B5AA3A0-8A23-DECE-D820-D1A17201E281}"/>
              </a:ext>
            </a:extLst>
          </p:cNvPr>
          <p:cNvSpPr>
            <a:spLocks noGrp="1"/>
          </p:cNvSpPr>
          <p:nvPr>
            <p:ph type="title"/>
          </p:nvPr>
        </p:nvSpPr>
        <p:spPr/>
        <p:txBody>
          <a:bodyPr/>
          <a:lstStyle/>
          <a:p>
            <a:r>
              <a:rPr lang="en-GB" sz="1800" i="1" cap="none" dirty="0">
                <a:latin typeface="Calibri" panose="020F0502020204030204" pitchFamily="34" charset="0"/>
                <a:ea typeface="Calibri" panose="020F0502020204030204" pitchFamily="34" charset="0"/>
                <a:cs typeface="Times New Roman" panose="02020603050405020304" pitchFamily="18" charset="0"/>
              </a:rPr>
              <a:t>S</a:t>
            </a:r>
            <a:r>
              <a:rPr lang="en-GB" sz="1800" i="1" cap="none" dirty="0">
                <a:effectLst/>
                <a:latin typeface="Calibri" panose="020F0502020204030204" pitchFamily="34" charset="0"/>
                <a:ea typeface="Calibri" panose="020F0502020204030204" pitchFamily="34" charset="0"/>
                <a:cs typeface="Times New Roman" panose="02020603050405020304" pitchFamily="18" charset="0"/>
              </a:rPr>
              <a:t>cotland </a:t>
            </a:r>
            <a:r>
              <a:rPr lang="en-GB" sz="1800" i="1" cap="none" dirty="0">
                <a:latin typeface="Calibri" panose="020F0502020204030204" pitchFamily="34" charset="0"/>
                <a:ea typeface="Calibri" panose="020F0502020204030204" pitchFamily="34" charset="0"/>
                <a:cs typeface="Times New Roman" panose="02020603050405020304" pitchFamily="18" charset="0"/>
              </a:rPr>
              <a:t>H</a:t>
            </a:r>
            <a:r>
              <a:rPr lang="en-GB" sz="1800" i="1" cap="none" dirty="0">
                <a:effectLst/>
                <a:latin typeface="Calibri" panose="020F0502020204030204" pitchFamily="34" charset="0"/>
                <a:ea typeface="Calibri" panose="020F0502020204030204" pitchFamily="34" charset="0"/>
                <a:cs typeface="Times New Roman" panose="02020603050405020304" pitchFamily="18" charset="0"/>
              </a:rPr>
              <a:t>igher and Advanced </a:t>
            </a:r>
            <a:r>
              <a:rPr lang="en-GB" sz="1800" i="1" cap="none" dirty="0">
                <a:latin typeface="Calibri" panose="020F0502020204030204" pitchFamily="34" charset="0"/>
                <a:ea typeface="Calibri" panose="020F0502020204030204" pitchFamily="34" charset="0"/>
                <a:cs typeface="Times New Roman" panose="02020603050405020304" pitchFamily="18" charset="0"/>
              </a:rPr>
              <a:t>H</a:t>
            </a:r>
            <a:r>
              <a:rPr lang="en-GB" sz="1800" i="1" cap="none" dirty="0">
                <a:effectLst/>
                <a:latin typeface="Calibri" panose="020F0502020204030204" pitchFamily="34" charset="0"/>
                <a:ea typeface="Calibri" panose="020F0502020204030204" pitchFamily="34" charset="0"/>
                <a:cs typeface="Times New Roman" panose="02020603050405020304" pitchFamily="18" charset="0"/>
              </a:rPr>
              <a:t>igher </a:t>
            </a:r>
            <a:r>
              <a:rPr lang="en-GB" sz="1800" i="1" cap="none" dirty="0">
                <a:latin typeface="Calibri" panose="020F0502020204030204" pitchFamily="34" charset="0"/>
                <a:ea typeface="Calibri" panose="020F0502020204030204" pitchFamily="34" charset="0"/>
                <a:cs typeface="Times New Roman" panose="02020603050405020304" pitchFamily="18" charset="0"/>
              </a:rPr>
              <a:t>M</a:t>
            </a:r>
            <a:r>
              <a:rPr lang="en-GB" sz="1800" i="1" cap="none" dirty="0">
                <a:effectLst/>
                <a:latin typeface="Calibri" panose="020F0502020204030204" pitchFamily="34" charset="0"/>
                <a:ea typeface="Calibri" panose="020F0502020204030204" pitchFamily="34" charset="0"/>
                <a:cs typeface="Times New Roman" panose="02020603050405020304" pitchFamily="18" charset="0"/>
              </a:rPr>
              <a:t>athematical </a:t>
            </a:r>
            <a:r>
              <a:rPr lang="en-GB" sz="1800" i="1" cap="none" dirty="0">
                <a:latin typeface="Calibri" panose="020F0502020204030204" pitchFamily="34" charset="0"/>
                <a:ea typeface="Calibri" panose="020F0502020204030204" pitchFamily="34" charset="0"/>
                <a:cs typeface="Times New Roman" panose="02020603050405020304" pitchFamily="18" charset="0"/>
              </a:rPr>
              <a:t>S</a:t>
            </a:r>
            <a:r>
              <a:rPr lang="en-GB" sz="1800" i="1" cap="none" dirty="0">
                <a:effectLst/>
                <a:latin typeface="Calibri" panose="020F0502020204030204" pitchFamily="34" charset="0"/>
                <a:ea typeface="Calibri" panose="020F0502020204030204" pitchFamily="34" charset="0"/>
                <a:cs typeface="Times New Roman" panose="02020603050405020304" pitchFamily="18" charset="0"/>
              </a:rPr>
              <a:t>tudies participation </a:t>
            </a:r>
            <a:endParaRPr lang="en-GB" i="1" cap="none" dirty="0"/>
          </a:p>
        </p:txBody>
      </p:sp>
      <p:sp>
        <p:nvSpPr>
          <p:cNvPr id="5" name="Footer Placeholder 4">
            <a:extLst>
              <a:ext uri="{FF2B5EF4-FFF2-40B4-BE49-F238E27FC236}">
                <a16:creationId xmlns:a16="http://schemas.microsoft.com/office/drawing/2014/main" id="{4C1B974A-F3D2-7D61-8904-E156064806FC}"/>
              </a:ext>
            </a:extLst>
          </p:cNvPr>
          <p:cNvSpPr>
            <a:spLocks noGrp="1"/>
          </p:cNvSpPr>
          <p:nvPr>
            <p:ph type="ftr" sz="quarter" idx="14"/>
          </p:nvPr>
        </p:nvSpPr>
        <p:spPr/>
        <p:txBody>
          <a:bodyPr/>
          <a:lstStyle/>
          <a:p>
            <a:endParaRPr lang="en-GB" dirty="0"/>
          </a:p>
        </p:txBody>
      </p:sp>
      <p:graphicFrame>
        <p:nvGraphicFramePr>
          <p:cNvPr id="6" name="Chart 5">
            <a:extLst>
              <a:ext uri="{FF2B5EF4-FFF2-40B4-BE49-F238E27FC236}">
                <a16:creationId xmlns:a16="http://schemas.microsoft.com/office/drawing/2014/main" id="{50C4AF6C-0075-44F7-91B7-C180FB48E950}"/>
              </a:ext>
            </a:extLst>
          </p:cNvPr>
          <p:cNvGraphicFramePr/>
          <p:nvPr>
            <p:extLst>
              <p:ext uri="{D42A27DB-BD31-4B8C-83A1-F6EECF244321}">
                <p14:modId xmlns:p14="http://schemas.microsoft.com/office/powerpoint/2010/main" val="105636864"/>
              </p:ext>
            </p:extLst>
          </p:nvPr>
        </p:nvGraphicFramePr>
        <p:xfrm>
          <a:off x="510210" y="1128714"/>
          <a:ext cx="8172400" cy="39123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8492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4013B5-86E8-6CD5-1E9E-7B9971CA82C7}"/>
              </a:ext>
            </a:extLst>
          </p:cNvPr>
          <p:cNvSpPr>
            <a:spLocks noGrp="1"/>
          </p:cNvSpPr>
          <p:nvPr>
            <p:ph type="sldNum" sz="quarter" idx="12"/>
          </p:nvPr>
        </p:nvSpPr>
        <p:spPr/>
        <p:txBody>
          <a:bodyPr/>
          <a:lstStyle/>
          <a:p>
            <a:fld id="{DA2C159E-F13C-4A85-9A41-E7669D3E0D70}" type="slidenum">
              <a:rPr lang="en-GB" smtClean="0"/>
              <a:t>16</a:t>
            </a:fld>
            <a:endParaRPr lang="en-GB"/>
          </a:p>
        </p:txBody>
      </p:sp>
      <p:sp>
        <p:nvSpPr>
          <p:cNvPr id="3" name="Text Placeholder 2">
            <a:extLst>
              <a:ext uri="{FF2B5EF4-FFF2-40B4-BE49-F238E27FC236}">
                <a16:creationId xmlns:a16="http://schemas.microsoft.com/office/drawing/2014/main" id="{D353D080-C6B6-1CF3-D93E-493DED493A9D}"/>
              </a:ext>
            </a:extLst>
          </p:cNvPr>
          <p:cNvSpPr>
            <a:spLocks noGrp="1"/>
          </p:cNvSpPr>
          <p:nvPr>
            <p:ph type="body" sz="quarter" idx="13"/>
          </p:nvPr>
        </p:nvSpPr>
        <p:spPr/>
        <p:txBody>
          <a:bodyPr/>
          <a:lstStyle/>
          <a:p>
            <a:endParaRPr lang="en-GB" dirty="0"/>
          </a:p>
        </p:txBody>
      </p:sp>
      <p:sp>
        <p:nvSpPr>
          <p:cNvPr id="4" name="Title 3">
            <a:extLst>
              <a:ext uri="{FF2B5EF4-FFF2-40B4-BE49-F238E27FC236}">
                <a16:creationId xmlns:a16="http://schemas.microsoft.com/office/drawing/2014/main" id="{15A2EC8D-10DE-455A-8BE9-C0E1DA921266}"/>
              </a:ext>
            </a:extLst>
          </p:cNvPr>
          <p:cNvSpPr>
            <a:spLocks noGrp="1"/>
          </p:cNvSpPr>
          <p:nvPr>
            <p:ph type="title"/>
          </p:nvPr>
        </p:nvSpPr>
        <p:spPr/>
        <p:txBody>
          <a:bodyPr>
            <a:normAutofit fontScale="90000"/>
          </a:bodyPr>
          <a:lstStyle/>
          <a:p>
            <a:r>
              <a:rPr lang="en-GB" sz="2000" i="1" cap="none" dirty="0">
                <a:solidFill>
                  <a:srgbClr val="44546A"/>
                </a:solidFill>
                <a:effectLst/>
                <a:ea typeface="Calibri" panose="020F0502020204030204" pitchFamily="34" charset="0"/>
                <a:cs typeface="Times New Roman" panose="02020603050405020304" pitchFamily="18" charset="0"/>
              </a:rPr>
              <a:t>% of female entries for advanced school mathematics qualifications in </a:t>
            </a:r>
            <a:r>
              <a:rPr lang="en-GB" i="1" cap="none" dirty="0">
                <a:solidFill>
                  <a:srgbClr val="44546A"/>
                </a:solidFill>
                <a:ea typeface="Calibri" panose="020F0502020204030204" pitchFamily="34" charset="0"/>
                <a:cs typeface="Times New Roman" panose="02020603050405020304" pitchFamily="18" charset="0"/>
              </a:rPr>
              <a:t>E</a:t>
            </a:r>
            <a:r>
              <a:rPr lang="en-GB" sz="2000" i="1" cap="none" dirty="0">
                <a:solidFill>
                  <a:srgbClr val="44546A"/>
                </a:solidFill>
                <a:effectLst/>
                <a:ea typeface="Calibri" panose="020F0502020204030204" pitchFamily="34" charset="0"/>
                <a:cs typeface="Times New Roman" panose="02020603050405020304" pitchFamily="18" charset="0"/>
              </a:rPr>
              <a:t>ngland, Northern </a:t>
            </a:r>
            <a:r>
              <a:rPr lang="en-GB" i="1" cap="none" dirty="0">
                <a:solidFill>
                  <a:srgbClr val="44546A"/>
                </a:solidFill>
                <a:ea typeface="Calibri" panose="020F0502020204030204" pitchFamily="34" charset="0"/>
                <a:cs typeface="Times New Roman" panose="02020603050405020304" pitchFamily="18" charset="0"/>
              </a:rPr>
              <a:t>I</a:t>
            </a:r>
            <a:r>
              <a:rPr lang="en-GB" sz="2000" i="1" cap="none" dirty="0">
                <a:solidFill>
                  <a:srgbClr val="44546A"/>
                </a:solidFill>
                <a:effectLst/>
                <a:ea typeface="Calibri" panose="020F0502020204030204" pitchFamily="34" charset="0"/>
                <a:cs typeface="Times New Roman" panose="02020603050405020304" pitchFamily="18" charset="0"/>
              </a:rPr>
              <a:t>reland, </a:t>
            </a:r>
            <a:r>
              <a:rPr lang="en-GB" i="1" cap="none" dirty="0">
                <a:solidFill>
                  <a:srgbClr val="44546A"/>
                </a:solidFill>
                <a:ea typeface="Calibri" panose="020F0502020204030204" pitchFamily="34" charset="0"/>
                <a:cs typeface="Times New Roman" panose="02020603050405020304" pitchFamily="18" charset="0"/>
              </a:rPr>
              <a:t>W</a:t>
            </a:r>
            <a:r>
              <a:rPr lang="en-GB" sz="2000" i="1" cap="none" dirty="0">
                <a:solidFill>
                  <a:srgbClr val="44546A"/>
                </a:solidFill>
                <a:effectLst/>
                <a:ea typeface="Calibri" panose="020F0502020204030204" pitchFamily="34" charset="0"/>
                <a:cs typeface="Times New Roman" panose="02020603050405020304" pitchFamily="18" charset="0"/>
              </a:rPr>
              <a:t>ales</a:t>
            </a:r>
            <a:br>
              <a:rPr lang="en-GB" sz="20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Footer Placeholder 4">
            <a:extLst>
              <a:ext uri="{FF2B5EF4-FFF2-40B4-BE49-F238E27FC236}">
                <a16:creationId xmlns:a16="http://schemas.microsoft.com/office/drawing/2014/main" id="{C3E12D6C-762E-F2CD-0A5B-E4F4DD0B6130}"/>
              </a:ext>
            </a:extLst>
          </p:cNvPr>
          <p:cNvSpPr>
            <a:spLocks noGrp="1"/>
          </p:cNvSpPr>
          <p:nvPr>
            <p:ph type="ftr" sz="quarter" idx="14"/>
          </p:nvPr>
        </p:nvSpPr>
        <p:spPr/>
        <p:txBody>
          <a:bodyPr/>
          <a:lstStyle/>
          <a:p>
            <a:endParaRPr lang="en-GB" dirty="0"/>
          </a:p>
        </p:txBody>
      </p:sp>
      <p:pic>
        <p:nvPicPr>
          <p:cNvPr id="6" name="Picture 5">
            <a:extLst>
              <a:ext uri="{FF2B5EF4-FFF2-40B4-BE49-F238E27FC236}">
                <a16:creationId xmlns:a16="http://schemas.microsoft.com/office/drawing/2014/main" id="{41E42DEE-3F73-311F-B3B1-ABD11E2245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699" y="960499"/>
            <a:ext cx="7488064" cy="4095672"/>
          </a:xfrm>
          <a:prstGeom prst="rect">
            <a:avLst/>
          </a:prstGeom>
          <a:ln>
            <a:solidFill>
              <a:schemeClr val="bg1">
                <a:lumMod val="85000"/>
              </a:schemeClr>
            </a:solidFill>
          </a:ln>
        </p:spPr>
      </p:pic>
    </p:spTree>
    <p:extLst>
      <p:ext uri="{BB962C8B-B14F-4D97-AF65-F5344CB8AC3E}">
        <p14:creationId xmlns:p14="http://schemas.microsoft.com/office/powerpoint/2010/main" val="4262480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B8CD57-98A7-8208-3A5C-489E4291B478}"/>
              </a:ext>
            </a:extLst>
          </p:cNvPr>
          <p:cNvSpPr>
            <a:spLocks noGrp="1"/>
          </p:cNvSpPr>
          <p:nvPr>
            <p:ph type="ftr" sz="quarter" idx="10"/>
          </p:nvPr>
        </p:nvSpPr>
        <p:spPr/>
        <p:txBody>
          <a:bodyPr/>
          <a:lstStyle/>
          <a:p>
            <a:endParaRPr lang="en-GB" dirty="0"/>
          </a:p>
        </p:txBody>
      </p:sp>
      <p:sp>
        <p:nvSpPr>
          <p:cNvPr id="3" name="Slide Number Placeholder 2">
            <a:extLst>
              <a:ext uri="{FF2B5EF4-FFF2-40B4-BE49-F238E27FC236}">
                <a16:creationId xmlns:a16="http://schemas.microsoft.com/office/drawing/2014/main" id="{02A3343F-1920-8AFB-2EA0-F40DED2B6E6D}"/>
              </a:ext>
            </a:extLst>
          </p:cNvPr>
          <p:cNvSpPr>
            <a:spLocks noGrp="1"/>
          </p:cNvSpPr>
          <p:nvPr>
            <p:ph type="sldNum" sz="quarter" idx="11"/>
          </p:nvPr>
        </p:nvSpPr>
        <p:spPr/>
        <p:txBody>
          <a:bodyPr/>
          <a:lstStyle/>
          <a:p>
            <a:fld id="{DA2C159E-F13C-4A85-9A41-E7669D3E0D70}" type="slidenum">
              <a:rPr lang="en-GB" smtClean="0"/>
              <a:pPr/>
              <a:t>17</a:t>
            </a:fld>
            <a:endParaRPr lang="en-GB"/>
          </a:p>
        </p:txBody>
      </p:sp>
      <p:sp>
        <p:nvSpPr>
          <p:cNvPr id="6" name="Title 5">
            <a:extLst>
              <a:ext uri="{FF2B5EF4-FFF2-40B4-BE49-F238E27FC236}">
                <a16:creationId xmlns:a16="http://schemas.microsoft.com/office/drawing/2014/main" id="{FDBC6689-929D-F0E6-FCE0-DDC59979D239}"/>
              </a:ext>
            </a:extLst>
          </p:cNvPr>
          <p:cNvSpPr>
            <a:spLocks noGrp="1"/>
          </p:cNvSpPr>
          <p:nvPr>
            <p:ph type="title"/>
          </p:nvPr>
        </p:nvSpPr>
        <p:spPr/>
        <p:txBody>
          <a:bodyPr/>
          <a:lstStyle/>
          <a:p>
            <a:r>
              <a:rPr lang="en-GB" i="1" cap="none" dirty="0"/>
              <a:t>In Scotland: </a:t>
            </a:r>
          </a:p>
        </p:txBody>
      </p:sp>
      <p:graphicFrame>
        <p:nvGraphicFramePr>
          <p:cNvPr id="9" name="Content Placeholder 8">
            <a:extLst>
              <a:ext uri="{FF2B5EF4-FFF2-40B4-BE49-F238E27FC236}">
                <a16:creationId xmlns:a16="http://schemas.microsoft.com/office/drawing/2014/main" id="{957C93E2-3BA4-4ED2-A8FA-7FA8D16BF737}"/>
              </a:ext>
            </a:extLst>
          </p:cNvPr>
          <p:cNvGraphicFramePr>
            <a:graphicFrameLocks noGrp="1"/>
          </p:cNvGraphicFramePr>
          <p:nvPr>
            <p:ph sz="quarter" idx="14"/>
            <p:extLst>
              <p:ext uri="{D42A27DB-BD31-4B8C-83A1-F6EECF244321}">
                <p14:modId xmlns:p14="http://schemas.microsoft.com/office/powerpoint/2010/main" val="4077842894"/>
              </p:ext>
            </p:extLst>
          </p:nvPr>
        </p:nvGraphicFramePr>
        <p:xfrm>
          <a:off x="433388" y="771525"/>
          <a:ext cx="3330525" cy="3600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9F1D8562-C030-494A-9FC5-1E82054AA2DD}"/>
              </a:ext>
            </a:extLst>
          </p:cNvPr>
          <p:cNvGraphicFramePr>
            <a:graphicFrameLocks noGrp="1"/>
          </p:cNvGraphicFramePr>
          <p:nvPr>
            <p:ph sz="quarter" idx="17"/>
            <p:extLst>
              <p:ext uri="{D42A27DB-BD31-4B8C-83A1-F6EECF244321}">
                <p14:modId xmlns:p14="http://schemas.microsoft.com/office/powerpoint/2010/main" val="401983555"/>
              </p:ext>
            </p:extLst>
          </p:nvPr>
        </p:nvGraphicFramePr>
        <p:xfrm>
          <a:off x="4904196" y="771525"/>
          <a:ext cx="3778572" cy="3600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527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4E9C1D-A3B6-899D-7B76-6C34A32F2C96}"/>
              </a:ext>
            </a:extLst>
          </p:cNvPr>
          <p:cNvSpPr>
            <a:spLocks noGrp="1"/>
          </p:cNvSpPr>
          <p:nvPr>
            <p:ph type="ftr" sz="quarter" idx="10"/>
          </p:nvPr>
        </p:nvSpPr>
        <p:spPr/>
        <p:txBody>
          <a:bodyPr/>
          <a:lstStyle/>
          <a:p>
            <a:endParaRPr lang="en-GB" dirty="0"/>
          </a:p>
        </p:txBody>
      </p:sp>
      <p:sp>
        <p:nvSpPr>
          <p:cNvPr id="3" name="Slide Number Placeholder 2">
            <a:extLst>
              <a:ext uri="{FF2B5EF4-FFF2-40B4-BE49-F238E27FC236}">
                <a16:creationId xmlns:a16="http://schemas.microsoft.com/office/drawing/2014/main" id="{2A0FAA74-2FF5-8945-AA23-5BBDE0BC4893}"/>
              </a:ext>
            </a:extLst>
          </p:cNvPr>
          <p:cNvSpPr>
            <a:spLocks noGrp="1"/>
          </p:cNvSpPr>
          <p:nvPr>
            <p:ph type="sldNum" sz="quarter" idx="11"/>
          </p:nvPr>
        </p:nvSpPr>
        <p:spPr/>
        <p:txBody>
          <a:bodyPr/>
          <a:lstStyle/>
          <a:p>
            <a:fld id="{DA2C159E-F13C-4A85-9A41-E7669D3E0D70}" type="slidenum">
              <a:rPr lang="en-GB" smtClean="0"/>
              <a:pPr/>
              <a:t>18</a:t>
            </a:fld>
            <a:endParaRPr lang="en-GB"/>
          </a:p>
        </p:txBody>
      </p:sp>
      <p:sp>
        <p:nvSpPr>
          <p:cNvPr id="4" name="Text Placeholder 3">
            <a:extLst>
              <a:ext uri="{FF2B5EF4-FFF2-40B4-BE49-F238E27FC236}">
                <a16:creationId xmlns:a16="http://schemas.microsoft.com/office/drawing/2014/main" id="{B5E6955F-3EB4-01A3-34AF-5E91CC37B1DE}"/>
              </a:ext>
            </a:extLst>
          </p:cNvPr>
          <p:cNvSpPr>
            <a:spLocks noGrp="1"/>
          </p:cNvSpPr>
          <p:nvPr>
            <p:ph type="body" sz="quarter" idx="12"/>
          </p:nvPr>
        </p:nvSpPr>
        <p:spPr>
          <a:xfrm>
            <a:off x="288751" y="1266284"/>
            <a:ext cx="7667625" cy="3601574"/>
          </a:xfrm>
        </p:spPr>
        <p:txBody>
          <a:bodyPr/>
          <a:lstStyle/>
          <a:p>
            <a:pPr marL="457200" indent="-457200">
              <a:lnSpc>
                <a:spcPct val="100000"/>
              </a:lnSpc>
              <a:spcBef>
                <a:spcPts val="600"/>
              </a:spcBef>
              <a:buFont typeface="Arial" panose="020B0604020202020204" pitchFamily="34" charset="0"/>
              <a:buChar char="•"/>
            </a:pPr>
            <a:r>
              <a:rPr lang="en-GB" sz="2000" dirty="0">
                <a:latin typeface="Calibri" panose="020F0502020204030204" pitchFamily="34" charset="0"/>
                <a:cs typeface="Calibri" panose="020F0502020204030204" pitchFamily="34" charset="0"/>
              </a:rPr>
              <a:t>F performance at least matches that of M at age 16</a:t>
            </a:r>
          </a:p>
          <a:p>
            <a:pPr marL="457200" indent="-457200">
              <a:lnSpc>
                <a:spcPct val="100000"/>
              </a:lnSpc>
              <a:spcBef>
                <a:spcPts val="600"/>
              </a:spcBef>
              <a:buFont typeface="Arial" panose="020B0604020202020204" pitchFamily="34" charset="0"/>
              <a:buChar char="•"/>
            </a:pPr>
            <a:r>
              <a:rPr lang="en-GB" sz="2000" dirty="0">
                <a:latin typeface="Calibri" panose="020F0502020204030204" pitchFamily="34" charset="0"/>
                <a:cs typeface="Calibri" panose="020F0502020204030204" pitchFamily="34" charset="0"/>
              </a:rPr>
              <a:t>F then participate in GCSE resits in higher numbers. Their success rate is similarly low (except for in the last two years)</a:t>
            </a:r>
          </a:p>
          <a:p>
            <a:pPr marL="457200" indent="-457200">
              <a:lnSpc>
                <a:spcPct val="100000"/>
              </a:lnSpc>
              <a:spcBef>
                <a:spcPts val="600"/>
              </a:spcBef>
              <a:buFont typeface="Arial" panose="020B0604020202020204" pitchFamily="34" charset="0"/>
              <a:buChar char="•"/>
            </a:pPr>
            <a:r>
              <a:rPr lang="en-GB" sz="2000" dirty="0">
                <a:latin typeface="Calibri" panose="020F0502020204030204" pitchFamily="34" charset="0"/>
                <a:cs typeface="Calibri" panose="020F0502020204030204" pitchFamily="34" charset="0"/>
              </a:rPr>
              <a:t>Success rates in entry level, L1 and L2 FS are also low, for both genders.</a:t>
            </a:r>
          </a:p>
          <a:p>
            <a:pPr marL="457200" indent="-457200">
              <a:lnSpc>
                <a:spcPct val="100000"/>
              </a:lnSpc>
              <a:spcBef>
                <a:spcPts val="600"/>
              </a:spcBef>
              <a:buFont typeface="Arial" panose="020B0604020202020204" pitchFamily="34" charset="0"/>
              <a:buChar char="•"/>
            </a:pPr>
            <a:r>
              <a:rPr lang="en-GB" sz="2000" dirty="0">
                <a:latin typeface="Calibri" panose="020F0502020204030204" pitchFamily="34" charset="0"/>
                <a:cs typeface="Calibri" panose="020F0502020204030204" pitchFamily="34" charset="0"/>
              </a:rPr>
              <a:t>F participate in AL Mathematics in EWNI in much lower numbers than do M, but equally successfully.</a:t>
            </a:r>
          </a:p>
          <a:p>
            <a:pPr marL="457200" indent="-457200">
              <a:lnSpc>
                <a:spcPct val="100000"/>
              </a:lnSpc>
              <a:spcBef>
                <a:spcPts val="600"/>
              </a:spcBef>
              <a:buFont typeface="Arial" panose="020B0604020202020204" pitchFamily="34" charset="0"/>
              <a:buChar char="•"/>
            </a:pPr>
            <a:r>
              <a:rPr lang="en-GB" sz="2000" dirty="0">
                <a:latin typeface="Calibri" panose="020F0502020204030204" pitchFamily="34" charset="0"/>
                <a:cs typeface="Calibri" panose="020F0502020204030204" pitchFamily="34" charset="0"/>
              </a:rPr>
              <a:t>The participation gap is less in Scotland, and F often outperform M in Scottish Highers. </a:t>
            </a:r>
          </a:p>
          <a:p>
            <a:pPr marL="457200" indent="-457200">
              <a:lnSpc>
                <a:spcPct val="100000"/>
              </a:lnSpc>
              <a:spcBef>
                <a:spcPts val="600"/>
              </a:spcBef>
              <a:buFont typeface="Arial" panose="020B0604020202020204" pitchFamily="34" charset="0"/>
              <a:buChar char="•"/>
            </a:pPr>
            <a:r>
              <a:rPr lang="en-GB" sz="2000" dirty="0">
                <a:latin typeface="Calibri" panose="020F0502020204030204" pitchFamily="34" charset="0"/>
                <a:cs typeface="Calibri" panose="020F0502020204030204" pitchFamily="34" charset="0"/>
              </a:rPr>
              <a:t>Core Maths is currently achieving comparable participation and attainment from M and F. </a:t>
            </a:r>
          </a:p>
        </p:txBody>
      </p:sp>
      <p:sp>
        <p:nvSpPr>
          <p:cNvPr id="5" name="Title 4">
            <a:extLst>
              <a:ext uri="{FF2B5EF4-FFF2-40B4-BE49-F238E27FC236}">
                <a16:creationId xmlns:a16="http://schemas.microsoft.com/office/drawing/2014/main" id="{17CDE2CC-7D73-9FA9-C29F-1021AC511E17}"/>
              </a:ext>
            </a:extLst>
          </p:cNvPr>
          <p:cNvSpPr>
            <a:spLocks noGrp="1"/>
          </p:cNvSpPr>
          <p:nvPr>
            <p:ph type="title"/>
          </p:nvPr>
        </p:nvSpPr>
        <p:spPr>
          <a:xfrm>
            <a:off x="232950" y="483518"/>
            <a:ext cx="8437563" cy="465807"/>
          </a:xfrm>
        </p:spPr>
        <p:txBody>
          <a:bodyPr/>
          <a:lstStyle/>
          <a:p>
            <a:r>
              <a:rPr lang="en-GB" i="1" cap="none" dirty="0"/>
              <a:t>In summary: Mathematics participation and performance in the UK</a:t>
            </a:r>
          </a:p>
        </p:txBody>
      </p:sp>
    </p:spTree>
    <p:extLst>
      <p:ext uri="{BB962C8B-B14F-4D97-AF65-F5344CB8AC3E}">
        <p14:creationId xmlns:p14="http://schemas.microsoft.com/office/powerpoint/2010/main" val="2160029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0FA8C7-CF6D-4730-2659-EB7B51EC34B8}"/>
              </a:ext>
            </a:extLst>
          </p:cNvPr>
          <p:cNvSpPr>
            <a:spLocks noGrp="1"/>
          </p:cNvSpPr>
          <p:nvPr>
            <p:ph type="sldNum" sz="quarter" idx="12"/>
          </p:nvPr>
        </p:nvSpPr>
        <p:spPr/>
        <p:txBody>
          <a:bodyPr/>
          <a:lstStyle/>
          <a:p>
            <a:fld id="{DA2C159E-F13C-4A85-9A41-E7669D3E0D70}" type="slidenum">
              <a:rPr lang="en-GB" smtClean="0"/>
              <a:t>19</a:t>
            </a:fld>
            <a:endParaRPr lang="en-GB"/>
          </a:p>
        </p:txBody>
      </p:sp>
      <p:sp>
        <p:nvSpPr>
          <p:cNvPr id="3" name="Text Placeholder 2">
            <a:extLst>
              <a:ext uri="{FF2B5EF4-FFF2-40B4-BE49-F238E27FC236}">
                <a16:creationId xmlns:a16="http://schemas.microsoft.com/office/drawing/2014/main" id="{3A0C737C-25FC-9AE3-8E2B-9D0BEE34ED3B}"/>
              </a:ext>
            </a:extLst>
          </p:cNvPr>
          <p:cNvSpPr>
            <a:spLocks noGrp="1"/>
          </p:cNvSpPr>
          <p:nvPr>
            <p:ph type="body" sz="quarter" idx="13"/>
          </p:nvPr>
        </p:nvSpPr>
        <p:spPr>
          <a:xfrm>
            <a:off x="395536" y="1151631"/>
            <a:ext cx="7686376" cy="3476768"/>
          </a:xfrm>
        </p:spPr>
        <p:txBody>
          <a:bodyPr>
            <a:normAutofit/>
          </a:bodyPr>
          <a:lstStyle/>
          <a:p>
            <a:pPr marL="285750" indent="-285750">
              <a:lnSpc>
                <a:spcPct val="100000"/>
              </a:lnSpc>
              <a:spcBef>
                <a:spcPts val="600"/>
              </a:spcBef>
              <a:buFont typeface="Arial" panose="020B0604020202020204" pitchFamily="34" charset="0"/>
              <a:buChar char="•"/>
            </a:pPr>
            <a:r>
              <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International studies show gendered gaps in academic and occupational mathematics participation are not inevitable, but they are widespread, and often related to comparatively poor mathematics-related affect or unhelpful stereotypes, especially among girls. </a:t>
            </a:r>
          </a:p>
          <a:p>
            <a:pPr marL="285750" indent="-285750">
              <a:lnSpc>
                <a:spcPct val="100000"/>
              </a:lnSpc>
              <a:spcBef>
                <a:spcPts val="600"/>
              </a:spcBef>
              <a:buFont typeface="Arial" panose="020B0604020202020204" pitchFamily="34" charset="0"/>
              <a:buChar char="•"/>
            </a:pPr>
            <a:r>
              <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Girls are more likely to value, and be influenced by, pedagogic approaches and supportive interactions that are with a range of others. Participation at this level is enhanced by ambitious, connection-making teaching which embraces appropriate challenge and supports students through that. </a:t>
            </a:r>
            <a:r>
              <a:rPr lang="en-GB" sz="2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Importantly, we know that also supports long-term confident mathematical functioning across genders.</a:t>
            </a:r>
          </a:p>
          <a:p>
            <a:pPr>
              <a:lnSpc>
                <a:spcPct val="120000"/>
              </a:lnSpc>
              <a:spcBef>
                <a:spcPts val="600"/>
              </a:spcBef>
            </a:pP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solidFill>
                <a:schemeClr val="tx1"/>
              </a:solidFill>
            </a:endParaRPr>
          </a:p>
        </p:txBody>
      </p:sp>
      <p:sp>
        <p:nvSpPr>
          <p:cNvPr id="4" name="Title 3">
            <a:extLst>
              <a:ext uri="{FF2B5EF4-FFF2-40B4-BE49-F238E27FC236}">
                <a16:creationId xmlns:a16="http://schemas.microsoft.com/office/drawing/2014/main" id="{BED7508A-93E7-1D7F-D901-DFCB09D1EE40}"/>
              </a:ext>
            </a:extLst>
          </p:cNvPr>
          <p:cNvSpPr>
            <a:spLocks noGrp="1"/>
          </p:cNvSpPr>
          <p:nvPr>
            <p:ph type="title"/>
          </p:nvPr>
        </p:nvSpPr>
        <p:spPr/>
        <p:txBody>
          <a:bodyPr/>
          <a:lstStyle/>
          <a:p>
            <a:r>
              <a:rPr lang="en-GB" i="1" cap="none" dirty="0"/>
              <a:t>Other international evidence: Are these gaps unique to the UK?</a:t>
            </a:r>
          </a:p>
        </p:txBody>
      </p:sp>
      <p:sp>
        <p:nvSpPr>
          <p:cNvPr id="5" name="Footer Placeholder 4">
            <a:extLst>
              <a:ext uri="{FF2B5EF4-FFF2-40B4-BE49-F238E27FC236}">
                <a16:creationId xmlns:a16="http://schemas.microsoft.com/office/drawing/2014/main" id="{188AF9CE-7FC5-57AF-63B4-94A5A5E7FCC4}"/>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138465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A2C159E-F13C-4A85-9A41-E7669D3E0D70}" type="slidenum">
              <a:rPr lang="en-GB" smtClean="0"/>
              <a:pPr/>
              <a:t>2</a:t>
            </a:fld>
            <a:endParaRPr lang="en-GB"/>
          </a:p>
        </p:txBody>
      </p:sp>
      <p:sp>
        <p:nvSpPr>
          <p:cNvPr id="3" name="Text Placeholder 2"/>
          <p:cNvSpPr>
            <a:spLocks noGrp="1"/>
          </p:cNvSpPr>
          <p:nvPr>
            <p:ph type="body" sz="quarter" idx="14"/>
          </p:nvPr>
        </p:nvSpPr>
        <p:spPr/>
        <p:txBody>
          <a:bodyPr>
            <a:normAutofit/>
          </a:bodyPr>
          <a:lstStyle/>
          <a:p>
            <a:pPr marL="457200" indent="-457200">
              <a:buFont typeface="+mj-lt"/>
              <a:buAutoNum type="arabicPeriod"/>
            </a:pPr>
            <a:r>
              <a:rPr lang="en-GB" sz="2400" cap="none" dirty="0">
                <a:solidFill>
                  <a:schemeClr val="accent4"/>
                </a:solidFill>
                <a:latin typeface="Calibri" panose="020F0502020204030204" pitchFamily="34" charset="0"/>
                <a:cs typeface="Calibri" panose="020F0502020204030204" pitchFamily="34" charset="0"/>
              </a:rPr>
              <a:t>About me</a:t>
            </a:r>
          </a:p>
          <a:p>
            <a:pPr marL="457200" indent="-457200">
              <a:lnSpc>
                <a:spcPct val="100000"/>
              </a:lnSpc>
              <a:buFont typeface="+mj-lt"/>
              <a:buAutoNum type="arabicPeriod"/>
            </a:pPr>
            <a:r>
              <a:rPr lang="en-GB" sz="2400" cap="none" dirty="0">
                <a:solidFill>
                  <a:schemeClr val="accent4"/>
                </a:solidFill>
                <a:latin typeface="Calibri" panose="020F0502020204030204" pitchFamily="34" charset="0"/>
                <a:cs typeface="Calibri" panose="020F0502020204030204" pitchFamily="34" charset="0"/>
              </a:rPr>
              <a:t>Gender and mathematics in mainstream education, including in FE </a:t>
            </a:r>
          </a:p>
          <a:p>
            <a:pPr marL="457200" indent="-457200">
              <a:lnSpc>
                <a:spcPct val="100000"/>
              </a:lnSpc>
              <a:buFont typeface="+mj-lt"/>
              <a:buAutoNum type="arabicPeriod"/>
            </a:pPr>
            <a:r>
              <a:rPr lang="en-GB" sz="2400" cap="none" dirty="0">
                <a:solidFill>
                  <a:schemeClr val="accent4"/>
                </a:solidFill>
                <a:latin typeface="Calibri" panose="020F0502020204030204" pitchFamily="34" charset="0"/>
                <a:cs typeface="Calibri" panose="020F0502020204030204" pitchFamily="34" charset="0"/>
              </a:rPr>
              <a:t>Approaches to addressing the identified issues, with a focus on PLAS</a:t>
            </a:r>
          </a:p>
          <a:p>
            <a:pPr marL="457200" indent="-457200">
              <a:buFont typeface="+mj-lt"/>
              <a:buAutoNum type="arabicPeriod"/>
            </a:pPr>
            <a:r>
              <a:rPr lang="en-GB" sz="2400" cap="none" dirty="0">
                <a:solidFill>
                  <a:schemeClr val="accent4"/>
                </a:solidFill>
                <a:latin typeface="Calibri" panose="020F0502020204030204" pitchFamily="34" charset="0"/>
                <a:cs typeface="Calibri" panose="020F0502020204030204" pitchFamily="34" charset="0"/>
              </a:rPr>
              <a:t>Questions</a:t>
            </a:r>
            <a:endParaRPr lang="en-GB" sz="2400" dirty="0">
              <a:solidFill>
                <a:schemeClr val="accent4"/>
              </a:solidFill>
              <a:latin typeface="Calibri" panose="020F0502020204030204" pitchFamily="34" charset="0"/>
              <a:cs typeface="Calibri" panose="020F0502020204030204" pitchFamily="34" charset="0"/>
            </a:endParaRPr>
          </a:p>
        </p:txBody>
      </p:sp>
      <p:sp>
        <p:nvSpPr>
          <p:cNvPr id="4" name="Text Placeholder 3"/>
          <p:cNvSpPr>
            <a:spLocks noGrp="1"/>
          </p:cNvSpPr>
          <p:nvPr>
            <p:ph type="body" sz="quarter" idx="15"/>
          </p:nvPr>
        </p:nvSpPr>
        <p:spPr>
          <a:xfrm>
            <a:off x="827584" y="1059582"/>
            <a:ext cx="239457" cy="3386649"/>
          </a:xfrm>
        </p:spPr>
        <p:txBody>
          <a:bodyPr/>
          <a:lstStyle/>
          <a:p>
            <a:endParaRPr lang="en-GB" dirty="0"/>
          </a:p>
          <a:p>
            <a:endParaRPr lang="en-GB" dirty="0"/>
          </a:p>
        </p:txBody>
      </p:sp>
      <p:sp>
        <p:nvSpPr>
          <p:cNvPr id="6" name="Title 5">
            <a:extLst>
              <a:ext uri="{FF2B5EF4-FFF2-40B4-BE49-F238E27FC236}">
                <a16:creationId xmlns:a16="http://schemas.microsoft.com/office/drawing/2014/main" id="{F84CC202-E373-40EB-1947-4B1C26D8E124}"/>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169516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FFAB6A-21FD-747C-3F5C-B0194DB2A11D}"/>
              </a:ext>
            </a:extLst>
          </p:cNvPr>
          <p:cNvSpPr>
            <a:spLocks noGrp="1"/>
          </p:cNvSpPr>
          <p:nvPr>
            <p:ph type="sldNum" sz="quarter" idx="12"/>
          </p:nvPr>
        </p:nvSpPr>
        <p:spPr/>
        <p:txBody>
          <a:bodyPr/>
          <a:lstStyle/>
          <a:p>
            <a:fld id="{DA2C159E-F13C-4A85-9A41-E7669D3E0D70}" type="slidenum">
              <a:rPr lang="en-GB" smtClean="0"/>
              <a:t>20</a:t>
            </a:fld>
            <a:endParaRPr lang="en-GB"/>
          </a:p>
        </p:txBody>
      </p:sp>
      <p:sp>
        <p:nvSpPr>
          <p:cNvPr id="3" name="Text Placeholder 2">
            <a:extLst>
              <a:ext uri="{FF2B5EF4-FFF2-40B4-BE49-F238E27FC236}">
                <a16:creationId xmlns:a16="http://schemas.microsoft.com/office/drawing/2014/main" id="{03A5F8E8-1C3A-D7EA-6A18-6D0507E583B9}"/>
              </a:ext>
            </a:extLst>
          </p:cNvPr>
          <p:cNvSpPr>
            <a:spLocks noGrp="1"/>
          </p:cNvSpPr>
          <p:nvPr>
            <p:ph type="body" sz="quarter" idx="13"/>
          </p:nvPr>
        </p:nvSpPr>
        <p:spPr>
          <a:xfrm>
            <a:off x="234000" y="1491630"/>
            <a:ext cx="8441688" cy="3096244"/>
          </a:xfrm>
        </p:spPr>
        <p:txBody>
          <a:bodyPr>
            <a:normAutofit/>
          </a:bodyPr>
          <a:lstStyle/>
          <a:p>
            <a:pPr marL="342900" indent="-342900">
              <a:lnSpc>
                <a:spcPct val="100000"/>
              </a:lnSpc>
              <a:spcBef>
                <a:spcPts val="600"/>
              </a:spcBef>
              <a:buFont typeface="Arial" panose="020B0604020202020204" pitchFamily="34" charset="0"/>
              <a:buChar char="•"/>
            </a:pPr>
            <a:r>
              <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England and Wales show an improving trend in ‘mathematics literacy’ across successive PISA cycles, while Scotland has declined and Northern Ireland has remained broadly stable. Boys have often, but not always, somewhat outperformed girls, but not to the extent they do across the OECD as a whole. </a:t>
            </a:r>
          </a:p>
          <a:p>
            <a:pPr marL="342900" indent="-342900">
              <a:lnSpc>
                <a:spcPct val="100000"/>
              </a:lnSpc>
              <a:spcBef>
                <a:spcPts val="600"/>
              </a:spcBef>
              <a:buFont typeface="Arial" panose="020B0604020202020204" pitchFamily="34" charset="0"/>
              <a:buChar char="•"/>
            </a:pPr>
            <a:r>
              <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Accompanying surveys of mathematics-related beliefs and experiences show marked differences by gender, in ways known to be detrimental to girls’ future participation, and these differential reports are remarkably persistent across time and UK country.</a:t>
            </a:r>
          </a:p>
          <a:p>
            <a:pPr marL="342900" indent="-342900">
              <a:lnSpc>
                <a:spcPct val="100000"/>
              </a:lnSpc>
              <a:spcBef>
                <a:spcPts val="600"/>
              </a:spcBef>
              <a:buFont typeface="Arial" panose="020B0604020202020204" pitchFamily="34" charset="0"/>
              <a:buChar char="•"/>
            </a:pPr>
            <a:r>
              <a:rPr lang="en-GB" sz="1800" b="0" dirty="0">
                <a:solidFill>
                  <a:schemeClr val="tx1"/>
                </a:solidFill>
                <a:latin typeface="Calibri" panose="020F0502020204030204" pitchFamily="34" charset="0"/>
                <a:cs typeface="Times New Roman" panose="02020603050405020304" pitchFamily="18" charset="0"/>
              </a:rPr>
              <a:t>In TIMSS at age 14 (England only, to 2019), </a:t>
            </a:r>
            <a:r>
              <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students’ reported affect and experiences continue differentially detrimental to girls’ continuing participation.</a:t>
            </a:r>
            <a:endParaRPr lang="en-GB" sz="2000" b="0" dirty="0">
              <a:solidFill>
                <a:schemeClr val="tx1"/>
              </a:solidFill>
            </a:endParaRPr>
          </a:p>
        </p:txBody>
      </p:sp>
      <p:sp>
        <p:nvSpPr>
          <p:cNvPr id="4" name="Title 3">
            <a:extLst>
              <a:ext uri="{FF2B5EF4-FFF2-40B4-BE49-F238E27FC236}">
                <a16:creationId xmlns:a16="http://schemas.microsoft.com/office/drawing/2014/main" id="{47B7943E-C66B-6678-C6BD-080E90A0DFCC}"/>
              </a:ext>
            </a:extLst>
          </p:cNvPr>
          <p:cNvSpPr>
            <a:spLocks noGrp="1"/>
          </p:cNvSpPr>
          <p:nvPr>
            <p:ph type="title"/>
          </p:nvPr>
        </p:nvSpPr>
        <p:spPr/>
        <p:txBody>
          <a:bodyPr>
            <a:normAutofit fontScale="90000"/>
          </a:bodyPr>
          <a:lstStyle/>
          <a:p>
            <a:r>
              <a:rPr lang="en-GB" i="1" cap="none" dirty="0"/>
              <a:t>International large scale studies to 2022: PISA (mathematics literacy of 15 year olds) and TIMSS (curriculum mathematics at ages 9/10 and 13/14, in England)</a:t>
            </a:r>
          </a:p>
        </p:txBody>
      </p:sp>
      <p:sp>
        <p:nvSpPr>
          <p:cNvPr id="5" name="Footer Placeholder 4">
            <a:extLst>
              <a:ext uri="{FF2B5EF4-FFF2-40B4-BE49-F238E27FC236}">
                <a16:creationId xmlns:a16="http://schemas.microsoft.com/office/drawing/2014/main" id="{D1ED6D68-169C-15C3-AC92-76F3613B6265}"/>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1254418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26A9AC-4E3E-55CA-9FE4-832293FAA9D3}"/>
              </a:ext>
            </a:extLst>
          </p:cNvPr>
          <p:cNvSpPr>
            <a:spLocks noGrp="1"/>
          </p:cNvSpPr>
          <p:nvPr>
            <p:ph type="sldNum" sz="quarter" idx="12"/>
          </p:nvPr>
        </p:nvSpPr>
        <p:spPr/>
        <p:txBody>
          <a:bodyPr/>
          <a:lstStyle/>
          <a:p>
            <a:fld id="{DA2C159E-F13C-4A85-9A41-E7669D3E0D70}" type="slidenum">
              <a:rPr lang="en-GB" smtClean="0"/>
              <a:t>21</a:t>
            </a:fld>
            <a:endParaRPr lang="en-GB"/>
          </a:p>
        </p:txBody>
      </p:sp>
      <p:sp>
        <p:nvSpPr>
          <p:cNvPr id="3" name="Text Placeholder 2">
            <a:extLst>
              <a:ext uri="{FF2B5EF4-FFF2-40B4-BE49-F238E27FC236}">
                <a16:creationId xmlns:a16="http://schemas.microsoft.com/office/drawing/2014/main" id="{5D13E5F6-BE52-9352-3FB0-ED4E115E21AE}"/>
              </a:ext>
            </a:extLst>
          </p:cNvPr>
          <p:cNvSpPr>
            <a:spLocks noGrp="1"/>
          </p:cNvSpPr>
          <p:nvPr>
            <p:ph type="body" sz="quarter" idx="13"/>
          </p:nvPr>
        </p:nvSpPr>
        <p:spPr>
          <a:xfrm>
            <a:off x="232950" y="949325"/>
            <a:ext cx="8441688" cy="3817937"/>
          </a:xfrm>
        </p:spPr>
        <p:txBody>
          <a:bodyPr>
            <a:normAutofit fontScale="70000" lnSpcReduction="20000"/>
          </a:bodyPr>
          <a:lstStyle/>
          <a:p>
            <a:pPr>
              <a:lnSpc>
                <a:spcPct val="120000"/>
              </a:lnSpc>
            </a:pPr>
            <a:r>
              <a:rPr lang="en-US" sz="2900" b="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‘We found that </a:t>
            </a:r>
            <a:r>
              <a:rPr lang="en-US" sz="2900" b="0" i="1" dirty="0">
                <a:solidFill>
                  <a:schemeClr val="tx1"/>
                </a:solidFill>
                <a:effectLst/>
                <a:latin typeface="Calibri" panose="020F0502020204030204" pitchFamily="34" charset="0"/>
                <a:ea typeface="Cambria" panose="02040503050406030204" pitchFamily="18" charset="0"/>
                <a:cs typeface="Calibri" panose="020F0502020204030204" pitchFamily="34" charset="0"/>
              </a:rPr>
              <a:t>across performance levels </a:t>
            </a:r>
            <a:r>
              <a:rPr lang="en-US" sz="2900" b="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on mathematics items, </a:t>
            </a:r>
            <a:r>
              <a:rPr lang="en-US" sz="2900" b="0" dirty="0">
                <a:effectLst/>
                <a:latin typeface="Calibri" panose="020F0502020204030204" pitchFamily="34" charset="0"/>
                <a:ea typeface="Cambria" panose="02040503050406030204" pitchFamily="18" charset="0"/>
                <a:cs typeface="Calibri" panose="020F0502020204030204" pitchFamily="34" charset="0"/>
              </a:rPr>
              <a:t>girls reported their mathematics attainment, enjoyment, interest in pursuing mathematics or encouragement to do so, and perceived competence in mathematics, as well as its perceived utility, significantly less positively than did boys</a:t>
            </a:r>
            <a:r>
              <a:rPr lang="en-US" sz="2900" b="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 Irrespective of gender, students reported little exposure to authentic applications of the mathematics studied in school’. </a:t>
            </a:r>
          </a:p>
          <a:p>
            <a:pPr>
              <a:lnSpc>
                <a:spcPct val="120000"/>
              </a:lnSpc>
            </a:pPr>
            <a:endParaRPr lang="en-US" sz="2900" b="0" dirty="0">
              <a:solidFill>
                <a:schemeClr val="tx1"/>
              </a:solidFill>
              <a:effectLst/>
              <a:latin typeface="Calibri" panose="020F0502020204030204" pitchFamily="34" charset="0"/>
              <a:ea typeface="Cambria" panose="02040503050406030204" pitchFamily="18" charset="0"/>
              <a:cs typeface="Calibri" panose="020F0502020204030204" pitchFamily="34" charset="0"/>
            </a:endParaRPr>
          </a:p>
          <a:p>
            <a:pPr>
              <a:lnSpc>
                <a:spcPct val="120000"/>
              </a:lnSpc>
            </a:pPr>
            <a:r>
              <a:rPr lang="en-US" sz="2900" b="0" dirty="0">
                <a:solidFill>
                  <a:schemeClr val="tx1"/>
                </a:solidFill>
                <a:effectLst/>
                <a:latin typeface="Calibri" panose="020F0502020204030204" pitchFamily="34" charset="0"/>
                <a:ea typeface="Cambria" panose="02040503050406030204" pitchFamily="18" charset="0"/>
                <a:cs typeface="Calibri" panose="020F0502020204030204" pitchFamily="34" charset="0"/>
              </a:rPr>
              <a:t>(</a:t>
            </a:r>
            <a:r>
              <a:rPr lang="en-US" sz="2900" b="0" i="1" dirty="0">
                <a:solidFill>
                  <a:schemeClr val="tx1"/>
                </a:solidFill>
                <a:effectLst/>
                <a:latin typeface="Calibri" panose="020F0502020204030204" pitchFamily="34" charset="0"/>
                <a:ea typeface="Cambria" panose="02040503050406030204" pitchFamily="18" charset="0"/>
                <a:cs typeface="Calibri" panose="020F0502020204030204" pitchFamily="34" charset="0"/>
              </a:rPr>
              <a:t>Abstract, ‘Mathematics and gender: lessons from the PISA 2020 Field Trial in England, Wales and Northern Ireland’)</a:t>
            </a:r>
          </a:p>
          <a:p>
            <a:pPr>
              <a:lnSpc>
                <a:spcPct val="120000"/>
              </a:lnSpc>
            </a:pPr>
            <a:endParaRPr lang="en-US" sz="2900" b="0" i="1" dirty="0">
              <a:solidFill>
                <a:schemeClr val="tx1"/>
              </a:solidFill>
              <a:latin typeface="Calibri" panose="020F0502020204030204" pitchFamily="34" charset="0"/>
              <a:ea typeface="Cambria" panose="02040503050406030204" pitchFamily="18" charset="0"/>
              <a:cs typeface="Calibri" panose="020F0502020204030204" pitchFamily="34" charset="0"/>
            </a:endParaRPr>
          </a:p>
          <a:p>
            <a:pPr>
              <a:lnSpc>
                <a:spcPct val="120000"/>
              </a:lnSpc>
            </a:pPr>
            <a:r>
              <a:rPr lang="en-US" sz="2900" i="1" dirty="0">
                <a:solidFill>
                  <a:schemeClr val="tx1"/>
                </a:solidFill>
                <a:effectLst/>
                <a:latin typeface="Calibri" panose="020F0502020204030204" pitchFamily="34" charset="0"/>
                <a:ea typeface="Cambria" panose="02040503050406030204" pitchFamily="18" charset="0"/>
                <a:cs typeface="Calibri" panose="020F0502020204030204" pitchFamily="34" charset="0"/>
              </a:rPr>
              <a:t>International studies show that while such findings are not uncommon, they are also not inevitable</a:t>
            </a:r>
            <a:endParaRPr lang="en-GB" sz="2900" i="1" dirty="0">
              <a:solidFill>
                <a:schemeClr val="tx1"/>
              </a:solidFill>
              <a:effectLst/>
              <a:latin typeface="Calibri" panose="020F0502020204030204" pitchFamily="34" charset="0"/>
              <a:ea typeface="Cambria" panose="02040503050406030204" pitchFamily="18" charset="0"/>
              <a:cs typeface="Calibri" panose="020F0502020204030204" pitchFamily="34" charset="0"/>
            </a:endParaRPr>
          </a:p>
          <a:p>
            <a:pPr>
              <a:lnSpc>
                <a:spcPct val="120000"/>
              </a:lnSpc>
            </a:pPr>
            <a:endParaRPr lang="en-GB" sz="2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4" name="Title 3">
            <a:extLst>
              <a:ext uri="{FF2B5EF4-FFF2-40B4-BE49-F238E27FC236}">
                <a16:creationId xmlns:a16="http://schemas.microsoft.com/office/drawing/2014/main" id="{EF79139F-5FD6-AD82-2A6D-2027F9FD6EE5}"/>
              </a:ext>
            </a:extLst>
          </p:cNvPr>
          <p:cNvSpPr>
            <a:spLocks noGrp="1"/>
          </p:cNvSpPr>
          <p:nvPr>
            <p:ph type="title"/>
          </p:nvPr>
        </p:nvSpPr>
        <p:spPr/>
        <p:txBody>
          <a:bodyPr/>
          <a:lstStyle/>
          <a:p>
            <a:r>
              <a:rPr lang="en-GB" i="1" dirty="0"/>
              <a:t>PISA 2020 </a:t>
            </a:r>
            <a:r>
              <a:rPr lang="en-GB" i="1" cap="none" dirty="0"/>
              <a:t>Field Trial in EWNI</a:t>
            </a:r>
            <a:endParaRPr lang="en-GB" i="1" dirty="0"/>
          </a:p>
        </p:txBody>
      </p:sp>
      <p:sp>
        <p:nvSpPr>
          <p:cNvPr id="5" name="Footer Placeholder 4">
            <a:extLst>
              <a:ext uri="{FF2B5EF4-FFF2-40B4-BE49-F238E27FC236}">
                <a16:creationId xmlns:a16="http://schemas.microsoft.com/office/drawing/2014/main" id="{2C75C39B-BABB-DD09-0E1F-A82CEEED0DC1}"/>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3627450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9637B4-8B9E-6B30-4F13-86301D1A2B6F}"/>
              </a:ext>
            </a:extLst>
          </p:cNvPr>
          <p:cNvSpPr>
            <a:spLocks noGrp="1"/>
          </p:cNvSpPr>
          <p:nvPr>
            <p:ph type="sldNum" sz="quarter" idx="12"/>
          </p:nvPr>
        </p:nvSpPr>
        <p:spPr/>
        <p:txBody>
          <a:bodyPr/>
          <a:lstStyle/>
          <a:p>
            <a:fld id="{DA2C159E-F13C-4A85-9A41-E7669D3E0D70}" type="slidenum">
              <a:rPr lang="en-GB" smtClean="0"/>
              <a:t>22</a:t>
            </a:fld>
            <a:endParaRPr lang="en-GB"/>
          </a:p>
        </p:txBody>
      </p:sp>
      <p:sp>
        <p:nvSpPr>
          <p:cNvPr id="3" name="Text Placeholder 2">
            <a:extLst>
              <a:ext uri="{FF2B5EF4-FFF2-40B4-BE49-F238E27FC236}">
                <a16:creationId xmlns:a16="http://schemas.microsoft.com/office/drawing/2014/main" id="{C9B0A945-8259-6BC2-F254-CC296F56F1E3}"/>
              </a:ext>
            </a:extLst>
          </p:cNvPr>
          <p:cNvSpPr>
            <a:spLocks noGrp="1"/>
          </p:cNvSpPr>
          <p:nvPr>
            <p:ph type="body" sz="quarter" idx="13"/>
          </p:nvPr>
        </p:nvSpPr>
        <p:spPr>
          <a:xfrm>
            <a:off x="234000" y="627534"/>
            <a:ext cx="8441688" cy="4266065"/>
          </a:xfrm>
        </p:spPr>
        <p:txBody>
          <a:bodyPr>
            <a:normAutofit fontScale="92500" lnSpcReduction="10000"/>
          </a:bodyPr>
          <a:lstStyle/>
          <a:p>
            <a:pPr>
              <a:lnSpc>
                <a:spcPct val="110000"/>
              </a:lnSpc>
            </a:pPr>
            <a:r>
              <a:rPr lang="en-GB" sz="1800" b="0" dirty="0">
                <a:solidFill>
                  <a:schemeClr val="tx1"/>
                </a:solidFill>
                <a:effectLst/>
                <a:latin typeface="Calibri" panose="020F0502020204030204" pitchFamily="34" charset="0"/>
                <a:ea typeface="Calibri" panose="020F0502020204030204" pitchFamily="34" charset="0"/>
              </a:rPr>
              <a:t>Relative, as well as absolute, participation and attainment matter because mathematics provides access to careers in the range of STEM and social science fields, and associated personal, economic and social benefits. Women are particularly underrepresented in jobs at the mathematics-intensive technical frontier: in the 20 leading economies, women workers account for 26 percent of workers in data and artificial intelligence, 15 percent of workers in engineering, and 12 percent of workers in cloud computing (WEF 2020). Such concerns underpin recent global focus on participation by gender (e.g. UNESCO 2017, World Bank 2020) but are experienced far from uniformly across the globe. Concerns are reflected in e.g. first year undergraduate numbers in England (Figure 1). However, it is becoming increasingly clear that there is a concern about ‘pipelines’ into not only the most mathematically demanding courses and </a:t>
            </a:r>
            <a:r>
              <a:rPr lang="en-GB"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careers, but across a much broader range of mathematical functioning, as mathematical demands increase across a wide spectrum of occupations as well as of personal thriving, especially with the proliferation of easily-accessible data </a:t>
            </a:r>
          </a:p>
          <a:p>
            <a:pPr>
              <a:lnSpc>
                <a:spcPct val="110000"/>
              </a:lnSpc>
            </a:pPr>
            <a:endParaRPr lang="en-GB"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10000"/>
              </a:lnSpc>
            </a:pPr>
            <a:r>
              <a:rPr lang="en-GB"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GB" sz="1800" b="0" i="1" dirty="0">
                <a:solidFill>
                  <a:schemeClr val="tx1"/>
                </a:solidFill>
                <a:effectLst/>
                <a:ea typeface="Calibri" panose="020F0502020204030204" pitchFamily="34" charset="0"/>
                <a:cs typeface="Arial" panose="020B0604020202020204" pitchFamily="34" charset="0"/>
              </a:rPr>
              <a:t>UK mathematics 14-19: the gender jigsaw p6)</a:t>
            </a:r>
            <a:r>
              <a:rPr lang="en-GB"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endParaRPr lang="en-GB" b="0" dirty="0">
              <a:solidFill>
                <a:schemeClr val="tx1"/>
              </a:solidFill>
            </a:endParaRPr>
          </a:p>
        </p:txBody>
      </p:sp>
      <p:sp>
        <p:nvSpPr>
          <p:cNvPr id="4" name="Title 3">
            <a:extLst>
              <a:ext uri="{FF2B5EF4-FFF2-40B4-BE49-F238E27FC236}">
                <a16:creationId xmlns:a16="http://schemas.microsoft.com/office/drawing/2014/main" id="{99683988-4591-CD0F-DC88-36AEA32BAE07}"/>
              </a:ext>
            </a:extLst>
          </p:cNvPr>
          <p:cNvSpPr>
            <a:spLocks noGrp="1"/>
          </p:cNvSpPr>
          <p:nvPr>
            <p:ph type="title"/>
          </p:nvPr>
        </p:nvSpPr>
        <p:spPr/>
        <p:txBody>
          <a:bodyPr/>
          <a:lstStyle/>
          <a:p>
            <a:r>
              <a:rPr lang="en-GB" i="1" cap="none" dirty="0"/>
              <a:t>Why does it matter?</a:t>
            </a:r>
          </a:p>
        </p:txBody>
      </p:sp>
      <p:sp>
        <p:nvSpPr>
          <p:cNvPr id="5" name="Footer Placeholder 4">
            <a:extLst>
              <a:ext uri="{FF2B5EF4-FFF2-40B4-BE49-F238E27FC236}">
                <a16:creationId xmlns:a16="http://schemas.microsoft.com/office/drawing/2014/main" id="{15959419-685B-F4CD-319C-E60F95AEE4D3}"/>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3693548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6449AB-0E87-636F-8B55-18ABBEDFE83F}"/>
              </a:ext>
            </a:extLst>
          </p:cNvPr>
          <p:cNvSpPr>
            <a:spLocks noGrp="1"/>
          </p:cNvSpPr>
          <p:nvPr>
            <p:ph type="sldNum" sz="quarter" idx="12"/>
          </p:nvPr>
        </p:nvSpPr>
        <p:spPr/>
        <p:txBody>
          <a:bodyPr/>
          <a:lstStyle/>
          <a:p>
            <a:fld id="{DA2C159E-F13C-4A85-9A41-E7669D3E0D70}" type="slidenum">
              <a:rPr lang="en-GB" smtClean="0"/>
              <a:t>23</a:t>
            </a:fld>
            <a:endParaRPr lang="en-GB"/>
          </a:p>
        </p:txBody>
      </p:sp>
      <p:sp>
        <p:nvSpPr>
          <p:cNvPr id="3" name="Text Placeholder 2">
            <a:extLst>
              <a:ext uri="{FF2B5EF4-FFF2-40B4-BE49-F238E27FC236}">
                <a16:creationId xmlns:a16="http://schemas.microsoft.com/office/drawing/2014/main" id="{4B3C190A-4B80-BF15-44C5-0F8E5ADF7214}"/>
              </a:ext>
            </a:extLst>
          </p:cNvPr>
          <p:cNvSpPr>
            <a:spLocks noGrp="1"/>
          </p:cNvSpPr>
          <p:nvPr>
            <p:ph type="body" sz="quarter" idx="13"/>
          </p:nvPr>
        </p:nvSpPr>
        <p:spPr/>
        <p:txBody>
          <a:bodyPr>
            <a:normAutofit/>
          </a:bodyPr>
          <a:lstStyle/>
          <a:p>
            <a:pPr>
              <a:lnSpc>
                <a:spcPct val="100000"/>
              </a:lnSpc>
              <a:spcBef>
                <a:spcPts val="600"/>
              </a:spcBef>
            </a:pPr>
            <a:r>
              <a:rPr lang="en-GB" sz="2000" b="0" i="1" cap="none" dirty="0">
                <a:solidFill>
                  <a:schemeClr val="tx1"/>
                </a:solidFill>
                <a:latin typeface="Calibri" panose="020F0502020204030204" pitchFamily="34" charset="0"/>
                <a:cs typeface="Calibri" panose="020F0502020204030204" pitchFamily="34" charset="0"/>
              </a:rPr>
              <a:t>Baggage 1</a:t>
            </a:r>
            <a:r>
              <a:rPr lang="en-GB" sz="2000" b="0" cap="none" dirty="0">
                <a:solidFill>
                  <a:schemeClr val="tx1"/>
                </a:solidFill>
                <a:latin typeface="Calibri" panose="020F0502020204030204" pitchFamily="34" charset="0"/>
                <a:cs typeface="Calibri" panose="020F0502020204030204" pitchFamily="34" charset="0"/>
              </a:rPr>
              <a:t>: they have probably ‘failed’ maths multiple times, and have been in the lowest third of mathematics attainers from the start of school.</a:t>
            </a:r>
          </a:p>
          <a:p>
            <a:pPr>
              <a:lnSpc>
                <a:spcPct val="100000"/>
              </a:lnSpc>
              <a:spcBef>
                <a:spcPts val="600"/>
              </a:spcBef>
            </a:pPr>
            <a:r>
              <a:rPr lang="en-GB" sz="2000" b="0" i="1" cap="none" dirty="0">
                <a:solidFill>
                  <a:schemeClr val="tx1"/>
                </a:solidFill>
                <a:latin typeface="Calibri" panose="020F0502020204030204" pitchFamily="34" charset="0"/>
                <a:cs typeface="Calibri" panose="020F0502020204030204" pitchFamily="34" charset="0"/>
              </a:rPr>
              <a:t>Baggage 2: </a:t>
            </a:r>
            <a:r>
              <a:rPr lang="en-GB" sz="2000" b="0" cap="none" dirty="0">
                <a:solidFill>
                  <a:schemeClr val="tx1"/>
                </a:solidFill>
                <a:latin typeface="Calibri" panose="020F0502020204030204" pitchFamily="34" charset="0"/>
                <a:cs typeface="Calibri" panose="020F0502020204030204" pitchFamily="34" charset="0"/>
              </a:rPr>
              <a:t>they have probably been taught ‘to the test’ and believe GCSE/FS mathematics doesn’t make sense; they believe they ’can’t do maths’</a:t>
            </a:r>
          </a:p>
          <a:p>
            <a:pPr>
              <a:lnSpc>
                <a:spcPct val="100000"/>
              </a:lnSpc>
              <a:spcBef>
                <a:spcPts val="600"/>
              </a:spcBef>
            </a:pPr>
            <a:r>
              <a:rPr lang="en-GB" sz="2000" b="0" i="1" cap="none" dirty="0">
                <a:solidFill>
                  <a:schemeClr val="tx1"/>
                </a:solidFill>
                <a:latin typeface="Calibri" panose="020F0502020204030204" pitchFamily="34" charset="0"/>
                <a:cs typeface="Calibri" panose="020F0502020204030204" pitchFamily="34" charset="0"/>
              </a:rPr>
              <a:t>Baggage 3: </a:t>
            </a:r>
            <a:r>
              <a:rPr lang="en-GB" sz="2000" b="0" cap="none" dirty="0">
                <a:solidFill>
                  <a:schemeClr val="tx1"/>
                </a:solidFill>
                <a:latin typeface="Calibri" panose="020F0502020204030204" pitchFamily="34" charset="0"/>
                <a:cs typeface="Calibri" panose="020F0502020204030204" pitchFamily="34" charset="0"/>
              </a:rPr>
              <a:t>they probably believe they will look silly to peers if they make mistakes.</a:t>
            </a:r>
          </a:p>
          <a:p>
            <a:pPr>
              <a:lnSpc>
                <a:spcPct val="100000"/>
              </a:lnSpc>
              <a:spcBef>
                <a:spcPts val="600"/>
              </a:spcBef>
            </a:pPr>
            <a:r>
              <a:rPr lang="en-GB" sz="2000" b="0" i="1" cap="none" dirty="0">
                <a:solidFill>
                  <a:schemeClr val="tx1"/>
                </a:solidFill>
                <a:latin typeface="Calibri" panose="020F0502020204030204" pitchFamily="34" charset="0"/>
                <a:cs typeface="Calibri" panose="020F0502020204030204" pitchFamily="34" charset="0"/>
              </a:rPr>
              <a:t>Baggage 4: </a:t>
            </a:r>
            <a:r>
              <a:rPr lang="en-GB" sz="2000" b="0" i="1" dirty="0">
                <a:solidFill>
                  <a:schemeClr val="tx1"/>
                </a:solidFill>
                <a:latin typeface="Calibri" panose="020F0502020204030204" pitchFamily="34" charset="0"/>
                <a:cs typeface="Calibri" panose="020F0502020204030204" pitchFamily="34" charset="0"/>
              </a:rPr>
              <a:t>t</a:t>
            </a:r>
            <a:r>
              <a:rPr lang="en-GB" sz="2000" b="0" cap="none" dirty="0">
                <a:solidFill>
                  <a:schemeClr val="tx1"/>
                </a:solidFill>
                <a:latin typeface="Calibri" panose="020F0502020204030204" pitchFamily="34" charset="0"/>
                <a:cs typeface="Calibri" panose="020F0502020204030204" pitchFamily="34" charset="0"/>
              </a:rPr>
              <a:t>hey believe they are adults now</a:t>
            </a:r>
          </a:p>
          <a:p>
            <a:pPr>
              <a:lnSpc>
                <a:spcPct val="100000"/>
              </a:lnSpc>
              <a:spcBef>
                <a:spcPts val="600"/>
              </a:spcBef>
            </a:pPr>
            <a:r>
              <a:rPr lang="en-GB" sz="2000" b="0" i="1" cap="none" dirty="0">
                <a:solidFill>
                  <a:schemeClr val="tx1"/>
                </a:solidFill>
                <a:latin typeface="Calibri" panose="020F0502020204030204" pitchFamily="34" charset="0"/>
                <a:cs typeface="Calibri" panose="020F0502020204030204" pitchFamily="34" charset="0"/>
              </a:rPr>
              <a:t>Baggage 5: </a:t>
            </a:r>
            <a:r>
              <a:rPr lang="en-GB" sz="2000" b="0" cap="none" dirty="0">
                <a:solidFill>
                  <a:schemeClr val="tx1"/>
                </a:solidFill>
                <a:latin typeface="Calibri" panose="020F0502020204030204" pitchFamily="34" charset="0"/>
                <a:cs typeface="Calibri" panose="020F0502020204030204" pitchFamily="34" charset="0"/>
              </a:rPr>
              <a:t>they probably resent having maths lessons imposed on them</a:t>
            </a:r>
            <a:endParaRPr lang="en-GB" sz="2000" b="0" dirty="0">
              <a:solidFill>
                <a:schemeClr val="tx1"/>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2BA7325B-0809-4106-DFE5-7A6857F5C50A}"/>
              </a:ext>
            </a:extLst>
          </p:cNvPr>
          <p:cNvSpPr>
            <a:spLocks noGrp="1"/>
          </p:cNvSpPr>
          <p:nvPr>
            <p:ph type="title"/>
          </p:nvPr>
        </p:nvSpPr>
        <p:spPr/>
        <p:txBody>
          <a:bodyPr/>
          <a:lstStyle/>
          <a:p>
            <a:r>
              <a:rPr lang="en-GB" dirty="0"/>
              <a:t>Particular (additional) issues for PLAS</a:t>
            </a:r>
          </a:p>
        </p:txBody>
      </p:sp>
      <p:sp>
        <p:nvSpPr>
          <p:cNvPr id="5" name="Footer Placeholder 4">
            <a:extLst>
              <a:ext uri="{FF2B5EF4-FFF2-40B4-BE49-F238E27FC236}">
                <a16:creationId xmlns:a16="http://schemas.microsoft.com/office/drawing/2014/main" id="{3207F8CB-9729-0786-C3E7-27551F8B5785}"/>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3293023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03</a:t>
            </a:r>
          </a:p>
        </p:txBody>
      </p:sp>
      <p:sp>
        <p:nvSpPr>
          <p:cNvPr id="5" name="Subtitle 4"/>
          <p:cNvSpPr>
            <a:spLocks noGrp="1"/>
          </p:cNvSpPr>
          <p:nvPr>
            <p:ph type="subTitle" idx="1"/>
          </p:nvPr>
        </p:nvSpPr>
        <p:spPr/>
        <p:txBody>
          <a:bodyPr>
            <a:normAutofit/>
          </a:bodyPr>
          <a:lstStyle/>
          <a:p>
            <a:r>
              <a:rPr lang="en-GB" sz="2400" cap="none" dirty="0"/>
              <a:t>Approaches to addressing the identified issues</a:t>
            </a:r>
          </a:p>
          <a:p>
            <a:endParaRPr lang="en-GB" sz="2400" cap="none" dirty="0"/>
          </a:p>
        </p:txBody>
      </p:sp>
    </p:spTree>
    <p:extLst>
      <p:ext uri="{BB962C8B-B14F-4D97-AF65-F5344CB8AC3E}">
        <p14:creationId xmlns:p14="http://schemas.microsoft.com/office/powerpoint/2010/main" val="2737881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68FB2-0722-DA5B-F51F-74160C46081D}"/>
              </a:ext>
            </a:extLst>
          </p:cNvPr>
          <p:cNvSpPr>
            <a:spLocks noGrp="1"/>
          </p:cNvSpPr>
          <p:nvPr>
            <p:ph type="sldNum" sz="quarter" idx="12"/>
          </p:nvPr>
        </p:nvSpPr>
        <p:spPr/>
        <p:txBody>
          <a:bodyPr/>
          <a:lstStyle/>
          <a:p>
            <a:fld id="{DA2C159E-F13C-4A85-9A41-E7669D3E0D70}" type="slidenum">
              <a:rPr lang="en-GB" smtClean="0"/>
              <a:t>25</a:t>
            </a:fld>
            <a:endParaRPr lang="en-GB"/>
          </a:p>
        </p:txBody>
      </p:sp>
      <p:sp>
        <p:nvSpPr>
          <p:cNvPr id="3" name="Text Placeholder 2">
            <a:extLst>
              <a:ext uri="{FF2B5EF4-FFF2-40B4-BE49-F238E27FC236}">
                <a16:creationId xmlns:a16="http://schemas.microsoft.com/office/drawing/2014/main" id="{727AEB3B-9579-4ABF-09FB-2355E7573903}"/>
              </a:ext>
            </a:extLst>
          </p:cNvPr>
          <p:cNvSpPr>
            <a:spLocks noGrp="1"/>
          </p:cNvSpPr>
          <p:nvPr>
            <p:ph type="body" sz="quarter" idx="13"/>
          </p:nvPr>
        </p:nvSpPr>
        <p:spPr>
          <a:xfrm>
            <a:off x="278160" y="627534"/>
            <a:ext cx="8632890" cy="4643699"/>
          </a:xfrm>
        </p:spPr>
        <p:txBody>
          <a:bodyPr>
            <a:normAutofit fontScale="47500" lnSpcReduction="20000"/>
          </a:bodyPr>
          <a:lstStyle/>
          <a:p>
            <a:pPr>
              <a:lnSpc>
                <a:spcPct val="120000"/>
              </a:lnSpc>
            </a:pPr>
            <a:r>
              <a:rPr lang="en-GB" sz="4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evidence shows </a:t>
            </a:r>
            <a:r>
              <a:rPr lang="en-GB" sz="4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teaching mathematics for meaning-making </a:t>
            </a:r>
            <a:r>
              <a:rPr lang="en-GB" sz="4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for connections, including to </a:t>
            </a:r>
            <a:r>
              <a:rPr lang="en-GB" sz="4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realistic uses of mathematics </a:t>
            </a:r>
            <a:r>
              <a:rPr lang="en-GB" sz="4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across a wide range of contexts, supports the confident participation of all students, but especially girls. That teaching should also </a:t>
            </a:r>
            <a:r>
              <a:rPr lang="en-GB" sz="4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challenge, encourage, support and specifically affirm </a:t>
            </a:r>
            <a:r>
              <a:rPr lang="en-GB" sz="4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mathematical identity and capabilities of all students.  It should offer opportunity for working in a range of both </a:t>
            </a:r>
            <a:r>
              <a:rPr lang="en-GB" sz="4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and independent, discursive </a:t>
            </a:r>
            <a:r>
              <a:rPr lang="en-GB" sz="4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ways. Developing curricula and pedagogies should also build on </a:t>
            </a:r>
            <a:r>
              <a:rPr lang="en-GB" sz="4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gender-specific preferences</a:t>
            </a:r>
            <a:r>
              <a:rPr lang="en-GB" sz="4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interests in harnessing digital tools for mathematical purposes. Other small-scale interventions should </a:t>
            </a:r>
            <a:r>
              <a:rPr lang="en-GB" sz="4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target the range of influences </a:t>
            </a:r>
            <a:r>
              <a:rPr lang="en-GB" sz="4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 young people’s pathways decisions: their peers, their parents and other influential figures, extra-curricular activities, the resources they use and images and roles they encounter, to promote gender-inclusive messaging. Teachers might also consider single-sex activities on occasion </a:t>
            </a:r>
          </a:p>
          <a:p>
            <a:pPr>
              <a:lnSpc>
                <a:spcPct val="120000"/>
              </a:lnSpc>
            </a:pPr>
            <a:r>
              <a:rPr lang="en-GB" sz="4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GB" sz="3600" b="0" i="1" dirty="0">
                <a:solidFill>
                  <a:schemeClr val="tx1"/>
                </a:solidFill>
                <a:effectLst/>
                <a:ea typeface="Calibri" panose="020F0502020204030204" pitchFamily="34" charset="0"/>
                <a:cs typeface="Arial" panose="020B0604020202020204" pitchFamily="34" charset="0"/>
              </a:rPr>
              <a:t>UK mathematics 14-19: the gender jigsaw Executive Summary). </a:t>
            </a:r>
            <a:endParaRPr lang="en-GB" dirty="0"/>
          </a:p>
        </p:txBody>
      </p:sp>
      <p:sp>
        <p:nvSpPr>
          <p:cNvPr id="4" name="Title 3">
            <a:extLst>
              <a:ext uri="{FF2B5EF4-FFF2-40B4-BE49-F238E27FC236}">
                <a16:creationId xmlns:a16="http://schemas.microsoft.com/office/drawing/2014/main" id="{C90C5C64-D1D2-96C4-2DCF-A2CC0986A6FC}"/>
              </a:ext>
            </a:extLst>
          </p:cNvPr>
          <p:cNvSpPr>
            <a:spLocks noGrp="1"/>
          </p:cNvSpPr>
          <p:nvPr>
            <p:ph type="title"/>
          </p:nvPr>
        </p:nvSpPr>
        <p:spPr>
          <a:xfrm flipV="1">
            <a:off x="-180528" y="-582413"/>
            <a:ext cx="8851041" cy="273843"/>
          </a:xfrm>
        </p:spPr>
        <p:txBody>
          <a:bodyPr/>
          <a:lstStyle/>
          <a:p>
            <a:endParaRPr lang="en-GB" dirty="0"/>
          </a:p>
        </p:txBody>
      </p:sp>
      <p:sp>
        <p:nvSpPr>
          <p:cNvPr id="5" name="Footer Placeholder 4">
            <a:extLst>
              <a:ext uri="{FF2B5EF4-FFF2-40B4-BE49-F238E27FC236}">
                <a16:creationId xmlns:a16="http://schemas.microsoft.com/office/drawing/2014/main" id="{8AA95D71-BBDB-03C1-A20C-82E2C9B6F8D6}"/>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2047037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93334D-06F5-A38E-8084-0E57292561A5}"/>
              </a:ext>
            </a:extLst>
          </p:cNvPr>
          <p:cNvSpPr>
            <a:spLocks noGrp="1"/>
          </p:cNvSpPr>
          <p:nvPr>
            <p:ph type="sldNum" sz="quarter" idx="12"/>
          </p:nvPr>
        </p:nvSpPr>
        <p:spPr/>
        <p:txBody>
          <a:bodyPr/>
          <a:lstStyle/>
          <a:p>
            <a:fld id="{DA2C159E-F13C-4A85-9A41-E7669D3E0D70}" type="slidenum">
              <a:rPr lang="en-GB" smtClean="0"/>
              <a:t>26</a:t>
            </a:fld>
            <a:endParaRPr lang="en-GB"/>
          </a:p>
        </p:txBody>
      </p:sp>
      <p:sp>
        <p:nvSpPr>
          <p:cNvPr id="3" name="Text Placeholder 2">
            <a:extLst>
              <a:ext uri="{FF2B5EF4-FFF2-40B4-BE49-F238E27FC236}">
                <a16:creationId xmlns:a16="http://schemas.microsoft.com/office/drawing/2014/main" id="{44F196A1-CFB5-DFB8-61FD-9F27EC588917}"/>
              </a:ext>
            </a:extLst>
          </p:cNvPr>
          <p:cNvSpPr>
            <a:spLocks noGrp="1"/>
          </p:cNvSpPr>
          <p:nvPr>
            <p:ph type="body" sz="quarter" idx="13"/>
          </p:nvPr>
        </p:nvSpPr>
        <p:spPr>
          <a:xfrm>
            <a:off x="1076211" y="1153212"/>
            <a:ext cx="6751040" cy="3601475"/>
          </a:xfrm>
        </p:spPr>
        <p:txBody>
          <a:bodyPr>
            <a:normAutofit/>
          </a:bodyPr>
          <a:lstStyle/>
          <a:p>
            <a:pPr>
              <a:lnSpc>
                <a:spcPct val="100000"/>
              </a:lnSpc>
            </a:pPr>
            <a:r>
              <a:rPr lang="en-GB" sz="2000" b="0" dirty="0">
                <a:solidFill>
                  <a:schemeClr val="tx1"/>
                </a:solidFill>
                <a:latin typeface="Calibri" panose="020F0502020204030204" pitchFamily="34" charset="0"/>
                <a:cs typeface="Calibri" panose="020F0502020204030204" pitchFamily="34" charset="0"/>
              </a:rPr>
              <a:t>In EWNI, offer, and promote, (preferably two-year) Core Maths for non-specialist mathematicians who have already achieved a level 2 Ma qualification, unless they particularly enjoy pure mathematical ideas and/or want to pursue a maths-intensive area of study or work.</a:t>
            </a:r>
          </a:p>
          <a:p>
            <a:pPr>
              <a:lnSpc>
                <a:spcPct val="100000"/>
              </a:lnSpc>
            </a:pPr>
            <a:endParaRPr lang="en-GB" sz="2000" b="0" dirty="0">
              <a:solidFill>
                <a:schemeClr val="tx1"/>
              </a:solidFill>
              <a:latin typeface="Calibri" panose="020F0502020204030204" pitchFamily="34" charset="0"/>
              <a:cs typeface="Calibri" panose="020F0502020204030204" pitchFamily="34" charset="0"/>
            </a:endParaRPr>
          </a:p>
          <a:p>
            <a:pPr>
              <a:lnSpc>
                <a:spcPct val="100000"/>
              </a:lnSpc>
            </a:pPr>
            <a:r>
              <a:rPr lang="en-GB" sz="2000" b="0" dirty="0">
                <a:solidFill>
                  <a:schemeClr val="tx1"/>
                </a:solidFill>
                <a:latin typeface="Calibri" panose="020F0502020204030204" pitchFamily="34" charset="0"/>
                <a:cs typeface="Calibri" panose="020F0502020204030204" pitchFamily="34" charset="0"/>
              </a:rPr>
              <a:t>Revisit models of assessment to ensure they promote the mathematical behaviours we value most, including across genders</a:t>
            </a:r>
          </a:p>
        </p:txBody>
      </p:sp>
      <p:sp>
        <p:nvSpPr>
          <p:cNvPr id="4" name="Title 3">
            <a:extLst>
              <a:ext uri="{FF2B5EF4-FFF2-40B4-BE49-F238E27FC236}">
                <a16:creationId xmlns:a16="http://schemas.microsoft.com/office/drawing/2014/main" id="{B1C5F979-69C8-E1BB-113E-A6C0EAFE6E05}"/>
              </a:ext>
            </a:extLst>
          </p:cNvPr>
          <p:cNvSpPr>
            <a:spLocks noGrp="1"/>
          </p:cNvSpPr>
          <p:nvPr>
            <p:ph type="title"/>
          </p:nvPr>
        </p:nvSpPr>
        <p:spPr/>
        <p:txBody>
          <a:bodyPr/>
          <a:lstStyle/>
          <a:p>
            <a:r>
              <a:rPr lang="en-GB" i="1" cap="none" dirty="0"/>
              <a:t>Curriculum and Assessment</a:t>
            </a:r>
          </a:p>
        </p:txBody>
      </p:sp>
      <p:sp>
        <p:nvSpPr>
          <p:cNvPr id="5" name="Footer Placeholder 4">
            <a:extLst>
              <a:ext uri="{FF2B5EF4-FFF2-40B4-BE49-F238E27FC236}">
                <a16:creationId xmlns:a16="http://schemas.microsoft.com/office/drawing/2014/main" id="{52DE8105-EFC1-B16B-F96F-90A2262FF549}"/>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2179650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A55B06-F063-DFEB-A218-5E36ACD11943}"/>
              </a:ext>
            </a:extLst>
          </p:cNvPr>
          <p:cNvSpPr>
            <a:spLocks noGrp="1"/>
          </p:cNvSpPr>
          <p:nvPr>
            <p:ph type="sldNum" sz="quarter" idx="12"/>
          </p:nvPr>
        </p:nvSpPr>
        <p:spPr/>
        <p:txBody>
          <a:bodyPr/>
          <a:lstStyle/>
          <a:p>
            <a:fld id="{DA2C159E-F13C-4A85-9A41-E7669D3E0D70}" type="slidenum">
              <a:rPr lang="en-GB" smtClean="0"/>
              <a:t>27</a:t>
            </a:fld>
            <a:endParaRPr lang="en-GB"/>
          </a:p>
        </p:txBody>
      </p:sp>
      <p:sp>
        <p:nvSpPr>
          <p:cNvPr id="3" name="Text Placeholder 2">
            <a:extLst>
              <a:ext uri="{FF2B5EF4-FFF2-40B4-BE49-F238E27FC236}">
                <a16:creationId xmlns:a16="http://schemas.microsoft.com/office/drawing/2014/main" id="{7D4F434B-0B05-6D3C-C182-27953BB40DD5}"/>
              </a:ext>
            </a:extLst>
          </p:cNvPr>
          <p:cNvSpPr>
            <a:spLocks noGrp="1"/>
          </p:cNvSpPr>
          <p:nvPr>
            <p:ph type="body" sz="quarter" idx="13"/>
          </p:nvPr>
        </p:nvSpPr>
        <p:spPr>
          <a:xfrm>
            <a:off x="827584" y="1529449"/>
            <a:ext cx="7344816" cy="3601475"/>
          </a:xfrm>
        </p:spPr>
        <p:txBody>
          <a:bodyPr>
            <a:normAutofit/>
          </a:bodyPr>
          <a:lstStyle/>
          <a:p>
            <a:pPr>
              <a:lnSpc>
                <a:spcPct val="100000"/>
              </a:lnSpc>
            </a:pPr>
            <a:r>
              <a:rPr lang="en-GB" sz="2000" b="0" dirty="0">
                <a:solidFill>
                  <a:schemeClr val="tx1"/>
                </a:solidFill>
                <a:latin typeface="Calibri" panose="020F0502020204030204" pitchFamily="34" charset="0"/>
                <a:cs typeface="Calibri" panose="020F0502020204030204" pitchFamily="34" charset="0"/>
              </a:rPr>
              <a:t>Our GCSE Mathematics curriculum and pedagogy in schools (or colleges) are not working well, for most young people. So we need to be more proactive in seeking curriculum and pedagogy models that engage young people and equip them for confident functioning in a world that is already making greater demands on </a:t>
            </a:r>
            <a:r>
              <a:rPr lang="en-GB" sz="2000" dirty="0">
                <a:solidFill>
                  <a:schemeClr val="tx1"/>
                </a:solidFill>
                <a:latin typeface="Calibri" panose="020F0502020204030204" pitchFamily="34" charset="0"/>
                <a:cs typeface="Calibri" panose="020F0502020204030204" pitchFamily="34" charset="0"/>
              </a:rPr>
              <a:t>mathematical, data, financial and digital literacies</a:t>
            </a:r>
            <a:r>
              <a:rPr lang="en-GB" sz="2000" b="0" dirty="0">
                <a:solidFill>
                  <a:schemeClr val="tx1"/>
                </a:solidFill>
                <a:latin typeface="Calibri" panose="020F0502020204030204" pitchFamily="34" charset="0"/>
                <a:cs typeface="Calibri" panose="020F0502020204030204" pitchFamily="34" charset="0"/>
              </a:rPr>
              <a:t>. That will benefit all students, but particularly girls.</a:t>
            </a:r>
          </a:p>
        </p:txBody>
      </p:sp>
      <p:sp>
        <p:nvSpPr>
          <p:cNvPr id="4" name="Title 3">
            <a:extLst>
              <a:ext uri="{FF2B5EF4-FFF2-40B4-BE49-F238E27FC236}">
                <a16:creationId xmlns:a16="http://schemas.microsoft.com/office/drawing/2014/main" id="{B4E9E32F-D64F-465E-E111-D3CAC554E4EE}"/>
              </a:ext>
            </a:extLst>
          </p:cNvPr>
          <p:cNvSpPr>
            <a:spLocks noGrp="1"/>
          </p:cNvSpPr>
          <p:nvPr>
            <p:ph type="title"/>
          </p:nvPr>
        </p:nvSpPr>
        <p:spPr/>
        <p:txBody>
          <a:bodyPr/>
          <a:lstStyle/>
          <a:p>
            <a:r>
              <a:rPr lang="en-GB" i="1" dirty="0"/>
              <a:t>GCSE M</a:t>
            </a:r>
            <a:r>
              <a:rPr lang="en-GB" i="1" cap="none" dirty="0"/>
              <a:t>athematics</a:t>
            </a:r>
            <a:endParaRPr lang="en-GB" i="1" dirty="0"/>
          </a:p>
        </p:txBody>
      </p:sp>
      <p:sp>
        <p:nvSpPr>
          <p:cNvPr id="5" name="Footer Placeholder 4">
            <a:extLst>
              <a:ext uri="{FF2B5EF4-FFF2-40B4-BE49-F238E27FC236}">
                <a16:creationId xmlns:a16="http://schemas.microsoft.com/office/drawing/2014/main" id="{31FE6AD7-8283-C1E1-E7A7-F2B354EE36E1}"/>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4041843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FA61E8-A9FB-9F4E-08CD-EBA895221B8A}"/>
              </a:ext>
            </a:extLst>
          </p:cNvPr>
          <p:cNvSpPr>
            <a:spLocks noGrp="1"/>
          </p:cNvSpPr>
          <p:nvPr>
            <p:ph type="sldNum" sz="quarter" idx="12"/>
          </p:nvPr>
        </p:nvSpPr>
        <p:spPr/>
        <p:txBody>
          <a:bodyPr/>
          <a:lstStyle/>
          <a:p>
            <a:fld id="{DA2C159E-F13C-4A85-9A41-E7669D3E0D70}" type="slidenum">
              <a:rPr lang="en-GB" smtClean="0"/>
              <a:t>28</a:t>
            </a:fld>
            <a:endParaRPr lang="en-GB"/>
          </a:p>
        </p:txBody>
      </p:sp>
      <p:sp>
        <p:nvSpPr>
          <p:cNvPr id="3" name="Text Placeholder 2">
            <a:extLst>
              <a:ext uri="{FF2B5EF4-FFF2-40B4-BE49-F238E27FC236}">
                <a16:creationId xmlns:a16="http://schemas.microsoft.com/office/drawing/2014/main" id="{568A5E29-C4AF-979D-F1C6-AAD05C442891}"/>
              </a:ext>
            </a:extLst>
          </p:cNvPr>
          <p:cNvSpPr>
            <a:spLocks noGrp="1"/>
          </p:cNvSpPr>
          <p:nvPr>
            <p:ph type="body" sz="quarter" idx="13"/>
          </p:nvPr>
        </p:nvSpPr>
        <p:spPr>
          <a:xfrm>
            <a:off x="1259632" y="1563638"/>
            <a:ext cx="5832648" cy="3024236"/>
          </a:xfrm>
        </p:spPr>
        <p:txBody>
          <a:bodyPr>
            <a:normAutofit/>
          </a:bodyPr>
          <a:lstStyle/>
          <a:p>
            <a:r>
              <a:rPr lang="en-GB" sz="2000" b="0" dirty="0">
                <a:solidFill>
                  <a:schemeClr val="tx1"/>
                </a:solidFill>
                <a:latin typeface="Calibri" panose="020F0502020204030204" pitchFamily="34" charset="0"/>
                <a:cs typeface="Calibri" panose="020F0502020204030204" pitchFamily="34" charset="0"/>
              </a:rPr>
              <a:t>Meanwhile, for young people coming into FE with low attainment in mathematics, we need to address their ‘baggage’: </a:t>
            </a:r>
          </a:p>
        </p:txBody>
      </p:sp>
      <p:sp>
        <p:nvSpPr>
          <p:cNvPr id="4" name="Title 3">
            <a:extLst>
              <a:ext uri="{FF2B5EF4-FFF2-40B4-BE49-F238E27FC236}">
                <a16:creationId xmlns:a16="http://schemas.microsoft.com/office/drawing/2014/main" id="{7C53309D-0E8A-82DF-35B9-108D64089E79}"/>
              </a:ext>
            </a:extLst>
          </p:cNvPr>
          <p:cNvSpPr>
            <a:spLocks noGrp="1"/>
          </p:cNvSpPr>
          <p:nvPr>
            <p:ph type="title"/>
          </p:nvPr>
        </p:nvSpPr>
        <p:spPr/>
        <p:txBody>
          <a:bodyPr/>
          <a:lstStyle/>
          <a:p>
            <a:endParaRPr lang="en-GB"/>
          </a:p>
        </p:txBody>
      </p:sp>
      <p:sp>
        <p:nvSpPr>
          <p:cNvPr id="5" name="Footer Placeholder 4">
            <a:extLst>
              <a:ext uri="{FF2B5EF4-FFF2-40B4-BE49-F238E27FC236}">
                <a16:creationId xmlns:a16="http://schemas.microsoft.com/office/drawing/2014/main" id="{4B11B3DB-40E3-E795-E8DF-60BDFD33A141}"/>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1737959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2C159E-F13C-4A85-9A41-E7669D3E0D70}" type="slidenum">
              <a:rPr lang="en-GB" smtClean="0"/>
              <a:pPr/>
              <a:t>29</a:t>
            </a:fld>
            <a:endParaRPr lang="en-GB"/>
          </a:p>
        </p:txBody>
      </p:sp>
      <p:sp>
        <p:nvSpPr>
          <p:cNvPr id="5" name="Text Placeholder 4"/>
          <p:cNvSpPr>
            <a:spLocks noGrp="1"/>
          </p:cNvSpPr>
          <p:nvPr>
            <p:ph type="body" sz="quarter" idx="13"/>
          </p:nvPr>
        </p:nvSpPr>
        <p:spPr>
          <a:xfrm>
            <a:off x="467544" y="1851670"/>
            <a:ext cx="7776864" cy="2736204"/>
          </a:xfrm>
        </p:spPr>
        <p:txBody>
          <a:bodyPr>
            <a:normAutofit fontScale="55000" lnSpcReduction="20000"/>
          </a:bodyPr>
          <a:lstStyle/>
          <a:p>
            <a:pPr marL="288000" lvl="0" indent="-180000">
              <a:lnSpc>
                <a:spcPct val="120000"/>
              </a:lnSpc>
              <a:buFont typeface="Arial" panose="020B0604020202020204" pitchFamily="34" charset="0"/>
              <a:buChar char="•"/>
            </a:pPr>
            <a:r>
              <a:rPr lang="en-GB" i="1" dirty="0">
                <a:solidFill>
                  <a:schemeClr val="tx1"/>
                </a:solidFill>
                <a:latin typeface="Calibri" panose="020F0502020204030204" pitchFamily="34" charset="0"/>
                <a:cs typeface="Calibri" panose="020F0502020204030204" pitchFamily="34" charset="0"/>
              </a:rPr>
              <a:t>Explicit teaching</a:t>
            </a:r>
          </a:p>
          <a:p>
            <a:pPr marL="288000" lvl="0" indent="-180000">
              <a:lnSpc>
                <a:spcPct val="120000"/>
              </a:lnSpc>
              <a:buFont typeface="Arial" panose="020B0604020202020204" pitchFamily="34" charset="0"/>
              <a:buChar char="•"/>
            </a:pPr>
            <a:r>
              <a:rPr lang="en-GB" i="1" dirty="0">
                <a:solidFill>
                  <a:schemeClr val="tx1"/>
                </a:solidFill>
                <a:latin typeface="Calibri" panose="020F0502020204030204" pitchFamily="34" charset="0"/>
                <a:cs typeface="Calibri" panose="020F0502020204030204" pitchFamily="34" charset="0"/>
              </a:rPr>
              <a:t>Student talk*: </a:t>
            </a:r>
            <a:r>
              <a:rPr lang="en-GB" b="0" dirty="0">
                <a:solidFill>
                  <a:schemeClr val="tx1"/>
                </a:solidFill>
                <a:latin typeface="Calibri" panose="020F0502020204030204" pitchFamily="34" charset="0"/>
                <a:cs typeface="Calibri" panose="020F0502020204030204" pitchFamily="34" charset="0"/>
              </a:rPr>
              <a:t>whole class, pairs, group activities such as Standards Unit Tasks ‘Improving Learning in Mathematics’ https://mrbartonmaths.com/teachers/rich-tasks/standards-units.html</a:t>
            </a:r>
            <a:endParaRPr lang="en-GB" sz="4000" b="0" dirty="0">
              <a:solidFill>
                <a:schemeClr val="tx1"/>
              </a:solidFill>
              <a:latin typeface="Calibri" panose="020F0502020204030204" pitchFamily="34" charset="0"/>
              <a:cs typeface="Calibri" panose="020F0502020204030204" pitchFamily="34" charset="0"/>
            </a:endParaRPr>
          </a:p>
          <a:p>
            <a:pPr marL="288000" lvl="0" indent="-180000">
              <a:lnSpc>
                <a:spcPct val="120000"/>
              </a:lnSpc>
              <a:buFont typeface="Arial" panose="020B0604020202020204" pitchFamily="34" charset="0"/>
              <a:buChar char="•"/>
            </a:pPr>
            <a:r>
              <a:rPr lang="en-GB" i="1" dirty="0">
                <a:solidFill>
                  <a:schemeClr val="tx1"/>
                </a:solidFill>
                <a:latin typeface="Calibri" panose="020F0502020204030204" pitchFamily="34" charset="0"/>
                <a:cs typeface="Calibri" panose="020F0502020204030204" pitchFamily="34" charset="0"/>
              </a:rPr>
              <a:t>Formative assessment* </a:t>
            </a:r>
            <a:r>
              <a:rPr lang="en-GB" b="0" dirty="0">
                <a:solidFill>
                  <a:schemeClr val="tx1"/>
                </a:solidFill>
                <a:latin typeface="Calibri" panose="020F0502020204030204" pitchFamily="34" charset="0"/>
                <a:cs typeface="Calibri" panose="020F0502020204030204" pitchFamily="34" charset="0"/>
              </a:rPr>
              <a:t>that emphasises effort and progress</a:t>
            </a:r>
          </a:p>
          <a:p>
            <a:pPr marL="288000" lvl="0" indent="-180000">
              <a:lnSpc>
                <a:spcPct val="120000"/>
              </a:lnSpc>
              <a:buFont typeface="Arial" panose="020B0604020202020204" pitchFamily="34" charset="0"/>
              <a:buChar char="•"/>
            </a:pPr>
            <a:r>
              <a:rPr lang="en-GB" b="0" dirty="0">
                <a:solidFill>
                  <a:schemeClr val="tx1"/>
                </a:solidFill>
                <a:latin typeface="Calibri" panose="020F0502020204030204" pitchFamily="34" charset="0"/>
                <a:cs typeface="Calibri" panose="020F0502020204030204" pitchFamily="34" charset="0"/>
              </a:rPr>
              <a:t>Seek support for 18-month or two-year GCSE retake courses?</a:t>
            </a:r>
          </a:p>
          <a:p>
            <a:pPr marL="288000" lvl="0" indent="-180000">
              <a:lnSpc>
                <a:spcPct val="120000"/>
              </a:lnSpc>
              <a:buFont typeface="Arial" panose="020B0604020202020204" pitchFamily="34" charset="0"/>
              <a:buChar char="•"/>
            </a:pPr>
            <a:r>
              <a:rPr lang="en-GB" b="0" dirty="0">
                <a:solidFill>
                  <a:schemeClr val="tx1"/>
                </a:solidFill>
                <a:latin typeface="Calibri" panose="020F0502020204030204" pitchFamily="34" charset="0"/>
                <a:cs typeface="Calibri" panose="020F0502020204030204" pitchFamily="34" charset="0"/>
              </a:rPr>
              <a:t>*Acknowledge and actively address exam worries</a:t>
            </a:r>
          </a:p>
          <a:p>
            <a:pPr lvl="1"/>
            <a:endParaRPr lang="en-GB" sz="2000" dirty="0"/>
          </a:p>
        </p:txBody>
      </p:sp>
      <p:sp>
        <p:nvSpPr>
          <p:cNvPr id="2" name="Title 1"/>
          <p:cNvSpPr>
            <a:spLocks noGrp="1"/>
          </p:cNvSpPr>
          <p:nvPr>
            <p:ph type="title"/>
          </p:nvPr>
        </p:nvSpPr>
        <p:spPr>
          <a:xfrm>
            <a:off x="234000" y="612816"/>
            <a:ext cx="8437563" cy="699425"/>
          </a:xfrm>
        </p:spPr>
        <p:txBody>
          <a:bodyPr>
            <a:normAutofit fontScale="90000"/>
          </a:bodyPr>
          <a:lstStyle/>
          <a:p>
            <a:r>
              <a:rPr lang="en-GB" sz="2200" cap="none" dirty="0">
                <a:solidFill>
                  <a:srgbClr val="FF0000"/>
                </a:solidFill>
                <a:latin typeface="+mn-lt"/>
                <a:cs typeface="Calibri" panose="020F0502020204030204" pitchFamily="34" charset="0"/>
              </a:rPr>
              <a:t>Baggage 1: they have probably ‘failed’ maths multiple times, and have been in the lowest third of mathematics attainers from the start of school. </a:t>
            </a:r>
            <a:br>
              <a:rPr lang="en-GB" dirty="0"/>
            </a:br>
            <a:endParaRPr lang="en-GB" dirty="0"/>
          </a:p>
        </p:txBody>
      </p:sp>
      <p:sp>
        <p:nvSpPr>
          <p:cNvPr id="6" name="Footer Placeholder 5"/>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178996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69EAC-3521-F69D-8BFA-FBE8FBB195C3}"/>
              </a:ext>
            </a:extLst>
          </p:cNvPr>
          <p:cNvSpPr>
            <a:spLocks noGrp="1"/>
          </p:cNvSpPr>
          <p:nvPr>
            <p:ph type="sldNum" sz="quarter" idx="12"/>
          </p:nvPr>
        </p:nvSpPr>
        <p:spPr/>
        <p:txBody>
          <a:bodyPr/>
          <a:lstStyle/>
          <a:p>
            <a:fld id="{DA2C159E-F13C-4A85-9A41-E7669D3E0D70}" type="slidenum">
              <a:rPr lang="en-GB" smtClean="0"/>
              <a:t>3</a:t>
            </a:fld>
            <a:endParaRPr lang="en-GB"/>
          </a:p>
        </p:txBody>
      </p:sp>
      <p:sp>
        <p:nvSpPr>
          <p:cNvPr id="3" name="Text Placeholder 2">
            <a:extLst>
              <a:ext uri="{FF2B5EF4-FFF2-40B4-BE49-F238E27FC236}">
                <a16:creationId xmlns:a16="http://schemas.microsoft.com/office/drawing/2014/main" id="{C0F0AAD8-413B-120D-27E8-43E199F8ACA4}"/>
              </a:ext>
            </a:extLst>
          </p:cNvPr>
          <p:cNvSpPr>
            <a:spLocks noGrp="1"/>
          </p:cNvSpPr>
          <p:nvPr>
            <p:ph type="body" sz="quarter" idx="13"/>
          </p:nvPr>
        </p:nvSpPr>
        <p:spPr>
          <a:xfrm>
            <a:off x="351156" y="1439632"/>
            <a:ext cx="8441688" cy="3601475"/>
          </a:xfrm>
        </p:spPr>
        <p:txBody>
          <a:bodyPr>
            <a:normAutofit/>
          </a:bodyPr>
          <a:lstStyle/>
          <a:p>
            <a:pPr marL="342900" indent="-342900">
              <a:lnSpc>
                <a:spcPct val="100000"/>
              </a:lnSpc>
              <a:spcBef>
                <a:spcPts val="600"/>
              </a:spcBef>
              <a:buFont typeface="Arial" panose="020B0604020202020204" pitchFamily="34" charset="0"/>
              <a:buChar char="•"/>
            </a:pPr>
            <a:r>
              <a:rPr lang="en-GB" sz="2000" b="0" dirty="0">
                <a:solidFill>
                  <a:schemeClr val="tx1"/>
                </a:solidFill>
                <a:latin typeface="Calibri" panose="020F0502020204030204" pitchFamily="34" charset="0"/>
                <a:ea typeface="Calibri" panose="020F0502020204030204" pitchFamily="34" charset="0"/>
              </a:rPr>
              <a:t>A note on terminology</a:t>
            </a:r>
          </a:p>
          <a:p>
            <a:pPr marL="342900" indent="-342900">
              <a:lnSpc>
                <a:spcPct val="100000"/>
              </a:lnSpc>
              <a:spcBef>
                <a:spcPts val="600"/>
              </a:spcBef>
              <a:buFont typeface="Arial" panose="020B0604020202020204" pitchFamily="34" charset="0"/>
              <a:buChar char="•"/>
            </a:pPr>
            <a:r>
              <a:rPr lang="en-GB" sz="2000" b="0" dirty="0">
                <a:solidFill>
                  <a:schemeClr val="tx1"/>
                </a:solidFill>
                <a:latin typeface="Calibri" panose="020F0502020204030204" pitchFamily="34" charset="0"/>
                <a:ea typeface="Calibri" panose="020F0502020204030204" pitchFamily="34" charset="0"/>
              </a:rPr>
              <a:t>Remember also that d</a:t>
            </a:r>
            <a:r>
              <a:rPr lang="en-GB" sz="2000" b="0" dirty="0">
                <a:solidFill>
                  <a:schemeClr val="tx1"/>
                </a:solidFill>
                <a:effectLst/>
                <a:latin typeface="Calibri" panose="020F0502020204030204" pitchFamily="34" charset="0"/>
                <a:ea typeface="Calibri" panose="020F0502020204030204" pitchFamily="34" charset="0"/>
              </a:rPr>
              <a:t>ifferential attainment and participation in mathematical and other qualifications by socioeconomic status, as well as for some ethnic and other groups, remains a significant issue for both personal and national thriving (e.g. Ofsted, 2014). </a:t>
            </a:r>
            <a:endParaRPr lang="en-GB" sz="2000" b="0" dirty="0">
              <a:solidFill>
                <a:schemeClr val="tx1"/>
              </a:solidFill>
            </a:endParaRPr>
          </a:p>
        </p:txBody>
      </p:sp>
      <p:sp>
        <p:nvSpPr>
          <p:cNvPr id="4" name="Title 3">
            <a:extLst>
              <a:ext uri="{FF2B5EF4-FFF2-40B4-BE49-F238E27FC236}">
                <a16:creationId xmlns:a16="http://schemas.microsoft.com/office/drawing/2014/main" id="{7C08B98B-6743-EE09-1E10-7D7073B90C0D}"/>
              </a:ext>
            </a:extLst>
          </p:cNvPr>
          <p:cNvSpPr>
            <a:spLocks noGrp="1"/>
          </p:cNvSpPr>
          <p:nvPr>
            <p:ph type="title"/>
          </p:nvPr>
        </p:nvSpPr>
        <p:spPr/>
        <p:txBody>
          <a:bodyPr/>
          <a:lstStyle/>
          <a:p>
            <a:endParaRPr lang="en-GB"/>
          </a:p>
        </p:txBody>
      </p:sp>
      <p:sp>
        <p:nvSpPr>
          <p:cNvPr id="5" name="Footer Placeholder 4">
            <a:extLst>
              <a:ext uri="{FF2B5EF4-FFF2-40B4-BE49-F238E27FC236}">
                <a16:creationId xmlns:a16="http://schemas.microsoft.com/office/drawing/2014/main" id="{F3B5EAEA-9435-BDA8-F64C-264EF0F6627A}"/>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2107622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5" name="Text Placeholder 4"/>
          <p:cNvSpPr>
            <a:spLocks noGrp="1"/>
          </p:cNvSpPr>
          <p:nvPr>
            <p:ph type="body" sz="quarter" idx="13"/>
          </p:nvPr>
        </p:nvSpPr>
        <p:spPr>
          <a:xfrm>
            <a:off x="278160" y="1128099"/>
            <a:ext cx="8442738" cy="3765501"/>
          </a:xfrm>
        </p:spPr>
        <p:txBody>
          <a:bodyPr>
            <a:normAutofit fontScale="25000" lnSpcReduction="20000"/>
          </a:bodyPr>
          <a:lstStyle/>
          <a:p>
            <a:pPr marL="360000" lvl="0" indent="-360000">
              <a:lnSpc>
                <a:spcPct val="120000"/>
              </a:lnSpc>
              <a:spcBef>
                <a:spcPts val="600"/>
              </a:spcBef>
              <a:buFont typeface="Arial" panose="020B0604020202020204" pitchFamily="34" charset="0"/>
              <a:buChar char="•"/>
            </a:pPr>
            <a:r>
              <a:rPr lang="en-GB" sz="7200" b="0" dirty="0">
                <a:solidFill>
                  <a:schemeClr val="tx1"/>
                </a:solidFill>
                <a:latin typeface="Calibri" panose="020F0502020204030204" pitchFamily="34" charset="0"/>
                <a:cs typeface="Calibri" panose="020F0502020204030204" pitchFamily="34" charset="0"/>
              </a:rPr>
              <a:t>Be selective and work in depth: it’s important the ideas you do work with make sense to students*</a:t>
            </a:r>
          </a:p>
          <a:p>
            <a:pPr marL="360000" lvl="0" indent="-360000">
              <a:lnSpc>
                <a:spcPct val="120000"/>
              </a:lnSpc>
              <a:spcBef>
                <a:spcPts val="600"/>
              </a:spcBef>
              <a:buFont typeface="Arial" panose="020B0604020202020204" pitchFamily="34" charset="0"/>
              <a:buChar char="•"/>
            </a:pPr>
            <a:r>
              <a:rPr lang="en-GB" sz="7200" b="0" dirty="0">
                <a:solidFill>
                  <a:schemeClr val="tx1"/>
                </a:solidFill>
                <a:latin typeface="Calibri" panose="020F0502020204030204" pitchFamily="34" charset="0"/>
                <a:cs typeface="Calibri" panose="020F0502020204030204" pitchFamily="34" charset="0"/>
              </a:rPr>
              <a:t>Draw from your classes what maths they use in their vocational or other courses*: Sam doesn’t need to be using ratios at present but will be convinced of their importance if Ali talks about using them. In large colleges you might be able to teach maths in vocational groups</a:t>
            </a:r>
          </a:p>
          <a:p>
            <a:pPr marL="360000" lvl="0" indent="-360000">
              <a:lnSpc>
                <a:spcPct val="120000"/>
              </a:lnSpc>
              <a:spcBef>
                <a:spcPts val="600"/>
              </a:spcBef>
              <a:buFont typeface="Arial" panose="020B0604020202020204" pitchFamily="34" charset="0"/>
              <a:buChar char="•"/>
            </a:pPr>
            <a:r>
              <a:rPr lang="en-GB" sz="7200" i="1" dirty="0">
                <a:solidFill>
                  <a:schemeClr val="tx1"/>
                </a:solidFill>
                <a:latin typeface="Calibri" panose="020F0502020204030204" pitchFamily="34" charset="0"/>
                <a:cs typeface="Calibri" panose="020F0502020204030204" pitchFamily="34" charset="0"/>
              </a:rPr>
              <a:t>Explicit teaching </a:t>
            </a:r>
            <a:r>
              <a:rPr lang="en-GB" sz="7200" b="0" dirty="0">
                <a:solidFill>
                  <a:schemeClr val="tx1"/>
                </a:solidFill>
                <a:latin typeface="Calibri" panose="020F0502020204030204" pitchFamily="34" charset="0"/>
                <a:cs typeface="Calibri" panose="020F0502020204030204" pitchFamily="34" charset="0"/>
              </a:rPr>
              <a:t>– for meaning, with </a:t>
            </a:r>
            <a:r>
              <a:rPr lang="en-GB" sz="7200" i="1" dirty="0">
                <a:solidFill>
                  <a:schemeClr val="tx1"/>
                </a:solidFill>
                <a:latin typeface="Calibri" panose="020F0502020204030204" pitchFamily="34" charset="0"/>
                <a:cs typeface="Calibri" panose="020F0502020204030204" pitchFamily="34" charset="0"/>
              </a:rPr>
              <a:t>manipulatives, representations</a:t>
            </a:r>
            <a:r>
              <a:rPr lang="en-GB" sz="7200" b="0" dirty="0">
                <a:solidFill>
                  <a:schemeClr val="tx1"/>
                </a:solidFill>
                <a:latin typeface="Calibri" panose="020F0502020204030204" pitchFamily="34" charset="0"/>
                <a:cs typeface="Calibri" panose="020F0502020204030204" pitchFamily="34" charset="0"/>
              </a:rPr>
              <a:t>, peer explanations* (‘who’s got a good way of going about this one?’). Perhaps brain-into-gear activity, focus on one area, build experience individually, in pairs or as a group, include GCSE paper questions and problem solving questions (e.g. </a:t>
            </a:r>
            <a:r>
              <a:rPr lang="en-GB" sz="7200" b="0" dirty="0">
                <a:solidFill>
                  <a:schemeClr val="tx1"/>
                </a:solidFill>
                <a:latin typeface="Calibri" panose="020F0502020204030204" pitchFamily="34" charset="0"/>
                <a:cs typeface="Calibri" panose="020F0502020204030204" pitchFamily="34" charset="0"/>
                <a:hlinkClick r:id="rId3"/>
              </a:rPr>
              <a:t>https://www.resourceaholic.com/p/problem-solving.html</a:t>
            </a:r>
            <a:r>
              <a:rPr lang="en-GB" sz="7200" b="0" dirty="0">
                <a:solidFill>
                  <a:schemeClr val="tx1"/>
                </a:solidFill>
                <a:latin typeface="Calibri" panose="020F0502020204030204" pitchFamily="34" charset="0"/>
                <a:cs typeface="Calibri" panose="020F0502020204030204" pitchFamily="34" charset="0"/>
              </a:rPr>
              <a:t>)</a:t>
            </a:r>
          </a:p>
          <a:p>
            <a:pPr marL="360000" lvl="0" indent="-360000">
              <a:lnSpc>
                <a:spcPct val="120000"/>
              </a:lnSpc>
              <a:spcBef>
                <a:spcPts val="600"/>
              </a:spcBef>
              <a:buFont typeface="Arial" panose="020B0604020202020204" pitchFamily="34" charset="0"/>
              <a:buChar char="•"/>
            </a:pPr>
            <a:r>
              <a:rPr lang="en-GB" sz="7200" b="0" dirty="0">
                <a:solidFill>
                  <a:schemeClr val="tx1"/>
                </a:solidFill>
                <a:latin typeface="Calibri" panose="020F0502020204030204" pitchFamily="34" charset="0"/>
                <a:cs typeface="Calibri" panose="020F0502020204030204" pitchFamily="34" charset="0"/>
              </a:rPr>
              <a:t>Expose and affirm </a:t>
            </a:r>
            <a:r>
              <a:rPr lang="en-GB" sz="7200" i="1" dirty="0">
                <a:solidFill>
                  <a:schemeClr val="tx1"/>
                </a:solidFill>
                <a:latin typeface="Calibri" panose="020F0502020204030204" pitchFamily="34" charset="0"/>
                <a:cs typeface="Calibri" panose="020F0502020204030204" pitchFamily="34" charset="0"/>
              </a:rPr>
              <a:t>progress and specific successes*</a:t>
            </a:r>
          </a:p>
          <a:p>
            <a:pPr marL="360000" lvl="0" indent="-360000">
              <a:lnSpc>
                <a:spcPct val="120000"/>
              </a:lnSpc>
              <a:spcBef>
                <a:spcPts val="600"/>
              </a:spcBef>
              <a:buFont typeface="Arial" panose="020B0604020202020204" pitchFamily="34" charset="0"/>
              <a:buChar char="•"/>
            </a:pPr>
            <a:r>
              <a:rPr lang="en-GB" sz="7200" b="0" dirty="0">
                <a:solidFill>
                  <a:schemeClr val="tx1"/>
                </a:solidFill>
                <a:latin typeface="Calibri" panose="020F0502020204030204" pitchFamily="34" charset="0"/>
                <a:cs typeface="Calibri" panose="020F0502020204030204" pitchFamily="34" charset="0"/>
              </a:rPr>
              <a:t>Maths comes with a speed limit. </a:t>
            </a:r>
          </a:p>
          <a:p>
            <a:pPr lvl="1"/>
            <a:endParaRPr lang="en-GB" sz="2000" dirty="0"/>
          </a:p>
        </p:txBody>
      </p:sp>
      <p:sp>
        <p:nvSpPr>
          <p:cNvPr id="2" name="Title 1"/>
          <p:cNvSpPr>
            <a:spLocks noGrp="1"/>
          </p:cNvSpPr>
          <p:nvPr>
            <p:ph type="title"/>
          </p:nvPr>
        </p:nvSpPr>
        <p:spPr/>
        <p:txBody>
          <a:bodyPr>
            <a:normAutofit fontScale="90000"/>
          </a:bodyPr>
          <a:lstStyle/>
          <a:p>
            <a:r>
              <a:rPr lang="en-GB" cap="none" dirty="0">
                <a:solidFill>
                  <a:srgbClr val="FF0000"/>
                </a:solidFill>
              </a:rPr>
              <a:t>Baggage 2: </a:t>
            </a:r>
            <a:r>
              <a:rPr lang="en-GB" sz="2200" cap="none" dirty="0">
                <a:solidFill>
                  <a:srgbClr val="FF0000"/>
                </a:solidFill>
              </a:rPr>
              <a:t>they have probably been taught ‘to the test’ and believe GCSE/FS mathematics doesn’t make sense; they believe they ’can’t do maths’ </a:t>
            </a:r>
            <a:br>
              <a:rPr lang="en-GB" dirty="0"/>
            </a:br>
            <a:br>
              <a:rPr lang="en-GB" dirty="0"/>
            </a:br>
            <a:endParaRPr lang="en-GB" dirty="0"/>
          </a:p>
        </p:txBody>
      </p:sp>
      <p:sp>
        <p:nvSpPr>
          <p:cNvPr id="6" name="Footer Placeholder 5"/>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Education &amp; Training Foundation</a:t>
            </a:r>
            <a:endParaRPr kumimoji="0" lang="en-GB" sz="700" b="1" i="0" u="none" strike="noStrike" kern="1200" cap="all"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28785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5" name="Text Placeholder 4"/>
          <p:cNvSpPr>
            <a:spLocks noGrp="1"/>
          </p:cNvSpPr>
          <p:nvPr>
            <p:ph type="body" sz="quarter" idx="13"/>
          </p:nvPr>
        </p:nvSpPr>
        <p:spPr>
          <a:xfrm>
            <a:off x="611560" y="1347614"/>
            <a:ext cx="7560840" cy="3240260"/>
          </a:xfrm>
        </p:spPr>
        <p:txBody>
          <a:bodyPr>
            <a:normAutofit fontScale="55000" lnSpcReduction="20000"/>
          </a:bodyPr>
          <a:lstStyle/>
          <a:p>
            <a:pPr marL="288000" lvl="0" indent="-288000">
              <a:lnSpc>
                <a:spcPct val="120000"/>
              </a:lnSpc>
              <a:buFont typeface="Arial" panose="020B0604020202020204" pitchFamily="34" charset="0"/>
              <a:buChar char="•"/>
            </a:pPr>
            <a:r>
              <a:rPr lang="en-GB" i="1" dirty="0">
                <a:solidFill>
                  <a:schemeClr val="tx1"/>
                </a:solidFill>
                <a:latin typeface="Calibri" panose="020F0502020204030204" pitchFamily="34" charset="0"/>
                <a:cs typeface="Calibri" panose="020F0502020204030204" pitchFamily="34" charset="0"/>
              </a:rPr>
              <a:t>Explicit teaching</a:t>
            </a:r>
          </a:p>
          <a:p>
            <a:pPr marL="288000" lvl="0" indent="-288000">
              <a:lnSpc>
                <a:spcPct val="120000"/>
              </a:lnSpc>
              <a:buFont typeface="Arial" panose="020B0604020202020204" pitchFamily="34" charset="0"/>
              <a:buChar char="•"/>
            </a:pPr>
            <a:r>
              <a:rPr lang="en-GB" b="0" dirty="0">
                <a:solidFill>
                  <a:schemeClr val="tx1"/>
                </a:solidFill>
                <a:latin typeface="Calibri" panose="020F0502020204030204" pitchFamily="34" charset="0"/>
                <a:cs typeface="Calibri" panose="020F0502020204030204" pitchFamily="34" charset="0"/>
              </a:rPr>
              <a:t>It’s OK not to understand; it’s not OK to </a:t>
            </a:r>
            <a:r>
              <a:rPr lang="en-GB" b="0" i="1" dirty="0">
                <a:solidFill>
                  <a:schemeClr val="tx1"/>
                </a:solidFill>
                <a:latin typeface="Calibri" panose="020F0502020204030204" pitchFamily="34" charset="0"/>
                <a:cs typeface="Calibri" panose="020F0502020204030204" pitchFamily="34" charset="0"/>
              </a:rPr>
              <a:t>pretend</a:t>
            </a:r>
            <a:r>
              <a:rPr lang="en-GB" b="0" dirty="0">
                <a:solidFill>
                  <a:schemeClr val="tx1"/>
                </a:solidFill>
                <a:latin typeface="Calibri" panose="020F0502020204030204" pitchFamily="34" charset="0"/>
                <a:cs typeface="Calibri" panose="020F0502020204030204" pitchFamily="34" charset="0"/>
              </a:rPr>
              <a:t> to understand</a:t>
            </a:r>
            <a:endParaRPr lang="en-GB" sz="4000" b="0" dirty="0">
              <a:solidFill>
                <a:schemeClr val="tx1"/>
              </a:solidFill>
              <a:latin typeface="Calibri" panose="020F0502020204030204" pitchFamily="34" charset="0"/>
              <a:cs typeface="Calibri" panose="020F0502020204030204" pitchFamily="34" charset="0"/>
            </a:endParaRPr>
          </a:p>
          <a:p>
            <a:pPr marL="288000" lvl="0" indent="-288000">
              <a:lnSpc>
                <a:spcPct val="120000"/>
              </a:lnSpc>
              <a:buFont typeface="Arial" panose="020B0604020202020204" pitchFamily="34" charset="0"/>
              <a:buChar char="•"/>
            </a:pPr>
            <a:r>
              <a:rPr lang="en-GB" b="0" dirty="0">
                <a:solidFill>
                  <a:schemeClr val="tx1"/>
                </a:solidFill>
                <a:latin typeface="Calibri" panose="020F0502020204030204" pitchFamily="34" charset="0"/>
                <a:cs typeface="Calibri" panose="020F0502020204030204" pitchFamily="34" charset="0"/>
              </a:rPr>
              <a:t>Students write (and answer) their own questions, perhaps in pairs* </a:t>
            </a:r>
          </a:p>
          <a:p>
            <a:pPr marL="288000" lvl="0" indent="-288000">
              <a:lnSpc>
                <a:spcPct val="120000"/>
              </a:lnSpc>
              <a:buFont typeface="Arial" panose="020B0604020202020204" pitchFamily="34" charset="0"/>
              <a:buChar char="•"/>
            </a:pPr>
            <a:r>
              <a:rPr lang="en-GB" i="1" dirty="0">
                <a:solidFill>
                  <a:schemeClr val="tx1"/>
                </a:solidFill>
                <a:latin typeface="Calibri" panose="020F0502020204030204" pitchFamily="34" charset="0"/>
                <a:cs typeface="Calibri" panose="020F0502020204030204" pitchFamily="34" charset="0"/>
              </a:rPr>
              <a:t>Games*</a:t>
            </a:r>
            <a:r>
              <a:rPr lang="en-GB" b="0" dirty="0">
                <a:solidFill>
                  <a:schemeClr val="tx1"/>
                </a:solidFill>
                <a:latin typeface="Calibri" panose="020F0502020204030204" pitchFamily="34" charset="0"/>
                <a:cs typeface="Calibri" panose="020F0502020204030204" pitchFamily="34" charset="0"/>
              </a:rPr>
              <a:t> are used for developing confidence and exposing challenges: Treasure Hunts, Murder Mysteries, board games, starters such as the 24-game*, Countdown*</a:t>
            </a:r>
            <a:endParaRPr lang="en-GB" sz="4000" b="0" dirty="0">
              <a:solidFill>
                <a:schemeClr val="tx1"/>
              </a:solidFill>
              <a:latin typeface="Calibri" panose="020F0502020204030204" pitchFamily="34" charset="0"/>
              <a:cs typeface="Calibri" panose="020F0502020204030204" pitchFamily="34" charset="0"/>
            </a:endParaRPr>
          </a:p>
          <a:p>
            <a:pPr marL="288000" indent="-288000">
              <a:lnSpc>
                <a:spcPct val="120000"/>
              </a:lnSpc>
              <a:buFont typeface="Arial" panose="020B0604020202020204" pitchFamily="34" charset="0"/>
              <a:buChar char="•"/>
            </a:pPr>
            <a:r>
              <a:rPr lang="en-GB" i="1" dirty="0">
                <a:solidFill>
                  <a:schemeClr val="tx1"/>
                </a:solidFill>
                <a:latin typeface="Calibri" panose="020F0502020204030204" pitchFamily="34" charset="0"/>
                <a:cs typeface="Calibri" panose="020F0502020204030204" pitchFamily="34" charset="0"/>
              </a:rPr>
              <a:t>Feedback</a:t>
            </a:r>
            <a:r>
              <a:rPr lang="en-GB" b="0" dirty="0">
                <a:solidFill>
                  <a:schemeClr val="tx1"/>
                </a:solidFill>
                <a:latin typeface="Calibri" panose="020F0502020204030204" pitchFamily="34" charset="0"/>
                <a:cs typeface="Calibri" panose="020F0502020204030204" pitchFamily="34" charset="0"/>
              </a:rPr>
              <a:t> has to be immediate, targeted, concrete, action oriented, and confidence building*. </a:t>
            </a:r>
            <a:endParaRPr lang="en-GB" sz="4000" b="0" dirty="0">
              <a:solidFill>
                <a:schemeClr val="tx1"/>
              </a:solidFill>
              <a:latin typeface="Calibri" panose="020F0502020204030204" pitchFamily="34" charset="0"/>
              <a:cs typeface="Calibri" panose="020F0502020204030204" pitchFamily="34" charset="0"/>
            </a:endParaRPr>
          </a:p>
          <a:p>
            <a:pPr lvl="1"/>
            <a:endParaRPr lang="en-GB" sz="2000" dirty="0"/>
          </a:p>
        </p:txBody>
      </p:sp>
      <p:sp>
        <p:nvSpPr>
          <p:cNvPr id="2" name="Title 1"/>
          <p:cNvSpPr>
            <a:spLocks noGrp="1"/>
          </p:cNvSpPr>
          <p:nvPr>
            <p:ph type="title"/>
          </p:nvPr>
        </p:nvSpPr>
        <p:spPr/>
        <p:txBody>
          <a:bodyPr>
            <a:normAutofit fontScale="90000"/>
          </a:bodyPr>
          <a:lstStyle/>
          <a:p>
            <a:r>
              <a:rPr lang="en-GB" sz="2200" cap="none" dirty="0">
                <a:solidFill>
                  <a:schemeClr val="accent2"/>
                </a:solidFill>
              </a:rPr>
              <a:t>Baggage 3: they probably believe they will look silly to peers if they make mistakes. </a:t>
            </a:r>
            <a:br>
              <a:rPr lang="en-GB" dirty="0"/>
            </a:br>
            <a:br>
              <a:rPr lang="en-GB" dirty="0"/>
            </a:br>
            <a:endParaRPr lang="en-GB" dirty="0"/>
          </a:p>
        </p:txBody>
      </p:sp>
      <p:sp>
        <p:nvSpPr>
          <p:cNvPr id="6" name="Footer Placeholder 5"/>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Education &amp; Training Foundation</a:t>
            </a:r>
            <a:endParaRPr kumimoji="0" lang="en-GB" sz="700" b="1" i="0" u="none" strike="noStrike" kern="1200" cap="all" spc="0" normalizeH="0" baseline="0" noProof="0" dirty="0">
              <a:ln>
                <a:noFill/>
              </a:ln>
              <a:solidFill>
                <a:prstClr val="black"/>
              </a:solidFill>
              <a:effectLst/>
              <a:uLnTx/>
              <a:uFillTx/>
              <a:latin typeface="Arial"/>
              <a:ea typeface="+mn-ea"/>
              <a:cs typeface="+mn-cs"/>
            </a:endParaRPr>
          </a:p>
        </p:txBody>
      </p:sp>
      <p:pic>
        <p:nvPicPr>
          <p:cNvPr id="7" name="Picture 6" descr="A picture containing drawing&#10;&#10;Description automatically generated">
            <a:extLst>
              <a:ext uri="{FF2B5EF4-FFF2-40B4-BE49-F238E27FC236}">
                <a16:creationId xmlns:a16="http://schemas.microsoft.com/office/drawing/2014/main" id="{50F95458-60D3-4D9E-B8CF-719930666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336" y="3136107"/>
            <a:ext cx="1333500" cy="1905000"/>
          </a:xfrm>
          <a:prstGeom prst="rect">
            <a:avLst/>
          </a:prstGeom>
        </p:spPr>
      </p:pic>
    </p:spTree>
    <p:extLst>
      <p:ext uri="{BB962C8B-B14F-4D97-AF65-F5344CB8AC3E}">
        <p14:creationId xmlns:p14="http://schemas.microsoft.com/office/powerpoint/2010/main" val="301200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5" name="Text Placeholder 4"/>
          <p:cNvSpPr>
            <a:spLocks noGrp="1"/>
          </p:cNvSpPr>
          <p:nvPr>
            <p:ph type="body" sz="quarter" idx="13"/>
          </p:nvPr>
        </p:nvSpPr>
        <p:spPr>
          <a:xfrm>
            <a:off x="198000" y="949735"/>
            <a:ext cx="5688632" cy="4050042"/>
          </a:xfrm>
        </p:spPr>
        <p:txBody>
          <a:bodyPr>
            <a:normAutofit fontScale="47500" lnSpcReduction="20000"/>
          </a:bodyPr>
          <a:lstStyle/>
          <a:p>
            <a:pPr marL="288000" lvl="0" indent="-180000">
              <a:lnSpc>
                <a:spcPct val="120000"/>
              </a:lnSpc>
              <a:spcBef>
                <a:spcPts val="600"/>
              </a:spcBef>
              <a:buFont typeface="Arial" panose="020B0604020202020204" pitchFamily="34" charset="0"/>
              <a:buChar char="•"/>
            </a:pPr>
            <a:r>
              <a:rPr lang="en-GB" sz="3800" b="0" dirty="0">
                <a:solidFill>
                  <a:schemeClr val="tx1"/>
                </a:solidFill>
                <a:latin typeface="Calibri" panose="020F0502020204030204" pitchFamily="34" charset="0"/>
                <a:cs typeface="Calibri" panose="020F0502020204030204" pitchFamily="34" charset="0"/>
              </a:rPr>
              <a:t>Make that work for you. ‘Now that you’re in college’: capitalise on that fresh start</a:t>
            </a:r>
          </a:p>
          <a:p>
            <a:pPr marL="288000" lvl="0" indent="-180000">
              <a:lnSpc>
                <a:spcPct val="120000"/>
              </a:lnSpc>
              <a:spcBef>
                <a:spcPts val="600"/>
              </a:spcBef>
              <a:buFont typeface="Arial" panose="020B0604020202020204" pitchFamily="34" charset="0"/>
              <a:buChar char="•"/>
            </a:pPr>
            <a:r>
              <a:rPr lang="en-GB" sz="3800" b="0" dirty="0">
                <a:solidFill>
                  <a:schemeClr val="tx1"/>
                </a:solidFill>
                <a:latin typeface="Calibri" panose="020F0502020204030204" pitchFamily="34" charset="0"/>
                <a:cs typeface="Calibri" panose="020F0502020204030204" pitchFamily="34" charset="0"/>
              </a:rPr>
              <a:t>Draw on their experience in their other courses, especially vocational courses*</a:t>
            </a:r>
          </a:p>
          <a:p>
            <a:pPr marL="288000" lvl="0" indent="-180000">
              <a:lnSpc>
                <a:spcPct val="120000"/>
              </a:lnSpc>
              <a:spcBef>
                <a:spcPts val="600"/>
              </a:spcBef>
              <a:buFont typeface="Arial" panose="020B0604020202020204" pitchFamily="34" charset="0"/>
              <a:buChar char="•"/>
            </a:pPr>
            <a:r>
              <a:rPr lang="en-GB" sz="3800" b="0" dirty="0">
                <a:solidFill>
                  <a:schemeClr val="tx1"/>
                </a:solidFill>
                <a:latin typeface="Calibri" panose="020F0502020204030204" pitchFamily="34" charset="0"/>
                <a:cs typeface="Calibri" panose="020F0502020204030204" pitchFamily="34" charset="0"/>
              </a:rPr>
              <a:t>Use examples that are quirky: are blonde men dumb?</a:t>
            </a:r>
          </a:p>
          <a:p>
            <a:pPr marL="288000" lvl="0" indent="-180000">
              <a:lnSpc>
                <a:spcPct val="120000"/>
              </a:lnSpc>
              <a:spcBef>
                <a:spcPts val="600"/>
              </a:spcBef>
              <a:buFont typeface="Arial" panose="020B0604020202020204" pitchFamily="34" charset="0"/>
              <a:buChar char="•"/>
            </a:pPr>
            <a:r>
              <a:rPr lang="en-GB" sz="3800" b="0" dirty="0">
                <a:solidFill>
                  <a:schemeClr val="tx1"/>
                </a:solidFill>
                <a:latin typeface="Calibri" panose="020F0502020204030204" pitchFamily="34" charset="0"/>
                <a:cs typeface="Calibri" panose="020F0502020204030204" pitchFamily="34" charset="0"/>
              </a:rPr>
              <a:t>Increase your expectations of their </a:t>
            </a:r>
            <a:r>
              <a:rPr lang="en-GB" sz="3800" i="1" dirty="0">
                <a:solidFill>
                  <a:schemeClr val="tx1"/>
                </a:solidFill>
                <a:latin typeface="Calibri" panose="020F0502020204030204" pitchFamily="34" charset="0"/>
                <a:cs typeface="Calibri" panose="020F0502020204030204" pitchFamily="34" charset="0"/>
              </a:rPr>
              <a:t>metacognition*</a:t>
            </a:r>
            <a:r>
              <a:rPr lang="en-GB" sz="3800" b="0" dirty="0">
                <a:solidFill>
                  <a:schemeClr val="tx1"/>
                </a:solidFill>
                <a:latin typeface="Calibri" panose="020F0502020204030204" pitchFamily="34" charset="0"/>
                <a:cs typeface="Calibri" panose="020F0502020204030204" pitchFamily="34" charset="0"/>
              </a:rPr>
              <a:t> (monitoring and controlling their thinking): what have you done? how far have you got? Why did you think of that? </a:t>
            </a:r>
          </a:p>
          <a:p>
            <a:pPr marL="288000" lvl="0" indent="-180000">
              <a:lnSpc>
                <a:spcPct val="120000"/>
              </a:lnSpc>
              <a:spcBef>
                <a:spcPts val="600"/>
              </a:spcBef>
              <a:buFont typeface="Arial" panose="020B0604020202020204" pitchFamily="34" charset="0"/>
              <a:buChar char="•"/>
            </a:pPr>
            <a:r>
              <a:rPr lang="en-GB" sz="3800" b="0" dirty="0">
                <a:solidFill>
                  <a:schemeClr val="tx1"/>
                </a:solidFill>
                <a:latin typeface="Calibri" panose="020F0502020204030204" pitchFamily="34" charset="0"/>
                <a:cs typeface="Calibri" panose="020F0502020204030204" pitchFamily="34" charset="0"/>
              </a:rPr>
              <a:t>Monitor resources you draw on for authenticity, e.g.  </a:t>
            </a:r>
            <a:r>
              <a:rPr lang="en-GB" sz="3800" b="0" u="sng"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https://www.map.mathshell.org/tasks.php</a:t>
            </a:r>
            <a:r>
              <a:rPr lang="en-GB" sz="3800" b="0" dirty="0">
                <a:solidFill>
                  <a:schemeClr val="tx1"/>
                </a:solidFill>
                <a:latin typeface="Calibri" panose="020F0502020204030204" pitchFamily="34" charset="0"/>
                <a:cs typeface="Calibri" panose="020F0502020204030204" pitchFamily="34" charset="0"/>
              </a:rPr>
              <a:t>, ‘Ponzi’ Pyramid Schemes.</a:t>
            </a:r>
          </a:p>
          <a:p>
            <a:pPr marL="108000" lvl="0">
              <a:lnSpc>
                <a:spcPct val="120000"/>
              </a:lnSpc>
            </a:pPr>
            <a:endParaRPr lang="en-GB" b="0" dirty="0">
              <a:solidFill>
                <a:schemeClr val="tx1"/>
              </a:solidFill>
            </a:endParaRPr>
          </a:p>
          <a:p>
            <a:pPr lvl="1"/>
            <a:endParaRPr lang="en-GB" sz="2000" dirty="0"/>
          </a:p>
        </p:txBody>
      </p:sp>
      <p:sp>
        <p:nvSpPr>
          <p:cNvPr id="2" name="Title 1"/>
          <p:cNvSpPr>
            <a:spLocks noGrp="1"/>
          </p:cNvSpPr>
          <p:nvPr>
            <p:ph type="title"/>
          </p:nvPr>
        </p:nvSpPr>
        <p:spPr/>
        <p:txBody>
          <a:bodyPr>
            <a:normAutofit fontScale="90000"/>
          </a:bodyPr>
          <a:lstStyle/>
          <a:p>
            <a:r>
              <a:rPr lang="en-GB" sz="2200" cap="none" dirty="0">
                <a:solidFill>
                  <a:schemeClr val="accent2"/>
                </a:solidFill>
              </a:rPr>
              <a:t>Baggage 4: They believe they are adults now.</a:t>
            </a:r>
            <a:br>
              <a:rPr lang="en-GB" dirty="0"/>
            </a:br>
            <a:br>
              <a:rPr lang="en-GB" dirty="0"/>
            </a:br>
            <a:endParaRPr lang="en-GB" dirty="0"/>
          </a:p>
        </p:txBody>
      </p:sp>
      <p:sp>
        <p:nvSpPr>
          <p:cNvPr id="6" name="Footer Placeholder 5"/>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Education &amp; Training Foundation</a:t>
            </a:r>
            <a:endParaRPr kumimoji="0" lang="en-GB" sz="700" b="1" i="0" u="none" strike="noStrike" kern="1200" cap="all" spc="0" normalizeH="0" baseline="0" noProof="0" dirty="0">
              <a:ln>
                <a:noFill/>
              </a:ln>
              <a:solidFill>
                <a:prstClr val="black"/>
              </a:solidFill>
              <a:effectLst/>
              <a:uLnTx/>
              <a:uFillTx/>
              <a:latin typeface="Arial"/>
              <a:ea typeface="+mn-ea"/>
              <a:cs typeface="+mn-cs"/>
            </a:endParaRPr>
          </a:p>
        </p:txBody>
      </p:sp>
      <p:pic>
        <p:nvPicPr>
          <p:cNvPr id="7" name="Picture Placeholder 24">
            <a:extLst>
              <a:ext uri="{FF2B5EF4-FFF2-40B4-BE49-F238E27FC236}">
                <a16:creationId xmlns:a16="http://schemas.microsoft.com/office/drawing/2014/main" id="{28E51CA6-B142-4AB1-A7B2-DD9E0A75D3F5}"/>
              </a:ext>
            </a:extLst>
          </p:cNvPr>
          <p:cNvPicPr>
            <a:picLocks noChangeAspect="1"/>
          </p:cNvPicPr>
          <p:nvPr/>
        </p:nvPicPr>
        <p:blipFill>
          <a:blip r:embed="rId4" cstate="print">
            <a:extLst>
              <a:ext uri="{28A0092B-C50C-407E-A947-70E740481C1C}">
                <a14:useLocalDpi xmlns:a14="http://schemas.microsoft.com/office/drawing/2010/main" val="0"/>
              </a:ext>
            </a:extLst>
          </a:blip>
          <a:srcRect t="3945" b="3945"/>
          <a:stretch>
            <a:fillRect/>
          </a:stretch>
        </p:blipFill>
        <p:spPr>
          <a:xfrm>
            <a:off x="6266204" y="2355726"/>
            <a:ext cx="2850854" cy="2822843"/>
          </a:xfrm>
          <a:prstGeom prst="rect">
            <a:avLst/>
          </a:prstGeom>
        </p:spPr>
      </p:pic>
    </p:spTree>
    <p:extLst>
      <p:ext uri="{BB962C8B-B14F-4D97-AF65-F5344CB8AC3E}">
        <p14:creationId xmlns:p14="http://schemas.microsoft.com/office/powerpoint/2010/main" val="1811706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5" name="Text Placeholder 4"/>
          <p:cNvSpPr>
            <a:spLocks noGrp="1"/>
          </p:cNvSpPr>
          <p:nvPr>
            <p:ph type="body" sz="quarter" idx="13"/>
          </p:nvPr>
        </p:nvSpPr>
        <p:spPr>
          <a:xfrm>
            <a:off x="232950" y="1275606"/>
            <a:ext cx="8442738" cy="3312268"/>
          </a:xfrm>
        </p:spPr>
        <p:txBody>
          <a:bodyPr>
            <a:normAutofit fontScale="55000" lnSpcReduction="20000"/>
          </a:bodyPr>
          <a:lstStyle/>
          <a:p>
            <a:pPr marL="288000" lvl="0" indent="-180000">
              <a:lnSpc>
                <a:spcPct val="120000"/>
              </a:lnSpc>
              <a:spcBef>
                <a:spcPts val="600"/>
              </a:spcBef>
              <a:buFont typeface="Arial" panose="020B0604020202020204" pitchFamily="34" charset="0"/>
              <a:buChar char="•"/>
            </a:pPr>
            <a:r>
              <a:rPr lang="en-GB" b="0" dirty="0">
                <a:solidFill>
                  <a:schemeClr val="tx1"/>
                </a:solidFill>
                <a:latin typeface="Calibri" panose="020F0502020204030204" pitchFamily="34" charset="0"/>
                <a:cs typeface="Calibri" panose="020F0502020204030204" pitchFamily="34" charset="0"/>
              </a:rPr>
              <a:t>Acknowledge the issue* </a:t>
            </a:r>
            <a:endParaRPr lang="en-GB" sz="3200" b="0" dirty="0">
              <a:solidFill>
                <a:schemeClr val="tx1"/>
              </a:solidFill>
              <a:latin typeface="Calibri" panose="020F0502020204030204" pitchFamily="34" charset="0"/>
              <a:cs typeface="Calibri" panose="020F0502020204030204" pitchFamily="34" charset="0"/>
            </a:endParaRPr>
          </a:p>
          <a:p>
            <a:pPr marL="288000" lvl="0" indent="-180000">
              <a:lnSpc>
                <a:spcPct val="120000"/>
              </a:lnSpc>
              <a:spcBef>
                <a:spcPts val="600"/>
              </a:spcBef>
              <a:buFont typeface="Arial" panose="020B0604020202020204" pitchFamily="34" charset="0"/>
              <a:buChar char="•"/>
            </a:pPr>
            <a:r>
              <a:rPr lang="en-GB" i="1" dirty="0">
                <a:solidFill>
                  <a:schemeClr val="tx1"/>
                </a:solidFill>
                <a:latin typeface="Calibri" panose="020F0502020204030204" pitchFamily="34" charset="0"/>
                <a:cs typeface="Calibri" panose="020F0502020204030204" pitchFamily="34" charset="0"/>
              </a:rPr>
              <a:t>Relationships*</a:t>
            </a:r>
            <a:r>
              <a:rPr lang="en-GB" b="0" dirty="0">
                <a:solidFill>
                  <a:schemeClr val="tx1"/>
                </a:solidFill>
                <a:latin typeface="Calibri" panose="020F0502020204030204" pitchFamily="34" charset="0"/>
                <a:cs typeface="Calibri" panose="020F0502020204030204" pitchFamily="34" charset="0"/>
              </a:rPr>
              <a:t> are important, but…. Most low attaining pupils enjoy their mathematics lessons and value their mathematics teacher, even though they report finding mathematics difficult. However, learning to work through struggle and some failure is important.</a:t>
            </a:r>
            <a:endParaRPr lang="en-GB" sz="3200" b="0" dirty="0">
              <a:solidFill>
                <a:schemeClr val="tx1"/>
              </a:solidFill>
              <a:latin typeface="Calibri" panose="020F0502020204030204" pitchFamily="34" charset="0"/>
              <a:cs typeface="Calibri" panose="020F0502020204030204" pitchFamily="34" charset="0"/>
            </a:endParaRPr>
          </a:p>
          <a:p>
            <a:pPr marL="288000" lvl="0" indent="-180000">
              <a:lnSpc>
                <a:spcPct val="120000"/>
              </a:lnSpc>
              <a:spcBef>
                <a:spcPts val="600"/>
              </a:spcBef>
              <a:buFont typeface="Arial" panose="020B0604020202020204" pitchFamily="34" charset="0"/>
              <a:buChar char="•"/>
            </a:pPr>
            <a:r>
              <a:rPr lang="en-GB" b="0" dirty="0">
                <a:solidFill>
                  <a:schemeClr val="tx1"/>
                </a:solidFill>
                <a:latin typeface="Calibri" panose="020F0502020204030204" pitchFamily="34" charset="0"/>
                <a:cs typeface="Calibri" panose="020F0502020204030204" pitchFamily="34" charset="0"/>
              </a:rPr>
              <a:t>Subtle messages about the </a:t>
            </a:r>
            <a:r>
              <a:rPr lang="en-GB" i="1" dirty="0">
                <a:solidFill>
                  <a:schemeClr val="tx1"/>
                </a:solidFill>
                <a:latin typeface="Calibri" panose="020F0502020204030204" pitchFamily="34" charset="0"/>
                <a:cs typeface="Calibri" panose="020F0502020204030204" pitchFamily="34" charset="0"/>
              </a:rPr>
              <a:t>usefulness of maths* </a:t>
            </a:r>
            <a:r>
              <a:rPr lang="en-GB" b="0" dirty="0">
                <a:solidFill>
                  <a:schemeClr val="tx1"/>
                </a:solidFill>
                <a:latin typeface="Calibri" panose="020F0502020204030204" pitchFamily="34" charset="0"/>
                <a:cs typeface="Calibri" panose="020F0502020204030204" pitchFamily="34" charset="0"/>
              </a:rPr>
              <a:t>– and talk with your colleagues across the curriculum. Contexts need to be authentic – or presented as puzzles.</a:t>
            </a:r>
            <a:endParaRPr lang="en-GB" sz="3200" b="0" dirty="0">
              <a:solidFill>
                <a:schemeClr val="tx1"/>
              </a:solidFill>
              <a:latin typeface="Calibri" panose="020F0502020204030204" pitchFamily="34" charset="0"/>
              <a:cs typeface="Calibri" panose="020F0502020204030204" pitchFamily="34" charset="0"/>
            </a:endParaRPr>
          </a:p>
          <a:p>
            <a:pPr marL="288000" lvl="0" indent="-180000">
              <a:lnSpc>
                <a:spcPct val="120000"/>
              </a:lnSpc>
              <a:spcBef>
                <a:spcPts val="600"/>
              </a:spcBef>
              <a:buFont typeface="Arial" panose="020B0604020202020204" pitchFamily="34" charset="0"/>
              <a:buChar char="•"/>
            </a:pPr>
            <a:r>
              <a:rPr lang="en-GB" b="0" dirty="0">
                <a:solidFill>
                  <a:schemeClr val="tx1"/>
                </a:solidFill>
                <a:latin typeface="Calibri" panose="020F0502020204030204" pitchFamily="34" charset="0"/>
                <a:cs typeface="Calibri" panose="020F0502020204030204" pitchFamily="34" charset="0"/>
              </a:rPr>
              <a:t>https://www.transum.org/Software/sw/Starter_of_the_day/Starter_November25.asp</a:t>
            </a:r>
          </a:p>
          <a:p>
            <a:pPr lvl="1"/>
            <a:endParaRPr lang="en-GB" sz="2000" dirty="0"/>
          </a:p>
        </p:txBody>
      </p:sp>
      <p:sp>
        <p:nvSpPr>
          <p:cNvPr id="2" name="Title 1"/>
          <p:cNvSpPr>
            <a:spLocks noGrp="1"/>
          </p:cNvSpPr>
          <p:nvPr>
            <p:ph type="title"/>
          </p:nvPr>
        </p:nvSpPr>
        <p:spPr/>
        <p:txBody>
          <a:bodyPr>
            <a:normAutofit fontScale="90000"/>
          </a:bodyPr>
          <a:lstStyle/>
          <a:p>
            <a:r>
              <a:rPr lang="en-GB" sz="2200" cap="none" dirty="0">
                <a:solidFill>
                  <a:schemeClr val="accent2"/>
                </a:solidFill>
              </a:rPr>
              <a:t>Baggage 5: they probably resent having maths lessons imposed on them</a:t>
            </a:r>
            <a:br>
              <a:rPr lang="en-GB" dirty="0"/>
            </a:br>
            <a:br>
              <a:rPr lang="en-GB" dirty="0"/>
            </a:br>
            <a:endParaRPr lang="en-GB" dirty="0"/>
          </a:p>
        </p:txBody>
      </p:sp>
      <p:sp>
        <p:nvSpPr>
          <p:cNvPr id="6" name="Footer Placeholder 5"/>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Education &amp; Training Foundation</a:t>
            </a:r>
            <a:endParaRPr kumimoji="0" lang="en-GB" sz="700" b="1" i="0" u="none" strike="noStrike" kern="1200" cap="all"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21689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5" name="Text Placeholder 4"/>
          <p:cNvSpPr>
            <a:spLocks noGrp="1"/>
          </p:cNvSpPr>
          <p:nvPr>
            <p:ph type="body" sz="quarter" idx="13"/>
          </p:nvPr>
        </p:nvSpPr>
        <p:spPr>
          <a:xfrm>
            <a:off x="2118553" y="1454995"/>
            <a:ext cx="6551960" cy="3312268"/>
          </a:xfrm>
        </p:spPr>
        <p:txBody>
          <a:bodyPr>
            <a:normAutofit/>
          </a:bodyPr>
          <a:lstStyle/>
          <a:p>
            <a:pPr marL="342900" lvl="0" indent="-342900">
              <a:lnSpc>
                <a:spcPts val="2000"/>
              </a:lnSpc>
              <a:spcBef>
                <a:spcPts val="600"/>
              </a:spcBef>
              <a:buFont typeface="Arial" panose="020B0604020202020204" pitchFamily="34" charset="0"/>
              <a:buChar char="•"/>
            </a:pPr>
            <a:r>
              <a:rPr lang="en-GB" sz="2000" b="0" dirty="0">
                <a:solidFill>
                  <a:schemeClr val="tx1"/>
                </a:solidFill>
                <a:latin typeface="Calibri" panose="020F0502020204030204" pitchFamily="34" charset="0"/>
                <a:cs typeface="Calibri" panose="020F0502020204030204" pitchFamily="34" charset="0"/>
              </a:rPr>
              <a:t>Explicit teaching for sense-making</a:t>
            </a:r>
          </a:p>
          <a:p>
            <a:pPr marL="342900" lvl="0" indent="-342900">
              <a:lnSpc>
                <a:spcPts val="2000"/>
              </a:lnSpc>
              <a:spcBef>
                <a:spcPts val="600"/>
              </a:spcBef>
              <a:buFont typeface="Arial" panose="020B0604020202020204" pitchFamily="34" charset="0"/>
              <a:buChar char="•"/>
            </a:pPr>
            <a:r>
              <a:rPr lang="en-GB" sz="2000" b="0" dirty="0">
                <a:solidFill>
                  <a:schemeClr val="tx1"/>
                </a:solidFill>
                <a:latin typeface="Calibri" panose="020F0502020204030204" pitchFamily="34" charset="0"/>
                <a:cs typeface="Calibri" panose="020F0502020204030204" pitchFamily="34" charset="0"/>
              </a:rPr>
              <a:t>Mathematical talk </a:t>
            </a:r>
          </a:p>
          <a:p>
            <a:pPr marL="342900" lvl="0" indent="-342900">
              <a:lnSpc>
                <a:spcPts val="2000"/>
              </a:lnSpc>
              <a:spcBef>
                <a:spcPts val="600"/>
              </a:spcBef>
              <a:buFont typeface="Arial" panose="020B0604020202020204" pitchFamily="34" charset="0"/>
              <a:buChar char="•"/>
            </a:pPr>
            <a:r>
              <a:rPr lang="en-GB" sz="2000" b="0" dirty="0">
                <a:solidFill>
                  <a:schemeClr val="tx1"/>
                </a:solidFill>
                <a:latin typeface="Calibri" panose="020F0502020204030204" pitchFamily="34" charset="0"/>
                <a:cs typeface="Calibri" panose="020F0502020204030204" pitchFamily="34" charset="0"/>
              </a:rPr>
              <a:t>Use of manipulatives and representations</a:t>
            </a:r>
          </a:p>
          <a:p>
            <a:pPr marL="342900" lvl="0" indent="-342900">
              <a:lnSpc>
                <a:spcPts val="2000"/>
              </a:lnSpc>
              <a:spcBef>
                <a:spcPts val="600"/>
              </a:spcBef>
              <a:buFont typeface="Arial" panose="020B0604020202020204" pitchFamily="34" charset="0"/>
              <a:buChar char="•"/>
            </a:pPr>
            <a:r>
              <a:rPr lang="en-GB" sz="2000" b="0" dirty="0">
                <a:solidFill>
                  <a:schemeClr val="tx1"/>
                </a:solidFill>
                <a:latin typeface="Calibri" panose="020F0502020204030204" pitchFamily="34" charset="0"/>
                <a:cs typeface="Calibri" panose="020F0502020204030204" pitchFamily="34" charset="0"/>
              </a:rPr>
              <a:t>Metacognition and self-regulation</a:t>
            </a:r>
          </a:p>
          <a:p>
            <a:pPr marL="342900" lvl="0" indent="-342900">
              <a:lnSpc>
                <a:spcPts val="2000"/>
              </a:lnSpc>
              <a:spcBef>
                <a:spcPts val="600"/>
              </a:spcBef>
              <a:buFont typeface="Arial" panose="020B0604020202020204" pitchFamily="34" charset="0"/>
              <a:buChar char="•"/>
            </a:pPr>
            <a:r>
              <a:rPr lang="en-GB" sz="2000" b="0" dirty="0">
                <a:solidFill>
                  <a:schemeClr val="tx1"/>
                </a:solidFill>
                <a:latin typeface="Calibri" panose="020F0502020204030204" pitchFamily="34" charset="0"/>
                <a:cs typeface="Calibri" panose="020F0502020204030204" pitchFamily="34" charset="0"/>
              </a:rPr>
              <a:t>Formative assessment</a:t>
            </a:r>
          </a:p>
          <a:p>
            <a:pPr marL="342900" lvl="0" indent="-342900">
              <a:lnSpc>
                <a:spcPts val="2000"/>
              </a:lnSpc>
              <a:spcBef>
                <a:spcPts val="600"/>
              </a:spcBef>
              <a:buFont typeface="Arial" panose="020B0604020202020204" pitchFamily="34" charset="0"/>
              <a:buChar char="•"/>
            </a:pPr>
            <a:r>
              <a:rPr lang="en-GB" sz="2000" b="0" dirty="0">
                <a:solidFill>
                  <a:schemeClr val="tx1"/>
                </a:solidFill>
                <a:latin typeface="Calibri" panose="020F0502020204030204" pitchFamily="34" charset="0"/>
                <a:cs typeface="Calibri" panose="020F0502020204030204" pitchFamily="34" charset="0"/>
              </a:rPr>
              <a:t>Feedback</a:t>
            </a:r>
          </a:p>
          <a:p>
            <a:pPr marL="342900" lvl="0" indent="-342900">
              <a:lnSpc>
                <a:spcPts val="2000"/>
              </a:lnSpc>
              <a:spcBef>
                <a:spcPts val="600"/>
              </a:spcBef>
              <a:buFont typeface="Arial" panose="020B0604020202020204" pitchFamily="34" charset="0"/>
              <a:buChar char="•"/>
            </a:pPr>
            <a:r>
              <a:rPr lang="en-GB" sz="2000" b="0" dirty="0">
                <a:solidFill>
                  <a:schemeClr val="tx1"/>
                </a:solidFill>
                <a:latin typeface="Calibri" panose="020F0502020204030204" pitchFamily="34" charset="0"/>
                <a:cs typeface="Calibri" panose="020F0502020204030204" pitchFamily="34" charset="0"/>
              </a:rPr>
              <a:t>And structures, including teacher professional development,  that support those</a:t>
            </a:r>
          </a:p>
          <a:p>
            <a:pPr lvl="1"/>
            <a:endParaRPr lang="en-GB" sz="2000" dirty="0"/>
          </a:p>
        </p:txBody>
      </p:sp>
      <p:sp>
        <p:nvSpPr>
          <p:cNvPr id="2" name="Title 1"/>
          <p:cNvSpPr>
            <a:spLocks noGrp="1"/>
          </p:cNvSpPr>
          <p:nvPr>
            <p:ph type="title"/>
          </p:nvPr>
        </p:nvSpPr>
        <p:spPr/>
        <p:txBody>
          <a:bodyPr>
            <a:normAutofit/>
          </a:bodyPr>
          <a:lstStyle/>
          <a:p>
            <a:r>
              <a:rPr lang="en-GB" b="0" i="1" cap="none" dirty="0"/>
              <a:t>In summary, pedagogy at all levels should include</a:t>
            </a:r>
            <a:br>
              <a:rPr lang="en-GB" dirty="0"/>
            </a:br>
            <a:endParaRPr lang="en-GB" dirty="0"/>
          </a:p>
        </p:txBody>
      </p:sp>
      <p:sp>
        <p:nvSpPr>
          <p:cNvPr id="6" name="Footer Placeholder 5"/>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all" spc="0" normalizeH="0" baseline="0" noProof="0">
                <a:ln>
                  <a:noFill/>
                </a:ln>
                <a:solidFill>
                  <a:prstClr val="black"/>
                </a:solidFill>
                <a:effectLst/>
                <a:uLnTx/>
                <a:uFillTx/>
                <a:latin typeface="Arial"/>
                <a:ea typeface="+mn-ea"/>
                <a:cs typeface="+mn-cs"/>
              </a:rPr>
              <a:t>Education &amp; Training Foundation</a:t>
            </a:r>
            <a:endParaRPr kumimoji="0" lang="en-GB" sz="700" b="1" i="0" u="none" strike="noStrike" kern="1200" cap="all"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28080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04</a:t>
            </a:r>
          </a:p>
        </p:txBody>
      </p:sp>
      <p:sp>
        <p:nvSpPr>
          <p:cNvPr id="5" name="Subtitle 4"/>
          <p:cNvSpPr>
            <a:spLocks noGrp="1"/>
          </p:cNvSpPr>
          <p:nvPr>
            <p:ph type="subTitle" idx="1"/>
          </p:nvPr>
        </p:nvSpPr>
        <p:spPr/>
        <p:txBody>
          <a:bodyPr>
            <a:normAutofit/>
          </a:bodyPr>
          <a:lstStyle/>
          <a:p>
            <a:r>
              <a:rPr lang="en-GB" sz="2400" cap="none" dirty="0"/>
              <a:t>Questions/discussion</a:t>
            </a:r>
          </a:p>
          <a:p>
            <a:r>
              <a:rPr lang="en-GB" sz="2400" cap="none" dirty="0"/>
              <a:t>j.golding@ucl.ac.uk </a:t>
            </a:r>
          </a:p>
        </p:txBody>
      </p:sp>
      <p:pic>
        <p:nvPicPr>
          <p:cNvPr id="4" name="Picture 3" descr="Logo&#10;&#10;Description automatically generated">
            <a:extLst>
              <a:ext uri="{FF2B5EF4-FFF2-40B4-BE49-F238E27FC236}">
                <a16:creationId xmlns:a16="http://schemas.microsoft.com/office/drawing/2014/main" id="{CE6DD287-294B-4315-9E11-8FF32CB23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195486"/>
            <a:ext cx="1475688" cy="765171"/>
          </a:xfrm>
          <a:prstGeom prst="rect">
            <a:avLst/>
          </a:prstGeom>
        </p:spPr>
      </p:pic>
    </p:spTree>
    <p:extLst>
      <p:ext uri="{BB962C8B-B14F-4D97-AF65-F5344CB8AC3E}">
        <p14:creationId xmlns:p14="http://schemas.microsoft.com/office/powerpoint/2010/main" val="3128468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A3580A-7E82-4B0A-B9E9-8864CB8D7845}"/>
              </a:ext>
            </a:extLst>
          </p:cNvPr>
          <p:cNvSpPr>
            <a:spLocks noGrp="1"/>
          </p:cNvSpPr>
          <p:nvPr>
            <p:ph type="sldNum" sz="quarter" idx="12"/>
          </p:nvPr>
        </p:nvSpPr>
        <p:spPr/>
        <p:txBody>
          <a:bodyPr/>
          <a:lstStyle/>
          <a:p>
            <a:fld id="{DA2C159E-F13C-4A85-9A41-E7669D3E0D70}" type="slidenum">
              <a:rPr lang="en-GB" smtClean="0"/>
              <a:t>36</a:t>
            </a:fld>
            <a:endParaRPr lang="en-GB"/>
          </a:p>
        </p:txBody>
      </p:sp>
      <p:sp>
        <p:nvSpPr>
          <p:cNvPr id="3" name="Text Placeholder 2">
            <a:extLst>
              <a:ext uri="{FF2B5EF4-FFF2-40B4-BE49-F238E27FC236}">
                <a16:creationId xmlns:a16="http://schemas.microsoft.com/office/drawing/2014/main" id="{0783BA92-7EF4-460B-9AED-DB8E6AD10E9B}"/>
              </a:ext>
            </a:extLst>
          </p:cNvPr>
          <p:cNvSpPr>
            <a:spLocks noGrp="1"/>
          </p:cNvSpPr>
          <p:nvPr>
            <p:ph type="body" sz="quarter" idx="13"/>
          </p:nvPr>
        </p:nvSpPr>
        <p:spPr>
          <a:xfrm>
            <a:off x="226878" y="699542"/>
            <a:ext cx="8671374" cy="3888432"/>
          </a:xfrm>
        </p:spPr>
        <p:txBody>
          <a:bodyPr>
            <a:normAutofit fontScale="25000" lnSpcReduction="20000"/>
          </a:bodyPr>
          <a:lstStyle/>
          <a:p>
            <a:pPr marL="36000" indent="-216000">
              <a:lnSpc>
                <a:spcPct val="120000"/>
              </a:lnSpc>
              <a:buFont typeface="Arial" panose="020B0604020202020204" pitchFamily="34" charset="0"/>
              <a:buChar char="•"/>
            </a:pPr>
            <a:r>
              <a:rPr lang="en-GB" sz="4800" b="0" dirty="0">
                <a:solidFill>
                  <a:schemeClr val="tx1"/>
                </a:solidFill>
              </a:rPr>
              <a:t>Allen, T., Riley K., &amp; Coates, M. (2020). </a:t>
            </a:r>
            <a:r>
              <a:rPr lang="en-GB" sz="4800" b="0" i="1" dirty="0">
                <a:solidFill>
                  <a:schemeClr val="tx1"/>
                </a:solidFill>
              </a:rPr>
              <a:t>Belonging, Behaviour and Inclusion: A Literature Review of What we know and What we don’t know. </a:t>
            </a:r>
            <a:r>
              <a:rPr lang="en-GB" sz="4800" b="0" dirty="0">
                <a:solidFill>
                  <a:schemeClr val="tx1"/>
                </a:solidFill>
              </a:rPr>
              <a:t>London: National Education Union. </a:t>
            </a:r>
          </a:p>
          <a:p>
            <a:pPr marL="36000" indent="-216000">
              <a:lnSpc>
                <a:spcPct val="120000"/>
              </a:lnSpc>
              <a:buFont typeface="Arial" panose="020B0604020202020204" pitchFamily="34" charset="0"/>
              <a:buChar char="•"/>
            </a:pPr>
            <a:r>
              <a:rPr lang="en-GB" sz="4800" b="0" dirty="0">
                <a:solidFill>
                  <a:schemeClr val="tx1"/>
                </a:solidFill>
              </a:rPr>
              <a:t>ASCL (2019). </a:t>
            </a:r>
            <a:r>
              <a:rPr lang="en-GB" sz="4800" b="0" i="1" dirty="0">
                <a:solidFill>
                  <a:schemeClr val="tx1"/>
                </a:solidFill>
              </a:rPr>
              <a:t>The Forgotten Third: Report of the Commission of Inquiry chaired by Roy Blatchford</a:t>
            </a:r>
            <a:r>
              <a:rPr lang="en-GB" sz="4800" b="0" dirty="0">
                <a:solidFill>
                  <a:schemeClr val="tx1"/>
                </a:solidFill>
              </a:rPr>
              <a:t>. Oxford: OUP.</a:t>
            </a:r>
          </a:p>
          <a:p>
            <a:pPr marL="36000" indent="-216000">
              <a:lnSpc>
                <a:spcPct val="120000"/>
              </a:lnSpc>
              <a:buFont typeface="Arial" panose="020B0604020202020204" pitchFamily="34" charset="0"/>
              <a:buChar char="•"/>
            </a:pPr>
            <a:r>
              <a:rPr lang="en-GB" sz="4800" b="0" dirty="0">
                <a:solidFill>
                  <a:schemeClr val="tx1"/>
                </a:solidFill>
              </a:rPr>
              <a:t>Ashcraft, M.H. and Kirk, E.P. (2001), ‘The relationships among working memory, math anxiety, and performance’, </a:t>
            </a:r>
            <a:r>
              <a:rPr lang="en-GB" sz="4800" b="0" i="1" dirty="0">
                <a:solidFill>
                  <a:schemeClr val="tx1"/>
                </a:solidFill>
              </a:rPr>
              <a:t>Journal of Experimental Psychology: General</a:t>
            </a:r>
            <a:r>
              <a:rPr lang="en-GB" sz="4800" b="0" dirty="0">
                <a:solidFill>
                  <a:schemeClr val="tx1"/>
                </a:solidFill>
              </a:rPr>
              <a:t>, 130, 224–237. Available at: </a:t>
            </a:r>
            <a:r>
              <a:rPr lang="en-GB" sz="4800" b="0" u="sng" dirty="0">
                <a:solidFill>
                  <a:schemeClr val="tx1"/>
                </a:solidFill>
              </a:rPr>
              <a:t>http://dx.doi.org/10.1037/0096-3445.130.2.224</a:t>
            </a:r>
            <a:endParaRPr lang="en-GB" sz="4800" b="0" dirty="0">
              <a:solidFill>
                <a:schemeClr val="tx1"/>
              </a:solidFill>
            </a:endParaRPr>
          </a:p>
          <a:p>
            <a:pPr marL="36000" indent="-216000">
              <a:lnSpc>
                <a:spcPct val="120000"/>
              </a:lnSpc>
              <a:buFont typeface="Arial" panose="020B0604020202020204" pitchFamily="34" charset="0"/>
              <a:buChar char="•"/>
            </a:pPr>
            <a:r>
              <a:rPr lang="en-GB" sz="4800" b="0" dirty="0">
                <a:solidFill>
                  <a:schemeClr val="tx1"/>
                </a:solidFill>
              </a:rPr>
              <a:t>Dalby, D. and Noyes, A. (2016), ‘Locating mathematics within post-16 vocational education in England’, </a:t>
            </a:r>
            <a:r>
              <a:rPr lang="en-GB" sz="4800" b="0" i="1" dirty="0">
                <a:solidFill>
                  <a:schemeClr val="tx1"/>
                </a:solidFill>
              </a:rPr>
              <a:t>Journal of Vocational Education &amp; Training</a:t>
            </a:r>
            <a:r>
              <a:rPr lang="en-GB" sz="4800" b="0" dirty="0">
                <a:solidFill>
                  <a:schemeClr val="tx1"/>
                </a:solidFill>
              </a:rPr>
              <a:t>, 68(1), 70–86. Available at: </a:t>
            </a:r>
            <a:r>
              <a:rPr lang="en-GB" sz="4800" b="0" u="sng" dirty="0">
                <a:solidFill>
                  <a:schemeClr val="tx1"/>
                </a:solidFill>
              </a:rPr>
              <a:t>https://doi.org/10.1080/13636820.2015.1110828</a:t>
            </a:r>
            <a:endParaRPr lang="en-GB" sz="4800" b="0" dirty="0">
              <a:solidFill>
                <a:schemeClr val="tx1"/>
              </a:solidFill>
            </a:endParaRPr>
          </a:p>
          <a:p>
            <a:pPr marL="36000" lvl="0" indent="-216000">
              <a:lnSpc>
                <a:spcPct val="120000"/>
              </a:lnSpc>
              <a:buFont typeface="Arial" panose="020B0604020202020204" pitchFamily="34" charset="0"/>
              <a:buChar char="•"/>
            </a:pPr>
            <a:r>
              <a:rPr lang="en-GB" sz="4800" b="0" dirty="0" err="1">
                <a:solidFill>
                  <a:schemeClr val="tx1"/>
                </a:solidFill>
              </a:rPr>
              <a:t>Higton</a:t>
            </a:r>
            <a:r>
              <a:rPr lang="en-GB" sz="4800" b="0" dirty="0">
                <a:solidFill>
                  <a:schemeClr val="tx1"/>
                </a:solidFill>
              </a:rPr>
              <a:t>, J., Archer, R., Dalby, D., Robinson, S., Birkin, G., Stutz, A., Smith, R. and Duckworth, V. (2017), </a:t>
            </a:r>
            <a:r>
              <a:rPr lang="en-GB" sz="4800" b="0" i="1" dirty="0">
                <a:solidFill>
                  <a:schemeClr val="tx1"/>
                </a:solidFill>
              </a:rPr>
              <a:t>Effective Practice in the Delivery and Teaching of English and Mathematics to 16–18 year olds </a:t>
            </a:r>
            <a:r>
              <a:rPr lang="en-GB" sz="4800" b="0" dirty="0">
                <a:solidFill>
                  <a:schemeClr val="tx1"/>
                </a:solidFill>
              </a:rPr>
              <a:t>(Department for Education: London, UK). Available at: </a:t>
            </a:r>
            <a:r>
              <a:rPr lang="en-GB" sz="4800" b="0" u="sng" dirty="0">
                <a:solidFill>
                  <a:schemeClr val="tx1"/>
                </a:solidFill>
                <a:hlinkClick r:id="rId2">
                  <a:extLst>
                    <a:ext uri="{A12FA001-AC4F-418D-AE19-62706E023703}">
                      <ahyp:hlinkClr xmlns:ahyp="http://schemas.microsoft.com/office/drawing/2018/hyperlinkcolor" val="tx"/>
                    </a:ext>
                  </a:extLst>
                </a:hlinkClick>
              </a:rPr>
              <a:t>https://www.gov.uk/government/publications/english-and-maths-for-16-to-18-year-olds-effective-teaching</a:t>
            </a:r>
            <a:endParaRPr lang="en-GB" sz="4800" b="0" u="sng" dirty="0">
              <a:solidFill>
                <a:schemeClr val="tx1"/>
              </a:solidFill>
            </a:endParaRPr>
          </a:p>
          <a:p>
            <a:pPr marL="36000" indent="-216000">
              <a:lnSpc>
                <a:spcPct val="120000"/>
              </a:lnSpc>
              <a:buFont typeface="Arial" panose="020B0604020202020204" pitchFamily="34" charset="0"/>
              <a:buChar char="•"/>
            </a:pPr>
            <a:r>
              <a:rPr lang="en-GB" sz="4800" b="0" dirty="0">
                <a:solidFill>
                  <a:schemeClr val="tx1"/>
                </a:solidFill>
              </a:rPr>
              <a:t>Hodgen, J., Coe, R., Foster, C., Brown, M., Higgins, S., &amp; </a:t>
            </a:r>
            <a:r>
              <a:rPr lang="en-GB" sz="4800" b="0" dirty="0" err="1">
                <a:solidFill>
                  <a:schemeClr val="tx1"/>
                </a:solidFill>
              </a:rPr>
              <a:t>Küchemann</a:t>
            </a:r>
            <a:r>
              <a:rPr lang="en-GB" sz="4800" b="0" dirty="0">
                <a:solidFill>
                  <a:schemeClr val="tx1"/>
                </a:solidFill>
              </a:rPr>
              <a:t>, D. (2020). </a:t>
            </a:r>
            <a:r>
              <a:rPr lang="en-GB" sz="4800" b="0" i="1" dirty="0">
                <a:solidFill>
                  <a:schemeClr val="tx1"/>
                </a:solidFill>
              </a:rPr>
              <a:t>Low attainment in mathematics: An investigation focusing on Year 9 students in England. Final Report</a:t>
            </a:r>
            <a:r>
              <a:rPr lang="en-GB" sz="4800" b="0" dirty="0">
                <a:solidFill>
                  <a:schemeClr val="tx1"/>
                </a:solidFill>
              </a:rPr>
              <a:t>. London: UCL Institute of Education.</a:t>
            </a:r>
          </a:p>
          <a:p>
            <a:pPr marL="36000" indent="-216000">
              <a:lnSpc>
                <a:spcPct val="120000"/>
              </a:lnSpc>
              <a:buFont typeface="Arial" panose="020B0604020202020204" pitchFamily="34" charset="0"/>
              <a:buChar char="•"/>
            </a:pPr>
            <a:r>
              <a:rPr lang="en-GB" sz="4800" b="0" dirty="0" err="1">
                <a:solidFill>
                  <a:schemeClr val="tx1"/>
                </a:solidFill>
              </a:rPr>
              <a:t>Maehr</a:t>
            </a:r>
            <a:r>
              <a:rPr lang="en-GB" sz="4800" b="0" dirty="0">
                <a:solidFill>
                  <a:schemeClr val="tx1"/>
                </a:solidFill>
              </a:rPr>
              <a:t>, M.L. and Meyer, H.A. (1997), ‘Understanding motivation and schooling: where we’ve been, where we are, and where we need to go’, </a:t>
            </a:r>
            <a:r>
              <a:rPr lang="en-GB" sz="4800" b="0" i="1" dirty="0">
                <a:solidFill>
                  <a:schemeClr val="tx1"/>
                </a:solidFill>
              </a:rPr>
              <a:t>Educational Psychology Review</a:t>
            </a:r>
            <a:r>
              <a:rPr lang="en-GB" sz="4800" b="0" dirty="0">
                <a:solidFill>
                  <a:schemeClr val="tx1"/>
                </a:solidFill>
              </a:rPr>
              <a:t>, 9, 371–409. Available at: </a:t>
            </a:r>
            <a:r>
              <a:rPr lang="en-GB" sz="4800" b="0" u="sng" dirty="0">
                <a:solidFill>
                  <a:schemeClr val="tx1"/>
                </a:solidFill>
                <a:hlinkClick r:id="rId3"/>
              </a:rPr>
              <a:t>https://www.jstor.org/stable/23359409</a:t>
            </a:r>
            <a:endParaRPr lang="en-GB" sz="4800" b="0" u="sng" dirty="0">
              <a:solidFill>
                <a:schemeClr val="tx1"/>
              </a:solidFill>
            </a:endParaRPr>
          </a:p>
          <a:p>
            <a:pPr marL="36000" indent="-216000">
              <a:lnSpc>
                <a:spcPct val="120000"/>
              </a:lnSpc>
              <a:buFont typeface="Arial" panose="020B0604020202020204" pitchFamily="34" charset="0"/>
              <a:buChar char="•"/>
            </a:pPr>
            <a:r>
              <a:rPr lang="en-GB" sz="4800" b="0" dirty="0">
                <a:solidFill>
                  <a:schemeClr val="tx1"/>
                </a:solidFill>
              </a:rPr>
              <a:t>Riley K., Coates, M. &amp;Allen, T. (2020) </a:t>
            </a:r>
            <a:r>
              <a:rPr lang="en-GB" sz="4800" b="0" i="1" dirty="0">
                <a:solidFill>
                  <a:schemeClr val="tx1"/>
                </a:solidFill>
              </a:rPr>
              <a:t>Place and belonging in school: why it matters today. </a:t>
            </a:r>
            <a:r>
              <a:rPr lang="en-GB" sz="4800" b="0" dirty="0">
                <a:solidFill>
                  <a:schemeClr val="tx1"/>
                </a:solidFill>
              </a:rPr>
              <a:t>London: National Education Union file:///D:/Low%20attainers/Other%20relevant%20literature/Belonging%20research%20booklet.pdf</a:t>
            </a:r>
          </a:p>
          <a:p>
            <a:pPr marL="36000" indent="-216000">
              <a:lnSpc>
                <a:spcPct val="120000"/>
              </a:lnSpc>
              <a:buFont typeface="Arial" panose="020B0604020202020204" pitchFamily="34" charset="0"/>
              <a:buChar char="•"/>
            </a:pPr>
            <a:r>
              <a:rPr lang="en-GB" sz="4800" b="0" dirty="0">
                <a:solidFill>
                  <a:schemeClr val="tx1"/>
                </a:solidFill>
              </a:rPr>
              <a:t>Robbins, S.B., </a:t>
            </a:r>
            <a:r>
              <a:rPr lang="en-GB" sz="4800" b="0" dirty="0" err="1">
                <a:solidFill>
                  <a:schemeClr val="tx1"/>
                </a:solidFill>
              </a:rPr>
              <a:t>Lauver</a:t>
            </a:r>
            <a:r>
              <a:rPr lang="en-GB" sz="4800" b="0" dirty="0">
                <a:solidFill>
                  <a:schemeClr val="tx1"/>
                </a:solidFill>
              </a:rPr>
              <a:t>, K., Le, H., Davis, D., Langley, R. and Carlstrom, A. (2004), ‘Do psychosocial and study skill factors predict college outcomes? A meta-analysis’, </a:t>
            </a:r>
            <a:r>
              <a:rPr lang="en-GB" sz="4800" b="0" i="1" dirty="0">
                <a:solidFill>
                  <a:schemeClr val="tx1"/>
                </a:solidFill>
              </a:rPr>
              <a:t>Psychological Bulletin</a:t>
            </a:r>
            <a:r>
              <a:rPr lang="en-GB" sz="4800" b="0" dirty="0">
                <a:solidFill>
                  <a:schemeClr val="tx1"/>
                </a:solidFill>
              </a:rPr>
              <a:t>, 130, 261–288. Available at: </a:t>
            </a:r>
            <a:r>
              <a:rPr lang="en-GB" sz="4800" b="0" u="sng" dirty="0">
                <a:solidFill>
                  <a:schemeClr val="tx1"/>
                </a:solidFill>
                <a:hlinkClick r:id="rId4">
                  <a:extLst>
                    <a:ext uri="{A12FA001-AC4F-418D-AE19-62706E023703}">
                      <ahyp:hlinkClr xmlns:ahyp="http://schemas.microsoft.com/office/drawing/2018/hyperlinkcolor" val="tx"/>
                    </a:ext>
                  </a:extLst>
                </a:hlinkClick>
              </a:rPr>
              <a:t>https://doi.org/10.1037/0033-2909.130.2.261</a:t>
            </a:r>
            <a:endParaRPr lang="en-GB" sz="4800" b="0" u="sng" dirty="0">
              <a:solidFill>
                <a:schemeClr val="tx1"/>
              </a:solidFill>
            </a:endParaRPr>
          </a:p>
          <a:p>
            <a:pPr marL="36000" indent="-216000">
              <a:lnSpc>
                <a:spcPct val="120000"/>
              </a:lnSpc>
              <a:buFont typeface="Arial" panose="020B0604020202020204" pitchFamily="34" charset="0"/>
              <a:buChar char="•"/>
            </a:pPr>
            <a:r>
              <a:rPr lang="en-GB" sz="4800" b="0" dirty="0">
                <a:solidFill>
                  <a:schemeClr val="tx1"/>
                </a:solidFill>
              </a:rPr>
              <a:t>The Research Base (2014), </a:t>
            </a:r>
            <a:r>
              <a:rPr lang="en-GB" sz="4800" b="0" i="1" dirty="0">
                <a:solidFill>
                  <a:schemeClr val="tx1"/>
                </a:solidFill>
              </a:rPr>
              <a:t>Effective Practices in Post-16 Vocational Maths </a:t>
            </a:r>
            <a:r>
              <a:rPr lang="en-GB" sz="4800" b="0" dirty="0">
                <a:solidFill>
                  <a:schemeClr val="tx1"/>
                </a:solidFill>
              </a:rPr>
              <a:t>(The Education and Training Foundation: London, UK). Available at: </a:t>
            </a:r>
            <a:r>
              <a:rPr lang="en-GB" sz="4800" b="0" u="sng" dirty="0">
                <a:solidFill>
                  <a:schemeClr val="tx1"/>
                </a:solidFill>
              </a:rPr>
              <a:t>https://www.et-foundation.co.uk/research/effective-practices-post-16-vocational-maths/</a:t>
            </a:r>
            <a:endParaRPr lang="en-GB" sz="4800" b="0" dirty="0">
              <a:solidFill>
                <a:schemeClr val="tx1"/>
              </a:solidFill>
            </a:endParaRPr>
          </a:p>
          <a:p>
            <a:pPr marL="36000" indent="-216000">
              <a:lnSpc>
                <a:spcPct val="120000"/>
              </a:lnSpc>
              <a:buFont typeface="Arial" panose="020B0604020202020204" pitchFamily="34" charset="0"/>
              <a:buChar char="•"/>
            </a:pPr>
            <a:r>
              <a:rPr lang="en-GB" sz="4800" b="0" dirty="0">
                <a:solidFill>
                  <a:schemeClr val="tx1"/>
                </a:solidFill>
              </a:rPr>
              <a:t>Ramirez, G. and </a:t>
            </a:r>
            <a:r>
              <a:rPr lang="en-GB" sz="4800" b="0" dirty="0" err="1">
                <a:solidFill>
                  <a:schemeClr val="tx1"/>
                </a:solidFill>
              </a:rPr>
              <a:t>Beilock</a:t>
            </a:r>
            <a:r>
              <a:rPr lang="en-GB" sz="4800" b="0" dirty="0">
                <a:solidFill>
                  <a:schemeClr val="tx1"/>
                </a:solidFill>
              </a:rPr>
              <a:t>, S.L. (2011), ‘Writing about testing worries boosts exam performance in the classroom’, </a:t>
            </a:r>
            <a:r>
              <a:rPr lang="en-GB" sz="4800" b="0" i="1" dirty="0">
                <a:solidFill>
                  <a:schemeClr val="tx1"/>
                </a:solidFill>
              </a:rPr>
              <a:t>Science, </a:t>
            </a:r>
            <a:r>
              <a:rPr lang="en-GB" sz="4800" b="0" dirty="0">
                <a:solidFill>
                  <a:schemeClr val="tx1"/>
                </a:solidFill>
              </a:rPr>
              <a:t>331(6014), 211–213. Available at: </a:t>
            </a:r>
            <a:r>
              <a:rPr lang="en-GB" sz="4800" b="0" u="sng" dirty="0">
                <a:solidFill>
                  <a:schemeClr val="tx1"/>
                </a:solidFill>
              </a:rPr>
              <a:t>https://doi.org/10.1126/science.1199427</a:t>
            </a:r>
            <a:endParaRPr lang="en-GB" sz="4800" b="0" dirty="0">
              <a:solidFill>
                <a:schemeClr val="tx1"/>
              </a:solidFill>
            </a:endParaRPr>
          </a:p>
          <a:p>
            <a:pPr marL="216000" indent="-216000">
              <a:lnSpc>
                <a:spcPct val="120000"/>
              </a:lnSpc>
              <a:spcAft>
                <a:spcPts val="600"/>
              </a:spcAft>
              <a:buFont typeface="Arial" panose="020B0604020202020204" pitchFamily="34" charset="0"/>
              <a:buChar char="•"/>
            </a:pPr>
            <a:endParaRPr lang="en-GB" b="0" dirty="0">
              <a:solidFill>
                <a:schemeClr val="tx1"/>
              </a:solidFill>
            </a:endParaRPr>
          </a:p>
        </p:txBody>
      </p:sp>
      <p:sp>
        <p:nvSpPr>
          <p:cNvPr id="4" name="Title 3">
            <a:extLst>
              <a:ext uri="{FF2B5EF4-FFF2-40B4-BE49-F238E27FC236}">
                <a16:creationId xmlns:a16="http://schemas.microsoft.com/office/drawing/2014/main" id="{CC83F44C-DFAB-40F5-8EDB-2109B12D768F}"/>
              </a:ext>
            </a:extLst>
          </p:cNvPr>
          <p:cNvSpPr>
            <a:spLocks noGrp="1"/>
          </p:cNvSpPr>
          <p:nvPr>
            <p:ph type="title"/>
          </p:nvPr>
        </p:nvSpPr>
        <p:spPr>
          <a:xfrm>
            <a:off x="232950" y="249901"/>
            <a:ext cx="8437563" cy="305626"/>
          </a:xfrm>
        </p:spPr>
        <p:txBody>
          <a:bodyPr/>
          <a:lstStyle/>
          <a:p>
            <a:r>
              <a:rPr lang="en-GB" i="1" cap="none" dirty="0"/>
              <a:t>Key literature</a:t>
            </a:r>
          </a:p>
        </p:txBody>
      </p:sp>
      <p:sp>
        <p:nvSpPr>
          <p:cNvPr id="5" name="Footer Placeholder 4">
            <a:extLst>
              <a:ext uri="{FF2B5EF4-FFF2-40B4-BE49-F238E27FC236}">
                <a16:creationId xmlns:a16="http://schemas.microsoft.com/office/drawing/2014/main" id="{BF97EFCA-5926-4872-89C3-BC18014A23C4}"/>
              </a:ext>
            </a:extLst>
          </p:cNvPr>
          <p:cNvSpPr>
            <a:spLocks noGrp="1"/>
          </p:cNvSpPr>
          <p:nvPr>
            <p:ph type="ftr" sz="quarter" idx="14"/>
          </p:nvPr>
        </p:nvSpPr>
        <p:spPr/>
        <p:txBody>
          <a:bodyPr/>
          <a:lstStyle/>
          <a:p>
            <a:r>
              <a:rPr lang="en-GB" dirty="0"/>
              <a:t>Education &amp; Training Foundation</a:t>
            </a:r>
          </a:p>
        </p:txBody>
      </p:sp>
    </p:spTree>
    <p:extLst>
      <p:ext uri="{BB962C8B-B14F-4D97-AF65-F5344CB8AC3E}">
        <p14:creationId xmlns:p14="http://schemas.microsoft.com/office/powerpoint/2010/main" val="492342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FF9AD7-FE4E-45C6-9C03-2451959C3A7E}"/>
              </a:ext>
            </a:extLst>
          </p:cNvPr>
          <p:cNvSpPr>
            <a:spLocks noGrp="1"/>
          </p:cNvSpPr>
          <p:nvPr>
            <p:ph type="sldNum" sz="quarter" idx="12"/>
          </p:nvPr>
        </p:nvSpPr>
        <p:spPr/>
        <p:txBody>
          <a:bodyPr/>
          <a:lstStyle/>
          <a:p>
            <a:fld id="{DA2C159E-F13C-4A85-9A41-E7669D3E0D70}" type="slidenum">
              <a:rPr lang="en-GB" smtClean="0"/>
              <a:t>37</a:t>
            </a:fld>
            <a:endParaRPr lang="en-GB"/>
          </a:p>
        </p:txBody>
      </p:sp>
      <p:sp>
        <p:nvSpPr>
          <p:cNvPr id="3" name="Text Placeholder 2">
            <a:extLst>
              <a:ext uri="{FF2B5EF4-FFF2-40B4-BE49-F238E27FC236}">
                <a16:creationId xmlns:a16="http://schemas.microsoft.com/office/drawing/2014/main" id="{8DD40048-26C1-44DA-9D90-EFB0C7D079B8}"/>
              </a:ext>
            </a:extLst>
          </p:cNvPr>
          <p:cNvSpPr>
            <a:spLocks noGrp="1"/>
          </p:cNvSpPr>
          <p:nvPr>
            <p:ph type="body" sz="quarter" idx="13"/>
          </p:nvPr>
        </p:nvSpPr>
        <p:spPr/>
        <p:txBody>
          <a:bodyPr/>
          <a:lstStyle/>
          <a:p>
            <a:endParaRPr lang="en-GB" dirty="0"/>
          </a:p>
        </p:txBody>
      </p:sp>
      <p:sp>
        <p:nvSpPr>
          <p:cNvPr id="4" name="Title 3">
            <a:extLst>
              <a:ext uri="{FF2B5EF4-FFF2-40B4-BE49-F238E27FC236}">
                <a16:creationId xmlns:a16="http://schemas.microsoft.com/office/drawing/2014/main" id="{54BB1949-09FC-4EF6-9140-5B1D7092CAF0}"/>
              </a:ext>
            </a:extLst>
          </p:cNvPr>
          <p:cNvSpPr>
            <a:spLocks noGrp="1"/>
          </p:cNvSpPr>
          <p:nvPr>
            <p:ph type="title"/>
          </p:nvPr>
        </p:nvSpPr>
        <p:spPr/>
        <p:txBody>
          <a:bodyPr/>
          <a:lstStyle/>
          <a:p>
            <a:endParaRPr lang="en-GB" dirty="0"/>
          </a:p>
        </p:txBody>
      </p:sp>
      <p:sp>
        <p:nvSpPr>
          <p:cNvPr id="5" name="Footer Placeholder 4">
            <a:extLst>
              <a:ext uri="{FF2B5EF4-FFF2-40B4-BE49-F238E27FC236}">
                <a16:creationId xmlns:a16="http://schemas.microsoft.com/office/drawing/2014/main" id="{DEF4B70D-C4B0-486F-A9C2-393DE30F6D92}"/>
              </a:ext>
            </a:extLst>
          </p:cNvPr>
          <p:cNvSpPr>
            <a:spLocks noGrp="1"/>
          </p:cNvSpPr>
          <p:nvPr>
            <p:ph type="ftr" sz="quarter" idx="14"/>
          </p:nvPr>
        </p:nvSpPr>
        <p:spPr/>
        <p:txBody>
          <a:bodyPr/>
          <a:lstStyle/>
          <a:p>
            <a:r>
              <a:rPr lang="en-GB"/>
              <a:t>Education &amp; Training Foundation</a:t>
            </a:r>
            <a:endParaRPr lang="en-GB" dirty="0"/>
          </a:p>
        </p:txBody>
      </p:sp>
      <p:pic>
        <p:nvPicPr>
          <p:cNvPr id="7" name="Picture 6" descr="Diagram&#10;&#10;Description automatically generated">
            <a:extLst>
              <a:ext uri="{FF2B5EF4-FFF2-40B4-BE49-F238E27FC236}">
                <a16:creationId xmlns:a16="http://schemas.microsoft.com/office/drawing/2014/main" id="{1235C359-F24A-47FD-AB84-72A75F651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81" y="102392"/>
            <a:ext cx="9498297" cy="5041107"/>
          </a:xfrm>
          <a:prstGeom prst="rect">
            <a:avLst/>
          </a:prstGeom>
        </p:spPr>
      </p:pic>
    </p:spTree>
    <p:extLst>
      <p:ext uri="{BB962C8B-B14F-4D97-AF65-F5344CB8AC3E}">
        <p14:creationId xmlns:p14="http://schemas.microsoft.com/office/powerpoint/2010/main" val="2486021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0B67EE-0A22-438E-9CAF-AA6451E0F7F5}"/>
              </a:ext>
            </a:extLst>
          </p:cNvPr>
          <p:cNvSpPr>
            <a:spLocks noGrp="1"/>
          </p:cNvSpPr>
          <p:nvPr>
            <p:ph type="sldNum" sz="quarter" idx="12"/>
          </p:nvPr>
        </p:nvSpPr>
        <p:spPr/>
        <p:txBody>
          <a:bodyPr/>
          <a:lstStyle/>
          <a:p>
            <a:fld id="{DA2C159E-F13C-4A85-9A41-E7669D3E0D70}" type="slidenum">
              <a:rPr lang="en-GB" smtClean="0"/>
              <a:t>38</a:t>
            </a:fld>
            <a:endParaRPr lang="en-GB"/>
          </a:p>
        </p:txBody>
      </p:sp>
      <p:sp>
        <p:nvSpPr>
          <p:cNvPr id="3" name="Text Placeholder 2">
            <a:extLst>
              <a:ext uri="{FF2B5EF4-FFF2-40B4-BE49-F238E27FC236}">
                <a16:creationId xmlns:a16="http://schemas.microsoft.com/office/drawing/2014/main" id="{D28C4D39-2AF7-4500-ADB7-08664C2A8F8B}"/>
              </a:ext>
            </a:extLst>
          </p:cNvPr>
          <p:cNvSpPr>
            <a:spLocks noGrp="1"/>
          </p:cNvSpPr>
          <p:nvPr>
            <p:ph type="body" sz="quarter" idx="13"/>
          </p:nvPr>
        </p:nvSpPr>
        <p:spPr>
          <a:xfrm>
            <a:off x="3800962" y="548920"/>
            <a:ext cx="5844352" cy="2811894"/>
          </a:xfrm>
        </p:spPr>
        <p:txBody>
          <a:bodyPr/>
          <a:lstStyle/>
          <a:p>
            <a:endParaRPr lang="en-GB" dirty="0"/>
          </a:p>
        </p:txBody>
      </p:sp>
      <p:sp>
        <p:nvSpPr>
          <p:cNvPr id="4" name="Title 3">
            <a:extLst>
              <a:ext uri="{FF2B5EF4-FFF2-40B4-BE49-F238E27FC236}">
                <a16:creationId xmlns:a16="http://schemas.microsoft.com/office/drawing/2014/main" id="{9E54277B-14A3-4D60-B4AD-5F1D71CFAF85}"/>
              </a:ext>
            </a:extLst>
          </p:cNvPr>
          <p:cNvSpPr>
            <a:spLocks noGrp="1"/>
          </p:cNvSpPr>
          <p:nvPr>
            <p:ph type="title"/>
          </p:nvPr>
        </p:nvSpPr>
        <p:spPr/>
        <p:txBody>
          <a:bodyPr/>
          <a:lstStyle/>
          <a:p>
            <a:endParaRPr lang="en-GB" dirty="0"/>
          </a:p>
        </p:txBody>
      </p:sp>
      <p:sp>
        <p:nvSpPr>
          <p:cNvPr id="5" name="Footer Placeholder 4">
            <a:extLst>
              <a:ext uri="{FF2B5EF4-FFF2-40B4-BE49-F238E27FC236}">
                <a16:creationId xmlns:a16="http://schemas.microsoft.com/office/drawing/2014/main" id="{F28E23DD-9A36-4B43-86D8-83CE1008A193}"/>
              </a:ext>
            </a:extLst>
          </p:cNvPr>
          <p:cNvSpPr>
            <a:spLocks noGrp="1"/>
          </p:cNvSpPr>
          <p:nvPr>
            <p:ph type="ftr" sz="quarter" idx="14"/>
          </p:nvPr>
        </p:nvSpPr>
        <p:spPr/>
        <p:txBody>
          <a:bodyPr/>
          <a:lstStyle/>
          <a:p>
            <a:r>
              <a:rPr lang="en-GB"/>
              <a:t>Education &amp; Training Foundation</a:t>
            </a:r>
            <a:endParaRPr lang="en-GB" dirty="0"/>
          </a:p>
        </p:txBody>
      </p:sp>
      <p:sp>
        <p:nvSpPr>
          <p:cNvPr id="6" name="Rectangle 2">
            <a:extLst>
              <a:ext uri="{FF2B5EF4-FFF2-40B4-BE49-F238E27FC236}">
                <a16:creationId xmlns:a16="http://schemas.microsoft.com/office/drawing/2014/main" id="{2FF986BA-BA8E-4CED-9539-448C918AFFE0}"/>
              </a:ext>
            </a:extLst>
          </p:cNvPr>
          <p:cNvSpPr>
            <a:spLocks noChangeArrowheads="1"/>
          </p:cNvSpPr>
          <p:nvPr/>
        </p:nvSpPr>
        <p:spPr bwMode="auto">
          <a:xfrm flipV="1">
            <a:off x="3783048" y="-1227061"/>
            <a:ext cx="63305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graphicFrame>
        <p:nvGraphicFramePr>
          <p:cNvPr id="7" name="Object 6">
            <a:extLst>
              <a:ext uri="{FF2B5EF4-FFF2-40B4-BE49-F238E27FC236}">
                <a16:creationId xmlns:a16="http://schemas.microsoft.com/office/drawing/2014/main" id="{90DEC5D6-0DFC-414A-8C81-339A16F3A410}"/>
              </a:ext>
            </a:extLst>
          </p:cNvPr>
          <p:cNvGraphicFramePr>
            <a:graphicFrameLocks noChangeAspect="1"/>
          </p:cNvGraphicFramePr>
          <p:nvPr>
            <p:extLst>
              <p:ext uri="{D42A27DB-BD31-4B8C-83A1-F6EECF244321}">
                <p14:modId xmlns:p14="http://schemas.microsoft.com/office/powerpoint/2010/main" val="3920372328"/>
              </p:ext>
            </p:extLst>
          </p:nvPr>
        </p:nvGraphicFramePr>
        <p:xfrm>
          <a:off x="2123728" y="120554"/>
          <a:ext cx="4110047" cy="4799186"/>
        </p:xfrm>
        <a:graphic>
          <a:graphicData uri="http://schemas.openxmlformats.org/presentationml/2006/ole">
            <mc:AlternateContent xmlns:mc="http://schemas.openxmlformats.org/markup-compatibility/2006">
              <mc:Choice xmlns:v="urn:schemas-microsoft-com:vml" Requires="v">
                <p:oleObj name="Document" r:id="rId2" imgW="5265484" imgH="6146080" progId="Word.Document.8">
                  <p:embed/>
                </p:oleObj>
              </mc:Choice>
              <mc:Fallback>
                <p:oleObj name="Document" r:id="rId2" imgW="5265484" imgH="6146080" progId="Word.Document.8">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20554"/>
                        <a:ext cx="4110047" cy="4799186"/>
                      </a:xfrm>
                      <a:prstGeom prst="rect">
                        <a:avLst/>
                      </a:prstGeom>
                      <a:noFill/>
                    </p:spPr>
                  </p:pic>
                </p:oleObj>
              </mc:Fallback>
            </mc:AlternateContent>
          </a:graphicData>
        </a:graphic>
      </p:graphicFrame>
    </p:spTree>
    <p:extLst>
      <p:ext uri="{BB962C8B-B14F-4D97-AF65-F5344CB8AC3E}">
        <p14:creationId xmlns:p14="http://schemas.microsoft.com/office/powerpoint/2010/main" val="2843748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257929-9AB7-4A10-95FB-4F2C80306E12}"/>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80F56571-7139-49E2-98BF-D6E91C79DC5C}"/>
              </a:ext>
            </a:extLst>
          </p:cNvPr>
          <p:cNvSpPr>
            <a:spLocks noGrp="1"/>
          </p:cNvSpPr>
          <p:nvPr>
            <p:ph type="sldNum" sz="quarter" idx="11"/>
          </p:nvPr>
        </p:nvSpPr>
        <p:spPr/>
        <p:txBody>
          <a:bodyPr/>
          <a:lstStyle/>
          <a:p>
            <a:fld id="{DA2C159E-F13C-4A85-9A41-E7669D3E0D70}" type="slidenum">
              <a:rPr lang="en-GB" smtClean="0"/>
              <a:pPr/>
              <a:t>39</a:t>
            </a:fld>
            <a:endParaRPr lang="en-GB"/>
          </a:p>
        </p:txBody>
      </p:sp>
      <p:pic>
        <p:nvPicPr>
          <p:cNvPr id="298" name="Picture Placeholder 297">
            <a:extLst>
              <a:ext uri="{FF2B5EF4-FFF2-40B4-BE49-F238E27FC236}">
                <a16:creationId xmlns:a16="http://schemas.microsoft.com/office/drawing/2014/main" id="{11EE9C22-3790-49C9-9B9C-0CD1DC1EAB61}"/>
              </a:ext>
            </a:extLst>
          </p:cNvPr>
          <p:cNvPicPr>
            <a:picLocks noGrp="1" noChangeAspect="1"/>
          </p:cNvPicPr>
          <p:nvPr>
            <p:ph type="pic" sz="quarter" idx="12"/>
          </p:nvPr>
        </p:nvPicPr>
        <p:blipFill>
          <a:blip r:embed="rId2"/>
          <a:srcRect t="14699" b="14699"/>
          <a:stretch>
            <a:fillRect/>
          </a:stretch>
        </p:blipFill>
        <p:spPr>
          <a:xfrm>
            <a:off x="4553331" y="101712"/>
            <a:ext cx="4362450" cy="5009000"/>
          </a:xfrm>
          <a:prstGeom prst="rect">
            <a:avLst/>
          </a:prstGeom>
        </p:spPr>
      </p:pic>
      <p:sp>
        <p:nvSpPr>
          <p:cNvPr id="5" name="Content Placeholder 4">
            <a:extLst>
              <a:ext uri="{FF2B5EF4-FFF2-40B4-BE49-F238E27FC236}">
                <a16:creationId xmlns:a16="http://schemas.microsoft.com/office/drawing/2014/main" id="{BF46EE8C-5EB3-471E-B805-4AE421B60081}"/>
              </a:ext>
            </a:extLst>
          </p:cNvPr>
          <p:cNvSpPr>
            <a:spLocks noGrp="1"/>
          </p:cNvSpPr>
          <p:nvPr>
            <p:ph sz="quarter" idx="18"/>
          </p:nvPr>
        </p:nvSpPr>
        <p:spPr/>
        <p:txBody>
          <a:bodyPr/>
          <a:lstStyle/>
          <a:p>
            <a:r>
              <a:rPr lang="en-GB" i="1" dirty="0"/>
              <a:t>Bingo: </a:t>
            </a:r>
          </a:p>
          <a:p>
            <a:endParaRPr lang="en-GB" dirty="0"/>
          </a:p>
          <a:p>
            <a:r>
              <a:rPr lang="en-GB" dirty="0"/>
              <a:t>Answer the following questions, and cross out the answer on your grid. When you have a straight line of 5 in any direction, say ‘Bingo’: the winners are the first to say that (with correct answers!)</a:t>
            </a:r>
          </a:p>
          <a:p>
            <a:endParaRPr lang="en-GB" dirty="0"/>
          </a:p>
          <a:p>
            <a:endParaRPr lang="en-GB" dirty="0"/>
          </a:p>
        </p:txBody>
      </p:sp>
      <p:graphicFrame>
        <p:nvGraphicFramePr>
          <p:cNvPr id="6" name="Table 5">
            <a:extLst>
              <a:ext uri="{FF2B5EF4-FFF2-40B4-BE49-F238E27FC236}">
                <a16:creationId xmlns:a16="http://schemas.microsoft.com/office/drawing/2014/main" id="{2B6AD752-4A53-41ED-92B8-A21B9D154D7B}"/>
              </a:ext>
            </a:extLst>
          </p:cNvPr>
          <p:cNvGraphicFramePr>
            <a:graphicFrameLocks noGrp="1"/>
          </p:cNvGraphicFramePr>
          <p:nvPr>
            <p:extLst>
              <p:ext uri="{D42A27DB-BD31-4B8C-83A1-F6EECF244321}">
                <p14:modId xmlns:p14="http://schemas.microsoft.com/office/powerpoint/2010/main" val="3128907123"/>
              </p:ext>
            </p:extLst>
          </p:nvPr>
        </p:nvGraphicFramePr>
        <p:xfrm>
          <a:off x="179512" y="1851670"/>
          <a:ext cx="1704668" cy="2222500"/>
        </p:xfrm>
        <a:graphic>
          <a:graphicData uri="http://schemas.openxmlformats.org/drawingml/2006/table">
            <a:tbl>
              <a:tblPr>
                <a:tableStyleId>{5C22544A-7EE6-4342-B048-85BDC9FD1C3A}</a:tableStyleId>
              </a:tblPr>
              <a:tblGrid>
                <a:gridCol w="613915">
                  <a:extLst>
                    <a:ext uri="{9D8B030D-6E8A-4147-A177-3AD203B41FA5}">
                      <a16:colId xmlns:a16="http://schemas.microsoft.com/office/drawing/2014/main" val="3738446522"/>
                    </a:ext>
                  </a:extLst>
                </a:gridCol>
                <a:gridCol w="44450">
                  <a:extLst>
                    <a:ext uri="{9D8B030D-6E8A-4147-A177-3AD203B41FA5}">
                      <a16:colId xmlns:a16="http://schemas.microsoft.com/office/drawing/2014/main" val="2171220546"/>
                    </a:ext>
                  </a:extLst>
                </a:gridCol>
                <a:gridCol w="1046303">
                  <a:extLst>
                    <a:ext uri="{9D8B030D-6E8A-4147-A177-3AD203B41FA5}">
                      <a16:colId xmlns:a16="http://schemas.microsoft.com/office/drawing/2014/main" val="384468910"/>
                    </a:ext>
                  </a:extLst>
                </a:gridCol>
              </a:tblGrid>
              <a:tr h="222250">
                <a:tc>
                  <a:txBody>
                    <a:bodyPr/>
                    <a:lstStyle/>
                    <a:p>
                      <a:pPr marL="228600">
                        <a:lnSpc>
                          <a:spcPct val="107000"/>
                        </a:lnSpc>
                        <a:spcAft>
                          <a:spcPts val="80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5% of 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956992989"/>
                  </a:ext>
                </a:extLst>
              </a:tr>
              <a:tr h="222250">
                <a:tc>
                  <a:txBody>
                    <a:bodyPr/>
                    <a:lstStyle/>
                    <a:p>
                      <a:pPr marL="228600">
                        <a:lnSpc>
                          <a:spcPct val="107000"/>
                        </a:lnSpc>
                        <a:spcAft>
                          <a:spcPts val="80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20% of 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4170772668"/>
                  </a:ext>
                </a:extLst>
              </a:tr>
              <a:tr h="222250">
                <a:tc>
                  <a:txBody>
                    <a:bodyPr/>
                    <a:lstStyle/>
                    <a:p>
                      <a:pPr marL="228600">
                        <a:lnSpc>
                          <a:spcPct val="107000"/>
                        </a:lnSpc>
                        <a:spcAft>
                          <a:spcPts val="80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10% of 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137183584"/>
                  </a:ext>
                </a:extLst>
              </a:tr>
              <a:tr h="222250">
                <a:tc>
                  <a:txBody>
                    <a:bodyPr/>
                    <a:lstStyle/>
                    <a:p>
                      <a:pPr marL="228600">
                        <a:lnSpc>
                          <a:spcPct val="107000"/>
                        </a:lnSpc>
                        <a:spcAft>
                          <a:spcPts val="80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1/5 of 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4051882950"/>
                  </a:ext>
                </a:extLst>
              </a:tr>
              <a:tr h="222250">
                <a:tc>
                  <a:txBody>
                    <a:bodyPr/>
                    <a:lstStyle/>
                    <a:p>
                      <a:pPr marL="228600">
                        <a:lnSpc>
                          <a:spcPct val="107000"/>
                        </a:lnSpc>
                        <a:spcAft>
                          <a:spcPts val="80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1/4 of 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035321143"/>
                  </a:ext>
                </a:extLst>
              </a:tr>
              <a:tr h="222250">
                <a:tc>
                  <a:txBody>
                    <a:bodyPr/>
                    <a:lstStyle/>
                    <a:p>
                      <a:pPr marL="228600">
                        <a:lnSpc>
                          <a:spcPct val="107000"/>
                        </a:lnSpc>
                        <a:spcAft>
                          <a:spcPts val="80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15% of 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561584337"/>
                  </a:ext>
                </a:extLst>
              </a:tr>
              <a:tr h="222250">
                <a:tc>
                  <a:txBody>
                    <a:bodyPr/>
                    <a:lstStyle/>
                    <a:p>
                      <a:pPr marL="228600">
                        <a:lnSpc>
                          <a:spcPct val="107000"/>
                        </a:lnSpc>
                        <a:spcAft>
                          <a:spcPts val="800"/>
                        </a:spcAft>
                      </a:pPr>
                      <a:r>
                        <a:rPr lang="en-GB" sz="1100">
                          <a:effectLst/>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0.7 of 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070930138"/>
                  </a:ext>
                </a:extLst>
              </a:tr>
              <a:tr h="222250">
                <a:tc>
                  <a:txBody>
                    <a:bodyPr/>
                    <a:lstStyle/>
                    <a:p>
                      <a:pPr marL="228600">
                        <a:lnSpc>
                          <a:spcPct val="107000"/>
                        </a:lnSpc>
                        <a:spcAft>
                          <a:spcPts val="800"/>
                        </a:spcAf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1/7 of 56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085270037"/>
                  </a:ext>
                </a:extLst>
              </a:tr>
              <a:tr h="222250">
                <a:tc>
                  <a:txBody>
                    <a:bodyPr/>
                    <a:lstStyle/>
                    <a:p>
                      <a:pPr marL="228600">
                        <a:lnSpc>
                          <a:spcPct val="107000"/>
                        </a:lnSpc>
                        <a:spcAft>
                          <a:spcPts val="800"/>
                        </a:spcAft>
                      </a:pPr>
                      <a:r>
                        <a:rPr lang="en-GB" sz="1100">
                          <a:effectLst/>
                        </a:rPr>
                        <a:t>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30% of 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845945338"/>
                  </a:ext>
                </a:extLst>
              </a:tr>
              <a:tr h="222250">
                <a:tc>
                  <a:txBody>
                    <a:bodyPr/>
                    <a:lstStyle/>
                    <a:p>
                      <a:pPr marL="228600">
                        <a:lnSpc>
                          <a:spcPct val="107000"/>
                        </a:lnSpc>
                        <a:spcAft>
                          <a:spcPts val="80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dirty="0">
                          <a:effectLst/>
                        </a:rPr>
                        <a:t>5% of 200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448487295"/>
                  </a:ext>
                </a:extLst>
              </a:tr>
            </a:tbl>
          </a:graphicData>
        </a:graphic>
      </p:graphicFrame>
      <p:graphicFrame>
        <p:nvGraphicFramePr>
          <p:cNvPr id="7" name="Table 6">
            <a:extLst>
              <a:ext uri="{FF2B5EF4-FFF2-40B4-BE49-F238E27FC236}">
                <a16:creationId xmlns:a16="http://schemas.microsoft.com/office/drawing/2014/main" id="{48553970-46B2-485E-89C7-F54B6E94C8B1}"/>
              </a:ext>
            </a:extLst>
          </p:cNvPr>
          <p:cNvGraphicFramePr>
            <a:graphicFrameLocks noGrp="1"/>
          </p:cNvGraphicFramePr>
          <p:nvPr>
            <p:extLst>
              <p:ext uri="{D42A27DB-BD31-4B8C-83A1-F6EECF244321}">
                <p14:modId xmlns:p14="http://schemas.microsoft.com/office/powerpoint/2010/main" val="2575640581"/>
              </p:ext>
            </p:extLst>
          </p:nvPr>
        </p:nvGraphicFramePr>
        <p:xfrm>
          <a:off x="2259393" y="1750240"/>
          <a:ext cx="1704668" cy="2402840"/>
        </p:xfrm>
        <a:graphic>
          <a:graphicData uri="http://schemas.openxmlformats.org/drawingml/2006/table">
            <a:tbl>
              <a:tblPr>
                <a:tableStyleId>{5C22544A-7EE6-4342-B048-85BDC9FD1C3A}</a:tableStyleId>
              </a:tblPr>
              <a:tblGrid>
                <a:gridCol w="613915">
                  <a:extLst>
                    <a:ext uri="{9D8B030D-6E8A-4147-A177-3AD203B41FA5}">
                      <a16:colId xmlns:a16="http://schemas.microsoft.com/office/drawing/2014/main" val="2683951717"/>
                    </a:ext>
                  </a:extLst>
                </a:gridCol>
                <a:gridCol w="44450">
                  <a:extLst>
                    <a:ext uri="{9D8B030D-6E8A-4147-A177-3AD203B41FA5}">
                      <a16:colId xmlns:a16="http://schemas.microsoft.com/office/drawing/2014/main" val="2984267805"/>
                    </a:ext>
                  </a:extLst>
                </a:gridCol>
                <a:gridCol w="1046303">
                  <a:extLst>
                    <a:ext uri="{9D8B030D-6E8A-4147-A177-3AD203B41FA5}">
                      <a16:colId xmlns:a16="http://schemas.microsoft.com/office/drawing/2014/main" val="4111433628"/>
                    </a:ext>
                  </a:extLst>
                </a:gridCol>
              </a:tblGrid>
              <a:tr h="222250">
                <a:tc>
                  <a:txBody>
                    <a:bodyPr/>
                    <a:lstStyle/>
                    <a:p>
                      <a:pPr marL="228600">
                        <a:lnSpc>
                          <a:spcPct val="107000"/>
                        </a:lnSpc>
                        <a:spcAft>
                          <a:spcPts val="800"/>
                        </a:spcAft>
                      </a:pPr>
                      <a:r>
                        <a:rPr lang="en-GB" sz="1100" dirty="0">
                          <a:effectLst/>
                        </a:rPr>
                        <a:t>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70% of 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78307371"/>
                  </a:ext>
                </a:extLst>
              </a:tr>
              <a:tr h="222250">
                <a:tc>
                  <a:txBody>
                    <a:bodyPr/>
                    <a:lstStyle/>
                    <a:p>
                      <a:pPr marL="228600">
                        <a:lnSpc>
                          <a:spcPct val="107000"/>
                        </a:lnSpc>
                        <a:spcAft>
                          <a:spcPts val="800"/>
                        </a:spcAft>
                      </a:pPr>
                      <a:r>
                        <a:rPr lang="en-GB" sz="1100">
                          <a:effectLst/>
                        </a:rPr>
                        <a:t>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30% of 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309107386"/>
                  </a:ext>
                </a:extLst>
              </a:tr>
              <a:tr h="222250">
                <a:tc>
                  <a:txBody>
                    <a:bodyPr/>
                    <a:lstStyle/>
                    <a:p>
                      <a:pPr marL="228600">
                        <a:lnSpc>
                          <a:spcPct val="107000"/>
                        </a:lnSpc>
                        <a:spcAft>
                          <a:spcPts val="800"/>
                        </a:spcAft>
                      </a:pPr>
                      <a:r>
                        <a:rPr lang="en-GB" sz="1100">
                          <a:effectLst/>
                        </a:rPr>
                        <a:t>16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2/3 of 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363257551"/>
                  </a:ext>
                </a:extLst>
              </a:tr>
              <a:tr h="222250">
                <a:tc>
                  <a:txBody>
                    <a:bodyPr/>
                    <a:lstStyle/>
                    <a:p>
                      <a:pPr marL="228600">
                        <a:lnSpc>
                          <a:spcPct val="107000"/>
                        </a:lnSpc>
                        <a:spcAft>
                          <a:spcPts val="800"/>
                        </a:spcAft>
                      </a:pPr>
                      <a:r>
                        <a:rPr lang="en-GB" sz="1100">
                          <a:effectLst/>
                        </a:rPr>
                        <a:t>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25% of 68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179221895"/>
                  </a:ext>
                </a:extLst>
              </a:tr>
              <a:tr h="222250">
                <a:tc>
                  <a:txBody>
                    <a:bodyPr/>
                    <a:lstStyle/>
                    <a:p>
                      <a:pPr marL="228600">
                        <a:lnSpc>
                          <a:spcPct val="107000"/>
                        </a:lnSpc>
                        <a:spcAft>
                          <a:spcPts val="800"/>
                        </a:spcAft>
                      </a:pPr>
                      <a:r>
                        <a:rPr lang="en-GB" sz="1100">
                          <a:effectLst/>
                        </a:rPr>
                        <a:t>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90% of 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782918514"/>
                  </a:ext>
                </a:extLst>
              </a:tr>
              <a:tr h="222250">
                <a:tc>
                  <a:txBody>
                    <a:bodyPr/>
                    <a:lstStyle/>
                    <a:p>
                      <a:pPr marL="228600">
                        <a:lnSpc>
                          <a:spcPct val="107000"/>
                        </a:lnSpc>
                        <a:spcAft>
                          <a:spcPts val="800"/>
                        </a:spcAft>
                      </a:pPr>
                      <a:r>
                        <a:rPr lang="en-GB" sz="1100">
                          <a:effectLst/>
                        </a:rPr>
                        <a:t>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38% of 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942899093"/>
                  </a:ext>
                </a:extLst>
              </a:tr>
              <a:tr h="222250">
                <a:tc>
                  <a:txBody>
                    <a:bodyPr/>
                    <a:lstStyle/>
                    <a:p>
                      <a:pPr marL="228600">
                        <a:lnSpc>
                          <a:spcPct val="107000"/>
                        </a:lnSpc>
                        <a:spcAft>
                          <a:spcPts val="800"/>
                        </a:spcAft>
                      </a:pPr>
                      <a:r>
                        <a:rPr lang="en-GB" sz="1100">
                          <a:effectLst/>
                        </a:rPr>
                        <a:t>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4/5 of 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61226076"/>
                  </a:ext>
                </a:extLst>
              </a:tr>
              <a:tr h="222250">
                <a:tc>
                  <a:txBody>
                    <a:bodyPr/>
                    <a:lstStyle/>
                    <a:p>
                      <a:pPr marL="228600">
                        <a:lnSpc>
                          <a:spcPct val="107000"/>
                        </a:lnSpc>
                        <a:spcAft>
                          <a:spcPts val="800"/>
                        </a:spcAft>
                      </a:pPr>
                      <a:r>
                        <a:rPr lang="en-GB" sz="1100">
                          <a:effectLst/>
                        </a:rPr>
                        <a:t>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3/4 of 28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1472131445"/>
                  </a:ext>
                </a:extLst>
              </a:tr>
              <a:tr h="402590">
                <a:tc>
                  <a:txBody>
                    <a:bodyPr/>
                    <a:lstStyle/>
                    <a:p>
                      <a:pPr marL="228600">
                        <a:lnSpc>
                          <a:spcPct val="107000"/>
                        </a:lnSpc>
                        <a:spcAft>
                          <a:spcPts val="800"/>
                        </a:spcAft>
                      </a:pPr>
                      <a:r>
                        <a:rPr lang="en-GB" sz="1100">
                          <a:effectLst/>
                        </a:rPr>
                        <a:t>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11% of 200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203790852"/>
                  </a:ext>
                </a:extLst>
              </a:tr>
              <a:tr h="222250">
                <a:tc>
                  <a:txBody>
                    <a:bodyPr/>
                    <a:lstStyle/>
                    <a:p>
                      <a:pPr marL="228600">
                        <a:lnSpc>
                          <a:spcPct val="107000"/>
                        </a:lnSpc>
                        <a:spcAft>
                          <a:spcPts val="800"/>
                        </a:spcAft>
                      </a:pPr>
                      <a:r>
                        <a:rPr lang="en-GB" sz="1100">
                          <a:effectLst/>
                        </a:rPr>
                        <a:t>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dirty="0">
                          <a:effectLst/>
                        </a:rPr>
                        <a:t>25% of 92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4188124297"/>
                  </a:ext>
                </a:extLst>
              </a:tr>
            </a:tbl>
          </a:graphicData>
        </a:graphic>
      </p:graphicFrame>
      <p:graphicFrame>
        <p:nvGraphicFramePr>
          <p:cNvPr id="8" name="Table 7">
            <a:extLst>
              <a:ext uri="{FF2B5EF4-FFF2-40B4-BE49-F238E27FC236}">
                <a16:creationId xmlns:a16="http://schemas.microsoft.com/office/drawing/2014/main" id="{2358F12D-0B81-43FF-8EAA-CD4F6F077B96}"/>
              </a:ext>
            </a:extLst>
          </p:cNvPr>
          <p:cNvGraphicFramePr>
            <a:graphicFrameLocks noGrp="1"/>
          </p:cNvGraphicFramePr>
          <p:nvPr>
            <p:extLst>
              <p:ext uri="{D42A27DB-BD31-4B8C-83A1-F6EECF244321}">
                <p14:modId xmlns:p14="http://schemas.microsoft.com/office/powerpoint/2010/main" val="3895668658"/>
              </p:ext>
            </p:extLst>
          </p:nvPr>
        </p:nvGraphicFramePr>
        <p:xfrm>
          <a:off x="179511" y="4062348"/>
          <a:ext cx="1704668" cy="666750"/>
        </p:xfrm>
        <a:graphic>
          <a:graphicData uri="http://schemas.openxmlformats.org/drawingml/2006/table">
            <a:tbl>
              <a:tblPr>
                <a:tableStyleId>{5C22544A-7EE6-4342-B048-85BDC9FD1C3A}</a:tableStyleId>
              </a:tblPr>
              <a:tblGrid>
                <a:gridCol w="613915">
                  <a:extLst>
                    <a:ext uri="{9D8B030D-6E8A-4147-A177-3AD203B41FA5}">
                      <a16:colId xmlns:a16="http://schemas.microsoft.com/office/drawing/2014/main" val="4236785572"/>
                    </a:ext>
                  </a:extLst>
                </a:gridCol>
                <a:gridCol w="44450">
                  <a:extLst>
                    <a:ext uri="{9D8B030D-6E8A-4147-A177-3AD203B41FA5}">
                      <a16:colId xmlns:a16="http://schemas.microsoft.com/office/drawing/2014/main" val="1530431164"/>
                    </a:ext>
                  </a:extLst>
                </a:gridCol>
                <a:gridCol w="1046303">
                  <a:extLst>
                    <a:ext uri="{9D8B030D-6E8A-4147-A177-3AD203B41FA5}">
                      <a16:colId xmlns:a16="http://schemas.microsoft.com/office/drawing/2014/main" val="89216318"/>
                    </a:ext>
                  </a:extLst>
                </a:gridCol>
              </a:tblGrid>
              <a:tr h="222250">
                <a:tc>
                  <a:txBody>
                    <a:bodyPr/>
                    <a:lstStyle/>
                    <a:p>
                      <a:pPr marL="228600">
                        <a:lnSpc>
                          <a:spcPct val="107000"/>
                        </a:lnSpc>
                        <a:spcAft>
                          <a:spcPts val="800"/>
                        </a:spcAft>
                      </a:pPr>
                      <a:r>
                        <a:rPr lang="en-GB" sz="1100" dirty="0">
                          <a:effectLst/>
                        </a:rPr>
                        <a:t>11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1/3 of 33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947326015"/>
                  </a:ext>
                </a:extLst>
              </a:tr>
              <a:tr h="222250">
                <a:tc>
                  <a:txBody>
                    <a:bodyPr/>
                    <a:lstStyle/>
                    <a:p>
                      <a:pPr marL="228600">
                        <a:lnSpc>
                          <a:spcPct val="107000"/>
                        </a:lnSpc>
                        <a:spcAft>
                          <a:spcPts val="800"/>
                        </a:spcAft>
                      </a:pPr>
                      <a:r>
                        <a:rPr lang="en-GB" sz="1100">
                          <a:effectLst/>
                        </a:rPr>
                        <a:t>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dirty="0">
                          <a:effectLst/>
                        </a:rPr>
                        <a:t>40% of 30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4094808833"/>
                  </a:ext>
                </a:extLst>
              </a:tr>
              <a:tr h="222250">
                <a:tc>
                  <a:txBody>
                    <a:bodyPr/>
                    <a:lstStyle/>
                    <a:p>
                      <a:pPr marL="228600">
                        <a:lnSpc>
                          <a:spcPct val="107000"/>
                        </a:lnSpc>
                        <a:spcAft>
                          <a:spcPts val="800"/>
                        </a:spcAft>
                      </a:pPr>
                      <a:r>
                        <a:rPr lang="en-GB" sz="1100">
                          <a:effectLst/>
                        </a:rPr>
                        <a:t>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dirty="0">
                          <a:effectLst/>
                        </a:rPr>
                        <a:t>13% of 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2145827488"/>
                  </a:ext>
                </a:extLst>
              </a:tr>
            </a:tbl>
          </a:graphicData>
        </a:graphic>
      </p:graphicFrame>
      <p:graphicFrame>
        <p:nvGraphicFramePr>
          <p:cNvPr id="9" name="Table 8">
            <a:extLst>
              <a:ext uri="{FF2B5EF4-FFF2-40B4-BE49-F238E27FC236}">
                <a16:creationId xmlns:a16="http://schemas.microsoft.com/office/drawing/2014/main" id="{2B106BFD-5006-4F48-9A77-8032DD5A109F}"/>
              </a:ext>
            </a:extLst>
          </p:cNvPr>
          <p:cNvGraphicFramePr>
            <a:graphicFrameLocks noGrp="1"/>
          </p:cNvGraphicFramePr>
          <p:nvPr>
            <p:extLst>
              <p:ext uri="{D42A27DB-BD31-4B8C-83A1-F6EECF244321}">
                <p14:modId xmlns:p14="http://schemas.microsoft.com/office/powerpoint/2010/main" val="638864906"/>
              </p:ext>
            </p:extLst>
          </p:nvPr>
        </p:nvGraphicFramePr>
        <p:xfrm>
          <a:off x="2247925" y="4153080"/>
          <a:ext cx="1704668" cy="624840"/>
        </p:xfrm>
        <a:graphic>
          <a:graphicData uri="http://schemas.openxmlformats.org/drawingml/2006/table">
            <a:tbl>
              <a:tblPr>
                <a:tableStyleId>{5C22544A-7EE6-4342-B048-85BDC9FD1C3A}</a:tableStyleId>
              </a:tblPr>
              <a:tblGrid>
                <a:gridCol w="613915">
                  <a:extLst>
                    <a:ext uri="{9D8B030D-6E8A-4147-A177-3AD203B41FA5}">
                      <a16:colId xmlns:a16="http://schemas.microsoft.com/office/drawing/2014/main" val="1719569893"/>
                    </a:ext>
                  </a:extLst>
                </a:gridCol>
                <a:gridCol w="44450">
                  <a:extLst>
                    <a:ext uri="{9D8B030D-6E8A-4147-A177-3AD203B41FA5}">
                      <a16:colId xmlns:a16="http://schemas.microsoft.com/office/drawing/2014/main" val="3245993331"/>
                    </a:ext>
                  </a:extLst>
                </a:gridCol>
                <a:gridCol w="1046303">
                  <a:extLst>
                    <a:ext uri="{9D8B030D-6E8A-4147-A177-3AD203B41FA5}">
                      <a16:colId xmlns:a16="http://schemas.microsoft.com/office/drawing/2014/main" val="2274978124"/>
                    </a:ext>
                  </a:extLst>
                </a:gridCol>
              </a:tblGrid>
              <a:tr h="402590">
                <a:tc>
                  <a:txBody>
                    <a:bodyPr/>
                    <a:lstStyle/>
                    <a:p>
                      <a:pPr marL="228600">
                        <a:lnSpc>
                          <a:spcPct val="107000"/>
                        </a:lnSpc>
                        <a:spcAft>
                          <a:spcPts val="800"/>
                        </a:spcAft>
                      </a:pPr>
                      <a:r>
                        <a:rPr lang="en-GB" sz="1100">
                          <a:effectLst/>
                        </a:rPr>
                        <a:t>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a:effectLst/>
                        </a:rPr>
                        <a:t>12% of 200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660774450"/>
                  </a:ext>
                </a:extLst>
              </a:tr>
              <a:tr h="222250">
                <a:tc>
                  <a:txBody>
                    <a:bodyPr/>
                    <a:lstStyle/>
                    <a:p>
                      <a:pPr marL="228600">
                        <a:lnSpc>
                          <a:spcPct val="107000"/>
                        </a:lnSpc>
                        <a:spcAft>
                          <a:spcPts val="800"/>
                        </a:spcAft>
                      </a:pPr>
                      <a:r>
                        <a:rPr lang="en-GB" sz="1100">
                          <a:effectLst/>
                        </a:rPr>
                        <a:t>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9525" marR="9525" marT="9525" marB="0" anchor="b"/>
                </a:tc>
                <a:tc>
                  <a:txBody>
                    <a:bodyPr/>
                    <a:lstStyle/>
                    <a:p>
                      <a:pPr marL="228600">
                        <a:lnSpc>
                          <a:spcPct val="107000"/>
                        </a:lnSpc>
                        <a:spcAft>
                          <a:spcPts val="800"/>
                        </a:spcAft>
                      </a:pPr>
                      <a:r>
                        <a:rPr lang="en-GB" sz="1100" dirty="0">
                          <a:effectLst/>
                        </a:rPr>
                        <a:t>5/6 of 30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468386498"/>
                  </a:ext>
                </a:extLst>
              </a:tr>
            </a:tbl>
          </a:graphicData>
        </a:graphic>
      </p:graphicFrame>
      <p:pic>
        <p:nvPicPr>
          <p:cNvPr id="2444" name="Picture 396">
            <a:extLst>
              <a:ext uri="{FF2B5EF4-FFF2-40B4-BE49-F238E27FC236}">
                <a16:creationId xmlns:a16="http://schemas.microsoft.com/office/drawing/2014/main" id="{C5619747-4365-4F86-A4D3-A90A3F2CCC6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698" y="-54530"/>
            <a:ext cx="222250" cy="357188"/>
          </a:xfrm>
          <a:prstGeom prst="rect">
            <a:avLst/>
          </a:prstGeom>
          <a:noFill/>
          <a:extLst>
            <a:ext uri="{909E8E84-426E-40DD-AFC4-6F175D3DCCD1}">
              <a14:hiddenFill xmlns:a14="http://schemas.microsoft.com/office/drawing/2010/main">
                <a:solidFill>
                  <a:srgbClr val="FFFFFF"/>
                </a:solidFill>
              </a14:hiddenFill>
            </a:ext>
          </a:extLst>
        </p:spPr>
      </p:pic>
      <p:pic>
        <p:nvPicPr>
          <p:cNvPr id="2443" name="Picture 395">
            <a:extLst>
              <a:ext uri="{FF2B5EF4-FFF2-40B4-BE49-F238E27FC236}">
                <a16:creationId xmlns:a16="http://schemas.microsoft.com/office/drawing/2014/main" id="{7F6C9E65-29EE-4D99-9F47-757DE4FACEE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0636" y="-45051"/>
            <a:ext cx="119063" cy="357188"/>
          </a:xfrm>
          <a:prstGeom prst="rect">
            <a:avLst/>
          </a:prstGeom>
          <a:noFill/>
          <a:extLst>
            <a:ext uri="{909E8E84-426E-40DD-AFC4-6F175D3DCCD1}">
              <a14:hiddenFill xmlns:a14="http://schemas.microsoft.com/office/drawing/2010/main">
                <a:solidFill>
                  <a:srgbClr val="FFFFFF"/>
                </a:solidFill>
              </a14:hiddenFill>
            </a:ext>
          </a:extLst>
        </p:spPr>
      </p:pic>
      <p:pic>
        <p:nvPicPr>
          <p:cNvPr id="2438" name="Picture 390">
            <a:extLst>
              <a:ext uri="{FF2B5EF4-FFF2-40B4-BE49-F238E27FC236}">
                <a16:creationId xmlns:a16="http://schemas.microsoft.com/office/drawing/2014/main" id="{17BE7096-1FAA-4DFF-9260-471C4908749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362" y="-60926"/>
            <a:ext cx="222250" cy="357188"/>
          </a:xfrm>
          <a:prstGeom prst="rect">
            <a:avLst/>
          </a:prstGeom>
          <a:noFill/>
          <a:extLst>
            <a:ext uri="{909E8E84-426E-40DD-AFC4-6F175D3DCCD1}">
              <a14:hiddenFill xmlns:a14="http://schemas.microsoft.com/office/drawing/2010/main">
                <a:solidFill>
                  <a:srgbClr val="FFFFFF"/>
                </a:solidFill>
              </a14:hiddenFill>
            </a:ext>
          </a:extLst>
        </p:spPr>
      </p:pic>
      <p:pic>
        <p:nvPicPr>
          <p:cNvPr id="2437" name="Picture 389">
            <a:extLst>
              <a:ext uri="{FF2B5EF4-FFF2-40B4-BE49-F238E27FC236}">
                <a16:creationId xmlns:a16="http://schemas.microsoft.com/office/drawing/2014/main" id="{057A41B8-9F5E-466E-B024-E1CBB54BF39A}"/>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7594" y="-88901"/>
            <a:ext cx="438150" cy="357188"/>
          </a:xfrm>
          <a:prstGeom prst="rect">
            <a:avLst/>
          </a:prstGeom>
          <a:noFill/>
          <a:extLst>
            <a:ext uri="{909E8E84-426E-40DD-AFC4-6F175D3DCCD1}">
              <a14:hiddenFill xmlns:a14="http://schemas.microsoft.com/office/drawing/2010/main">
                <a:solidFill>
                  <a:srgbClr val="FFFFFF"/>
                </a:solidFill>
              </a14:hiddenFill>
            </a:ext>
          </a:extLst>
        </p:spPr>
      </p:pic>
      <p:pic>
        <p:nvPicPr>
          <p:cNvPr id="2435" name="Picture 387">
            <a:extLst>
              <a:ext uri="{FF2B5EF4-FFF2-40B4-BE49-F238E27FC236}">
                <a16:creationId xmlns:a16="http://schemas.microsoft.com/office/drawing/2014/main" id="{0AFFC140-F0B9-4AFD-8ADC-649B3111DE4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0012" y="-101693"/>
            <a:ext cx="222250" cy="357188"/>
          </a:xfrm>
          <a:prstGeom prst="rect">
            <a:avLst/>
          </a:prstGeom>
          <a:noFill/>
          <a:extLst>
            <a:ext uri="{909E8E84-426E-40DD-AFC4-6F175D3DCCD1}">
              <a14:hiddenFill xmlns:a14="http://schemas.microsoft.com/office/drawing/2010/main">
                <a:solidFill>
                  <a:srgbClr val="FFFFFF"/>
                </a:solidFill>
              </a14:hiddenFill>
            </a:ext>
          </a:extLst>
        </p:spPr>
      </p:pic>
      <p:pic>
        <p:nvPicPr>
          <p:cNvPr id="2434" name="Picture 386">
            <a:extLst>
              <a:ext uri="{FF2B5EF4-FFF2-40B4-BE49-F238E27FC236}">
                <a16:creationId xmlns:a16="http://schemas.microsoft.com/office/drawing/2014/main" id="{889419EB-67DE-4B74-9370-C1A53DD4F7C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573" y="-95297"/>
            <a:ext cx="222250" cy="357188"/>
          </a:xfrm>
          <a:prstGeom prst="rect">
            <a:avLst/>
          </a:prstGeom>
          <a:noFill/>
          <a:extLst>
            <a:ext uri="{909E8E84-426E-40DD-AFC4-6F175D3DCCD1}">
              <a14:hiddenFill xmlns:a14="http://schemas.microsoft.com/office/drawing/2010/main">
                <a:solidFill>
                  <a:srgbClr val="FFFFFF"/>
                </a:solidFill>
              </a14:hiddenFill>
            </a:ext>
          </a:extLst>
        </p:spPr>
      </p:pic>
      <p:pic>
        <p:nvPicPr>
          <p:cNvPr id="2432" name="Picture 384">
            <a:extLst>
              <a:ext uri="{FF2B5EF4-FFF2-40B4-BE49-F238E27FC236}">
                <a16:creationId xmlns:a16="http://schemas.microsoft.com/office/drawing/2014/main" id="{B63717E0-C46B-4B38-995D-AA456D18CC3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237" y="-101693"/>
            <a:ext cx="222250" cy="357188"/>
          </a:xfrm>
          <a:prstGeom prst="rect">
            <a:avLst/>
          </a:prstGeom>
          <a:noFill/>
          <a:extLst>
            <a:ext uri="{909E8E84-426E-40DD-AFC4-6F175D3DCCD1}">
              <a14:hiddenFill xmlns:a14="http://schemas.microsoft.com/office/drawing/2010/main">
                <a:solidFill>
                  <a:srgbClr val="FFFFFF"/>
                </a:solidFill>
              </a14:hiddenFill>
            </a:ext>
          </a:extLst>
        </p:spPr>
      </p:pic>
      <p:pic>
        <p:nvPicPr>
          <p:cNvPr id="2430" name="Picture 382">
            <a:extLst>
              <a:ext uri="{FF2B5EF4-FFF2-40B4-BE49-F238E27FC236}">
                <a16:creationId xmlns:a16="http://schemas.microsoft.com/office/drawing/2014/main" id="{A586FA9A-43A8-4F00-9BF6-DB9F473BD46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608" y="-88901"/>
            <a:ext cx="222250" cy="35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74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2C159E-F13C-4A85-9A41-E7669D3E0D70}" type="slidenum">
              <a:rPr lang="en-GB" smtClean="0"/>
              <a:pPr/>
              <a:t>4</a:t>
            </a:fld>
            <a:endParaRPr lang="en-GB"/>
          </a:p>
        </p:txBody>
      </p:sp>
      <p:sp>
        <p:nvSpPr>
          <p:cNvPr id="5" name="Text Placeholder 4"/>
          <p:cNvSpPr>
            <a:spLocks noGrp="1"/>
          </p:cNvSpPr>
          <p:nvPr>
            <p:ph type="body" sz="quarter" idx="13"/>
          </p:nvPr>
        </p:nvSpPr>
        <p:spPr>
          <a:xfrm>
            <a:off x="755576" y="1419622"/>
            <a:ext cx="7488832" cy="3384276"/>
          </a:xfrm>
        </p:spPr>
        <p:txBody>
          <a:bodyPr>
            <a:noAutofit/>
          </a:bodyPr>
          <a:lstStyle/>
          <a:p>
            <a:pPr marL="216000" lvl="0" indent="-216000">
              <a:lnSpc>
                <a:spcPct val="100000"/>
              </a:lnSpc>
              <a:spcAft>
                <a:spcPts val="1200"/>
              </a:spcAft>
              <a:buFont typeface="Arial" panose="020B0604020202020204" pitchFamily="34" charset="0"/>
              <a:buChar char="•"/>
            </a:pPr>
            <a:r>
              <a:rPr lang="en-GB" sz="2000" b="0" dirty="0">
                <a:solidFill>
                  <a:schemeClr val="tx1"/>
                </a:solidFill>
                <a:latin typeface="Calibri" panose="020F0502020204030204" pitchFamily="34" charset="0"/>
                <a:cs typeface="Calibri" panose="020F0502020204030204" pitchFamily="34" charset="0"/>
              </a:rPr>
              <a:t>Mathematician turned teacher turned academic (‘maths ed junkie’)</a:t>
            </a:r>
          </a:p>
          <a:p>
            <a:pPr marL="216000" lvl="0" indent="-216000">
              <a:lnSpc>
                <a:spcPct val="100000"/>
              </a:lnSpc>
              <a:spcAft>
                <a:spcPts val="1200"/>
              </a:spcAft>
              <a:buFont typeface="Arial" panose="020B0604020202020204" pitchFamily="34" charset="0"/>
              <a:buChar char="•"/>
            </a:pPr>
            <a:r>
              <a:rPr lang="en-GB" sz="2000" b="0" dirty="0">
                <a:solidFill>
                  <a:schemeClr val="tx1"/>
                </a:solidFill>
                <a:latin typeface="Calibri" panose="020F0502020204030204" pitchFamily="34" charset="0"/>
                <a:cs typeface="Calibri" panose="020F0502020204030204" pitchFamily="34" charset="0"/>
              </a:rPr>
              <a:t>35 years teaching 5 to 18 in schools, and working in teacher development/maths education policy, in England and internationally </a:t>
            </a:r>
          </a:p>
          <a:p>
            <a:pPr marL="216000" lvl="0" indent="-216000">
              <a:lnSpc>
                <a:spcPct val="100000"/>
              </a:lnSpc>
              <a:spcAft>
                <a:spcPts val="1200"/>
              </a:spcAft>
              <a:buFont typeface="Arial" panose="020B0604020202020204" pitchFamily="34" charset="0"/>
              <a:buChar char="•"/>
            </a:pPr>
            <a:r>
              <a:rPr lang="en-GB" sz="2000" b="0" dirty="0">
                <a:solidFill>
                  <a:schemeClr val="tx1"/>
                </a:solidFill>
                <a:latin typeface="Calibri" panose="020F0502020204030204" pitchFamily="34" charset="0"/>
                <a:cs typeface="Calibri" panose="020F0502020204030204" pitchFamily="34" charset="0"/>
              </a:rPr>
              <a:t>‘Specialism’ in picking up year 10 or 11 low-attaining students and GCSE retake students</a:t>
            </a:r>
          </a:p>
          <a:p>
            <a:pPr marL="216000" lvl="0" indent="-216000">
              <a:lnSpc>
                <a:spcPct val="100000"/>
              </a:lnSpc>
              <a:spcAft>
                <a:spcPts val="1200"/>
              </a:spcAft>
              <a:buFont typeface="Arial" panose="020B0604020202020204" pitchFamily="34" charset="0"/>
              <a:buChar char="•"/>
            </a:pPr>
            <a:r>
              <a:rPr lang="en-GB" sz="2000" b="0" dirty="0">
                <a:solidFill>
                  <a:schemeClr val="tx1"/>
                </a:solidFill>
                <a:latin typeface="Calibri" panose="020F0502020204030204" pitchFamily="34" charset="0"/>
                <a:cs typeface="Calibri" panose="020F0502020204030204" pitchFamily="34" charset="0"/>
              </a:rPr>
              <a:t>I now work in classroom-close curriculum enactment research, including with FE-based studies</a:t>
            </a:r>
          </a:p>
        </p:txBody>
      </p:sp>
      <p:sp>
        <p:nvSpPr>
          <p:cNvPr id="2" name="Title 1"/>
          <p:cNvSpPr>
            <a:spLocks noGrp="1"/>
          </p:cNvSpPr>
          <p:nvPr>
            <p:ph type="title"/>
          </p:nvPr>
        </p:nvSpPr>
        <p:spPr/>
        <p:txBody>
          <a:bodyPr/>
          <a:lstStyle/>
          <a:p>
            <a:r>
              <a:rPr lang="en-GB" i="1" cap="none" dirty="0"/>
              <a:t>Who am I?</a:t>
            </a:r>
          </a:p>
        </p:txBody>
      </p:sp>
      <p:sp>
        <p:nvSpPr>
          <p:cNvPr id="6" name="Footer Placeholder 5"/>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1663795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E9EEF4A-F39E-4841-B4EF-25CF0010BBB7}"/>
              </a:ext>
            </a:extLst>
          </p:cNvPr>
          <p:cNvSpPr>
            <a:spLocks noGrp="1"/>
          </p:cNvSpPr>
          <p:nvPr>
            <p:ph type="ftr" sz="quarter" idx="10"/>
          </p:nvPr>
        </p:nvSpPr>
        <p:spPr/>
        <p:txBody>
          <a:bodyPr/>
          <a:lstStyle/>
          <a:p>
            <a:r>
              <a:rPr lang="en-GB"/>
              <a:t>Education &amp; Training Foundation</a:t>
            </a:r>
            <a:endParaRPr lang="en-GB" dirty="0"/>
          </a:p>
        </p:txBody>
      </p:sp>
      <p:sp>
        <p:nvSpPr>
          <p:cNvPr id="3" name="Slide Number Placeholder 2">
            <a:extLst>
              <a:ext uri="{FF2B5EF4-FFF2-40B4-BE49-F238E27FC236}">
                <a16:creationId xmlns:a16="http://schemas.microsoft.com/office/drawing/2014/main" id="{FA8C304B-4094-42BE-8300-45370F109115}"/>
              </a:ext>
            </a:extLst>
          </p:cNvPr>
          <p:cNvSpPr>
            <a:spLocks noGrp="1"/>
          </p:cNvSpPr>
          <p:nvPr>
            <p:ph type="sldNum" sz="quarter" idx="11"/>
          </p:nvPr>
        </p:nvSpPr>
        <p:spPr/>
        <p:txBody>
          <a:bodyPr/>
          <a:lstStyle/>
          <a:p>
            <a:fld id="{DA2C159E-F13C-4A85-9A41-E7669D3E0D70}" type="slidenum">
              <a:rPr lang="en-GB" smtClean="0"/>
              <a:pPr/>
              <a:t>40</a:t>
            </a:fld>
            <a:endParaRPr lang="en-GB"/>
          </a:p>
        </p:txBody>
      </p:sp>
      <p:sp>
        <p:nvSpPr>
          <p:cNvPr id="4" name="Text Placeholder 3">
            <a:extLst>
              <a:ext uri="{FF2B5EF4-FFF2-40B4-BE49-F238E27FC236}">
                <a16:creationId xmlns:a16="http://schemas.microsoft.com/office/drawing/2014/main" id="{5B4C7E11-65A3-4BC8-B637-790CAD4032C6}"/>
              </a:ext>
            </a:extLst>
          </p:cNvPr>
          <p:cNvSpPr>
            <a:spLocks noGrp="1"/>
          </p:cNvSpPr>
          <p:nvPr>
            <p:ph type="body" sz="quarter" idx="12"/>
          </p:nvPr>
        </p:nvSpPr>
        <p:spPr>
          <a:xfrm>
            <a:off x="234000" y="986400"/>
            <a:ext cx="3689928" cy="3601574"/>
          </a:xfrm>
        </p:spPr>
        <p:txBody>
          <a:bodyPr/>
          <a:lstStyle/>
          <a:p>
            <a:pPr lvl="0">
              <a:lnSpc>
                <a:spcPct val="100000"/>
              </a:lnSpc>
            </a:pPr>
            <a:r>
              <a:rPr lang="en-GB" sz="2000" i="1" dirty="0"/>
              <a:t>The 24-game</a:t>
            </a:r>
          </a:p>
          <a:p>
            <a:pPr lvl="0">
              <a:lnSpc>
                <a:spcPct val="100000"/>
              </a:lnSpc>
            </a:pPr>
            <a:r>
              <a:rPr lang="en-GB" sz="2000" b="0" dirty="0"/>
              <a:t>Using each number once and only once, can you combine the given four numbers using any of +, -, x, ÷? </a:t>
            </a:r>
          </a:p>
          <a:p>
            <a:pPr marL="342900" lvl="0" indent="-342900">
              <a:lnSpc>
                <a:spcPct val="100000"/>
              </a:lnSpc>
              <a:buFont typeface="Arial" panose="020B0604020202020204" pitchFamily="34" charset="0"/>
              <a:buChar char="•"/>
            </a:pPr>
            <a:r>
              <a:rPr lang="en-GB" sz="2000" b="0" dirty="0"/>
              <a:t>9,6,6,2</a:t>
            </a:r>
          </a:p>
          <a:p>
            <a:pPr marL="342900" lvl="0" indent="-342900">
              <a:lnSpc>
                <a:spcPct val="100000"/>
              </a:lnSpc>
              <a:buFont typeface="Arial" panose="020B0604020202020204" pitchFamily="34" charset="0"/>
              <a:buChar char="•"/>
            </a:pPr>
            <a:r>
              <a:rPr lang="en-GB" sz="2000" b="0" dirty="0"/>
              <a:t>7,8,5,3</a:t>
            </a:r>
          </a:p>
          <a:p>
            <a:pPr marL="342900" lvl="0" indent="-342900">
              <a:lnSpc>
                <a:spcPct val="100000"/>
              </a:lnSpc>
              <a:buFont typeface="Arial" panose="020B0604020202020204" pitchFamily="34" charset="0"/>
              <a:buChar char="•"/>
            </a:pPr>
            <a:r>
              <a:rPr lang="en-GB" sz="2000" b="0" dirty="0"/>
              <a:t>3,3,8,8</a:t>
            </a:r>
          </a:p>
          <a:p>
            <a:endParaRPr lang="en-GB" dirty="0"/>
          </a:p>
        </p:txBody>
      </p:sp>
      <p:sp>
        <p:nvSpPr>
          <p:cNvPr id="5" name="Content Placeholder 4">
            <a:extLst>
              <a:ext uri="{FF2B5EF4-FFF2-40B4-BE49-F238E27FC236}">
                <a16:creationId xmlns:a16="http://schemas.microsoft.com/office/drawing/2014/main" id="{55032EE6-4E6B-4B61-BBC8-9B68C5795928}"/>
              </a:ext>
            </a:extLst>
          </p:cNvPr>
          <p:cNvSpPr>
            <a:spLocks noGrp="1"/>
          </p:cNvSpPr>
          <p:nvPr>
            <p:ph sz="quarter" idx="13"/>
          </p:nvPr>
        </p:nvSpPr>
        <p:spPr/>
        <p:txBody>
          <a:bodyPr/>
          <a:lstStyle/>
          <a:p>
            <a:r>
              <a:rPr lang="en-GB" dirty="0"/>
              <a:t>Using all four numbers 4, 6, 6 and 8, but using each number only once, there are over 60 different ways of getting the answer 24 by adding, subtracting, multiplying and dividing. How many can you find?</a:t>
            </a:r>
          </a:p>
          <a:p>
            <a:endParaRPr lang="en-GB" dirty="0"/>
          </a:p>
          <a:p>
            <a:endParaRPr lang="en-GB" dirty="0"/>
          </a:p>
          <a:p>
            <a:pPr lvl="0"/>
            <a:r>
              <a:rPr lang="en-GB" i="1" dirty="0"/>
              <a:t>Countdown: </a:t>
            </a:r>
          </a:p>
          <a:p>
            <a:pPr lvl="0"/>
            <a:r>
              <a:rPr lang="en-GB" dirty="0"/>
              <a:t>Choose a ‘target number’ between 200 and 500</a:t>
            </a:r>
          </a:p>
          <a:p>
            <a:pPr lvl="0"/>
            <a:r>
              <a:rPr lang="en-GB" dirty="0"/>
              <a:t>Choose two numbers between 1 and 10 </a:t>
            </a:r>
          </a:p>
          <a:p>
            <a:pPr lvl="0"/>
            <a:r>
              <a:rPr lang="en-GB" dirty="0"/>
              <a:t>Choose two numbers from 10 to 20</a:t>
            </a:r>
          </a:p>
          <a:p>
            <a:pPr lvl="0"/>
            <a:r>
              <a:rPr lang="en-GB" dirty="0"/>
              <a:t>Choose one number from 20 to 30</a:t>
            </a:r>
          </a:p>
          <a:p>
            <a:endParaRPr lang="en-GB" dirty="0"/>
          </a:p>
          <a:p>
            <a:endParaRPr lang="en-GB" dirty="0"/>
          </a:p>
        </p:txBody>
      </p:sp>
      <p:sp>
        <p:nvSpPr>
          <p:cNvPr id="6" name="Title 5">
            <a:extLst>
              <a:ext uri="{FF2B5EF4-FFF2-40B4-BE49-F238E27FC236}">
                <a16:creationId xmlns:a16="http://schemas.microsoft.com/office/drawing/2014/main" id="{9B974E86-AB04-4058-B453-D79818CB26E6}"/>
              </a:ext>
            </a:extLst>
          </p:cNvPr>
          <p:cNvSpPr>
            <a:spLocks noGrp="1"/>
          </p:cNvSpPr>
          <p:nvPr>
            <p:ph type="title"/>
          </p:nvPr>
        </p:nvSpPr>
        <p:spPr/>
        <p:txBody>
          <a:bodyPr/>
          <a:lstStyle/>
          <a:p>
            <a:r>
              <a:rPr lang="en-GB" cap="none" dirty="0"/>
              <a:t>Building confidence with number</a:t>
            </a:r>
          </a:p>
        </p:txBody>
      </p:sp>
    </p:spTree>
    <p:extLst>
      <p:ext uri="{BB962C8B-B14F-4D97-AF65-F5344CB8AC3E}">
        <p14:creationId xmlns:p14="http://schemas.microsoft.com/office/powerpoint/2010/main" val="1871174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02</a:t>
            </a:r>
          </a:p>
        </p:txBody>
      </p:sp>
      <p:sp>
        <p:nvSpPr>
          <p:cNvPr id="5" name="Subtitle 4"/>
          <p:cNvSpPr>
            <a:spLocks noGrp="1"/>
          </p:cNvSpPr>
          <p:nvPr>
            <p:ph type="subTitle" idx="1"/>
          </p:nvPr>
        </p:nvSpPr>
        <p:spPr/>
        <p:txBody>
          <a:bodyPr>
            <a:normAutofit/>
          </a:bodyPr>
          <a:lstStyle/>
          <a:p>
            <a:r>
              <a:rPr lang="en-GB" sz="2400" cap="none" dirty="0"/>
              <a:t>Gender and mathematics in mainstream education, including in FE</a:t>
            </a:r>
          </a:p>
          <a:p>
            <a:endParaRPr lang="en-GB" sz="2400" cap="none" dirty="0"/>
          </a:p>
        </p:txBody>
      </p:sp>
    </p:spTree>
    <p:extLst>
      <p:ext uri="{BB962C8B-B14F-4D97-AF65-F5344CB8AC3E}">
        <p14:creationId xmlns:p14="http://schemas.microsoft.com/office/powerpoint/2010/main" val="987701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2C159E-F13C-4A85-9A41-E7669D3E0D70}" type="slidenum">
              <a:rPr kumimoji="0" lang="en-GB" sz="700" b="1"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700" b="1" i="0" u="none" strike="noStrike" kern="1200" cap="none" spc="0" normalizeH="0" baseline="0" noProof="0">
              <a:ln>
                <a:noFill/>
              </a:ln>
              <a:solidFill>
                <a:prstClr val="black"/>
              </a:solidFill>
              <a:effectLst/>
              <a:uLnTx/>
              <a:uFillTx/>
              <a:latin typeface="Arial"/>
              <a:ea typeface="+mn-ea"/>
              <a:cs typeface="+mn-cs"/>
            </a:endParaRPr>
          </a:p>
        </p:txBody>
      </p:sp>
      <p:sp>
        <p:nvSpPr>
          <p:cNvPr id="5" name="Text Placeholder 4"/>
          <p:cNvSpPr>
            <a:spLocks noGrp="1"/>
          </p:cNvSpPr>
          <p:nvPr>
            <p:ph type="body" sz="quarter" idx="13"/>
          </p:nvPr>
        </p:nvSpPr>
        <p:spPr>
          <a:xfrm>
            <a:off x="232950" y="1131590"/>
            <a:ext cx="8011458" cy="3456284"/>
          </a:xfrm>
        </p:spPr>
        <p:txBody>
          <a:bodyPr>
            <a:noAutofit/>
          </a:bodyPr>
          <a:lstStyle/>
          <a:p>
            <a:pPr marL="342900" indent="-342900">
              <a:lnSpc>
                <a:spcPct val="100000"/>
              </a:lnSpc>
              <a:buFont typeface="Arial" panose="020B0604020202020204" pitchFamily="34" charset="0"/>
              <a:buChar char="•"/>
            </a:pPr>
            <a:r>
              <a:rPr lang="en-GB" sz="2000" b="0" dirty="0">
                <a:solidFill>
                  <a:schemeClr val="tx1"/>
                </a:solidFill>
                <a:latin typeface="Calibri" panose="020F0502020204030204" pitchFamily="34" charset="0"/>
                <a:cs typeface="Calibri" panose="020F0502020204030204" pitchFamily="34" charset="0"/>
              </a:rPr>
              <a:t>my recent research producing </a:t>
            </a:r>
            <a:r>
              <a:rPr lang="en-GB" sz="1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UK mathematics 14-19: the gender jigsaw. A report for the Joint Mathematical Council of the UK (2022). </a:t>
            </a:r>
            <a:r>
              <a:rPr lang="en-GB" sz="1800" b="0" dirty="0">
                <a:effectLst/>
                <a:latin typeface="Calibri" panose="020F0502020204030204" pitchFamily="34" charset="0"/>
                <a:ea typeface="Calibri" panose="020F0502020204030204" pitchFamily="34" charset="0"/>
                <a:cs typeface="Calibri" panose="020F0502020204030204" pitchFamily="34" charset="0"/>
                <a:hlinkClick r:id="rId3"/>
              </a:rPr>
              <a:t>https://www.jmc.org.uk/output/</a:t>
            </a:r>
            <a:r>
              <a:rPr lang="en-GB" sz="1800" b="0" dirty="0">
                <a:effectLst/>
                <a:latin typeface="Calibri" panose="020F0502020204030204" pitchFamily="34" charset="0"/>
                <a:ea typeface="Calibri" panose="020F0502020204030204" pitchFamily="34" charset="0"/>
                <a:cs typeface="Calibri" panose="020F0502020204030204" pitchFamily="34" charset="0"/>
              </a:rPr>
              <a:t> </a:t>
            </a:r>
            <a:r>
              <a:rPr lang="en-GB" sz="2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r>
              <a:rPr lang="en-GB" sz="1800" b="0" dirty="0">
                <a:effectLst/>
                <a:latin typeface="Calibri" panose="020F0502020204030204" pitchFamily="34" charset="0"/>
                <a:ea typeface="Calibri" panose="020F0502020204030204" pitchFamily="34" charset="0"/>
                <a:cs typeface="Calibri" panose="020F0502020204030204" pitchFamily="34" charset="0"/>
              </a:rPr>
              <a:t> </a:t>
            </a:r>
            <a:r>
              <a:rPr lang="en-GB" sz="18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Gender, self-perception, and mathematics: the 2020 England, Wales and Northern Ireland PISA Field Trial (2021). </a:t>
            </a:r>
            <a:r>
              <a:rPr lang="en-GB" sz="1800" b="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https://bsrlm.org.uk/publications/proceedings-of-day-conference/ip41-3/</a:t>
            </a:r>
            <a:endParaRPr lang="en-GB" sz="1800" b="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00000"/>
              </a:lnSpc>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0000"/>
              </a:lnSpc>
              <a:buFont typeface="Arial" panose="020B0604020202020204" pitchFamily="34" charset="0"/>
              <a:buChar char="•"/>
            </a:pPr>
            <a:r>
              <a:rPr lang="en-GB" sz="2000" b="0" dirty="0">
                <a:solidFill>
                  <a:schemeClr val="tx1"/>
                </a:solidFill>
                <a:latin typeface="Calibri" panose="020F0502020204030204" pitchFamily="34" charset="0"/>
                <a:cs typeface="Calibri" panose="020F0502020204030204" pitchFamily="34" charset="0"/>
              </a:rPr>
              <a:t>my own teaching experience of mathematically low-attaining students,</a:t>
            </a:r>
          </a:p>
          <a:p>
            <a:pPr marL="342900" lvl="0" indent="-342900">
              <a:lnSpc>
                <a:spcPct val="100000"/>
              </a:lnSpc>
              <a:buFont typeface="Arial" panose="020B0604020202020204" pitchFamily="34" charset="0"/>
              <a:buChar char="•"/>
            </a:pPr>
            <a:r>
              <a:rPr lang="en-GB" sz="2000" b="0" dirty="0">
                <a:solidFill>
                  <a:schemeClr val="tx1"/>
                </a:solidFill>
                <a:latin typeface="Calibri" panose="020F0502020204030204" pitchFamily="34" charset="0"/>
                <a:cs typeface="Calibri" panose="020F0502020204030204" pitchFamily="34" charset="0"/>
              </a:rPr>
              <a:t>the literature around these students, in a variety of contexts,</a:t>
            </a:r>
          </a:p>
          <a:p>
            <a:pPr marL="342900" lvl="0" indent="-342900">
              <a:lnSpc>
                <a:spcPct val="100000"/>
              </a:lnSpc>
              <a:buFont typeface="Arial" panose="020B0604020202020204" pitchFamily="34" charset="0"/>
              <a:buChar char="•"/>
            </a:pPr>
            <a:r>
              <a:rPr lang="en-GB" sz="2000" b="0" dirty="0">
                <a:solidFill>
                  <a:schemeClr val="tx1"/>
                </a:solidFill>
                <a:latin typeface="Calibri" panose="020F0502020204030204" pitchFamily="34" charset="0"/>
                <a:cs typeface="Calibri" panose="020F0502020204030204" pitchFamily="34" charset="0"/>
              </a:rPr>
              <a:t>their reports when they return to school having transferred to FE College</a:t>
            </a:r>
          </a:p>
          <a:p>
            <a:pPr marL="342900" lvl="0" indent="-342900">
              <a:lnSpc>
                <a:spcPct val="100000"/>
              </a:lnSpc>
              <a:buFont typeface="Arial" panose="020B0604020202020204" pitchFamily="34" charset="0"/>
              <a:buChar char="•"/>
            </a:pPr>
            <a:r>
              <a:rPr lang="en-GB" sz="2000" b="0" dirty="0">
                <a:solidFill>
                  <a:schemeClr val="tx1"/>
                </a:solidFill>
                <a:latin typeface="Calibri" panose="020F0502020204030204" pitchFamily="34" charset="0"/>
                <a:cs typeface="Calibri" panose="020F0502020204030204" pitchFamily="34" charset="0"/>
              </a:rPr>
              <a:t>the work of FE colleagues in colleges and UCL</a:t>
            </a:r>
            <a:endParaRPr lang="en-GB" sz="2000" b="0" dirty="0">
              <a:solidFill>
                <a:schemeClr val="tx1"/>
              </a:solidFill>
            </a:endParaRPr>
          </a:p>
          <a:p>
            <a:pPr marL="342900" lvl="0" indent="-342900">
              <a:buFont typeface="Arial" panose="020B0604020202020204" pitchFamily="34" charset="0"/>
              <a:buChar char="•"/>
            </a:pPr>
            <a:endParaRPr lang="en-GB" sz="2000" b="0" dirty="0">
              <a:solidFill>
                <a:schemeClr val="tx1"/>
              </a:solidFill>
            </a:endParaRPr>
          </a:p>
        </p:txBody>
      </p:sp>
      <p:sp>
        <p:nvSpPr>
          <p:cNvPr id="2" name="Title 1"/>
          <p:cNvSpPr>
            <a:spLocks noGrp="1"/>
          </p:cNvSpPr>
          <p:nvPr>
            <p:ph type="title"/>
          </p:nvPr>
        </p:nvSpPr>
        <p:spPr>
          <a:xfrm>
            <a:off x="232950" y="221619"/>
            <a:ext cx="8437563" cy="699425"/>
          </a:xfrm>
        </p:spPr>
        <p:txBody>
          <a:bodyPr/>
          <a:lstStyle/>
          <a:p>
            <a:r>
              <a:rPr lang="en-GB" i="1" cap="none" dirty="0"/>
              <a:t>I’ll draw on</a:t>
            </a:r>
          </a:p>
        </p:txBody>
      </p:sp>
      <p:sp>
        <p:nvSpPr>
          <p:cNvPr id="6" name="Footer Placeholder 5"/>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all"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44671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EDB580-4855-9E48-B91C-D67BB5C3B563}"/>
              </a:ext>
            </a:extLst>
          </p:cNvPr>
          <p:cNvSpPr>
            <a:spLocks noGrp="1"/>
          </p:cNvSpPr>
          <p:nvPr>
            <p:ph type="sldNum" sz="quarter" idx="12"/>
          </p:nvPr>
        </p:nvSpPr>
        <p:spPr/>
        <p:txBody>
          <a:bodyPr/>
          <a:lstStyle/>
          <a:p>
            <a:fld id="{DA2C159E-F13C-4A85-9A41-E7669D3E0D70}" type="slidenum">
              <a:rPr lang="en-GB" smtClean="0"/>
              <a:t>7</a:t>
            </a:fld>
            <a:endParaRPr lang="en-GB"/>
          </a:p>
        </p:txBody>
      </p:sp>
      <p:sp>
        <p:nvSpPr>
          <p:cNvPr id="3" name="Text Placeholder 2">
            <a:extLst>
              <a:ext uri="{FF2B5EF4-FFF2-40B4-BE49-F238E27FC236}">
                <a16:creationId xmlns:a16="http://schemas.microsoft.com/office/drawing/2014/main" id="{ED7EAA31-3F75-AE14-1501-9B084221B5C0}"/>
              </a:ext>
            </a:extLst>
          </p:cNvPr>
          <p:cNvSpPr>
            <a:spLocks noGrp="1"/>
          </p:cNvSpPr>
          <p:nvPr>
            <p:ph type="body" sz="quarter" idx="13"/>
          </p:nvPr>
        </p:nvSpPr>
        <p:spPr>
          <a:xfrm>
            <a:off x="234000" y="986399"/>
            <a:ext cx="8441688" cy="4465671"/>
          </a:xfrm>
        </p:spPr>
        <p:txBody>
          <a:bodyPr>
            <a:normAutofit/>
          </a:bodyPr>
          <a:lstStyle/>
          <a:p>
            <a:pPr marL="285750" indent="-285750">
              <a:lnSpc>
                <a:spcPct val="100000"/>
              </a:lnSpc>
              <a:spcBef>
                <a:spcPts val="600"/>
              </a:spcBef>
              <a:buFont typeface="Arial" panose="020B0604020202020204" pitchFamily="34" charset="0"/>
              <a:buChar char="•"/>
            </a:pPr>
            <a:r>
              <a:rPr lang="en-GB" sz="20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Broad s</a:t>
            </a:r>
            <a:r>
              <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tructures in England, Wales and Northern Ireland have much in common, but curricula and assessments have diverged since 2016. Scotland’s provision supports greater local autonomy of enactment, and often a wider curriculum to at least age 17.</a:t>
            </a:r>
          </a:p>
          <a:p>
            <a:pPr marL="285750" indent="-285750">
              <a:lnSpc>
                <a:spcPct val="100000"/>
              </a:lnSpc>
              <a:spcBef>
                <a:spcPts val="600"/>
              </a:spcBef>
              <a:buFont typeface="Arial" panose="020B0604020202020204" pitchFamily="34" charset="0"/>
              <a:buChar char="•"/>
            </a:pPr>
            <a:r>
              <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Across the UK, girls enter Mathematics GCSE/N5 and additional mathematics qualifications in comparable numbers with boys at age 16, and they perform at least as well as boys in those qualifications. </a:t>
            </a:r>
          </a:p>
          <a:p>
            <a:pPr marL="285750" indent="-285750">
              <a:lnSpc>
                <a:spcPct val="100000"/>
              </a:lnSpc>
              <a:spcBef>
                <a:spcPts val="600"/>
              </a:spcBef>
              <a:buFont typeface="Arial" panose="020B0604020202020204" pitchFamily="34" charset="0"/>
              <a:buChar char="•"/>
            </a:pPr>
            <a:r>
              <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Approaches to assessment during the pandemic have resulted in the award of significantly enhanced grades, especially to girls. </a:t>
            </a:r>
          </a:p>
          <a:p>
            <a:pPr marL="285750" indent="-285750">
              <a:lnSpc>
                <a:spcPct val="100000"/>
              </a:lnSpc>
              <a:spcBef>
                <a:spcPts val="600"/>
              </a:spcBef>
              <a:buFont typeface="Arial" panose="020B0604020202020204" pitchFamily="34" charset="0"/>
              <a:buChar char="•"/>
            </a:pPr>
            <a:r>
              <a:rPr lang="en-GB"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Each year, around 180,000 older students retake GCSE, especially in England, but the ‘standard pass’ rate remains low and the mathematical benefit is often questionable.</a:t>
            </a:r>
          </a:p>
          <a:p>
            <a:pPr>
              <a:lnSpc>
                <a:spcPct val="20000"/>
              </a:lnSpc>
              <a:spcBef>
                <a:spcPts val="60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0000"/>
              </a:lnSpc>
              <a:buFont typeface="Arial" panose="020B0604020202020204" pitchFamily="34" charset="0"/>
              <a:buChar char="•"/>
            </a:pPr>
            <a:endParaRPr lang="en-GB" sz="2000" b="0" dirty="0">
              <a:solidFill>
                <a:schemeClr val="tx1"/>
              </a:solidFill>
            </a:endParaRPr>
          </a:p>
        </p:txBody>
      </p:sp>
      <p:sp>
        <p:nvSpPr>
          <p:cNvPr id="4" name="Title 3">
            <a:extLst>
              <a:ext uri="{FF2B5EF4-FFF2-40B4-BE49-F238E27FC236}">
                <a16:creationId xmlns:a16="http://schemas.microsoft.com/office/drawing/2014/main" id="{FB28231A-E1C4-DA45-E46C-3D10BF50908D}"/>
              </a:ext>
            </a:extLst>
          </p:cNvPr>
          <p:cNvSpPr>
            <a:spLocks noGrp="1"/>
          </p:cNvSpPr>
          <p:nvPr>
            <p:ph type="title"/>
          </p:nvPr>
        </p:nvSpPr>
        <p:spPr/>
        <p:txBody>
          <a:bodyPr/>
          <a:lstStyle/>
          <a:p>
            <a:r>
              <a:rPr lang="en-GB" sz="2000" i="1" dirty="0">
                <a:effectLst/>
                <a:latin typeface="Calibri" panose="020F0502020204030204" pitchFamily="34" charset="0"/>
                <a:ea typeface="Calibri" panose="020F0502020204030204" pitchFamily="34" charset="0"/>
                <a:cs typeface="Arial" panose="020B0604020202020204" pitchFamily="34" charset="0"/>
              </a:rPr>
              <a:t>‘</a:t>
            </a:r>
            <a:r>
              <a:rPr lang="en-GB" i="1" cap="none" dirty="0">
                <a:latin typeface="Calibri" panose="020F0502020204030204" pitchFamily="34" charset="0"/>
                <a:ea typeface="Calibri" panose="020F0502020204030204" pitchFamily="34" charset="0"/>
                <a:cs typeface="Arial" panose="020B0604020202020204" pitchFamily="34" charset="0"/>
              </a:rPr>
              <a:t>UK</a:t>
            </a:r>
            <a:r>
              <a:rPr lang="en-GB" sz="2000" i="1" cap="none" dirty="0">
                <a:effectLst/>
                <a:latin typeface="Calibri" panose="020F0502020204030204" pitchFamily="34" charset="0"/>
                <a:ea typeface="Calibri" panose="020F0502020204030204" pitchFamily="34" charset="0"/>
                <a:cs typeface="Arial" panose="020B0604020202020204" pitchFamily="34" charset="0"/>
              </a:rPr>
              <a:t> mathematics 14-19: the gender jigsaw’ for JMC concluded:</a:t>
            </a:r>
            <a:endParaRPr lang="en-GB" dirty="0"/>
          </a:p>
        </p:txBody>
      </p:sp>
      <p:sp>
        <p:nvSpPr>
          <p:cNvPr id="5" name="Footer Placeholder 4">
            <a:extLst>
              <a:ext uri="{FF2B5EF4-FFF2-40B4-BE49-F238E27FC236}">
                <a16:creationId xmlns:a16="http://schemas.microsoft.com/office/drawing/2014/main" id="{933E4272-0A81-6FA1-7C7B-A37CCD10CE3E}"/>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294496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E61574-E029-2926-AB95-709BC9795349}"/>
              </a:ext>
            </a:extLst>
          </p:cNvPr>
          <p:cNvSpPr>
            <a:spLocks noGrp="1"/>
          </p:cNvSpPr>
          <p:nvPr>
            <p:ph type="sldNum" sz="quarter" idx="12"/>
          </p:nvPr>
        </p:nvSpPr>
        <p:spPr/>
        <p:txBody>
          <a:bodyPr/>
          <a:lstStyle/>
          <a:p>
            <a:fld id="{DA2C159E-F13C-4A85-9A41-E7669D3E0D70}" type="slidenum">
              <a:rPr lang="en-GB" smtClean="0"/>
              <a:t>8</a:t>
            </a:fld>
            <a:endParaRPr lang="en-GB"/>
          </a:p>
        </p:txBody>
      </p:sp>
      <p:sp>
        <p:nvSpPr>
          <p:cNvPr id="3" name="Text Placeholder 2">
            <a:extLst>
              <a:ext uri="{FF2B5EF4-FFF2-40B4-BE49-F238E27FC236}">
                <a16:creationId xmlns:a16="http://schemas.microsoft.com/office/drawing/2014/main" id="{BE5D221C-9DC4-23F8-9080-5F84E1199D84}"/>
              </a:ext>
            </a:extLst>
          </p:cNvPr>
          <p:cNvSpPr>
            <a:spLocks noGrp="1"/>
          </p:cNvSpPr>
          <p:nvPr>
            <p:ph type="body" sz="quarter" idx="13"/>
          </p:nvPr>
        </p:nvSpPr>
        <p:spPr>
          <a:xfrm>
            <a:off x="234000" y="986399"/>
            <a:ext cx="8441688" cy="3097519"/>
          </a:xfrm>
        </p:spPr>
        <p:txBody>
          <a:bodyPr>
            <a:normAutofit fontScale="55000" lnSpcReduction="20000"/>
          </a:bodyPr>
          <a:lstStyle/>
          <a:p>
            <a:pPr marL="285750" indent="-285750">
              <a:lnSpc>
                <a:spcPct val="120000"/>
              </a:lnSpc>
              <a:buFont typeface="Arial" panose="020B0604020202020204" pitchFamily="34" charset="0"/>
              <a:buChar char="•"/>
            </a:pPr>
            <a:r>
              <a:rPr lang="en-GB"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Significant differential participation in favour of boys is evident in all main advanced school mathematics qualifications in the UK except Core Maths, including in FE colleges, though it is less marked in Northern Ireland. Total advance mathematics entries remaining fairly steady. </a:t>
            </a:r>
          </a:p>
          <a:p>
            <a:pPr marL="285750" indent="-285750">
              <a:lnSpc>
                <a:spcPct val="100000"/>
              </a:lnSpc>
              <a:spcBef>
                <a:spcPts val="600"/>
              </a:spcBef>
              <a:buFont typeface="Arial" panose="020B0604020202020204" pitchFamily="34" charset="0"/>
              <a:buChar char="•"/>
            </a:pPr>
            <a:r>
              <a:rPr lang="en-GB"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issues in 16+ UK education are therefore around provision for previously low-attaining students, gender bias within most advanced school mathematics pathways, and under-participation by previously moderate- or high-attaining students. </a:t>
            </a:r>
          </a:p>
          <a:p>
            <a:pPr marL="285750" indent="-285750">
              <a:lnSpc>
                <a:spcPct val="100000"/>
              </a:lnSpc>
              <a:spcBef>
                <a:spcPts val="600"/>
              </a:spcBef>
              <a:buFont typeface="Arial" panose="020B0604020202020204" pitchFamily="34" charset="0"/>
              <a:buChar char="•"/>
            </a:pPr>
            <a:r>
              <a:rPr lang="en-GB" sz="32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There is comparatively little national information about level 1 or Entry Level course participation and attainment, by gender.</a:t>
            </a:r>
          </a:p>
          <a:p>
            <a:pPr marL="285750" indent="-285750">
              <a:lnSpc>
                <a:spcPct val="100000"/>
              </a:lnSpc>
              <a:spcBef>
                <a:spcPts val="600"/>
              </a:spcBef>
              <a:buFont typeface="Arial" panose="020B0604020202020204" pitchFamily="34" charset="0"/>
              <a:buChar char="•"/>
            </a:pPr>
            <a:endParaRPr lang="en-GB" sz="3200" b="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pPr>
            <a:r>
              <a:rPr lang="en-GB" sz="32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(UK mathematics 14-19: the gender jigsaw Executive Summary)</a:t>
            </a:r>
            <a:endParaRPr lang="en-GB" sz="3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4" name="Title 3">
            <a:extLst>
              <a:ext uri="{FF2B5EF4-FFF2-40B4-BE49-F238E27FC236}">
                <a16:creationId xmlns:a16="http://schemas.microsoft.com/office/drawing/2014/main" id="{22D1733B-7CDA-0A40-6F84-DF1272F45AB1}"/>
              </a:ext>
            </a:extLst>
          </p:cNvPr>
          <p:cNvSpPr>
            <a:spLocks noGrp="1"/>
          </p:cNvSpPr>
          <p:nvPr>
            <p:ph type="title"/>
          </p:nvPr>
        </p:nvSpPr>
        <p:spPr/>
        <p:txBody>
          <a:bodyPr/>
          <a:lstStyle/>
          <a:p>
            <a:endParaRPr lang="en-GB"/>
          </a:p>
        </p:txBody>
      </p:sp>
      <p:sp>
        <p:nvSpPr>
          <p:cNvPr id="5" name="Footer Placeholder 4">
            <a:extLst>
              <a:ext uri="{FF2B5EF4-FFF2-40B4-BE49-F238E27FC236}">
                <a16:creationId xmlns:a16="http://schemas.microsoft.com/office/drawing/2014/main" id="{CD82C1CE-043D-86ED-4E47-B62083BCA291}"/>
              </a:ext>
            </a:extLst>
          </p:cNvPr>
          <p:cNvSpPr>
            <a:spLocks noGrp="1"/>
          </p:cNvSpPr>
          <p:nvPr>
            <p:ph type="ftr" sz="quarter" idx="14"/>
          </p:nvPr>
        </p:nvSpPr>
        <p:spPr/>
        <p:txBody>
          <a:bodyPr/>
          <a:lstStyle/>
          <a:p>
            <a:endParaRPr lang="en-GB" dirty="0"/>
          </a:p>
        </p:txBody>
      </p:sp>
    </p:spTree>
    <p:extLst>
      <p:ext uri="{BB962C8B-B14F-4D97-AF65-F5344CB8AC3E}">
        <p14:creationId xmlns:p14="http://schemas.microsoft.com/office/powerpoint/2010/main" val="2195943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a:extLst>
              <a:ext uri="{FF2B5EF4-FFF2-40B4-BE49-F238E27FC236}">
                <a16:creationId xmlns:a16="http://schemas.microsoft.com/office/drawing/2014/main" id="{BEAADCA0-D8BE-2707-B063-D5B2DE7B77F6}"/>
              </a:ext>
            </a:extLst>
          </p:cNvPr>
          <p:cNvSpPr>
            <a:spLocks noGrp="1"/>
          </p:cNvSpPr>
          <p:nvPr>
            <p:ph type="ftr" sz="quarter" idx="10"/>
          </p:nvPr>
        </p:nvSpPr>
        <p:spPr>
          <a:xfrm>
            <a:off x="234000" y="4767263"/>
            <a:ext cx="7686376" cy="273844"/>
          </a:xfrm>
        </p:spPr>
        <p:txBody>
          <a:bodyPr/>
          <a:lstStyle/>
          <a:p>
            <a:endParaRPr lang="en-GB"/>
          </a:p>
        </p:txBody>
      </p:sp>
      <p:sp>
        <p:nvSpPr>
          <p:cNvPr id="3" name="Slide Number Placeholder 2">
            <a:extLst>
              <a:ext uri="{FF2B5EF4-FFF2-40B4-BE49-F238E27FC236}">
                <a16:creationId xmlns:a16="http://schemas.microsoft.com/office/drawing/2014/main" id="{CD7D79F2-799A-129C-CD38-0BFC286F80F8}"/>
              </a:ext>
            </a:extLst>
          </p:cNvPr>
          <p:cNvSpPr>
            <a:spLocks noGrp="1"/>
          </p:cNvSpPr>
          <p:nvPr>
            <p:ph type="sldNum" sz="quarter" idx="11"/>
          </p:nvPr>
        </p:nvSpPr>
        <p:spPr>
          <a:xfrm>
            <a:off x="7956376" y="4767263"/>
            <a:ext cx="909464" cy="273844"/>
          </a:xfrm>
        </p:spPr>
        <p:txBody>
          <a:bodyPr anchor="t">
            <a:normAutofit/>
          </a:bodyPr>
          <a:lstStyle/>
          <a:p>
            <a:pPr>
              <a:spcAft>
                <a:spcPts val="600"/>
              </a:spcAft>
            </a:pPr>
            <a:fld id="{DA2C159E-F13C-4A85-9A41-E7669D3E0D70}" type="slidenum">
              <a:rPr lang="en-GB" smtClean="0"/>
              <a:pPr>
                <a:spcAft>
                  <a:spcPts val="600"/>
                </a:spcAft>
              </a:pPr>
              <a:t>9</a:t>
            </a:fld>
            <a:endParaRPr lang="en-GB"/>
          </a:p>
        </p:txBody>
      </p:sp>
      <p:sp>
        <p:nvSpPr>
          <p:cNvPr id="16" name="Title 5">
            <a:extLst>
              <a:ext uri="{FF2B5EF4-FFF2-40B4-BE49-F238E27FC236}">
                <a16:creationId xmlns:a16="http://schemas.microsoft.com/office/drawing/2014/main" id="{8E0DCEC3-1A63-A01C-B006-764A493707F1}"/>
              </a:ext>
            </a:extLst>
          </p:cNvPr>
          <p:cNvSpPr>
            <a:spLocks noGrp="1"/>
          </p:cNvSpPr>
          <p:nvPr>
            <p:ph type="title"/>
          </p:nvPr>
        </p:nvSpPr>
        <p:spPr>
          <a:xfrm>
            <a:off x="232950" y="249900"/>
            <a:ext cx="8437563" cy="699425"/>
          </a:xfrm>
        </p:spPr>
        <p:txBody>
          <a:bodyPr/>
          <a:lstStyle/>
          <a:p>
            <a:r>
              <a:rPr lang="en-US" i="1" cap="none" dirty="0"/>
              <a:t>In graphs: </a:t>
            </a:r>
          </a:p>
        </p:txBody>
      </p:sp>
      <p:graphicFrame>
        <p:nvGraphicFramePr>
          <p:cNvPr id="7" name="Chart 6">
            <a:extLst>
              <a:ext uri="{FF2B5EF4-FFF2-40B4-BE49-F238E27FC236}">
                <a16:creationId xmlns:a16="http://schemas.microsoft.com/office/drawing/2014/main" id="{A63EE598-03BD-4DB1-9FF2-6957E2CD5D82}"/>
              </a:ext>
            </a:extLst>
          </p:cNvPr>
          <p:cNvGraphicFramePr/>
          <p:nvPr>
            <p:extLst>
              <p:ext uri="{D42A27DB-BD31-4B8C-83A1-F6EECF244321}">
                <p14:modId xmlns:p14="http://schemas.microsoft.com/office/powerpoint/2010/main" val="1310266790"/>
              </p:ext>
            </p:extLst>
          </p:nvPr>
        </p:nvGraphicFramePr>
        <p:xfrm>
          <a:off x="611559" y="771551"/>
          <a:ext cx="3384377" cy="38163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A03E0971-3CD1-49B0-BA04-7E52BC55DC5F}"/>
              </a:ext>
            </a:extLst>
          </p:cNvPr>
          <p:cNvGraphicFramePr>
            <a:graphicFrameLocks noGrp="1"/>
          </p:cNvGraphicFramePr>
          <p:nvPr>
            <p:ph sz="quarter" idx="17"/>
            <p:extLst>
              <p:ext uri="{D42A27DB-BD31-4B8C-83A1-F6EECF244321}">
                <p14:modId xmlns:p14="http://schemas.microsoft.com/office/powerpoint/2010/main" val="1706410061"/>
              </p:ext>
            </p:extLst>
          </p:nvPr>
        </p:nvGraphicFramePr>
        <p:xfrm>
          <a:off x="4860032" y="555526"/>
          <a:ext cx="3850580" cy="4032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501601"/>
      </p:ext>
    </p:extLst>
  </p:cSld>
  <p:clrMapOvr>
    <a:masterClrMapping/>
  </p:clrMapOvr>
</p:sld>
</file>

<file path=ppt/theme/theme1.xml><?xml version="1.0" encoding="utf-8"?>
<a:theme xmlns:a="http://schemas.openxmlformats.org/drawingml/2006/main" name="ETF Master">
  <a:themeElements>
    <a:clrScheme name="ETF Brand Colours">
      <a:dk1>
        <a:sysClr val="windowText" lastClr="000000"/>
      </a:dk1>
      <a:lt1>
        <a:sysClr val="window" lastClr="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ETF PPT TEMPLATE 2017 REVISION 2</Template>
  <TotalTime>1690</TotalTime>
  <Words>4091</Words>
  <Application>Microsoft Office PowerPoint</Application>
  <PresentationFormat>On-screen Show (16:9)</PresentationFormat>
  <Paragraphs>290</Paragraphs>
  <Slides>40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Arial</vt:lpstr>
      <vt:lpstr>Calibri</vt:lpstr>
      <vt:lpstr>Open Sans</vt:lpstr>
      <vt:lpstr>ETF Master</vt:lpstr>
      <vt:lpstr>Document</vt:lpstr>
      <vt:lpstr>The mathematics gender jigsaw in Further Education</vt:lpstr>
      <vt:lpstr>PowerPoint Presentation</vt:lpstr>
      <vt:lpstr>PowerPoint Presentation</vt:lpstr>
      <vt:lpstr>Who am I?</vt:lpstr>
      <vt:lpstr>02</vt:lpstr>
      <vt:lpstr>I’ll draw on</vt:lpstr>
      <vt:lpstr>‘UK mathematics 14-19: the gender jigsaw’ for JMC concluded:</vt:lpstr>
      <vt:lpstr>PowerPoint Presentation</vt:lpstr>
      <vt:lpstr>In graphs: </vt:lpstr>
      <vt:lpstr>PowerPoint Presentation</vt:lpstr>
      <vt:lpstr>For students over 16</vt:lpstr>
      <vt:lpstr>Functional Skills qualifications</vt:lpstr>
      <vt:lpstr>Advanced school mathematics attainment</vt:lpstr>
      <vt:lpstr>Advanced school mathematics participation</vt:lpstr>
      <vt:lpstr>Scotland Higher and Advanced Higher Mathematical Studies participation </vt:lpstr>
      <vt:lpstr>% of female entries for advanced school mathematics qualifications in England, Northern Ireland, Wales </vt:lpstr>
      <vt:lpstr>In Scotland: </vt:lpstr>
      <vt:lpstr>In summary: Mathematics participation and performance in the UK</vt:lpstr>
      <vt:lpstr>Other international evidence: Are these gaps unique to the UK?</vt:lpstr>
      <vt:lpstr>International large scale studies to 2022: PISA (mathematics literacy of 15 year olds) and TIMSS (curriculum mathematics at ages 9/10 and 13/14, in England)</vt:lpstr>
      <vt:lpstr>PISA 2020 Field Trial in EWNI</vt:lpstr>
      <vt:lpstr>Why does it matter?</vt:lpstr>
      <vt:lpstr>Particular (additional) issues for PLAS</vt:lpstr>
      <vt:lpstr>03</vt:lpstr>
      <vt:lpstr>PowerPoint Presentation</vt:lpstr>
      <vt:lpstr>Curriculum and Assessment</vt:lpstr>
      <vt:lpstr>GCSE Mathematics</vt:lpstr>
      <vt:lpstr>PowerPoint Presentation</vt:lpstr>
      <vt:lpstr>Baggage 1: they have probably ‘failed’ maths multiple times, and have been in the lowest third of mathematics attainers from the start of school.  </vt:lpstr>
      <vt:lpstr>Baggage 2: they have probably been taught ‘to the test’ and believe GCSE/FS mathematics doesn’t make sense; they believe they ’can’t do maths’   </vt:lpstr>
      <vt:lpstr>Baggage 3: they probably believe they will look silly to peers if they make mistakes.   </vt:lpstr>
      <vt:lpstr>Baggage 4: They believe they are adults now.  </vt:lpstr>
      <vt:lpstr>Baggage 5: they probably resent having maths lessons imposed on them  </vt:lpstr>
      <vt:lpstr>In summary, pedagogy at all levels should include </vt:lpstr>
      <vt:lpstr>04</vt:lpstr>
      <vt:lpstr>Key literature</vt:lpstr>
      <vt:lpstr>PowerPoint Presentation</vt:lpstr>
      <vt:lpstr>PowerPoint Presentation</vt:lpstr>
      <vt:lpstr>PowerPoint Presentation</vt:lpstr>
      <vt:lpstr>Building confidence with number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Isidora Markou</dc:creator>
  <cp:lastModifiedBy>Abacus</cp:lastModifiedBy>
  <cp:revision>38</cp:revision>
  <dcterms:created xsi:type="dcterms:W3CDTF">2017-02-15T10:39:02Z</dcterms:created>
  <dcterms:modified xsi:type="dcterms:W3CDTF">2022-07-06T08:30:19Z</dcterms:modified>
</cp:coreProperties>
</file>