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58" r:id="rId3"/>
    <p:sldId id="266" r:id="rId4"/>
    <p:sldId id="271" r:id="rId5"/>
    <p:sldId id="267" r:id="rId6"/>
    <p:sldId id="268" r:id="rId7"/>
    <p:sldId id="269" r:id="rId8"/>
    <p:sldId id="270" r:id="rId9"/>
    <p:sldId id="265" r:id="rId10"/>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CC5AAFE-1138-303C-E1A7-AED2255BC3A3}" name="Abacus" initials="JG" userId="Abacus"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61" autoAdjust="0"/>
    <p:restoredTop sz="88769"/>
  </p:normalViewPr>
  <p:slideViewPr>
    <p:cSldViewPr snapToGrid="0" snapToObjects="1">
      <p:cViewPr varScale="1">
        <p:scale>
          <a:sx n="49" d="100"/>
          <a:sy n="49" d="100"/>
        </p:scale>
        <p:origin x="861" y="4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6434"/>
          </a:xfrm>
          <a:prstGeom prst="rect">
            <a:avLst/>
          </a:prstGeom>
        </p:spPr>
        <p:txBody>
          <a:bodyPr vert="horz" lIns="92446" tIns="46223" rIns="92446" bIns="46223" rtlCol="0"/>
          <a:lstStyle>
            <a:lvl1pPr algn="r">
              <a:defRPr sz="1200"/>
            </a:lvl1pPr>
          </a:lstStyle>
          <a:p>
            <a:fld id="{12DA7523-6BE7-CC4D-A5C1-87F021DD5BE7}" type="datetimeFigureOut">
              <a:rPr lang="en-US" smtClean="0"/>
              <a:t>7/5/2022</a:t>
            </a:fld>
            <a:endParaRPr lang="en-US"/>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73892"/>
            <a:ext cx="5505450" cy="3660458"/>
          </a:xfrm>
          <a:prstGeom prst="rect">
            <a:avLst/>
          </a:prstGeom>
        </p:spPr>
        <p:txBody>
          <a:bodyPr vert="horz" lIns="92446" tIns="46223" rIns="92446" bIns="4622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82119" cy="466433"/>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6433"/>
          </a:xfrm>
          <a:prstGeom prst="rect">
            <a:avLst/>
          </a:prstGeom>
        </p:spPr>
        <p:txBody>
          <a:bodyPr vert="horz" lIns="92446" tIns="46223" rIns="92446" bIns="46223" rtlCol="0" anchor="b"/>
          <a:lstStyle>
            <a:lvl1pPr algn="r">
              <a:defRPr sz="1200"/>
            </a:lvl1pPr>
          </a:lstStyle>
          <a:p>
            <a:fld id="{3FDF5C21-3850-2A49-9A5B-8FB969F7A62B}" type="slidenum">
              <a:rPr lang="en-US" smtClean="0"/>
              <a:t>‹#›</a:t>
            </a:fld>
            <a:endParaRPr lang="en-US"/>
          </a:p>
        </p:txBody>
      </p:sp>
    </p:spTree>
    <p:extLst>
      <p:ext uri="{BB962C8B-B14F-4D97-AF65-F5344CB8AC3E}">
        <p14:creationId xmlns:p14="http://schemas.microsoft.com/office/powerpoint/2010/main" val="33062457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CD001-536B-564B-BA55-27B973D9336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F784255-50BE-0442-BCFA-0A404F8425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7ABF500-850B-4846-8CE9-A59F9B39380E}"/>
              </a:ext>
            </a:extLst>
          </p:cNvPr>
          <p:cNvSpPr>
            <a:spLocks noGrp="1"/>
          </p:cNvSpPr>
          <p:nvPr>
            <p:ph type="dt" sz="half" idx="10"/>
          </p:nvPr>
        </p:nvSpPr>
        <p:spPr/>
        <p:txBody>
          <a:bodyPr/>
          <a:lstStyle/>
          <a:p>
            <a:fld id="{3CF8CA25-DAD2-894D-8265-CD62EF8A27EA}" type="datetimeFigureOut">
              <a:rPr lang="en-US" smtClean="0"/>
              <a:t>7/5/2022</a:t>
            </a:fld>
            <a:endParaRPr lang="en-US"/>
          </a:p>
        </p:txBody>
      </p:sp>
      <p:sp>
        <p:nvSpPr>
          <p:cNvPr id="5" name="Footer Placeholder 4">
            <a:extLst>
              <a:ext uri="{FF2B5EF4-FFF2-40B4-BE49-F238E27FC236}">
                <a16:creationId xmlns:a16="http://schemas.microsoft.com/office/drawing/2014/main" id="{CE87086B-9E9A-CB4F-B83B-2F4EAAEF64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DCA0F2-7420-DE46-BEB9-4212607038C3}"/>
              </a:ext>
            </a:extLst>
          </p:cNvPr>
          <p:cNvSpPr>
            <a:spLocks noGrp="1"/>
          </p:cNvSpPr>
          <p:nvPr>
            <p:ph type="sldNum" sz="quarter" idx="12"/>
          </p:nvPr>
        </p:nvSpPr>
        <p:spPr/>
        <p:txBody>
          <a:bodyPr/>
          <a:lstStyle/>
          <a:p>
            <a:fld id="{5A147893-0CE2-CC4C-8194-42236EE8B6AC}" type="slidenum">
              <a:rPr lang="en-US" smtClean="0"/>
              <a:t>‹#›</a:t>
            </a:fld>
            <a:endParaRPr lang="en-US"/>
          </a:p>
        </p:txBody>
      </p:sp>
    </p:spTree>
    <p:extLst>
      <p:ext uri="{BB962C8B-B14F-4D97-AF65-F5344CB8AC3E}">
        <p14:creationId xmlns:p14="http://schemas.microsoft.com/office/powerpoint/2010/main" val="900868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FC16C-F55F-5D4F-8E83-7F21ED34172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D53B16D-AB39-FE41-93BF-BC0593DA4D0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C9D56C-9D57-3046-955B-DFC6F6B9E68A}"/>
              </a:ext>
            </a:extLst>
          </p:cNvPr>
          <p:cNvSpPr>
            <a:spLocks noGrp="1"/>
          </p:cNvSpPr>
          <p:nvPr>
            <p:ph type="dt" sz="half" idx="10"/>
          </p:nvPr>
        </p:nvSpPr>
        <p:spPr/>
        <p:txBody>
          <a:bodyPr/>
          <a:lstStyle/>
          <a:p>
            <a:fld id="{3CF8CA25-DAD2-894D-8265-CD62EF8A27EA}" type="datetimeFigureOut">
              <a:rPr lang="en-US" smtClean="0"/>
              <a:t>7/5/2022</a:t>
            </a:fld>
            <a:endParaRPr lang="en-US"/>
          </a:p>
        </p:txBody>
      </p:sp>
      <p:sp>
        <p:nvSpPr>
          <p:cNvPr id="5" name="Footer Placeholder 4">
            <a:extLst>
              <a:ext uri="{FF2B5EF4-FFF2-40B4-BE49-F238E27FC236}">
                <a16:creationId xmlns:a16="http://schemas.microsoft.com/office/drawing/2014/main" id="{8D83A449-60E1-8F4E-A524-D5D071149E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B1AAA6-78FD-C34A-B0F6-78D33F4FF24C}"/>
              </a:ext>
            </a:extLst>
          </p:cNvPr>
          <p:cNvSpPr>
            <a:spLocks noGrp="1"/>
          </p:cNvSpPr>
          <p:nvPr>
            <p:ph type="sldNum" sz="quarter" idx="12"/>
          </p:nvPr>
        </p:nvSpPr>
        <p:spPr/>
        <p:txBody>
          <a:bodyPr/>
          <a:lstStyle/>
          <a:p>
            <a:fld id="{5A147893-0CE2-CC4C-8194-42236EE8B6AC}" type="slidenum">
              <a:rPr lang="en-US" smtClean="0"/>
              <a:t>‹#›</a:t>
            </a:fld>
            <a:endParaRPr lang="en-US"/>
          </a:p>
        </p:txBody>
      </p:sp>
    </p:spTree>
    <p:extLst>
      <p:ext uri="{BB962C8B-B14F-4D97-AF65-F5344CB8AC3E}">
        <p14:creationId xmlns:p14="http://schemas.microsoft.com/office/powerpoint/2010/main" val="4165255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47A352E-9A34-7847-B11A-148976F861C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46DC58F-4722-1944-89A7-722F56A30DB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064AB5-0C16-D543-B0E8-E7743AFECC13}"/>
              </a:ext>
            </a:extLst>
          </p:cNvPr>
          <p:cNvSpPr>
            <a:spLocks noGrp="1"/>
          </p:cNvSpPr>
          <p:nvPr>
            <p:ph type="dt" sz="half" idx="10"/>
          </p:nvPr>
        </p:nvSpPr>
        <p:spPr/>
        <p:txBody>
          <a:bodyPr/>
          <a:lstStyle/>
          <a:p>
            <a:fld id="{3CF8CA25-DAD2-894D-8265-CD62EF8A27EA}" type="datetimeFigureOut">
              <a:rPr lang="en-US" smtClean="0"/>
              <a:t>7/5/2022</a:t>
            </a:fld>
            <a:endParaRPr lang="en-US"/>
          </a:p>
        </p:txBody>
      </p:sp>
      <p:sp>
        <p:nvSpPr>
          <p:cNvPr id="5" name="Footer Placeholder 4">
            <a:extLst>
              <a:ext uri="{FF2B5EF4-FFF2-40B4-BE49-F238E27FC236}">
                <a16:creationId xmlns:a16="http://schemas.microsoft.com/office/drawing/2014/main" id="{0576364C-9F30-3943-AA4A-90519C9C49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B326C8-75AC-7948-A022-724A66549385}"/>
              </a:ext>
            </a:extLst>
          </p:cNvPr>
          <p:cNvSpPr>
            <a:spLocks noGrp="1"/>
          </p:cNvSpPr>
          <p:nvPr>
            <p:ph type="sldNum" sz="quarter" idx="12"/>
          </p:nvPr>
        </p:nvSpPr>
        <p:spPr/>
        <p:txBody>
          <a:bodyPr/>
          <a:lstStyle/>
          <a:p>
            <a:fld id="{5A147893-0CE2-CC4C-8194-42236EE8B6AC}" type="slidenum">
              <a:rPr lang="en-US" smtClean="0"/>
              <a:t>‹#›</a:t>
            </a:fld>
            <a:endParaRPr lang="en-US"/>
          </a:p>
        </p:txBody>
      </p:sp>
    </p:spTree>
    <p:extLst>
      <p:ext uri="{BB962C8B-B14F-4D97-AF65-F5344CB8AC3E}">
        <p14:creationId xmlns:p14="http://schemas.microsoft.com/office/powerpoint/2010/main" val="2296162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5927B-C443-9142-AA3F-2B6DD779C47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9862E2-8DA3-8446-A320-E1A9D9999E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EB6A75-97F2-5D43-8637-EE7168E65776}"/>
              </a:ext>
            </a:extLst>
          </p:cNvPr>
          <p:cNvSpPr>
            <a:spLocks noGrp="1"/>
          </p:cNvSpPr>
          <p:nvPr>
            <p:ph type="dt" sz="half" idx="10"/>
          </p:nvPr>
        </p:nvSpPr>
        <p:spPr/>
        <p:txBody>
          <a:bodyPr/>
          <a:lstStyle/>
          <a:p>
            <a:fld id="{3CF8CA25-DAD2-894D-8265-CD62EF8A27EA}" type="datetimeFigureOut">
              <a:rPr lang="en-US" smtClean="0"/>
              <a:t>7/5/2022</a:t>
            </a:fld>
            <a:endParaRPr lang="en-US"/>
          </a:p>
        </p:txBody>
      </p:sp>
      <p:sp>
        <p:nvSpPr>
          <p:cNvPr id="5" name="Footer Placeholder 4">
            <a:extLst>
              <a:ext uri="{FF2B5EF4-FFF2-40B4-BE49-F238E27FC236}">
                <a16:creationId xmlns:a16="http://schemas.microsoft.com/office/drawing/2014/main" id="{03C6CE1F-5533-9144-8C54-D3872B05CA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EB1B75-30AF-4147-96C0-A351C69B3E49}"/>
              </a:ext>
            </a:extLst>
          </p:cNvPr>
          <p:cNvSpPr>
            <a:spLocks noGrp="1"/>
          </p:cNvSpPr>
          <p:nvPr>
            <p:ph type="sldNum" sz="quarter" idx="12"/>
          </p:nvPr>
        </p:nvSpPr>
        <p:spPr/>
        <p:txBody>
          <a:bodyPr/>
          <a:lstStyle/>
          <a:p>
            <a:fld id="{5A147893-0CE2-CC4C-8194-42236EE8B6AC}" type="slidenum">
              <a:rPr lang="en-US" smtClean="0"/>
              <a:t>‹#›</a:t>
            </a:fld>
            <a:endParaRPr lang="en-US"/>
          </a:p>
        </p:txBody>
      </p:sp>
    </p:spTree>
    <p:extLst>
      <p:ext uri="{BB962C8B-B14F-4D97-AF65-F5344CB8AC3E}">
        <p14:creationId xmlns:p14="http://schemas.microsoft.com/office/powerpoint/2010/main" val="574327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889AF-2D06-3E48-B6A0-038662433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089DCE-F02B-D74C-BAD2-EAF72FD43BE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EB204EA-B8C5-2C4C-AB45-4D7474694926}"/>
              </a:ext>
            </a:extLst>
          </p:cNvPr>
          <p:cNvSpPr>
            <a:spLocks noGrp="1"/>
          </p:cNvSpPr>
          <p:nvPr>
            <p:ph type="dt" sz="half" idx="10"/>
          </p:nvPr>
        </p:nvSpPr>
        <p:spPr/>
        <p:txBody>
          <a:bodyPr/>
          <a:lstStyle/>
          <a:p>
            <a:fld id="{3CF8CA25-DAD2-894D-8265-CD62EF8A27EA}" type="datetimeFigureOut">
              <a:rPr lang="en-US" smtClean="0"/>
              <a:t>7/5/2022</a:t>
            </a:fld>
            <a:endParaRPr lang="en-US"/>
          </a:p>
        </p:txBody>
      </p:sp>
      <p:sp>
        <p:nvSpPr>
          <p:cNvPr id="5" name="Footer Placeholder 4">
            <a:extLst>
              <a:ext uri="{FF2B5EF4-FFF2-40B4-BE49-F238E27FC236}">
                <a16:creationId xmlns:a16="http://schemas.microsoft.com/office/drawing/2014/main" id="{5482FEE0-28E4-4849-8527-B875EAF127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63F9F3-2214-494F-B56F-6510859C5DF1}"/>
              </a:ext>
            </a:extLst>
          </p:cNvPr>
          <p:cNvSpPr>
            <a:spLocks noGrp="1"/>
          </p:cNvSpPr>
          <p:nvPr>
            <p:ph type="sldNum" sz="quarter" idx="12"/>
          </p:nvPr>
        </p:nvSpPr>
        <p:spPr/>
        <p:txBody>
          <a:bodyPr/>
          <a:lstStyle/>
          <a:p>
            <a:fld id="{5A147893-0CE2-CC4C-8194-42236EE8B6AC}" type="slidenum">
              <a:rPr lang="en-US" smtClean="0"/>
              <a:t>‹#›</a:t>
            </a:fld>
            <a:endParaRPr lang="en-US"/>
          </a:p>
        </p:txBody>
      </p:sp>
    </p:spTree>
    <p:extLst>
      <p:ext uri="{BB962C8B-B14F-4D97-AF65-F5344CB8AC3E}">
        <p14:creationId xmlns:p14="http://schemas.microsoft.com/office/powerpoint/2010/main" val="1474728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50935-0511-6844-9A55-A79CCBE1AE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47D2B4-A382-2441-BB6A-D00047E75FB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6E956DD-0F48-D545-AA12-5AFCE54811E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D163556-5820-5442-98C7-54CC2F83C2BE}"/>
              </a:ext>
            </a:extLst>
          </p:cNvPr>
          <p:cNvSpPr>
            <a:spLocks noGrp="1"/>
          </p:cNvSpPr>
          <p:nvPr>
            <p:ph type="dt" sz="half" idx="10"/>
          </p:nvPr>
        </p:nvSpPr>
        <p:spPr/>
        <p:txBody>
          <a:bodyPr/>
          <a:lstStyle/>
          <a:p>
            <a:fld id="{3CF8CA25-DAD2-894D-8265-CD62EF8A27EA}" type="datetimeFigureOut">
              <a:rPr lang="en-US" smtClean="0"/>
              <a:t>7/5/2022</a:t>
            </a:fld>
            <a:endParaRPr lang="en-US"/>
          </a:p>
        </p:txBody>
      </p:sp>
      <p:sp>
        <p:nvSpPr>
          <p:cNvPr id="6" name="Footer Placeholder 5">
            <a:extLst>
              <a:ext uri="{FF2B5EF4-FFF2-40B4-BE49-F238E27FC236}">
                <a16:creationId xmlns:a16="http://schemas.microsoft.com/office/drawing/2014/main" id="{CF8EB581-BC9C-1640-9130-228C6CB548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AD20A4A-EF9C-A040-9898-B0455B010395}"/>
              </a:ext>
            </a:extLst>
          </p:cNvPr>
          <p:cNvSpPr>
            <a:spLocks noGrp="1"/>
          </p:cNvSpPr>
          <p:nvPr>
            <p:ph type="sldNum" sz="quarter" idx="12"/>
          </p:nvPr>
        </p:nvSpPr>
        <p:spPr/>
        <p:txBody>
          <a:bodyPr/>
          <a:lstStyle/>
          <a:p>
            <a:fld id="{5A147893-0CE2-CC4C-8194-42236EE8B6AC}" type="slidenum">
              <a:rPr lang="en-US" smtClean="0"/>
              <a:t>‹#›</a:t>
            </a:fld>
            <a:endParaRPr lang="en-US"/>
          </a:p>
        </p:txBody>
      </p:sp>
    </p:spTree>
    <p:extLst>
      <p:ext uri="{BB962C8B-B14F-4D97-AF65-F5344CB8AC3E}">
        <p14:creationId xmlns:p14="http://schemas.microsoft.com/office/powerpoint/2010/main" val="3228113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E8465-7622-6F40-8A9D-B819F293CD1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1B401C8-B912-7345-AC72-6B3A251129B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BE85779-F38E-8C46-A115-473E1A3E7F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13BB678-C0B6-2347-AA3F-5D86939D7A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7D474D-F79F-9C48-82F9-394AC94A627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9E18B2D-DBE2-FF40-80C8-60D9F6AC3A25}"/>
              </a:ext>
            </a:extLst>
          </p:cNvPr>
          <p:cNvSpPr>
            <a:spLocks noGrp="1"/>
          </p:cNvSpPr>
          <p:nvPr>
            <p:ph type="dt" sz="half" idx="10"/>
          </p:nvPr>
        </p:nvSpPr>
        <p:spPr/>
        <p:txBody>
          <a:bodyPr/>
          <a:lstStyle/>
          <a:p>
            <a:fld id="{3CF8CA25-DAD2-894D-8265-CD62EF8A27EA}" type="datetimeFigureOut">
              <a:rPr lang="en-US" smtClean="0"/>
              <a:t>7/5/2022</a:t>
            </a:fld>
            <a:endParaRPr lang="en-US"/>
          </a:p>
        </p:txBody>
      </p:sp>
      <p:sp>
        <p:nvSpPr>
          <p:cNvPr id="8" name="Footer Placeholder 7">
            <a:extLst>
              <a:ext uri="{FF2B5EF4-FFF2-40B4-BE49-F238E27FC236}">
                <a16:creationId xmlns:a16="http://schemas.microsoft.com/office/drawing/2014/main" id="{D176B038-D8F1-664D-A184-20E78F95E4F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BFD2CB6-6CF8-6640-B194-DF329E84B0FC}"/>
              </a:ext>
            </a:extLst>
          </p:cNvPr>
          <p:cNvSpPr>
            <a:spLocks noGrp="1"/>
          </p:cNvSpPr>
          <p:nvPr>
            <p:ph type="sldNum" sz="quarter" idx="12"/>
          </p:nvPr>
        </p:nvSpPr>
        <p:spPr/>
        <p:txBody>
          <a:bodyPr/>
          <a:lstStyle/>
          <a:p>
            <a:fld id="{5A147893-0CE2-CC4C-8194-42236EE8B6AC}" type="slidenum">
              <a:rPr lang="en-US" smtClean="0"/>
              <a:t>‹#›</a:t>
            </a:fld>
            <a:endParaRPr lang="en-US"/>
          </a:p>
        </p:txBody>
      </p:sp>
    </p:spTree>
    <p:extLst>
      <p:ext uri="{BB962C8B-B14F-4D97-AF65-F5344CB8AC3E}">
        <p14:creationId xmlns:p14="http://schemas.microsoft.com/office/powerpoint/2010/main" val="308599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B73BA-5FD7-E84E-A93C-3CF14AA6EF1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FB19733-7717-C444-AE17-D4239957072B}"/>
              </a:ext>
            </a:extLst>
          </p:cNvPr>
          <p:cNvSpPr>
            <a:spLocks noGrp="1"/>
          </p:cNvSpPr>
          <p:nvPr>
            <p:ph type="dt" sz="half" idx="10"/>
          </p:nvPr>
        </p:nvSpPr>
        <p:spPr/>
        <p:txBody>
          <a:bodyPr/>
          <a:lstStyle/>
          <a:p>
            <a:fld id="{3CF8CA25-DAD2-894D-8265-CD62EF8A27EA}" type="datetimeFigureOut">
              <a:rPr lang="en-US" smtClean="0"/>
              <a:t>7/5/2022</a:t>
            </a:fld>
            <a:endParaRPr lang="en-US"/>
          </a:p>
        </p:txBody>
      </p:sp>
      <p:sp>
        <p:nvSpPr>
          <p:cNvPr id="4" name="Footer Placeholder 3">
            <a:extLst>
              <a:ext uri="{FF2B5EF4-FFF2-40B4-BE49-F238E27FC236}">
                <a16:creationId xmlns:a16="http://schemas.microsoft.com/office/drawing/2014/main" id="{6E6FAE8F-F412-DF43-885A-33155DCD41E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E55F1F9-C254-494F-A51E-B0D36A2D2E4B}"/>
              </a:ext>
            </a:extLst>
          </p:cNvPr>
          <p:cNvSpPr>
            <a:spLocks noGrp="1"/>
          </p:cNvSpPr>
          <p:nvPr>
            <p:ph type="sldNum" sz="quarter" idx="12"/>
          </p:nvPr>
        </p:nvSpPr>
        <p:spPr/>
        <p:txBody>
          <a:bodyPr/>
          <a:lstStyle/>
          <a:p>
            <a:fld id="{5A147893-0CE2-CC4C-8194-42236EE8B6AC}" type="slidenum">
              <a:rPr lang="en-US" smtClean="0"/>
              <a:t>‹#›</a:t>
            </a:fld>
            <a:endParaRPr lang="en-US"/>
          </a:p>
        </p:txBody>
      </p:sp>
    </p:spTree>
    <p:extLst>
      <p:ext uri="{BB962C8B-B14F-4D97-AF65-F5344CB8AC3E}">
        <p14:creationId xmlns:p14="http://schemas.microsoft.com/office/powerpoint/2010/main" val="3689423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964EB0-7651-5D4F-80B3-D8F1425AB7F6}"/>
              </a:ext>
            </a:extLst>
          </p:cNvPr>
          <p:cNvSpPr>
            <a:spLocks noGrp="1"/>
          </p:cNvSpPr>
          <p:nvPr>
            <p:ph type="dt" sz="half" idx="10"/>
          </p:nvPr>
        </p:nvSpPr>
        <p:spPr/>
        <p:txBody>
          <a:bodyPr/>
          <a:lstStyle/>
          <a:p>
            <a:fld id="{3CF8CA25-DAD2-894D-8265-CD62EF8A27EA}" type="datetimeFigureOut">
              <a:rPr lang="en-US" smtClean="0"/>
              <a:t>7/5/2022</a:t>
            </a:fld>
            <a:endParaRPr lang="en-US"/>
          </a:p>
        </p:txBody>
      </p:sp>
      <p:sp>
        <p:nvSpPr>
          <p:cNvPr id="3" name="Footer Placeholder 2">
            <a:extLst>
              <a:ext uri="{FF2B5EF4-FFF2-40B4-BE49-F238E27FC236}">
                <a16:creationId xmlns:a16="http://schemas.microsoft.com/office/drawing/2014/main" id="{183E3337-85F4-E945-8FB7-586ABFB07FD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E4E08A7-D123-A847-AFDD-A0408F1ABBA6}"/>
              </a:ext>
            </a:extLst>
          </p:cNvPr>
          <p:cNvSpPr>
            <a:spLocks noGrp="1"/>
          </p:cNvSpPr>
          <p:nvPr>
            <p:ph type="sldNum" sz="quarter" idx="12"/>
          </p:nvPr>
        </p:nvSpPr>
        <p:spPr/>
        <p:txBody>
          <a:bodyPr/>
          <a:lstStyle/>
          <a:p>
            <a:fld id="{5A147893-0CE2-CC4C-8194-42236EE8B6AC}" type="slidenum">
              <a:rPr lang="en-US" smtClean="0"/>
              <a:t>‹#›</a:t>
            </a:fld>
            <a:endParaRPr lang="en-US"/>
          </a:p>
        </p:txBody>
      </p:sp>
    </p:spTree>
    <p:extLst>
      <p:ext uri="{BB962C8B-B14F-4D97-AF65-F5344CB8AC3E}">
        <p14:creationId xmlns:p14="http://schemas.microsoft.com/office/powerpoint/2010/main" val="255332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472F9-2848-5847-A2A5-816EA4D852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7FE3126-01F6-F74C-9EB3-39DCCF59A0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BB1541-2C3A-994A-9D54-527AF27C6A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7F284F-726F-454C-BABA-A5C4A65B5ABE}"/>
              </a:ext>
            </a:extLst>
          </p:cNvPr>
          <p:cNvSpPr>
            <a:spLocks noGrp="1"/>
          </p:cNvSpPr>
          <p:nvPr>
            <p:ph type="dt" sz="half" idx="10"/>
          </p:nvPr>
        </p:nvSpPr>
        <p:spPr/>
        <p:txBody>
          <a:bodyPr/>
          <a:lstStyle/>
          <a:p>
            <a:fld id="{3CF8CA25-DAD2-894D-8265-CD62EF8A27EA}" type="datetimeFigureOut">
              <a:rPr lang="en-US" smtClean="0"/>
              <a:t>7/5/2022</a:t>
            </a:fld>
            <a:endParaRPr lang="en-US"/>
          </a:p>
        </p:txBody>
      </p:sp>
      <p:sp>
        <p:nvSpPr>
          <p:cNvPr id="6" name="Footer Placeholder 5">
            <a:extLst>
              <a:ext uri="{FF2B5EF4-FFF2-40B4-BE49-F238E27FC236}">
                <a16:creationId xmlns:a16="http://schemas.microsoft.com/office/drawing/2014/main" id="{3768F989-7D9D-5D4E-AC37-95BF03B35B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18310A-86CB-514A-8B87-88BDE24E0187}"/>
              </a:ext>
            </a:extLst>
          </p:cNvPr>
          <p:cNvSpPr>
            <a:spLocks noGrp="1"/>
          </p:cNvSpPr>
          <p:nvPr>
            <p:ph type="sldNum" sz="quarter" idx="12"/>
          </p:nvPr>
        </p:nvSpPr>
        <p:spPr/>
        <p:txBody>
          <a:bodyPr/>
          <a:lstStyle/>
          <a:p>
            <a:fld id="{5A147893-0CE2-CC4C-8194-42236EE8B6AC}" type="slidenum">
              <a:rPr lang="en-US" smtClean="0"/>
              <a:t>‹#›</a:t>
            </a:fld>
            <a:endParaRPr lang="en-US"/>
          </a:p>
        </p:txBody>
      </p:sp>
    </p:spTree>
    <p:extLst>
      <p:ext uri="{BB962C8B-B14F-4D97-AF65-F5344CB8AC3E}">
        <p14:creationId xmlns:p14="http://schemas.microsoft.com/office/powerpoint/2010/main" val="1046158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AAD60-1F7E-7A4D-8407-207D86F176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1390DC4-2D3E-0743-9933-4E7BB604813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0AEF725-EC07-4A4C-9072-FBBADC2FF4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D688D54-C06A-8743-A1A9-A91CB8374C29}"/>
              </a:ext>
            </a:extLst>
          </p:cNvPr>
          <p:cNvSpPr>
            <a:spLocks noGrp="1"/>
          </p:cNvSpPr>
          <p:nvPr>
            <p:ph type="dt" sz="half" idx="10"/>
          </p:nvPr>
        </p:nvSpPr>
        <p:spPr/>
        <p:txBody>
          <a:bodyPr/>
          <a:lstStyle/>
          <a:p>
            <a:fld id="{3CF8CA25-DAD2-894D-8265-CD62EF8A27EA}" type="datetimeFigureOut">
              <a:rPr lang="en-US" smtClean="0"/>
              <a:t>7/5/2022</a:t>
            </a:fld>
            <a:endParaRPr lang="en-US"/>
          </a:p>
        </p:txBody>
      </p:sp>
      <p:sp>
        <p:nvSpPr>
          <p:cNvPr id="6" name="Footer Placeholder 5">
            <a:extLst>
              <a:ext uri="{FF2B5EF4-FFF2-40B4-BE49-F238E27FC236}">
                <a16:creationId xmlns:a16="http://schemas.microsoft.com/office/drawing/2014/main" id="{56881E7A-BDBE-B249-99D5-A16F565112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7943D7-65D6-1B40-AB9C-8BBC7FDF0F27}"/>
              </a:ext>
            </a:extLst>
          </p:cNvPr>
          <p:cNvSpPr>
            <a:spLocks noGrp="1"/>
          </p:cNvSpPr>
          <p:nvPr>
            <p:ph type="sldNum" sz="quarter" idx="12"/>
          </p:nvPr>
        </p:nvSpPr>
        <p:spPr/>
        <p:txBody>
          <a:bodyPr/>
          <a:lstStyle/>
          <a:p>
            <a:fld id="{5A147893-0CE2-CC4C-8194-42236EE8B6AC}" type="slidenum">
              <a:rPr lang="en-US" smtClean="0"/>
              <a:t>‹#›</a:t>
            </a:fld>
            <a:endParaRPr lang="en-US"/>
          </a:p>
        </p:txBody>
      </p:sp>
    </p:spTree>
    <p:extLst>
      <p:ext uri="{BB962C8B-B14F-4D97-AF65-F5344CB8AC3E}">
        <p14:creationId xmlns:p14="http://schemas.microsoft.com/office/powerpoint/2010/main" val="804461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F0B552-D288-A547-8870-3CB03373B0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90B68F2-5CCA-4945-86F5-D24500E0E7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803C75-8E43-034A-8026-49FD49532C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F8CA25-DAD2-894D-8265-CD62EF8A27EA}" type="datetimeFigureOut">
              <a:rPr lang="en-US" smtClean="0"/>
              <a:t>7/5/2022</a:t>
            </a:fld>
            <a:endParaRPr lang="en-US"/>
          </a:p>
        </p:txBody>
      </p:sp>
      <p:sp>
        <p:nvSpPr>
          <p:cNvPr id="5" name="Footer Placeholder 4">
            <a:extLst>
              <a:ext uri="{FF2B5EF4-FFF2-40B4-BE49-F238E27FC236}">
                <a16:creationId xmlns:a16="http://schemas.microsoft.com/office/drawing/2014/main" id="{75F707D0-5991-3A4D-8AE2-07093A4D11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12E00F4-E738-944D-B1AB-EA9D752DA9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147893-0CE2-CC4C-8194-42236EE8B6AC}" type="slidenum">
              <a:rPr lang="en-US" smtClean="0"/>
              <a:t>‹#›</a:t>
            </a:fld>
            <a:endParaRPr lang="en-US"/>
          </a:p>
        </p:txBody>
      </p:sp>
    </p:spTree>
    <p:extLst>
      <p:ext uri="{BB962C8B-B14F-4D97-AF65-F5344CB8AC3E}">
        <p14:creationId xmlns:p14="http://schemas.microsoft.com/office/powerpoint/2010/main" val="20692330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6B1F108D-1A97-4116-9C32-E0CD6F6278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5" name="Rectangle 34">
            <a:extLst>
              <a:ext uri="{FF2B5EF4-FFF2-40B4-BE49-F238E27FC236}">
                <a16:creationId xmlns:a16="http://schemas.microsoft.com/office/drawing/2014/main" id="{3276E0C7-D588-440B-8F4A-876392DB71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43658" y="3396997"/>
            <a:ext cx="6858002"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5BDEA8D4-D640-4088-B589-8760DC702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40655" y="854168"/>
            <a:ext cx="7151345" cy="60885"/>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708A22B1-9011-459B-BCED-99F879F1E9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40655" y="6022991"/>
            <a:ext cx="7151345" cy="60885"/>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descr="Lightbulb idea concept">
            <a:extLst>
              <a:ext uri="{FF2B5EF4-FFF2-40B4-BE49-F238E27FC236}">
                <a16:creationId xmlns:a16="http://schemas.microsoft.com/office/drawing/2014/main" id="{01772B7A-E5E7-068C-2C21-EDFA8A985D88}"/>
              </a:ext>
            </a:extLst>
          </p:cNvPr>
          <p:cNvPicPr>
            <a:picLocks noChangeAspect="1"/>
          </p:cNvPicPr>
          <p:nvPr/>
        </p:nvPicPr>
        <p:blipFill rotWithShape="1">
          <a:blip r:embed="rId2"/>
          <a:srcRect l="3309" r="51359" b="-1"/>
          <a:stretch/>
        </p:blipFill>
        <p:spPr>
          <a:xfrm>
            <a:off x="5351463" y="1355725"/>
            <a:ext cx="2867025" cy="4244975"/>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pic>
        <p:nvPicPr>
          <p:cNvPr id="7" name="Picture 6">
            <a:extLst>
              <a:ext uri="{FF2B5EF4-FFF2-40B4-BE49-F238E27FC236}">
                <a16:creationId xmlns:a16="http://schemas.microsoft.com/office/drawing/2014/main" id="{A2539776-0328-0E30-4C83-969F8A8233C2}"/>
              </a:ext>
            </a:extLst>
          </p:cNvPr>
          <p:cNvPicPr>
            <a:picLocks noChangeAspect="1"/>
          </p:cNvPicPr>
          <p:nvPr/>
        </p:nvPicPr>
        <p:blipFill>
          <a:blip r:embed="rId3"/>
          <a:stretch>
            <a:fillRect/>
          </a:stretch>
        </p:blipFill>
        <p:spPr>
          <a:xfrm>
            <a:off x="8269288" y="1355725"/>
            <a:ext cx="1531938" cy="1978025"/>
          </a:xfrm>
          <a:prstGeom prst="rect">
            <a:avLst/>
          </a:prstGeom>
        </p:spPr>
      </p:pic>
      <p:pic>
        <p:nvPicPr>
          <p:cNvPr id="8" name="img162832">
            <a:extLst>
              <a:ext uri="{FF2B5EF4-FFF2-40B4-BE49-F238E27FC236}">
                <a16:creationId xmlns:a16="http://schemas.microsoft.com/office/drawing/2014/main" id="{52215446-7698-BB4C-3100-DD9B83B5515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53613" y="1355725"/>
            <a:ext cx="2087563" cy="197802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4" descr="UNAM">
            <a:extLst>
              <a:ext uri="{FF2B5EF4-FFF2-40B4-BE49-F238E27FC236}">
                <a16:creationId xmlns:a16="http://schemas.microsoft.com/office/drawing/2014/main" id="{BF69B4ED-9F54-423F-20ED-30441F6C49B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69288" y="3384550"/>
            <a:ext cx="3671888" cy="1112838"/>
          </a:xfrm>
          <a:prstGeom prst="rect">
            <a:avLst/>
          </a:prstGeom>
          <a:extLst>
            <a:ext uri="{909E8E84-426E-40DD-AFC4-6F175D3DCCD1}">
              <a14:hiddenFill xmlns:a14="http://schemas.microsoft.com/office/drawing/2010/main">
                <a:solidFill>
                  <a:srgbClr val="FFFFFF"/>
                </a:solidFill>
              </a14:hiddenFill>
            </a:ext>
          </a:extLst>
        </p:spPr>
      </p:pic>
      <p:pic>
        <p:nvPicPr>
          <p:cNvPr id="9" name="Picture 6" descr="See the source image">
            <a:extLst>
              <a:ext uri="{FF2B5EF4-FFF2-40B4-BE49-F238E27FC236}">
                <a16:creationId xmlns:a16="http://schemas.microsoft.com/office/drawing/2014/main" id="{33786642-F1BD-707F-46F6-05036DFB060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69288" y="4549775"/>
            <a:ext cx="3671888" cy="1050925"/>
          </a:xfrm>
          <a:prstGeom prst="rect">
            <a:avLst/>
          </a:prstGeom>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F8ACBEB4-CEC9-604A-8DB5-93C6E2C8A27E}"/>
              </a:ext>
            </a:extLst>
          </p:cNvPr>
          <p:cNvSpPr>
            <a:spLocks noGrp="1"/>
          </p:cNvSpPr>
          <p:nvPr>
            <p:ph type="ctrTitle"/>
          </p:nvPr>
        </p:nvSpPr>
        <p:spPr>
          <a:xfrm>
            <a:off x="756769" y="473122"/>
            <a:ext cx="4033062" cy="2665681"/>
          </a:xfrm>
        </p:spPr>
        <p:txBody>
          <a:bodyPr>
            <a:normAutofit/>
          </a:bodyPr>
          <a:lstStyle/>
          <a:p>
            <a:r>
              <a:rPr lang="en-US" sz="3200" dirty="0"/>
              <a:t>RIDE Conference 2022</a:t>
            </a:r>
            <a:br>
              <a:rPr lang="en-US" sz="3200" dirty="0"/>
            </a:br>
            <a:br>
              <a:rPr lang="en-US" sz="3200" dirty="0"/>
            </a:br>
            <a:r>
              <a:rPr lang="en-US" sz="3200" dirty="0"/>
              <a:t>Collaborative development of doctoral supervision</a:t>
            </a:r>
          </a:p>
        </p:txBody>
      </p:sp>
      <p:sp>
        <p:nvSpPr>
          <p:cNvPr id="3" name="Subtitle 2">
            <a:extLst>
              <a:ext uri="{FF2B5EF4-FFF2-40B4-BE49-F238E27FC236}">
                <a16:creationId xmlns:a16="http://schemas.microsoft.com/office/drawing/2014/main" id="{224AAE03-91F4-884E-9E6B-0AF286CBF1AB}"/>
              </a:ext>
            </a:extLst>
          </p:cNvPr>
          <p:cNvSpPr>
            <a:spLocks noGrp="1"/>
          </p:cNvSpPr>
          <p:nvPr>
            <p:ph type="subTitle" idx="1"/>
          </p:nvPr>
        </p:nvSpPr>
        <p:spPr>
          <a:xfrm>
            <a:off x="269408" y="4395166"/>
            <a:ext cx="4501840" cy="2411067"/>
          </a:xfrm>
        </p:spPr>
        <p:txBody>
          <a:bodyPr>
            <a:normAutofit/>
          </a:bodyPr>
          <a:lstStyle/>
          <a:p>
            <a:pPr>
              <a:lnSpc>
                <a:spcPct val="100000"/>
              </a:lnSpc>
              <a:spcBef>
                <a:spcPts val="600"/>
              </a:spcBef>
            </a:pPr>
            <a:r>
              <a:rPr lang="en-US" sz="2000" dirty="0"/>
              <a:t>Jennie Golding, UCL IOE</a:t>
            </a:r>
          </a:p>
          <a:p>
            <a:pPr>
              <a:lnSpc>
                <a:spcPct val="100000"/>
              </a:lnSpc>
              <a:spcBef>
                <a:spcPts val="600"/>
              </a:spcBef>
            </a:pPr>
            <a:r>
              <a:rPr lang="en-US" sz="2000" dirty="0"/>
              <a:t>Luneta Kakoma, University of Johannesburg</a:t>
            </a:r>
          </a:p>
          <a:p>
            <a:pPr>
              <a:lnSpc>
                <a:spcPct val="100000"/>
              </a:lnSpc>
              <a:spcBef>
                <a:spcPts val="600"/>
              </a:spcBef>
            </a:pPr>
            <a:r>
              <a:rPr lang="en-US" sz="2000" dirty="0"/>
              <a:t>Hileni Kapenda, University of Namibia</a:t>
            </a:r>
          </a:p>
          <a:p>
            <a:pPr>
              <a:lnSpc>
                <a:spcPct val="100000"/>
              </a:lnSpc>
              <a:spcBef>
                <a:spcPts val="600"/>
              </a:spcBef>
            </a:pPr>
            <a:r>
              <a:rPr lang="en-US" sz="2000" dirty="0"/>
              <a:t>Patricia Phirinalube. University of Zambia</a:t>
            </a:r>
          </a:p>
        </p:txBody>
      </p:sp>
    </p:spTree>
    <p:extLst>
      <p:ext uri="{BB962C8B-B14F-4D97-AF65-F5344CB8AC3E}">
        <p14:creationId xmlns:p14="http://schemas.microsoft.com/office/powerpoint/2010/main" val="12522212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9002338-9868-DE4E-ABFA-915CC1725BB9}"/>
              </a:ext>
            </a:extLst>
          </p:cNvPr>
          <p:cNvSpPr>
            <a:spLocks noGrp="1"/>
          </p:cNvSpPr>
          <p:nvPr>
            <p:ph type="title"/>
          </p:nvPr>
        </p:nvSpPr>
        <p:spPr>
          <a:xfrm>
            <a:off x="838200" y="365125"/>
            <a:ext cx="10515600" cy="1325563"/>
          </a:xfrm>
        </p:spPr>
        <p:txBody>
          <a:bodyPr>
            <a:normAutofit/>
          </a:bodyPr>
          <a:lstStyle/>
          <a:p>
            <a:r>
              <a:rPr lang="en-US" sz="3200" i="1" dirty="0"/>
              <a:t>Background</a:t>
            </a:r>
          </a:p>
        </p:txBody>
      </p:sp>
      <p:sp>
        <p:nvSpPr>
          <p:cNvPr id="19"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5B9888AB-53DE-E79B-8603-99976684C459}"/>
              </a:ext>
            </a:extLst>
          </p:cNvPr>
          <p:cNvSpPr txBox="1"/>
          <p:nvPr/>
        </p:nvSpPr>
        <p:spPr>
          <a:xfrm>
            <a:off x="1792224" y="5547360"/>
            <a:ext cx="18473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DC8739B7-1674-B86F-581F-6BE7716DB353}"/>
              </a:ext>
            </a:extLst>
          </p:cNvPr>
          <p:cNvSpPr>
            <a:spLocks noGrp="1"/>
          </p:cNvSpPr>
          <p:nvPr>
            <p:ph idx="1"/>
          </p:nvPr>
        </p:nvSpPr>
        <p:spPr>
          <a:xfrm>
            <a:off x="499872" y="1731122"/>
            <a:ext cx="10853928" cy="4351338"/>
          </a:xfrm>
        </p:spPr>
        <p:txBody>
          <a:bodyPr/>
          <a:lstStyle/>
          <a:p>
            <a:r>
              <a:rPr lang="en-GB" sz="2000" dirty="0">
                <a:effectLst/>
                <a:latin typeface="Calibri" panose="020F0502020204030204" pitchFamily="34" charset="0"/>
                <a:ea typeface="Calibri" panose="020F0502020204030204" pitchFamily="34" charset="0"/>
              </a:rPr>
              <a:t>Postgraduate research supervision is under-valued, under-provisioned and under-developed in many HEIs globally (Taylor et al., 2021). </a:t>
            </a:r>
            <a:r>
              <a:rPr lang="en-GB" sz="2000" dirty="0">
                <a:latin typeface="Calibri" panose="020F0502020204030204" pitchFamily="34" charset="0"/>
                <a:ea typeface="Calibri" panose="020F0502020204030204" pitchFamily="34" charset="0"/>
              </a:rPr>
              <a:t>Timely doctoral c</a:t>
            </a:r>
            <a:r>
              <a:rPr lang="en-GB" sz="2000" dirty="0">
                <a:effectLst/>
                <a:latin typeface="Calibri" panose="020F0502020204030204" pitchFamily="34" charset="0"/>
                <a:ea typeface="Calibri" panose="020F0502020204030204" pitchFamily="34" charset="0"/>
              </a:rPr>
              <a:t>ompletion rates are low.</a:t>
            </a:r>
          </a:p>
          <a:p>
            <a:pPr marL="0" indent="0">
              <a:buNone/>
            </a:pPr>
            <a:r>
              <a:rPr lang="en-GB" sz="2000" dirty="0">
                <a:effectLst/>
                <a:latin typeface="Calibri" panose="020F0502020204030204" pitchFamily="34" charset="0"/>
                <a:ea typeface="Calibri" panose="020F0502020204030204" pitchFamily="34" charset="0"/>
              </a:rPr>
              <a:t>There is a tension in the core aim of doctoral work: </a:t>
            </a:r>
          </a:p>
          <a:p>
            <a:r>
              <a:rPr lang="en-GB" sz="2000" dirty="0">
                <a:latin typeface="Calibri" panose="020F0502020204030204" pitchFamily="34" charset="0"/>
                <a:ea typeface="Calibri" panose="020F0502020204030204" pitchFamily="34" charset="0"/>
              </a:rPr>
              <a:t>T</a:t>
            </a:r>
            <a:r>
              <a:rPr lang="en-GB" sz="2000" dirty="0">
                <a:effectLst/>
                <a:latin typeface="Calibri" panose="020F0502020204030204" pitchFamily="34" charset="0"/>
                <a:ea typeface="Calibri" panose="020F0502020204030204" pitchFamily="34" charset="0"/>
              </a:rPr>
              <a:t>raditional </a:t>
            </a:r>
            <a:r>
              <a:rPr lang="en-GB" sz="2000" b="1" dirty="0">
                <a:effectLst/>
                <a:latin typeface="Calibri" panose="020F0502020204030204" pitchFamily="34" charset="0"/>
                <a:ea typeface="Calibri" panose="020F0502020204030204" pitchFamily="34" charset="0"/>
              </a:rPr>
              <a:t>nurture of embryonic researchers </a:t>
            </a:r>
            <a:r>
              <a:rPr lang="en-GB" sz="2000" dirty="0">
                <a:effectLst/>
                <a:latin typeface="Calibri" panose="020F0502020204030204" pitchFamily="34" charset="0"/>
                <a:ea typeface="Calibri" panose="020F0502020204030204" pitchFamily="34" charset="0"/>
              </a:rPr>
              <a:t>fit to contribute to the curation and development of an academic field </a:t>
            </a:r>
            <a:r>
              <a:rPr lang="en-GB" sz="2000" b="1" dirty="0">
                <a:effectLst/>
                <a:latin typeface="Calibri" panose="020F0502020204030204" pitchFamily="34" charset="0"/>
                <a:ea typeface="Calibri" panose="020F0502020204030204" pitchFamily="34" charset="0"/>
              </a:rPr>
              <a:t>vs.</a:t>
            </a:r>
          </a:p>
          <a:p>
            <a:r>
              <a:rPr lang="en-GB" sz="2000" dirty="0">
                <a:latin typeface="Calibri" panose="020F0502020204030204" pitchFamily="34" charset="0"/>
                <a:ea typeface="Calibri" panose="020F0502020204030204" pitchFamily="34" charset="0"/>
              </a:rPr>
              <a:t>A</a:t>
            </a:r>
            <a:r>
              <a:rPr lang="en-GB" sz="2000" dirty="0">
                <a:effectLst/>
                <a:latin typeface="Calibri" panose="020F0502020204030204" pitchFamily="34" charset="0"/>
                <a:ea typeface="Calibri" panose="020F0502020204030204" pitchFamily="34" charset="0"/>
              </a:rPr>
              <a:t> </a:t>
            </a:r>
            <a:r>
              <a:rPr lang="en-GB" sz="2000" b="1" dirty="0">
                <a:effectLst/>
                <a:latin typeface="Calibri" panose="020F0502020204030204" pitchFamily="34" charset="0"/>
                <a:ea typeface="Calibri" panose="020F0502020204030204" pitchFamily="34" charset="0"/>
              </a:rPr>
              <a:t>scientific-technical postgraduate education </a:t>
            </a:r>
            <a:r>
              <a:rPr lang="en-GB" sz="2000" dirty="0">
                <a:effectLst/>
                <a:latin typeface="Calibri" panose="020F0502020204030204" pitchFamily="34" charset="0"/>
                <a:ea typeface="Calibri" panose="020F0502020204030204" pitchFamily="34" charset="0"/>
              </a:rPr>
              <a:t>that serves wider purposes of market economies (new industry/university partnerships and a perceived need for specialist human capital to build advanced knowledge economies)? </a:t>
            </a:r>
            <a:endParaRPr lang="en-GB" sz="2000" dirty="0">
              <a:latin typeface="Calibri" panose="020F0502020204030204" pitchFamily="34" charset="0"/>
              <a:ea typeface="Calibri" panose="020F0502020204030204" pitchFamily="34" charset="0"/>
            </a:endParaRPr>
          </a:p>
          <a:p>
            <a:pPr marL="0" indent="0">
              <a:buNone/>
            </a:pPr>
            <a:r>
              <a:rPr lang="en-GB" sz="2000" dirty="0">
                <a:latin typeface="Calibri" panose="020F0502020204030204" pitchFamily="34" charset="0"/>
                <a:ea typeface="Calibri" panose="020F0502020204030204" pitchFamily="34" charset="0"/>
              </a:rPr>
              <a:t>D</a:t>
            </a:r>
            <a:r>
              <a:rPr lang="en-GB" sz="2000" dirty="0">
                <a:effectLst/>
                <a:latin typeface="Calibri" panose="020F0502020204030204" pitchFamily="34" charset="0"/>
                <a:ea typeface="Calibri" panose="020F0502020204030204" pitchFamily="34" charset="0"/>
              </a:rPr>
              <a:t>octoral supervision takes place against a background of contextual, political, economic and cultural affordances and constraints but in a global higher education system. </a:t>
            </a:r>
          </a:p>
          <a:p>
            <a:r>
              <a:rPr lang="en-GB" sz="2000" dirty="0">
                <a:effectLst/>
                <a:latin typeface="Calibri" panose="020F0502020204030204" pitchFamily="34" charset="0"/>
                <a:ea typeface="Calibri" panose="020F0502020204030204" pitchFamily="34" charset="0"/>
              </a:rPr>
              <a:t>UKGCE has recently introduced accreditation of experienced doctoral supervisors in an effort to support deliberate systematic and scholarly reflection on, and valuing of, a wide range of aspects of doctoral supervision. </a:t>
            </a:r>
          </a:p>
          <a:p>
            <a:endParaRPr lang="en-GB" dirty="0"/>
          </a:p>
        </p:txBody>
      </p:sp>
      <p:pic>
        <p:nvPicPr>
          <p:cNvPr id="8" name="Picture 7" descr="Text&#10;&#10;Description automatically generated with medium confidence">
            <a:extLst>
              <a:ext uri="{FF2B5EF4-FFF2-40B4-BE49-F238E27FC236}">
                <a16:creationId xmlns:a16="http://schemas.microsoft.com/office/drawing/2014/main" id="{AC12BF06-1ED8-A6F1-6923-E881E39EE8DC}"/>
              </a:ext>
            </a:extLst>
          </p:cNvPr>
          <p:cNvPicPr>
            <a:picLocks noChangeAspect="1"/>
          </p:cNvPicPr>
          <p:nvPr/>
        </p:nvPicPr>
        <p:blipFill>
          <a:blip r:embed="rId2"/>
          <a:stretch>
            <a:fillRect/>
          </a:stretch>
        </p:blipFill>
        <p:spPr>
          <a:xfrm>
            <a:off x="9029700" y="5869887"/>
            <a:ext cx="3162300" cy="990600"/>
          </a:xfrm>
          <a:prstGeom prst="rect">
            <a:avLst/>
          </a:prstGeom>
        </p:spPr>
      </p:pic>
    </p:spTree>
    <p:extLst>
      <p:ext uri="{BB962C8B-B14F-4D97-AF65-F5344CB8AC3E}">
        <p14:creationId xmlns:p14="http://schemas.microsoft.com/office/powerpoint/2010/main" val="25183878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2288577-FA5C-63BC-14B2-D163E1AD43E6}"/>
              </a:ext>
            </a:extLst>
          </p:cNvPr>
          <p:cNvSpPr>
            <a:spLocks noGrp="1"/>
          </p:cNvSpPr>
          <p:nvPr>
            <p:ph type="title"/>
          </p:nvPr>
        </p:nvSpPr>
        <p:spPr>
          <a:xfrm>
            <a:off x="1115568" y="548640"/>
            <a:ext cx="10168128" cy="1179576"/>
          </a:xfrm>
        </p:spPr>
        <p:txBody>
          <a:bodyPr>
            <a:normAutofit/>
          </a:bodyPr>
          <a:lstStyle/>
          <a:p>
            <a:r>
              <a:rPr lang="en-GB" sz="3700" dirty="0"/>
              <a:t>Our response: collaborative doctoral supervision workshops</a:t>
            </a:r>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78516408-DECC-1C47-8F4D-EEE5177B4226}"/>
              </a:ext>
            </a:extLst>
          </p:cNvPr>
          <p:cNvSpPr>
            <a:spLocks noGrp="1"/>
          </p:cNvSpPr>
          <p:nvPr>
            <p:ph idx="1"/>
          </p:nvPr>
        </p:nvSpPr>
        <p:spPr>
          <a:xfrm>
            <a:off x="626850" y="2011680"/>
            <a:ext cx="10656846" cy="3695020"/>
          </a:xfrm>
        </p:spPr>
        <p:txBody>
          <a:bodyPr>
            <a:noAutofit/>
          </a:bodyPr>
          <a:lstStyle/>
          <a:p>
            <a:r>
              <a:rPr lang="en-GB" sz="2000" dirty="0">
                <a:effectLst/>
                <a:ea typeface="Calibri" panose="020F0502020204030204" pitchFamily="34" charset="0"/>
              </a:rPr>
              <a:t>Within UCL IOE, we are adopting a design research approach to a series of six online collaborative workshops that support such activity and accreditation. </a:t>
            </a:r>
          </a:p>
          <a:p>
            <a:r>
              <a:rPr lang="en-GB" sz="2000" dirty="0">
                <a:effectLst/>
                <a:ea typeface="Calibri" panose="020F0502020204030204" pitchFamily="34" charset="0"/>
              </a:rPr>
              <a:t>Aims are to support sustainable and affordable deliberate and academically informed </a:t>
            </a:r>
            <a:r>
              <a:rPr lang="en-GB" sz="2000" dirty="0" err="1">
                <a:effectLst/>
                <a:ea typeface="Calibri" panose="020F0502020204030204" pitchFamily="34" charset="0"/>
              </a:rPr>
              <a:t>reflecion</a:t>
            </a:r>
            <a:r>
              <a:rPr lang="en-GB" sz="2000" dirty="0">
                <a:effectLst/>
                <a:ea typeface="Calibri" panose="020F0502020204030204" pitchFamily="34" charset="0"/>
              </a:rPr>
              <a:t> on related issues, via the establishment of a genuine ‘professional learning community’ (</a:t>
            </a:r>
            <a:r>
              <a:rPr lang="en-GB" sz="2000" dirty="0" err="1">
                <a:effectLst/>
                <a:ea typeface="Calibri" panose="020F0502020204030204" pitchFamily="34" charset="0"/>
              </a:rPr>
              <a:t>Vescio</a:t>
            </a:r>
            <a:r>
              <a:rPr lang="en-GB" sz="2000" dirty="0">
                <a:effectLst/>
                <a:ea typeface="Calibri" panose="020F0502020204030204" pitchFamily="34" charset="0"/>
              </a:rPr>
              <a:t>, Ross &amp; Adams, 2015). Transference to practice is supported by approaches adapted from Timor-</a:t>
            </a:r>
            <a:r>
              <a:rPr lang="en-GB" sz="2000" dirty="0" err="1">
                <a:effectLst/>
                <a:ea typeface="Calibri" panose="020F0502020204030204" pitchFamily="34" charset="0"/>
              </a:rPr>
              <a:t>Schlevin</a:t>
            </a:r>
            <a:r>
              <a:rPr lang="en-GB" sz="2000" dirty="0">
                <a:effectLst/>
                <a:ea typeface="Calibri" panose="020F0502020204030204" pitchFamily="34" charset="0"/>
              </a:rPr>
              <a:t> et al. (2022). </a:t>
            </a:r>
          </a:p>
          <a:p>
            <a:r>
              <a:rPr lang="en-GB" sz="2000" dirty="0">
                <a:effectLst/>
                <a:ea typeface="Calibri" panose="020F0502020204030204" pitchFamily="34" charset="0"/>
              </a:rPr>
              <a:t>The involvement of two external ‘critical friends’ from Egypt and the University of Johannesburg has underlined the global accessibility of such approaches and catalysed the instigation of a similar locally-informed approach in southern Africa (South Africa, Namibia, Zambia), and in parallel, a comparative element to the research: SAUSC </a:t>
            </a:r>
          </a:p>
        </p:txBody>
      </p:sp>
    </p:spTree>
    <p:extLst>
      <p:ext uri="{BB962C8B-B14F-4D97-AF65-F5344CB8AC3E}">
        <p14:creationId xmlns:p14="http://schemas.microsoft.com/office/powerpoint/2010/main" val="1399041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7E5FC-1C9B-91DE-39E5-52754FD774F0}"/>
              </a:ext>
            </a:extLst>
          </p:cNvPr>
          <p:cNvSpPr>
            <a:spLocks noGrp="1"/>
          </p:cNvSpPr>
          <p:nvPr>
            <p:ph type="title"/>
          </p:nvPr>
        </p:nvSpPr>
        <p:spPr>
          <a:xfrm>
            <a:off x="838200" y="365125"/>
            <a:ext cx="10515600" cy="826861"/>
          </a:xfrm>
        </p:spPr>
        <p:txBody>
          <a:bodyPr>
            <a:normAutofit/>
          </a:bodyPr>
          <a:lstStyle/>
          <a:p>
            <a:r>
              <a:rPr lang="en-GB" sz="3200" dirty="0">
                <a:latin typeface="+mn-lt"/>
              </a:rPr>
              <a:t>The research</a:t>
            </a:r>
          </a:p>
        </p:txBody>
      </p:sp>
      <p:sp>
        <p:nvSpPr>
          <p:cNvPr id="3" name="Content Placeholder 2">
            <a:extLst>
              <a:ext uri="{FF2B5EF4-FFF2-40B4-BE49-F238E27FC236}">
                <a16:creationId xmlns:a16="http://schemas.microsoft.com/office/drawing/2014/main" id="{9451FEBB-C47B-38D3-E42F-47477C358037}"/>
              </a:ext>
            </a:extLst>
          </p:cNvPr>
          <p:cNvSpPr>
            <a:spLocks noGrp="1"/>
          </p:cNvSpPr>
          <p:nvPr>
            <p:ph idx="1"/>
          </p:nvPr>
        </p:nvSpPr>
        <p:spPr>
          <a:xfrm>
            <a:off x="838200" y="1191986"/>
            <a:ext cx="10515600" cy="4984977"/>
          </a:xfrm>
        </p:spPr>
        <p:txBody>
          <a:bodyPr>
            <a:normAutofit fontScale="77500" lnSpcReduction="20000"/>
          </a:bodyPr>
          <a:lstStyle/>
          <a:p>
            <a:r>
              <a:rPr lang="en-GB" sz="2800" b="1" i="1" dirty="0">
                <a:effectLst/>
                <a:ea typeface="Calibri" panose="020F0502020204030204" pitchFamily="34" charset="0"/>
              </a:rPr>
              <a:t>RQ1: How can workshops be designed so as to support supervisor development in affordable and sustainable ways that also enhance mutual collaboration and learning across the contexts concerned? </a:t>
            </a:r>
          </a:p>
          <a:p>
            <a:r>
              <a:rPr lang="en-GB" sz="2800" b="1" i="1" dirty="0">
                <a:effectLst/>
                <a:ea typeface="Calibri" panose="020F0502020204030204" pitchFamily="34" charset="0"/>
              </a:rPr>
              <a:t>RQ2 (for SAUSC): How do contextual affordances and constraints across the four universities involved, inform academics’ supervision practices, and their reflections on, and learning about, doctoral supervision in and through such workshops? </a:t>
            </a:r>
          </a:p>
          <a:p>
            <a:pPr marL="0" indent="0">
              <a:buNone/>
            </a:pPr>
            <a:endParaRPr lang="en-GB" sz="2800" b="1" i="1" dirty="0">
              <a:effectLst/>
              <a:ea typeface="Calibri" panose="020F0502020204030204" pitchFamily="34" charset="0"/>
            </a:endParaRPr>
          </a:p>
          <a:p>
            <a:r>
              <a:rPr lang="en-GB" sz="2600" b="1" i="1" dirty="0">
                <a:ea typeface="Calibri" panose="020F0502020204030204" pitchFamily="34" charset="0"/>
              </a:rPr>
              <a:t>Data collection</a:t>
            </a:r>
            <a:r>
              <a:rPr lang="en-GB" sz="2600" dirty="0">
                <a:ea typeface="Calibri" panose="020F0502020204030204" pitchFamily="34" charset="0"/>
              </a:rPr>
              <a:t>: workshop recordings, participant end of intervention survey, interviews with key personnel probing </a:t>
            </a:r>
            <a:r>
              <a:rPr lang="en-GB" sz="2600" dirty="0">
                <a:effectLst/>
                <a:ea typeface="Calibri" panose="020F0502020204030204" pitchFamily="34" charset="0"/>
              </a:rPr>
              <a:t>workshop experiences and learning</a:t>
            </a:r>
          </a:p>
          <a:p>
            <a:r>
              <a:rPr lang="en-GB" sz="2600" dirty="0">
                <a:effectLst/>
                <a:ea typeface="Calibri" panose="020F0502020204030204" pitchFamily="34" charset="0"/>
              </a:rPr>
              <a:t>Focused initially around structure, people organisation, reported practices and content, but comparative interview elements around Halse &amp; </a:t>
            </a:r>
            <a:r>
              <a:rPr lang="en-GB" sz="2600" dirty="0" err="1">
                <a:effectLst/>
                <a:ea typeface="Calibri" panose="020F0502020204030204" pitchFamily="34" charset="0"/>
              </a:rPr>
              <a:t>Malfroy’s</a:t>
            </a:r>
            <a:r>
              <a:rPr lang="en-GB" sz="2600" dirty="0">
                <a:effectLst/>
                <a:ea typeface="Calibri" panose="020F0502020204030204" pitchFamily="34" charset="0"/>
              </a:rPr>
              <a:t> (2010) dimensions of supervision (t</a:t>
            </a:r>
            <a:r>
              <a:rPr lang="en-GB" sz="2600" dirty="0">
                <a:effectLst/>
                <a:ea typeface="Times New Roman" panose="02020603050405020304" pitchFamily="18" charset="0"/>
              </a:rPr>
              <a:t>he learning alliance, habits of mind, scholarly expertise, </a:t>
            </a:r>
            <a:r>
              <a:rPr lang="en-GB" sz="2600" dirty="0" err="1">
                <a:effectLst/>
                <a:ea typeface="Times New Roman" panose="02020603050405020304" pitchFamily="18" charset="0"/>
              </a:rPr>
              <a:t>technê</a:t>
            </a:r>
            <a:r>
              <a:rPr lang="en-GB" sz="2600" dirty="0">
                <a:effectLst/>
                <a:ea typeface="Times New Roman" panose="02020603050405020304" pitchFamily="18" charset="0"/>
              </a:rPr>
              <a:t> and contextual expertise)</a:t>
            </a:r>
            <a:r>
              <a:rPr lang="en-GB" sz="2600" dirty="0">
                <a:effectLst/>
                <a:ea typeface="Calibri" panose="020F0502020204030204" pitchFamily="34" charset="0"/>
              </a:rPr>
              <a:t>, as well as Bruce &amp; </a:t>
            </a:r>
            <a:r>
              <a:rPr lang="en-GB" sz="2600" dirty="0" err="1">
                <a:effectLst/>
                <a:ea typeface="Calibri" panose="020F0502020204030204" pitchFamily="34" charset="0"/>
              </a:rPr>
              <a:t>Stoodley’s</a:t>
            </a:r>
            <a:r>
              <a:rPr lang="en-GB" sz="2600" dirty="0">
                <a:effectLst/>
                <a:ea typeface="Calibri" panose="020F0502020204030204" pitchFamily="34" charset="0"/>
              </a:rPr>
              <a:t> (2013) categories of supervision-as-teaching (</a:t>
            </a:r>
            <a:r>
              <a:rPr lang="en-GB" sz="2600" dirty="0">
                <a:ea typeface="Calibri" panose="020F0502020204030204" pitchFamily="34" charset="0"/>
              </a:rPr>
              <a:t>p</a:t>
            </a:r>
            <a:r>
              <a:rPr lang="en-GB" sz="2600" dirty="0">
                <a:effectLst/>
                <a:ea typeface="Times New Roman" panose="02020603050405020304" pitchFamily="18" charset="0"/>
              </a:rPr>
              <a:t>romoting the supervisor's development, imparting academic expertise, upholding academic standards, promoting learning to research, drawing upon student expertise, enabling student development, venturing into unexplored territory, forming productive communities, and contributing to society).</a:t>
            </a:r>
            <a:endParaRPr lang="en-GB" sz="2600" dirty="0">
              <a:ea typeface="Calibri" panose="020F0502020204030204" pitchFamily="34" charset="0"/>
            </a:endParaRPr>
          </a:p>
          <a:p>
            <a:r>
              <a:rPr lang="en-GB" sz="2600" b="1" i="1" dirty="0">
                <a:effectLst/>
                <a:ea typeface="Calibri" panose="020F0502020204030204" pitchFamily="34" charset="0"/>
              </a:rPr>
              <a:t>Analysis: </a:t>
            </a:r>
            <a:r>
              <a:rPr lang="en-GB" sz="2600" dirty="0">
                <a:effectLst/>
                <a:ea typeface="Calibri" panose="020F0502020204030204" pitchFamily="34" charset="0"/>
              </a:rPr>
              <a:t>thematic starting from above themes</a:t>
            </a:r>
          </a:p>
          <a:p>
            <a:endParaRPr lang="en-GB" dirty="0"/>
          </a:p>
        </p:txBody>
      </p:sp>
    </p:spTree>
    <p:extLst>
      <p:ext uri="{BB962C8B-B14F-4D97-AF65-F5344CB8AC3E}">
        <p14:creationId xmlns:p14="http://schemas.microsoft.com/office/powerpoint/2010/main" val="3882429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FA00A-BA3F-5DBF-628E-67185F55F4C4}"/>
              </a:ext>
            </a:extLst>
          </p:cNvPr>
          <p:cNvSpPr>
            <a:spLocks noGrp="1"/>
          </p:cNvSpPr>
          <p:nvPr>
            <p:ph type="title"/>
          </p:nvPr>
        </p:nvSpPr>
        <p:spPr>
          <a:xfrm rot="16200000">
            <a:off x="-679678" y="3085136"/>
            <a:ext cx="3189062" cy="598261"/>
          </a:xfrm>
        </p:spPr>
        <p:txBody>
          <a:bodyPr>
            <a:normAutofit fontScale="90000"/>
          </a:bodyPr>
          <a:lstStyle/>
          <a:p>
            <a:r>
              <a:rPr lang="en-GB" sz="3200" dirty="0"/>
              <a:t>Workshop structure</a:t>
            </a:r>
          </a:p>
        </p:txBody>
      </p:sp>
      <p:graphicFrame>
        <p:nvGraphicFramePr>
          <p:cNvPr id="4" name="Content Placeholder 3">
            <a:extLst>
              <a:ext uri="{FF2B5EF4-FFF2-40B4-BE49-F238E27FC236}">
                <a16:creationId xmlns:a16="http://schemas.microsoft.com/office/drawing/2014/main" id="{158AD887-8205-7208-B7D6-DE966437B89B}"/>
              </a:ext>
            </a:extLst>
          </p:cNvPr>
          <p:cNvGraphicFramePr>
            <a:graphicFrameLocks noGrp="1"/>
          </p:cNvGraphicFramePr>
          <p:nvPr>
            <p:ph idx="1"/>
            <p:extLst>
              <p:ext uri="{D42A27DB-BD31-4B8C-83A1-F6EECF244321}">
                <p14:modId xmlns:p14="http://schemas.microsoft.com/office/powerpoint/2010/main" val="625511538"/>
              </p:ext>
            </p:extLst>
          </p:nvPr>
        </p:nvGraphicFramePr>
        <p:xfrm>
          <a:off x="2253343" y="0"/>
          <a:ext cx="9938657" cy="6768532"/>
        </p:xfrm>
        <a:graphic>
          <a:graphicData uri="http://schemas.openxmlformats.org/drawingml/2006/table">
            <a:tbl>
              <a:tblPr>
                <a:tableStyleId>{5C22544A-7EE6-4342-B048-85BDC9FD1C3A}</a:tableStyleId>
              </a:tblPr>
              <a:tblGrid>
                <a:gridCol w="1226776">
                  <a:extLst>
                    <a:ext uri="{9D8B030D-6E8A-4147-A177-3AD203B41FA5}">
                      <a16:colId xmlns:a16="http://schemas.microsoft.com/office/drawing/2014/main" val="2917834378"/>
                    </a:ext>
                  </a:extLst>
                </a:gridCol>
                <a:gridCol w="8711881">
                  <a:extLst>
                    <a:ext uri="{9D8B030D-6E8A-4147-A177-3AD203B41FA5}">
                      <a16:colId xmlns:a16="http://schemas.microsoft.com/office/drawing/2014/main" val="3099709013"/>
                    </a:ext>
                  </a:extLst>
                </a:gridCol>
              </a:tblGrid>
              <a:tr h="1044931">
                <a:tc gridSpan="2">
                  <a:txBody>
                    <a:bodyPr/>
                    <a:lstStyle/>
                    <a:p>
                      <a:pPr marL="24130">
                        <a:lnSpc>
                          <a:spcPct val="107000"/>
                        </a:lnSpc>
                        <a:spcAft>
                          <a:spcPts val="800"/>
                        </a:spcAft>
                      </a:pPr>
                      <a:r>
                        <a:rPr lang="en-GB" sz="2000" i="1" dirty="0">
                          <a:effectLst/>
                        </a:rPr>
                        <a:t>Please volunteer for an area that is of particular interest or use to you, and use that half hour to lead group engagement and reflection focused around both experience and some relevant literature. Feel free to be fairly ‘straight’ or to use whatever approach you think might be stimulating for the group.  Thank you! </a:t>
                      </a:r>
                    </a:p>
                    <a:p>
                      <a:pPr>
                        <a:lnSpc>
                          <a:spcPct val="107000"/>
                        </a:lnSpc>
                        <a:spcAft>
                          <a:spcPts val="800"/>
                        </a:spcAft>
                      </a:pPr>
                      <a:r>
                        <a:rPr lang="en-GB" sz="2000" i="1" dirty="0">
                          <a:effectLst/>
                        </a:rPr>
                        <a:t>Note that eventual applications are required to be </a:t>
                      </a:r>
                      <a:r>
                        <a:rPr lang="en-GB" sz="2000" b="1" i="1" dirty="0">
                          <a:effectLst/>
                        </a:rPr>
                        <a:t>‘personal, recent, analytical, example-based, scholarly and systematic’.</a:t>
                      </a:r>
                      <a:endParaRPr lang="en-GB" sz="20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75746" marR="75746" marT="37873" marB="37873"/>
                </a:tc>
                <a:tc hMerge="1">
                  <a:txBody>
                    <a:bodyPr/>
                    <a:lstStyle/>
                    <a:p>
                      <a:endParaRPr lang="en-GB"/>
                    </a:p>
                  </a:txBody>
                  <a:tcPr/>
                </a:tc>
                <a:extLst>
                  <a:ext uri="{0D108BD9-81ED-4DB2-BD59-A6C34878D82A}">
                    <a16:rowId xmlns:a16="http://schemas.microsoft.com/office/drawing/2014/main" val="2919110287"/>
                  </a:ext>
                </a:extLst>
              </a:tr>
              <a:tr h="366371">
                <a:tc rowSpan="2">
                  <a:txBody>
                    <a:bodyPr/>
                    <a:lstStyle/>
                    <a:p>
                      <a:pPr algn="ctr">
                        <a:lnSpc>
                          <a:spcPct val="107000"/>
                        </a:lnSpc>
                        <a:spcAft>
                          <a:spcPts val="800"/>
                        </a:spcAft>
                      </a:pPr>
                      <a:r>
                        <a:rPr lang="en-GB" sz="2000" dirty="0">
                          <a:effectLst/>
                          <a:latin typeface="+mn-lt"/>
                        </a:rPr>
                        <a:t>UKGCE 1 </a:t>
                      </a:r>
                      <a:endParaRPr lang="en-GB" sz="2000" dirty="0">
                        <a:effectLst/>
                        <a:latin typeface="+mn-lt"/>
                        <a:ea typeface="Calibri" panose="020F0502020204030204" pitchFamily="34" charset="0"/>
                        <a:cs typeface="Times New Roman" panose="02020603050405020304" pitchFamily="18" charset="0"/>
                      </a:endParaRPr>
                    </a:p>
                  </a:txBody>
                  <a:tcPr marL="75746" marR="75746" marT="37873" marB="37873" anchor="ctr"/>
                </a:tc>
                <a:tc>
                  <a:txBody>
                    <a:bodyPr/>
                    <a:lstStyle/>
                    <a:p>
                      <a:pPr>
                        <a:lnSpc>
                          <a:spcPct val="107000"/>
                        </a:lnSpc>
                        <a:spcAft>
                          <a:spcPts val="800"/>
                        </a:spcAft>
                      </a:pPr>
                      <a:r>
                        <a:rPr lang="en-GB" sz="2000" dirty="0">
                          <a:effectLst/>
                          <a:latin typeface="+mn-lt"/>
                        </a:rPr>
                        <a:t>Introduction, overview and developing ethical researchers </a:t>
                      </a:r>
                      <a:endParaRPr lang="en-GB" sz="2000" dirty="0">
                        <a:effectLst/>
                        <a:latin typeface="+mn-lt"/>
                        <a:ea typeface="Calibri" panose="020F0502020204030204" pitchFamily="34" charset="0"/>
                        <a:cs typeface="Times New Roman" panose="02020603050405020304" pitchFamily="18" charset="0"/>
                      </a:endParaRPr>
                    </a:p>
                  </a:txBody>
                  <a:tcPr marL="75746" marR="75746" marT="37873" marB="37873" anchor="ctr"/>
                </a:tc>
                <a:extLst>
                  <a:ext uri="{0D108BD9-81ED-4DB2-BD59-A6C34878D82A}">
                    <a16:rowId xmlns:a16="http://schemas.microsoft.com/office/drawing/2014/main" val="3130161906"/>
                  </a:ext>
                </a:extLst>
              </a:tr>
              <a:tr h="217771">
                <a:tc vMerge="1">
                  <a:txBody>
                    <a:bodyPr/>
                    <a:lstStyle/>
                    <a:p>
                      <a:endParaRPr lang="en-GB"/>
                    </a:p>
                  </a:txBody>
                  <a:tcPr/>
                </a:tc>
                <a:tc>
                  <a:txBody>
                    <a:bodyPr/>
                    <a:lstStyle/>
                    <a:p>
                      <a:pPr>
                        <a:lnSpc>
                          <a:spcPct val="107000"/>
                        </a:lnSpc>
                        <a:spcAft>
                          <a:spcPts val="800"/>
                        </a:spcAft>
                      </a:pPr>
                      <a:r>
                        <a:rPr lang="en-GB" sz="2000">
                          <a:effectLst/>
                          <a:latin typeface="+mn-lt"/>
                        </a:rPr>
                        <a:t>Recruitment and selection </a:t>
                      </a:r>
                      <a:endParaRPr lang="en-GB" sz="2000">
                        <a:effectLst/>
                        <a:latin typeface="+mn-lt"/>
                        <a:ea typeface="Calibri" panose="020F0502020204030204" pitchFamily="34" charset="0"/>
                        <a:cs typeface="Times New Roman" panose="02020603050405020304" pitchFamily="18" charset="0"/>
                      </a:endParaRPr>
                    </a:p>
                  </a:txBody>
                  <a:tcPr marL="75746" marR="75746" marT="37873" marB="37873" anchor="ctr"/>
                </a:tc>
                <a:extLst>
                  <a:ext uri="{0D108BD9-81ED-4DB2-BD59-A6C34878D82A}">
                    <a16:rowId xmlns:a16="http://schemas.microsoft.com/office/drawing/2014/main" val="516266269"/>
                  </a:ext>
                </a:extLst>
              </a:tr>
              <a:tr h="366371">
                <a:tc rowSpan="2">
                  <a:txBody>
                    <a:bodyPr/>
                    <a:lstStyle/>
                    <a:p>
                      <a:pPr algn="ctr">
                        <a:lnSpc>
                          <a:spcPct val="107000"/>
                        </a:lnSpc>
                        <a:spcAft>
                          <a:spcPts val="800"/>
                        </a:spcAft>
                      </a:pPr>
                      <a:r>
                        <a:rPr lang="en-GB" sz="2000" dirty="0">
                          <a:effectLst/>
                          <a:latin typeface="+mn-lt"/>
                        </a:rPr>
                        <a:t>UKGCE 2</a:t>
                      </a:r>
                      <a:endParaRPr lang="en-GB" sz="2000" dirty="0">
                        <a:effectLst/>
                        <a:latin typeface="+mn-lt"/>
                        <a:ea typeface="Calibri" panose="020F0502020204030204" pitchFamily="34" charset="0"/>
                        <a:cs typeface="Times New Roman" panose="02020603050405020304" pitchFamily="18" charset="0"/>
                      </a:endParaRPr>
                    </a:p>
                  </a:txBody>
                  <a:tcPr marL="75746" marR="75746" marT="37873" marB="37873" anchor="ctr"/>
                </a:tc>
                <a:tc>
                  <a:txBody>
                    <a:bodyPr/>
                    <a:lstStyle/>
                    <a:p>
                      <a:pPr>
                        <a:lnSpc>
                          <a:spcPct val="107000"/>
                        </a:lnSpc>
                        <a:spcAft>
                          <a:spcPts val="800"/>
                        </a:spcAft>
                      </a:pPr>
                      <a:r>
                        <a:rPr lang="en-GB" sz="2000">
                          <a:effectLst/>
                          <a:latin typeface="+mn-lt"/>
                        </a:rPr>
                        <a:t>Supervisory relationships with candidates </a:t>
                      </a:r>
                      <a:endParaRPr lang="en-GB" sz="2000">
                        <a:effectLst/>
                        <a:latin typeface="+mn-lt"/>
                        <a:ea typeface="Calibri" panose="020F0502020204030204" pitchFamily="34" charset="0"/>
                        <a:cs typeface="Times New Roman" panose="02020603050405020304" pitchFamily="18" charset="0"/>
                      </a:endParaRPr>
                    </a:p>
                  </a:txBody>
                  <a:tcPr marL="75746" marR="75746" marT="37873" marB="37873" anchor="ctr"/>
                </a:tc>
                <a:extLst>
                  <a:ext uri="{0D108BD9-81ED-4DB2-BD59-A6C34878D82A}">
                    <a16:rowId xmlns:a16="http://schemas.microsoft.com/office/drawing/2014/main" val="2112484636"/>
                  </a:ext>
                </a:extLst>
              </a:tr>
              <a:tr h="366371">
                <a:tc vMerge="1">
                  <a:txBody>
                    <a:bodyPr/>
                    <a:lstStyle/>
                    <a:p>
                      <a:endParaRPr lang="en-GB"/>
                    </a:p>
                  </a:txBody>
                  <a:tcPr/>
                </a:tc>
                <a:tc>
                  <a:txBody>
                    <a:bodyPr/>
                    <a:lstStyle/>
                    <a:p>
                      <a:pPr>
                        <a:lnSpc>
                          <a:spcPct val="107000"/>
                        </a:lnSpc>
                        <a:spcAft>
                          <a:spcPts val="800"/>
                        </a:spcAft>
                      </a:pPr>
                      <a:r>
                        <a:rPr lang="en-GB" sz="2000" dirty="0">
                          <a:effectLst/>
                          <a:latin typeface="+mn-lt"/>
                        </a:rPr>
                        <a:t>Supervisory relationships with co-supervisors </a:t>
                      </a:r>
                      <a:endParaRPr lang="en-GB" sz="2000" dirty="0">
                        <a:effectLst/>
                        <a:latin typeface="+mn-lt"/>
                        <a:ea typeface="Calibri" panose="020F0502020204030204" pitchFamily="34" charset="0"/>
                        <a:cs typeface="Times New Roman" panose="02020603050405020304" pitchFamily="18" charset="0"/>
                      </a:endParaRPr>
                    </a:p>
                  </a:txBody>
                  <a:tcPr marL="75746" marR="75746" marT="37873" marB="37873" anchor="ctr"/>
                </a:tc>
                <a:extLst>
                  <a:ext uri="{0D108BD9-81ED-4DB2-BD59-A6C34878D82A}">
                    <a16:rowId xmlns:a16="http://schemas.microsoft.com/office/drawing/2014/main" val="523807632"/>
                  </a:ext>
                </a:extLst>
              </a:tr>
              <a:tr h="366371">
                <a:tc rowSpan="2">
                  <a:txBody>
                    <a:bodyPr/>
                    <a:lstStyle/>
                    <a:p>
                      <a:pPr algn="ctr">
                        <a:lnSpc>
                          <a:spcPct val="107000"/>
                        </a:lnSpc>
                        <a:spcAft>
                          <a:spcPts val="800"/>
                        </a:spcAft>
                      </a:pPr>
                      <a:r>
                        <a:rPr lang="pt-BR" sz="2000">
                          <a:effectLst/>
                          <a:latin typeface="+mn-lt"/>
                        </a:rPr>
                        <a:t>UKGCE 3</a:t>
                      </a:r>
                      <a:endParaRPr lang="en-GB" sz="2000">
                        <a:effectLst/>
                        <a:latin typeface="+mn-lt"/>
                        <a:ea typeface="Calibri" panose="020F0502020204030204" pitchFamily="34" charset="0"/>
                        <a:cs typeface="Times New Roman" panose="02020603050405020304" pitchFamily="18" charset="0"/>
                      </a:endParaRPr>
                    </a:p>
                  </a:txBody>
                  <a:tcPr marL="75746" marR="75746" marT="37873" marB="37873" anchor="ctr"/>
                </a:tc>
                <a:tc>
                  <a:txBody>
                    <a:bodyPr/>
                    <a:lstStyle/>
                    <a:p>
                      <a:pPr>
                        <a:lnSpc>
                          <a:spcPct val="107000"/>
                        </a:lnSpc>
                        <a:spcAft>
                          <a:spcPts val="800"/>
                        </a:spcAft>
                      </a:pPr>
                      <a:r>
                        <a:rPr lang="en-GB" sz="2000" dirty="0">
                          <a:effectLst/>
                          <a:latin typeface="+mn-lt"/>
                        </a:rPr>
                        <a:t>Supporting candidates’ research projects </a:t>
                      </a:r>
                      <a:endParaRPr lang="en-GB" sz="2000" dirty="0">
                        <a:effectLst/>
                        <a:latin typeface="+mn-lt"/>
                        <a:ea typeface="Calibri" panose="020F0502020204030204" pitchFamily="34" charset="0"/>
                        <a:cs typeface="Times New Roman" panose="02020603050405020304" pitchFamily="18" charset="0"/>
                      </a:endParaRPr>
                    </a:p>
                  </a:txBody>
                  <a:tcPr marL="75746" marR="75746" marT="37873" marB="37873" anchor="ctr"/>
                </a:tc>
                <a:extLst>
                  <a:ext uri="{0D108BD9-81ED-4DB2-BD59-A6C34878D82A}">
                    <a16:rowId xmlns:a16="http://schemas.microsoft.com/office/drawing/2014/main" val="3596873388"/>
                  </a:ext>
                </a:extLst>
              </a:tr>
              <a:tr h="366371">
                <a:tc vMerge="1">
                  <a:txBody>
                    <a:bodyPr/>
                    <a:lstStyle/>
                    <a:p>
                      <a:endParaRPr lang="en-GB"/>
                    </a:p>
                  </a:txBody>
                  <a:tcPr/>
                </a:tc>
                <a:tc>
                  <a:txBody>
                    <a:bodyPr/>
                    <a:lstStyle/>
                    <a:p>
                      <a:pPr>
                        <a:lnSpc>
                          <a:spcPct val="107000"/>
                        </a:lnSpc>
                        <a:spcAft>
                          <a:spcPts val="800"/>
                        </a:spcAft>
                      </a:pPr>
                      <a:r>
                        <a:rPr lang="en-GB" sz="2000" dirty="0">
                          <a:effectLst/>
                          <a:latin typeface="+mn-lt"/>
                        </a:rPr>
                        <a:t>Encouraging candidates to write and giving appropriate feedback </a:t>
                      </a:r>
                      <a:endParaRPr lang="en-GB" sz="2000" dirty="0">
                        <a:effectLst/>
                        <a:latin typeface="+mn-lt"/>
                        <a:ea typeface="Calibri" panose="020F0502020204030204" pitchFamily="34" charset="0"/>
                        <a:cs typeface="Times New Roman" panose="02020603050405020304" pitchFamily="18" charset="0"/>
                      </a:endParaRPr>
                    </a:p>
                  </a:txBody>
                  <a:tcPr marL="75746" marR="75746" marT="37873" marB="37873" anchor="ctr"/>
                </a:tc>
                <a:extLst>
                  <a:ext uri="{0D108BD9-81ED-4DB2-BD59-A6C34878D82A}">
                    <a16:rowId xmlns:a16="http://schemas.microsoft.com/office/drawing/2014/main" val="3355310732"/>
                  </a:ext>
                </a:extLst>
              </a:tr>
              <a:tr h="366371">
                <a:tc rowSpan="2">
                  <a:txBody>
                    <a:bodyPr/>
                    <a:lstStyle/>
                    <a:p>
                      <a:pPr algn="ctr">
                        <a:lnSpc>
                          <a:spcPct val="107000"/>
                        </a:lnSpc>
                        <a:spcAft>
                          <a:spcPts val="800"/>
                        </a:spcAft>
                      </a:pPr>
                      <a:r>
                        <a:rPr lang="en-GB" sz="2000">
                          <a:effectLst/>
                          <a:latin typeface="+mn-lt"/>
                        </a:rPr>
                        <a:t>UKGCE 4</a:t>
                      </a:r>
                      <a:endParaRPr lang="en-GB" sz="2000">
                        <a:effectLst/>
                        <a:latin typeface="+mn-lt"/>
                        <a:ea typeface="Calibri" panose="020F0502020204030204" pitchFamily="34" charset="0"/>
                        <a:cs typeface="Times New Roman" panose="02020603050405020304" pitchFamily="18" charset="0"/>
                      </a:endParaRPr>
                    </a:p>
                  </a:txBody>
                  <a:tcPr marL="75746" marR="75746" marT="37873" marB="37873" anchor="ctr"/>
                </a:tc>
                <a:tc>
                  <a:txBody>
                    <a:bodyPr/>
                    <a:lstStyle/>
                    <a:p>
                      <a:pPr>
                        <a:lnSpc>
                          <a:spcPct val="107000"/>
                        </a:lnSpc>
                        <a:spcAft>
                          <a:spcPts val="800"/>
                        </a:spcAft>
                      </a:pPr>
                      <a:r>
                        <a:rPr lang="en-GB" sz="2000" dirty="0">
                          <a:effectLst/>
                          <a:latin typeface="+mn-lt"/>
                        </a:rPr>
                        <a:t>Keeping the research on track and monitoring progress </a:t>
                      </a:r>
                      <a:endParaRPr lang="en-GB" sz="2000" dirty="0">
                        <a:effectLst/>
                        <a:latin typeface="+mn-lt"/>
                        <a:ea typeface="Calibri" panose="020F0502020204030204" pitchFamily="34" charset="0"/>
                        <a:cs typeface="Times New Roman" panose="02020603050405020304" pitchFamily="18" charset="0"/>
                      </a:endParaRPr>
                    </a:p>
                  </a:txBody>
                  <a:tcPr marL="75746" marR="75746" marT="37873" marB="37873" anchor="ctr"/>
                </a:tc>
                <a:extLst>
                  <a:ext uri="{0D108BD9-81ED-4DB2-BD59-A6C34878D82A}">
                    <a16:rowId xmlns:a16="http://schemas.microsoft.com/office/drawing/2014/main" val="25345209"/>
                  </a:ext>
                </a:extLst>
              </a:tr>
              <a:tr h="366371">
                <a:tc vMerge="1">
                  <a:txBody>
                    <a:bodyPr/>
                    <a:lstStyle/>
                    <a:p>
                      <a:endParaRPr lang="en-GB"/>
                    </a:p>
                  </a:txBody>
                  <a:tcPr/>
                </a:tc>
                <a:tc>
                  <a:txBody>
                    <a:bodyPr/>
                    <a:lstStyle/>
                    <a:p>
                      <a:pPr>
                        <a:lnSpc>
                          <a:spcPct val="107000"/>
                        </a:lnSpc>
                        <a:spcAft>
                          <a:spcPts val="800"/>
                        </a:spcAft>
                      </a:pPr>
                      <a:r>
                        <a:rPr lang="en-GB" sz="2000" dirty="0">
                          <a:effectLst/>
                          <a:latin typeface="+mn-lt"/>
                        </a:rPr>
                        <a:t>Supporting candidates’ personal, professional and career development </a:t>
                      </a:r>
                      <a:endParaRPr lang="en-GB" sz="2000" dirty="0">
                        <a:effectLst/>
                        <a:latin typeface="+mn-lt"/>
                        <a:ea typeface="Calibri" panose="020F0502020204030204" pitchFamily="34" charset="0"/>
                        <a:cs typeface="Times New Roman" panose="02020603050405020304" pitchFamily="18" charset="0"/>
                      </a:endParaRPr>
                    </a:p>
                  </a:txBody>
                  <a:tcPr marL="75746" marR="75746" marT="37873" marB="37873" anchor="ctr"/>
                </a:tc>
                <a:extLst>
                  <a:ext uri="{0D108BD9-81ED-4DB2-BD59-A6C34878D82A}">
                    <a16:rowId xmlns:a16="http://schemas.microsoft.com/office/drawing/2014/main" val="2673220955"/>
                  </a:ext>
                </a:extLst>
              </a:tr>
              <a:tr h="366371">
                <a:tc rowSpan="2">
                  <a:txBody>
                    <a:bodyPr/>
                    <a:lstStyle/>
                    <a:p>
                      <a:pPr algn="ctr">
                        <a:lnSpc>
                          <a:spcPct val="107000"/>
                        </a:lnSpc>
                        <a:spcAft>
                          <a:spcPts val="800"/>
                        </a:spcAft>
                      </a:pPr>
                      <a:r>
                        <a:rPr lang="en-GB" sz="2000">
                          <a:effectLst/>
                          <a:latin typeface="+mn-lt"/>
                        </a:rPr>
                        <a:t>UKGCE 5</a:t>
                      </a:r>
                      <a:endParaRPr lang="en-GB" sz="2000">
                        <a:effectLst/>
                        <a:latin typeface="+mn-lt"/>
                        <a:ea typeface="Calibri" panose="020F0502020204030204" pitchFamily="34" charset="0"/>
                        <a:cs typeface="Times New Roman" panose="02020603050405020304" pitchFamily="18" charset="0"/>
                      </a:endParaRPr>
                    </a:p>
                  </a:txBody>
                  <a:tcPr marL="75746" marR="75746" marT="37873" marB="37873" anchor="ctr"/>
                </a:tc>
                <a:tc>
                  <a:txBody>
                    <a:bodyPr/>
                    <a:lstStyle/>
                    <a:p>
                      <a:pPr>
                        <a:lnSpc>
                          <a:spcPct val="107000"/>
                        </a:lnSpc>
                        <a:spcAft>
                          <a:spcPts val="800"/>
                        </a:spcAft>
                      </a:pPr>
                      <a:r>
                        <a:rPr lang="en-GB" sz="2000" dirty="0">
                          <a:effectLst/>
                          <a:latin typeface="+mn-lt"/>
                        </a:rPr>
                        <a:t>Supporting candidates through completion and final examination  </a:t>
                      </a:r>
                      <a:endParaRPr lang="en-GB" sz="2000" dirty="0">
                        <a:effectLst/>
                        <a:latin typeface="+mn-lt"/>
                        <a:ea typeface="Calibri" panose="020F0502020204030204" pitchFamily="34" charset="0"/>
                        <a:cs typeface="Times New Roman" panose="02020603050405020304" pitchFamily="18" charset="0"/>
                      </a:endParaRPr>
                    </a:p>
                  </a:txBody>
                  <a:tcPr marL="75746" marR="75746" marT="37873" marB="37873" anchor="ctr"/>
                </a:tc>
                <a:extLst>
                  <a:ext uri="{0D108BD9-81ED-4DB2-BD59-A6C34878D82A}">
                    <a16:rowId xmlns:a16="http://schemas.microsoft.com/office/drawing/2014/main" val="1764943579"/>
                  </a:ext>
                </a:extLst>
              </a:tr>
              <a:tr h="366371">
                <a:tc vMerge="1">
                  <a:txBody>
                    <a:bodyPr/>
                    <a:lstStyle/>
                    <a:p>
                      <a:endParaRPr lang="en-GB"/>
                    </a:p>
                  </a:txBody>
                  <a:tcPr/>
                </a:tc>
                <a:tc>
                  <a:txBody>
                    <a:bodyPr/>
                    <a:lstStyle/>
                    <a:p>
                      <a:pPr>
                        <a:lnSpc>
                          <a:spcPct val="107000"/>
                        </a:lnSpc>
                        <a:spcAft>
                          <a:spcPts val="800"/>
                        </a:spcAft>
                      </a:pPr>
                      <a:r>
                        <a:rPr lang="en-GB" sz="2000" dirty="0">
                          <a:effectLst/>
                          <a:latin typeface="+mn-lt"/>
                        </a:rPr>
                        <a:t>Supporting candidates to disseminate their research </a:t>
                      </a:r>
                      <a:endParaRPr lang="en-GB" sz="2000" dirty="0">
                        <a:effectLst/>
                        <a:latin typeface="+mn-lt"/>
                        <a:ea typeface="Calibri" panose="020F0502020204030204" pitchFamily="34" charset="0"/>
                        <a:cs typeface="Times New Roman" panose="02020603050405020304" pitchFamily="18" charset="0"/>
                      </a:endParaRPr>
                    </a:p>
                  </a:txBody>
                  <a:tcPr marL="75746" marR="75746" marT="37873" marB="37873" anchor="ctr"/>
                </a:tc>
                <a:extLst>
                  <a:ext uri="{0D108BD9-81ED-4DB2-BD59-A6C34878D82A}">
                    <a16:rowId xmlns:a16="http://schemas.microsoft.com/office/drawing/2014/main" val="2365588624"/>
                  </a:ext>
                </a:extLst>
              </a:tr>
              <a:tr h="217771">
                <a:tc rowSpan="2">
                  <a:txBody>
                    <a:bodyPr/>
                    <a:lstStyle/>
                    <a:p>
                      <a:pPr algn="ctr">
                        <a:lnSpc>
                          <a:spcPct val="107000"/>
                        </a:lnSpc>
                        <a:spcAft>
                          <a:spcPts val="800"/>
                        </a:spcAft>
                      </a:pPr>
                      <a:r>
                        <a:rPr lang="en-GB" sz="2000">
                          <a:effectLst/>
                          <a:latin typeface="+mn-lt"/>
                        </a:rPr>
                        <a:t>UKGCE 6</a:t>
                      </a:r>
                      <a:endParaRPr lang="en-GB" sz="2000">
                        <a:effectLst/>
                        <a:latin typeface="+mn-lt"/>
                        <a:ea typeface="Calibri" panose="020F0502020204030204" pitchFamily="34" charset="0"/>
                        <a:cs typeface="Times New Roman" panose="02020603050405020304" pitchFamily="18" charset="0"/>
                      </a:endParaRPr>
                    </a:p>
                  </a:txBody>
                  <a:tcPr marL="75746" marR="75746" marT="37873" marB="37873" anchor="ctr"/>
                </a:tc>
                <a:tc>
                  <a:txBody>
                    <a:bodyPr/>
                    <a:lstStyle/>
                    <a:p>
                      <a:pPr>
                        <a:lnSpc>
                          <a:spcPct val="107000"/>
                        </a:lnSpc>
                        <a:spcAft>
                          <a:spcPts val="800"/>
                        </a:spcAft>
                      </a:pPr>
                      <a:r>
                        <a:rPr lang="en-GB" sz="2000" dirty="0">
                          <a:effectLst/>
                          <a:latin typeface="+mn-lt"/>
                        </a:rPr>
                        <a:t>Reflecting upon and enhancing practice  </a:t>
                      </a:r>
                      <a:endParaRPr lang="en-GB" sz="2000" dirty="0">
                        <a:effectLst/>
                        <a:latin typeface="+mn-lt"/>
                        <a:ea typeface="Calibri" panose="020F0502020204030204" pitchFamily="34" charset="0"/>
                        <a:cs typeface="Times New Roman" panose="02020603050405020304" pitchFamily="18" charset="0"/>
                      </a:endParaRPr>
                    </a:p>
                  </a:txBody>
                  <a:tcPr marL="75746" marR="75746" marT="37873" marB="37873" anchor="ctr"/>
                </a:tc>
                <a:extLst>
                  <a:ext uri="{0D108BD9-81ED-4DB2-BD59-A6C34878D82A}">
                    <a16:rowId xmlns:a16="http://schemas.microsoft.com/office/drawing/2014/main" val="354949325"/>
                  </a:ext>
                </a:extLst>
              </a:tr>
              <a:tr h="217771">
                <a:tc vMerge="1">
                  <a:txBody>
                    <a:bodyPr/>
                    <a:lstStyle/>
                    <a:p>
                      <a:endParaRPr lang="en-GB"/>
                    </a:p>
                  </a:txBody>
                  <a:tcPr/>
                </a:tc>
                <a:tc>
                  <a:txBody>
                    <a:bodyPr/>
                    <a:lstStyle/>
                    <a:p>
                      <a:pPr>
                        <a:lnSpc>
                          <a:spcPct val="107000"/>
                        </a:lnSpc>
                        <a:spcAft>
                          <a:spcPts val="800"/>
                        </a:spcAft>
                      </a:pPr>
                      <a:r>
                        <a:rPr lang="en-GB" sz="2000" dirty="0">
                          <a:effectLst/>
                          <a:latin typeface="+mn-lt"/>
                        </a:rPr>
                        <a:t>Final steps for submission </a:t>
                      </a:r>
                      <a:endParaRPr lang="en-GB" sz="2000" dirty="0">
                        <a:effectLst/>
                        <a:latin typeface="+mn-lt"/>
                        <a:ea typeface="Calibri" panose="020F0502020204030204" pitchFamily="34" charset="0"/>
                        <a:cs typeface="Times New Roman" panose="02020603050405020304" pitchFamily="18" charset="0"/>
                      </a:endParaRPr>
                    </a:p>
                  </a:txBody>
                  <a:tcPr marL="75746" marR="75746" marT="37873" marB="37873" anchor="ctr"/>
                </a:tc>
                <a:extLst>
                  <a:ext uri="{0D108BD9-81ED-4DB2-BD59-A6C34878D82A}">
                    <a16:rowId xmlns:a16="http://schemas.microsoft.com/office/drawing/2014/main" val="3447962551"/>
                  </a:ext>
                </a:extLst>
              </a:tr>
            </a:tbl>
          </a:graphicData>
        </a:graphic>
      </p:graphicFrame>
    </p:spTree>
    <p:extLst>
      <p:ext uri="{BB962C8B-B14F-4D97-AF65-F5344CB8AC3E}">
        <p14:creationId xmlns:p14="http://schemas.microsoft.com/office/powerpoint/2010/main" val="4088384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AD2DC-7637-8337-2509-577D58009D4C}"/>
              </a:ext>
            </a:extLst>
          </p:cNvPr>
          <p:cNvSpPr>
            <a:spLocks noGrp="1"/>
          </p:cNvSpPr>
          <p:nvPr>
            <p:ph type="title"/>
          </p:nvPr>
        </p:nvSpPr>
        <p:spPr>
          <a:xfrm>
            <a:off x="838200" y="365126"/>
            <a:ext cx="10515600" cy="924832"/>
          </a:xfrm>
        </p:spPr>
        <p:txBody>
          <a:bodyPr>
            <a:normAutofit/>
          </a:bodyPr>
          <a:lstStyle/>
          <a:p>
            <a:r>
              <a:rPr lang="en-GB" sz="3200" dirty="0">
                <a:latin typeface="+mn-lt"/>
              </a:rPr>
              <a:t>Participant response to 1st iteration ‘in’ UCL</a:t>
            </a:r>
          </a:p>
        </p:txBody>
      </p:sp>
      <p:sp>
        <p:nvSpPr>
          <p:cNvPr id="3" name="Content Placeholder 2">
            <a:extLst>
              <a:ext uri="{FF2B5EF4-FFF2-40B4-BE49-F238E27FC236}">
                <a16:creationId xmlns:a16="http://schemas.microsoft.com/office/drawing/2014/main" id="{8C16D53F-03BE-A979-E3E5-B69150ABFA6B}"/>
              </a:ext>
            </a:extLst>
          </p:cNvPr>
          <p:cNvSpPr>
            <a:spLocks noGrp="1"/>
          </p:cNvSpPr>
          <p:nvPr>
            <p:ph idx="1"/>
          </p:nvPr>
        </p:nvSpPr>
        <p:spPr>
          <a:xfrm>
            <a:off x="522513" y="1175657"/>
            <a:ext cx="11332029" cy="5001306"/>
          </a:xfrm>
        </p:spPr>
        <p:txBody>
          <a:bodyPr/>
          <a:lstStyle/>
          <a:p>
            <a:endParaRPr lang="en-GB" dirty="0"/>
          </a:p>
          <a:p>
            <a:r>
              <a:rPr lang="en-GB" sz="2000" dirty="0"/>
              <a:t>The best professional development I’ve had in 17 years at IOE: challenging, refreshing, reconstructive of both thinking and practice</a:t>
            </a:r>
          </a:p>
          <a:p>
            <a:r>
              <a:rPr lang="en-GB" sz="2000" dirty="0"/>
              <a:t>Transformative to approach supervision with a parallel academic and professional lens</a:t>
            </a:r>
          </a:p>
          <a:p>
            <a:r>
              <a:rPr lang="en-GB" sz="2000" dirty="0"/>
              <a:t>A wonderfully supportive, stimulating and humbling experience that is already impacting my supervision practice</a:t>
            </a:r>
          </a:p>
          <a:p>
            <a:r>
              <a:rPr lang="en-GB" sz="2000" dirty="0"/>
              <a:t>I feel privileged to have had access to so much wisdom and experience: my thinking about doctoral supervision has deepened and grown, and my practice is both renewed and developing further</a:t>
            </a:r>
          </a:p>
          <a:p>
            <a:pPr marL="0" indent="0">
              <a:buNone/>
            </a:pPr>
            <a:r>
              <a:rPr lang="en-GB" sz="2000" i="1" dirty="0"/>
              <a:t>But </a:t>
            </a:r>
          </a:p>
          <a:p>
            <a:r>
              <a:rPr lang="en-GB" sz="2000" dirty="0"/>
              <a:t>Time for small group discussion of a stimulus question or case study is the jewel and shouldn’t be rushed</a:t>
            </a:r>
          </a:p>
          <a:p>
            <a:r>
              <a:rPr lang="en-GB" sz="2000" dirty="0"/>
              <a:t>I should have been more disciplined about making notes on my learning as I went</a:t>
            </a:r>
          </a:p>
          <a:p>
            <a:r>
              <a:rPr lang="en-GB" sz="2000" dirty="0"/>
              <a:t>Not all initial applications for recognition were successful</a:t>
            </a:r>
          </a:p>
          <a:p>
            <a:endParaRPr lang="en-GB" dirty="0"/>
          </a:p>
        </p:txBody>
      </p:sp>
    </p:spTree>
    <p:extLst>
      <p:ext uri="{BB962C8B-B14F-4D97-AF65-F5344CB8AC3E}">
        <p14:creationId xmlns:p14="http://schemas.microsoft.com/office/powerpoint/2010/main" val="2402694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0D8F0-A2B9-36F5-EE6F-FDA579326AE2}"/>
              </a:ext>
            </a:extLst>
          </p:cNvPr>
          <p:cNvSpPr>
            <a:spLocks noGrp="1"/>
          </p:cNvSpPr>
          <p:nvPr>
            <p:ph type="title"/>
          </p:nvPr>
        </p:nvSpPr>
        <p:spPr>
          <a:xfrm>
            <a:off x="838200" y="365126"/>
            <a:ext cx="10515600" cy="745217"/>
          </a:xfrm>
        </p:spPr>
        <p:txBody>
          <a:bodyPr>
            <a:normAutofit/>
          </a:bodyPr>
          <a:lstStyle/>
          <a:p>
            <a:r>
              <a:rPr lang="en-GB" sz="3200" dirty="0">
                <a:latin typeface="+mn-lt"/>
              </a:rPr>
              <a:t>2</a:t>
            </a:r>
            <a:r>
              <a:rPr lang="en-GB" sz="3200" baseline="30000" dirty="0">
                <a:latin typeface="+mn-lt"/>
              </a:rPr>
              <a:t>nd</a:t>
            </a:r>
            <a:r>
              <a:rPr lang="en-GB" sz="3200" dirty="0">
                <a:latin typeface="+mn-lt"/>
              </a:rPr>
              <a:t> iteration ‘in’ southern Africa  </a:t>
            </a:r>
          </a:p>
        </p:txBody>
      </p:sp>
      <p:sp>
        <p:nvSpPr>
          <p:cNvPr id="3" name="Content Placeholder 2">
            <a:extLst>
              <a:ext uri="{FF2B5EF4-FFF2-40B4-BE49-F238E27FC236}">
                <a16:creationId xmlns:a16="http://schemas.microsoft.com/office/drawing/2014/main" id="{4CCB63FC-2BB5-A642-4132-695F62BE10F3}"/>
              </a:ext>
            </a:extLst>
          </p:cNvPr>
          <p:cNvSpPr>
            <a:spLocks noGrp="1"/>
          </p:cNvSpPr>
          <p:nvPr>
            <p:ph idx="1"/>
          </p:nvPr>
        </p:nvSpPr>
        <p:spPr>
          <a:xfrm>
            <a:off x="838200" y="1622196"/>
            <a:ext cx="10515600" cy="4870677"/>
          </a:xfrm>
        </p:spPr>
        <p:txBody>
          <a:bodyPr/>
          <a:lstStyle/>
          <a:p>
            <a:r>
              <a:rPr lang="en-GB" sz="2000" dirty="0"/>
              <a:t>Introduction of an induction session to explain workshops but also lay out basics of the four national/university doctoral supervision contexts, as a foundation for mutual understanding</a:t>
            </a:r>
          </a:p>
          <a:p>
            <a:r>
              <a:rPr lang="en-GB" sz="2000" dirty="0"/>
              <a:t>Stronger steer on centrality of small group discussion and limited number of slides </a:t>
            </a:r>
          </a:p>
          <a:p>
            <a:r>
              <a:rPr lang="en-GB" sz="2000" dirty="0"/>
              <a:t>Stronger steer on making notes of reflections and experiences during and after sessions, to support both depth of writing and manageability of reflective account</a:t>
            </a:r>
          </a:p>
          <a:p>
            <a:r>
              <a:rPr lang="en-GB" sz="2000" dirty="0"/>
              <a:t>Active listening to, and probing for, contextual or cultural affordances and constraints on supervision practice: most students working in a second/third/… language; institutional incentives for timely completion; early academic foundations often insecure; insufficient supply of experienced supervisors; range of doctoral assessment systems….. </a:t>
            </a:r>
          </a:p>
          <a:p>
            <a:r>
              <a:rPr lang="en-GB" sz="2000" dirty="0"/>
              <a:t>Stronger steer on harnessing peer assessment of draft reflective account, so as to support greater formal recognition</a:t>
            </a:r>
          </a:p>
          <a:p>
            <a:endParaRPr lang="en-GB" dirty="0"/>
          </a:p>
        </p:txBody>
      </p:sp>
    </p:spTree>
    <p:extLst>
      <p:ext uri="{BB962C8B-B14F-4D97-AF65-F5344CB8AC3E}">
        <p14:creationId xmlns:p14="http://schemas.microsoft.com/office/powerpoint/2010/main" val="14476415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6C98A-E34D-C792-F9BB-DFDA8E05397F}"/>
              </a:ext>
            </a:extLst>
          </p:cNvPr>
          <p:cNvSpPr>
            <a:spLocks noGrp="1"/>
          </p:cNvSpPr>
          <p:nvPr>
            <p:ph type="title"/>
          </p:nvPr>
        </p:nvSpPr>
        <p:spPr>
          <a:xfrm>
            <a:off x="838200" y="365126"/>
            <a:ext cx="10515600" cy="745218"/>
          </a:xfrm>
        </p:spPr>
        <p:txBody>
          <a:bodyPr>
            <a:normAutofit/>
          </a:bodyPr>
          <a:lstStyle/>
          <a:p>
            <a:r>
              <a:rPr lang="en-GB" sz="3200" dirty="0">
                <a:latin typeface="+mn-lt"/>
              </a:rPr>
              <a:t>SAUSC (Southern Africa – UCL supervision collaboration)</a:t>
            </a:r>
          </a:p>
        </p:txBody>
      </p:sp>
      <p:sp>
        <p:nvSpPr>
          <p:cNvPr id="3" name="Content Placeholder 2">
            <a:extLst>
              <a:ext uri="{FF2B5EF4-FFF2-40B4-BE49-F238E27FC236}">
                <a16:creationId xmlns:a16="http://schemas.microsoft.com/office/drawing/2014/main" id="{E59FFCA7-B4AB-85AC-BBB6-DE71B1D9BC34}"/>
              </a:ext>
            </a:extLst>
          </p:cNvPr>
          <p:cNvSpPr>
            <a:spLocks noGrp="1"/>
          </p:cNvSpPr>
          <p:nvPr>
            <p:ph idx="1"/>
          </p:nvPr>
        </p:nvSpPr>
        <p:spPr>
          <a:xfrm>
            <a:off x="838200" y="1401082"/>
            <a:ext cx="10515600" cy="4351338"/>
          </a:xfrm>
        </p:spPr>
        <p:txBody>
          <a:bodyPr>
            <a:normAutofit/>
          </a:bodyPr>
          <a:lstStyle/>
          <a:p>
            <a:r>
              <a:rPr lang="en-GB" sz="2200" dirty="0"/>
              <a:t>Complementary activities include </a:t>
            </a:r>
            <a:r>
              <a:rPr lang="en-GB" sz="2200" dirty="0">
                <a:effectLst/>
                <a:ea typeface="Calibri" panose="020F0502020204030204" pitchFamily="34" charset="0"/>
              </a:rPr>
              <a:t>development of an annotated bibliography of sub-Saharan literature focused on postgraduate research supervision, which is at present under-recognised and under-valued in the global field, </a:t>
            </a:r>
          </a:p>
          <a:p>
            <a:r>
              <a:rPr lang="en-GB" sz="2200" dirty="0"/>
              <a:t>And a book focused on doctoral supervision as academic practice in southern Africa</a:t>
            </a:r>
          </a:p>
          <a:p>
            <a:r>
              <a:rPr lang="en-GB" sz="2200" dirty="0"/>
              <a:t>Future possibilities include: in UCL, expanding beyond IOE; setting up a similar supervisor development and recognition programme in sub-Saharan Africa, via a formal MOU</a:t>
            </a:r>
          </a:p>
          <a:p>
            <a:r>
              <a:rPr lang="en-GB" sz="2200" dirty="0"/>
              <a:t>In the words of the SAUSC </a:t>
            </a:r>
            <a:r>
              <a:rPr lang="en-GB" sz="2200"/>
              <a:t>Leadership team….</a:t>
            </a:r>
            <a:endParaRPr lang="en-GB" sz="2200" dirty="0"/>
          </a:p>
          <a:p>
            <a:endParaRPr lang="en-GB" dirty="0"/>
          </a:p>
        </p:txBody>
      </p:sp>
    </p:spTree>
    <p:extLst>
      <p:ext uri="{BB962C8B-B14F-4D97-AF65-F5344CB8AC3E}">
        <p14:creationId xmlns:p14="http://schemas.microsoft.com/office/powerpoint/2010/main" val="2100876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Sticky notes with question marks">
            <a:extLst>
              <a:ext uri="{FF2B5EF4-FFF2-40B4-BE49-F238E27FC236}">
                <a16:creationId xmlns:a16="http://schemas.microsoft.com/office/drawing/2014/main" id="{7E3A90B2-BBD1-C275-BCDF-622B46D0D40A}"/>
              </a:ext>
            </a:extLst>
          </p:cNvPr>
          <p:cNvPicPr>
            <a:picLocks noChangeAspect="1"/>
          </p:cNvPicPr>
          <p:nvPr/>
        </p:nvPicPr>
        <p:blipFill rotWithShape="1">
          <a:blip r:embed="rId2"/>
          <a:srcRect l="5884" r="-1" b="-1"/>
          <a:stretch/>
        </p:blipFill>
        <p:spPr>
          <a:xfrm>
            <a:off x="1" y="10"/>
            <a:ext cx="9669642" cy="6857990"/>
          </a:xfrm>
          <a:prstGeom prst="rect">
            <a:avLst/>
          </a:prstGeom>
        </p:spPr>
      </p:pic>
      <p:sp>
        <p:nvSpPr>
          <p:cNvPr id="18" name="Rectangle 17">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6AB2478-FAE7-5C56-C1FB-D8A75FAA5E71}"/>
              </a:ext>
            </a:extLst>
          </p:cNvPr>
          <p:cNvSpPr>
            <a:spLocks noGrp="1"/>
          </p:cNvSpPr>
          <p:nvPr>
            <p:ph type="title"/>
          </p:nvPr>
        </p:nvSpPr>
        <p:spPr>
          <a:xfrm>
            <a:off x="7972482" y="936625"/>
            <a:ext cx="3822189" cy="1899912"/>
          </a:xfrm>
        </p:spPr>
        <p:txBody>
          <a:bodyPr>
            <a:normAutofit/>
          </a:bodyPr>
          <a:lstStyle/>
          <a:p>
            <a:r>
              <a:rPr lang="en-GB" sz="3200" b="1" i="1" dirty="0"/>
              <a:t>Thank you for listening.</a:t>
            </a:r>
          </a:p>
        </p:txBody>
      </p:sp>
      <p:sp>
        <p:nvSpPr>
          <p:cNvPr id="3" name="Content Placeholder 2">
            <a:extLst>
              <a:ext uri="{FF2B5EF4-FFF2-40B4-BE49-F238E27FC236}">
                <a16:creationId xmlns:a16="http://schemas.microsoft.com/office/drawing/2014/main" id="{538B507D-B2AF-ED7E-3FCE-B708A61AC198}"/>
              </a:ext>
            </a:extLst>
          </p:cNvPr>
          <p:cNvSpPr>
            <a:spLocks noGrp="1"/>
          </p:cNvSpPr>
          <p:nvPr>
            <p:ph idx="1"/>
          </p:nvPr>
        </p:nvSpPr>
        <p:spPr>
          <a:xfrm>
            <a:off x="8821063" y="3769633"/>
            <a:ext cx="3822189" cy="3742762"/>
          </a:xfrm>
        </p:spPr>
        <p:txBody>
          <a:bodyPr>
            <a:normAutofit/>
          </a:bodyPr>
          <a:lstStyle/>
          <a:p>
            <a:pPr marL="0" indent="0">
              <a:buNone/>
            </a:pPr>
            <a:r>
              <a:rPr lang="en-GB" sz="3200" b="1" dirty="0"/>
              <a:t>Questions?</a:t>
            </a:r>
          </a:p>
        </p:txBody>
      </p:sp>
    </p:spTree>
    <p:extLst>
      <p:ext uri="{BB962C8B-B14F-4D97-AF65-F5344CB8AC3E}">
        <p14:creationId xmlns:p14="http://schemas.microsoft.com/office/powerpoint/2010/main" val="20062419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34812</TotalTime>
  <Words>1060</Words>
  <Application>Microsoft Office PowerPoint</Application>
  <PresentationFormat>Widescreen</PresentationFormat>
  <Paragraphs>67</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RIDE Conference 2022  Collaborative development of doctoral supervision</vt:lpstr>
      <vt:lpstr>Background</vt:lpstr>
      <vt:lpstr>Our response: collaborative doctoral supervision workshops</vt:lpstr>
      <vt:lpstr>The research</vt:lpstr>
      <vt:lpstr>Workshop structure</vt:lpstr>
      <vt:lpstr>Participant response to 1st iteration ‘in’ UCL</vt:lpstr>
      <vt:lpstr>2nd iteration ‘in’ southern Africa  </vt:lpstr>
      <vt:lpstr>SAUSC (Southern Africa – UCL supervision collaboration)</vt:lpstr>
      <vt:lpstr>Thank you for listening.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Conceptual Ideas Explained</dc:title>
  <dc:creator>Maureen Dwyer</dc:creator>
  <cp:lastModifiedBy>Abacus</cp:lastModifiedBy>
  <cp:revision>41</cp:revision>
  <cp:lastPrinted>2022-05-18T14:43:54Z</cp:lastPrinted>
  <dcterms:created xsi:type="dcterms:W3CDTF">2022-03-31T03:14:40Z</dcterms:created>
  <dcterms:modified xsi:type="dcterms:W3CDTF">2022-07-05T19:30:44Z</dcterms:modified>
</cp:coreProperties>
</file>