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0" r:id="rId4"/>
    <p:sldId id="258" r:id="rId5"/>
    <p:sldId id="257" r:id="rId6"/>
    <p:sldId id="261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E8EF"/>
    <a:srgbClr val="FDF1E6"/>
    <a:srgbClr val="FCECEA"/>
    <a:srgbClr val="FBE6EB"/>
    <a:srgbClr val="FBF3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6208"/>
  </p:normalViewPr>
  <p:slideViewPr>
    <p:cSldViewPr snapToGrid="0" snapToObjects="1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F0A11-0225-41E6-B87F-8285AED8F88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A257E73-04F7-4890-A5D7-C4BA6BE7BAD5}">
      <dgm:prSet phldrT="[Text]"/>
      <dgm:spPr/>
      <dgm:t>
        <a:bodyPr/>
        <a:lstStyle/>
        <a:p>
          <a:r>
            <a:rPr lang="en-GB" dirty="0"/>
            <a:t>Purpose &amp; Culture</a:t>
          </a:r>
        </a:p>
      </dgm:t>
    </dgm:pt>
    <dgm:pt modelId="{2F0FF3BD-1C8E-47A5-BE9C-2FE1DC2F74CD}" type="parTrans" cxnId="{AFE6F2FB-0EC7-464D-B0A1-5843BE511F26}">
      <dgm:prSet/>
      <dgm:spPr/>
      <dgm:t>
        <a:bodyPr/>
        <a:lstStyle/>
        <a:p>
          <a:endParaRPr lang="en-GB"/>
        </a:p>
      </dgm:t>
    </dgm:pt>
    <dgm:pt modelId="{DE5F98F7-A61A-40F0-B928-7FF4A6521B73}" type="sibTrans" cxnId="{AFE6F2FB-0EC7-464D-B0A1-5843BE511F26}">
      <dgm:prSet/>
      <dgm:spPr/>
      <dgm:t>
        <a:bodyPr/>
        <a:lstStyle/>
        <a:p>
          <a:endParaRPr lang="en-GB"/>
        </a:p>
      </dgm:t>
    </dgm:pt>
    <dgm:pt modelId="{5CC22788-1BE6-4542-B696-BE63EA22FBD4}">
      <dgm:prSet phldrT="[Text]"/>
      <dgm:spPr/>
      <dgm:t>
        <a:bodyPr/>
        <a:lstStyle/>
        <a:p>
          <a:r>
            <a:rPr lang="en-GB" dirty="0"/>
            <a:t>Recruitment &amp; Retention</a:t>
          </a:r>
        </a:p>
      </dgm:t>
    </dgm:pt>
    <dgm:pt modelId="{13FDD6C5-848A-4896-8377-E8DEA39474CD}" type="parTrans" cxnId="{AA8DF28B-5F9B-4979-AFEE-510F1EA97523}">
      <dgm:prSet/>
      <dgm:spPr/>
      <dgm:t>
        <a:bodyPr/>
        <a:lstStyle/>
        <a:p>
          <a:endParaRPr lang="en-GB"/>
        </a:p>
      </dgm:t>
    </dgm:pt>
    <dgm:pt modelId="{088C7E8D-1854-4310-940A-BC4312E52621}" type="sibTrans" cxnId="{AA8DF28B-5F9B-4979-AFEE-510F1EA97523}">
      <dgm:prSet/>
      <dgm:spPr/>
      <dgm:t>
        <a:bodyPr/>
        <a:lstStyle/>
        <a:p>
          <a:endParaRPr lang="en-GB"/>
        </a:p>
      </dgm:t>
    </dgm:pt>
    <dgm:pt modelId="{305702D9-6C66-4F49-8870-29CCD8720BC0}">
      <dgm:prSet phldrT="[Text]"/>
      <dgm:spPr/>
      <dgm:t>
        <a:bodyPr/>
        <a:lstStyle/>
        <a:p>
          <a:r>
            <a:rPr lang="en-GB" dirty="0"/>
            <a:t>Ongoing evaluation </a:t>
          </a:r>
        </a:p>
      </dgm:t>
    </dgm:pt>
    <dgm:pt modelId="{AAD59D44-FE79-46B2-A2C8-062ED4CE393F}" type="parTrans" cxnId="{4B6A5896-125D-4F47-9D88-C0C3B76D8235}">
      <dgm:prSet/>
      <dgm:spPr/>
      <dgm:t>
        <a:bodyPr/>
        <a:lstStyle/>
        <a:p>
          <a:endParaRPr lang="en-GB"/>
        </a:p>
      </dgm:t>
    </dgm:pt>
    <dgm:pt modelId="{1CD2CE8F-2703-4500-88BB-8548875DE13E}" type="sibTrans" cxnId="{4B6A5896-125D-4F47-9D88-C0C3B76D8235}">
      <dgm:prSet/>
      <dgm:spPr/>
      <dgm:t>
        <a:bodyPr/>
        <a:lstStyle/>
        <a:p>
          <a:endParaRPr lang="en-GB"/>
        </a:p>
      </dgm:t>
    </dgm:pt>
    <dgm:pt modelId="{5AB59AE4-CBCC-42F8-9D07-EC37387C5CB5}">
      <dgm:prSet phldrT="[Text]"/>
      <dgm:spPr/>
      <dgm:t>
        <a:bodyPr/>
        <a:lstStyle/>
        <a:p>
          <a:r>
            <a:rPr lang="en-GB" dirty="0"/>
            <a:t>Curriculum &amp; Program structure</a:t>
          </a:r>
        </a:p>
      </dgm:t>
    </dgm:pt>
    <dgm:pt modelId="{02404492-385F-46B6-901C-6A4C76DA7A42}" type="parTrans" cxnId="{3B7C42DA-4179-40B8-B710-7EB79D2EF331}">
      <dgm:prSet/>
      <dgm:spPr/>
      <dgm:t>
        <a:bodyPr/>
        <a:lstStyle/>
        <a:p>
          <a:endParaRPr lang="en-GB"/>
        </a:p>
      </dgm:t>
    </dgm:pt>
    <dgm:pt modelId="{5DC15CD7-FAC1-45E0-B4F0-F0A12131BC60}" type="sibTrans" cxnId="{3B7C42DA-4179-40B8-B710-7EB79D2EF331}">
      <dgm:prSet/>
      <dgm:spPr/>
      <dgm:t>
        <a:bodyPr/>
        <a:lstStyle/>
        <a:p>
          <a:endParaRPr lang="en-GB"/>
        </a:p>
      </dgm:t>
    </dgm:pt>
    <dgm:pt modelId="{437EC9A1-9BE9-4F56-98CC-E6F54DD7EC86}" type="pres">
      <dgm:prSet presAssocID="{726F0A11-0225-41E6-B87F-8285AED8F88D}" presName="matrix" presStyleCnt="0">
        <dgm:presLayoutVars>
          <dgm:chMax val="1"/>
          <dgm:dir/>
          <dgm:resizeHandles val="exact"/>
        </dgm:presLayoutVars>
      </dgm:prSet>
      <dgm:spPr/>
    </dgm:pt>
    <dgm:pt modelId="{602A963D-1062-4283-BDC9-1ED5E7122FD7}" type="pres">
      <dgm:prSet presAssocID="{726F0A11-0225-41E6-B87F-8285AED8F88D}" presName="diamond" presStyleLbl="bgShp" presStyleIdx="0" presStyleCnt="1"/>
      <dgm:spPr/>
    </dgm:pt>
    <dgm:pt modelId="{E6C7979C-C646-430B-942A-48526DD7B38A}" type="pres">
      <dgm:prSet presAssocID="{726F0A11-0225-41E6-B87F-8285AED8F88D}" presName="quad1" presStyleLbl="node1" presStyleIdx="0" presStyleCnt="4" custLinFactNeighborX="1378" custLinFactNeighborY="-322">
        <dgm:presLayoutVars>
          <dgm:chMax val="0"/>
          <dgm:chPref val="0"/>
          <dgm:bulletEnabled val="1"/>
        </dgm:presLayoutVars>
      </dgm:prSet>
      <dgm:spPr/>
    </dgm:pt>
    <dgm:pt modelId="{2F19C3D4-D375-425D-B646-AF43EFBB72DA}" type="pres">
      <dgm:prSet presAssocID="{726F0A11-0225-41E6-B87F-8285AED8F88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C79B0B-A23B-4FF4-BA00-A17E524FA09B}" type="pres">
      <dgm:prSet presAssocID="{726F0A11-0225-41E6-B87F-8285AED8F88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6344D78-A9FC-4040-8705-1BBAD49B9F53}" type="pres">
      <dgm:prSet presAssocID="{726F0A11-0225-41E6-B87F-8285AED8F88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3724C07-13AE-4414-8671-36F950DE51F5}" type="presOf" srcId="{305702D9-6C66-4F49-8870-29CCD8720BC0}" destId="{F1C79B0B-A23B-4FF4-BA00-A17E524FA09B}" srcOrd="0" destOrd="0" presId="urn:microsoft.com/office/officeart/2005/8/layout/matrix3"/>
    <dgm:cxn modelId="{6F08B734-56E5-4968-9183-33A02A599FC5}" type="presOf" srcId="{3A257E73-04F7-4890-A5D7-C4BA6BE7BAD5}" destId="{E6C7979C-C646-430B-942A-48526DD7B38A}" srcOrd="0" destOrd="0" presId="urn:microsoft.com/office/officeart/2005/8/layout/matrix3"/>
    <dgm:cxn modelId="{D466DA44-5CD8-4943-B317-D63E10123E53}" type="presOf" srcId="{726F0A11-0225-41E6-B87F-8285AED8F88D}" destId="{437EC9A1-9BE9-4F56-98CC-E6F54DD7EC86}" srcOrd="0" destOrd="0" presId="urn:microsoft.com/office/officeart/2005/8/layout/matrix3"/>
    <dgm:cxn modelId="{5FD73E85-9738-4C14-B429-F6DDB768389C}" type="presOf" srcId="{5CC22788-1BE6-4542-B696-BE63EA22FBD4}" destId="{2F19C3D4-D375-425D-B646-AF43EFBB72DA}" srcOrd="0" destOrd="0" presId="urn:microsoft.com/office/officeart/2005/8/layout/matrix3"/>
    <dgm:cxn modelId="{AA8DF28B-5F9B-4979-AFEE-510F1EA97523}" srcId="{726F0A11-0225-41E6-B87F-8285AED8F88D}" destId="{5CC22788-1BE6-4542-B696-BE63EA22FBD4}" srcOrd="1" destOrd="0" parTransId="{13FDD6C5-848A-4896-8377-E8DEA39474CD}" sibTransId="{088C7E8D-1854-4310-940A-BC4312E52621}"/>
    <dgm:cxn modelId="{4B6A5896-125D-4F47-9D88-C0C3B76D8235}" srcId="{726F0A11-0225-41E6-B87F-8285AED8F88D}" destId="{305702D9-6C66-4F49-8870-29CCD8720BC0}" srcOrd="2" destOrd="0" parTransId="{AAD59D44-FE79-46B2-A2C8-062ED4CE393F}" sibTransId="{1CD2CE8F-2703-4500-88BB-8548875DE13E}"/>
    <dgm:cxn modelId="{3B7C42DA-4179-40B8-B710-7EB79D2EF331}" srcId="{726F0A11-0225-41E6-B87F-8285AED8F88D}" destId="{5AB59AE4-CBCC-42F8-9D07-EC37387C5CB5}" srcOrd="3" destOrd="0" parTransId="{02404492-385F-46B6-901C-6A4C76DA7A42}" sibTransId="{5DC15CD7-FAC1-45E0-B4F0-F0A12131BC60}"/>
    <dgm:cxn modelId="{738AFEDA-3886-404D-8B66-F67EA7E34A16}" type="presOf" srcId="{5AB59AE4-CBCC-42F8-9D07-EC37387C5CB5}" destId="{A6344D78-A9FC-4040-8705-1BBAD49B9F53}" srcOrd="0" destOrd="0" presId="urn:microsoft.com/office/officeart/2005/8/layout/matrix3"/>
    <dgm:cxn modelId="{AFE6F2FB-0EC7-464D-B0A1-5843BE511F26}" srcId="{726F0A11-0225-41E6-B87F-8285AED8F88D}" destId="{3A257E73-04F7-4890-A5D7-C4BA6BE7BAD5}" srcOrd="0" destOrd="0" parTransId="{2F0FF3BD-1C8E-47A5-BE9C-2FE1DC2F74CD}" sibTransId="{DE5F98F7-A61A-40F0-B928-7FF4A6521B73}"/>
    <dgm:cxn modelId="{D0B3CA69-741F-4F13-B00A-D152311687E3}" type="presParOf" srcId="{437EC9A1-9BE9-4F56-98CC-E6F54DD7EC86}" destId="{602A963D-1062-4283-BDC9-1ED5E7122FD7}" srcOrd="0" destOrd="0" presId="urn:microsoft.com/office/officeart/2005/8/layout/matrix3"/>
    <dgm:cxn modelId="{C2C0BA52-0FE0-466E-B35A-92F4EA7F050D}" type="presParOf" srcId="{437EC9A1-9BE9-4F56-98CC-E6F54DD7EC86}" destId="{E6C7979C-C646-430B-942A-48526DD7B38A}" srcOrd="1" destOrd="0" presId="urn:microsoft.com/office/officeart/2005/8/layout/matrix3"/>
    <dgm:cxn modelId="{73646FE3-B0FD-4659-AF20-3254E517372F}" type="presParOf" srcId="{437EC9A1-9BE9-4F56-98CC-E6F54DD7EC86}" destId="{2F19C3D4-D375-425D-B646-AF43EFBB72DA}" srcOrd="2" destOrd="0" presId="urn:microsoft.com/office/officeart/2005/8/layout/matrix3"/>
    <dgm:cxn modelId="{0741D6BC-5B31-42C4-90AE-E4A8CC9D7976}" type="presParOf" srcId="{437EC9A1-9BE9-4F56-98CC-E6F54DD7EC86}" destId="{F1C79B0B-A23B-4FF4-BA00-A17E524FA09B}" srcOrd="3" destOrd="0" presId="urn:microsoft.com/office/officeart/2005/8/layout/matrix3"/>
    <dgm:cxn modelId="{46BE606A-5A94-4E90-A855-0E3FB79F4CDE}" type="presParOf" srcId="{437EC9A1-9BE9-4F56-98CC-E6F54DD7EC86}" destId="{A6344D78-A9FC-4040-8705-1BBAD49B9F5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A963D-1062-4283-BDC9-1ED5E7122FD7}">
      <dsp:nvSpPr>
        <dsp:cNvPr id="0" name=""/>
        <dsp:cNvSpPr/>
      </dsp:nvSpPr>
      <dsp:spPr>
        <a:xfrm>
          <a:off x="1182370" y="0"/>
          <a:ext cx="3326926" cy="332692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7979C-C646-430B-942A-48526DD7B38A}">
      <dsp:nvSpPr>
        <dsp:cNvPr id="0" name=""/>
        <dsp:cNvSpPr/>
      </dsp:nvSpPr>
      <dsp:spPr>
        <a:xfrm>
          <a:off x="1516308" y="311880"/>
          <a:ext cx="1297501" cy="12975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Purpose &amp; Culture</a:t>
          </a:r>
        </a:p>
      </dsp:txBody>
      <dsp:txXfrm>
        <a:off x="1579647" y="375219"/>
        <a:ext cx="1170823" cy="1170823"/>
      </dsp:txXfrm>
    </dsp:sp>
    <dsp:sp modelId="{2F19C3D4-D375-425D-B646-AF43EFBB72DA}">
      <dsp:nvSpPr>
        <dsp:cNvPr id="0" name=""/>
        <dsp:cNvSpPr/>
      </dsp:nvSpPr>
      <dsp:spPr>
        <a:xfrm>
          <a:off x="2895737" y="316057"/>
          <a:ext cx="1297501" cy="12975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Recruitment &amp; Retention</a:t>
          </a:r>
        </a:p>
      </dsp:txBody>
      <dsp:txXfrm>
        <a:off x="2959076" y="379396"/>
        <a:ext cx="1170823" cy="1170823"/>
      </dsp:txXfrm>
    </dsp:sp>
    <dsp:sp modelId="{F1C79B0B-A23B-4FF4-BA00-A17E524FA09B}">
      <dsp:nvSpPr>
        <dsp:cNvPr id="0" name=""/>
        <dsp:cNvSpPr/>
      </dsp:nvSpPr>
      <dsp:spPr>
        <a:xfrm>
          <a:off x="1498428" y="1713366"/>
          <a:ext cx="1297501" cy="12975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Ongoing evaluation </a:t>
          </a:r>
        </a:p>
      </dsp:txBody>
      <dsp:txXfrm>
        <a:off x="1561767" y="1776705"/>
        <a:ext cx="1170823" cy="1170823"/>
      </dsp:txXfrm>
    </dsp:sp>
    <dsp:sp modelId="{A6344D78-A9FC-4040-8705-1BBAD49B9F53}">
      <dsp:nvSpPr>
        <dsp:cNvPr id="0" name=""/>
        <dsp:cNvSpPr/>
      </dsp:nvSpPr>
      <dsp:spPr>
        <a:xfrm>
          <a:off x="2895737" y="1713366"/>
          <a:ext cx="1297501" cy="1297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Curriculum &amp; Program structure</a:t>
          </a:r>
        </a:p>
      </dsp:txBody>
      <dsp:txXfrm>
        <a:off x="2959076" y="1776705"/>
        <a:ext cx="1170823" cy="1170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rgbClr val="F7E8EF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F7E8EF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F7E8EF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F7E8EF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F7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F7E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4/16/2022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l.ac.uk/medical-school/about-medical-school/edi/gender-equality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hyperlink" Target="https://www.ucl.ac.uk/medical-school/about-medical-school/edi/parents-and-carers" TargetMode="External"/><Relationship Id="rId2" Type="http://schemas.openxmlformats.org/officeDocument/2006/relationships/hyperlink" Target="https://www.ucl.ac.uk/medical-school/about-medical-school/edi/disability-health-wellbeing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ucl.ac.uk/medical-school/about-medical-school/edi/faith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https://www.ucl.ac.uk/medical-school/about-medical-school/edi/lgbtq-equality" TargetMode="External"/><Relationship Id="rId4" Type="http://schemas.openxmlformats.org/officeDocument/2006/relationships/hyperlink" Target="https://www.ucl.ac.uk/medical-school/about-medical-school/edi/ethnicity-and-race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UCL Medical School</a:t>
            </a: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-1" y="2574900"/>
            <a:ext cx="11283193" cy="2340000"/>
          </a:xfrm>
        </p:spPr>
        <p:txBody>
          <a:bodyPr/>
          <a:lstStyle/>
          <a:p>
            <a:r>
              <a:rPr lang="en-GB" dirty="0"/>
              <a:t>Equality, Diversity and Inclusion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3200" b="0" dirty="0"/>
              <a:t>Rima Chakrabarti</a:t>
            </a:r>
            <a:br>
              <a:rPr lang="en-GB" sz="3200" b="0" dirty="0"/>
            </a:br>
            <a:r>
              <a:rPr lang="en-GB" sz="3200" b="0" dirty="0"/>
              <a:t>Chair of Gender Equality Taskforce at UCLMS EDI</a:t>
            </a:r>
            <a:r>
              <a:rPr lang="en-GB" sz="3200" dirty="0"/>
              <a:t> </a:t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047AB29-064A-44F6-A065-98A17C68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45" y="1075374"/>
            <a:ext cx="9535758" cy="5182549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F361DC05-B713-48DE-974F-A4BE970AA6F7}"/>
              </a:ext>
            </a:extLst>
          </p:cNvPr>
          <p:cNvSpPr/>
          <p:nvPr/>
        </p:nvSpPr>
        <p:spPr>
          <a:xfrm>
            <a:off x="6963809" y="600077"/>
            <a:ext cx="2313541" cy="1924050"/>
          </a:xfrm>
          <a:prstGeom prst="wedgeEllipseCallout">
            <a:avLst>
              <a:gd name="adj1" fmla="val -41836"/>
              <a:gd name="adj2" fmla="val 832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Representing a real cross section of society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1260-1F89-47B8-936C-49E278001CA2}"/>
              </a:ext>
            </a:extLst>
          </p:cNvPr>
          <p:cNvSpPr txBox="1"/>
          <p:nvPr/>
        </p:nvSpPr>
        <p:spPr>
          <a:xfrm>
            <a:off x="1047750" y="6248398"/>
            <a:ext cx="977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Group portrait by Alan Sutherland of Council members of Royal College of Physicians and Surgeons in Glasgow in 1999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141D19-CF3A-4810-B827-3E2FAF923815}"/>
              </a:ext>
            </a:extLst>
          </p:cNvPr>
          <p:cNvSpPr/>
          <p:nvPr/>
        </p:nvSpPr>
        <p:spPr>
          <a:xfrm>
            <a:off x="4813853" y="2552700"/>
            <a:ext cx="838200" cy="78105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6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00A25F-F7B3-4C3F-BC62-F92C791BB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99" y="668575"/>
            <a:ext cx="4592182" cy="192129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1B4EAB6-387B-41FF-92F6-44E89CCB7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97" y="2380537"/>
            <a:ext cx="4579482" cy="2133976"/>
          </a:xfrm>
          <a:prstGeom prst="rect">
            <a:avLst/>
          </a:prstGeom>
        </p:spPr>
      </p:pic>
      <p:pic>
        <p:nvPicPr>
          <p:cNvPr id="9" name="Picture 8" descr="A picture containing text, person, outdoor&#10;&#10;Description automatically generated">
            <a:extLst>
              <a:ext uri="{FF2B5EF4-FFF2-40B4-BE49-F238E27FC236}">
                <a16:creationId xmlns:a16="http://schemas.microsoft.com/office/drawing/2014/main" id="{5014E8E8-BD92-4875-A1DB-1E39E79F1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8921" y="3748408"/>
            <a:ext cx="2515598" cy="30143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CE45B-473F-4FBF-AE07-D25A2C668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25" y="3425825"/>
            <a:ext cx="6350" cy="6350"/>
          </a:xfrm>
          <a:prstGeom prst="rect">
            <a:avLst/>
          </a:prstGeom>
        </p:spPr>
      </p:pic>
      <p:pic>
        <p:nvPicPr>
          <p:cNvPr id="13" name="Picture 12" descr="A picture containing text, person, sport, swimming&#10;&#10;Description automatically generated">
            <a:extLst>
              <a:ext uri="{FF2B5EF4-FFF2-40B4-BE49-F238E27FC236}">
                <a16:creationId xmlns:a16="http://schemas.microsoft.com/office/drawing/2014/main" id="{236CE697-2735-45FC-9410-C63A56E27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8921" y="3748408"/>
            <a:ext cx="2515598" cy="30143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3532B37-6981-46B0-BA94-28933D417A42}"/>
              </a:ext>
            </a:extLst>
          </p:cNvPr>
          <p:cNvSpPr txBox="1"/>
          <p:nvPr/>
        </p:nvSpPr>
        <p:spPr>
          <a:xfrm>
            <a:off x="516898" y="2614244"/>
            <a:ext cx="386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So how big is the problem in healthcare?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EF6FE3-2FAC-4FBF-ABC0-ED02DF0970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499" y="4134076"/>
            <a:ext cx="3927176" cy="26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 descr="Text"/>
          <p:cNvSpPr>
            <a:spLocks noGrp="1"/>
          </p:cNvSpPr>
          <p:nvPr>
            <p:ph type="body" sz="quarter" idx="15"/>
          </p:nvPr>
        </p:nvSpPr>
        <p:spPr>
          <a:xfrm>
            <a:off x="223707" y="6538455"/>
            <a:ext cx="11244043" cy="228029"/>
          </a:xfrm>
        </p:spPr>
        <p:txBody>
          <a:bodyPr/>
          <a:lstStyle/>
          <a:p>
            <a:pPr marL="0" indent="0" algn="l">
              <a:buNone/>
            </a:pPr>
            <a:r>
              <a:rPr lang="en-GB" sz="1000" b="0" i="0" dirty="0">
                <a:solidFill>
                  <a:srgbClr val="333333"/>
                </a:solidFill>
                <a:effectLst/>
                <a:latin typeface="interfaceregular"/>
              </a:rPr>
              <a:t>Adapted from Simpson D. 11 Framing equity, diversity &amp; inclusion efforts across the continuum of medical education using IHI model for improvement. </a:t>
            </a:r>
            <a:r>
              <a:rPr lang="en-GB" sz="1000" b="0" i="1" dirty="0">
                <a:solidFill>
                  <a:srgbClr val="333333"/>
                </a:solidFill>
                <a:effectLst/>
                <a:latin typeface="interfaceregular"/>
              </a:rPr>
              <a:t>BMJ Open Quality 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interfaceregular"/>
              </a:rPr>
              <a:t>2020;</a:t>
            </a:r>
            <a:r>
              <a:rPr lang="en-GB" sz="1000" b="1" i="0" dirty="0">
                <a:solidFill>
                  <a:srgbClr val="333333"/>
                </a:solidFill>
                <a:effectLst/>
                <a:latin typeface="interfaceregular"/>
              </a:rPr>
              <a:t>9:</a:t>
            </a:r>
            <a:r>
              <a:rPr lang="en-GB" sz="1000" b="0" i="0" dirty="0">
                <a:solidFill>
                  <a:srgbClr val="333333"/>
                </a:solidFill>
                <a:effectLst/>
                <a:latin typeface="interfaceregular"/>
              </a:rPr>
              <a:t>doi: 10.1136/bmjoq-2020-IHI.11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DC948-73B8-4D63-B303-BD62045C0AE5}"/>
              </a:ext>
            </a:extLst>
          </p:cNvPr>
          <p:cNvSpPr txBox="1"/>
          <p:nvPr/>
        </p:nvSpPr>
        <p:spPr>
          <a:xfrm>
            <a:off x="623569" y="1619585"/>
            <a:ext cx="32591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How do we promote EDI in Medical Education?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6D16413-7158-441A-AD15-F135C1285D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521510"/>
              </p:ext>
            </p:extLst>
          </p:nvPr>
        </p:nvGraphicFramePr>
        <p:xfrm>
          <a:off x="5175471" y="1708873"/>
          <a:ext cx="5691668" cy="3326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5D58E99-5CBA-4D60-BEF7-7CF75094B0A0}"/>
              </a:ext>
            </a:extLst>
          </p:cNvPr>
          <p:cNvSpPr txBox="1"/>
          <p:nvPr/>
        </p:nvSpPr>
        <p:spPr>
          <a:xfrm>
            <a:off x="9598403" y="4608881"/>
            <a:ext cx="2021747" cy="57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1AA9A-4B64-48A0-97C6-D409FE9FD30B}"/>
              </a:ext>
            </a:extLst>
          </p:cNvPr>
          <p:cNvGrpSpPr/>
          <p:nvPr/>
        </p:nvGrpSpPr>
        <p:grpSpPr>
          <a:xfrm>
            <a:off x="5066970" y="962515"/>
            <a:ext cx="5900916" cy="5087706"/>
            <a:chOff x="5066970" y="962515"/>
            <a:chExt cx="5900916" cy="5087706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B12CA59B-E52C-4F99-93B6-424737E0D857}"/>
                </a:ext>
              </a:extLst>
            </p:cNvPr>
            <p:cNvSpPr/>
            <p:nvPr/>
          </p:nvSpPr>
          <p:spPr>
            <a:xfrm rot="10958080">
              <a:off x="6051757" y="3653254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5D8EFC45-E82C-4FCD-A22D-373B878FBC7D}"/>
                </a:ext>
              </a:extLst>
            </p:cNvPr>
            <p:cNvSpPr/>
            <p:nvPr/>
          </p:nvSpPr>
          <p:spPr>
            <a:xfrm rot="470875">
              <a:off x="8243689" y="1632166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BB15EF-5C60-48C4-9CB3-B3A128A17EE8}"/>
                </a:ext>
              </a:extLst>
            </p:cNvPr>
            <p:cNvSpPr txBox="1"/>
            <p:nvPr/>
          </p:nvSpPr>
          <p:spPr>
            <a:xfrm>
              <a:off x="5360255" y="4888703"/>
              <a:ext cx="1402558" cy="8309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Performance Assessments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/>
                <a:t>Training Surveys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14CA88A-82A6-4085-8113-8DD87192CCC1}"/>
                </a:ext>
              </a:extLst>
            </p:cNvPr>
            <p:cNvSpPr/>
            <p:nvPr/>
          </p:nvSpPr>
          <p:spPr>
            <a:xfrm rot="10958080">
              <a:off x="5155431" y="4304998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64844682-67E1-4D2C-96B3-1ED4868872FD}"/>
                </a:ext>
              </a:extLst>
            </p:cNvPr>
            <p:cNvSpPr/>
            <p:nvPr/>
          </p:nvSpPr>
          <p:spPr>
            <a:xfrm rot="5400000">
              <a:off x="8375365" y="3630930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7ABD102D-9925-4F20-B50B-4FB31A4B2467}"/>
                </a:ext>
              </a:extLst>
            </p:cNvPr>
            <p:cNvSpPr/>
            <p:nvPr/>
          </p:nvSpPr>
          <p:spPr>
            <a:xfrm rot="15136002">
              <a:off x="5112536" y="989793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C4531013-C911-4F5C-9CD1-36E7257D57B5}"/>
                </a:ext>
              </a:extLst>
            </p:cNvPr>
            <p:cNvSpPr/>
            <p:nvPr/>
          </p:nvSpPr>
          <p:spPr>
            <a:xfrm rot="16200000">
              <a:off x="5946610" y="1579506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3C1C17D5-613A-4EEA-AF33-ECB251A4C5B6}"/>
                </a:ext>
              </a:extLst>
            </p:cNvPr>
            <p:cNvSpPr/>
            <p:nvPr/>
          </p:nvSpPr>
          <p:spPr>
            <a:xfrm rot="470875">
              <a:off x="9016875" y="962516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9952146-68E3-4D92-823D-966064358E75}"/>
                </a:ext>
              </a:extLst>
            </p:cNvPr>
            <p:cNvSpPr/>
            <p:nvPr/>
          </p:nvSpPr>
          <p:spPr>
            <a:xfrm rot="5400000">
              <a:off x="9268229" y="4234864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98B6BF-833E-4693-95B3-DF9497C8EC3B}"/>
                </a:ext>
              </a:extLst>
            </p:cNvPr>
            <p:cNvSpPr txBox="1"/>
            <p:nvPr/>
          </p:nvSpPr>
          <p:spPr>
            <a:xfrm>
              <a:off x="9461185" y="4842536"/>
              <a:ext cx="1402558" cy="10156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Challenging microaggressions</a:t>
              </a:r>
            </a:p>
            <a:p>
              <a:pPr algn="ctr"/>
              <a:r>
                <a:rPr lang="en-GB" sz="1200" dirty="0"/>
                <a:t>e.g., Active Bystander Training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E865DEE-351C-44B5-AD77-D6C95FEA4897}"/>
                </a:ext>
              </a:extLst>
            </p:cNvPr>
            <p:cNvSpPr txBox="1"/>
            <p:nvPr/>
          </p:nvSpPr>
          <p:spPr>
            <a:xfrm>
              <a:off x="5346081" y="1005091"/>
              <a:ext cx="1402558" cy="10156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Policy documents to reflect creating safe and supportive culture</a:t>
              </a:r>
            </a:p>
            <a:p>
              <a:pPr algn="ctr"/>
              <a:endParaRPr lang="en-GB" sz="1200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B53335C6-9595-47C8-A0D8-64A85C021B2B}"/>
                </a:ext>
              </a:extLst>
            </p:cNvPr>
            <p:cNvSpPr/>
            <p:nvPr/>
          </p:nvSpPr>
          <p:spPr>
            <a:xfrm rot="15136002">
              <a:off x="5112537" y="989793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DB86D09B-D0D1-4D12-9876-EF9F007352D4}"/>
                </a:ext>
              </a:extLst>
            </p:cNvPr>
            <p:cNvSpPr/>
            <p:nvPr/>
          </p:nvSpPr>
          <p:spPr>
            <a:xfrm rot="10958080">
              <a:off x="6051757" y="3653253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BA32D542-C565-4BE9-A96A-85C1A89AE530}"/>
                </a:ext>
              </a:extLst>
            </p:cNvPr>
            <p:cNvSpPr/>
            <p:nvPr/>
          </p:nvSpPr>
          <p:spPr>
            <a:xfrm rot="470875">
              <a:off x="8243689" y="1632165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3D7DA9E2-7D79-4569-8457-D4E3F6445AA6}"/>
                </a:ext>
              </a:extLst>
            </p:cNvPr>
            <p:cNvSpPr/>
            <p:nvPr/>
          </p:nvSpPr>
          <p:spPr>
            <a:xfrm rot="10958080">
              <a:off x="5155431" y="4304997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E25AAB44-473F-4B5D-A200-1B54F8894F12}"/>
                </a:ext>
              </a:extLst>
            </p:cNvPr>
            <p:cNvSpPr/>
            <p:nvPr/>
          </p:nvSpPr>
          <p:spPr>
            <a:xfrm rot="5400000">
              <a:off x="8375365" y="3630929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D35D597A-4E94-4924-BC05-70AEA6B4F1C2}"/>
                </a:ext>
              </a:extLst>
            </p:cNvPr>
            <p:cNvSpPr/>
            <p:nvPr/>
          </p:nvSpPr>
          <p:spPr>
            <a:xfrm rot="16200000">
              <a:off x="5946610" y="1579505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7448BD75-6541-4F86-B199-E04EC64F4B88}"/>
                </a:ext>
              </a:extLst>
            </p:cNvPr>
            <p:cNvSpPr/>
            <p:nvPr/>
          </p:nvSpPr>
          <p:spPr>
            <a:xfrm rot="470875">
              <a:off x="9016875" y="962515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62CF690-BA86-4C0B-AB2C-A1010E9596CF}"/>
                </a:ext>
              </a:extLst>
            </p:cNvPr>
            <p:cNvSpPr/>
            <p:nvPr/>
          </p:nvSpPr>
          <p:spPr>
            <a:xfrm rot="5400000">
              <a:off x="9268229" y="4234863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A829005-2044-43B0-ADAB-463CE920C031}"/>
                </a:ext>
              </a:extLst>
            </p:cNvPr>
            <p:cNvSpPr txBox="1"/>
            <p:nvPr/>
          </p:nvSpPr>
          <p:spPr>
            <a:xfrm>
              <a:off x="9461185" y="4842535"/>
              <a:ext cx="1402558" cy="10156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Challenging microaggressions</a:t>
              </a:r>
            </a:p>
            <a:p>
              <a:pPr algn="ctr"/>
              <a:r>
                <a:rPr lang="en-GB" sz="1200" dirty="0"/>
                <a:t>e.g., Active Bystander Training</a:t>
              </a: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AE74CA16-BC67-49C3-BF2A-2E21630E2AD7}"/>
                </a:ext>
              </a:extLst>
            </p:cNvPr>
            <p:cNvSpPr/>
            <p:nvPr/>
          </p:nvSpPr>
          <p:spPr>
            <a:xfrm rot="15136002">
              <a:off x="5112539" y="989792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E330124E-E7EA-4F0F-9E35-FA7D82247B18}"/>
                </a:ext>
              </a:extLst>
            </p:cNvPr>
            <p:cNvSpPr/>
            <p:nvPr/>
          </p:nvSpPr>
          <p:spPr>
            <a:xfrm rot="10958080">
              <a:off x="6051756" y="3653253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8ADA498B-35CE-4260-99FC-96701290E10B}"/>
                </a:ext>
              </a:extLst>
            </p:cNvPr>
            <p:cNvSpPr/>
            <p:nvPr/>
          </p:nvSpPr>
          <p:spPr>
            <a:xfrm rot="15136002">
              <a:off x="5112540" y="989792"/>
              <a:ext cx="1654091" cy="1745223"/>
            </a:xfrm>
            <a:prstGeom prst="arc">
              <a:avLst>
                <a:gd name="adj1" fmla="val 13467872"/>
                <a:gd name="adj2" fmla="val 243827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9BB47C-D552-429D-AA77-53DAD808290A}"/>
                </a:ext>
              </a:extLst>
            </p:cNvPr>
            <p:cNvSpPr txBox="1"/>
            <p:nvPr/>
          </p:nvSpPr>
          <p:spPr>
            <a:xfrm>
              <a:off x="5360255" y="4888702"/>
              <a:ext cx="1402558" cy="83099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Performance Assessments</a:t>
              </a:r>
            </a:p>
            <a:p>
              <a:pPr algn="ctr"/>
              <a:endParaRPr lang="en-GB" sz="1200" dirty="0"/>
            </a:p>
            <a:p>
              <a:pPr algn="ctr"/>
              <a:r>
                <a:rPr lang="en-GB" sz="1200" dirty="0"/>
                <a:t>Training Surveys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E5A79C-303A-45A9-8C88-6B0D0A29D92F}"/>
                </a:ext>
              </a:extLst>
            </p:cNvPr>
            <p:cNvSpPr txBox="1"/>
            <p:nvPr/>
          </p:nvSpPr>
          <p:spPr>
            <a:xfrm>
              <a:off x="9373743" y="1063803"/>
              <a:ext cx="1402558" cy="10156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Equity of opportunities</a:t>
              </a:r>
            </a:p>
            <a:p>
              <a:pPr algn="ctr"/>
              <a:r>
                <a:rPr lang="en-GB" sz="1200" dirty="0"/>
                <a:t>e.g., Widening Participation Programmes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2B173DB-76DC-4AB2-9A9B-E4B53248243B}"/>
                </a:ext>
              </a:extLst>
            </p:cNvPr>
            <p:cNvSpPr txBox="1"/>
            <p:nvPr/>
          </p:nvSpPr>
          <p:spPr>
            <a:xfrm>
              <a:off x="5346082" y="1005091"/>
              <a:ext cx="1402558" cy="101566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/>
                <a:t>Policy documents to reflect creating safe and supportive culture</a:t>
              </a:r>
            </a:p>
            <a:p>
              <a:pPr algn="ctr"/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8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deckchairs on a beach">
            <a:hlinkClick r:id="rId2" tooltip="Disability, Health &amp; Wellbeing "/>
            <a:extLst>
              <a:ext uri="{FF2B5EF4-FFF2-40B4-BE49-F238E27FC236}">
                <a16:creationId xmlns:a16="http://schemas.microsoft.com/office/drawing/2014/main" id="{DEB8B63F-94B8-421D-8D55-88FFAFDBB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4" y="804615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race equality">
            <a:hlinkClick r:id="rId4" tooltip="Ethnicity and Race"/>
            <a:extLst>
              <a:ext uri="{FF2B5EF4-FFF2-40B4-BE49-F238E27FC236}">
                <a16:creationId xmlns:a16="http://schemas.microsoft.com/office/drawing/2014/main" id="{F2130E35-D833-46F7-B6FA-71C99BC8C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74" y="804615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ith subgroup">
            <a:hlinkClick r:id="rId6" tooltip="Faith"/>
            <a:extLst>
              <a:ext uri="{FF2B5EF4-FFF2-40B4-BE49-F238E27FC236}">
                <a16:creationId xmlns:a16="http://schemas.microsoft.com/office/drawing/2014/main" id="{86567E38-5B0A-4E25-B562-3EAE9751E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4" y="2877020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ender equality">
            <a:hlinkClick r:id="rId8" tooltip="Gender Equality"/>
            <a:extLst>
              <a:ext uri="{FF2B5EF4-FFF2-40B4-BE49-F238E27FC236}">
                <a16:creationId xmlns:a16="http://schemas.microsoft.com/office/drawing/2014/main" id="{1CF7813F-8177-44B6-AD5C-8E7832391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74" y="2877020"/>
            <a:ext cx="2592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GBTQ+">
            <a:hlinkClick r:id="rId10" tooltip="LGBTQ+ Equality "/>
            <a:extLst>
              <a:ext uri="{FF2B5EF4-FFF2-40B4-BE49-F238E27FC236}">
                <a16:creationId xmlns:a16="http://schemas.microsoft.com/office/drawing/2014/main" id="{7C7BA8CD-6023-45B6-8D2F-77E5140B3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20" y="4949425"/>
            <a:ext cx="2591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rents and Carers logo">
            <a:hlinkClick r:id="rId12" tooltip="Parents and Carers"/>
            <a:extLst>
              <a:ext uri="{FF2B5EF4-FFF2-40B4-BE49-F238E27FC236}">
                <a16:creationId xmlns:a16="http://schemas.microsoft.com/office/drawing/2014/main" id="{CA9BC61E-A17F-4C9B-BF0D-D046DCA56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5" y="4949425"/>
            <a:ext cx="2591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D74913-F23A-4CA6-A59A-8861B2AA306E}"/>
              </a:ext>
            </a:extLst>
          </p:cNvPr>
          <p:cNvSpPr txBox="1"/>
          <p:nvPr/>
        </p:nvSpPr>
        <p:spPr>
          <a:xfrm>
            <a:off x="5728737" y="4483836"/>
            <a:ext cx="24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/>
              <a:t>Gender Equality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C15CB0-00EB-42FC-A6B0-DD984ED7038B}"/>
              </a:ext>
            </a:extLst>
          </p:cNvPr>
          <p:cNvSpPr txBox="1"/>
          <p:nvPr/>
        </p:nvSpPr>
        <p:spPr>
          <a:xfrm>
            <a:off x="5537767" y="2400160"/>
            <a:ext cx="24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/>
              <a:t>Ethnicity and Race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F8A7B8-C5CE-4620-926E-D6DE91AF09E3}"/>
              </a:ext>
            </a:extLst>
          </p:cNvPr>
          <p:cNvSpPr txBox="1"/>
          <p:nvPr/>
        </p:nvSpPr>
        <p:spPr>
          <a:xfrm>
            <a:off x="9037739" y="4507997"/>
            <a:ext cx="24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/>
              <a:t>Faith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881A0-40DE-480D-8439-81FC810E0053}"/>
              </a:ext>
            </a:extLst>
          </p:cNvPr>
          <p:cNvSpPr txBox="1"/>
          <p:nvPr/>
        </p:nvSpPr>
        <p:spPr>
          <a:xfrm>
            <a:off x="8207065" y="2415008"/>
            <a:ext cx="3031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/>
              <a:t>Disability, Health &amp; Wellbeing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005E4-942F-41F0-A0FE-3D5E7F7D5292}"/>
              </a:ext>
            </a:extLst>
          </p:cNvPr>
          <p:cNvSpPr txBox="1"/>
          <p:nvPr/>
        </p:nvSpPr>
        <p:spPr>
          <a:xfrm>
            <a:off x="8788502" y="6549187"/>
            <a:ext cx="24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/>
              <a:t>Parents and Carers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CD5C40-BAD5-4C30-9BB9-59AD6521B346}"/>
              </a:ext>
            </a:extLst>
          </p:cNvPr>
          <p:cNvSpPr txBox="1"/>
          <p:nvPr/>
        </p:nvSpPr>
        <p:spPr>
          <a:xfrm>
            <a:off x="5757312" y="6550223"/>
            <a:ext cx="2449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/>
              <a:t>LGBTQ+ Equality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AEBB8-0753-4ABF-9A2D-269338C4B6A5}"/>
              </a:ext>
            </a:extLst>
          </p:cNvPr>
          <p:cNvSpPr txBox="1"/>
          <p:nvPr/>
        </p:nvSpPr>
        <p:spPr>
          <a:xfrm>
            <a:off x="1233545" y="2574888"/>
            <a:ext cx="2231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UCLMSEDI</a:t>
            </a:r>
          </a:p>
          <a:p>
            <a:pPr algn="ctr"/>
            <a:r>
              <a:rPr lang="en-GB" sz="4400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1584577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14F57-065C-4824-9965-9D79F6548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957" y="1273116"/>
            <a:ext cx="6156443" cy="4660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78B12-F98F-46DD-AB91-EF1F7C3AF0EF}"/>
              </a:ext>
            </a:extLst>
          </p:cNvPr>
          <p:cNvSpPr txBox="1"/>
          <p:nvPr/>
        </p:nvSpPr>
        <p:spPr>
          <a:xfrm>
            <a:off x="2590800" y="5918098"/>
            <a:ext cx="7391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Email me at r.chakrabarti@ucl.ac.uk</a:t>
            </a:r>
          </a:p>
        </p:txBody>
      </p:sp>
    </p:spTree>
    <p:extLst>
      <p:ext uri="{BB962C8B-B14F-4D97-AF65-F5344CB8AC3E}">
        <p14:creationId xmlns:p14="http://schemas.microsoft.com/office/powerpoint/2010/main" val="3154397621"/>
      </p:ext>
    </p:extLst>
  </p:cSld>
  <p:clrMapOvr>
    <a:masterClrMapping/>
  </p:clrMapOvr>
</p:sld>
</file>

<file path=ppt/theme/theme1.xml><?xml version="1.0" encoding="utf-8"?>
<a:theme xmlns:a="http://schemas.openxmlformats.org/drawingml/2006/main" name="UCL_Bright_Pink_Slide_Theme">
  <a:themeElements>
    <a:clrScheme name="UCL Bright Pink Theme">
      <a:dk1>
        <a:srgbClr val="000000"/>
      </a:dk1>
      <a:lt1>
        <a:srgbClr val="FFFFFF"/>
      </a:lt1>
      <a:dk2>
        <a:srgbClr val="AC145A"/>
      </a:dk2>
      <a:lt2>
        <a:srgbClr val="EED0DE"/>
      </a:lt2>
      <a:accent1>
        <a:srgbClr val="500778"/>
      </a:accent1>
      <a:accent2>
        <a:srgbClr val="C6B0BC"/>
      </a:accent2>
      <a:accent3>
        <a:srgbClr val="0097A9"/>
      </a:accent3>
      <a:accent4>
        <a:srgbClr val="B5BD00"/>
      </a:accent4>
      <a:accent5>
        <a:srgbClr val="EA7600"/>
      </a:accent5>
      <a:accent6>
        <a:srgbClr val="8DB9CA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Bright_Pink.potx" id="{1D179BE7-BE46-4599-922B-71EC20E0341F}" vid="{03428F95-DBF9-4399-A307-631960B11A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202</Words>
  <Application>Microsoft Office PowerPoint</Application>
  <PresentationFormat>Widescreen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interfaceregular</vt:lpstr>
      <vt:lpstr>UCL_Bright_Pink_Slide_Theme</vt:lpstr>
      <vt:lpstr>Equality, Diversity and Inclusion   Rima Chakrabarti Chair of Gender Equality Taskforce at UCLMS EDI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Chakrabarti, Rima</cp:lastModifiedBy>
  <cp:revision>19</cp:revision>
  <dcterms:created xsi:type="dcterms:W3CDTF">2020-09-10T15:46:47Z</dcterms:created>
  <dcterms:modified xsi:type="dcterms:W3CDTF">2022-04-16T17:02:10Z</dcterms:modified>
</cp:coreProperties>
</file>