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9" r:id="rId14"/>
    <p:sldId id="272" r:id="rId15"/>
    <p:sldId id="270"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52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CB8648-4539-1842-B64D-A7EDED6B337F}" type="datetimeFigureOut">
              <a:rPr lang="en-US" smtClean="0"/>
              <a:t>4/03/2014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8048C7-E125-8847-8782-2B8385378ABD}" type="slidenum">
              <a:rPr lang="en-US" smtClean="0"/>
              <a:t>‹#›</a:t>
            </a:fld>
            <a:endParaRPr lang="en-US"/>
          </a:p>
        </p:txBody>
      </p:sp>
    </p:spTree>
    <p:extLst>
      <p:ext uri="{BB962C8B-B14F-4D97-AF65-F5344CB8AC3E}">
        <p14:creationId xmlns:p14="http://schemas.microsoft.com/office/powerpoint/2010/main" val="5895996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looks like a case study of Cambodia</a:t>
            </a:r>
            <a:r>
              <a:rPr lang="en-US" baseline="0" dirty="0" smtClean="0"/>
              <a:t>, but since most of the other presentation are case studies I’m going to spend most of my time thinking theoretically. From what philosophy of science does cultural political economy derive and how does this shape our understandings of CPE as a theory of explanation?</a:t>
            </a:r>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1</a:t>
            </a:fld>
            <a:endParaRPr lang="en-US"/>
          </a:p>
        </p:txBody>
      </p:sp>
    </p:spTree>
    <p:extLst>
      <p:ext uri="{BB962C8B-B14F-4D97-AF65-F5344CB8AC3E}">
        <p14:creationId xmlns:p14="http://schemas.microsoft.com/office/powerpoint/2010/main" val="204737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looks like a case study of Cambodia</a:t>
            </a:r>
            <a:r>
              <a:rPr lang="en-US" baseline="0" dirty="0" smtClean="0"/>
              <a:t>, but since most of the other presentation are case studies I’m going to spend most of my time thinking theoretically. From what philosophy of science does cultural political economy derive and how does this shape our understandings of CPE as a theory of explanation?</a:t>
            </a:r>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2</a:t>
            </a:fld>
            <a:endParaRPr lang="en-US"/>
          </a:p>
        </p:txBody>
      </p:sp>
    </p:spTree>
    <p:extLst>
      <p:ext uri="{BB962C8B-B14F-4D97-AF65-F5344CB8AC3E}">
        <p14:creationId xmlns:p14="http://schemas.microsoft.com/office/powerpoint/2010/main" val="204737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a:t>
            </a:r>
            <a:r>
              <a:rPr lang="en-US" baseline="0" dirty="0" smtClean="0"/>
              <a:t> we explain actions of people or structures in society from a “cultural” point of view rather than from an economic or political point of view? Can the future be understood as a cultural fact rather than an economic or political fact?</a:t>
            </a:r>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3</a:t>
            </a:fld>
            <a:endParaRPr lang="en-US"/>
          </a:p>
        </p:txBody>
      </p:sp>
    </p:spTree>
    <p:extLst>
      <p:ext uri="{BB962C8B-B14F-4D97-AF65-F5344CB8AC3E}">
        <p14:creationId xmlns:p14="http://schemas.microsoft.com/office/powerpoint/2010/main" val="1482118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long answer: begins with the philosophical assumptions within CPE that subsequently limit how we should understand “the cultural.” From these foundations, we can then see the convergences and divergences of the cultural with the political and the economic, noting that the cultural as a theory of value can be used project into the future. I argue that the anthropological theory of value as the basis of “the cultural” opens the possibility to use </a:t>
            </a:r>
            <a:r>
              <a:rPr lang="en-US" baseline="0" dirty="0" err="1" smtClean="0"/>
              <a:t>Bhaskar’s</a:t>
            </a:r>
            <a:r>
              <a:rPr lang="en-US" baseline="0" dirty="0" smtClean="0"/>
              <a:t> concept of absence, which is his understanding of the dialectic. </a:t>
            </a:r>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4</a:t>
            </a:fld>
            <a:endParaRPr lang="en-US"/>
          </a:p>
        </p:txBody>
      </p:sp>
    </p:spTree>
    <p:extLst>
      <p:ext uri="{BB962C8B-B14F-4D97-AF65-F5344CB8AC3E}">
        <p14:creationId xmlns:p14="http://schemas.microsoft.com/office/powerpoint/2010/main" val="275256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5</a:t>
            </a:fld>
            <a:endParaRPr lang="en-US"/>
          </a:p>
        </p:txBody>
      </p:sp>
    </p:spTree>
    <p:extLst>
      <p:ext uri="{BB962C8B-B14F-4D97-AF65-F5344CB8AC3E}">
        <p14:creationId xmlns:p14="http://schemas.microsoft.com/office/powerpoint/2010/main" val="667547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8</a:t>
            </a:fld>
            <a:endParaRPr lang="en-US"/>
          </a:p>
        </p:txBody>
      </p:sp>
    </p:spTree>
    <p:extLst>
      <p:ext uri="{BB962C8B-B14F-4D97-AF65-F5344CB8AC3E}">
        <p14:creationId xmlns:p14="http://schemas.microsoft.com/office/powerpoint/2010/main" val="4160401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8048C7-E125-8847-8782-2B8385378ABD}" type="slidenum">
              <a:rPr lang="en-US" smtClean="0"/>
              <a:t>16</a:t>
            </a:fld>
            <a:endParaRPr lang="en-US"/>
          </a:p>
        </p:txBody>
      </p:sp>
    </p:spTree>
    <p:extLst>
      <p:ext uri="{BB962C8B-B14F-4D97-AF65-F5344CB8AC3E}">
        <p14:creationId xmlns:p14="http://schemas.microsoft.com/office/powerpoint/2010/main" val="705538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4/03/2014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4/03/2014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4/03/2014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4/03/2014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769" y="356261"/>
            <a:ext cx="8534141" cy="3996304"/>
          </a:xfrm>
        </p:spPr>
        <p:txBody>
          <a:bodyPr>
            <a:normAutofit/>
          </a:bodyPr>
          <a:lstStyle/>
          <a:p>
            <a:r>
              <a:rPr lang="en-US" dirty="0" smtClean="0"/>
              <a:t>The cultural mechanisms producing hybrid education in Cambodia: </a:t>
            </a:r>
            <a:br>
              <a:rPr lang="en-US" dirty="0" smtClean="0"/>
            </a:br>
            <a:r>
              <a:rPr lang="en-US" dirty="0" smtClean="0"/>
              <a:t>Towards a dialectical critical cultural political economy</a:t>
            </a:r>
            <a:endParaRPr lang="en-US" dirty="0"/>
          </a:p>
        </p:txBody>
      </p:sp>
      <p:sp>
        <p:nvSpPr>
          <p:cNvPr id="3" name="Subtitle 2"/>
          <p:cNvSpPr>
            <a:spLocks noGrp="1"/>
          </p:cNvSpPr>
          <p:nvPr>
            <p:ph type="subTitle" idx="1"/>
          </p:nvPr>
        </p:nvSpPr>
        <p:spPr>
          <a:xfrm>
            <a:off x="1371600" y="4762500"/>
            <a:ext cx="6400800" cy="1752600"/>
          </a:xfrm>
        </p:spPr>
        <p:txBody>
          <a:bodyPr>
            <a:normAutofit fontScale="85000" lnSpcReduction="20000"/>
          </a:bodyPr>
          <a:lstStyle/>
          <a:p>
            <a:r>
              <a:rPr lang="en-US" dirty="0" smtClean="0"/>
              <a:t>William C. Brehm</a:t>
            </a:r>
          </a:p>
          <a:p>
            <a:r>
              <a:rPr lang="en-US" dirty="0" smtClean="0"/>
              <a:t>PhD Candidate</a:t>
            </a:r>
          </a:p>
          <a:p>
            <a:r>
              <a:rPr lang="en-US" dirty="0" smtClean="0"/>
              <a:t>The University of Hong Kong</a:t>
            </a:r>
            <a:endParaRPr lang="en-US" dirty="0"/>
          </a:p>
          <a:p>
            <a:r>
              <a:rPr lang="en-US" dirty="0" smtClean="0"/>
              <a:t>March 11, 2014 </a:t>
            </a:r>
            <a:endParaRPr lang="en-US" dirty="0"/>
          </a:p>
        </p:txBody>
      </p:sp>
      <p:cxnSp>
        <p:nvCxnSpPr>
          <p:cNvPr id="5" name="Straight Connector 4"/>
          <p:cNvCxnSpPr/>
          <p:nvPr/>
        </p:nvCxnSpPr>
        <p:spPr>
          <a:xfrm>
            <a:off x="154885" y="2369902"/>
            <a:ext cx="8689025" cy="1"/>
          </a:xfrm>
          <a:prstGeom prst="line">
            <a:avLst/>
          </a:prstGeom>
          <a:ln w="76200" cmpd="sng">
            <a:solidFill>
              <a:schemeClr val="accent2"/>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740995100"/>
      </p:ext>
    </p:extLst>
  </p:cSld>
  <p:clrMapOvr>
    <a:masterClrMapping/>
  </p:clrMapOvr>
  <mc:AlternateContent xmlns:mc="http://schemas.openxmlformats.org/markup-compatibility/2006" xmlns:p14="http://schemas.microsoft.com/office/powerpoint/2010/main">
    <mc:Choice Requires="p14">
      <p:transition spd="slow" p14:dur="2000" advTm="67871"/>
    </mc:Choice>
    <mc:Fallback xmlns="">
      <p:transition xmlns:p14="http://schemas.microsoft.com/office/powerpoint/2010/main" spd="slow" advTm="67871"/>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But where is human agency?</a:t>
            </a:r>
            <a:endParaRPr lang="en-US" dirty="0">
              <a:solidFill>
                <a:schemeClr val="accent2"/>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Semiotics reduces social system to linguistics – the change in language over time as a proxy for the social.</a:t>
            </a:r>
          </a:p>
          <a:p>
            <a:r>
              <a:rPr lang="en-US" dirty="0"/>
              <a:t>C</a:t>
            </a:r>
            <a:r>
              <a:rPr lang="en-US" dirty="0" smtClean="0"/>
              <a:t>ivilizational projects emphasize historical, transnational structures.</a:t>
            </a:r>
          </a:p>
          <a:p>
            <a:r>
              <a:rPr lang="en-US" dirty="0" smtClean="0"/>
              <a:t>The cultural within CPE must capture time and dynamic structures and agency within a stratified ontology.</a:t>
            </a:r>
            <a:endParaRPr lang="en-US" dirty="0"/>
          </a:p>
        </p:txBody>
      </p:sp>
    </p:spTree>
    <p:custDataLst>
      <p:tags r:id="rId1"/>
    </p:custDataLst>
    <p:extLst>
      <p:ext uri="{BB962C8B-B14F-4D97-AF65-F5344CB8AC3E}">
        <p14:creationId xmlns:p14="http://schemas.microsoft.com/office/powerpoint/2010/main" val="1737670628"/>
      </p:ext>
    </p:extLst>
  </p:cSld>
  <p:clrMapOvr>
    <a:masterClrMapping/>
  </p:clrMapOvr>
  <mc:AlternateContent xmlns:mc="http://schemas.openxmlformats.org/markup-compatibility/2006" xmlns:p14="http://schemas.microsoft.com/office/powerpoint/2010/main">
    <mc:Choice Requires="p14">
      <p:transition spd="slow" p14:dur="2000" advTm="64596"/>
    </mc:Choice>
    <mc:Fallback xmlns="">
      <p:transition xmlns:p14="http://schemas.microsoft.com/office/powerpoint/2010/main" spd="slow" advTm="6459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C0504D"/>
                </a:solidFill>
              </a:rPr>
              <a:t>Morphogenetic sequence</a:t>
            </a:r>
            <a:endParaRPr lang="en-US" dirty="0">
              <a:solidFill>
                <a:srgbClr val="C0504D"/>
              </a:solidFill>
            </a:endParaRPr>
          </a:p>
        </p:txBody>
      </p:sp>
      <p:pic>
        <p:nvPicPr>
          <p:cNvPr id="4" name="Picture 3"/>
          <p:cNvPicPr>
            <a:picLocks noChangeAspect="1"/>
          </p:cNvPicPr>
          <p:nvPr/>
        </p:nvPicPr>
        <p:blipFill>
          <a:blip r:embed="rId2"/>
          <a:stretch>
            <a:fillRect/>
          </a:stretch>
        </p:blipFill>
        <p:spPr>
          <a:xfrm>
            <a:off x="67587" y="1502483"/>
            <a:ext cx="8956565" cy="3717493"/>
          </a:xfrm>
          <a:prstGeom prst="rect">
            <a:avLst/>
          </a:prstGeom>
        </p:spPr>
      </p:pic>
      <p:sp>
        <p:nvSpPr>
          <p:cNvPr id="5" name="TextBox 4"/>
          <p:cNvSpPr txBox="1"/>
          <p:nvPr/>
        </p:nvSpPr>
        <p:spPr>
          <a:xfrm>
            <a:off x="67587" y="4850644"/>
            <a:ext cx="2216622" cy="369332"/>
          </a:xfrm>
          <a:prstGeom prst="rect">
            <a:avLst/>
          </a:prstGeom>
          <a:noFill/>
        </p:spPr>
        <p:txBody>
          <a:bodyPr wrap="none" rtlCol="0">
            <a:spAutoFit/>
          </a:bodyPr>
          <a:lstStyle/>
          <a:p>
            <a:r>
              <a:rPr lang="en-US" dirty="0" smtClean="0">
                <a:solidFill>
                  <a:schemeClr val="bg1"/>
                </a:solidFill>
              </a:rPr>
              <a:t>Source: Archer, 2010</a:t>
            </a:r>
            <a:endParaRPr lang="en-US" dirty="0">
              <a:solidFill>
                <a:schemeClr val="bg1"/>
              </a:solidFill>
            </a:endParaRPr>
          </a:p>
        </p:txBody>
      </p:sp>
    </p:spTree>
    <p:extLst>
      <p:ext uri="{BB962C8B-B14F-4D97-AF65-F5344CB8AC3E}">
        <p14:creationId xmlns:p14="http://schemas.microsoft.com/office/powerpoint/2010/main" val="2473658100"/>
      </p:ext>
    </p:extLst>
  </p:cSld>
  <p:clrMapOvr>
    <a:masterClrMapping/>
  </p:clrMapOvr>
  <mc:AlternateContent xmlns:mc="http://schemas.openxmlformats.org/markup-compatibility/2006" xmlns:p14="http://schemas.microsoft.com/office/powerpoint/2010/main">
    <mc:Choice Requires="p14">
      <p:transition spd="slow" p14:dur="2000" advTm="24518"/>
    </mc:Choice>
    <mc:Fallback xmlns="">
      <p:transition xmlns:p14="http://schemas.microsoft.com/office/powerpoint/2010/main" spd="slow" advTm="24518"/>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An anthropological theory of value</a:t>
            </a:r>
            <a:endParaRPr lang="en-US" dirty="0">
              <a:solidFill>
                <a:schemeClr val="accent2"/>
              </a:solidFill>
            </a:endParaRPr>
          </a:p>
        </p:txBody>
      </p:sp>
      <p:sp>
        <p:nvSpPr>
          <p:cNvPr id="3" name="Content Placeholder 2"/>
          <p:cNvSpPr>
            <a:spLocks noGrp="1"/>
          </p:cNvSpPr>
          <p:nvPr>
            <p:ph idx="1"/>
          </p:nvPr>
        </p:nvSpPr>
        <p:spPr>
          <a:xfrm>
            <a:off x="201350" y="1417638"/>
            <a:ext cx="8735492" cy="5440362"/>
          </a:xfrm>
        </p:spPr>
        <p:txBody>
          <a:bodyPr>
            <a:normAutofit fontScale="92500" lnSpcReduction="10000"/>
          </a:bodyPr>
          <a:lstStyle/>
          <a:p>
            <a:r>
              <a:rPr lang="en-US" dirty="0" smtClean="0"/>
              <a:t>Culture often seen as: customs, habits, rituals, tradition, etc. (Think: “imagined communities”)</a:t>
            </a:r>
          </a:p>
          <a:p>
            <a:r>
              <a:rPr lang="en-US" dirty="0" smtClean="0"/>
              <a:t>Culture as a theory of value: Social objects that create the capacity for action, mobilize desires. It is about understanding meaning and making of meaning through the action or non-action invoked by media  within particular spatial-temporal configurations.</a:t>
            </a:r>
          </a:p>
          <a:p>
            <a:r>
              <a:rPr lang="en-US" dirty="0" smtClean="0"/>
              <a:t>What a society values has a “structural conditioning,” can be changed or reproduced by actors during social interactions, and thus result in new (or continued) meanings of value.</a:t>
            </a:r>
            <a:endParaRPr lang="en-US" dirty="0"/>
          </a:p>
        </p:txBody>
      </p:sp>
    </p:spTree>
    <p:custDataLst>
      <p:tags r:id="rId1"/>
    </p:custDataLst>
    <p:extLst>
      <p:ext uri="{BB962C8B-B14F-4D97-AF65-F5344CB8AC3E}">
        <p14:creationId xmlns:p14="http://schemas.microsoft.com/office/powerpoint/2010/main" val="1858581159"/>
      </p:ext>
    </p:extLst>
  </p:cSld>
  <p:clrMapOvr>
    <a:masterClrMapping/>
  </p:clrMapOvr>
  <mc:AlternateContent xmlns:mc="http://schemas.openxmlformats.org/markup-compatibility/2006" xmlns:p14="http://schemas.microsoft.com/office/powerpoint/2010/main">
    <mc:Choice Requires="p14">
      <p:transition spd="slow" p14:dur="2000" advTm="74524"/>
    </mc:Choice>
    <mc:Fallback xmlns="">
      <p:transition xmlns:p14="http://schemas.microsoft.com/office/powerpoint/2010/main" spd="slow" advTm="7452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862" y="274638"/>
            <a:ext cx="8686800" cy="1143000"/>
          </a:xfrm>
        </p:spPr>
        <p:txBody>
          <a:bodyPr>
            <a:normAutofit fontScale="90000"/>
          </a:bodyPr>
          <a:lstStyle/>
          <a:p>
            <a:r>
              <a:rPr lang="en-US" dirty="0" smtClean="0">
                <a:solidFill>
                  <a:srgbClr val="C0504D"/>
                </a:solidFill>
              </a:rPr>
              <a:t>“The cultural” in the Political &amp; Economic</a:t>
            </a:r>
            <a:endParaRPr lang="en-US" dirty="0">
              <a:solidFill>
                <a:srgbClr val="C0504D"/>
              </a:solidFill>
            </a:endParaRPr>
          </a:p>
        </p:txBody>
      </p:sp>
      <p:sp>
        <p:nvSpPr>
          <p:cNvPr id="3" name="Content Placeholder 2"/>
          <p:cNvSpPr>
            <a:spLocks noGrp="1"/>
          </p:cNvSpPr>
          <p:nvPr>
            <p:ph idx="1"/>
          </p:nvPr>
        </p:nvSpPr>
        <p:spPr>
          <a:xfrm>
            <a:off x="188603" y="1600200"/>
            <a:ext cx="8686800" cy="5257800"/>
          </a:xfrm>
        </p:spPr>
        <p:txBody>
          <a:bodyPr>
            <a:normAutofit/>
          </a:bodyPr>
          <a:lstStyle/>
          <a:p>
            <a:r>
              <a:rPr lang="en-US" dirty="0" smtClean="0"/>
              <a:t>The Cultural: Value as a capacity for action which not only is understood empirically but also by the historical structuring of mechanism and powers. </a:t>
            </a:r>
          </a:p>
          <a:p>
            <a:r>
              <a:rPr lang="en-US" dirty="0" smtClean="0"/>
              <a:t>The Cultural-Economic: The circulation of value</a:t>
            </a:r>
          </a:p>
          <a:p>
            <a:r>
              <a:rPr lang="en-US" dirty="0" smtClean="0"/>
              <a:t>The Cultural-Political: The contestation of value as a social object</a:t>
            </a:r>
          </a:p>
          <a:p>
            <a:r>
              <a:rPr lang="en-US" dirty="0" smtClean="0"/>
              <a:t>Future actions or non-actions thus are outcomes of new meanings of value within a specific place, which circulate and are contested. </a:t>
            </a:r>
            <a:endParaRPr lang="en-US" dirty="0"/>
          </a:p>
        </p:txBody>
      </p:sp>
    </p:spTree>
    <p:custDataLst>
      <p:tags r:id="rId1"/>
    </p:custDataLst>
    <p:extLst>
      <p:ext uri="{BB962C8B-B14F-4D97-AF65-F5344CB8AC3E}">
        <p14:creationId xmlns:p14="http://schemas.microsoft.com/office/powerpoint/2010/main" val="4174469551"/>
      </p:ext>
    </p:extLst>
  </p:cSld>
  <p:clrMapOvr>
    <a:masterClrMapping/>
  </p:clrMapOvr>
  <mc:AlternateContent xmlns:mc="http://schemas.openxmlformats.org/markup-compatibility/2006" xmlns:p14="http://schemas.microsoft.com/office/powerpoint/2010/main">
    <mc:Choice Requires="p14">
      <p:transition spd="slow" p14:dur="2000" advTm="167017"/>
    </mc:Choice>
    <mc:Fallback xmlns="">
      <p:transition xmlns:p14="http://schemas.microsoft.com/office/powerpoint/2010/main" spd="slow" advTm="16701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668584"/>
      </p:ext>
    </p:extLst>
  </p:cSld>
  <p:clrMapOvr>
    <a:masterClrMapping/>
  </p:clrMapOvr>
  <mc:AlternateContent xmlns:mc="http://schemas.openxmlformats.org/markup-compatibility/2006" xmlns:p14="http://schemas.microsoft.com/office/powerpoint/2010/main">
    <mc:Choice Requires="p14">
      <p:transition spd="slow" p14:dur="2000" advTm="1763"/>
    </mc:Choice>
    <mc:Fallback xmlns="">
      <p:transition xmlns:p14="http://schemas.microsoft.com/office/powerpoint/2010/main" spd="slow" advTm="1763"/>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solidFill>
                  <a:srgbClr val="C0504D"/>
                </a:solidFill>
              </a:rPr>
              <a:t>“The </a:t>
            </a:r>
            <a:r>
              <a:rPr lang="en-US" dirty="0">
                <a:solidFill>
                  <a:srgbClr val="C0504D"/>
                </a:solidFill>
              </a:rPr>
              <a:t>cultural</a:t>
            </a:r>
            <a:r>
              <a:rPr lang="en-US" dirty="0" smtClean="0">
                <a:solidFill>
                  <a:srgbClr val="C0504D"/>
                </a:solidFill>
              </a:rPr>
              <a:t>” </a:t>
            </a:r>
            <a:r>
              <a:rPr lang="en-US" dirty="0">
                <a:solidFill>
                  <a:srgbClr val="C0504D"/>
                </a:solidFill>
              </a:rPr>
              <a:t>i</a:t>
            </a:r>
            <a:r>
              <a:rPr lang="en-US" dirty="0" smtClean="0">
                <a:solidFill>
                  <a:srgbClr val="C0504D"/>
                </a:solidFill>
              </a:rPr>
              <a:t>n the moment of privatization</a:t>
            </a:r>
            <a:endParaRPr lang="en-US" dirty="0">
              <a:solidFill>
                <a:srgbClr val="C0504D"/>
              </a:solidFill>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a:t>The Cultural: </a:t>
            </a:r>
            <a:r>
              <a:rPr lang="en-US" dirty="0" smtClean="0"/>
              <a:t>Value of “education” enables people to pay for private educational services.</a:t>
            </a:r>
            <a:endParaRPr lang="en-US" dirty="0"/>
          </a:p>
          <a:p>
            <a:r>
              <a:rPr lang="en-US" dirty="0"/>
              <a:t>The Cultural-Economic: </a:t>
            </a:r>
            <a:r>
              <a:rPr lang="en-US" dirty="0" smtClean="0"/>
              <a:t>The value of privatization within education circulates as a discourse and imaginary (can be seen on all scales)</a:t>
            </a:r>
            <a:endParaRPr lang="en-US" dirty="0"/>
          </a:p>
          <a:p>
            <a:r>
              <a:rPr lang="en-US" dirty="0"/>
              <a:t>The Cultural-</a:t>
            </a:r>
            <a:r>
              <a:rPr lang="en-US" dirty="0" smtClean="0"/>
              <a:t>Political: The value of privatization doesn’t usurp other values of education, but is in constant contestation.</a:t>
            </a:r>
          </a:p>
          <a:p>
            <a:r>
              <a:rPr lang="en-US" dirty="0" smtClean="0"/>
              <a:t>Future (non)actions in the moment of privatization?</a:t>
            </a:r>
            <a:endParaRPr lang="en-US" dirty="0"/>
          </a:p>
        </p:txBody>
      </p:sp>
    </p:spTree>
    <p:custDataLst>
      <p:tags r:id="rId1"/>
    </p:custDataLst>
    <p:extLst>
      <p:ext uri="{BB962C8B-B14F-4D97-AF65-F5344CB8AC3E}">
        <p14:creationId xmlns:p14="http://schemas.microsoft.com/office/powerpoint/2010/main" val="1917337930"/>
      </p:ext>
    </p:extLst>
  </p:cSld>
  <p:clrMapOvr>
    <a:masterClrMapping/>
  </p:clrMapOvr>
  <mc:AlternateContent xmlns:mc="http://schemas.openxmlformats.org/markup-compatibility/2006" xmlns:p14="http://schemas.microsoft.com/office/powerpoint/2010/main">
    <mc:Choice Requires="p14">
      <p:transition spd="slow" p14:dur="2000" advTm="139753"/>
    </mc:Choice>
    <mc:Fallback xmlns="">
      <p:transition xmlns:p14="http://schemas.microsoft.com/office/powerpoint/2010/main" spd="slow" advTm="13975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504D"/>
                </a:solidFill>
              </a:rPr>
              <a:t>Future as cultural fact</a:t>
            </a:r>
            <a:endParaRPr lang="en-US" dirty="0">
              <a:solidFill>
                <a:srgbClr val="C0504D"/>
              </a:solidFill>
            </a:endParaRPr>
          </a:p>
        </p:txBody>
      </p:sp>
      <p:sp>
        <p:nvSpPr>
          <p:cNvPr id="3" name="Content Placeholder 2"/>
          <p:cNvSpPr>
            <a:spLocks noGrp="1"/>
          </p:cNvSpPr>
          <p:nvPr>
            <p:ph idx="1"/>
          </p:nvPr>
        </p:nvSpPr>
        <p:spPr>
          <a:xfrm>
            <a:off x="457200" y="1253851"/>
            <a:ext cx="8229600" cy="5604149"/>
          </a:xfrm>
        </p:spPr>
        <p:txBody>
          <a:bodyPr>
            <a:normAutofit/>
          </a:bodyPr>
          <a:lstStyle/>
          <a:p>
            <a:r>
              <a:rPr lang="en-US" dirty="0"/>
              <a:t>Privatization </a:t>
            </a:r>
            <a:r>
              <a:rPr lang="en-US" dirty="0" smtClean="0"/>
              <a:t>in education is not only caused by capital spreading in new economic spaces.</a:t>
            </a:r>
          </a:p>
          <a:p>
            <a:r>
              <a:rPr lang="en-US" dirty="0"/>
              <a:t>Privatization </a:t>
            </a:r>
            <a:r>
              <a:rPr lang="en-US" dirty="0" smtClean="0"/>
              <a:t>in education is not only caused by neoliberalism spreading in new political spaces.</a:t>
            </a:r>
          </a:p>
          <a:p>
            <a:r>
              <a:rPr lang="en-US" dirty="0" smtClean="0"/>
              <a:t>Privatization in education is also caused by changing meanings of the value of/in education in new cultural spaces.</a:t>
            </a:r>
          </a:p>
          <a:p>
            <a:r>
              <a:rPr lang="en-US" dirty="0" smtClean="0"/>
              <a:t>Value of education becoming what? Requires dialectics. </a:t>
            </a:r>
            <a:endParaRPr lang="en-US" dirty="0"/>
          </a:p>
        </p:txBody>
      </p:sp>
    </p:spTree>
    <p:custDataLst>
      <p:tags r:id="rId1"/>
    </p:custDataLst>
    <p:extLst>
      <p:ext uri="{BB962C8B-B14F-4D97-AF65-F5344CB8AC3E}">
        <p14:creationId xmlns:p14="http://schemas.microsoft.com/office/powerpoint/2010/main" val="1386061745"/>
      </p:ext>
    </p:extLst>
  </p:cSld>
  <p:clrMapOvr>
    <a:masterClrMapping/>
  </p:clrMapOvr>
  <mc:AlternateContent xmlns:mc="http://schemas.openxmlformats.org/markup-compatibility/2006" xmlns:p14="http://schemas.microsoft.com/office/powerpoint/2010/main">
    <mc:Choice Requires="p14">
      <p:transition spd="slow" p14:dur="2000" advTm="55631"/>
    </mc:Choice>
    <mc:Fallback xmlns="">
      <p:transition xmlns:p14="http://schemas.microsoft.com/office/powerpoint/2010/main" spd="slow" advTm="5563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769" y="356261"/>
            <a:ext cx="8534141" cy="3996304"/>
          </a:xfrm>
        </p:spPr>
        <p:txBody>
          <a:bodyPr>
            <a:normAutofit/>
          </a:bodyPr>
          <a:lstStyle/>
          <a:p>
            <a:r>
              <a:rPr lang="en-US" dirty="0" smtClean="0">
                <a:solidFill>
                  <a:srgbClr val="C0504D"/>
                </a:solidFill>
              </a:rPr>
              <a:t>The cultural </a:t>
            </a:r>
            <a:r>
              <a:rPr lang="en-US" strike="sngStrike" dirty="0" smtClean="0"/>
              <a:t>mechanisms producing hybrid education</a:t>
            </a:r>
            <a:r>
              <a:rPr lang="en-US" dirty="0" smtClean="0"/>
              <a:t> </a:t>
            </a:r>
            <a:r>
              <a:rPr lang="en-US" dirty="0" smtClean="0">
                <a:solidFill>
                  <a:schemeClr val="accent2"/>
                </a:solidFill>
              </a:rPr>
              <a:t>in</a:t>
            </a:r>
            <a:r>
              <a:rPr lang="en-US" dirty="0" smtClean="0"/>
              <a:t> </a:t>
            </a:r>
            <a:r>
              <a:rPr lang="en-US" strike="sngStrike" dirty="0" smtClean="0"/>
              <a:t>Cambodia: </a:t>
            </a:r>
            <a:br>
              <a:rPr lang="en-US" strike="sngStrike" dirty="0" smtClean="0"/>
            </a:br>
            <a:r>
              <a:rPr lang="en-US" strike="sngStrike" dirty="0" smtClean="0"/>
              <a:t>Towards a dialectical</a:t>
            </a:r>
            <a:r>
              <a:rPr lang="en-US" dirty="0" smtClean="0"/>
              <a:t> </a:t>
            </a:r>
            <a:r>
              <a:rPr lang="en-US" dirty="0" smtClean="0">
                <a:solidFill>
                  <a:srgbClr val="C0504D"/>
                </a:solidFill>
              </a:rPr>
              <a:t>critical cultural political economy</a:t>
            </a:r>
            <a:endParaRPr lang="en-US" dirty="0">
              <a:solidFill>
                <a:srgbClr val="C0504D"/>
              </a:solidFill>
            </a:endParaRPr>
          </a:p>
        </p:txBody>
      </p:sp>
      <p:sp>
        <p:nvSpPr>
          <p:cNvPr id="3" name="Subtitle 2"/>
          <p:cNvSpPr>
            <a:spLocks noGrp="1"/>
          </p:cNvSpPr>
          <p:nvPr>
            <p:ph type="subTitle" idx="1"/>
          </p:nvPr>
        </p:nvSpPr>
        <p:spPr>
          <a:xfrm>
            <a:off x="1371600" y="4762500"/>
            <a:ext cx="6400800" cy="1752600"/>
          </a:xfrm>
        </p:spPr>
        <p:txBody>
          <a:bodyPr>
            <a:normAutofit fontScale="85000" lnSpcReduction="20000"/>
          </a:bodyPr>
          <a:lstStyle/>
          <a:p>
            <a:r>
              <a:rPr lang="en-US" dirty="0" smtClean="0"/>
              <a:t>William C. Brehm</a:t>
            </a:r>
          </a:p>
          <a:p>
            <a:r>
              <a:rPr lang="en-US" dirty="0" smtClean="0"/>
              <a:t>PhD Candidate</a:t>
            </a:r>
          </a:p>
          <a:p>
            <a:r>
              <a:rPr lang="en-US" dirty="0" smtClean="0"/>
              <a:t>The University of Hong Kong</a:t>
            </a:r>
            <a:endParaRPr lang="en-US" dirty="0"/>
          </a:p>
          <a:p>
            <a:r>
              <a:rPr lang="en-US" dirty="0" smtClean="0"/>
              <a:t>March 11, 2014 </a:t>
            </a:r>
            <a:endParaRPr lang="en-US" dirty="0"/>
          </a:p>
        </p:txBody>
      </p:sp>
      <p:cxnSp>
        <p:nvCxnSpPr>
          <p:cNvPr id="5" name="Straight Connector 4"/>
          <p:cNvCxnSpPr/>
          <p:nvPr/>
        </p:nvCxnSpPr>
        <p:spPr>
          <a:xfrm>
            <a:off x="154885" y="2369902"/>
            <a:ext cx="8689025" cy="1"/>
          </a:xfrm>
          <a:prstGeom prst="line">
            <a:avLst/>
          </a:prstGeom>
          <a:ln w="76200" cmpd="sng">
            <a:solidFill>
              <a:schemeClr val="accent2"/>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06292481"/>
      </p:ext>
    </p:extLst>
  </p:cSld>
  <p:clrMapOvr>
    <a:masterClrMapping/>
  </p:clrMapOvr>
  <mc:AlternateContent xmlns:mc="http://schemas.openxmlformats.org/markup-compatibility/2006" xmlns:p14="http://schemas.microsoft.com/office/powerpoint/2010/main">
    <mc:Choice Requires="p14">
      <p:transition spd="slow" p14:dur="2000" advTm="28308"/>
    </mc:Choice>
    <mc:Fallback xmlns="">
      <p:transition xmlns:p14="http://schemas.microsoft.com/office/powerpoint/2010/main" spd="slow" advTm="28308"/>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142053"/>
            <a:ext cx="8229600" cy="4031458"/>
          </a:xfrm>
        </p:spPr>
        <p:txBody>
          <a:bodyPr>
            <a:normAutofit fontScale="90000"/>
          </a:bodyPr>
          <a:lstStyle/>
          <a:p>
            <a:r>
              <a:rPr lang="en-US" dirty="0" smtClean="0"/>
              <a:t>What is meant by “the cultural” and how does it converge with and diverge from “the economic” and “the political” in our understanding of educational change within contemporary globalization?</a:t>
            </a:r>
            <a:endParaRPr lang="en-US" dirty="0"/>
          </a:p>
        </p:txBody>
      </p:sp>
    </p:spTree>
    <p:extLst>
      <p:ext uri="{BB962C8B-B14F-4D97-AF65-F5344CB8AC3E}">
        <p14:creationId xmlns:p14="http://schemas.microsoft.com/office/powerpoint/2010/main" val="1343690723"/>
      </p:ext>
    </p:extLst>
  </p:cSld>
  <p:clrMapOvr>
    <a:masterClrMapping/>
  </p:clrMapOvr>
  <mc:AlternateContent xmlns:mc="http://schemas.openxmlformats.org/markup-compatibility/2006" xmlns:p14="http://schemas.microsoft.com/office/powerpoint/2010/main">
    <mc:Choice Requires="p14">
      <p:transition spd="slow" p14:dur="2000" advTm="34554"/>
    </mc:Choice>
    <mc:Fallback xmlns="">
      <p:transition xmlns:p14="http://schemas.microsoft.com/office/powerpoint/2010/main" spd="slow" advTm="34554"/>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27" y="263322"/>
            <a:ext cx="8454473" cy="5746625"/>
          </a:xfrm>
        </p:spPr>
        <p:txBody>
          <a:bodyPr>
            <a:normAutofit/>
          </a:bodyPr>
          <a:lstStyle/>
          <a:p>
            <a:r>
              <a:rPr lang="en-US" dirty="0" smtClean="0">
                <a:solidFill>
                  <a:srgbClr val="C0504D"/>
                </a:solidFill>
              </a:rPr>
              <a:t>The short answer:</a:t>
            </a:r>
            <a:r>
              <a:rPr lang="en-US" dirty="0" smtClean="0"/>
              <a:t/>
            </a:r>
            <a:br>
              <a:rPr lang="en-US" dirty="0" smtClean="0"/>
            </a:br>
            <a:r>
              <a:rPr lang="en-US" dirty="0"/>
              <a:t/>
            </a:r>
            <a:br>
              <a:rPr lang="en-US" dirty="0"/>
            </a:br>
            <a:r>
              <a:rPr lang="en-US" dirty="0" smtClean="0"/>
              <a:t>An anthropological theory of value can be </a:t>
            </a:r>
            <a:r>
              <a:rPr lang="en-US" i="1" dirty="0" smtClean="0"/>
              <a:t>the</a:t>
            </a:r>
            <a:r>
              <a:rPr lang="en-US" dirty="0" smtClean="0"/>
              <a:t> abstract concept we use to understand “the cultural” across contexts within CPE.</a:t>
            </a:r>
            <a:endParaRPr lang="en-US" dirty="0"/>
          </a:p>
        </p:txBody>
      </p:sp>
    </p:spTree>
    <p:extLst>
      <p:ext uri="{BB962C8B-B14F-4D97-AF65-F5344CB8AC3E}">
        <p14:creationId xmlns:p14="http://schemas.microsoft.com/office/powerpoint/2010/main" val="1361586853"/>
      </p:ext>
    </p:extLst>
  </p:cSld>
  <p:clrMapOvr>
    <a:masterClrMapping/>
  </p:clrMapOvr>
  <mc:AlternateContent xmlns:mc="http://schemas.openxmlformats.org/markup-compatibility/2006" xmlns:p14="http://schemas.microsoft.com/office/powerpoint/2010/main">
    <mc:Choice Requires="p14">
      <p:transition spd="slow" p14:dur="2000" advTm="57807"/>
    </mc:Choice>
    <mc:Fallback xmlns="">
      <p:transition xmlns:p14="http://schemas.microsoft.com/office/powerpoint/2010/main" spd="slow" advTm="57807"/>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accent2"/>
                </a:solidFill>
              </a:rPr>
              <a:t>Critical Realism</a:t>
            </a:r>
            <a:endParaRPr lang="en-US" dirty="0">
              <a:solidFill>
                <a:schemeClr val="accent2"/>
              </a:solidFill>
            </a:endParaRPr>
          </a:p>
        </p:txBody>
      </p:sp>
      <p:sp>
        <p:nvSpPr>
          <p:cNvPr id="4" name="Content Placeholder 3"/>
          <p:cNvSpPr>
            <a:spLocks noGrp="1"/>
          </p:cNvSpPr>
          <p:nvPr>
            <p:ph idx="1"/>
          </p:nvPr>
        </p:nvSpPr>
        <p:spPr>
          <a:xfrm>
            <a:off x="457200" y="1600199"/>
            <a:ext cx="8229600" cy="5257801"/>
          </a:xfrm>
        </p:spPr>
        <p:txBody>
          <a:bodyPr>
            <a:normAutofit/>
          </a:bodyPr>
          <a:lstStyle/>
          <a:p>
            <a:r>
              <a:rPr lang="en-US" dirty="0" smtClean="0"/>
              <a:t>Overcomes “epistemic fallacy”</a:t>
            </a:r>
          </a:p>
          <a:p>
            <a:pPr lvl="1"/>
            <a:r>
              <a:rPr lang="en-US" dirty="0" smtClean="0"/>
              <a:t>The confusion over how we know things with whether or not those things exist. </a:t>
            </a:r>
          </a:p>
          <a:p>
            <a:pPr lvl="1"/>
            <a:r>
              <a:rPr lang="en-US" dirty="0" smtClean="0"/>
              <a:t>Reality cannot be reduced to our knowledge of it.</a:t>
            </a:r>
          </a:p>
          <a:p>
            <a:pPr lvl="1"/>
            <a:r>
              <a:rPr lang="en-US" dirty="0" smtClean="0"/>
              <a:t>The nature of social objects – are they static or mobile?</a:t>
            </a:r>
          </a:p>
          <a:p>
            <a:pPr lvl="1"/>
            <a:r>
              <a:rPr lang="en-US" dirty="0" smtClean="0"/>
              <a:t>If objects are mobile, then ontology precedes epistemology. </a:t>
            </a:r>
          </a:p>
          <a:p>
            <a:pPr lvl="1"/>
            <a:r>
              <a:rPr lang="en-US" dirty="0" smtClean="0"/>
              <a:t>This has methodological implications – how do we capture dynamic social objects? </a:t>
            </a:r>
            <a:endParaRPr lang="en-US" dirty="0"/>
          </a:p>
        </p:txBody>
      </p:sp>
    </p:spTree>
    <p:custDataLst>
      <p:tags r:id="rId1"/>
    </p:custDataLst>
    <p:extLst>
      <p:ext uri="{BB962C8B-B14F-4D97-AF65-F5344CB8AC3E}">
        <p14:creationId xmlns:p14="http://schemas.microsoft.com/office/powerpoint/2010/main" val="2676239104"/>
      </p:ext>
    </p:extLst>
  </p:cSld>
  <p:clrMapOvr>
    <a:masterClrMapping/>
  </p:clrMapOvr>
  <mc:AlternateContent xmlns:mc="http://schemas.openxmlformats.org/markup-compatibility/2006" xmlns:p14="http://schemas.microsoft.com/office/powerpoint/2010/main">
    <mc:Choice Requires="p14">
      <p:transition spd="slow" p14:dur="2000" advTm="266692"/>
    </mc:Choice>
    <mc:Fallback xmlns="">
      <p:transition xmlns:p14="http://schemas.microsoft.com/office/powerpoint/2010/main" spd="slow" advTm="26669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504D"/>
                </a:solidFill>
              </a:rPr>
              <a:t>Critical Realism</a:t>
            </a:r>
          </a:p>
        </p:txBody>
      </p:sp>
      <p:sp>
        <p:nvSpPr>
          <p:cNvPr id="3" name="Content Placeholder 2"/>
          <p:cNvSpPr>
            <a:spLocks noGrp="1"/>
          </p:cNvSpPr>
          <p:nvPr>
            <p:ph idx="1"/>
          </p:nvPr>
        </p:nvSpPr>
        <p:spPr>
          <a:xfrm>
            <a:off x="457200" y="1600200"/>
            <a:ext cx="8229600" cy="5257800"/>
          </a:xfrm>
        </p:spPr>
        <p:txBody>
          <a:bodyPr/>
          <a:lstStyle/>
          <a:p>
            <a:r>
              <a:rPr lang="en-US" dirty="0">
                <a:solidFill>
                  <a:schemeClr val="tx1">
                    <a:lumMod val="50000"/>
                  </a:schemeClr>
                </a:solidFill>
              </a:rPr>
              <a:t>Overcomes “epistemic fallacy”</a:t>
            </a:r>
          </a:p>
          <a:p>
            <a:r>
              <a:rPr lang="en-US" dirty="0" smtClean="0"/>
              <a:t>Epistemology is relative</a:t>
            </a:r>
          </a:p>
          <a:p>
            <a:pPr lvl="1"/>
            <a:r>
              <a:rPr lang="en-US" dirty="0" smtClean="0"/>
              <a:t>Change, flux, and interrelations of social objects, structures, and people means reality is not limited to our experiences. </a:t>
            </a:r>
          </a:p>
          <a:p>
            <a:pPr lvl="1"/>
            <a:r>
              <a:rPr lang="en-US" dirty="0" smtClean="0"/>
              <a:t>We each experience different realities.</a:t>
            </a:r>
          </a:p>
          <a:p>
            <a:pPr lvl="1"/>
            <a:endParaRPr lang="en-US" dirty="0"/>
          </a:p>
        </p:txBody>
      </p:sp>
    </p:spTree>
    <p:custDataLst>
      <p:tags r:id="rId1"/>
    </p:custDataLst>
    <p:extLst>
      <p:ext uri="{BB962C8B-B14F-4D97-AF65-F5344CB8AC3E}">
        <p14:creationId xmlns:p14="http://schemas.microsoft.com/office/powerpoint/2010/main" val="3577918954"/>
      </p:ext>
    </p:extLst>
  </p:cSld>
  <p:clrMapOvr>
    <a:masterClrMapping/>
  </p:clrMapOvr>
  <mc:AlternateContent xmlns:mc="http://schemas.openxmlformats.org/markup-compatibility/2006" xmlns:p14="http://schemas.microsoft.com/office/powerpoint/2010/main">
    <mc:Choice Requires="p14">
      <p:transition spd="slow" p14:dur="2000" advTm="89710"/>
    </mc:Choice>
    <mc:Fallback xmlns="">
      <p:transition xmlns:p14="http://schemas.microsoft.com/office/powerpoint/2010/main" spd="slow" advTm="8971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504D"/>
                </a:solidFill>
              </a:rPr>
              <a:t>Critical Realism</a:t>
            </a:r>
          </a:p>
        </p:txBody>
      </p:sp>
      <p:sp>
        <p:nvSpPr>
          <p:cNvPr id="3" name="Content Placeholder 2"/>
          <p:cNvSpPr>
            <a:spLocks noGrp="1"/>
          </p:cNvSpPr>
          <p:nvPr>
            <p:ph idx="1"/>
          </p:nvPr>
        </p:nvSpPr>
        <p:spPr>
          <a:xfrm>
            <a:off x="457200" y="1600200"/>
            <a:ext cx="8229600" cy="5257800"/>
          </a:xfrm>
        </p:spPr>
        <p:txBody>
          <a:bodyPr>
            <a:normAutofit/>
          </a:bodyPr>
          <a:lstStyle/>
          <a:p>
            <a:r>
              <a:rPr lang="en-US" dirty="0">
                <a:solidFill>
                  <a:schemeClr val="tx1">
                    <a:lumMod val="50000"/>
                  </a:schemeClr>
                </a:solidFill>
              </a:rPr>
              <a:t>Overcomes “epistemic fallacy”</a:t>
            </a:r>
          </a:p>
          <a:p>
            <a:r>
              <a:rPr lang="en-US" dirty="0">
                <a:solidFill>
                  <a:srgbClr val="7F7F7F"/>
                </a:solidFill>
              </a:rPr>
              <a:t>Epistemology is </a:t>
            </a:r>
            <a:r>
              <a:rPr lang="en-US" dirty="0" smtClean="0">
                <a:solidFill>
                  <a:srgbClr val="7F7F7F"/>
                </a:solidFill>
              </a:rPr>
              <a:t>relative</a:t>
            </a:r>
          </a:p>
          <a:p>
            <a:r>
              <a:rPr lang="en-US" dirty="0" smtClean="0"/>
              <a:t>Ontology is stratified</a:t>
            </a:r>
          </a:p>
          <a:p>
            <a:pPr lvl="1"/>
            <a:r>
              <a:rPr lang="en-US" dirty="0" smtClean="0"/>
              <a:t>First level: The Empirical – what we observe in our daily life. </a:t>
            </a:r>
          </a:p>
          <a:p>
            <a:pPr lvl="1"/>
            <a:r>
              <a:rPr lang="en-US" dirty="0" smtClean="0"/>
              <a:t>Second level: The Actual – All events that can said to have taken place.</a:t>
            </a:r>
          </a:p>
          <a:p>
            <a:pPr lvl="1"/>
            <a:r>
              <a:rPr lang="en-US" dirty="0" smtClean="0"/>
              <a:t>Third level: The Real – The powers, mechanisms, and potentialities of what may or may not happen.</a:t>
            </a:r>
            <a:endParaRPr lang="en-US" dirty="0"/>
          </a:p>
        </p:txBody>
      </p:sp>
    </p:spTree>
    <p:custDataLst>
      <p:tags r:id="rId1"/>
    </p:custDataLst>
    <p:extLst>
      <p:ext uri="{BB962C8B-B14F-4D97-AF65-F5344CB8AC3E}">
        <p14:creationId xmlns:p14="http://schemas.microsoft.com/office/powerpoint/2010/main" val="4096085886"/>
      </p:ext>
    </p:extLst>
  </p:cSld>
  <p:clrMapOvr>
    <a:masterClrMapping/>
  </p:clrMapOvr>
  <mc:AlternateContent xmlns:mc="http://schemas.openxmlformats.org/markup-compatibility/2006" xmlns:p14="http://schemas.microsoft.com/office/powerpoint/2010/main">
    <mc:Choice Requires="p14">
      <p:transition spd="slow" p14:dur="2000" advTm="83289"/>
    </mc:Choice>
    <mc:Fallback xmlns="">
      <p:transition xmlns:p14="http://schemas.microsoft.com/office/powerpoint/2010/main" spd="slow" advTm="8328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504D"/>
                </a:solidFill>
              </a:rPr>
              <a:t>Critical Realism</a:t>
            </a:r>
          </a:p>
        </p:txBody>
      </p:sp>
      <p:sp>
        <p:nvSpPr>
          <p:cNvPr id="3" name="Content Placeholder 2"/>
          <p:cNvSpPr>
            <a:spLocks noGrp="1"/>
          </p:cNvSpPr>
          <p:nvPr>
            <p:ph idx="1"/>
          </p:nvPr>
        </p:nvSpPr>
        <p:spPr>
          <a:xfrm>
            <a:off x="457200" y="1600200"/>
            <a:ext cx="8229600" cy="5257800"/>
          </a:xfrm>
        </p:spPr>
        <p:txBody>
          <a:bodyPr>
            <a:normAutofit/>
          </a:bodyPr>
          <a:lstStyle/>
          <a:p>
            <a:r>
              <a:rPr lang="en-US" dirty="0">
                <a:solidFill>
                  <a:schemeClr val="tx1">
                    <a:lumMod val="50000"/>
                  </a:schemeClr>
                </a:solidFill>
              </a:rPr>
              <a:t>Overcomes “epistemic fallacy”</a:t>
            </a:r>
          </a:p>
          <a:p>
            <a:r>
              <a:rPr lang="en-US" dirty="0">
                <a:solidFill>
                  <a:srgbClr val="7F7F7F"/>
                </a:solidFill>
              </a:rPr>
              <a:t>Epistemology is relative</a:t>
            </a:r>
          </a:p>
          <a:p>
            <a:r>
              <a:rPr lang="en-US" dirty="0">
                <a:solidFill>
                  <a:srgbClr val="7F7F7F"/>
                </a:solidFill>
              </a:rPr>
              <a:t>Ontology is </a:t>
            </a:r>
            <a:r>
              <a:rPr lang="en-US" dirty="0" smtClean="0">
                <a:solidFill>
                  <a:srgbClr val="7F7F7F"/>
                </a:solidFill>
              </a:rPr>
              <a:t>stratified</a:t>
            </a:r>
          </a:p>
          <a:p>
            <a:r>
              <a:rPr lang="en-US" dirty="0" smtClean="0"/>
              <a:t>Lessons?</a:t>
            </a:r>
          </a:p>
          <a:p>
            <a:pPr lvl="1"/>
            <a:r>
              <a:rPr lang="en-US" dirty="0" smtClean="0"/>
              <a:t>A stratified ontology means “the cultural” consists of underlying mechanisms and powers that create potentialities of actual, empirical experiences.</a:t>
            </a:r>
          </a:p>
          <a:p>
            <a:pPr lvl="1"/>
            <a:r>
              <a:rPr lang="en-US" dirty="0" smtClean="0"/>
              <a:t>That social objects are dynamic means we must capture </a:t>
            </a:r>
            <a:r>
              <a:rPr lang="en-US" i="1" dirty="0" smtClean="0"/>
              <a:t>time</a:t>
            </a:r>
            <a:r>
              <a:rPr lang="en-US" dirty="0" smtClean="0"/>
              <a:t> in our understanding of “the cultural.”</a:t>
            </a:r>
          </a:p>
          <a:p>
            <a:pPr lvl="1"/>
            <a:endParaRPr lang="en-US" dirty="0" smtClean="0"/>
          </a:p>
          <a:p>
            <a:pPr lvl="1"/>
            <a:endParaRPr lang="en-US" dirty="0"/>
          </a:p>
        </p:txBody>
      </p:sp>
    </p:spTree>
    <p:custDataLst>
      <p:tags r:id="rId1"/>
    </p:custDataLst>
    <p:extLst>
      <p:ext uri="{BB962C8B-B14F-4D97-AF65-F5344CB8AC3E}">
        <p14:creationId xmlns:p14="http://schemas.microsoft.com/office/powerpoint/2010/main" val="2718835048"/>
      </p:ext>
    </p:extLst>
  </p:cSld>
  <p:clrMapOvr>
    <a:masterClrMapping/>
  </p:clrMapOvr>
  <mc:AlternateContent xmlns:mc="http://schemas.openxmlformats.org/markup-compatibility/2006" xmlns:p14="http://schemas.microsoft.com/office/powerpoint/2010/main">
    <mc:Choice Requires="p14">
      <p:transition spd="slow" p14:dur="2000" advTm="93053"/>
    </mc:Choice>
    <mc:Fallback xmlns="">
      <p:transition xmlns:p14="http://schemas.microsoft.com/office/powerpoint/2010/main" spd="slow" advTm="9305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504D"/>
                </a:solidFill>
              </a:rPr>
              <a:t>Critical Realism in CPE</a:t>
            </a:r>
            <a:endParaRPr lang="en-US" dirty="0">
              <a:solidFill>
                <a:srgbClr val="C0504D"/>
              </a:solidFill>
            </a:endParaRPr>
          </a:p>
        </p:txBody>
      </p:sp>
      <p:sp>
        <p:nvSpPr>
          <p:cNvPr id="3" name="Content Placeholder 2"/>
          <p:cNvSpPr>
            <a:spLocks noGrp="1"/>
          </p:cNvSpPr>
          <p:nvPr>
            <p:ph idx="1"/>
          </p:nvPr>
        </p:nvSpPr>
        <p:spPr>
          <a:xfrm>
            <a:off x="457200" y="1600200"/>
            <a:ext cx="8229600" cy="5257800"/>
          </a:xfrm>
        </p:spPr>
        <p:txBody>
          <a:bodyPr>
            <a:normAutofit/>
          </a:bodyPr>
          <a:lstStyle/>
          <a:p>
            <a:pPr marL="0" indent="0">
              <a:buNone/>
            </a:pPr>
            <a:endParaRPr lang="en-US" dirty="0" smtClean="0"/>
          </a:p>
          <a:p>
            <a:r>
              <a:rPr lang="en-US" dirty="0" smtClean="0"/>
              <a:t>“The cultural” understood as semiotics – the process of meaning making through imaginaries. </a:t>
            </a:r>
          </a:p>
          <a:p>
            <a:pPr lvl="1"/>
            <a:r>
              <a:rPr lang="en-US" dirty="0" smtClean="0"/>
              <a:t>Discourse analysis preferred methodology. </a:t>
            </a:r>
            <a:endParaRPr lang="en-US" dirty="0"/>
          </a:p>
          <a:p>
            <a:r>
              <a:rPr lang="en-US" dirty="0" smtClean="0"/>
              <a:t>“The cultural” understood as “civilizational project(s)”</a:t>
            </a:r>
          </a:p>
          <a:p>
            <a:pPr lvl="1"/>
            <a:r>
              <a:rPr lang="en-US" dirty="0" smtClean="0"/>
              <a:t>Historical structuring beyond the nation-state.</a:t>
            </a:r>
          </a:p>
        </p:txBody>
      </p:sp>
    </p:spTree>
    <p:custDataLst>
      <p:tags r:id="rId1"/>
    </p:custDataLst>
    <p:extLst>
      <p:ext uri="{BB962C8B-B14F-4D97-AF65-F5344CB8AC3E}">
        <p14:creationId xmlns:p14="http://schemas.microsoft.com/office/powerpoint/2010/main" val="3501539308"/>
      </p:ext>
    </p:extLst>
  </p:cSld>
  <p:clrMapOvr>
    <a:masterClrMapping/>
  </p:clrMapOvr>
  <mc:AlternateContent xmlns:mc="http://schemas.openxmlformats.org/markup-compatibility/2006" xmlns:p14="http://schemas.microsoft.com/office/powerpoint/2010/main">
    <mc:Choice Requires="p14">
      <p:transition spd="slow" p14:dur="2000" advTm="114924"/>
    </mc:Choice>
    <mc:Fallback xmlns="">
      <p:transition xmlns:p14="http://schemas.microsoft.com/office/powerpoint/2010/main" spd="slow" advTm="11492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6.2|12|58.1|18.4|59.5|21.6"/>
</p:tagLst>
</file>

<file path=ppt/tags/tag10.xml><?xml version="1.0" encoding="utf-8"?>
<p:tagLst xmlns:a="http://schemas.openxmlformats.org/drawingml/2006/main" xmlns:r="http://schemas.openxmlformats.org/officeDocument/2006/relationships" xmlns:p="http://schemas.openxmlformats.org/presentationml/2006/main">
  <p:tag name="TIMING" val="|1.1|6.3|5.3|14.3"/>
</p:tagLst>
</file>

<file path=ppt/tags/tag2.xml><?xml version="1.0" encoding="utf-8"?>
<p:tagLst xmlns:a="http://schemas.openxmlformats.org/drawingml/2006/main" xmlns:r="http://schemas.openxmlformats.org/officeDocument/2006/relationships" xmlns:p="http://schemas.openxmlformats.org/presentationml/2006/main">
  <p:tag name="TIMING" val="|1.8|28.1|8.7"/>
</p:tagLst>
</file>

<file path=ppt/tags/tag3.xml><?xml version="1.0" encoding="utf-8"?>
<p:tagLst xmlns:a="http://schemas.openxmlformats.org/drawingml/2006/main" xmlns:r="http://schemas.openxmlformats.org/officeDocument/2006/relationships" xmlns:p="http://schemas.openxmlformats.org/presentationml/2006/main">
  <p:tag name="TIMING" val="|2.8|17.1|15.3|8.3"/>
</p:tagLst>
</file>

<file path=ppt/tags/tag4.xml><?xml version="1.0" encoding="utf-8"?>
<p:tagLst xmlns:a="http://schemas.openxmlformats.org/drawingml/2006/main" xmlns:r="http://schemas.openxmlformats.org/officeDocument/2006/relationships" xmlns:p="http://schemas.openxmlformats.org/presentationml/2006/main">
  <p:tag name="TIMING" val="|1.2|12.2|42.5"/>
</p:tagLst>
</file>

<file path=ppt/tags/tag5.xml><?xml version="1.0" encoding="utf-8"?>
<p:tagLst xmlns:a="http://schemas.openxmlformats.org/drawingml/2006/main" xmlns:r="http://schemas.openxmlformats.org/officeDocument/2006/relationships" xmlns:p="http://schemas.openxmlformats.org/presentationml/2006/main">
  <p:tag name="TIMING" val="|8.3|8.7|35.9|12"/>
</p:tagLst>
</file>

<file path=ppt/tags/tag6.xml><?xml version="1.0" encoding="utf-8"?>
<p:tagLst xmlns:a="http://schemas.openxmlformats.org/drawingml/2006/main" xmlns:r="http://schemas.openxmlformats.org/officeDocument/2006/relationships" xmlns:p="http://schemas.openxmlformats.org/presentationml/2006/main">
  <p:tag name="TIMING" val="|16.1|13.6|13.4"/>
</p:tagLst>
</file>

<file path=ppt/tags/tag7.xml><?xml version="1.0" encoding="utf-8"?>
<p:tagLst xmlns:a="http://schemas.openxmlformats.org/drawingml/2006/main" xmlns:r="http://schemas.openxmlformats.org/officeDocument/2006/relationships" xmlns:p="http://schemas.openxmlformats.org/presentationml/2006/main">
  <p:tag name="TIMING" val="|0.2|0.1|0.1"/>
</p:tagLst>
</file>

<file path=ppt/tags/tag8.xml><?xml version="1.0" encoding="utf-8"?>
<p:tagLst xmlns:a="http://schemas.openxmlformats.org/drawingml/2006/main" xmlns:r="http://schemas.openxmlformats.org/officeDocument/2006/relationships" xmlns:p="http://schemas.openxmlformats.org/presentationml/2006/main">
  <p:tag name="TIMING" val="|9.3|16.3|33.3|41.7"/>
</p:tagLst>
</file>

<file path=ppt/tags/tag9.xml><?xml version="1.0" encoding="utf-8"?>
<p:tagLst xmlns:a="http://schemas.openxmlformats.org/drawingml/2006/main" xmlns:r="http://schemas.openxmlformats.org/officeDocument/2006/relationships" xmlns:p="http://schemas.openxmlformats.org/presentationml/2006/main">
  <p:tag name="TIMING" val="|10|55.1|33.5|31.8"/>
</p:tagLst>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233</TotalTime>
  <Words>1017</Words>
  <Application>Microsoft Macintosh PowerPoint</Application>
  <PresentationFormat>On-screen Show (4:3)</PresentationFormat>
  <Paragraphs>80</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 Black </vt:lpstr>
      <vt:lpstr>The cultural mechanisms producing hybrid education in Cambodia:  Towards a dialectical critical cultural political economy</vt:lpstr>
      <vt:lpstr>The cultural mechanisms producing hybrid education in Cambodia:  Towards a dialectical critical cultural political economy</vt:lpstr>
      <vt:lpstr>What is meant by “the cultural” and how does it converge with and diverge from “the economic” and “the political” in our understanding of educational change within contemporary globalization?</vt:lpstr>
      <vt:lpstr>The short answer:  An anthropological theory of value can be the abstract concept we use to understand “the cultural” across contexts within CPE.</vt:lpstr>
      <vt:lpstr>Critical Realism</vt:lpstr>
      <vt:lpstr>Critical Realism</vt:lpstr>
      <vt:lpstr>Critical Realism</vt:lpstr>
      <vt:lpstr>Critical Realism</vt:lpstr>
      <vt:lpstr>Critical Realism in CPE</vt:lpstr>
      <vt:lpstr>But where is human agency?</vt:lpstr>
      <vt:lpstr>Morphogenetic sequence</vt:lpstr>
      <vt:lpstr>An anthropological theory of value</vt:lpstr>
      <vt:lpstr>“The cultural” in the Political &amp; Economic</vt:lpstr>
      <vt:lpstr>PowerPoint Presentation</vt:lpstr>
      <vt:lpstr>“The cultural” in the moment of privatization</vt:lpstr>
      <vt:lpstr>Future as cultural fact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cultural mechanisms producing hybrid education in Cambodia:  Towards a dialectical critical cultural political economy</dc:title>
  <dc:creator>William Brehm</dc:creator>
  <cp:lastModifiedBy>William Brehm</cp:lastModifiedBy>
  <cp:revision>53</cp:revision>
  <dcterms:created xsi:type="dcterms:W3CDTF">2014-03-04T03:04:33Z</dcterms:created>
  <dcterms:modified xsi:type="dcterms:W3CDTF">2014-03-04T08:51:17Z</dcterms:modified>
</cp:coreProperties>
</file>