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/>
    <p:restoredTop sz="94674"/>
  </p:normalViewPr>
  <p:slideViewPr>
    <p:cSldViewPr>
      <p:cViewPr varScale="1">
        <p:scale>
          <a:sx n="124" d="100"/>
          <a:sy n="124" d="100"/>
        </p:scale>
        <p:origin x="1720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1F17-50BF-483C-941D-8200CDADCC4D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E216-903A-4CC6-BC4A-512777E9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1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1F17-50BF-483C-941D-8200CDADCC4D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E216-903A-4CC6-BC4A-512777E9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3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1F17-50BF-483C-941D-8200CDADCC4D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E216-903A-4CC6-BC4A-512777E9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1F17-50BF-483C-941D-8200CDADCC4D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E216-903A-4CC6-BC4A-512777E9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4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1F17-50BF-483C-941D-8200CDADCC4D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E216-903A-4CC6-BC4A-512777E9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8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1F17-50BF-483C-941D-8200CDADCC4D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E216-903A-4CC6-BC4A-512777E9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2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1F17-50BF-483C-941D-8200CDADCC4D}" type="datetimeFigureOut">
              <a:rPr lang="en-US" smtClean="0"/>
              <a:t>4/30/19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E216-903A-4CC6-BC4A-512777E9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1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1F17-50BF-483C-941D-8200CDADCC4D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E216-903A-4CC6-BC4A-512777E9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4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1F17-50BF-483C-941D-8200CDADCC4D}" type="datetimeFigureOut">
              <a:rPr lang="en-US" smtClean="0"/>
              <a:t>4/30/19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E216-903A-4CC6-BC4A-512777E9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1F17-50BF-483C-941D-8200CDADCC4D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E216-903A-4CC6-BC4A-512777E9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5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1F17-50BF-483C-941D-8200CDADCC4D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E216-903A-4CC6-BC4A-512777E9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4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D1F17-50BF-483C-941D-8200CDADCC4D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FE216-903A-4CC6-BC4A-512777E9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0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143000" y="670166"/>
            <a:ext cx="6568210" cy="333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200" b="1">
              <a:solidFill>
                <a:schemeClr val="tx2">
                  <a:lumMod val="25000"/>
                  <a:lumOff val="75000"/>
                </a:schemeClr>
              </a:solidFill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57789"/>
              </p:ext>
            </p:extLst>
          </p:nvPr>
        </p:nvGraphicFramePr>
        <p:xfrm>
          <a:off x="12195" y="-7622"/>
          <a:ext cx="911179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53"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Experiencing science in free choice play pre school</a:t>
                      </a:r>
                    </a:p>
                    <a:p>
                      <a:pPr algn="ctr"/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Sue Dale </a:t>
                      </a:r>
                      <a:r>
                        <a:rPr lang="en-US" sz="15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Tunnicliffe</a:t>
                      </a: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University College London </a:t>
                      </a:r>
                      <a:r>
                        <a:rPr lang="en-US" sz="15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Insitute</a:t>
                      </a:r>
                      <a:r>
                        <a:rPr lang="en-US" sz="15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Education.    </a:t>
                      </a:r>
                      <a:r>
                        <a:rPr lang="en-US" sz="15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s.tunnicliffe@ucl.ac.uk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278DEFF7-EF4F-5140-A541-A39274098EFF}"/>
              </a:ext>
            </a:extLst>
          </p:cNvPr>
          <p:cNvSpPr/>
          <p:nvPr/>
        </p:nvSpPr>
        <p:spPr>
          <a:xfrm>
            <a:off x="76202" y="670166"/>
            <a:ext cx="2107138" cy="2671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29782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cs typeface="Times New Roman" pitchFamily="18" charset="0"/>
              </a:rPr>
              <a:t>I. Introduction</a:t>
            </a:r>
            <a:endParaRPr lang="en-US" sz="1050" b="1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Early years, i.e. pre formal schooling children are intuitive scientists (Gopnik,2009)  research in early years in formal school shows that young children can investigate, collect evidence and conclude( e.g. </a:t>
            </a:r>
            <a:r>
              <a:rPr lang="en-US" sz="1200" dirty="0" err="1">
                <a:solidFill>
                  <a:schemeClr val="tx1"/>
                </a:solidFill>
              </a:rPr>
              <a:t>Monteira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etc.al</a:t>
            </a:r>
            <a:r>
              <a:rPr lang="en-US" sz="1200" dirty="0">
                <a:solidFill>
                  <a:schemeClr val="tx1"/>
                </a:solidFill>
              </a:rPr>
              <a:t> (2016), </a:t>
            </a:r>
            <a:r>
              <a:rPr lang="en-US" sz="1200" dirty="0" err="1">
                <a:solidFill>
                  <a:schemeClr val="tx1"/>
                </a:solidFill>
              </a:rPr>
              <a:t>Piekeney</a:t>
            </a:r>
            <a:r>
              <a:rPr lang="en-US" sz="1200" dirty="0">
                <a:solidFill>
                  <a:schemeClr val="tx1"/>
                </a:solidFill>
              </a:rPr>
              <a:t> et al. (2113).</a:t>
            </a:r>
          </a:p>
          <a:p>
            <a:pPr defTabSz="29782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cs typeface="Times New Roman" pitchFamily="18" charset="0"/>
              </a:rPr>
              <a:t>Many adults consider play a waste of time</a:t>
            </a:r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( Moyles</a:t>
            </a:r>
            <a:r>
              <a:rPr lang="en-US" sz="1200" dirty="0">
                <a:solidFill>
                  <a:schemeClr val="tx1"/>
                </a:solidFill>
                <a:cs typeface="Times New Roman" pitchFamily="18" charset="0"/>
              </a:rPr>
              <a:t>,(Ed) (1989)Roth et al.(2013) said “Play is children’s work`’</a:t>
            </a:r>
            <a:r>
              <a:rPr lang="en-US" sz="1050" dirty="0">
                <a:solidFill>
                  <a:schemeClr val="tx1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8DEFF7-EF4F-5140-A541-A39274098EFF}"/>
              </a:ext>
            </a:extLst>
          </p:cNvPr>
          <p:cNvSpPr/>
          <p:nvPr/>
        </p:nvSpPr>
        <p:spPr>
          <a:xfrm>
            <a:off x="37595" y="4114800"/>
            <a:ext cx="2133599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29782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cs typeface="Times New Roman" pitchFamily="18" charset="0"/>
              </a:rPr>
              <a:t>II. Background</a:t>
            </a:r>
          </a:p>
          <a:p>
            <a:r>
              <a:rPr lang="en-US" sz="1200" dirty="0">
                <a:solidFill>
                  <a:schemeClr val="tx1"/>
                </a:solidFill>
                <a:cs typeface="Times New Roman" pitchFamily="18" charset="0"/>
              </a:rPr>
              <a:t>B</a:t>
            </a:r>
            <a:r>
              <a:rPr lang="en-US" sz="1200" b="1" dirty="0">
                <a:solidFill>
                  <a:schemeClr val="tx1"/>
                </a:solidFill>
              </a:rPr>
              <a:t>ut these studies were about children in mediated  situations, items provided, set up  and  </a:t>
            </a:r>
            <a:r>
              <a:rPr lang="en-US" sz="1200" b="1" dirty="0">
                <a:solidFill>
                  <a:schemeClr val="tx1"/>
                </a:solidFill>
                <a:cs typeface="Times New Roman" pitchFamily="18" charset="0"/>
              </a:rPr>
              <a:t>supported</a:t>
            </a:r>
            <a:r>
              <a:rPr lang="en-US" sz="1200" b="1" dirty="0">
                <a:solidFill>
                  <a:schemeClr val="tx1"/>
                </a:solidFill>
              </a:rPr>
              <a:t> encounters</a:t>
            </a:r>
            <a:endParaRPr lang="en-US" sz="1200" b="1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  <a:p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err="1"/>
              <a:t>PEaf</a:t>
            </a:r>
            <a:endParaRPr lang="en-US" sz="1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8DEFF7-EF4F-5140-A541-A39274098EFF}"/>
              </a:ext>
            </a:extLst>
          </p:cNvPr>
          <p:cNvSpPr/>
          <p:nvPr/>
        </p:nvSpPr>
        <p:spPr>
          <a:xfrm>
            <a:off x="2243990" y="1026164"/>
            <a:ext cx="4648200" cy="567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29782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8DEFF7-EF4F-5140-A541-A39274098EFF}"/>
              </a:ext>
            </a:extLst>
          </p:cNvPr>
          <p:cNvSpPr/>
          <p:nvPr/>
        </p:nvSpPr>
        <p:spPr>
          <a:xfrm>
            <a:off x="6892190" y="891549"/>
            <a:ext cx="2133599" cy="4537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29782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chemeClr val="tx1"/>
                </a:solidFill>
                <a:cs typeface="Times New Roman" pitchFamily="18" charset="0"/>
              </a:rPr>
              <a:t>IV. Free choice Play</a:t>
            </a:r>
          </a:p>
          <a:p>
            <a:pPr defTabSz="29782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78DEFF7-EF4F-5140-A541-A39274098EFF}"/>
              </a:ext>
            </a:extLst>
          </p:cNvPr>
          <p:cNvSpPr/>
          <p:nvPr/>
        </p:nvSpPr>
        <p:spPr>
          <a:xfrm>
            <a:off x="6927883" y="5492775"/>
            <a:ext cx="2133599" cy="1212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29782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cs typeface="Times New Roman" pitchFamily="18" charset="0"/>
              </a:rPr>
              <a:t>V. Authors’ bio:</a:t>
            </a:r>
          </a:p>
          <a:p>
            <a:pPr defTabSz="29782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cs typeface="Times New Roman" pitchFamily="18" charset="0"/>
              </a:rPr>
              <a:t>`</a:t>
            </a:r>
            <a:r>
              <a:rPr lang="en-US" sz="900" dirty="0" err="1">
                <a:solidFill>
                  <a:schemeClr val="tx1"/>
                </a:solidFill>
                <a:cs typeface="Times New Roman" pitchFamily="18" charset="0"/>
              </a:rPr>
              <a:t>Dr</a:t>
            </a:r>
            <a:r>
              <a:rPr lang="en-US" sz="900" dirty="0">
                <a:solidFill>
                  <a:schemeClr val="tx1"/>
                </a:solidFill>
                <a:cs typeface="Times New Roman" pitchFamily="18" charset="0"/>
              </a:rPr>
              <a:t> Sue Dale </a:t>
            </a:r>
            <a:r>
              <a:rPr lang="en-US" sz="900" dirty="0" err="1">
                <a:solidFill>
                  <a:schemeClr val="tx1"/>
                </a:solidFill>
                <a:cs typeface="Times New Roman" pitchFamily="18" charset="0"/>
              </a:rPr>
              <a:t>Tunnicliife</a:t>
            </a:r>
            <a:r>
              <a:rPr lang="en-US" sz="900" dirty="0">
                <a:solidFill>
                  <a:schemeClr val="tx1"/>
                </a:solidFill>
                <a:cs typeface="Times New Roman" pitchFamily="18" charset="0"/>
              </a:rPr>
              <a:t>  is a Reader in Science Education at University College London’s Institute of Education,</a:t>
            </a:r>
          </a:p>
          <a:p>
            <a:pPr defTabSz="29782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cs typeface="Times New Roman" pitchFamily="18" charset="0"/>
              </a:rPr>
              <a:t>She is a zoologist specializing in education, particularly informal;  She  has published widely</a:t>
            </a:r>
          </a:p>
          <a:p>
            <a:pPr defTabSz="29782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cs typeface="Times New Roman" pitchFamily="18" charset="0"/>
              </a:rPr>
              <a:t>She is a Life e member of NSTA </a:t>
            </a:r>
          </a:p>
          <a:p>
            <a:pPr defTabSz="29782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tx1"/>
              </a:solidFill>
              <a:cs typeface="Times New Roman" pitchFamily="18" charset="0"/>
            </a:endParaRPr>
          </a:p>
          <a:p>
            <a:pPr defTabSz="29782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6201" y="5115342"/>
            <a:ext cx="20795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III </a:t>
            </a:r>
            <a:r>
              <a:rPr lang="en-US" sz="1400" b="1" dirty="0"/>
              <a:t>Guiding Questions</a:t>
            </a:r>
          </a:p>
          <a:p>
            <a:r>
              <a:rPr lang="en-US" sz="1200" dirty="0"/>
              <a:t>What do young children choose to do in their own time which we call play?</a:t>
            </a:r>
          </a:p>
          <a:p>
            <a:r>
              <a:rPr lang="en-US" sz="1200" dirty="0"/>
              <a:t>What ‘science actions’ are used? These experiences form the foundation of their science  and  STEM capital</a:t>
            </a:r>
            <a:endParaRPr lang="en-US" sz="1200" b="1" dirty="0"/>
          </a:p>
          <a:p>
            <a:endParaRPr lang="en-US" sz="1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9CC81B-DF41-4D39-923F-7E60351C16CA}"/>
              </a:ext>
            </a:extLst>
          </p:cNvPr>
          <p:cNvSpPr/>
          <p:nvPr/>
        </p:nvSpPr>
        <p:spPr>
          <a:xfrm>
            <a:off x="2259539" y="149560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2978292">
              <a:defRPr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classroom.</a:t>
            </a:r>
            <a:endParaRPr lang="en-US" sz="1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1127366"/>
            <a:ext cx="1663700" cy="1544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775870"/>
            <a:ext cx="1710589" cy="1463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295789"/>
            <a:ext cx="1710589" cy="116138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123372"/>
              </p:ext>
            </p:extLst>
          </p:nvPr>
        </p:nvGraphicFramePr>
        <p:xfrm>
          <a:off x="2446130" y="932819"/>
          <a:ext cx="4183270" cy="5620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1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Activity</a:t>
                      </a:r>
                      <a:endParaRPr lang="en-GB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Scientific concepts</a:t>
                      </a:r>
                      <a:endParaRPr lang="en-GB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Science in action actions</a:t>
                      </a:r>
                      <a:endParaRPr lang="en-GB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Play in general</a:t>
                      </a:r>
                      <a:endParaRPr lang="en-GB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2584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Nature of science</a:t>
                      </a:r>
                      <a:endParaRPr lang="en-GB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Observation, questions, plan to solve problem, choose items, recognizing outcome, repeating investigations, changing variables. Patterns  over time</a:t>
                      </a:r>
                      <a:endParaRPr lang="en-GB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1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MATERIALS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Sand play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Forces, properties, feelings, mixtures, evaporation, friction, surfaces, 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Filling,  pouring, capacity, emptying, </a:t>
                      </a:r>
                      <a:r>
                        <a:rPr lang="en-US" sz="1000" err="1">
                          <a:effectLst/>
                        </a:rPr>
                        <a:t>moulding</a:t>
                      </a:r>
                      <a:r>
                        <a:rPr lang="en-US" sz="1000">
                          <a:effectLst/>
                        </a:rPr>
                        <a:t>, making tunnels, wet and dry sand. 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Water Play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Mixing, currents, forces, gravity, ice- change of state, properties of water, absorption, 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Using senses, hot, cold, tepid, </a:t>
                      </a:r>
                      <a:endParaRPr lang="en-GB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Forces, gravity, buoyancy, measuring capacity, surface tension, light, colour, refraction,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78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Everyday</a:t>
                      </a:r>
                      <a:endParaRPr lang="en-GB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Bricks, stones, soil, twigs </a:t>
                      </a:r>
                      <a:endParaRPr lang="en-GB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Malleable materials 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Properties, centre of mass, stability, strength, energy, purpose, design</a:t>
                      </a:r>
                      <a:endParaRPr lang="en-GB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Twists, pushes, pulls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Construction. Making towers, bridges, homes for something,  using levers.Wet, clay,  mud, dough, modeling, throwing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1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VENUES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78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Outdoor Play</a:t>
                      </a:r>
                      <a:endParaRPr lang="en-GB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Light, shadows, weather, earth science </a:t>
                      </a:r>
                      <a:endParaRPr lang="en-GB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living world  biodiversity  local plants, animals,</a:t>
                      </a:r>
                      <a:endParaRPr lang="en-GB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Soils, pebbles, stones, weather,  rain, snow, hail, ice, appropriate clothing, sky, clouds, sun, recording weather, indicator species, variety of plants and particular habitats, clothes for weather. Flight, pets, how animals move, behave.</a:t>
                      </a:r>
                      <a:endParaRPr lang="en-GB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673" marR="566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70450" y="541018"/>
            <a:ext cx="435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Some examples of free choice play activities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1" y="3329548"/>
            <a:ext cx="1747753" cy="8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4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480</Words>
  <Application>Microsoft Macintosh PowerPoint</Application>
  <PresentationFormat>On-screen Show (4:3)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</dc:creator>
  <cp:lastModifiedBy>Tunnicliffe, Sue</cp:lastModifiedBy>
  <cp:revision>48</cp:revision>
  <cp:lastPrinted>2018-05-21T23:34:42Z</cp:lastPrinted>
  <dcterms:created xsi:type="dcterms:W3CDTF">2015-03-09T01:56:06Z</dcterms:created>
  <dcterms:modified xsi:type="dcterms:W3CDTF">2019-04-30T11:49:52Z</dcterms:modified>
</cp:coreProperties>
</file>