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4" r:id="rId3"/>
    <p:sldId id="278" r:id="rId4"/>
    <p:sldId id="279" r:id="rId5"/>
    <p:sldId id="276" r:id="rId6"/>
    <p:sldId id="280" r:id="rId7"/>
    <p:sldId id="281" r:id="rId8"/>
    <p:sldId id="266" r:id="rId9"/>
    <p:sldId id="282" r:id="rId10"/>
    <p:sldId id="267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55" autoAdjust="0"/>
  </p:normalViewPr>
  <p:slideViewPr>
    <p:cSldViewPr showGuides="1">
      <p:cViewPr varScale="1">
        <p:scale>
          <a:sx n="118" d="100"/>
          <a:sy n="118" d="100"/>
        </p:scale>
        <p:origin x="21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96" y="6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3902F-03B8-4CB6-B37E-9919CB02FA5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325BF4-5141-4634-9CA1-905983B612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941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7A8F7-243F-4B8F-9979-EC4B513B74D1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623E2-143C-47CF-ACFE-2D7CFB3760A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67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indent="0" algn="l" defTabSz="914400" rtl="0" eaLnBrk="1" latinLnBrk="0" hangingPunct="1">
      <a:spcBef>
        <a:spcPts val="1200"/>
      </a:spcBef>
      <a:buFont typeface="Arial" pitchFamily="34" charset="0"/>
      <a:buNone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45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277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72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diagram reported by PISA in 2012 shows where Chile stands in comparison with the other countries that took the test in Math.</a:t>
            </a:r>
          </a:p>
          <a:p>
            <a:r>
              <a:rPr lang="en-US" dirty="0" smtClean="0"/>
              <a:t>As you can see it is positioned in the worst place: among countries with low achievement, low equality, and strong relationship between performance and SES</a:t>
            </a:r>
          </a:p>
          <a:p>
            <a:r>
              <a:rPr lang="en-US" dirty="0" smtClean="0"/>
              <a:t>Although PISA has pointed out of the importance of taking into account this context…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9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diagram reported by PISA in 2012 shows where Chile stands in comparison with the other countries that took the test in Math.</a:t>
            </a:r>
          </a:p>
          <a:p>
            <a:r>
              <a:rPr lang="en-US" dirty="0" smtClean="0"/>
              <a:t>As you can see it is positioned in the worst place: among countries with low achievement, low equality, and strong relationship between performance and SES</a:t>
            </a:r>
          </a:p>
          <a:p>
            <a:r>
              <a:rPr lang="en-US" dirty="0" smtClean="0"/>
              <a:t>Although PISA has pointed out of the importance of taking into account this context…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129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diagram reported by PISA in 2012 shows where Chile stands in comparison with the other countries that took the test in Math.</a:t>
            </a:r>
          </a:p>
          <a:p>
            <a:r>
              <a:rPr lang="en-US" dirty="0" smtClean="0"/>
              <a:t>As you can see it is positioned in the worst place: among countries with low achievement, low equality, and strong relationship between performance and SES</a:t>
            </a:r>
          </a:p>
          <a:p>
            <a:r>
              <a:rPr lang="en-US" dirty="0" smtClean="0"/>
              <a:t>Although PISA has pointed out of the importance of taking into account this context…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6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623E2-143C-47CF-ACFE-2D7CFB3760A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2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57188" y="4214283"/>
            <a:ext cx="6311900" cy="451551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000" dirty="0"/>
              <a:t>Focusing on different subject outcomes, the percentage of total variance in student’s Raw attainment attributable to differences between schools was sizable: 36.9% in language and 47.3% in mathematics. However, after controlling for aspects arguably out of the school control, the equivalent figures were dramatically reduced to 6.1% in language and 13.4% in mathematics, indicating that the pupil intake and contextual features of Chilean secondary schools exert a very powerful influence on students’ performance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en-GB" sz="1400" dirty="0">
              <a:latin typeface="Times New Roman" charset="0"/>
              <a:cs typeface="Arial" charset="0"/>
            </a:endParaRPr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3884613" y="8684615"/>
            <a:ext cx="2971800" cy="45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FDE77DB-1E0E-3B4F-BE19-7BFFFDB04536}" type="slidenum">
              <a:rPr lang="en-GB" sz="1200"/>
              <a:pPr algn="r" eaLnBrk="1" hangingPunct="1"/>
              <a:t>7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586334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57188" y="4214283"/>
            <a:ext cx="6311900" cy="451551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000" dirty="0"/>
              <a:t>Focusing on different subject outcomes, the percentage of total variance in student’s Raw attainment attributable to differences between schools was sizable: 36.9% in language and 47.3% in mathematics. However, after controlling for aspects arguably out of the school control, the equivalent figures were dramatically reduced to 6.1% in language and 13.4% in mathematics, indicating that the pupil intake and contextual features of Chilean secondary schools exert a very powerful influence on students’ performance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en-GB" sz="1400" dirty="0">
              <a:latin typeface="Times New Roman" charset="0"/>
              <a:cs typeface="Arial" charset="0"/>
            </a:endParaRPr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3884613" y="8684615"/>
            <a:ext cx="2971800" cy="45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FDE77DB-1E0E-3B4F-BE19-7BFFFDB04536}" type="slidenum">
              <a:rPr lang="en-GB" sz="1200"/>
              <a:pPr algn="r" eaLnBrk="1" hangingPunct="1"/>
              <a:t>8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07245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57188" y="4214283"/>
            <a:ext cx="6311900" cy="451551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 indent="0" algn="just">
              <a:spcBef>
                <a:spcPct val="0"/>
              </a:spcBef>
              <a:spcAft>
                <a:spcPts val="1200"/>
              </a:spcAft>
              <a:buNone/>
            </a:pPr>
            <a:r>
              <a:rPr lang="en-GB" sz="2000" dirty="0"/>
              <a:t>Focusing on different subject outcomes, the percentage of total variance in student’s Raw attainment attributable to differences between schools was sizable: 36.9% in language and 47.3% in mathematics. However, after controlling for aspects arguably out of the school control, the equivalent figures were dramatically reduced to 6.1% in language and 13.4% in mathematics, indicating that the pupil intake and contextual features of Chilean secondary schools exert a very powerful influence on students’ performance</a:t>
            </a:r>
          </a:p>
          <a:p>
            <a:pPr algn="just">
              <a:spcBef>
                <a:spcPct val="0"/>
              </a:spcBef>
              <a:spcAft>
                <a:spcPts val="1200"/>
              </a:spcAft>
            </a:pPr>
            <a:endParaRPr lang="en-GB" sz="1400" dirty="0">
              <a:latin typeface="Times New Roman" charset="0"/>
              <a:cs typeface="Arial" charset="0"/>
            </a:endParaRPr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3884613" y="8684615"/>
            <a:ext cx="2971800" cy="45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FDE77DB-1E0E-3B4F-BE19-7BFFFDB04536}" type="slidenum">
              <a:rPr lang="en-GB" sz="1200"/>
              <a:pPr algn="r" eaLnBrk="1" hangingPunct="1"/>
              <a:t>9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520709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543800" cy="990727"/>
          </a:xfrm>
        </p:spPr>
        <p:txBody>
          <a:bodyPr bIns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61760" cy="762000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85801" y="2133600"/>
            <a:ext cx="7543800" cy="990600"/>
          </a:xfrm>
        </p:spPr>
        <p:txBody>
          <a:bodyPr tIns="0">
            <a:noAutofit/>
          </a:bodyPr>
          <a:lstStyle>
            <a:lvl1pPr marL="0" indent="0" algn="l">
              <a:buNone/>
              <a:defRPr sz="3600" spc="-100" baseline="0">
                <a:solidFill>
                  <a:schemeClr val="tx2"/>
                </a:solidFill>
                <a:latin typeface="+mj-lt"/>
              </a:defRPr>
            </a:lvl1pPr>
            <a:lvl2pPr marL="411480" indent="0">
              <a:buNone/>
              <a:defRPr/>
            </a:lvl2pPr>
            <a:lvl3pPr marL="777240" indent="0">
              <a:buNone/>
              <a:defRPr/>
            </a:lvl3pPr>
            <a:lvl4pPr marL="1051560" indent="0">
              <a:buNone/>
              <a:defRPr/>
            </a:lvl4pPr>
            <a:lvl5pPr marL="1325880" indent="0">
              <a:buNone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371600" y="5715000"/>
            <a:ext cx="6477000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8E8D8C"/>
                </a:solidFill>
              </a:defRPr>
            </a:lvl1pPr>
            <a:lvl2pPr marL="411480" indent="0">
              <a:buNone/>
              <a:defRPr>
                <a:solidFill>
                  <a:srgbClr val="8E8D8C"/>
                </a:solidFill>
              </a:defRPr>
            </a:lvl2pPr>
            <a:lvl3pPr marL="777240" indent="0">
              <a:buNone/>
              <a:defRPr>
                <a:solidFill>
                  <a:srgbClr val="8E8D8C"/>
                </a:solidFill>
              </a:defRPr>
            </a:lvl3pPr>
            <a:lvl4pPr marL="1051560" indent="0">
              <a:buNone/>
              <a:defRPr>
                <a:solidFill>
                  <a:srgbClr val="8E8D8C"/>
                </a:solidFill>
              </a:defRPr>
            </a:lvl4pPr>
            <a:lvl5pPr marL="1325880" indent="0">
              <a:buNone/>
              <a:defRPr>
                <a:solidFill>
                  <a:srgbClr val="8E8D8C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 hasCustomPrompt="1"/>
          </p:nvPr>
        </p:nvSpPr>
        <p:spPr>
          <a:xfrm>
            <a:off x="3311525" y="4721225"/>
            <a:ext cx="2530475" cy="876300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algn="ctr">
              <a:defRPr lang="en-US" sz="1600" baseline="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>
              <a:spcBef>
                <a:spcPts val="0"/>
              </a:spcBef>
            </a:pPr>
            <a:r>
              <a:rPr lang="en-US" dirty="0" smtClean="0"/>
              <a:t>Insert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68680"/>
          </a:xfrm>
        </p:spPr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958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143000"/>
            <a:ext cx="7620000" cy="381000"/>
          </a:xfrm>
        </p:spPr>
        <p:txBody>
          <a:bodyPr>
            <a:noAutofit/>
          </a:bodyPr>
          <a:lstStyle>
            <a:lvl1pPr marL="740664" indent="0">
              <a:spcBef>
                <a:spcPts val="0"/>
              </a:spcBef>
              <a:buFontTx/>
              <a:buNone/>
              <a:defRPr sz="2000" b="1">
                <a:solidFill>
                  <a:schemeClr val="tx2"/>
                </a:solidFill>
              </a:defRPr>
            </a:lvl1pPr>
            <a:lvl2pPr marL="411480" indent="0">
              <a:buFontTx/>
              <a:buNone/>
              <a:defRPr sz="2000" b="1">
                <a:solidFill>
                  <a:schemeClr val="tx2"/>
                </a:solidFill>
              </a:defRPr>
            </a:lvl2pPr>
            <a:lvl3pPr marL="777240" indent="0">
              <a:buFontTx/>
              <a:buNone/>
              <a:defRPr sz="2000" b="1">
                <a:solidFill>
                  <a:schemeClr val="tx2"/>
                </a:solidFill>
              </a:defRPr>
            </a:lvl3pPr>
            <a:lvl4pPr marL="1051560" indent="0">
              <a:buFontTx/>
              <a:buNone/>
              <a:defRPr sz="2000" b="1">
                <a:solidFill>
                  <a:schemeClr val="tx2"/>
                </a:solidFill>
              </a:defRPr>
            </a:lvl4pPr>
            <a:lvl5pPr marL="1325880" indent="0">
              <a:buFontTx/>
              <a:buNone/>
              <a:defRPr sz="20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1351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B4FEF1-1C18-40D8-8A9A-AA7FFF43FE2E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11E8957-5754-4C19-A51A-9C104D1A0E0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00" y="1257300"/>
            <a:ext cx="8077200" cy="2209800"/>
          </a:xfrm>
        </p:spPr>
        <p:txBody>
          <a:bodyPr/>
          <a:lstStyle/>
          <a:p>
            <a:pPr algn="ctr"/>
            <a:r>
              <a:rPr lang="en-US" dirty="0">
                <a:latin typeface="Calibri" charset="0"/>
                <a:ea typeface="Calibri" charset="0"/>
                <a:cs typeface="Calibri" charset="0"/>
              </a:rPr>
              <a:t>Gender Gap and School Differential Effects in Mathematics in Chilean Primary Schools </a:t>
            </a:r>
            <a:endParaRPr lang="en-GB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dirty="0" smtClean="0">
              <a:latin typeface="+mn-lt"/>
            </a:endParaRPr>
          </a:p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685800" y="2362200"/>
            <a:ext cx="7543800" cy="990600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3600" b="1" kern="1200" spc="-1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1148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atin typeface="+mn-lt"/>
            </a:endParaRP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886200"/>
            <a:ext cx="3886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Dr. Bernardita Munoz-Chereau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University of Bristol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School of Education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edbmc@bristol.ac.uk</a:t>
            </a:r>
            <a:endParaRPr lang="en-US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4203" y="4114800"/>
            <a:ext cx="2355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ICSEI 2018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Singapore 9</a:t>
            </a:r>
            <a:r>
              <a:rPr lang="en-US" baseline="30000" dirty="0" smtClean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Jan. 2018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Paper id 887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334000"/>
            <a:ext cx="1473200" cy="12326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03" y="5321300"/>
            <a:ext cx="2170700" cy="125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2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6000"/>
    </mc:Choice>
    <mc:Fallback xmlns="">
      <p:transition xmlns:p14="http://schemas.microsoft.com/office/powerpoint/2010/main" advTm="86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7520940" cy="548640"/>
          </a:xfrm>
        </p:spPr>
        <p:txBody>
          <a:bodyPr/>
          <a:lstStyle/>
          <a:p>
            <a:r>
              <a:rPr lang="en-US" dirty="0" smtClean="0"/>
              <a:t>Conclusions and discussion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472440"/>
            <a:ext cx="8610600" cy="3581400"/>
          </a:xfrm>
        </p:spPr>
        <p:txBody>
          <a:bodyPr>
            <a:normAutofit fontScale="25000" lnSpcReduction="20000"/>
          </a:bodyPr>
          <a:lstStyle/>
          <a:p>
            <a:pPr marL="0" lvl="1" indent="0">
              <a:buNone/>
            </a:pPr>
            <a:endParaRPr lang="en-US" sz="8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A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small but significant 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gender DE in attainment and progress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in Chilean primary schools 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was found. </a:t>
            </a:r>
          </a:p>
          <a:p>
            <a:pPr marL="0" lvl="1" indent="0">
              <a:buNone/>
            </a:pPr>
            <a:endParaRPr lang="en-GB" sz="80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Despite this,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he majority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of Chilean primary schools keep (instead of reduce or improve) the 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gender achievement gap. Most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of the mathematics achievement variation lay between students within schools. The Chilean gender gap needs to be addressed within, but 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also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beyond schools. </a:t>
            </a:r>
            <a:endParaRPr lang="en-GB" sz="8000" dirty="0" smtClean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buNone/>
            </a:pPr>
            <a:endParaRPr lang="en-GB" sz="80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chool gender DE is better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understood as context specific. </a:t>
            </a:r>
          </a:p>
          <a:p>
            <a:pPr lvl="1"/>
            <a:endParaRPr lang="en-GB" sz="8000" dirty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buNone/>
            </a:pPr>
            <a:endParaRPr lang="en-GB" sz="80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Future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qualitative research 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could use these findings as a screening instrument to identify and explore school practices associated with DE, which in turn could </a:t>
            </a:r>
            <a:r>
              <a:rPr lang="en-GB" sz="8000" dirty="0">
                <a:latin typeface="Calibri" charset="0"/>
                <a:ea typeface="Calibri" charset="0"/>
                <a:cs typeface="Calibri" charset="0"/>
              </a:rPr>
              <a:t>provide timely information to </a:t>
            </a:r>
            <a:r>
              <a:rPr lang="en-GB" sz="8000" dirty="0" smtClean="0">
                <a:latin typeface="Calibri" charset="0"/>
                <a:ea typeface="Calibri" charset="0"/>
                <a:cs typeface="Calibri" charset="0"/>
              </a:rPr>
              <a:t>tackle this issue. </a:t>
            </a:r>
          </a:p>
          <a:p>
            <a:pPr lvl="1"/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35462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4000">
        <p14:reveal/>
      </p:transition>
    </mc:Choice>
    <mc:Fallback xmlns="">
      <p:transition spd="slow" advTm="7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9100" y="1257300"/>
            <a:ext cx="8077200" cy="2209800"/>
          </a:xfrm>
        </p:spPr>
        <p:txBody>
          <a:bodyPr/>
          <a:lstStyle/>
          <a:p>
            <a:pPr algn="ctr"/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Thank you!</a:t>
            </a:r>
            <a:endParaRPr lang="en-GB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endParaRPr lang="en-US" dirty="0" smtClean="0">
              <a:latin typeface="+mn-lt"/>
            </a:endParaRPr>
          </a:p>
          <a:p>
            <a:pPr algn="ctr"/>
            <a:endParaRPr lang="en-US" dirty="0" smtClean="0">
              <a:latin typeface="+mn-lt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685800" y="2362200"/>
            <a:ext cx="7543800" cy="990600"/>
          </a:xfrm>
          <a:prstGeom prst="rect">
            <a:avLst/>
          </a:prstGeom>
        </p:spPr>
        <p:txBody>
          <a:bodyPr vert="horz" lIns="91440" tIns="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3600" b="1" kern="1200" spc="-1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1148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 smtClean="0">
              <a:latin typeface="+mn-lt"/>
            </a:endParaRP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3886200"/>
            <a:ext cx="3886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Dr. Bernardita Munoz-Chereau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University of Bristol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School of Education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edbmc@bristol.ac.uk</a:t>
            </a:r>
            <a:endParaRPr lang="en-US" dirty="0" smtClean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4203" y="4114800"/>
            <a:ext cx="23559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ICSEI 2018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Singapore 9</a:t>
            </a:r>
            <a:r>
              <a:rPr lang="en-US" baseline="30000" dirty="0" smtClean="0">
                <a:latin typeface="Calibri" charset="0"/>
                <a:ea typeface="Calibri" charset="0"/>
                <a:cs typeface="Calibri" charset="0"/>
              </a:rPr>
              <a:t>th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Jan. 2018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Paper id 887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334000"/>
            <a:ext cx="1473200" cy="12326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503" y="5321300"/>
            <a:ext cx="2170700" cy="125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6000"/>
    </mc:Choice>
    <mc:Fallback xmlns="">
      <p:transition xmlns:p14="http://schemas.microsoft.com/office/powerpoint/2010/main" advTm="86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" y="-457200"/>
            <a:ext cx="7620000" cy="86868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Gender gaps: the international context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533400"/>
            <a:ext cx="8001000" cy="3579849"/>
          </a:xfrm>
        </p:spPr>
        <p:txBody>
          <a:bodyPr>
            <a:noAutofit/>
          </a:bodyPr>
          <a:lstStyle/>
          <a:p>
            <a:pPr lvl="1">
              <a:buFont typeface="Wingdings" charset="2"/>
              <a:buChar char="§"/>
            </a:pP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E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ducation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quality cannot be accomplished without gender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equity</a:t>
            </a:r>
          </a:p>
          <a:p>
            <a:pPr lvl="1">
              <a:buFont typeface="Wingdings" charset="2"/>
              <a:buChar char="§"/>
            </a:pPr>
            <a:endParaRPr lang="en-GB" sz="2000" b="0" dirty="0" smtClean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The gender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gap is a key indicator to monitor in order to promote greater equity in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the educational system</a:t>
            </a:r>
            <a:endParaRPr lang="en-GB" sz="200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endParaRPr lang="en-GB" sz="2000" b="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he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analysis of large-scale international educational comparative studies –such as PISA and TIMMS- have consistently shown that gender gaps in mathematics achievement are not universal, but specific to the situations of girls and boys in particular countries (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Else-Quest et al. 2010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) </a:t>
            </a:r>
            <a:endParaRPr lang="en-GB" sz="2000" b="0" dirty="0" smtClean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endParaRPr lang="en-GB" sz="2000" b="0" dirty="0">
              <a:latin typeface="Calibri" charset="0"/>
              <a:ea typeface="Calibri" charset="0"/>
              <a:cs typeface="Calibri" charset="0"/>
            </a:endParaRPr>
          </a:p>
          <a:p>
            <a:pPr lvl="1">
              <a:buFont typeface="Wingdings" charset="2"/>
              <a:buChar char="§"/>
            </a:pP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Girls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perform relatively better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maths and reading in societies where gender equality is enhanced, and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this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effect varies over the distribution of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scores (González 2012)</a:t>
            </a:r>
          </a:p>
        </p:txBody>
      </p:sp>
    </p:spTree>
    <p:extLst>
      <p:ext uri="{BB962C8B-B14F-4D97-AF65-F5344CB8AC3E}">
        <p14:creationId xmlns:p14="http://schemas.microsoft.com/office/powerpoint/2010/main" val="337092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100" y="-182880"/>
            <a:ext cx="7620000" cy="868680"/>
          </a:xfrm>
        </p:spPr>
        <p:txBody>
          <a:bodyPr/>
          <a:lstStyle/>
          <a:p>
            <a:r>
              <a:rPr lang="en-US" dirty="0" smtClean="0"/>
              <a:t>Gender gaps against Chilean girls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4951"/>
            <a:ext cx="7940040" cy="3579849"/>
          </a:xfrm>
        </p:spPr>
        <p:txBody>
          <a:bodyPr>
            <a:noAutofit/>
          </a:bodyPr>
          <a:lstStyle/>
          <a:p>
            <a:pPr lvl="1"/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In Chile PISA has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consistently reported a significant gender difference in favour of boys in math (OECD, 2004; OECD, 2015) and science (OECD, 2007), and only a small gender difference in favour of girls in reading (OECD, 2003; OECD, 2007; OECD, 2015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marL="0" lvl="1" indent="0">
              <a:buNone/>
            </a:pPr>
            <a:endParaRPr lang="en-GB" sz="2000" b="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he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magnitude of the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Chilean gender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gap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is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large, with 25 score points against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girls (OECD average 11 points).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Recently the Chilean gender gap in PISA mathematics against girls was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12% (OECD 2%), being the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second worst of all participating countries (OECD, 2015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marL="0" lvl="1" indent="0">
              <a:buNone/>
            </a:pPr>
            <a:endParaRPr lang="en-GB" sz="2000" b="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At the regional level Chile, in comparison with Argentina and Brazil, shows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a disadvantageous 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pattern: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largest differences in favour of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boys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in math and science, and the smallest differences in favour of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girls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reading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GB" sz="2000" b="0" dirty="0" err="1" smtClean="0">
                <a:latin typeface="Calibri" charset="0"/>
                <a:ea typeface="Calibri" charset="0"/>
                <a:cs typeface="Calibri" charset="0"/>
              </a:rPr>
              <a:t>Manzi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et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al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.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 2008). </a:t>
            </a:r>
          </a:p>
        </p:txBody>
      </p:sp>
    </p:spTree>
    <p:extLst>
      <p:ext uri="{BB962C8B-B14F-4D97-AF65-F5344CB8AC3E}">
        <p14:creationId xmlns:p14="http://schemas.microsoft.com/office/powerpoint/2010/main" val="17072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914400"/>
          </a:xfrm>
        </p:spPr>
        <p:txBody>
          <a:bodyPr/>
          <a:lstStyle/>
          <a:p>
            <a:r>
              <a:rPr lang="en-US" dirty="0" smtClean="0"/>
              <a:t>ABSOLUTE Gender gaps  AND DIFFERENTIAL EFFECTS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" y="609600"/>
            <a:ext cx="8884920" cy="6062172"/>
          </a:xfrm>
        </p:spPr>
        <p:txBody>
          <a:bodyPr>
            <a:normAutofit/>
          </a:bodyPr>
          <a:lstStyle/>
          <a:p>
            <a:pPr lvl="1"/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bsolute gender gaps ‘ignore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the variation in gender differences across schools, thus overlooking the impact of school experiences on gender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differences’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Ma 2008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, p.443). </a:t>
            </a:r>
            <a:endParaRPr lang="en-GB" sz="2000" b="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DE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has been defined as one of the three sub-themes of Educational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Effectiveness’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consistency, along with stability over time and promotion of different educational outcomes (Sammons, Thomas and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Mortimore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1997). </a:t>
            </a:r>
            <a:endParaRPr lang="en-GB" sz="2000" b="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‘S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ome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schools may be more effective in promoting the progress of low SES than high SES pupils, or boys vs girls, or some ethnic groups more than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others’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Strand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2016, p.108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lvl="1"/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DE refers to internal variation of the school in promoting progress of different groups of students, after taking into account prior attainment and average differences between these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groups.</a:t>
            </a:r>
          </a:p>
          <a:p>
            <a:pPr lvl="1"/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Examining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DE in subgroups of students is seen as a step forward in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so-called "generic" models </a:t>
            </a:r>
            <a:r>
              <a:rPr lang="en-GB" sz="2000" b="0" dirty="0" smtClean="0">
                <a:latin typeface="Calibri" charset="0"/>
                <a:ea typeface="Calibri" charset="0"/>
                <a:cs typeface="Calibri" charset="0"/>
              </a:rPr>
              <a:t>or "one-size-fits-all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" approaches (</a:t>
            </a:r>
            <a:r>
              <a:rPr lang="en-GB" sz="2000" b="0" dirty="0" err="1">
                <a:latin typeface="Calibri" charset="0"/>
                <a:ea typeface="Calibri" charset="0"/>
                <a:cs typeface="Calibri" charset="0"/>
              </a:rPr>
              <a:t>Palardy</a:t>
            </a:r>
            <a:r>
              <a:rPr lang="en-GB" sz="2000" b="0" dirty="0">
                <a:latin typeface="Calibri" charset="0"/>
                <a:ea typeface="Calibri" charset="0"/>
                <a:cs typeface="Calibri" charset="0"/>
              </a:rPr>
              <a:t>, 2008).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568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0480"/>
            <a:ext cx="9067800" cy="868680"/>
          </a:xfrm>
        </p:spPr>
        <p:txBody>
          <a:bodyPr/>
          <a:lstStyle/>
          <a:p>
            <a:r>
              <a:rPr lang="en-US" dirty="0" smtClean="0"/>
              <a:t>International evidence on Differential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144000" cy="4648200"/>
          </a:xfrm>
        </p:spPr>
        <p:txBody>
          <a:bodyPr>
            <a:normAutofit/>
          </a:bodyPr>
          <a:lstStyle/>
          <a:p>
            <a:pPr lvl="1"/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I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nconclusive,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less consistent than evidence concerning school overall effectiveness and progress (Sammons et 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al.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1993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lvl="1"/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imited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and conflicting” (</a:t>
            </a:r>
            <a:r>
              <a:rPr lang="en-GB" sz="2000" dirty="0" err="1">
                <a:latin typeface="Calibri" charset="0"/>
                <a:ea typeface="Calibri" charset="0"/>
                <a:cs typeface="Calibri" charset="0"/>
              </a:rPr>
              <a:t>Gray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 et 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al.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2004, p.535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lvl="1"/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M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ixed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” (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Strand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2016, p.109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lvl="1"/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articularly the one referring to gender and ethnicity (</a:t>
            </a:r>
            <a:r>
              <a:rPr lang="en-GB" sz="2000" dirty="0" err="1" smtClean="0">
                <a:latin typeface="Calibri" charset="0"/>
                <a:ea typeface="Calibri" charset="0"/>
                <a:cs typeface="Calibri" charset="0"/>
              </a:rPr>
              <a:t>Kyriakides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 2004)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750992"/>
              </p:ext>
            </p:extLst>
          </p:nvPr>
        </p:nvGraphicFramePr>
        <p:xfrm>
          <a:off x="228600" y="3014474"/>
          <a:ext cx="3632200" cy="3211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4441"/>
                <a:gridCol w="1387759"/>
              </a:tblGrid>
              <a:tr h="4145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Study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Gender DE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</a:tr>
              <a:tr h="703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Mortimore et al. (1988)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703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Sammons et al. (1993)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</a:tr>
              <a:tr h="7033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Goldstein et al. (1993)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343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Kiriakides (2004)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343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Strand (2016)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2633246"/>
            <a:ext cx="17647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Primary Education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13267" y="2630868"/>
            <a:ext cx="201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Secondary Education</a:t>
            </a:r>
            <a:endParaRPr lang="en-US" sz="1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340748"/>
              </p:ext>
            </p:extLst>
          </p:nvPr>
        </p:nvGraphicFramePr>
        <p:xfrm>
          <a:off x="4647406" y="3027829"/>
          <a:ext cx="3786188" cy="3322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1421"/>
                <a:gridCol w="1434767"/>
              </a:tblGrid>
              <a:tr h="4041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Study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Gender DE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Thomas and Mortimore (1996)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No</a:t>
                      </a:r>
                    </a:p>
                  </a:txBody>
                  <a:tcPr marL="68580" marR="68580" marT="0" marB="0"/>
                </a:tc>
              </a:tr>
              <a:tr h="4796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Thomas et al. (1997)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Gray et al. (2004)</a:t>
                      </a:r>
                      <a:endParaRPr lang="en-GB" sz="200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 </a:t>
                      </a:r>
                    </a:p>
                  </a:txBody>
                  <a:tcPr marL="68580" marR="68580" marT="0" marB="0"/>
                </a:tc>
              </a:tr>
              <a:tr h="4064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Strand (2010)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Yes</a:t>
                      </a:r>
                    </a:p>
                  </a:txBody>
                  <a:tcPr marL="68580" marR="68580" marT="0" marB="0"/>
                </a:tc>
              </a:tr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Crawford et al. (2017)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No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7682784"/>
      </p:ext>
    </p:extLst>
  </p:cSld>
  <p:clrMapOvr>
    <a:masterClrMapping/>
  </p:clrMapOvr>
  <p:transition spd="slow" advTm="32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0480"/>
            <a:ext cx="9067800" cy="868680"/>
          </a:xfrm>
        </p:spPr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28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endParaRPr lang="en-GB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0" lvl="1" indent="0">
              <a:buNone/>
            </a:pPr>
            <a:endParaRPr lang="en-GB" sz="22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In order to  explore within and between school variation of Chilean primary schools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promoting attainment and progress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for girls and boys and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gender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DE, a secondary data analysis of a national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SIMCE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sample  was conducted.</a:t>
            </a:r>
          </a:p>
          <a:p>
            <a:pPr marL="0" lvl="1" indent="0">
              <a:buNone/>
            </a:pPr>
            <a:endParaRPr lang="en-GB" sz="2200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In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order to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capture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the hierarchical nature of the data, multi-level regression models were fitted. Analyses were carried out using the </a:t>
            </a:r>
            <a:r>
              <a:rPr lang="en-GB" sz="2200" dirty="0" err="1">
                <a:latin typeface="Calibri" charset="0"/>
                <a:ea typeface="Calibri" charset="0"/>
                <a:cs typeface="Calibri" charset="0"/>
              </a:rPr>
              <a:t>MLWin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 software (V2.36) with pupils’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mathematics Year 8 test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scores (level 1) grouped within schools (level 2) within municipalities (level 3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).</a:t>
            </a:r>
          </a:p>
          <a:p>
            <a:pPr lvl="1"/>
            <a:endParaRPr lang="en-GB" sz="22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The sample consisted of 163,044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pupils in Year 4 up to Year 8 enrolled in 3,355 schools in 310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municipalities</a:t>
            </a:r>
          </a:p>
          <a:p>
            <a:pPr lvl="1"/>
            <a:endParaRPr lang="en-GB" sz="22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The analysis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compares 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how the regression coefficients and Year 8 school effects change across </a:t>
            </a:r>
            <a:r>
              <a:rPr lang="en-GB" sz="2200" dirty="0" smtClean="0">
                <a:latin typeface="Calibri" charset="0"/>
                <a:ea typeface="Calibri" charset="0"/>
                <a:cs typeface="Calibri" charset="0"/>
              </a:rPr>
              <a:t>Raw</a:t>
            </a:r>
            <a:r>
              <a:rPr lang="en-GB" sz="2200" dirty="0">
                <a:latin typeface="Calibri" charset="0"/>
                <a:ea typeface="Calibri" charset="0"/>
                <a:cs typeface="Calibri" charset="0"/>
              </a:rPr>
              <a:t>, CAM, Progress and VA. </a:t>
            </a:r>
          </a:p>
          <a:p>
            <a:pPr lvl="1"/>
            <a:endParaRPr lang="en-GB" sz="2000" dirty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71720954"/>
      </p:ext>
    </p:extLst>
  </p:cSld>
  <p:clrMapOvr>
    <a:masterClrMapping/>
  </p:clrMapOvr>
  <p:transition spd="slow" advTm="32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-25400" y="-106680"/>
            <a:ext cx="7620000" cy="868680"/>
          </a:xfrm>
        </p:spPr>
        <p:txBody>
          <a:bodyPr/>
          <a:lstStyle/>
          <a:p>
            <a:r>
              <a:rPr lang="en-US" dirty="0" smtClean="0"/>
              <a:t> RESULTS- Fixed PART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051652"/>
              </p:ext>
            </p:extLst>
          </p:nvPr>
        </p:nvGraphicFramePr>
        <p:xfrm>
          <a:off x="228600" y="533400"/>
          <a:ext cx="8305800" cy="4491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0"/>
                <a:gridCol w="1447800"/>
                <a:gridCol w="1478280"/>
                <a:gridCol w="1661160"/>
                <a:gridCol w="1661160"/>
              </a:tblGrid>
              <a:tr h="260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RAW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</a:t>
                      </a:r>
                    </a:p>
                  </a:txBody>
                  <a:tcPr marL="68580" marR="68580" marT="0" marB="0"/>
                </a:tc>
              </a:tr>
              <a:tr h="534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Cons Intercept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-0.163[0.02</a:t>
                      </a: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-0.531[0.02]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-0.062[0.01]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-0.185[0.02]</a:t>
                      </a:r>
                    </a:p>
                  </a:txBody>
                  <a:tcPr marL="68580" marR="68580" marT="0" marB="0"/>
                </a:tc>
              </a:tr>
              <a:tr h="534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MathsY4(Z score)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0.612[0.00]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0.598[0.00]</a:t>
                      </a:r>
                    </a:p>
                  </a:txBody>
                  <a:tcPr marL="68580" marR="68580" marT="0" marB="0"/>
                </a:tc>
              </a:tr>
              <a:tr h="31267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Girl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-0.214[0.00]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-0.118[0.00]</a:t>
                      </a:r>
                    </a:p>
                  </a:txBody>
                  <a:tcPr marL="68580" marR="68580" marT="0" marB="0"/>
                </a:tc>
              </a:tr>
              <a:tr h="6492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51-100  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books</a:t>
                      </a:r>
                      <a:r>
                        <a:rPr lang="en-GB" sz="20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at 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homme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0.141[0.00]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0.059[0.00]</a:t>
                      </a:r>
                    </a:p>
                  </a:txBody>
                  <a:tcPr marL="68580" marR="68580" marT="0" marB="0"/>
                </a:tc>
              </a:tr>
              <a:tr h="5343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&gt;100 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books at home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0.231[0.01]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0.103[0.00]</a:t>
                      </a:r>
                    </a:p>
                  </a:txBody>
                  <a:tcPr marL="68580" marR="68580" marT="0" marB="0"/>
                </a:tc>
              </a:tr>
              <a:tr h="3780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Middle Low 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0.089[0.02]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-0.01[0.02]</a:t>
                      </a:r>
                    </a:p>
                  </a:txBody>
                  <a:tcPr marL="68580" marR="68580" marT="0" marB="0"/>
                </a:tc>
              </a:tr>
              <a:tr h="2602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Middle 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0.467[0.02]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0.150[0.02]</a:t>
                      </a:r>
                    </a:p>
                  </a:txBody>
                  <a:tcPr marL="68580" marR="68580" marT="0" marB="0"/>
                </a:tc>
              </a:tr>
              <a:tr h="4358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Middle-High 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0.964[0.03]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0.398[0.02]</a:t>
                      </a:r>
                    </a:p>
                  </a:txBody>
                  <a:tcPr marL="68580" marR="68580" marT="0" marB="0"/>
                </a:tc>
              </a:tr>
              <a:tr h="2602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High SES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1.503[0.03]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N/A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0.727[0.02]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" y="5103674"/>
            <a:ext cx="8686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The effect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for gender was in the expected 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direction: Girls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achieved significantly less than boys in mathematics Year 8 (–0.21 SD units) after adjusting for school SES and number of books at home 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(CAM).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Girls also made significantly less progress than boys (-0.12 SD units) after adjusting for prior achievement, school socioeconomic status (SES) and number of books at home 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(VA).</a:t>
            </a:r>
          </a:p>
          <a:p>
            <a:r>
              <a:rPr lang="en-GB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he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effect of number of books at home 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 and schools SES was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in the expected direction. </a:t>
            </a:r>
            <a:endParaRPr lang="en-GB" dirty="0">
              <a:effectLst/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0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4127501" y="2779713"/>
            <a:ext cx="0" cy="32385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827407"/>
              </p:ext>
            </p:extLst>
          </p:nvPr>
        </p:nvGraphicFramePr>
        <p:xfrm>
          <a:off x="42864" y="1219200"/>
          <a:ext cx="2411413" cy="3813493"/>
        </p:xfrm>
        <a:graphic>
          <a:graphicData uri="http://schemas.openxmlformats.org/drawingml/2006/table">
            <a:tbl>
              <a:tblPr/>
              <a:tblGrid>
                <a:gridCol w="2308225"/>
                <a:gridCol w="103188"/>
              </a:tblGrid>
              <a:tr h="360363"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Explanatory variables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None (Cons)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Student characteristics (Gender &amp; n. of books in the house) and School background (School SES)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Prior attainment (SIMCE year 4) 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Students characteristics &amp; Prior attainment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0" name="TextBox 11"/>
          <p:cNvSpPr txBox="1">
            <a:spLocks noChangeArrowheads="1"/>
          </p:cNvSpPr>
          <p:nvPr/>
        </p:nvSpPr>
        <p:spPr bwMode="auto">
          <a:xfrm>
            <a:off x="3208339" y="2428875"/>
            <a:ext cx="259238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err="1" smtClean="0">
                <a:latin typeface="Calibri" charset="0"/>
                <a:ea typeface="SimSun" charset="0"/>
                <a:cs typeface="SimSun" charset="0"/>
              </a:rPr>
              <a:t>Contextualised</a:t>
            </a:r>
            <a:r>
              <a:rPr lang="en-US" dirty="0" smtClean="0">
                <a:latin typeface="Calibri" charset="0"/>
                <a:ea typeface="SimSun" charset="0"/>
                <a:cs typeface="SimSun" charset="0"/>
              </a:rPr>
              <a:t> Attainment </a:t>
            </a:r>
            <a:r>
              <a:rPr lang="en-US" dirty="0">
                <a:latin typeface="Calibri" charset="0"/>
                <a:ea typeface="SimSun" charset="0"/>
                <a:cs typeface="SimSun" charset="0"/>
              </a:rPr>
              <a:t>Model </a:t>
            </a:r>
            <a:endParaRPr lang="en-US" altLang="zh-CN" dirty="0">
              <a:latin typeface="Calibri" charset="0"/>
              <a:ea typeface="SimSun" charset="0"/>
              <a:cs typeface="SimSun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334000" y="3733800"/>
            <a:ext cx="0" cy="2725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2" name="TextBox 24"/>
          <p:cNvSpPr txBox="1">
            <a:spLocks noChangeArrowheads="1"/>
          </p:cNvSpPr>
          <p:nvPr/>
        </p:nvSpPr>
        <p:spPr bwMode="auto">
          <a:xfrm>
            <a:off x="3217866" y="3338472"/>
            <a:ext cx="2592387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Calibri" charset="0"/>
                <a:ea typeface="SimSun" charset="0"/>
                <a:cs typeface="SimSun" charset="0"/>
              </a:rPr>
              <a:t>Progress Model</a:t>
            </a:r>
            <a:endParaRPr lang="en-GB" dirty="0">
              <a:latin typeface="Calibri" charset="0"/>
              <a:ea typeface="SimSun" charset="0"/>
              <a:cs typeface="SimSun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811464" y="3507541"/>
            <a:ext cx="396875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41"/>
          <p:cNvSpPr txBox="1">
            <a:spLocks noChangeArrowheads="1"/>
          </p:cNvSpPr>
          <p:nvPr/>
        </p:nvSpPr>
        <p:spPr bwMode="auto">
          <a:xfrm>
            <a:off x="3217866" y="4006334"/>
            <a:ext cx="2592387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Calibri" charset="0"/>
                <a:ea typeface="SimSun" charset="0"/>
                <a:cs typeface="SimSun" charset="0"/>
              </a:rPr>
              <a:t>Value </a:t>
            </a:r>
            <a:r>
              <a:rPr lang="en-US" dirty="0">
                <a:latin typeface="Calibri" charset="0"/>
                <a:ea typeface="SimSun" charset="0"/>
                <a:cs typeface="SimSun" charset="0"/>
              </a:rPr>
              <a:t>Added </a:t>
            </a:r>
            <a:r>
              <a:rPr lang="en-US" dirty="0" smtClean="0">
                <a:latin typeface="Calibri" charset="0"/>
                <a:ea typeface="SimSun" charset="0"/>
                <a:cs typeface="SimSun" charset="0"/>
              </a:rPr>
              <a:t>Model</a:t>
            </a:r>
            <a:endParaRPr lang="en-GB" dirty="0">
              <a:latin typeface="Calibri" charset="0"/>
              <a:ea typeface="SimSun" charset="0"/>
              <a:cs typeface="SimSun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811464" y="2625725"/>
            <a:ext cx="396875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471538"/>
              </p:ext>
            </p:extLst>
          </p:nvPr>
        </p:nvGraphicFramePr>
        <p:xfrm>
          <a:off x="5819780" y="440691"/>
          <a:ext cx="3324220" cy="4761626"/>
        </p:xfrm>
        <a:graphic>
          <a:graphicData uri="http://schemas.openxmlformats.org/drawingml/2006/table">
            <a:tbl>
              <a:tblPr/>
              <a:tblGrid>
                <a:gridCol w="998352"/>
                <a:gridCol w="1162934"/>
                <a:gridCol w="1162934"/>
              </a:tblGrid>
              <a:tr h="1235709">
                <a:tc gridSpan="3"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School</a:t>
                      </a:r>
                    </a:p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Variance</a:t>
                      </a:r>
                    </a:p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Explained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79721"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28.56%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N/A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N/A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783"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14.15%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61.25%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22.78%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89"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20.62%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64.25%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50.51%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783"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14.15%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77.97%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SimSun" pitchFamily="2" charset="-122"/>
                          <a:cs typeface="Arial" charset="0"/>
                        </a:rPr>
                        <a:t>55.56%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966"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675">
                <a:tc gridSpan="3">
                  <a:txBody>
                    <a:bodyPr/>
                    <a:lstStyle/>
                    <a:p>
                      <a:pPr marL="0" marR="0" lvl="0" indent="0" algn="r" defTabSz="2873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SimSun" pitchFamily="2" charset="-122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2811464" y="4038600"/>
            <a:ext cx="396875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681414" y="2087563"/>
            <a:ext cx="0" cy="323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01" name="TextBox 11"/>
          <p:cNvSpPr txBox="1">
            <a:spLocks noChangeArrowheads="1"/>
          </p:cNvSpPr>
          <p:nvPr/>
        </p:nvSpPr>
        <p:spPr bwMode="auto">
          <a:xfrm>
            <a:off x="3206751" y="1725613"/>
            <a:ext cx="259238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>
                <a:latin typeface="Calibri" charset="0"/>
                <a:ea typeface="SimSun" charset="0"/>
                <a:cs typeface="SimSun" charset="0"/>
              </a:rPr>
              <a:t>Raw Model</a:t>
            </a:r>
            <a:endParaRPr lang="en-US" altLang="zh-CN">
              <a:latin typeface="Calibri" charset="0"/>
              <a:ea typeface="SimSun" charset="0"/>
              <a:cs typeface="SimSun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91203" y="723326"/>
            <a:ext cx="31918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(3L-Multilevel models</a:t>
            </a:r>
          </a:p>
          <a:p>
            <a:r>
              <a:rPr lang="en-US" dirty="0" smtClean="0"/>
              <a:t> Students within schools within</a:t>
            </a:r>
          </a:p>
          <a:p>
            <a:r>
              <a:rPr lang="en-US" dirty="0" smtClean="0"/>
              <a:t>Municipalities)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620000" cy="868680"/>
          </a:xfrm>
        </p:spPr>
        <p:txBody>
          <a:bodyPr/>
          <a:lstStyle/>
          <a:p>
            <a:r>
              <a:rPr lang="en-US" dirty="0" smtClean="0"/>
              <a:t> RESULTS- Random PART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76800" y="3075206"/>
            <a:ext cx="0" cy="263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42748" y="582275"/>
            <a:ext cx="1252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Intra 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013562" y="609600"/>
            <a:ext cx="1130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 </a:t>
            </a:r>
          </a:p>
          <a:p>
            <a:r>
              <a:rPr lang="en-US" dirty="0" smtClean="0"/>
              <a:t>Variance</a:t>
            </a:r>
          </a:p>
          <a:p>
            <a:r>
              <a:rPr lang="en-US" dirty="0"/>
              <a:t>E</a:t>
            </a:r>
            <a:r>
              <a:rPr lang="en-US" dirty="0" smtClean="0"/>
              <a:t>xplained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828800" y="5105519"/>
            <a:ext cx="7666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variance attributable to </a:t>
            </a:r>
            <a:r>
              <a:rPr lang="en-GB" dirty="0" smtClean="0">
                <a:latin typeface="Calibri" charset="0"/>
                <a:ea typeface="Calibri" charset="0"/>
                <a:cs typeface="Calibri" charset="0"/>
              </a:rPr>
              <a:t>Municipality </a:t>
            </a:r>
            <a:r>
              <a:rPr lang="en-GB" dirty="0">
                <a:latin typeface="Calibri" charset="0"/>
                <a:ea typeface="Calibri" charset="0"/>
                <a:cs typeface="Calibri" charset="0"/>
              </a:rPr>
              <a:t>ranged from 5% (Raw) to 1.2% (VA). 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77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7620000" cy="868680"/>
          </a:xfrm>
        </p:spPr>
        <p:txBody>
          <a:bodyPr/>
          <a:lstStyle/>
          <a:p>
            <a:r>
              <a:rPr lang="en-US" dirty="0" smtClean="0"/>
              <a:t> RESULTS- GENDER DE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48870"/>
              </p:ext>
            </p:extLst>
          </p:nvPr>
        </p:nvGraphicFramePr>
        <p:xfrm>
          <a:off x="4165600" y="78822"/>
          <a:ext cx="4673600" cy="19023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678"/>
                <a:gridCol w="1439522"/>
                <a:gridCol w="1676400"/>
              </a:tblGrid>
              <a:tr h="77911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Outcome 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&amp;</a:t>
                      </a:r>
                      <a:r>
                        <a:rPr lang="en-GB" sz="20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variable</a:t>
                      </a: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Estimate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SE</a:t>
                      </a:r>
                    </a:p>
                  </a:txBody>
                  <a:tcPr marL="68580" marR="68580" marT="0" marB="0"/>
                </a:tc>
              </a:tr>
              <a:tr h="51957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Girl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0.055</a:t>
                      </a:r>
                      <a:r>
                        <a:rPr lang="en-GB" sz="20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*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0.001</a:t>
                      </a:r>
                    </a:p>
                  </a:txBody>
                  <a:tcPr marL="68580" marR="68580" marT="0" marB="0"/>
                </a:tc>
              </a:tr>
              <a:tr h="51366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Boy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0.069*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0.002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2618" y="677664"/>
            <a:ext cx="111183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x-none" dirty="0">
                <a:latin typeface="Arial" charset="0"/>
              </a:rPr>
              <a:t>E</a:t>
            </a:r>
            <a:r>
              <a:rPr kumimoji="0" lang="x-none" altLang="x-non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stimates </a:t>
            </a:r>
            <a:r>
              <a:rPr kumimoji="0" lang="x-none" altLang="x-non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 SE for girls and boys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80823" y="1905000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x-none" altLang="x-none" dirty="0">
                <a:latin typeface="Arial" charset="0"/>
              </a:rPr>
              <a:t>*Indicates p&lt;0.05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" y="2248490"/>
            <a:ext cx="8610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buClr>
                <a:srgbClr val="C00000"/>
              </a:buClr>
              <a:buFont typeface="Wingdings" charset="2"/>
              <a:buChar char="§"/>
            </a:pP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A significant small school variation in VA progress (0.055 for girls and 0.069 for boys) was found in relation to pupils’ classified by gender. An increase of 1 unit  on Math Y4, increases the expected outcome examination score of Math Y8 significantly less for girls than for boys. </a:t>
            </a:r>
          </a:p>
          <a:p>
            <a:pPr marL="342900" lvl="1" indent="-342900">
              <a:buClr>
                <a:srgbClr val="C00000"/>
              </a:buClr>
              <a:buFont typeface="Wingdings" charset="2"/>
              <a:buChar char="§"/>
            </a:pP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Girls’ relative progress within schools 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was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slightly less variable than boys’ progress. </a:t>
            </a:r>
            <a:endParaRPr lang="en-GB" sz="2000" dirty="0" smtClean="0">
              <a:latin typeface="Calibri" charset="0"/>
              <a:ea typeface="Calibri" charset="0"/>
              <a:cs typeface="Calibri" charset="0"/>
            </a:endParaRPr>
          </a:p>
          <a:p>
            <a:pPr marL="342900" lvl="1" indent="-342900">
              <a:buClr>
                <a:srgbClr val="C00000"/>
              </a:buClr>
              <a:buFont typeface="Wingdings" charset="2"/>
              <a:buChar char="§"/>
            </a:pP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Differences in schools in terms of effectiveness played a significant 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role: schools that </a:t>
            </a:r>
            <a:r>
              <a:rPr lang="en-GB" sz="2000" dirty="0">
                <a:latin typeface="Calibri" charset="0"/>
                <a:ea typeface="Calibri" charset="0"/>
                <a:cs typeface="Calibri" charset="0"/>
              </a:rPr>
              <a:t>were progressing above expectations tended to have differential differences in favour of </a:t>
            </a:r>
            <a:r>
              <a:rPr lang="en-GB" sz="2000" dirty="0" smtClean="0">
                <a:latin typeface="Calibri" charset="0"/>
                <a:ea typeface="Calibri" charset="0"/>
                <a:cs typeface="Calibri" charset="0"/>
              </a:rPr>
              <a:t>boys, and vice versa.</a:t>
            </a:r>
            <a:endParaRPr lang="en-GB" sz="2000" dirty="0">
              <a:latin typeface="Calibri" charset="0"/>
              <a:ea typeface="Calibri" charset="0"/>
              <a:cs typeface="Calibri" charset="0"/>
            </a:endParaRPr>
          </a:p>
          <a:p>
            <a:pPr marL="0" lvl="1">
              <a:buClr>
                <a:srgbClr val="C00000"/>
              </a:buClr>
            </a:pPr>
            <a:endParaRPr lang="en-GB" sz="2000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8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7957</TotalTime>
  <Words>1760</Words>
  <Application>Microsoft Office PowerPoint</Application>
  <PresentationFormat>On-screen Show (4:3)</PresentationFormat>
  <Paragraphs>215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ＭＳ Ｐゴシック</vt:lpstr>
      <vt:lpstr>SimSun</vt:lpstr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Angles</vt:lpstr>
      <vt:lpstr>PowerPoint Presentation</vt:lpstr>
      <vt:lpstr>  Gender gaps: the international context</vt:lpstr>
      <vt:lpstr>Gender gaps against Chilean girls</vt:lpstr>
      <vt:lpstr>ABSOLUTE Gender gaps  AND DIFFERENTIAL EFFECTS</vt:lpstr>
      <vt:lpstr>International evidence on Differential Effects</vt:lpstr>
      <vt:lpstr>Methodology</vt:lpstr>
      <vt:lpstr> RESULTS- Fixed PART</vt:lpstr>
      <vt:lpstr> RESULTS- Random PART</vt:lpstr>
      <vt:lpstr> RESULTS- GENDER DE</vt:lpstr>
      <vt:lpstr>Conclusions and discussion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All Too Much</dc:title>
  <dc:subject/>
  <dc:creator>Bernardita Munoz Chereau</dc:creator>
  <cp:keywords/>
  <dc:description/>
  <cp:lastModifiedBy>Bernardita Munoz Chereau</cp:lastModifiedBy>
  <cp:revision>149</cp:revision>
  <dcterms:created xsi:type="dcterms:W3CDTF">2010-05-18T20:31:16Z</dcterms:created>
  <dcterms:modified xsi:type="dcterms:W3CDTF">2018-02-13T11:41:31Z</dcterms:modified>
  <cp:category/>
</cp:coreProperties>
</file>