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496" r:id="rId2"/>
    <p:sldId id="515" r:id="rId3"/>
    <p:sldId id="514" r:id="rId4"/>
    <p:sldId id="527" r:id="rId5"/>
    <p:sldId id="516" r:id="rId6"/>
    <p:sldId id="528" r:id="rId7"/>
    <p:sldId id="520" r:id="rId8"/>
    <p:sldId id="521" r:id="rId9"/>
    <p:sldId id="517" r:id="rId10"/>
    <p:sldId id="519" r:id="rId11"/>
    <p:sldId id="518" r:id="rId12"/>
    <p:sldId id="522" r:id="rId13"/>
    <p:sldId id="523" r:id="rId14"/>
    <p:sldId id="524" r:id="rId15"/>
    <p:sldId id="525" r:id="rId16"/>
    <p:sldId id="526" r:id="rId17"/>
    <p:sldId id="529" r:id="rId18"/>
    <p:sldId id="497" r:id="rId19"/>
  </p:sldIdLst>
  <p:sldSz cx="9144000" cy="5715000" type="screen16x1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DC1C72"/>
    <a:srgbClr val="00FFFF"/>
    <a:srgbClr val="66CCFF"/>
    <a:srgbClr val="FF66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92593" autoAdjust="0"/>
  </p:normalViewPr>
  <p:slideViewPr>
    <p:cSldViewPr snapToGrid="0">
      <p:cViewPr>
        <p:scale>
          <a:sx n="118" d="100"/>
          <a:sy n="118" d="100"/>
        </p:scale>
        <p:origin x="1616" y="304"/>
      </p:cViewPr>
      <p:guideLst>
        <p:guide orient="horz" pos="2160"/>
        <p:guide pos="2880"/>
        <p:guide orient="horz" pos="13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76859902-ECDB-6F41-9AF8-5B5EC7E9DAE9}" type="datetimeFigureOut">
              <a:rPr lang="en-US" smtClean="0"/>
              <a:t>1/9/18</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AAF395F7-7227-024D-86A7-C74245C05E1A}" type="slidenum">
              <a:rPr lang="en-US" smtClean="0"/>
              <a:t>‹#›</a:t>
            </a:fld>
            <a:endParaRPr lang="en-US"/>
          </a:p>
        </p:txBody>
      </p:sp>
    </p:spTree>
    <p:extLst>
      <p:ext uri="{BB962C8B-B14F-4D97-AF65-F5344CB8AC3E}">
        <p14:creationId xmlns:p14="http://schemas.microsoft.com/office/powerpoint/2010/main" val="3194221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33C5A88A-4AF5-4B7B-911D-65178680B146}" type="datetimeFigureOut">
              <a:rPr lang="en-GB" smtClean="0"/>
              <a:t>09/01/2018</a:t>
            </a:fld>
            <a:endParaRPr lang="en-GB"/>
          </a:p>
        </p:txBody>
      </p:sp>
      <p:sp>
        <p:nvSpPr>
          <p:cNvPr id="4" name="Slide Image Placeholder 3"/>
          <p:cNvSpPr>
            <a:spLocks noGrp="1" noRot="1" noChangeAspect="1"/>
          </p:cNvSpPr>
          <p:nvPr>
            <p:ph type="sldImg" idx="2"/>
          </p:nvPr>
        </p:nvSpPr>
        <p:spPr>
          <a:xfrm>
            <a:off x="733425" y="1235075"/>
            <a:ext cx="5330825"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F0D84F0C-8365-4DA4-9DBD-1784371FAB75}" type="slidenum">
              <a:rPr lang="en-GB" smtClean="0"/>
              <a:t>‹#›</a:t>
            </a:fld>
            <a:endParaRPr lang="en-GB"/>
          </a:p>
        </p:txBody>
      </p:sp>
    </p:spTree>
    <p:extLst>
      <p:ext uri="{BB962C8B-B14F-4D97-AF65-F5344CB8AC3E}">
        <p14:creationId xmlns:p14="http://schemas.microsoft.com/office/powerpoint/2010/main" val="443994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0D84F0C-8365-4DA4-9DBD-1784371FAB75}" type="slidenum">
              <a:rPr lang="en-GB" smtClean="0"/>
              <a:t>1</a:t>
            </a:fld>
            <a:endParaRPr lang="en-GB"/>
          </a:p>
        </p:txBody>
      </p:sp>
    </p:spTree>
    <p:extLst>
      <p:ext uri="{BB962C8B-B14F-4D97-AF65-F5344CB8AC3E}">
        <p14:creationId xmlns:p14="http://schemas.microsoft.com/office/powerpoint/2010/main" val="112678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ＭＳ 明朝" charset="-128"/>
              </a:rPr>
              <a:t>During the last decades, public transport authorities have done considerable efforts to evaluate the quality of their services and identify their customers’ needs in an effort to acquire new ones and retain the existing. Especially nowadays, with the increase of on-demand and </a:t>
            </a:r>
            <a:r>
              <a:rPr lang="en-US" dirty="0" err="1" smtClean="0">
                <a:latin typeface="Times New Roman" charset="0"/>
                <a:ea typeface="ＭＳ 明朝" charset="-128"/>
              </a:rPr>
              <a:t>ridehailing</a:t>
            </a:r>
            <a:r>
              <a:rPr lang="en-US" dirty="0" smtClean="0">
                <a:latin typeface="Times New Roman" charset="0"/>
                <a:ea typeface="ＭＳ 明朝" charset="-128"/>
              </a:rPr>
              <a:t> services, which seem to compete with public transport modes (</a:t>
            </a:r>
            <a:r>
              <a:rPr lang="en-US" i="1" dirty="0" smtClean="0">
                <a:latin typeface="Times New Roman" charset="0"/>
                <a:ea typeface="ＭＳ 明朝" charset="-128"/>
              </a:rPr>
              <a:t>1</a:t>
            </a:r>
            <a:r>
              <a:rPr lang="en-US" dirty="0" smtClean="0">
                <a:latin typeface="Times New Roman" charset="0"/>
                <a:ea typeface="ＭＳ 明朝" charset="-128"/>
              </a:rPr>
              <a:t>), the customer retention may be as equal important to the attraction of new ones. </a:t>
            </a:r>
            <a:endParaRPr lang="en-US" dirty="0" smtClean="0"/>
          </a:p>
          <a:p>
            <a:endParaRPr lang="en-US" dirty="0"/>
          </a:p>
        </p:txBody>
      </p:sp>
      <p:sp>
        <p:nvSpPr>
          <p:cNvPr id="4" name="Slide Number Placeholder 3"/>
          <p:cNvSpPr>
            <a:spLocks noGrp="1"/>
          </p:cNvSpPr>
          <p:nvPr>
            <p:ph type="sldNum" sz="quarter" idx="10"/>
          </p:nvPr>
        </p:nvSpPr>
        <p:spPr/>
        <p:txBody>
          <a:bodyPr/>
          <a:lstStyle/>
          <a:p>
            <a:fld id="{F0D84F0C-8365-4DA4-9DBD-1784371FAB75}" type="slidenum">
              <a:rPr lang="en-GB" smtClean="0"/>
              <a:t>2</a:t>
            </a:fld>
            <a:endParaRPr lang="en-GB"/>
          </a:p>
        </p:txBody>
      </p:sp>
    </p:spTree>
    <p:extLst>
      <p:ext uri="{BB962C8B-B14F-4D97-AF65-F5344CB8AC3E}">
        <p14:creationId xmlns:p14="http://schemas.microsoft.com/office/powerpoint/2010/main" val="211539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r>
              <a:rPr lang="en-US" baseline="0" dirty="0" smtClean="0"/>
              <a:t> out of 20</a:t>
            </a:r>
            <a:endParaRPr lang="en-US" dirty="0"/>
          </a:p>
        </p:txBody>
      </p:sp>
      <p:sp>
        <p:nvSpPr>
          <p:cNvPr id="4" name="Slide Number Placeholder 3"/>
          <p:cNvSpPr>
            <a:spLocks noGrp="1"/>
          </p:cNvSpPr>
          <p:nvPr>
            <p:ph type="sldNum" sz="quarter" idx="10"/>
          </p:nvPr>
        </p:nvSpPr>
        <p:spPr/>
        <p:txBody>
          <a:bodyPr/>
          <a:lstStyle/>
          <a:p>
            <a:fld id="{F0D84F0C-8365-4DA4-9DBD-1784371FAB75}" type="slidenum">
              <a:rPr lang="en-GB" smtClean="0"/>
              <a:t>8</a:t>
            </a:fld>
            <a:endParaRPr lang="en-GB"/>
          </a:p>
        </p:txBody>
      </p:sp>
    </p:spTree>
    <p:extLst>
      <p:ext uri="{BB962C8B-B14F-4D97-AF65-F5344CB8AC3E}">
        <p14:creationId xmlns:p14="http://schemas.microsoft.com/office/powerpoint/2010/main" val="12633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07848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energy-_mastheads_small.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288280"/>
            <a:ext cx="9144000" cy="426720"/>
          </a:xfrm>
          <a:prstGeom prst="rect">
            <a:avLst/>
          </a:prstGeom>
        </p:spPr>
      </p:pic>
      <p:sp>
        <p:nvSpPr>
          <p:cNvPr id="4" name="TextBox 3"/>
          <p:cNvSpPr txBox="1"/>
          <p:nvPr userDrawn="1"/>
        </p:nvSpPr>
        <p:spPr>
          <a:xfrm>
            <a:off x="0" y="1"/>
            <a:ext cx="774700" cy="279399"/>
          </a:xfrm>
          <a:prstGeom prst="rect">
            <a:avLst/>
          </a:prstGeom>
          <a:noFill/>
          <a:ln w="6350" cmpd="sng">
            <a:noFill/>
          </a:ln>
        </p:spPr>
        <p:txBody>
          <a:bodyPr wrap="square" rtlCol="0">
            <a:spAutoFit/>
          </a:bodyPr>
          <a:lstStyle/>
          <a:p>
            <a:fld id="{226BF507-21AC-824B-9210-FBFCAEA36EB5}" type="slidenum">
              <a:rPr lang="en-GB" sz="1200" smtClean="0">
                <a:solidFill>
                  <a:schemeClr val="bg1">
                    <a:lumMod val="65000"/>
                  </a:schemeClr>
                </a:solidFill>
              </a:rPr>
              <a:t>‹#›</a:t>
            </a:fld>
            <a:r>
              <a:rPr lang="en-GB" sz="1200" dirty="0" smtClean="0">
                <a:solidFill>
                  <a:schemeClr val="bg1">
                    <a:lumMod val="65000"/>
                  </a:schemeClr>
                </a:solidFill>
              </a:rPr>
              <a:t> of 14</a:t>
            </a:r>
            <a:endParaRPr lang="en-GB" sz="1200" dirty="0">
              <a:solidFill>
                <a:schemeClr val="bg1">
                  <a:lumMod val="65000"/>
                </a:schemeClr>
              </a:solidFill>
            </a:endParaRPr>
          </a:p>
        </p:txBody>
      </p:sp>
      <p:sp>
        <p:nvSpPr>
          <p:cNvPr id="9" name="Rectangle 8"/>
          <p:cNvSpPr/>
          <p:nvPr userDrawn="1"/>
        </p:nvSpPr>
        <p:spPr>
          <a:xfrm>
            <a:off x="774700" y="4233"/>
            <a:ext cx="8369300" cy="275167"/>
          </a:xfrm>
          <a:prstGeom prst="rect">
            <a:avLst/>
          </a:prstGeom>
          <a:no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200" dirty="0" smtClean="0">
                <a:solidFill>
                  <a:srgbClr val="A6A6A6"/>
                </a:solidFill>
              </a:rPr>
              <a:t>TRB</a:t>
            </a:r>
            <a:r>
              <a:rPr lang="en-GB" sz="1200" baseline="0" dirty="0" smtClean="0">
                <a:solidFill>
                  <a:srgbClr val="A6A6A6"/>
                </a:solidFill>
              </a:rPr>
              <a:t> 2018, Washington DC.</a:t>
            </a:r>
            <a:endParaRPr lang="en-GB" sz="1200" dirty="0">
              <a:solidFill>
                <a:srgbClr val="A6A6A6"/>
              </a:solidFill>
            </a:endParaRPr>
          </a:p>
        </p:txBody>
      </p:sp>
    </p:spTree>
    <p:extLst>
      <p:ext uri="{BB962C8B-B14F-4D97-AF65-F5344CB8AC3E}">
        <p14:creationId xmlns:p14="http://schemas.microsoft.com/office/powerpoint/2010/main" val="250898443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014392"/>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elinda.matyas.13@ucl.ac.uk" TargetMode="Externa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1.doc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7025" y="1959429"/>
            <a:ext cx="8372475" cy="1789990"/>
          </a:xfrm>
        </p:spPr>
        <p:txBody>
          <a:bodyPr/>
          <a:lstStyle/>
          <a:p>
            <a:r>
              <a:rPr lang="en-US" sz="3200" dirty="0" smtClean="0"/>
              <a:t>Matching Open Data with </a:t>
            </a:r>
            <a:br>
              <a:rPr lang="en-US" sz="3200" dirty="0" smtClean="0"/>
            </a:br>
            <a:r>
              <a:rPr lang="en-US" sz="3200" dirty="0" smtClean="0"/>
              <a:t>Smartphone Travel Survey Data to Explore </a:t>
            </a:r>
            <a:br>
              <a:rPr lang="en-US" sz="3200" dirty="0" smtClean="0"/>
            </a:br>
            <a:r>
              <a:rPr lang="en-US" sz="3200" dirty="0" smtClean="0"/>
              <a:t>Public Transport Users’ Satisfaction</a:t>
            </a:r>
            <a:endParaRPr lang="en-GB" sz="3200" dirty="0"/>
          </a:p>
        </p:txBody>
      </p:sp>
      <p:sp>
        <p:nvSpPr>
          <p:cNvPr id="12" name="Rectangle 11"/>
          <p:cNvSpPr/>
          <p:nvPr/>
        </p:nvSpPr>
        <p:spPr>
          <a:xfrm>
            <a:off x="508000" y="3874298"/>
            <a:ext cx="8128000" cy="920351"/>
          </a:xfrm>
          <a:prstGeom prst="rect">
            <a:avLst/>
          </a:prstGeom>
          <a:noFill/>
          <a:ln>
            <a:solidFill>
              <a:srgbClr val="FFFFFF"/>
            </a:solidFill>
          </a:ln>
          <a:effectLst/>
        </p:spPr>
        <p:style>
          <a:lnRef idx="1">
            <a:schemeClr val="accent2"/>
          </a:lnRef>
          <a:fillRef idx="3">
            <a:schemeClr val="accent2"/>
          </a:fillRef>
          <a:effectRef idx="2">
            <a:schemeClr val="accent2"/>
          </a:effectRef>
          <a:fontRef idx="minor">
            <a:schemeClr val="lt1"/>
          </a:fontRef>
        </p:style>
        <p:txBody>
          <a:bodyPr/>
          <a:lstStyle/>
          <a:p>
            <a:pPr algn="ctr"/>
            <a:r>
              <a:rPr lang="en-GB" sz="2000" dirty="0" smtClean="0">
                <a:solidFill>
                  <a:srgbClr val="595959"/>
                </a:solidFill>
              </a:rPr>
              <a:t>Maria </a:t>
            </a:r>
            <a:r>
              <a:rPr lang="en-GB" sz="2000" dirty="0">
                <a:solidFill>
                  <a:srgbClr val="595959"/>
                </a:solidFill>
              </a:rPr>
              <a:t>Kamargianni </a:t>
            </a:r>
            <a:r>
              <a:rPr lang="en-GB" sz="2000" dirty="0" smtClean="0">
                <a:solidFill>
                  <a:srgbClr val="595959"/>
                </a:solidFill>
              </a:rPr>
              <a:t>and Dimitris </a:t>
            </a:r>
            <a:r>
              <a:rPr lang="en-GB" sz="2000" dirty="0" err="1" smtClean="0">
                <a:solidFill>
                  <a:srgbClr val="595959"/>
                </a:solidFill>
              </a:rPr>
              <a:t>Dimakopoulos</a:t>
            </a:r>
            <a:endParaRPr lang="en-GB" sz="2000" dirty="0" smtClean="0">
              <a:solidFill>
                <a:srgbClr val="595959"/>
              </a:solidFill>
            </a:endParaRPr>
          </a:p>
          <a:p>
            <a:pPr algn="ctr"/>
            <a:r>
              <a:rPr lang="en-GB" sz="2000" dirty="0" err="1" smtClean="0">
                <a:solidFill>
                  <a:srgbClr val="595959"/>
                </a:solidFill>
              </a:rPr>
              <a:t>MaaSLab</a:t>
            </a:r>
            <a:r>
              <a:rPr lang="en-GB" sz="2000" dirty="0" smtClean="0">
                <a:solidFill>
                  <a:srgbClr val="595959"/>
                </a:solidFill>
              </a:rPr>
              <a:t>, University College London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384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360" y="4794649"/>
            <a:ext cx="4622539" cy="920351"/>
          </a:xfrm>
          <a:prstGeom prst="rect">
            <a:avLst/>
          </a:prstGeom>
        </p:spPr>
      </p:pic>
    </p:spTree>
    <p:extLst>
      <p:ext uri="{BB962C8B-B14F-4D97-AF65-F5344CB8AC3E}">
        <p14:creationId xmlns:p14="http://schemas.microsoft.com/office/powerpoint/2010/main" val="197320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343" y="337457"/>
            <a:ext cx="6945085" cy="707886"/>
          </a:xfrm>
          <a:prstGeom prst="rect">
            <a:avLst/>
          </a:prstGeom>
          <a:noFill/>
        </p:spPr>
        <p:txBody>
          <a:bodyPr wrap="square" rtlCol="0">
            <a:spAutoFit/>
          </a:bodyPr>
          <a:lstStyle/>
          <a:p>
            <a:r>
              <a:rPr lang="en-US" sz="4000" dirty="0" smtClean="0"/>
              <a:t>Sample</a:t>
            </a:r>
            <a:endParaRPr lang="en-US" sz="4000" dirty="0"/>
          </a:p>
        </p:txBody>
      </p:sp>
      <p:sp>
        <p:nvSpPr>
          <p:cNvPr id="4" name="Rectangle 3"/>
          <p:cNvSpPr/>
          <p:nvPr/>
        </p:nvSpPr>
        <p:spPr>
          <a:xfrm>
            <a:off x="217714" y="1166876"/>
            <a:ext cx="8926286" cy="2585323"/>
          </a:xfrm>
          <a:prstGeom prst="rect">
            <a:avLst/>
          </a:prstGeom>
        </p:spPr>
        <p:txBody>
          <a:bodyPr wrap="square">
            <a:spAutoFit/>
          </a:bodyPr>
          <a:lstStyle/>
          <a:p>
            <a:pPr algn="just"/>
            <a:r>
              <a:rPr lang="en-GB" sz="2400" dirty="0"/>
              <a:t>Data was collected </a:t>
            </a:r>
            <a:r>
              <a:rPr lang="en-US" sz="2400" dirty="0"/>
              <a:t>between November 2016 and February 2017 </a:t>
            </a:r>
            <a:r>
              <a:rPr lang="en-US" dirty="0"/>
              <a:t>(excluding the holidays</a:t>
            </a:r>
            <a:r>
              <a:rPr lang="en-US" dirty="0" smtClean="0"/>
              <a:t>).</a:t>
            </a:r>
            <a:endParaRPr lang="en-GB" sz="2400" dirty="0" smtClean="0">
              <a:ea typeface="ＭＳ 明朝" charset="-128"/>
            </a:endParaRPr>
          </a:p>
          <a:p>
            <a:pPr marL="342900" indent="-342900" algn="just">
              <a:buFont typeface="Arial" charset="0"/>
              <a:buChar char="•"/>
            </a:pPr>
            <a:endParaRPr lang="en-GB" sz="2400" dirty="0">
              <a:ea typeface="ＭＳ 明朝" charset="-128"/>
            </a:endParaRPr>
          </a:p>
          <a:p>
            <a:pPr marL="342900" indent="-342900" algn="just">
              <a:buFont typeface="Arial" charset="0"/>
              <a:buChar char="•"/>
            </a:pPr>
            <a:r>
              <a:rPr lang="en-GB" sz="2400" dirty="0" smtClean="0">
                <a:ea typeface="ＭＳ 明朝" charset="-128"/>
              </a:rPr>
              <a:t>157 </a:t>
            </a:r>
            <a:r>
              <a:rPr lang="en-GB" sz="2400" dirty="0">
                <a:ea typeface="ＭＳ 明朝" charset="-128"/>
              </a:rPr>
              <a:t>individuals out of the 252 have used public transport </a:t>
            </a:r>
            <a:r>
              <a:rPr lang="en-GB" sz="2400" dirty="0" smtClean="0">
                <a:ea typeface="ＭＳ 明朝" charset="-128"/>
              </a:rPr>
              <a:t>modes. </a:t>
            </a:r>
          </a:p>
          <a:p>
            <a:pPr marL="342900" indent="-342900" algn="just">
              <a:buFont typeface="Arial" charset="0"/>
              <a:buChar char="•"/>
            </a:pPr>
            <a:r>
              <a:rPr lang="en-GB" sz="2400" dirty="0" smtClean="0">
                <a:ea typeface="ＭＳ 明朝" charset="-128"/>
              </a:rPr>
              <a:t>1,323 </a:t>
            </a:r>
            <a:r>
              <a:rPr lang="en-GB" sz="2400" dirty="0">
                <a:ea typeface="ＭＳ 明朝" charset="-128"/>
              </a:rPr>
              <a:t>stages by TfL rail-based </a:t>
            </a:r>
            <a:r>
              <a:rPr lang="en-GB" sz="2400" dirty="0" smtClean="0">
                <a:ea typeface="ＭＳ 明朝" charset="-128"/>
              </a:rPr>
              <a:t>modes</a:t>
            </a:r>
            <a:r>
              <a:rPr lang="en-GB" sz="2400" dirty="0">
                <a:ea typeface="ＭＳ 明朝" charset="-128"/>
              </a:rPr>
              <a:t>. </a:t>
            </a:r>
            <a:endParaRPr lang="en-GB" sz="2400" dirty="0" smtClean="0">
              <a:ea typeface="ＭＳ 明朝" charset="-128"/>
            </a:endParaRPr>
          </a:p>
          <a:p>
            <a:pPr marL="342900" indent="-342900" algn="just">
              <a:buFont typeface="Arial" charset="0"/>
              <a:buChar char="•"/>
            </a:pPr>
            <a:r>
              <a:rPr lang="en-GB" sz="2400" dirty="0" smtClean="0">
                <a:ea typeface="ＭＳ 明朝" charset="-128"/>
              </a:rPr>
              <a:t>The </a:t>
            </a:r>
            <a:r>
              <a:rPr lang="en-GB" sz="2400" dirty="0">
                <a:ea typeface="ＭＳ 明朝" charset="-128"/>
              </a:rPr>
              <a:t>minimum number of validated days is 1, the maximum is </a:t>
            </a:r>
            <a:r>
              <a:rPr lang="en-GB" sz="2400" dirty="0" smtClean="0">
                <a:ea typeface="ＭＳ 明朝" charset="-128"/>
              </a:rPr>
              <a:t>9</a:t>
            </a:r>
            <a:r>
              <a:rPr lang="en-GB" sz="2400" dirty="0">
                <a:ea typeface="ＭＳ 明朝" charset="-128"/>
              </a:rPr>
              <a:t>.</a:t>
            </a:r>
            <a:endParaRPr lang="en-GB" sz="2400" dirty="0" smtClean="0">
              <a:ea typeface="ＭＳ 明朝" charset="-128"/>
            </a:endParaRPr>
          </a:p>
          <a:p>
            <a:pPr marL="342900" indent="-342900" algn="just">
              <a:buFont typeface="Arial" charset="0"/>
              <a:buChar char="•"/>
            </a:pPr>
            <a:r>
              <a:rPr lang="en-GB" sz="2400" dirty="0" smtClean="0">
                <a:ea typeface="ＭＳ 明朝" charset="-128"/>
              </a:rPr>
              <a:t>The </a:t>
            </a:r>
            <a:r>
              <a:rPr lang="en-GB" sz="2400" dirty="0">
                <a:ea typeface="ＭＳ 明朝" charset="-128"/>
              </a:rPr>
              <a:t>average number of stages per individual is 8.4.</a:t>
            </a:r>
            <a:r>
              <a:rPr lang="en-GB" sz="2400" dirty="0"/>
              <a:t> </a:t>
            </a:r>
            <a:endParaRPr lang="en-GB" sz="2400" dirty="0" smtClean="0"/>
          </a:p>
        </p:txBody>
      </p:sp>
    </p:spTree>
    <p:extLst>
      <p:ext uri="{BB962C8B-B14F-4D97-AF65-F5344CB8AC3E}">
        <p14:creationId xmlns:p14="http://schemas.microsoft.com/office/powerpoint/2010/main" val="66435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Εικόνα 2" descr="C:\Users\Dimitris\Documents\rai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3" y="1584631"/>
            <a:ext cx="4458430" cy="25845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3505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5" descr="C:\Users\BeBiS\Pictures\faces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633" y="1667511"/>
            <a:ext cx="4453368" cy="24037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680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348343" y="337457"/>
            <a:ext cx="8262257" cy="707886"/>
          </a:xfrm>
          <a:prstGeom prst="rect">
            <a:avLst/>
          </a:prstGeom>
          <a:noFill/>
        </p:spPr>
        <p:txBody>
          <a:bodyPr wrap="square" rtlCol="0">
            <a:spAutoFit/>
          </a:bodyPr>
          <a:lstStyle/>
          <a:p>
            <a:r>
              <a:rPr lang="en-US" sz="4000" dirty="0" smtClean="0"/>
              <a:t>PT status, trip-stages &amp; satisfaction</a:t>
            </a:r>
            <a:endParaRPr lang="en-US" sz="4000" dirty="0"/>
          </a:p>
        </p:txBody>
      </p:sp>
    </p:spTree>
    <p:extLst>
      <p:ext uri="{BB962C8B-B14F-4D97-AF65-F5344CB8AC3E}">
        <p14:creationId xmlns:p14="http://schemas.microsoft.com/office/powerpoint/2010/main" val="141301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1169508"/>
            <a:ext cx="8752114" cy="1200329"/>
          </a:xfrm>
          <a:prstGeom prst="rect">
            <a:avLst/>
          </a:prstGeom>
        </p:spPr>
        <p:txBody>
          <a:bodyPr wrap="square">
            <a:spAutoFit/>
          </a:bodyPr>
          <a:lstStyle/>
          <a:p>
            <a:r>
              <a:rPr lang="en-US" sz="2400" dirty="0">
                <a:solidFill>
                  <a:schemeClr val="accent2"/>
                </a:solidFill>
                <a:ea typeface="ＭＳ 明朝" charset="-128"/>
              </a:rPr>
              <a:t>D</a:t>
            </a:r>
            <a:r>
              <a:rPr lang="en-US" sz="2400" dirty="0" smtClean="0">
                <a:solidFill>
                  <a:schemeClr val="accent2"/>
                </a:solidFill>
                <a:ea typeface="ＭＳ 明朝" charset="-128"/>
              </a:rPr>
              <a:t>ependent variable</a:t>
            </a:r>
            <a:r>
              <a:rPr lang="en-US" sz="2400" dirty="0" smtClean="0">
                <a:solidFill>
                  <a:srgbClr val="000000"/>
                </a:solidFill>
                <a:ea typeface="ＭＳ 明朝" charset="-128"/>
              </a:rPr>
              <a:t>: “</a:t>
            </a:r>
            <a:r>
              <a:rPr lang="en-GB" sz="2400" i="1" dirty="0">
                <a:ea typeface="ＭＳ 明朝" charset="-128"/>
              </a:rPr>
              <a:t>How happy were you by using this mode</a:t>
            </a:r>
            <a:r>
              <a:rPr lang="en-GB" sz="2400" dirty="0">
                <a:ea typeface="ＭＳ 明朝" charset="-128"/>
              </a:rPr>
              <a:t> </a:t>
            </a:r>
            <a:r>
              <a:rPr lang="en-GB" sz="2400" i="1" dirty="0">
                <a:ea typeface="ＭＳ 明朝" charset="-128"/>
              </a:rPr>
              <a:t>(</a:t>
            </a:r>
            <a:r>
              <a:rPr lang="en-US" sz="2400" i="1" dirty="0">
                <a:solidFill>
                  <a:srgbClr val="000000"/>
                </a:solidFill>
                <a:ea typeface="ＭＳ 明朝" charset="-128"/>
              </a:rPr>
              <a:t>for this specific stage</a:t>
            </a:r>
            <a:r>
              <a:rPr lang="en-US" sz="2400" i="1" dirty="0" smtClean="0">
                <a:solidFill>
                  <a:srgbClr val="000000"/>
                </a:solidFill>
                <a:ea typeface="ＭＳ 明朝" charset="-128"/>
              </a:rPr>
              <a:t>)</a:t>
            </a:r>
            <a:r>
              <a:rPr lang="en-US" sz="2400" dirty="0" smtClean="0">
                <a:solidFill>
                  <a:srgbClr val="000000"/>
                </a:solidFill>
                <a:ea typeface="ＭＳ 明朝" charset="-128"/>
              </a:rPr>
              <a:t>?”</a:t>
            </a:r>
          </a:p>
          <a:p>
            <a:pPr lvl="1"/>
            <a:r>
              <a:rPr lang="en-US" sz="2400" dirty="0" smtClean="0"/>
              <a:t>=&gt; Ordered </a:t>
            </a:r>
            <a:r>
              <a:rPr lang="en-US" sz="2400" dirty="0"/>
              <a:t>logit model </a:t>
            </a:r>
            <a:endParaRPr lang="en-US" sz="2400" dirty="0"/>
          </a:p>
        </p:txBody>
      </p:sp>
      <p:sp>
        <p:nvSpPr>
          <p:cNvPr id="5" name="Rectangle 4"/>
          <p:cNvSpPr/>
          <p:nvPr/>
        </p:nvSpPr>
        <p:spPr>
          <a:xfrm>
            <a:off x="326573" y="2555557"/>
            <a:ext cx="8294914" cy="369332"/>
          </a:xfrm>
          <a:prstGeom prst="rect">
            <a:avLst/>
          </a:prstGeom>
        </p:spPr>
        <p:txBody>
          <a:bodyPr wrap="square">
            <a:spAutoFit/>
          </a:bodyPr>
          <a:lstStyle/>
          <a:p>
            <a:pPr algn="just">
              <a:spcAft>
                <a:spcPts val="1200"/>
              </a:spcAft>
            </a:pPr>
            <a:r>
              <a:rPr lang="en-GB" dirty="0">
                <a:solidFill>
                  <a:srgbClr val="000000"/>
                </a:solidFill>
                <a:ea typeface="MS Gothic" charset="-128"/>
                <a:cs typeface="Times New Roman" charset="0"/>
              </a:rPr>
              <a:t>L</a:t>
            </a:r>
            <a:r>
              <a:rPr lang="en-GB" dirty="0" smtClean="0">
                <a:solidFill>
                  <a:srgbClr val="000000"/>
                </a:solidFill>
                <a:ea typeface="MS Gothic" charset="-128"/>
                <a:cs typeface="Times New Roman" charset="0"/>
              </a:rPr>
              <a:t>ogit </a:t>
            </a:r>
            <a:r>
              <a:rPr lang="en-GB" dirty="0">
                <a:solidFill>
                  <a:srgbClr val="000000"/>
                </a:solidFill>
                <a:ea typeface="MS Gothic" charset="-128"/>
                <a:cs typeface="Times New Roman" charset="0"/>
              </a:rPr>
              <a:t>function:</a:t>
            </a:r>
            <a:endParaRPr lang="en-GB" dirty="0">
              <a:effectLst/>
              <a:ea typeface="ＭＳ 明朝" charset="-128"/>
              <a:cs typeface="Times New Roman"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16677" y="3107343"/>
            <a:ext cx="5710645" cy="418828"/>
          </a:xfrm>
          <a:prstGeom prst="rect">
            <a:avLst/>
          </a:prstGeom>
          <a:noFill/>
          <a:ln>
            <a:noFill/>
          </a:ln>
        </p:spPr>
      </p:pic>
      <p:sp>
        <p:nvSpPr>
          <p:cNvPr id="9" name="Rectangle 8"/>
          <p:cNvSpPr/>
          <p:nvPr/>
        </p:nvSpPr>
        <p:spPr>
          <a:xfrm>
            <a:off x="293916" y="3845430"/>
            <a:ext cx="8327571" cy="369332"/>
          </a:xfrm>
          <a:prstGeom prst="rect">
            <a:avLst/>
          </a:prstGeom>
        </p:spPr>
        <p:txBody>
          <a:bodyPr wrap="square">
            <a:spAutoFit/>
          </a:bodyPr>
          <a:lstStyle/>
          <a:p>
            <a:pPr algn="just">
              <a:spcAft>
                <a:spcPts val="1200"/>
              </a:spcAft>
            </a:pPr>
            <a:r>
              <a:rPr lang="en-US" dirty="0" smtClean="0">
                <a:solidFill>
                  <a:srgbClr val="000000"/>
                </a:solidFill>
                <a:ea typeface="ＭＳ 明朝" charset="-128"/>
                <a:cs typeface="Times" charset="0"/>
              </a:rPr>
              <a:t>The </a:t>
            </a:r>
            <a:r>
              <a:rPr lang="en-US" dirty="0">
                <a:solidFill>
                  <a:srgbClr val="000000"/>
                </a:solidFill>
                <a:ea typeface="ＭＳ 明朝" charset="-128"/>
                <a:cs typeface="Times" charset="0"/>
              </a:rPr>
              <a:t>probability of choosing response </a:t>
            </a:r>
            <a:r>
              <a:rPr lang="en-US" i="1" dirty="0">
                <a:solidFill>
                  <a:srgbClr val="000000"/>
                </a:solidFill>
                <a:ea typeface="ＭＳ 明朝" charset="-128"/>
                <a:cs typeface="Times" charset="0"/>
              </a:rPr>
              <a:t>c</a:t>
            </a:r>
            <a:r>
              <a:rPr lang="en-US" dirty="0">
                <a:solidFill>
                  <a:srgbClr val="000000"/>
                </a:solidFill>
                <a:ea typeface="ＭＳ 明朝" charset="-128"/>
                <a:cs typeface="Times" charset="0"/>
              </a:rPr>
              <a:t> on the Likert scale is given by:</a:t>
            </a:r>
            <a:endParaRPr lang="en-GB" dirty="0">
              <a:effectLst/>
              <a:ea typeface="ＭＳ 明朝" charset="-128"/>
              <a:cs typeface="Times New Roman"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568257" y="4301495"/>
            <a:ext cx="3603943" cy="774681"/>
          </a:xfrm>
          <a:prstGeom prst="rect">
            <a:avLst/>
          </a:prstGeom>
          <a:noFill/>
          <a:ln>
            <a:noFill/>
          </a:ln>
        </p:spPr>
      </p:pic>
      <p:sp>
        <p:nvSpPr>
          <p:cNvPr id="13" name="TextBox 12"/>
          <p:cNvSpPr txBox="1"/>
          <p:nvPr/>
        </p:nvSpPr>
        <p:spPr>
          <a:xfrm>
            <a:off x="0" y="337457"/>
            <a:ext cx="9100457" cy="646331"/>
          </a:xfrm>
          <a:prstGeom prst="rect">
            <a:avLst/>
          </a:prstGeom>
          <a:noFill/>
        </p:spPr>
        <p:txBody>
          <a:bodyPr wrap="square" rtlCol="0">
            <a:spAutoFit/>
          </a:bodyPr>
          <a:lstStyle/>
          <a:p>
            <a:r>
              <a:rPr lang="en-GB" sz="3600" dirty="0"/>
              <a:t>Public transport satisfaction </a:t>
            </a:r>
            <a:r>
              <a:rPr lang="en-GB" sz="3600" dirty="0" smtClean="0"/>
              <a:t>model </a:t>
            </a:r>
            <a:r>
              <a:rPr lang="en-US" sz="3600" dirty="0" smtClean="0"/>
              <a:t>specification</a:t>
            </a:r>
            <a:endParaRPr lang="en-US" sz="3600" dirty="0"/>
          </a:p>
        </p:txBody>
      </p:sp>
    </p:spTree>
    <p:extLst>
      <p:ext uri="{BB962C8B-B14F-4D97-AF65-F5344CB8AC3E}">
        <p14:creationId xmlns:p14="http://schemas.microsoft.com/office/powerpoint/2010/main" val="123126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47299322"/>
              </p:ext>
            </p:extLst>
          </p:nvPr>
        </p:nvGraphicFramePr>
        <p:xfrm>
          <a:off x="500743" y="1079223"/>
          <a:ext cx="9962470" cy="2458634"/>
        </p:xfrm>
        <a:graphic>
          <a:graphicData uri="http://schemas.openxmlformats.org/presentationml/2006/ole">
            <mc:AlternateContent xmlns:mc="http://schemas.openxmlformats.org/markup-compatibility/2006">
              <mc:Choice xmlns:v="urn:schemas-microsoft-com:vml" Requires="v">
                <p:oleObj spid="_x0000_s4106" name="Document" r:id="rId3" imgW="9575800" imgH="2463800" progId="Word.Document.12">
                  <p:embed/>
                </p:oleObj>
              </mc:Choice>
              <mc:Fallback>
                <p:oleObj name="Document" r:id="rId3" imgW="9575800" imgH="2463800" progId="Word.Document.12">
                  <p:embed/>
                  <p:pic>
                    <p:nvPicPr>
                      <p:cNvPr id="0" name=""/>
                      <p:cNvPicPr/>
                      <p:nvPr/>
                    </p:nvPicPr>
                    <p:blipFill>
                      <a:blip r:embed="rId4"/>
                      <a:stretch>
                        <a:fillRect/>
                      </a:stretch>
                    </p:blipFill>
                    <p:spPr>
                      <a:xfrm>
                        <a:off x="500743" y="1079223"/>
                        <a:ext cx="9962470" cy="2458634"/>
                      </a:xfrm>
                      <a:prstGeom prst="rect">
                        <a:avLst/>
                      </a:prstGeom>
                    </p:spPr>
                  </p:pic>
                </p:oleObj>
              </mc:Fallback>
            </mc:AlternateContent>
          </a:graphicData>
        </a:graphic>
      </p:graphicFrame>
      <p:sp>
        <p:nvSpPr>
          <p:cNvPr id="4" name="Rectangle 3"/>
          <p:cNvSpPr/>
          <p:nvPr/>
        </p:nvSpPr>
        <p:spPr>
          <a:xfrm>
            <a:off x="190499" y="3396343"/>
            <a:ext cx="8719457" cy="1938992"/>
          </a:xfrm>
          <a:prstGeom prst="rect">
            <a:avLst/>
          </a:prstGeom>
        </p:spPr>
        <p:txBody>
          <a:bodyPr wrap="square">
            <a:spAutoFit/>
          </a:bodyPr>
          <a:lstStyle/>
          <a:p>
            <a:pPr marL="285750" indent="-285750">
              <a:buFont typeface="Arial" charset="0"/>
              <a:buChar char="•"/>
            </a:pPr>
            <a:r>
              <a:rPr lang="en-GB" sz="2000" dirty="0">
                <a:ea typeface="ＭＳ 明朝" charset="-128"/>
              </a:rPr>
              <a:t>“Minor </a:t>
            </a:r>
            <a:r>
              <a:rPr lang="en-GB" sz="2000" dirty="0" smtClean="0">
                <a:ea typeface="ＭＳ 明朝" charset="-128"/>
              </a:rPr>
              <a:t>delays” affect users </a:t>
            </a:r>
            <a:r>
              <a:rPr lang="en-GB" sz="2000" dirty="0" smtClean="0">
                <a:ea typeface="ＭＳ 明朝" charset="-128"/>
              </a:rPr>
              <a:t>satisfaction </a:t>
            </a:r>
            <a:r>
              <a:rPr lang="en-GB" sz="2000" dirty="0">
                <a:ea typeface="ＭＳ 明朝" charset="-128"/>
              </a:rPr>
              <a:t>in a negative way, but this variable is not statistically significant.</a:t>
            </a:r>
            <a:r>
              <a:rPr lang="en-GB" sz="2000" dirty="0"/>
              <a:t> </a:t>
            </a:r>
            <a:endParaRPr lang="en-GB" sz="2000" dirty="0" smtClean="0"/>
          </a:p>
          <a:p>
            <a:pPr marL="285750" indent="-285750">
              <a:buFont typeface="Arial" charset="0"/>
              <a:buChar char="•"/>
            </a:pPr>
            <a:r>
              <a:rPr lang="en-GB" sz="2000" dirty="0"/>
              <a:t>“Part suspended”, “Part closure” and “Severe delays</a:t>
            </a:r>
            <a:r>
              <a:rPr lang="en-GB" sz="2000" dirty="0" smtClean="0"/>
              <a:t>”</a:t>
            </a:r>
            <a:r>
              <a:rPr lang="en-GB" sz="2000" dirty="0"/>
              <a:t> </a:t>
            </a:r>
            <a:r>
              <a:rPr lang="en-GB" sz="2000" dirty="0" smtClean="0"/>
              <a:t>increase user’s dissatisfaction.</a:t>
            </a:r>
          </a:p>
          <a:p>
            <a:pPr marL="285750" indent="-285750">
              <a:buFont typeface="Arial" charset="0"/>
              <a:buChar char="•"/>
            </a:pPr>
            <a:r>
              <a:rPr lang="en-GB" sz="2000" dirty="0"/>
              <a:t>“Severe delays” is the most statistically significant variable </a:t>
            </a:r>
            <a:r>
              <a:rPr lang="en-GB" sz="2000" dirty="0" smtClean="0"/>
              <a:t>indicating </a:t>
            </a:r>
            <a:r>
              <a:rPr lang="en-GB" sz="2000" dirty="0"/>
              <a:t>that users satisfaction strongly decreases when the services are running extremely late</a:t>
            </a:r>
            <a:r>
              <a:rPr lang="en-GB" sz="2000" dirty="0" smtClean="0"/>
              <a:t>.</a:t>
            </a:r>
            <a:endParaRPr lang="en-GB" sz="2000" dirty="0"/>
          </a:p>
        </p:txBody>
      </p:sp>
      <p:sp>
        <p:nvSpPr>
          <p:cNvPr id="5" name="TextBox 4"/>
          <p:cNvSpPr txBox="1"/>
          <p:nvPr/>
        </p:nvSpPr>
        <p:spPr>
          <a:xfrm>
            <a:off x="0" y="337457"/>
            <a:ext cx="9100457" cy="646331"/>
          </a:xfrm>
          <a:prstGeom prst="rect">
            <a:avLst/>
          </a:prstGeom>
          <a:noFill/>
        </p:spPr>
        <p:txBody>
          <a:bodyPr wrap="square" rtlCol="0">
            <a:spAutoFit/>
          </a:bodyPr>
          <a:lstStyle/>
          <a:p>
            <a:r>
              <a:rPr lang="en-GB" sz="3600" dirty="0"/>
              <a:t>M</a:t>
            </a:r>
            <a:r>
              <a:rPr lang="en-GB" sz="3600" dirty="0" smtClean="0"/>
              <a:t>odel </a:t>
            </a:r>
            <a:r>
              <a:rPr lang="en-US" sz="3600" dirty="0" smtClean="0"/>
              <a:t>estimation results (1/3)</a:t>
            </a:r>
            <a:endParaRPr lang="en-US" sz="3600" dirty="0"/>
          </a:p>
        </p:txBody>
      </p:sp>
    </p:spTree>
    <p:extLst>
      <p:ext uri="{BB962C8B-B14F-4D97-AF65-F5344CB8AC3E}">
        <p14:creationId xmlns:p14="http://schemas.microsoft.com/office/powerpoint/2010/main" val="76826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4031004"/>
              </p:ext>
            </p:extLst>
          </p:nvPr>
        </p:nvGraphicFramePr>
        <p:xfrm>
          <a:off x="1219200" y="903513"/>
          <a:ext cx="9316358" cy="4522264"/>
        </p:xfrm>
        <a:graphic>
          <a:graphicData uri="http://schemas.openxmlformats.org/presentationml/2006/ole">
            <mc:AlternateContent xmlns:mc="http://schemas.openxmlformats.org/markup-compatibility/2006">
              <mc:Choice xmlns:v="urn:schemas-microsoft-com:vml" Requires="v">
                <p:oleObj spid="_x0000_s5131" name="Document" r:id="rId3" imgW="9575800" imgH="4648200" progId="Word.Document.12">
                  <p:embed/>
                </p:oleObj>
              </mc:Choice>
              <mc:Fallback>
                <p:oleObj name="Document" r:id="rId3" imgW="9575800" imgH="4648200" progId="Word.Document.12">
                  <p:embed/>
                  <p:pic>
                    <p:nvPicPr>
                      <p:cNvPr id="0" name=""/>
                      <p:cNvPicPr/>
                      <p:nvPr/>
                    </p:nvPicPr>
                    <p:blipFill>
                      <a:blip r:embed="rId4"/>
                      <a:stretch>
                        <a:fillRect/>
                      </a:stretch>
                    </p:blipFill>
                    <p:spPr>
                      <a:xfrm>
                        <a:off x="1219200" y="903513"/>
                        <a:ext cx="9316358" cy="4522264"/>
                      </a:xfrm>
                      <a:prstGeom prst="rect">
                        <a:avLst/>
                      </a:prstGeom>
                    </p:spPr>
                  </p:pic>
                </p:oleObj>
              </mc:Fallback>
            </mc:AlternateContent>
          </a:graphicData>
        </a:graphic>
      </p:graphicFrame>
      <p:sp>
        <p:nvSpPr>
          <p:cNvPr id="4" name="TextBox 3"/>
          <p:cNvSpPr txBox="1"/>
          <p:nvPr/>
        </p:nvSpPr>
        <p:spPr>
          <a:xfrm>
            <a:off x="0" y="337457"/>
            <a:ext cx="9100457" cy="646331"/>
          </a:xfrm>
          <a:prstGeom prst="rect">
            <a:avLst/>
          </a:prstGeom>
          <a:noFill/>
        </p:spPr>
        <p:txBody>
          <a:bodyPr wrap="square" rtlCol="0">
            <a:spAutoFit/>
          </a:bodyPr>
          <a:lstStyle/>
          <a:p>
            <a:r>
              <a:rPr lang="en-GB" sz="3600" dirty="0"/>
              <a:t>M</a:t>
            </a:r>
            <a:r>
              <a:rPr lang="en-GB" sz="3600" dirty="0" smtClean="0"/>
              <a:t>odel </a:t>
            </a:r>
            <a:r>
              <a:rPr lang="en-US" sz="3600" dirty="0" smtClean="0"/>
              <a:t>estimation results (2/3)</a:t>
            </a:r>
            <a:endParaRPr lang="en-US" sz="3600" dirty="0"/>
          </a:p>
        </p:txBody>
      </p:sp>
    </p:spTree>
    <p:extLst>
      <p:ext uri="{BB962C8B-B14F-4D97-AF65-F5344CB8AC3E}">
        <p14:creationId xmlns:p14="http://schemas.microsoft.com/office/powerpoint/2010/main" val="156258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64210992"/>
              </p:ext>
            </p:extLst>
          </p:nvPr>
        </p:nvGraphicFramePr>
        <p:xfrm>
          <a:off x="875392" y="983788"/>
          <a:ext cx="9613900" cy="2946400"/>
        </p:xfrm>
        <a:graphic>
          <a:graphicData uri="http://schemas.openxmlformats.org/presentationml/2006/ole">
            <mc:AlternateContent xmlns:mc="http://schemas.openxmlformats.org/markup-compatibility/2006">
              <mc:Choice xmlns:v="urn:schemas-microsoft-com:vml" Requires="v">
                <p:oleObj spid="_x0000_s6155" name="Document" r:id="rId3" imgW="9613900" imgH="2946400" progId="Word.Document.12">
                  <p:embed/>
                </p:oleObj>
              </mc:Choice>
              <mc:Fallback>
                <p:oleObj name="Document" r:id="rId3" imgW="9613900" imgH="2946400" progId="Word.Document.12">
                  <p:embed/>
                  <p:pic>
                    <p:nvPicPr>
                      <p:cNvPr id="0" name=""/>
                      <p:cNvPicPr/>
                      <p:nvPr/>
                    </p:nvPicPr>
                    <p:blipFill>
                      <a:blip r:embed="rId4"/>
                      <a:stretch>
                        <a:fillRect/>
                      </a:stretch>
                    </p:blipFill>
                    <p:spPr>
                      <a:xfrm>
                        <a:off x="875392" y="983788"/>
                        <a:ext cx="9613900" cy="2946400"/>
                      </a:xfrm>
                      <a:prstGeom prst="rect">
                        <a:avLst/>
                      </a:prstGeom>
                    </p:spPr>
                  </p:pic>
                </p:oleObj>
              </mc:Fallback>
            </mc:AlternateContent>
          </a:graphicData>
        </a:graphic>
      </p:graphicFrame>
      <p:sp>
        <p:nvSpPr>
          <p:cNvPr id="6" name="TextBox 5"/>
          <p:cNvSpPr txBox="1"/>
          <p:nvPr/>
        </p:nvSpPr>
        <p:spPr>
          <a:xfrm>
            <a:off x="0" y="337457"/>
            <a:ext cx="9100457" cy="646331"/>
          </a:xfrm>
          <a:prstGeom prst="rect">
            <a:avLst/>
          </a:prstGeom>
          <a:noFill/>
        </p:spPr>
        <p:txBody>
          <a:bodyPr wrap="square" rtlCol="0">
            <a:spAutoFit/>
          </a:bodyPr>
          <a:lstStyle/>
          <a:p>
            <a:r>
              <a:rPr lang="en-GB" sz="3600" dirty="0"/>
              <a:t>M</a:t>
            </a:r>
            <a:r>
              <a:rPr lang="en-GB" sz="3600" dirty="0" smtClean="0"/>
              <a:t>odel </a:t>
            </a:r>
            <a:r>
              <a:rPr lang="en-US" sz="3600" dirty="0" smtClean="0"/>
              <a:t>estimation results (3/3)</a:t>
            </a:r>
            <a:endParaRPr lang="en-US" sz="3600" dirty="0"/>
          </a:p>
        </p:txBody>
      </p:sp>
      <p:sp>
        <p:nvSpPr>
          <p:cNvPr id="7" name="Rectangle 6"/>
          <p:cNvSpPr/>
          <p:nvPr/>
        </p:nvSpPr>
        <p:spPr>
          <a:xfrm>
            <a:off x="391885" y="4090992"/>
            <a:ext cx="8752115" cy="923330"/>
          </a:xfrm>
          <a:prstGeom prst="rect">
            <a:avLst/>
          </a:prstGeom>
        </p:spPr>
        <p:txBody>
          <a:bodyPr wrap="square">
            <a:spAutoFit/>
          </a:bodyPr>
          <a:lstStyle/>
          <a:p>
            <a:pPr marL="285750" indent="-285750">
              <a:buFont typeface="Arial" charset="0"/>
              <a:buChar char="•"/>
            </a:pPr>
            <a:r>
              <a:rPr lang="en-GB" dirty="0" smtClean="0">
                <a:ea typeface="ＭＳ 明朝" charset="-128"/>
              </a:rPr>
              <a:t>Gender </a:t>
            </a:r>
            <a:r>
              <a:rPr lang="en-GB" dirty="0">
                <a:ea typeface="ＭＳ 明朝" charset="-128"/>
              </a:rPr>
              <a:t>does not play any significant role on </a:t>
            </a:r>
            <a:r>
              <a:rPr lang="en-GB" dirty="0" smtClean="0">
                <a:ea typeface="ＭＳ 明朝" charset="-128"/>
              </a:rPr>
              <a:t>satisfaction.</a:t>
            </a:r>
            <a:endParaRPr lang="en-GB" dirty="0" smtClean="0">
              <a:ea typeface="ＭＳ 明朝" charset="-128"/>
            </a:endParaRPr>
          </a:p>
          <a:p>
            <a:pPr marL="285750" indent="-285750">
              <a:buFont typeface="Arial" charset="0"/>
              <a:buChar char="•"/>
            </a:pPr>
            <a:r>
              <a:rPr lang="en-GB" dirty="0"/>
              <a:t>Younger passengers, 18-30 and 31-45 age groups, seem to be more </a:t>
            </a:r>
            <a:r>
              <a:rPr lang="en-GB" dirty="0" smtClean="0"/>
              <a:t>satisfied.</a:t>
            </a:r>
            <a:endParaRPr lang="en-GB" dirty="0" smtClean="0"/>
          </a:p>
          <a:p>
            <a:pPr marL="285750" indent="-285750">
              <a:buFont typeface="Arial" charset="0"/>
              <a:buChar char="•"/>
            </a:pPr>
            <a:r>
              <a:rPr lang="en-GB" dirty="0"/>
              <a:t>As household income increases, the satisfaction with public transport usage decreases. </a:t>
            </a:r>
            <a:r>
              <a:rPr lang="en-GB" dirty="0" smtClean="0"/>
              <a:t> </a:t>
            </a:r>
            <a:endParaRPr lang="en-GB" dirty="0" smtClean="0">
              <a:ea typeface="ＭＳ 明朝" charset="-128"/>
            </a:endParaRPr>
          </a:p>
        </p:txBody>
      </p:sp>
    </p:spTree>
    <p:extLst>
      <p:ext uri="{BB962C8B-B14F-4D97-AF65-F5344CB8AC3E}">
        <p14:creationId xmlns:p14="http://schemas.microsoft.com/office/powerpoint/2010/main" val="185011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1147074"/>
            <a:ext cx="8882742" cy="3693319"/>
          </a:xfrm>
          <a:prstGeom prst="rect">
            <a:avLst/>
          </a:prstGeom>
        </p:spPr>
        <p:txBody>
          <a:bodyPr wrap="square">
            <a:spAutoFit/>
          </a:bodyPr>
          <a:lstStyle/>
          <a:p>
            <a:pPr marL="285750" indent="-285750">
              <a:buFont typeface="Arial" charset="0"/>
              <a:buChar char="•"/>
            </a:pPr>
            <a:r>
              <a:rPr lang="en-US" sz="2400" dirty="0" smtClean="0">
                <a:ea typeface="ＭＳ 明朝" charset="-128"/>
              </a:rPr>
              <a:t>Customer </a:t>
            </a:r>
            <a:r>
              <a:rPr lang="en-US" sz="2400" dirty="0">
                <a:ea typeface="ＭＳ 明朝" charset="-128"/>
              </a:rPr>
              <a:t>satisfaction is </a:t>
            </a:r>
            <a:r>
              <a:rPr lang="en-US" sz="2400" dirty="0" smtClean="0">
                <a:ea typeface="ＭＳ 明朝" charset="-128"/>
              </a:rPr>
              <a:t>associated </a:t>
            </a:r>
            <a:r>
              <a:rPr lang="en-US" sz="2400" dirty="0">
                <a:ea typeface="ＭＳ 明朝" charset="-128"/>
              </a:rPr>
              <a:t>with the open </a:t>
            </a:r>
            <a:r>
              <a:rPr lang="en-US" sz="2400" dirty="0" smtClean="0">
                <a:ea typeface="ＭＳ 明朝" charset="-128"/>
              </a:rPr>
              <a:t>PT status </a:t>
            </a:r>
            <a:r>
              <a:rPr lang="en-US" sz="2400" dirty="0">
                <a:ea typeface="ＭＳ 明朝" charset="-128"/>
              </a:rPr>
              <a:t>data</a:t>
            </a:r>
            <a:r>
              <a:rPr lang="en-US" sz="2400" dirty="0" smtClean="0">
                <a:ea typeface="ＭＳ 明朝" charset="-128"/>
              </a:rPr>
              <a:t>.</a:t>
            </a:r>
          </a:p>
          <a:p>
            <a:pPr marL="285750" indent="-285750">
              <a:buFont typeface="Arial" charset="0"/>
              <a:buChar char="•"/>
            </a:pPr>
            <a:r>
              <a:rPr lang="en-US" sz="2400" dirty="0"/>
              <a:t>Activities while travelling and trip purpose </a:t>
            </a:r>
            <a:r>
              <a:rPr lang="en-US" sz="2400" dirty="0" smtClean="0"/>
              <a:t>affect </a:t>
            </a:r>
            <a:r>
              <a:rPr lang="en-US" sz="2400" dirty="0"/>
              <a:t>customers </a:t>
            </a:r>
            <a:r>
              <a:rPr lang="en-US" sz="2400" dirty="0" smtClean="0"/>
              <a:t>satisfactions. </a:t>
            </a:r>
          </a:p>
          <a:p>
            <a:pPr marL="285750" indent="-285750">
              <a:buFont typeface="Arial" charset="0"/>
              <a:buChar char="•"/>
            </a:pPr>
            <a:r>
              <a:rPr lang="en-US" sz="2000" dirty="0" smtClean="0"/>
              <a:t>These results provide insights for offering products that can advance customers experience in the </a:t>
            </a:r>
            <a:r>
              <a:rPr lang="en-US" sz="2000" dirty="0" err="1" smtClean="0"/>
              <a:t>MaaS</a:t>
            </a:r>
            <a:r>
              <a:rPr lang="en-US" sz="2000" dirty="0" smtClean="0"/>
              <a:t> and automated vehicles era that lies ahead:</a:t>
            </a:r>
          </a:p>
          <a:p>
            <a:pPr marL="742950" lvl="1" indent="-285750">
              <a:buFont typeface="Arial" charset="0"/>
              <a:buChar char="•"/>
            </a:pPr>
            <a:r>
              <a:rPr lang="en-US" sz="2000" dirty="0" smtClean="0"/>
              <a:t>Listening to music, </a:t>
            </a:r>
            <a:r>
              <a:rPr lang="en-US" sz="2000" dirty="0" smtClean="0"/>
              <a:t>playing </a:t>
            </a:r>
            <a:r>
              <a:rPr lang="en-US" sz="2000" dirty="0" smtClean="0"/>
              <a:t>games and watching movies while travelling positively affects customers satisfactions. These are services that in the future could be included in </a:t>
            </a:r>
            <a:r>
              <a:rPr lang="en-US" sz="2000" dirty="0" err="1" smtClean="0"/>
              <a:t>MaaS</a:t>
            </a:r>
            <a:r>
              <a:rPr lang="en-US" sz="2000" dirty="0" smtClean="0"/>
              <a:t> subscription packages.</a:t>
            </a:r>
          </a:p>
          <a:p>
            <a:pPr marL="742950" lvl="1" indent="-285750">
              <a:buFont typeface="Arial" charset="0"/>
              <a:buChar char="•"/>
            </a:pPr>
            <a:r>
              <a:rPr lang="en-US" sz="2000" dirty="0" smtClean="0"/>
              <a:t> These findings support the hypotheses that travel time could have a positive utility as it can be used productively for other purposes, such as working. </a:t>
            </a:r>
          </a:p>
          <a:p>
            <a:pPr marL="285750" indent="-285750">
              <a:buFont typeface="Arial" charset="0"/>
              <a:buChar char="•"/>
            </a:pPr>
            <a:endParaRPr lang="en-GB" sz="2200" dirty="0"/>
          </a:p>
        </p:txBody>
      </p:sp>
      <p:sp>
        <p:nvSpPr>
          <p:cNvPr id="3" name="TextBox 2"/>
          <p:cNvSpPr txBox="1"/>
          <p:nvPr/>
        </p:nvSpPr>
        <p:spPr>
          <a:xfrm>
            <a:off x="0" y="337457"/>
            <a:ext cx="9100457" cy="646331"/>
          </a:xfrm>
          <a:prstGeom prst="rect">
            <a:avLst/>
          </a:prstGeom>
          <a:noFill/>
        </p:spPr>
        <p:txBody>
          <a:bodyPr wrap="square" rtlCol="0">
            <a:spAutoFit/>
          </a:bodyPr>
          <a:lstStyle/>
          <a:p>
            <a:r>
              <a:rPr lang="en-US" sz="3600" dirty="0" smtClean="0"/>
              <a:t>Conclusions (1/2)</a:t>
            </a:r>
            <a:endParaRPr lang="en-US" sz="3600" dirty="0"/>
          </a:p>
        </p:txBody>
      </p:sp>
    </p:spTree>
    <p:extLst>
      <p:ext uri="{BB962C8B-B14F-4D97-AF65-F5344CB8AC3E}">
        <p14:creationId xmlns:p14="http://schemas.microsoft.com/office/powerpoint/2010/main" val="173827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6" y="1190616"/>
            <a:ext cx="9035143" cy="2123658"/>
          </a:xfrm>
          <a:prstGeom prst="rect">
            <a:avLst/>
          </a:prstGeom>
        </p:spPr>
        <p:txBody>
          <a:bodyPr wrap="square">
            <a:spAutoFit/>
          </a:bodyPr>
          <a:lstStyle/>
          <a:p>
            <a:pPr marL="342900" indent="-342900">
              <a:buFont typeface="Arial" charset="0"/>
              <a:buChar char="•"/>
            </a:pPr>
            <a:r>
              <a:rPr lang="en-US" sz="2200" dirty="0" smtClean="0"/>
              <a:t>Customer </a:t>
            </a:r>
            <a:r>
              <a:rPr lang="en-US" sz="2200" dirty="0"/>
              <a:t>satisfaction varies from trip-stage to trip-stage as each trip-stage has each one conditions and </a:t>
            </a:r>
            <a:r>
              <a:rPr lang="en-US" sz="2200" dirty="0" smtClean="0"/>
              <a:t>characteristics.</a:t>
            </a:r>
          </a:p>
          <a:p>
            <a:r>
              <a:rPr lang="en-US" sz="2200" dirty="0" smtClean="0"/>
              <a:t> </a:t>
            </a:r>
          </a:p>
          <a:p>
            <a:pPr marL="342900" indent="-342900">
              <a:buFont typeface="Arial" charset="0"/>
              <a:buChar char="•"/>
            </a:pPr>
            <a:r>
              <a:rPr lang="en-US" sz="2200" dirty="0" smtClean="0"/>
              <a:t>When </a:t>
            </a:r>
            <a:r>
              <a:rPr lang="en-US" sz="2200" dirty="0"/>
              <a:t>satisfaction is aggregated into overall satisfaction with a specific transport mode, significant information is missed hindering transportation planning</a:t>
            </a:r>
            <a:r>
              <a:rPr lang="en-US" sz="2200" dirty="0" smtClean="0"/>
              <a:t>.</a:t>
            </a:r>
            <a:endParaRPr lang="en-US" sz="2200" dirty="0"/>
          </a:p>
        </p:txBody>
      </p:sp>
      <p:sp>
        <p:nvSpPr>
          <p:cNvPr id="3" name="TextBox 2"/>
          <p:cNvSpPr txBox="1"/>
          <p:nvPr/>
        </p:nvSpPr>
        <p:spPr>
          <a:xfrm>
            <a:off x="0" y="337457"/>
            <a:ext cx="9100457" cy="646331"/>
          </a:xfrm>
          <a:prstGeom prst="rect">
            <a:avLst/>
          </a:prstGeom>
          <a:noFill/>
        </p:spPr>
        <p:txBody>
          <a:bodyPr wrap="square" rtlCol="0">
            <a:spAutoFit/>
          </a:bodyPr>
          <a:lstStyle/>
          <a:p>
            <a:r>
              <a:rPr lang="en-US" sz="3600" dirty="0" smtClean="0"/>
              <a:t>Conclusions (2/2)</a:t>
            </a:r>
            <a:endParaRPr lang="en-US" sz="3600" dirty="0"/>
          </a:p>
        </p:txBody>
      </p:sp>
    </p:spTree>
    <p:extLst>
      <p:ext uri="{BB962C8B-B14F-4D97-AF65-F5344CB8AC3E}">
        <p14:creationId xmlns:p14="http://schemas.microsoft.com/office/powerpoint/2010/main" val="151139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3706" y="3418258"/>
            <a:ext cx="4292600" cy="1723549"/>
          </a:xfrm>
          <a:prstGeom prst="rect">
            <a:avLst/>
          </a:prstGeom>
          <a:noFill/>
        </p:spPr>
        <p:txBody>
          <a:bodyPr wrap="square" rtlCol="0">
            <a:spAutoFit/>
          </a:bodyPr>
          <a:lstStyle/>
          <a:p>
            <a:pPr algn="r"/>
            <a:r>
              <a:rPr lang="en-US" sz="3200" dirty="0" smtClean="0"/>
              <a:t>Thank you!</a:t>
            </a:r>
          </a:p>
          <a:p>
            <a:pPr algn="r"/>
            <a:endParaRPr lang="en-US" sz="1400" dirty="0" smtClean="0">
              <a:solidFill>
                <a:schemeClr val="bg1">
                  <a:lumMod val="50000"/>
                </a:schemeClr>
              </a:solidFill>
            </a:endParaRPr>
          </a:p>
          <a:p>
            <a:pPr algn="r"/>
            <a:r>
              <a:rPr lang="en-US" sz="2400" dirty="0" smtClean="0">
                <a:solidFill>
                  <a:schemeClr val="bg1">
                    <a:lumMod val="50000"/>
                  </a:schemeClr>
                </a:solidFill>
              </a:rPr>
              <a:t>Maria Kamargianni</a:t>
            </a:r>
          </a:p>
          <a:p>
            <a:pPr algn="r"/>
            <a:r>
              <a:rPr lang="en-US" dirty="0" smtClean="0">
                <a:solidFill>
                  <a:schemeClr val="bg1">
                    <a:lumMod val="50000"/>
                  </a:schemeClr>
                </a:solidFill>
                <a:hlinkClick r:id="rId2"/>
              </a:rPr>
              <a:t>m.kamargianni@ucl.ac.uk</a:t>
            </a:r>
            <a:endParaRPr lang="en-US" dirty="0" smtClean="0">
              <a:solidFill>
                <a:schemeClr val="bg1">
                  <a:lumMod val="50000"/>
                </a:schemeClr>
              </a:solidFill>
            </a:endParaRPr>
          </a:p>
          <a:p>
            <a:pPr algn="r"/>
            <a:r>
              <a:rPr lang="en-US" dirty="0" err="1" smtClean="0">
                <a:solidFill>
                  <a:schemeClr val="bg1">
                    <a:lumMod val="50000"/>
                  </a:schemeClr>
                </a:solidFill>
              </a:rPr>
              <a:t>www.maaslab.org</a:t>
            </a:r>
            <a:endParaRPr lang="en-US" dirty="0">
              <a:solidFill>
                <a:schemeClr val="bg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363" y="1774372"/>
            <a:ext cx="6834303" cy="1360715"/>
          </a:xfrm>
          <a:prstGeom prst="rect">
            <a:avLst/>
          </a:prstGeom>
        </p:spPr>
      </p:pic>
    </p:spTree>
    <p:extLst>
      <p:ext uri="{BB962C8B-B14F-4D97-AF65-F5344CB8AC3E}">
        <p14:creationId xmlns:p14="http://schemas.microsoft.com/office/powerpoint/2010/main" val="182132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3" y="337457"/>
            <a:ext cx="6945085" cy="707886"/>
          </a:xfrm>
          <a:prstGeom prst="rect">
            <a:avLst/>
          </a:prstGeom>
          <a:noFill/>
        </p:spPr>
        <p:txBody>
          <a:bodyPr wrap="square" rtlCol="0">
            <a:spAutoFit/>
          </a:bodyPr>
          <a:lstStyle/>
          <a:p>
            <a:r>
              <a:rPr lang="en-US" sz="4000" dirty="0" smtClean="0"/>
              <a:t>Background</a:t>
            </a:r>
            <a:endParaRPr lang="en-US" sz="4000" dirty="0"/>
          </a:p>
        </p:txBody>
      </p:sp>
      <p:sp>
        <p:nvSpPr>
          <p:cNvPr id="3" name="Rectangle 2"/>
          <p:cNvSpPr/>
          <p:nvPr/>
        </p:nvSpPr>
        <p:spPr>
          <a:xfrm>
            <a:off x="119743" y="1045343"/>
            <a:ext cx="9024257" cy="3939540"/>
          </a:xfrm>
          <a:prstGeom prst="rect">
            <a:avLst/>
          </a:prstGeom>
        </p:spPr>
        <p:txBody>
          <a:bodyPr wrap="square">
            <a:spAutoFit/>
          </a:bodyPr>
          <a:lstStyle/>
          <a:p>
            <a:pPr marL="342900" indent="-342900">
              <a:buFont typeface="Arial" charset="0"/>
              <a:buChar char="•"/>
            </a:pPr>
            <a:r>
              <a:rPr lang="en-US" sz="2200" dirty="0">
                <a:ea typeface="ＭＳ 明朝" charset="-128"/>
              </a:rPr>
              <a:t>P</a:t>
            </a:r>
            <a:r>
              <a:rPr lang="en-US" sz="2200" dirty="0" smtClean="0">
                <a:ea typeface="ＭＳ 明朝" charset="-128"/>
              </a:rPr>
              <a:t>ublic </a:t>
            </a:r>
            <a:r>
              <a:rPr lang="en-US" sz="2200" dirty="0">
                <a:ea typeface="ＭＳ 明朝" charset="-128"/>
              </a:rPr>
              <a:t>transport authorities have done considerable efforts to evaluate the quality of their services and identify their customers’ needs in an effort to acquire new ones and retain the existing. </a:t>
            </a:r>
            <a:endParaRPr lang="en-US" sz="2200" dirty="0" smtClean="0">
              <a:ea typeface="ＭＳ 明朝" charset="-128"/>
            </a:endParaRPr>
          </a:p>
          <a:p>
            <a:pPr marL="342900" indent="-342900">
              <a:buFont typeface="Arial" charset="0"/>
              <a:buChar char="•"/>
            </a:pPr>
            <a:endParaRPr lang="en-US" sz="2200" dirty="0" smtClean="0">
              <a:ea typeface="ＭＳ 明朝" charset="-128"/>
            </a:endParaRPr>
          </a:p>
          <a:p>
            <a:pPr marL="342900" indent="-342900">
              <a:buFont typeface="Arial" charset="0"/>
              <a:buChar char="•"/>
            </a:pPr>
            <a:r>
              <a:rPr lang="en-US" sz="2200" dirty="0">
                <a:ea typeface="ＭＳ 明朝" charset="-128"/>
              </a:rPr>
              <a:t>W</a:t>
            </a:r>
            <a:r>
              <a:rPr lang="en-US" sz="2200" dirty="0" smtClean="0">
                <a:ea typeface="ＭＳ 明朝" charset="-128"/>
              </a:rPr>
              <a:t>ith </a:t>
            </a:r>
            <a:r>
              <a:rPr lang="en-US" sz="2200" dirty="0">
                <a:ea typeface="ＭＳ 明朝" charset="-128"/>
              </a:rPr>
              <a:t>the increase of on-demand and </a:t>
            </a:r>
            <a:r>
              <a:rPr lang="en-US" sz="2200" dirty="0" err="1">
                <a:ea typeface="ＭＳ 明朝" charset="-128"/>
              </a:rPr>
              <a:t>ridehailing</a:t>
            </a:r>
            <a:r>
              <a:rPr lang="en-US" sz="2200" dirty="0">
                <a:ea typeface="ＭＳ 明朝" charset="-128"/>
              </a:rPr>
              <a:t> services, which seem to compete with public transport </a:t>
            </a:r>
            <a:r>
              <a:rPr lang="en-US" sz="2200" dirty="0" smtClean="0">
                <a:ea typeface="ＭＳ 明朝" charset="-128"/>
              </a:rPr>
              <a:t>modes, </a:t>
            </a:r>
            <a:r>
              <a:rPr lang="en-US" sz="2200" dirty="0">
                <a:ea typeface="ＭＳ 明朝" charset="-128"/>
              </a:rPr>
              <a:t>the customer retention may be as equal important to the attraction of new </a:t>
            </a:r>
            <a:r>
              <a:rPr lang="en-US" sz="2200" dirty="0" smtClean="0">
                <a:ea typeface="ＭＳ 明朝" charset="-128"/>
              </a:rPr>
              <a:t>ones </a:t>
            </a:r>
            <a:r>
              <a:rPr lang="en-US" dirty="0" smtClean="0">
                <a:solidFill>
                  <a:schemeClr val="bg1">
                    <a:lumMod val="50000"/>
                  </a:schemeClr>
                </a:solidFill>
                <a:ea typeface="ＭＳ 明朝" charset="-128"/>
              </a:rPr>
              <a:t>(</a:t>
            </a:r>
            <a:r>
              <a:rPr lang="en-GB" dirty="0" err="1">
                <a:solidFill>
                  <a:schemeClr val="bg1">
                    <a:lumMod val="50000"/>
                  </a:schemeClr>
                </a:solidFill>
              </a:rPr>
              <a:t>Rayle</a:t>
            </a:r>
            <a:r>
              <a:rPr lang="en-GB" dirty="0">
                <a:solidFill>
                  <a:schemeClr val="bg1">
                    <a:lumMod val="50000"/>
                  </a:schemeClr>
                </a:solidFill>
              </a:rPr>
              <a:t> </a:t>
            </a:r>
            <a:r>
              <a:rPr lang="en-GB" dirty="0" smtClean="0">
                <a:solidFill>
                  <a:schemeClr val="bg1">
                    <a:lumMod val="50000"/>
                  </a:schemeClr>
                </a:solidFill>
              </a:rPr>
              <a:t>et al., 2016)</a:t>
            </a:r>
            <a:r>
              <a:rPr lang="en-GB" dirty="0" smtClean="0"/>
              <a:t>.</a:t>
            </a:r>
          </a:p>
          <a:p>
            <a:pPr marL="342900" indent="-342900">
              <a:buFont typeface="Arial" charset="0"/>
              <a:buChar char="•"/>
            </a:pPr>
            <a:endParaRPr lang="en-GB" sz="2400" dirty="0"/>
          </a:p>
          <a:p>
            <a:r>
              <a:rPr lang="en-GB" sz="2400" dirty="0" smtClean="0"/>
              <a:t>=&gt; Customer </a:t>
            </a:r>
            <a:r>
              <a:rPr lang="en-GB" sz="2400" dirty="0"/>
              <a:t>satisfaction surveys are increasingly applied by public transport authorities, as a way to identify the expectations of both existing and potential customers</a:t>
            </a:r>
            <a:r>
              <a:rPr lang="en-GB" sz="2400" dirty="0" smtClean="0"/>
              <a:t>.</a:t>
            </a:r>
            <a:endParaRPr lang="en-GB" sz="2400" dirty="0"/>
          </a:p>
        </p:txBody>
      </p:sp>
    </p:spTree>
    <p:extLst>
      <p:ext uri="{BB962C8B-B14F-4D97-AF65-F5344CB8AC3E}">
        <p14:creationId xmlns:p14="http://schemas.microsoft.com/office/powerpoint/2010/main" val="182381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36" y="3015258"/>
            <a:ext cx="8501743" cy="1938992"/>
          </a:xfrm>
          <a:prstGeom prst="rect">
            <a:avLst/>
          </a:prstGeom>
        </p:spPr>
        <p:txBody>
          <a:bodyPr wrap="square">
            <a:spAutoFit/>
          </a:bodyPr>
          <a:lstStyle/>
          <a:p>
            <a:r>
              <a:rPr lang="en-US" sz="2400" dirty="0">
                <a:ea typeface="ＭＳ 明朝" charset="-128"/>
              </a:rPr>
              <a:t>The aim of this study is twofold: </a:t>
            </a:r>
            <a:endParaRPr lang="en-US" sz="2400" dirty="0" smtClean="0">
              <a:ea typeface="ＭＳ 明朝" charset="-128"/>
            </a:endParaRPr>
          </a:p>
          <a:p>
            <a:pPr marL="342900" indent="-342900">
              <a:buAutoNum type="arabicPeriod"/>
            </a:pPr>
            <a:r>
              <a:rPr lang="en-US" sz="2400" dirty="0" smtClean="0">
                <a:ea typeface="ＭＳ 明朝" charset="-128"/>
              </a:rPr>
              <a:t>to </a:t>
            </a:r>
            <a:r>
              <a:rPr lang="en-US" sz="2400" dirty="0">
                <a:ea typeface="ＭＳ 明朝" charset="-128"/>
              </a:rPr>
              <a:t>describe the procedure of matching longitudinal smartphone based travel survey data with open operational data, </a:t>
            </a:r>
            <a:r>
              <a:rPr lang="en-US" sz="2400" dirty="0" smtClean="0">
                <a:ea typeface="ＭＳ 明朝" charset="-128"/>
              </a:rPr>
              <a:t>and </a:t>
            </a:r>
          </a:p>
          <a:p>
            <a:pPr marL="342900" indent="-342900">
              <a:buAutoNum type="arabicPeriod"/>
            </a:pPr>
            <a:r>
              <a:rPr lang="en-US" sz="2400" dirty="0" smtClean="0">
                <a:ea typeface="ＭＳ 明朝" charset="-128"/>
              </a:rPr>
              <a:t>to </a:t>
            </a:r>
            <a:r>
              <a:rPr lang="en-US" sz="2400" dirty="0">
                <a:ea typeface="ＭＳ 明朝" charset="-128"/>
              </a:rPr>
              <a:t>quantify the effect of both types of data on customers satisfaction with using rail-based public transport modes. </a:t>
            </a:r>
            <a:endParaRPr lang="en-US" sz="2400" dirty="0"/>
          </a:p>
        </p:txBody>
      </p:sp>
      <p:sp>
        <p:nvSpPr>
          <p:cNvPr id="3" name="TextBox 2"/>
          <p:cNvSpPr txBox="1"/>
          <p:nvPr/>
        </p:nvSpPr>
        <p:spPr>
          <a:xfrm>
            <a:off x="348343" y="337457"/>
            <a:ext cx="6945085" cy="707886"/>
          </a:xfrm>
          <a:prstGeom prst="rect">
            <a:avLst/>
          </a:prstGeom>
          <a:noFill/>
        </p:spPr>
        <p:txBody>
          <a:bodyPr wrap="square" rtlCol="0">
            <a:spAutoFit/>
          </a:bodyPr>
          <a:lstStyle/>
          <a:p>
            <a:r>
              <a:rPr lang="en-US" sz="4000" dirty="0" smtClean="0"/>
              <a:t>Objectives</a:t>
            </a:r>
            <a:endParaRPr lang="en-US" sz="4000" dirty="0"/>
          </a:p>
        </p:txBody>
      </p:sp>
      <p:sp>
        <p:nvSpPr>
          <p:cNvPr id="4" name="Rectangle 3"/>
          <p:cNvSpPr/>
          <p:nvPr/>
        </p:nvSpPr>
        <p:spPr>
          <a:xfrm>
            <a:off x="201378" y="1133207"/>
            <a:ext cx="8795661" cy="1446550"/>
          </a:xfrm>
          <a:prstGeom prst="rect">
            <a:avLst/>
          </a:prstGeom>
        </p:spPr>
        <p:txBody>
          <a:bodyPr wrap="square">
            <a:spAutoFit/>
          </a:bodyPr>
          <a:lstStyle/>
          <a:p>
            <a:r>
              <a:rPr lang="en-US" sz="2200" dirty="0" smtClean="0">
                <a:ea typeface="ＭＳ 明朝" charset="-128"/>
              </a:rPr>
              <a:t>=&gt; Necessity </a:t>
            </a:r>
            <a:r>
              <a:rPr lang="en-US" sz="2200" dirty="0">
                <a:ea typeface="ＭＳ 明朝" charset="-128"/>
              </a:rPr>
              <a:t>to investigate public transport customers’ satisfaction using both perceived and objective data, </a:t>
            </a:r>
            <a:endParaRPr lang="en-US" sz="2200" dirty="0" smtClean="0">
              <a:ea typeface="ＭＳ 明朝" charset="-128"/>
            </a:endParaRPr>
          </a:p>
          <a:p>
            <a:r>
              <a:rPr lang="en-US" sz="2200" dirty="0" smtClean="0">
                <a:ea typeface="ＭＳ 明朝" charset="-128"/>
              </a:rPr>
              <a:t>=&gt; BUT </a:t>
            </a:r>
            <a:r>
              <a:rPr lang="en-US" sz="2200" dirty="0">
                <a:ea typeface="ＭＳ 明朝" charset="-128"/>
              </a:rPr>
              <a:t>also longitudinal data to derive more and better information about the factors affecting satisfaction.</a:t>
            </a:r>
            <a:r>
              <a:rPr lang="en-GB" sz="2200" dirty="0"/>
              <a:t> </a:t>
            </a:r>
            <a:endParaRPr lang="en-US" sz="2200" dirty="0"/>
          </a:p>
        </p:txBody>
      </p:sp>
    </p:spTree>
    <p:extLst>
      <p:ext uri="{BB962C8B-B14F-4D97-AF65-F5344CB8AC3E}">
        <p14:creationId xmlns:p14="http://schemas.microsoft.com/office/powerpoint/2010/main" val="7679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6" y="1287840"/>
            <a:ext cx="8752113" cy="3354765"/>
          </a:xfrm>
          <a:prstGeom prst="rect">
            <a:avLst/>
          </a:prstGeom>
        </p:spPr>
        <p:txBody>
          <a:bodyPr wrap="square">
            <a:spAutoFit/>
          </a:bodyPr>
          <a:lstStyle/>
          <a:p>
            <a:r>
              <a:rPr lang="en-US" sz="2400" dirty="0">
                <a:solidFill>
                  <a:srgbClr val="1A1718"/>
                </a:solidFill>
                <a:ea typeface="ＭＳ 明朝" charset="-128"/>
                <a:cs typeface="Times" charset="0"/>
              </a:rPr>
              <a:t>To our best </a:t>
            </a:r>
            <a:r>
              <a:rPr lang="en-US" sz="2400" dirty="0" smtClean="0">
                <a:solidFill>
                  <a:srgbClr val="1A1718"/>
                </a:solidFill>
                <a:ea typeface="ＭＳ 明朝" charset="-128"/>
                <a:cs typeface="Times" charset="0"/>
              </a:rPr>
              <a:t>knowledge:</a:t>
            </a:r>
          </a:p>
          <a:p>
            <a:pPr marL="285750" indent="-285750">
              <a:buFont typeface="Arial" charset="0"/>
              <a:buChar char="•"/>
            </a:pPr>
            <a:r>
              <a:rPr lang="en-US" sz="2400" dirty="0" smtClean="0">
                <a:solidFill>
                  <a:srgbClr val="1A1718"/>
                </a:solidFill>
                <a:ea typeface="ＭＳ 明朝" charset="-128"/>
                <a:cs typeface="Times" charset="0"/>
              </a:rPr>
              <a:t>there </a:t>
            </a:r>
            <a:r>
              <a:rPr lang="en-US" sz="2400" dirty="0">
                <a:solidFill>
                  <a:srgbClr val="1A1718"/>
                </a:solidFill>
                <a:ea typeface="ＭＳ 明朝" charset="-128"/>
                <a:cs typeface="Times" charset="0"/>
              </a:rPr>
              <a:t>is no previous research that investigates customers satisfaction with public transport using both longitudinal and open performance data, while also compares the effect of activities while travelling on </a:t>
            </a:r>
            <a:r>
              <a:rPr lang="en-US" sz="2400" dirty="0" smtClean="0">
                <a:solidFill>
                  <a:srgbClr val="1A1718"/>
                </a:solidFill>
                <a:ea typeface="ＭＳ 明朝" charset="-128"/>
                <a:cs typeface="Times" charset="0"/>
              </a:rPr>
              <a:t>satisfaction.</a:t>
            </a:r>
          </a:p>
          <a:p>
            <a:pPr marL="285750" indent="-285750">
              <a:buFont typeface="Arial" charset="0"/>
              <a:buChar char="•"/>
            </a:pPr>
            <a:endParaRPr lang="en-US" sz="2400" dirty="0" smtClean="0">
              <a:solidFill>
                <a:srgbClr val="1A1718"/>
              </a:solidFill>
              <a:ea typeface="ＭＳ 明朝" charset="-128"/>
              <a:cs typeface="Times" charset="0"/>
            </a:endParaRPr>
          </a:p>
          <a:p>
            <a:pPr marL="285750" indent="-285750">
              <a:buFont typeface="Arial" charset="0"/>
              <a:buChar char="•"/>
            </a:pPr>
            <a:r>
              <a:rPr lang="en-US" sz="2400" dirty="0">
                <a:solidFill>
                  <a:srgbClr val="1A1718"/>
                </a:solidFill>
                <a:ea typeface="ＭＳ 明朝" charset="-128"/>
                <a:cs typeface="Times" charset="0"/>
              </a:rPr>
              <a:t>t</a:t>
            </a:r>
            <a:r>
              <a:rPr lang="en-US" sz="2400" dirty="0" smtClean="0">
                <a:solidFill>
                  <a:srgbClr val="1A1718"/>
                </a:solidFill>
                <a:ea typeface="ＭＳ 明朝" charset="-128"/>
                <a:cs typeface="Times" charset="0"/>
              </a:rPr>
              <a:t>here is not any </a:t>
            </a:r>
            <a:r>
              <a:rPr lang="en-US" sz="2400" dirty="0">
                <a:solidFill>
                  <a:srgbClr val="1A1718"/>
                </a:solidFill>
                <a:ea typeface="ＭＳ 明朝" charset="-128"/>
                <a:cs typeface="Times" charset="0"/>
              </a:rPr>
              <a:t>previous research that investigates the effect of different trip </a:t>
            </a:r>
            <a:r>
              <a:rPr lang="en-US" sz="2400" dirty="0" smtClean="0">
                <a:solidFill>
                  <a:srgbClr val="1A1718"/>
                </a:solidFill>
                <a:ea typeface="ＭＳ 明朝" charset="-128"/>
                <a:cs typeface="Times" charset="0"/>
              </a:rPr>
              <a:t>purposes </a:t>
            </a:r>
            <a:r>
              <a:rPr lang="en-US" sz="2000" dirty="0" smtClean="0">
                <a:solidFill>
                  <a:srgbClr val="1A1718"/>
                </a:solidFill>
                <a:ea typeface="ＭＳ 明朝" charset="-128"/>
                <a:cs typeface="Times" charset="0"/>
              </a:rPr>
              <a:t>(most </a:t>
            </a:r>
            <a:r>
              <a:rPr lang="en-US" sz="2000" dirty="0">
                <a:solidFill>
                  <a:srgbClr val="1A1718"/>
                </a:solidFill>
                <a:ea typeface="ＭＳ 明朝" charset="-128"/>
                <a:cs typeface="Times" charset="0"/>
              </a:rPr>
              <a:t>of the available studies focus only on commute trips, while there </a:t>
            </a:r>
            <a:r>
              <a:rPr lang="en-US" sz="2000" dirty="0" smtClean="0">
                <a:solidFill>
                  <a:srgbClr val="1A1718"/>
                </a:solidFill>
                <a:ea typeface="ＭＳ 明朝" charset="-128"/>
                <a:cs typeface="Times" charset="0"/>
              </a:rPr>
              <a:t>are only </a:t>
            </a:r>
            <a:r>
              <a:rPr lang="en-US" sz="2000" dirty="0">
                <a:solidFill>
                  <a:srgbClr val="1A1718"/>
                </a:solidFill>
                <a:ea typeface="ＭＳ 明朝" charset="-128"/>
                <a:cs typeface="Times" charset="0"/>
              </a:rPr>
              <a:t>few focusing on leisure </a:t>
            </a:r>
            <a:r>
              <a:rPr lang="en-US" sz="2000" dirty="0" smtClean="0">
                <a:solidFill>
                  <a:srgbClr val="1A1718"/>
                </a:solidFill>
                <a:ea typeface="ＭＳ 明朝" charset="-128"/>
                <a:cs typeface="Times" charset="0"/>
              </a:rPr>
              <a:t>trips).</a:t>
            </a:r>
            <a:endParaRPr lang="en-US" sz="2000" dirty="0"/>
          </a:p>
        </p:txBody>
      </p:sp>
      <p:sp>
        <p:nvSpPr>
          <p:cNvPr id="3" name="TextBox 2"/>
          <p:cNvSpPr txBox="1"/>
          <p:nvPr/>
        </p:nvSpPr>
        <p:spPr>
          <a:xfrm>
            <a:off x="348343" y="337457"/>
            <a:ext cx="6945085" cy="707886"/>
          </a:xfrm>
          <a:prstGeom prst="rect">
            <a:avLst/>
          </a:prstGeom>
          <a:noFill/>
        </p:spPr>
        <p:txBody>
          <a:bodyPr wrap="square" rtlCol="0">
            <a:spAutoFit/>
          </a:bodyPr>
          <a:lstStyle/>
          <a:p>
            <a:r>
              <a:rPr lang="en-US" sz="4000" dirty="0" smtClean="0"/>
              <a:t>Innovation</a:t>
            </a:r>
            <a:endParaRPr lang="en-US" sz="4000" dirty="0"/>
          </a:p>
        </p:txBody>
      </p:sp>
    </p:spTree>
    <p:extLst>
      <p:ext uri="{BB962C8B-B14F-4D97-AF65-F5344CB8AC3E}">
        <p14:creationId xmlns:p14="http://schemas.microsoft.com/office/powerpoint/2010/main" val="193412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3" y="337457"/>
            <a:ext cx="6945085" cy="707886"/>
          </a:xfrm>
          <a:prstGeom prst="rect">
            <a:avLst/>
          </a:prstGeom>
          <a:noFill/>
        </p:spPr>
        <p:txBody>
          <a:bodyPr wrap="square" rtlCol="0">
            <a:spAutoFit/>
          </a:bodyPr>
          <a:lstStyle/>
          <a:p>
            <a:r>
              <a:rPr lang="en-US" sz="4000" dirty="0" smtClean="0"/>
              <a:t>Survey design</a:t>
            </a:r>
            <a:endParaRPr lang="en-US" sz="4000" dirty="0"/>
          </a:p>
        </p:txBody>
      </p:sp>
      <p:sp>
        <p:nvSpPr>
          <p:cNvPr id="3" name="Rectangle 2"/>
          <p:cNvSpPr/>
          <p:nvPr/>
        </p:nvSpPr>
        <p:spPr>
          <a:xfrm>
            <a:off x="130629" y="1045343"/>
            <a:ext cx="8937171" cy="3785652"/>
          </a:xfrm>
          <a:prstGeom prst="rect">
            <a:avLst/>
          </a:prstGeom>
        </p:spPr>
        <p:txBody>
          <a:bodyPr wrap="square">
            <a:spAutoFit/>
          </a:bodyPr>
          <a:lstStyle/>
          <a:p>
            <a:r>
              <a:rPr lang="en-GB" sz="2400" i="1" dirty="0">
                <a:solidFill>
                  <a:srgbClr val="C00000"/>
                </a:solidFill>
                <a:ea typeface="SimSun" charset="-122"/>
                <a:cs typeface="Times New Roman" charset="0"/>
              </a:rPr>
              <a:t>Step 1</a:t>
            </a:r>
            <a:r>
              <a:rPr lang="en-GB" sz="2400" dirty="0">
                <a:ea typeface="SimSun" charset="-122"/>
                <a:cs typeface="Times New Roman" charset="0"/>
              </a:rPr>
              <a:t>: </a:t>
            </a:r>
            <a:r>
              <a:rPr lang="en-GB" sz="2400" dirty="0" smtClean="0">
                <a:ea typeface="SimSun" charset="-122"/>
                <a:cs typeface="Times New Roman" charset="0"/>
              </a:rPr>
              <a:t>create </a:t>
            </a:r>
            <a:r>
              <a:rPr lang="en-GB" sz="2400" dirty="0">
                <a:ea typeface="SimSun" charset="-122"/>
                <a:cs typeface="Times New Roman" charset="0"/>
              </a:rPr>
              <a:t>an account and answer to the </a:t>
            </a:r>
            <a:r>
              <a:rPr lang="en-GB" sz="2400" dirty="0" smtClean="0">
                <a:ea typeface="SimSun" charset="-122"/>
                <a:cs typeface="Times New Roman" charset="0"/>
              </a:rPr>
              <a:t>pre-questionnaire</a:t>
            </a:r>
          </a:p>
          <a:p>
            <a:endParaRPr lang="en-GB" sz="2400" dirty="0" smtClean="0"/>
          </a:p>
          <a:p>
            <a:r>
              <a:rPr lang="en-GB" sz="2400" i="1" dirty="0">
                <a:solidFill>
                  <a:srgbClr val="C00000"/>
                </a:solidFill>
              </a:rPr>
              <a:t>Step 2</a:t>
            </a:r>
            <a:r>
              <a:rPr lang="en-GB" sz="2400" dirty="0"/>
              <a:t>: </a:t>
            </a:r>
            <a:r>
              <a:rPr lang="en-GB" sz="2400" dirty="0" smtClean="0"/>
              <a:t>download </a:t>
            </a:r>
            <a:r>
              <a:rPr lang="en-GB" sz="2400" dirty="0"/>
              <a:t>the FMS app </a:t>
            </a:r>
            <a:r>
              <a:rPr lang="en-GB" dirty="0" smtClean="0">
                <a:solidFill>
                  <a:schemeClr val="bg1">
                    <a:lumMod val="50000"/>
                  </a:schemeClr>
                </a:solidFill>
              </a:rPr>
              <a:t>(</a:t>
            </a:r>
            <a:r>
              <a:rPr lang="en-GB" dirty="0" err="1" smtClean="0">
                <a:solidFill>
                  <a:schemeClr val="bg1">
                    <a:lumMod val="50000"/>
                  </a:schemeClr>
                </a:solidFill>
              </a:rPr>
              <a:t>Cottrill</a:t>
            </a:r>
            <a:r>
              <a:rPr lang="en-GB" dirty="0" smtClean="0">
                <a:solidFill>
                  <a:schemeClr val="bg1">
                    <a:lumMod val="50000"/>
                  </a:schemeClr>
                </a:solidFill>
              </a:rPr>
              <a:t> et al., 2013) </a:t>
            </a:r>
            <a:r>
              <a:rPr lang="en-GB" sz="2400" dirty="0" smtClean="0"/>
              <a:t>and </a:t>
            </a:r>
            <a:r>
              <a:rPr lang="en-GB" sz="2400" dirty="0"/>
              <a:t>track their activities for 7 days</a:t>
            </a:r>
            <a:r>
              <a:rPr lang="en-GB" sz="2400" dirty="0" smtClean="0"/>
              <a:t>. </a:t>
            </a:r>
            <a:r>
              <a:rPr lang="en-US" sz="2400" dirty="0"/>
              <a:t>R</a:t>
            </a:r>
            <a:r>
              <a:rPr lang="en-US" sz="2400" dirty="0" smtClean="0"/>
              <a:t>espondents </a:t>
            </a:r>
            <a:r>
              <a:rPr lang="en-US" sz="2400" dirty="0"/>
              <a:t>need to </a:t>
            </a:r>
            <a:r>
              <a:rPr lang="en-US" sz="2400" dirty="0" smtClean="0"/>
              <a:t>validate </a:t>
            </a:r>
            <a:r>
              <a:rPr lang="en-US" sz="2400" dirty="0"/>
              <a:t>their travel and non-travel activities </a:t>
            </a:r>
            <a:r>
              <a:rPr lang="en-GB" sz="2400" dirty="0"/>
              <a:t>and answer some additional questions for each of their </a:t>
            </a:r>
            <a:r>
              <a:rPr lang="en-GB" sz="2400" dirty="0" smtClean="0"/>
              <a:t>activities.</a:t>
            </a:r>
          </a:p>
          <a:p>
            <a:endParaRPr lang="en-GB" sz="2400" dirty="0" smtClean="0"/>
          </a:p>
          <a:p>
            <a:r>
              <a:rPr lang="en-GB" sz="2400" i="1" dirty="0">
                <a:solidFill>
                  <a:srgbClr val="C00000"/>
                </a:solidFill>
              </a:rPr>
              <a:t>Step 3</a:t>
            </a:r>
            <a:r>
              <a:rPr lang="en-GB" sz="2400" dirty="0"/>
              <a:t>: E</a:t>
            </a:r>
            <a:r>
              <a:rPr lang="en-GB" sz="2400" dirty="0" smtClean="0"/>
              <a:t>xit </a:t>
            </a:r>
            <a:r>
              <a:rPr lang="en-GB" sz="2400" dirty="0"/>
              <a:t>section; </a:t>
            </a:r>
            <a:r>
              <a:rPr lang="en-GB" sz="2400" dirty="0" smtClean="0"/>
              <a:t>respondents </a:t>
            </a:r>
            <a:r>
              <a:rPr lang="en-GB" sz="2400" dirty="0"/>
              <a:t>are shown with their Mobility </a:t>
            </a:r>
            <a:r>
              <a:rPr lang="en-GB" sz="2400" dirty="0" smtClean="0"/>
              <a:t>Record. </a:t>
            </a:r>
            <a:r>
              <a:rPr lang="en-GB" sz="2400" dirty="0"/>
              <a:t>Based on their Mobility Record hypothetical monthly mobility </a:t>
            </a:r>
            <a:r>
              <a:rPr lang="en-GB" sz="2400" dirty="0" smtClean="0"/>
              <a:t>packages are generated </a:t>
            </a:r>
            <a:r>
              <a:rPr lang="en-GB" dirty="0" smtClean="0">
                <a:solidFill>
                  <a:schemeClr val="bg1">
                    <a:lumMod val="50000"/>
                  </a:schemeClr>
                </a:solidFill>
              </a:rPr>
              <a:t>(</a:t>
            </a:r>
            <a:r>
              <a:rPr lang="en-GB" dirty="0" err="1" smtClean="0">
                <a:solidFill>
                  <a:schemeClr val="bg1">
                    <a:lumMod val="50000"/>
                  </a:schemeClr>
                </a:solidFill>
              </a:rPr>
              <a:t>Matyas</a:t>
            </a:r>
            <a:r>
              <a:rPr lang="en-GB" dirty="0" smtClean="0">
                <a:solidFill>
                  <a:schemeClr val="bg1">
                    <a:lumMod val="50000"/>
                  </a:schemeClr>
                </a:solidFill>
              </a:rPr>
              <a:t> and Kamargianni, 2017).</a:t>
            </a:r>
            <a:endParaRPr lang="en-US" dirty="0">
              <a:solidFill>
                <a:schemeClr val="bg1">
                  <a:lumMod val="50000"/>
                </a:schemeClr>
              </a:solidFill>
            </a:endParaRPr>
          </a:p>
        </p:txBody>
      </p:sp>
    </p:spTree>
    <p:extLst>
      <p:ext uri="{BB962C8B-B14F-4D97-AF65-F5344CB8AC3E}">
        <p14:creationId xmlns:p14="http://schemas.microsoft.com/office/powerpoint/2010/main" val="84400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963516"/>
            <a:ext cx="8784771" cy="4324261"/>
          </a:xfrm>
          <a:prstGeom prst="rect">
            <a:avLst/>
          </a:prstGeom>
        </p:spPr>
        <p:txBody>
          <a:bodyPr wrap="square">
            <a:spAutoFit/>
          </a:bodyPr>
          <a:lstStyle/>
          <a:p>
            <a:pPr algn="just">
              <a:spcAft>
                <a:spcPts val="600"/>
              </a:spcAft>
            </a:pPr>
            <a:r>
              <a:rPr lang="en-GB" sz="2400" i="1" dirty="0">
                <a:solidFill>
                  <a:srgbClr val="C00000"/>
                </a:solidFill>
              </a:rPr>
              <a:t>Step </a:t>
            </a:r>
            <a:r>
              <a:rPr lang="en-GB" sz="2400" i="1" dirty="0" smtClean="0">
                <a:solidFill>
                  <a:srgbClr val="C00000"/>
                </a:solidFill>
              </a:rPr>
              <a:t>2: </a:t>
            </a:r>
            <a:r>
              <a:rPr lang="en-GB" sz="2400" dirty="0" smtClean="0">
                <a:ea typeface="Times New Roman" charset="0"/>
              </a:rPr>
              <a:t>when </a:t>
            </a:r>
            <a:r>
              <a:rPr lang="en-GB" sz="2400" dirty="0">
                <a:ea typeface="Times New Roman" charset="0"/>
              </a:rPr>
              <a:t>the participants conduct a trip with a TfL rail-based mode </a:t>
            </a:r>
            <a:r>
              <a:rPr lang="en-GB" dirty="0" smtClean="0">
                <a:ea typeface="Times New Roman" charset="0"/>
              </a:rPr>
              <a:t>(tube</a:t>
            </a:r>
            <a:r>
              <a:rPr lang="en-GB" dirty="0">
                <a:ea typeface="Times New Roman" charset="0"/>
              </a:rPr>
              <a:t>, </a:t>
            </a:r>
            <a:r>
              <a:rPr lang="en-GB" dirty="0" err="1">
                <a:ea typeface="Times New Roman" charset="0"/>
              </a:rPr>
              <a:t>overground</a:t>
            </a:r>
            <a:r>
              <a:rPr lang="en-GB" dirty="0">
                <a:ea typeface="Times New Roman" charset="0"/>
              </a:rPr>
              <a:t>, TfL rail, DLR and tram</a:t>
            </a:r>
            <a:r>
              <a:rPr lang="en-GB" dirty="0" smtClean="0">
                <a:ea typeface="Times New Roman" charset="0"/>
              </a:rPr>
              <a:t>) </a:t>
            </a:r>
            <a:r>
              <a:rPr lang="en-GB" sz="2400" dirty="0" smtClean="0">
                <a:ea typeface="Times New Roman" charset="0"/>
              </a:rPr>
              <a:t>they got the following questions: </a:t>
            </a:r>
            <a:endParaRPr lang="en-GB" sz="2400" dirty="0">
              <a:ea typeface="Times New Roman" charset="0"/>
            </a:endParaRPr>
          </a:p>
          <a:p>
            <a:pPr marL="342900" marR="0" lvl="0" indent="-342900" algn="just">
              <a:spcBef>
                <a:spcPts val="0"/>
              </a:spcBef>
              <a:spcAft>
                <a:spcPts val="600"/>
              </a:spcAft>
              <a:buFont typeface="+mj-lt"/>
              <a:buAutoNum type="romanLcPeriod"/>
            </a:pPr>
            <a:r>
              <a:rPr lang="en-GB" sz="2000" i="1" dirty="0">
                <a:ea typeface="Times New Roman" charset="0"/>
              </a:rPr>
              <a:t>How many people travelled with you</a:t>
            </a:r>
            <a:r>
              <a:rPr lang="en-GB" sz="2000" dirty="0">
                <a:ea typeface="Times New Roman" charset="0"/>
              </a:rPr>
              <a:t>? </a:t>
            </a:r>
            <a:r>
              <a:rPr lang="en-GB" dirty="0">
                <a:solidFill>
                  <a:schemeClr val="bg1">
                    <a:lumMod val="50000"/>
                  </a:schemeClr>
                </a:solidFill>
                <a:ea typeface="Times New Roman" charset="0"/>
              </a:rPr>
              <a:t>(options: 0 to 5+)</a:t>
            </a:r>
            <a:r>
              <a:rPr lang="en-GB" sz="2000" dirty="0">
                <a:ea typeface="Times New Roman" charset="0"/>
              </a:rPr>
              <a:t>, </a:t>
            </a:r>
          </a:p>
          <a:p>
            <a:pPr marL="342900" marR="0" lvl="0" indent="-342900" algn="just">
              <a:spcBef>
                <a:spcPts val="0"/>
              </a:spcBef>
              <a:spcAft>
                <a:spcPts val="600"/>
              </a:spcAft>
              <a:buFont typeface="+mj-lt"/>
              <a:buAutoNum type="romanLcPeriod"/>
            </a:pPr>
            <a:r>
              <a:rPr lang="en-GB" sz="2000" i="1" dirty="0">
                <a:ea typeface="Times New Roman" charset="0"/>
              </a:rPr>
              <a:t>How did you pay for this trip</a:t>
            </a:r>
            <a:r>
              <a:rPr lang="en-GB" sz="2000" dirty="0">
                <a:ea typeface="Times New Roman" charset="0"/>
              </a:rPr>
              <a:t>? </a:t>
            </a:r>
            <a:r>
              <a:rPr lang="en-GB" dirty="0">
                <a:solidFill>
                  <a:schemeClr val="bg1">
                    <a:lumMod val="50000"/>
                  </a:schemeClr>
                </a:solidFill>
                <a:ea typeface="Times New Roman" charset="0"/>
              </a:rPr>
              <a:t>(options: Oyster card-Pay as you go, Contactless, Smartphone pay, Travel pass, Other)</a:t>
            </a:r>
            <a:r>
              <a:rPr lang="en-GB" sz="2000" dirty="0">
                <a:ea typeface="Times New Roman" charset="0"/>
              </a:rPr>
              <a:t>, </a:t>
            </a:r>
          </a:p>
          <a:p>
            <a:pPr marL="342900" marR="0" lvl="0" indent="-342900" algn="just">
              <a:spcBef>
                <a:spcPts val="0"/>
              </a:spcBef>
              <a:spcAft>
                <a:spcPts val="600"/>
              </a:spcAft>
              <a:buFont typeface="+mj-lt"/>
              <a:buAutoNum type="romanLcPeriod"/>
            </a:pPr>
            <a:r>
              <a:rPr lang="en-GB" sz="2000" i="1" dirty="0">
                <a:ea typeface="Times New Roman" charset="0"/>
              </a:rPr>
              <a:t>Which line did you travel with</a:t>
            </a:r>
            <a:r>
              <a:rPr lang="en-GB" sz="2000" dirty="0">
                <a:ea typeface="Times New Roman" charset="0"/>
              </a:rPr>
              <a:t>? </a:t>
            </a:r>
            <a:r>
              <a:rPr lang="en-GB" dirty="0">
                <a:solidFill>
                  <a:schemeClr val="bg1">
                    <a:lumMod val="50000"/>
                  </a:schemeClr>
                </a:solidFill>
                <a:ea typeface="Times New Roman" charset="0"/>
              </a:rPr>
              <a:t>(options: the 15  rail-based lines, other)</a:t>
            </a:r>
            <a:r>
              <a:rPr lang="en-GB" sz="2000" dirty="0">
                <a:ea typeface="Times New Roman" charset="0"/>
              </a:rPr>
              <a:t>, </a:t>
            </a:r>
          </a:p>
          <a:p>
            <a:pPr marL="342900" marR="0" lvl="0" indent="-342900" algn="just">
              <a:spcBef>
                <a:spcPts val="0"/>
              </a:spcBef>
              <a:spcAft>
                <a:spcPts val="600"/>
              </a:spcAft>
              <a:buFont typeface="+mj-lt"/>
              <a:buAutoNum type="romanLcPeriod"/>
            </a:pPr>
            <a:r>
              <a:rPr lang="en-GB" sz="2000" i="1" dirty="0">
                <a:ea typeface="Times New Roman" charset="0"/>
              </a:rPr>
              <a:t>Were you doing any of the following on your journey</a:t>
            </a:r>
            <a:r>
              <a:rPr lang="en-GB" sz="2000" dirty="0">
                <a:ea typeface="Times New Roman" charset="0"/>
              </a:rPr>
              <a:t>? </a:t>
            </a:r>
            <a:r>
              <a:rPr lang="en-GB" dirty="0">
                <a:solidFill>
                  <a:schemeClr val="bg1">
                    <a:lumMod val="50000"/>
                  </a:schemeClr>
                </a:solidFill>
                <a:ea typeface="Times New Roman" charset="0"/>
              </a:rPr>
              <a:t>(options: Using mobile, Working, Listening to music, Watching movies, Playing games on mobile device, Reading adverts/posters, Daydreaming, Nothing, </a:t>
            </a:r>
            <a:r>
              <a:rPr lang="en-GB" dirty="0" smtClean="0">
                <a:solidFill>
                  <a:schemeClr val="bg1">
                    <a:lumMod val="50000"/>
                  </a:schemeClr>
                </a:solidFill>
                <a:ea typeface="Times New Roman" charset="0"/>
              </a:rPr>
              <a:t>choose </a:t>
            </a:r>
            <a:r>
              <a:rPr lang="en-GB" dirty="0">
                <a:solidFill>
                  <a:schemeClr val="bg1">
                    <a:lumMod val="50000"/>
                  </a:schemeClr>
                </a:solidFill>
                <a:ea typeface="Times New Roman" charset="0"/>
              </a:rPr>
              <a:t>more than one)</a:t>
            </a:r>
            <a:r>
              <a:rPr lang="en-GB" sz="2000" dirty="0">
                <a:ea typeface="Times New Roman" charset="0"/>
              </a:rPr>
              <a:t>,  and </a:t>
            </a:r>
          </a:p>
          <a:p>
            <a:pPr marL="342900" marR="0" lvl="0" indent="-342900" algn="just">
              <a:spcBef>
                <a:spcPts val="0"/>
              </a:spcBef>
              <a:spcAft>
                <a:spcPts val="600"/>
              </a:spcAft>
              <a:buFont typeface="+mj-lt"/>
              <a:buAutoNum type="romanLcPeriod"/>
            </a:pPr>
            <a:r>
              <a:rPr lang="en-GB" sz="2000" b="1" i="1" dirty="0">
                <a:ea typeface="Times New Roman" charset="0"/>
              </a:rPr>
              <a:t>How happy were you by using this mode</a:t>
            </a:r>
            <a:r>
              <a:rPr lang="en-GB" sz="2000" b="1" dirty="0">
                <a:ea typeface="Times New Roman" charset="0"/>
              </a:rPr>
              <a:t>? </a:t>
            </a:r>
            <a:r>
              <a:rPr lang="en-GB" dirty="0">
                <a:solidFill>
                  <a:schemeClr val="bg1">
                    <a:lumMod val="50000"/>
                  </a:schemeClr>
                </a:solidFill>
                <a:ea typeface="Times New Roman" charset="0"/>
              </a:rPr>
              <a:t>(7-point Likert scale, with a frown and a smiling face on the extremes)</a:t>
            </a:r>
            <a:r>
              <a:rPr lang="en-GB" sz="2000" dirty="0">
                <a:ea typeface="Times New Roman" charset="0"/>
              </a:rPr>
              <a:t>.</a:t>
            </a:r>
            <a:endParaRPr lang="en-GB" sz="2000" dirty="0">
              <a:effectLst/>
              <a:ea typeface="Times New Roman" charset="0"/>
            </a:endParaRPr>
          </a:p>
        </p:txBody>
      </p:sp>
      <p:sp>
        <p:nvSpPr>
          <p:cNvPr id="3" name="TextBox 2"/>
          <p:cNvSpPr txBox="1"/>
          <p:nvPr/>
        </p:nvSpPr>
        <p:spPr>
          <a:xfrm>
            <a:off x="348343" y="337457"/>
            <a:ext cx="6945085" cy="707886"/>
          </a:xfrm>
          <a:prstGeom prst="rect">
            <a:avLst/>
          </a:prstGeom>
          <a:noFill/>
        </p:spPr>
        <p:txBody>
          <a:bodyPr wrap="square" rtlCol="0">
            <a:spAutoFit/>
          </a:bodyPr>
          <a:lstStyle/>
          <a:p>
            <a:r>
              <a:rPr lang="en-US" sz="4000" dirty="0" smtClean="0"/>
              <a:t>Survey design</a:t>
            </a:r>
            <a:endParaRPr lang="en-US" sz="4000" dirty="0"/>
          </a:p>
        </p:txBody>
      </p:sp>
    </p:spTree>
    <p:extLst>
      <p:ext uri="{BB962C8B-B14F-4D97-AF65-F5344CB8AC3E}">
        <p14:creationId xmlns:p14="http://schemas.microsoft.com/office/powerpoint/2010/main" val="59650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3" y="337457"/>
            <a:ext cx="6945085" cy="707886"/>
          </a:xfrm>
          <a:prstGeom prst="rect">
            <a:avLst/>
          </a:prstGeom>
          <a:noFill/>
        </p:spPr>
        <p:txBody>
          <a:bodyPr wrap="square" rtlCol="0">
            <a:spAutoFit/>
          </a:bodyPr>
          <a:lstStyle/>
          <a:p>
            <a:r>
              <a:rPr lang="en-US" sz="4000" dirty="0" smtClean="0"/>
              <a:t>Survey design</a:t>
            </a:r>
            <a:endParaRPr lang="en-US" sz="40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96521" y="1675447"/>
            <a:ext cx="6858907" cy="3506153"/>
          </a:xfrm>
          <a:prstGeom prst="rect">
            <a:avLst/>
          </a:prstGeom>
          <a:noFill/>
          <a:ln>
            <a:noFill/>
          </a:ln>
        </p:spPr>
      </p:pic>
      <p:sp>
        <p:nvSpPr>
          <p:cNvPr id="4" name="Rectangle 3"/>
          <p:cNvSpPr/>
          <p:nvPr/>
        </p:nvSpPr>
        <p:spPr>
          <a:xfrm>
            <a:off x="163286" y="1045343"/>
            <a:ext cx="8980714" cy="461665"/>
          </a:xfrm>
          <a:prstGeom prst="rect">
            <a:avLst/>
          </a:prstGeom>
        </p:spPr>
        <p:txBody>
          <a:bodyPr wrap="square">
            <a:spAutoFit/>
          </a:bodyPr>
          <a:lstStyle/>
          <a:p>
            <a:r>
              <a:rPr lang="en-GB" sz="2400" dirty="0">
                <a:ea typeface="ＭＳ 明朝" charset="-128"/>
                <a:cs typeface="Times New Roman" charset="0"/>
              </a:rPr>
              <a:t>D</a:t>
            </a:r>
            <a:r>
              <a:rPr lang="en-GB" sz="2400" dirty="0" smtClean="0">
                <a:ea typeface="ＭＳ 明朝" charset="-128"/>
                <a:cs typeface="Times New Roman" charset="0"/>
              </a:rPr>
              <a:t>ynamic/real-time </a:t>
            </a:r>
            <a:r>
              <a:rPr lang="en-GB" sz="2400" dirty="0">
                <a:ea typeface="ＭＳ 明朝" charset="-128"/>
                <a:cs typeface="Times New Roman" charset="0"/>
              </a:rPr>
              <a:t>open data is linked to each recorded activity</a:t>
            </a:r>
            <a:r>
              <a:rPr lang="en-GB" sz="2400" dirty="0"/>
              <a:t> </a:t>
            </a:r>
            <a:endParaRPr lang="en-US" sz="2400" dirty="0"/>
          </a:p>
        </p:txBody>
      </p:sp>
    </p:spTree>
    <p:extLst>
      <p:ext uri="{BB962C8B-B14F-4D97-AF65-F5344CB8AC3E}">
        <p14:creationId xmlns:p14="http://schemas.microsoft.com/office/powerpoint/2010/main" val="105050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47296378"/>
              </p:ext>
            </p:extLst>
          </p:nvPr>
        </p:nvGraphicFramePr>
        <p:xfrm>
          <a:off x="1167038" y="2075030"/>
          <a:ext cx="9575800" cy="1460500"/>
        </p:xfrm>
        <a:graphic>
          <a:graphicData uri="http://schemas.openxmlformats.org/presentationml/2006/ole">
            <mc:AlternateContent xmlns:mc="http://schemas.openxmlformats.org/markup-compatibility/2006">
              <mc:Choice xmlns:v="urn:schemas-microsoft-com:vml" Requires="v">
                <p:oleObj spid="_x0000_s1037" name="Document" r:id="rId4" imgW="9575800" imgH="1460500" progId="Word.Document.12">
                  <p:embed/>
                </p:oleObj>
              </mc:Choice>
              <mc:Fallback>
                <p:oleObj name="Document" r:id="rId4" imgW="9575800" imgH="1460500" progId="Word.Document.12">
                  <p:embed/>
                  <p:pic>
                    <p:nvPicPr>
                      <p:cNvPr id="0" name=""/>
                      <p:cNvPicPr/>
                      <p:nvPr/>
                    </p:nvPicPr>
                    <p:blipFill>
                      <a:blip r:embed="rId5"/>
                      <a:stretch>
                        <a:fillRect/>
                      </a:stretch>
                    </p:blipFill>
                    <p:spPr>
                      <a:xfrm>
                        <a:off x="1167038" y="2075030"/>
                        <a:ext cx="9575800" cy="1460500"/>
                      </a:xfrm>
                      <a:prstGeom prst="rect">
                        <a:avLst/>
                      </a:prstGeom>
                    </p:spPr>
                  </p:pic>
                </p:oleObj>
              </mc:Fallback>
            </mc:AlternateContent>
          </a:graphicData>
        </a:graphic>
      </p:graphicFrame>
      <p:sp>
        <p:nvSpPr>
          <p:cNvPr id="4" name="TextBox 3"/>
          <p:cNvSpPr txBox="1"/>
          <p:nvPr/>
        </p:nvSpPr>
        <p:spPr>
          <a:xfrm>
            <a:off x="348343" y="337457"/>
            <a:ext cx="6945085" cy="707886"/>
          </a:xfrm>
          <a:prstGeom prst="rect">
            <a:avLst/>
          </a:prstGeom>
          <a:noFill/>
        </p:spPr>
        <p:txBody>
          <a:bodyPr wrap="square" rtlCol="0">
            <a:spAutoFit/>
          </a:bodyPr>
          <a:lstStyle/>
          <a:p>
            <a:r>
              <a:rPr lang="en-US" sz="4000" dirty="0" smtClean="0"/>
              <a:t>Open data</a:t>
            </a:r>
            <a:endParaRPr lang="en-US" sz="4000" dirty="0"/>
          </a:p>
        </p:txBody>
      </p:sp>
      <p:sp>
        <p:nvSpPr>
          <p:cNvPr id="5" name="Rectangle 4"/>
          <p:cNvSpPr/>
          <p:nvPr/>
        </p:nvSpPr>
        <p:spPr>
          <a:xfrm>
            <a:off x="468085" y="1045343"/>
            <a:ext cx="8403772" cy="830997"/>
          </a:xfrm>
          <a:prstGeom prst="rect">
            <a:avLst/>
          </a:prstGeom>
        </p:spPr>
        <p:txBody>
          <a:bodyPr wrap="square">
            <a:spAutoFit/>
          </a:bodyPr>
          <a:lstStyle/>
          <a:p>
            <a:r>
              <a:rPr lang="en-GB" sz="2400" dirty="0">
                <a:ea typeface="ＭＳ 明朝" charset="-128"/>
              </a:rPr>
              <a:t>TfL data concerning the status of each rail-based public transport mode </a:t>
            </a:r>
            <a:r>
              <a:rPr lang="en-GB" sz="2400" dirty="0" smtClean="0">
                <a:ea typeface="ＭＳ 明朝" charset="-128"/>
              </a:rPr>
              <a:t>line.</a:t>
            </a:r>
            <a:endParaRPr lang="en-US" sz="2400" dirty="0"/>
          </a:p>
        </p:txBody>
      </p:sp>
      <p:sp>
        <p:nvSpPr>
          <p:cNvPr id="6" name="Rectangle 5"/>
          <p:cNvSpPr/>
          <p:nvPr/>
        </p:nvSpPr>
        <p:spPr>
          <a:xfrm>
            <a:off x="130629" y="3535530"/>
            <a:ext cx="8904513" cy="1754326"/>
          </a:xfrm>
          <a:prstGeom prst="rect">
            <a:avLst/>
          </a:prstGeom>
        </p:spPr>
        <p:txBody>
          <a:bodyPr wrap="square">
            <a:spAutoFit/>
          </a:bodyPr>
          <a:lstStyle/>
          <a:p>
            <a:pPr marL="285750" indent="-285750">
              <a:buFont typeface="Arial" charset="0"/>
              <a:buChar char="•"/>
            </a:pPr>
            <a:r>
              <a:rPr lang="en-GB" dirty="0">
                <a:ea typeface="ＭＳ 明朝" charset="-128"/>
              </a:rPr>
              <a:t>TfL Unified </a:t>
            </a:r>
            <a:r>
              <a:rPr lang="en-GB" dirty="0" smtClean="0">
                <a:ea typeface="ＭＳ 明朝" charset="-128"/>
              </a:rPr>
              <a:t>API lets </a:t>
            </a:r>
            <a:r>
              <a:rPr lang="en-GB" dirty="0">
                <a:ea typeface="ＭＳ 明朝" charset="-128"/>
              </a:rPr>
              <a:t>one retrieve the status of all different TfL modes at any given time through HTTP (</a:t>
            </a:r>
            <a:r>
              <a:rPr lang="en-GB" dirty="0" err="1">
                <a:ea typeface="ＭＳ 明朝" charset="-128"/>
              </a:rPr>
              <a:t>HyperText</a:t>
            </a:r>
            <a:r>
              <a:rPr lang="en-GB" dirty="0">
                <a:ea typeface="ＭＳ 明朝" charset="-128"/>
              </a:rPr>
              <a:t> Transfer Protocol) requests. </a:t>
            </a:r>
            <a:endParaRPr lang="en-GB" dirty="0" smtClean="0">
              <a:ea typeface="ＭＳ 明朝" charset="-128"/>
            </a:endParaRPr>
          </a:p>
          <a:p>
            <a:pPr marL="285750" indent="-285750">
              <a:buFont typeface="Arial" charset="0"/>
              <a:buChar char="•"/>
            </a:pPr>
            <a:r>
              <a:rPr lang="en-GB" dirty="0" smtClean="0">
                <a:ea typeface="ＭＳ 明朝" charset="-128"/>
              </a:rPr>
              <a:t>The </a:t>
            </a:r>
            <a:r>
              <a:rPr lang="en-GB" dirty="0">
                <a:ea typeface="ＭＳ 明朝" charset="-128"/>
              </a:rPr>
              <a:t>status of a TfL line describes how the service is running at a given moment including information about possible disruptions. </a:t>
            </a:r>
            <a:endParaRPr lang="en-GB" dirty="0" smtClean="0">
              <a:ea typeface="ＭＳ 明朝" charset="-128"/>
            </a:endParaRPr>
          </a:p>
          <a:p>
            <a:pPr marL="285750" indent="-285750">
              <a:buFont typeface="Arial" charset="0"/>
              <a:buChar char="•"/>
            </a:pPr>
            <a:r>
              <a:rPr lang="en-GB" dirty="0"/>
              <a:t>By repeatedly making such requests in 10-minute intervals we collect the TfL status data into a MongoDB database. </a:t>
            </a:r>
          </a:p>
        </p:txBody>
      </p:sp>
    </p:spTree>
    <p:extLst>
      <p:ext uri="{BB962C8B-B14F-4D97-AF65-F5344CB8AC3E}">
        <p14:creationId xmlns:p14="http://schemas.microsoft.com/office/powerpoint/2010/main" val="130959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3" y="337457"/>
            <a:ext cx="6945085" cy="707886"/>
          </a:xfrm>
          <a:prstGeom prst="rect">
            <a:avLst/>
          </a:prstGeom>
          <a:noFill/>
        </p:spPr>
        <p:txBody>
          <a:bodyPr wrap="square" rtlCol="0">
            <a:spAutoFit/>
          </a:bodyPr>
          <a:lstStyle/>
          <a:p>
            <a:r>
              <a:rPr lang="en-US" sz="4000" dirty="0" smtClean="0"/>
              <a:t>Data handling</a:t>
            </a:r>
            <a:endParaRPr lang="en-US" sz="4000" dirty="0"/>
          </a:p>
        </p:txBody>
      </p:sp>
      <p:sp>
        <p:nvSpPr>
          <p:cNvPr id="3" name="Rectangle 2"/>
          <p:cNvSpPr/>
          <p:nvPr/>
        </p:nvSpPr>
        <p:spPr>
          <a:xfrm>
            <a:off x="348343" y="1045343"/>
            <a:ext cx="8599714" cy="830997"/>
          </a:xfrm>
          <a:prstGeom prst="rect">
            <a:avLst/>
          </a:prstGeom>
        </p:spPr>
        <p:txBody>
          <a:bodyPr wrap="square">
            <a:spAutoFit/>
          </a:bodyPr>
          <a:lstStyle/>
          <a:p>
            <a:r>
              <a:rPr lang="en-GB" sz="2400" dirty="0">
                <a:ea typeface="ＭＳ 明朝" charset="-128"/>
              </a:rPr>
              <a:t>M</a:t>
            </a:r>
            <a:r>
              <a:rPr lang="en-GB" sz="2400" dirty="0" smtClean="0">
                <a:ea typeface="ＭＳ 明朝" charset="-128"/>
              </a:rPr>
              <a:t>atching open and travel survey data using </a:t>
            </a:r>
            <a:r>
              <a:rPr lang="en-GB" sz="2400" dirty="0" smtClean="0"/>
              <a:t>machine </a:t>
            </a:r>
            <a:r>
              <a:rPr lang="en-GB" sz="2400" dirty="0"/>
              <a:t>learning </a:t>
            </a:r>
            <a:r>
              <a:rPr lang="en-GB" sz="2400" dirty="0" smtClean="0"/>
              <a:t>algorithm (nearest neighbours)</a:t>
            </a:r>
            <a:r>
              <a:rPr lang="en-GB" sz="2400" dirty="0" smtClean="0">
                <a:ea typeface="ＭＳ 明朝" charset="-128"/>
              </a:rPr>
              <a:t> </a:t>
            </a:r>
            <a:endParaRPr lang="en-US" sz="2400" dirty="0"/>
          </a:p>
        </p:txBody>
      </p:sp>
      <p:pic>
        <p:nvPicPr>
          <p:cNvPr id="4" name="Picture 3" descr="Untitled:Mary.pdf"/>
          <p:cNvPicPr/>
          <p:nvPr/>
        </p:nvPicPr>
        <p:blipFill>
          <a:blip r:embed="rId2">
            <a:extLst>
              <a:ext uri="{28A0092B-C50C-407E-A947-70E740481C1C}">
                <a14:useLocalDpi xmlns:a14="http://schemas.microsoft.com/office/drawing/2010/main" val="0"/>
              </a:ext>
            </a:extLst>
          </a:blip>
          <a:srcRect/>
          <a:stretch>
            <a:fillRect/>
          </a:stretch>
        </p:blipFill>
        <p:spPr bwMode="auto">
          <a:xfrm>
            <a:off x="2654074" y="1876340"/>
            <a:ext cx="4639354" cy="3458437"/>
          </a:xfrm>
          <a:prstGeom prst="rect">
            <a:avLst/>
          </a:prstGeom>
          <a:noFill/>
          <a:ln>
            <a:noFill/>
          </a:ln>
        </p:spPr>
      </p:pic>
    </p:spTree>
    <p:extLst>
      <p:ext uri="{BB962C8B-B14F-4D97-AF65-F5344CB8AC3E}">
        <p14:creationId xmlns:p14="http://schemas.microsoft.com/office/powerpoint/2010/main" val="10034867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51052</TotalTime>
  <Words>1087</Words>
  <Application>Microsoft Macintosh PowerPoint</Application>
  <PresentationFormat>On-screen Show (16:10)</PresentationFormat>
  <Paragraphs>84</Paragraphs>
  <Slides>18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8" baseType="lpstr">
      <vt:lpstr>Calibri</vt:lpstr>
      <vt:lpstr>MS Gothic</vt:lpstr>
      <vt:lpstr>ＭＳ 明朝</vt:lpstr>
      <vt:lpstr>SimSun</vt:lpstr>
      <vt:lpstr>Times</vt:lpstr>
      <vt:lpstr>Times New Roman</vt:lpstr>
      <vt:lpstr>Arial</vt:lpstr>
      <vt:lpstr>Custom Design</vt:lpstr>
      <vt:lpstr>Document</vt:lpstr>
      <vt:lpstr>Microsoft Word Document</vt:lpstr>
      <vt:lpstr>Matching Open Data with  Smartphone Travel Survey Data to Explore  Public Transport Users’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dc:creator>
  <cp:lastModifiedBy>Maria Kamargianni</cp:lastModifiedBy>
  <cp:revision>759</cp:revision>
  <cp:lastPrinted>2014-01-23T13:19:40Z</cp:lastPrinted>
  <dcterms:created xsi:type="dcterms:W3CDTF">2013-02-19T14:14:34Z</dcterms:created>
  <dcterms:modified xsi:type="dcterms:W3CDTF">2018-01-09T20:09:17Z</dcterms:modified>
</cp:coreProperties>
</file>