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4"/>
  </p:notesMasterIdLst>
  <p:sldIdLst>
    <p:sldId id="256" r:id="rId2"/>
    <p:sldId id="342" r:id="rId3"/>
    <p:sldId id="343" r:id="rId4"/>
    <p:sldId id="285" r:id="rId5"/>
    <p:sldId id="325" r:id="rId6"/>
    <p:sldId id="344" r:id="rId7"/>
    <p:sldId id="346" r:id="rId8"/>
    <p:sldId id="348" r:id="rId9"/>
    <p:sldId id="345" r:id="rId10"/>
    <p:sldId id="318" r:id="rId11"/>
    <p:sldId id="322" r:id="rId12"/>
    <p:sldId id="319" r:id="rId13"/>
    <p:sldId id="320" r:id="rId14"/>
    <p:sldId id="321" r:id="rId15"/>
    <p:sldId id="347" r:id="rId16"/>
    <p:sldId id="333" r:id="rId17"/>
    <p:sldId id="334" r:id="rId18"/>
    <p:sldId id="338" r:id="rId19"/>
    <p:sldId id="339" r:id="rId20"/>
    <p:sldId id="340" r:id="rId21"/>
    <p:sldId id="349" r:id="rId22"/>
    <p:sldId id="331" r:id="rId2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BF2"/>
    <a:srgbClr val="F2EFF2"/>
    <a:srgbClr val="E9D1DD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5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91468D-E233-40F9-B01C-BCC2A33E8D3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052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GB" dirty="0" smtClean="0"/>
              <a:t>UCL Library Services Open Forum 2013</a:t>
            </a:r>
            <a:endParaRPr lang="en-GB" dirty="0"/>
          </a:p>
        </p:txBody>
      </p:sp>
      <p:pic>
        <p:nvPicPr>
          <p:cNvPr id="4109" name="Picture 13" descr="DarkBlue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79388" y="188913"/>
            <a:ext cx="3382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UCL LIBRARY SERVICES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40B75C-47BE-4A4E-8EEC-06BF2E411B1D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39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16B3CF-3DF3-4D0C-94E6-ACEDC269951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8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CB502D-A5A1-4D1D-958E-197A5B586D9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77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3A3642-6578-471D-B0C3-DDC09214774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5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5AE15-81EA-4203-8A1E-61BD7DEA99C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47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993173-BA25-4D57-995F-18A1E23F563F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92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5175AF-3F1A-4F35-AD77-094FE81096C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0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44F5D1-2B9D-404E-A993-D545CF2B5F9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1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1BD594-3EA8-42AB-91C7-A4BF2A32070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65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748C05-F4E7-4B8F-9C3C-F7D427E3BFC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75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F29A40-82CA-4AB0-8149-A0960ABBA3E8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3085" name="Picture 13" descr="DarkBlue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79388" y="188913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UCL LIBRARY SERVICES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historians.org/2012/09/aha-statement-on-scholarly-journal-publishin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uk.ac.uk/research/outputs/" TargetMode="External"/><Relationship Id="rId2" Type="http://schemas.openxmlformats.org/officeDocument/2006/relationships/hyperlink" Target="http://www.researchinfonet.org/publish/finch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hefce.ac.uk/news/newsarchive/2014/news86805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oln.ac.uk/ukoln/staff/e.j.lyon/150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ac.uk/library/ucl-pres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84784"/>
            <a:ext cx="8640638" cy="1944216"/>
          </a:xfrm>
        </p:spPr>
        <p:txBody>
          <a:bodyPr/>
          <a:lstStyle/>
          <a:p>
            <a:r>
              <a:rPr lang="en-GB" sz="4000" dirty="0" smtClean="0"/>
              <a:t>Research libraries – new approaches for library-based publishing</a:t>
            </a:r>
            <a:endParaRPr lang="en-GB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429000"/>
            <a:ext cx="8496300" cy="324036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Dr </a:t>
            </a:r>
            <a:r>
              <a:rPr lang="en-GB" sz="2800" dirty="0"/>
              <a:t>Paul Ayris 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Director </a:t>
            </a:r>
            <a:r>
              <a:rPr lang="en-GB" sz="1900" dirty="0"/>
              <a:t>of UCL Library </a:t>
            </a:r>
            <a:r>
              <a:rPr lang="en-GB" sz="1900" dirty="0" smtClean="0"/>
              <a:t>Services, UCL </a:t>
            </a:r>
            <a:r>
              <a:rPr lang="en-GB" sz="1900" dirty="0"/>
              <a:t>Copyright </a:t>
            </a:r>
            <a:r>
              <a:rPr lang="en-GB" sz="1900" dirty="0" smtClean="0"/>
              <a:t>Officer,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Chief Executive, UCL Press</a:t>
            </a:r>
            <a:endParaRPr lang="en-GB" sz="1900" dirty="0"/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Chair, LERU (League of European Research Universities) Chief Information Officer Community</a:t>
            </a:r>
            <a:endParaRPr lang="en-GB" sz="1900" dirty="0"/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sz="1900" dirty="0"/>
              <a:t>Adviser to LIBER (Association of European Research Libraries) on EU issues and Horizon </a:t>
            </a:r>
            <a:r>
              <a:rPr lang="en-GB" sz="1900" dirty="0" smtClean="0"/>
              <a:t>2020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sz="1900" dirty="0"/>
              <a:t>	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sz="1900" dirty="0"/>
              <a:t>e-mail: p.ayris@ucl.ac.uk</a:t>
            </a:r>
            <a:endParaRPr lang="en-GB" sz="4000" dirty="0"/>
          </a:p>
          <a:p>
            <a:pPr>
              <a:lnSpc>
                <a:spcPct val="90000"/>
              </a:lnSpc>
            </a:pPr>
            <a:endParaRPr lang="en-GB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40347"/>
            <a:ext cx="1125491" cy="44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4385816" cy="720750"/>
          </a:xfrm>
        </p:spPr>
        <p:txBody>
          <a:bodyPr/>
          <a:lstStyle/>
          <a:p>
            <a:r>
              <a:rPr lang="en-GB" dirty="0" smtClean="0"/>
              <a:t>Monograph Publishing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4392488" cy="4699684"/>
          </a:xfrm>
        </p:spPr>
        <p:txBody>
          <a:bodyPr/>
          <a:lstStyle/>
          <a:p>
            <a:r>
              <a:rPr lang="en-GB" dirty="0" smtClean="0"/>
              <a:t>Is Open Access a solution to broken Business Model?</a:t>
            </a:r>
          </a:p>
          <a:p>
            <a:r>
              <a:rPr lang="en-GB" dirty="0" smtClean="0"/>
              <a:t>University Press takes on role as monograph publisher</a:t>
            </a:r>
          </a:p>
          <a:p>
            <a:r>
              <a:rPr lang="en-GB" dirty="0" smtClean="0"/>
              <a:t>UK’s National Monograph Strategy sees a role for OA monographs</a:t>
            </a:r>
          </a:p>
          <a:p>
            <a:r>
              <a:rPr lang="en-GB" dirty="0" smtClean="0"/>
              <a:t>We need to be clear what the future of the scholarly monograph is in a digital world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955380"/>
            <a:ext cx="3555107" cy="496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5943536"/>
            <a:ext cx="391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UCL Special Collections, 15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century Book of Hours, with 19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century additions. MS. Lat. 25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596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6803586" cy="654422"/>
          </a:xfrm>
        </p:spPr>
        <p:txBody>
          <a:bodyPr/>
          <a:lstStyle/>
          <a:p>
            <a:r>
              <a:rPr lang="en-GB" dirty="0" smtClean="0"/>
              <a:t>The view from Arts and Humanities?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5881151" cy="251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2492896"/>
            <a:ext cx="24009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3"/>
              </a:rPr>
              <a:t>http://</a:t>
            </a:r>
            <a:r>
              <a:rPr lang="en-GB" sz="1600" dirty="0" smtClean="0">
                <a:hlinkClick r:id="rId3"/>
              </a:rPr>
              <a:t>blog.historians.org/2012/09/aha-statement-on-scholarly-journal-publishing/</a:t>
            </a:r>
            <a:r>
              <a:rPr lang="en-GB" sz="1600" dirty="0" smtClean="0"/>
              <a:t> 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88607"/>
            <a:ext cx="6120680" cy="265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2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6894044" cy="1080790"/>
          </a:xfrm>
        </p:spPr>
        <p:txBody>
          <a:bodyPr/>
          <a:lstStyle/>
          <a:p>
            <a:r>
              <a:rPr lang="en-GB" dirty="0" smtClean="0"/>
              <a:t>Case Study – Shared European infrastructure for monographs?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2022738"/>
            <a:ext cx="5408057" cy="4527763"/>
          </a:xfrm>
        </p:spPr>
        <p:txBody>
          <a:bodyPr/>
          <a:lstStyle/>
          <a:p>
            <a:r>
              <a:rPr lang="en-GB" dirty="0" smtClean="0"/>
              <a:t>19 European partners, led by UCL </a:t>
            </a:r>
          </a:p>
          <a:p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universities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become publishers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themselves</a:t>
            </a:r>
          </a:p>
          <a:p>
            <a:r>
              <a:rPr lang="en-GB" dirty="0"/>
              <a:t>S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hared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publishing infrastructure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Access business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models </a:t>
            </a:r>
          </a:p>
          <a:p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monographs in the Arts, Humanities and Social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Sciences</a:t>
            </a:r>
          </a:p>
          <a:p>
            <a:r>
              <a:rPr lang="en-GB" dirty="0" smtClean="0"/>
              <a:t>OAPEN to provide much of the technical infrastructure</a:t>
            </a:r>
          </a:p>
          <a:p>
            <a:r>
              <a:rPr lang="en-GB" dirty="0"/>
              <a:t>L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aunched at UCL in December 2013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81" y="2060848"/>
            <a:ext cx="247538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83571" y="613061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UCL Special Collections. Pentateuch, 1666. </a:t>
            </a:r>
          </a:p>
          <a:p>
            <a:r>
              <a:rPr lang="en-GB" sz="1400" dirty="0"/>
              <a:t>STRONG ROOM MOCATTA Q B 12 TAR</a:t>
            </a:r>
          </a:p>
        </p:txBody>
      </p:sp>
    </p:spTree>
    <p:extLst>
      <p:ext uri="{BB962C8B-B14F-4D97-AF65-F5344CB8AC3E}">
        <p14:creationId xmlns:p14="http://schemas.microsoft.com/office/powerpoint/2010/main" val="6286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could be achieved?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395725"/>
              </p:ext>
            </p:extLst>
          </p:nvPr>
        </p:nvGraphicFramePr>
        <p:xfrm>
          <a:off x="611560" y="1628800"/>
          <a:ext cx="7992888" cy="450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/>
              </a:tblGrid>
              <a:tr h="65600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OUTPUTS</a:t>
                      </a:r>
                      <a:endParaRPr lang="en-GB" sz="2400" dirty="0"/>
                    </a:p>
                  </a:txBody>
                  <a:tcPr/>
                </a:tc>
              </a:tr>
              <a:tr h="114801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GB" sz="2400" dirty="0" smtClean="0"/>
                        <a:t>  Shared publishing infrastructure 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GB" sz="2400" dirty="0" smtClean="0"/>
                        <a:t>        Shared by 19 partners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2400" dirty="0" smtClean="0"/>
                        <a:t>        Scaleable</a:t>
                      </a:r>
                      <a:r>
                        <a:rPr lang="en-GB" sz="2400" baseline="0" dirty="0" smtClean="0"/>
                        <a:t> to all European Universities</a:t>
                      </a:r>
                      <a:endParaRPr lang="en-GB" sz="2400" dirty="0" smtClean="0"/>
                    </a:p>
                  </a:txBody>
                  <a:tcPr/>
                </a:tc>
              </a:tr>
              <a:tr h="66511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GB" sz="2400" dirty="0" smtClean="0"/>
                        <a:t>  Advocacy</a:t>
                      </a:r>
                      <a:r>
                        <a:rPr lang="en-GB" sz="2400" baseline="0" dirty="0" smtClean="0"/>
                        <a:t> for new solutions to solve monograph crisis</a:t>
                      </a:r>
                      <a:endParaRPr lang="en-GB" sz="2400" dirty="0"/>
                    </a:p>
                  </a:txBody>
                  <a:tcPr/>
                </a:tc>
              </a:tr>
              <a:tr h="66511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GB" sz="2400" dirty="0" smtClean="0"/>
                        <a:t>  Marketing frameworks</a:t>
                      </a:r>
                      <a:endParaRPr lang="en-GB" sz="2400" dirty="0"/>
                    </a:p>
                  </a:txBody>
                  <a:tcPr/>
                </a:tc>
              </a:tr>
              <a:tr h="66511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GB" sz="2400" dirty="0" smtClean="0"/>
                        <a:t>  Business Modelling activities</a:t>
                      </a:r>
                      <a:endParaRPr lang="en-GB" sz="2400" dirty="0"/>
                    </a:p>
                  </a:txBody>
                  <a:tcPr/>
                </a:tc>
              </a:tr>
              <a:tr h="66511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GB" sz="2400" dirty="0" smtClean="0"/>
                        <a:t>  At least 180 OA monographs in 35 series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7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576734"/>
          </a:xfrm>
        </p:spPr>
        <p:txBody>
          <a:bodyPr/>
          <a:lstStyle/>
          <a:p>
            <a:r>
              <a:rPr lang="en-GB" dirty="0" smtClean="0"/>
              <a:t>Indicative series in European collaboration</a:t>
            </a:r>
            <a:endParaRPr lang="en-GB" dirty="0">
              <a:solidFill>
                <a:srgbClr val="FFC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351435"/>
              </p:ext>
            </p:extLst>
          </p:nvPr>
        </p:nvGraphicFramePr>
        <p:xfrm>
          <a:off x="395536" y="1700808"/>
          <a:ext cx="8280920" cy="451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2880320"/>
              </a:tblGrid>
              <a:tr h="41601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35 </a:t>
                      </a:r>
                      <a:r>
                        <a:rPr lang="en-GB" sz="2000" baseline="0" dirty="0" smtClean="0"/>
                        <a:t>series titles proposed in total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Subject</a:t>
                      </a:r>
                      <a:r>
                        <a:rPr lang="en-GB" sz="2000" baseline="0" dirty="0" smtClean="0"/>
                        <a:t> area</a:t>
                      </a:r>
                      <a:endParaRPr lang="en-GB" sz="2000" dirty="0"/>
                    </a:p>
                  </a:txBody>
                  <a:tcPr/>
                </a:tc>
              </a:tr>
              <a:tr h="66410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Media History and Film Theory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Media studies,</a:t>
                      </a:r>
                      <a:r>
                        <a:rPr lang="en-GB" sz="2000" baseline="0" dirty="0" smtClean="0"/>
                        <a:t> Film theory</a:t>
                      </a:r>
                      <a:endParaRPr lang="en-GB" sz="2000" dirty="0"/>
                    </a:p>
                  </a:txBody>
                  <a:tcPr/>
                </a:tc>
              </a:tr>
              <a:tr h="4671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Spirituality Studies in Theology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Theology</a:t>
                      </a:r>
                      <a:endParaRPr lang="en-GB" sz="2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World Oral Literature Series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Literary Studies</a:t>
                      </a:r>
                      <a:endParaRPr lang="en-GB" sz="2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Iranian Studies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Middle Eastern Studies</a:t>
                      </a:r>
                      <a:endParaRPr lang="en-GB" sz="20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Law, Governance and Development Research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Law, International Studies</a:t>
                      </a:r>
                      <a:endParaRPr lang="en-GB" sz="2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Interdisciplinary</a:t>
                      </a:r>
                      <a:r>
                        <a:rPr lang="en-GB" sz="2000" baseline="0" dirty="0" smtClean="0"/>
                        <a:t> Issues -  Art, City, Society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Urban Studies</a:t>
                      </a:r>
                      <a:endParaRPr lang="en-GB" sz="2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New Ideas in Human</a:t>
                      </a:r>
                      <a:r>
                        <a:rPr lang="en-GB" sz="2000" baseline="0" dirty="0" smtClean="0"/>
                        <a:t> Interaction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Linguistics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2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Context </a:t>
            </a:r>
          </a:p>
          <a:p>
            <a:pPr lvl="1"/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Open Access developments in the UK</a:t>
            </a:r>
          </a:p>
          <a:p>
            <a:pPr lvl="1"/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The Library in the research process</a:t>
            </a:r>
          </a:p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UCL Press model</a:t>
            </a:r>
          </a:p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Open Access Monographs</a:t>
            </a:r>
          </a:p>
          <a:p>
            <a:r>
              <a:rPr lang="en-GB" dirty="0" smtClean="0"/>
              <a:t>Open Access Textbooks</a:t>
            </a:r>
          </a:p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Conclusions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9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5681960" cy="571150"/>
          </a:xfrm>
        </p:spPr>
        <p:txBody>
          <a:bodyPr/>
          <a:lstStyle/>
          <a:p>
            <a:r>
              <a:rPr lang="en-GB" dirty="0" smtClean="0"/>
              <a:t>Challenges  for Text Books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4601840" cy="5102495"/>
          </a:xfrm>
        </p:spPr>
        <p:txBody>
          <a:bodyPr/>
          <a:lstStyle/>
          <a:p>
            <a:r>
              <a:rPr lang="en-GB" dirty="0" smtClean="0"/>
              <a:t>Students want remote access to core readings 24x7</a:t>
            </a:r>
          </a:p>
          <a:p>
            <a:r>
              <a:rPr lang="en-GB" dirty="0" smtClean="0"/>
              <a:t>In </a:t>
            </a:r>
            <a:r>
              <a:rPr lang="en-GB" dirty="0"/>
              <a:t>the US, </a:t>
            </a:r>
            <a:r>
              <a:rPr lang="en-GB" dirty="0" smtClean="0"/>
              <a:t>just </a:t>
            </a:r>
            <a:r>
              <a:rPr lang="en-GB" dirty="0"/>
              <a:t>five textbook publishers control more than 80% of the $8.8 billion textbook </a:t>
            </a:r>
            <a:r>
              <a:rPr lang="en-GB" dirty="0" smtClean="0"/>
              <a:t>market</a:t>
            </a:r>
          </a:p>
          <a:p>
            <a:r>
              <a:rPr lang="en-GB" dirty="0" smtClean="0"/>
              <a:t>E-book </a:t>
            </a:r>
            <a:r>
              <a:rPr lang="en-GB" dirty="0"/>
              <a:t>publishers are nervous about making course texts </a:t>
            </a:r>
            <a:r>
              <a:rPr lang="en-GB" dirty="0" smtClean="0"/>
              <a:t>available </a:t>
            </a:r>
            <a:r>
              <a:rPr lang="en-GB" dirty="0"/>
              <a:t>as e-books (free at the point of use) </a:t>
            </a:r>
            <a:r>
              <a:rPr lang="en-GB" dirty="0" smtClean="0"/>
              <a:t>as </a:t>
            </a:r>
            <a:r>
              <a:rPr lang="en-GB" dirty="0"/>
              <a:t>they do not want to cannibalize their print sales to students and lose revenue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pic>
        <p:nvPicPr>
          <p:cNvPr id="5" name="Picture 2" descr="I:\Users\ucylpay\AppData\Local\Temp\3\482969_470850076293229_2522388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79200"/>
            <a:ext cx="3597864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2820" y="6276352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St Michael, by John Flaxman, UCL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843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5537944" cy="648742"/>
          </a:xfrm>
        </p:spPr>
        <p:txBody>
          <a:bodyPr/>
          <a:lstStyle/>
          <a:p>
            <a:r>
              <a:rPr lang="en-GB" dirty="0" smtClean="0"/>
              <a:t>Opportunities for Text Books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4353371" cy="5040560"/>
          </a:xfrm>
        </p:spPr>
        <p:txBody>
          <a:bodyPr/>
          <a:lstStyle/>
          <a:p>
            <a:r>
              <a:rPr lang="en-GB" dirty="0" smtClean="0"/>
              <a:t>UCL academics, particularly in Physical Sciences and Engineering, produce their own textbooks</a:t>
            </a:r>
          </a:p>
          <a:p>
            <a:r>
              <a:rPr lang="en-GB" dirty="0" smtClean="0"/>
              <a:t>Open Access is a core value of UCL Press</a:t>
            </a:r>
          </a:p>
          <a:p>
            <a:r>
              <a:rPr lang="en-GB" dirty="0" smtClean="0"/>
              <a:t>Open Access to resources will be part of UCL’s new Education Strategy</a:t>
            </a:r>
          </a:p>
          <a:p>
            <a:r>
              <a:rPr lang="en-GB" dirty="0" smtClean="0"/>
              <a:t>UCL’s International Strategy will also embrace Open Scholarship as an offering to the global community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69" y="1484784"/>
            <a:ext cx="3020265" cy="4464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61869" y="5936240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COLLEGE COLLECTION PERS</a:t>
            </a:r>
          </a:p>
          <a:p>
            <a:r>
              <a:rPr lang="en-GB" sz="1400" dirty="0"/>
              <a:t>The Centenary edition of the College Magazine, June 1927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185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6978104" cy="504726"/>
          </a:xfrm>
        </p:spPr>
        <p:txBody>
          <a:bodyPr/>
          <a:lstStyle/>
          <a:p>
            <a:r>
              <a:rPr lang="en-GB" dirty="0" smtClean="0"/>
              <a:t>JISC Call - Institution </a:t>
            </a:r>
            <a:r>
              <a:rPr lang="en-GB" dirty="0"/>
              <a:t>as </a:t>
            </a:r>
            <a:r>
              <a:rPr lang="en-GB" dirty="0" smtClean="0"/>
              <a:t>E-Text Book </a:t>
            </a:r>
            <a:r>
              <a:rPr lang="en-GB" dirty="0"/>
              <a:t>publisher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4313808" cy="4306422"/>
          </a:xfrm>
        </p:spPr>
        <p:txBody>
          <a:bodyPr/>
          <a:lstStyle/>
          <a:p>
            <a:r>
              <a:rPr lang="en-GB" dirty="0" smtClean="0"/>
              <a:t>£75,000 awarded to UCL</a:t>
            </a:r>
          </a:p>
          <a:p>
            <a:r>
              <a:rPr lang="en-GB" dirty="0" smtClean="0"/>
              <a:t>To create an Open Access E-Textbook publishing platform</a:t>
            </a:r>
          </a:p>
          <a:p>
            <a:pPr lvl="1"/>
            <a:r>
              <a:rPr lang="en-GB" dirty="0" smtClean="0"/>
              <a:t>To complement OJS for journals and OMP for monographs</a:t>
            </a:r>
          </a:p>
          <a:p>
            <a:r>
              <a:rPr lang="en-GB" dirty="0" smtClean="0"/>
              <a:t>2 textbooks being delivered as proof of concept</a:t>
            </a:r>
          </a:p>
          <a:p>
            <a:r>
              <a:rPr lang="en-GB" dirty="0" smtClean="0"/>
              <a:t>1 in Medical Sciences and 1 in Social Sciences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pic>
        <p:nvPicPr>
          <p:cNvPr id="5" name="Picture 3" descr="C:\My Pictures from N drive\UCL pictures\Library and 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556792"/>
            <a:ext cx="3446339" cy="459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4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Archaeology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4464496" cy="5157589"/>
          </a:xfrm>
        </p:spPr>
        <p:txBody>
          <a:bodyPr/>
          <a:lstStyle/>
          <a:p>
            <a:r>
              <a:rPr lang="en-GB" dirty="0" smtClean="0"/>
              <a:t>Course Book in Public Archaeology</a:t>
            </a:r>
          </a:p>
          <a:p>
            <a:r>
              <a:rPr lang="en-GB" dirty="0" smtClean="0"/>
              <a:t>Will give overview based on current undergraduate and postgraduate teaching</a:t>
            </a:r>
          </a:p>
          <a:p>
            <a:r>
              <a:rPr lang="en-GB" dirty="0" smtClean="0"/>
              <a:t>Will take account of global scholarship and practice</a:t>
            </a:r>
          </a:p>
          <a:p>
            <a:r>
              <a:rPr lang="en-GB" dirty="0" smtClean="0"/>
              <a:t>Target audience is undergraduates and postgraduates</a:t>
            </a:r>
          </a:p>
          <a:p>
            <a:r>
              <a:rPr lang="en-GB" dirty="0" smtClean="0"/>
              <a:t>Lecturers in countries where Public Archaeology is a growing field of practice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457" y="2060848"/>
            <a:ext cx="326707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Context </a:t>
            </a:r>
          </a:p>
          <a:p>
            <a:pPr lvl="1"/>
            <a:r>
              <a:rPr lang="en-GB" dirty="0" smtClean="0"/>
              <a:t>Open Access developments in the UK</a:t>
            </a:r>
          </a:p>
          <a:p>
            <a:pPr lvl="1"/>
            <a:r>
              <a:rPr lang="en-GB" dirty="0" smtClean="0"/>
              <a:t>Library in the research process</a:t>
            </a:r>
          </a:p>
          <a:p>
            <a:r>
              <a:rPr lang="en-GB" dirty="0" smtClean="0"/>
              <a:t>UCL Press model</a:t>
            </a:r>
          </a:p>
          <a:p>
            <a:r>
              <a:rPr lang="en-GB" dirty="0" smtClean="0"/>
              <a:t>Open Access Monographs</a:t>
            </a:r>
          </a:p>
          <a:p>
            <a:r>
              <a:rPr lang="en-GB" dirty="0" smtClean="0"/>
              <a:t>Open Access Textbooks</a:t>
            </a:r>
          </a:p>
          <a:p>
            <a:r>
              <a:rPr lang="en-GB" dirty="0" smtClean="0"/>
              <a:t>Conclusions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0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7050112" cy="792758"/>
          </a:xfrm>
        </p:spPr>
        <p:txBody>
          <a:bodyPr/>
          <a:lstStyle/>
          <a:p>
            <a:r>
              <a:rPr lang="en-GB" dirty="0" smtClean="0"/>
              <a:t>Plastic and Reconstructive surgery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1"/>
            <a:ext cx="4824536" cy="5085581"/>
          </a:xfrm>
        </p:spPr>
        <p:txBody>
          <a:bodyPr/>
          <a:lstStyle/>
          <a:p>
            <a:r>
              <a:rPr lang="en-GB" dirty="0" smtClean="0"/>
              <a:t>Written by leading practitioner at Royal Free Hospital</a:t>
            </a:r>
          </a:p>
          <a:p>
            <a:r>
              <a:rPr lang="en-GB" dirty="0" smtClean="0"/>
              <a:t>Intended for MSc </a:t>
            </a:r>
            <a:r>
              <a:rPr lang="en-GB" dirty="0"/>
              <a:t>in Burns, Plastic and Reconstructive Surgery </a:t>
            </a:r>
            <a:endParaRPr lang="en-GB" dirty="0" smtClean="0"/>
          </a:p>
          <a:p>
            <a:r>
              <a:rPr lang="en-GB" dirty="0" smtClean="0"/>
              <a:t>Will provide overview for students coming from a variety of specialisms across the world</a:t>
            </a:r>
          </a:p>
          <a:p>
            <a:r>
              <a:rPr lang="en-GB" dirty="0" smtClean="0"/>
              <a:t>Course is only one of a handful to train </a:t>
            </a:r>
            <a:r>
              <a:rPr lang="en-GB" dirty="0"/>
              <a:t>medics not only </a:t>
            </a:r>
            <a:r>
              <a:rPr lang="en-GB" dirty="0" smtClean="0"/>
              <a:t>in practice, but </a:t>
            </a:r>
            <a:r>
              <a:rPr lang="en-GB" dirty="0"/>
              <a:t>also in research and innovation in materials and techniques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457" y="2060848"/>
            <a:ext cx="326707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Context </a:t>
            </a:r>
          </a:p>
          <a:p>
            <a:pPr lvl="1"/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Open Access developments in the UK</a:t>
            </a:r>
          </a:p>
          <a:p>
            <a:pPr lvl="1"/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The Library in the research process</a:t>
            </a:r>
          </a:p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UCL Press model</a:t>
            </a:r>
          </a:p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Open Access Monographs</a:t>
            </a:r>
          </a:p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Open Access Textbooks</a:t>
            </a:r>
          </a:p>
          <a:p>
            <a:r>
              <a:rPr lang="en-GB" dirty="0" smtClean="0"/>
              <a:t>Conclusions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08221"/>
            <a:ext cx="3953768" cy="676563"/>
          </a:xfrm>
        </p:spPr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01088"/>
            <a:ext cx="4169792" cy="5016915"/>
          </a:xfrm>
        </p:spPr>
        <p:txBody>
          <a:bodyPr/>
          <a:lstStyle/>
          <a:p>
            <a:r>
              <a:rPr lang="en-GB" dirty="0" smtClean="0"/>
              <a:t>UCL is beginning to embrace the Open </a:t>
            </a:r>
            <a:r>
              <a:rPr lang="en-GB" dirty="0" smtClean="0"/>
              <a:t>Scholarship </a:t>
            </a:r>
            <a:r>
              <a:rPr lang="en-GB" dirty="0" smtClean="0"/>
              <a:t>agenda</a:t>
            </a:r>
          </a:p>
          <a:p>
            <a:r>
              <a:rPr lang="en-GB" dirty="0" smtClean="0"/>
              <a:t>University publishing </a:t>
            </a:r>
            <a:r>
              <a:rPr lang="en-GB" dirty="0" smtClean="0"/>
              <a:t>supports </a:t>
            </a:r>
            <a:r>
              <a:rPr lang="en-GB" dirty="0" smtClean="0"/>
              <a:t>this vision</a:t>
            </a:r>
          </a:p>
          <a:p>
            <a:r>
              <a:rPr lang="en-GB" dirty="0" smtClean="0"/>
              <a:t>Innovation</a:t>
            </a:r>
          </a:p>
          <a:p>
            <a:pPr lvl="1"/>
            <a:r>
              <a:rPr lang="en-GB" dirty="0" smtClean="0"/>
              <a:t>Formats</a:t>
            </a:r>
          </a:p>
          <a:p>
            <a:pPr lvl="1"/>
            <a:r>
              <a:rPr lang="en-GB" dirty="0" smtClean="0"/>
              <a:t>Business Models</a:t>
            </a:r>
          </a:p>
          <a:p>
            <a:pPr lvl="1"/>
            <a:r>
              <a:rPr lang="en-GB" dirty="0" smtClean="0"/>
              <a:t>Content types</a:t>
            </a:r>
          </a:p>
          <a:p>
            <a:pPr lvl="1"/>
            <a:r>
              <a:rPr lang="en-GB" dirty="0" smtClean="0"/>
              <a:t>Dissemination</a:t>
            </a:r>
          </a:p>
          <a:p>
            <a:r>
              <a:rPr lang="en-GB" b="1" dirty="0" smtClean="0"/>
              <a:t>New role for research libraries in the 21</a:t>
            </a:r>
            <a:r>
              <a:rPr lang="en-GB" b="1" baseline="30000" dirty="0" smtClean="0"/>
              <a:t>st</a:t>
            </a:r>
            <a:r>
              <a:rPr lang="en-GB" b="1" dirty="0" smtClean="0"/>
              <a:t> century</a:t>
            </a:r>
          </a:p>
          <a:p>
            <a:pPr lvl="1"/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02" y="1013795"/>
            <a:ext cx="3804280" cy="506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44170" y="6083561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Old State House, Boston, USA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929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Context </a:t>
            </a:r>
          </a:p>
          <a:p>
            <a:pPr lvl="1"/>
            <a:r>
              <a:rPr lang="en-GB" dirty="0" smtClean="0"/>
              <a:t>Open Access developments in the UK</a:t>
            </a:r>
          </a:p>
          <a:p>
            <a:pPr lvl="1"/>
            <a:r>
              <a:rPr lang="en-GB" dirty="0" smtClean="0"/>
              <a:t>The Library in the research process</a:t>
            </a:r>
          </a:p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UCL Press model</a:t>
            </a:r>
          </a:p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Open Access Monographs</a:t>
            </a:r>
          </a:p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Open Access Textbooks</a:t>
            </a:r>
          </a:p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Conclusions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4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4673848" cy="715463"/>
          </a:xfrm>
        </p:spPr>
        <p:txBody>
          <a:bodyPr/>
          <a:lstStyle/>
          <a:p>
            <a:r>
              <a:rPr lang="en-GB" dirty="0" smtClean="0"/>
              <a:t>OA Policy developments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72521"/>
            <a:ext cx="4320480" cy="5124831"/>
          </a:xfrm>
        </p:spPr>
        <p:txBody>
          <a:bodyPr/>
          <a:lstStyle/>
          <a:p>
            <a:r>
              <a:rPr lang="en-GB" dirty="0" smtClean="0"/>
              <a:t>UK policy position defined by</a:t>
            </a:r>
            <a:r>
              <a:rPr lang="en-GB" dirty="0"/>
              <a:t> </a:t>
            </a:r>
            <a:r>
              <a:rPr lang="en-GB" dirty="0" smtClean="0">
                <a:hlinkClick r:id="rId2"/>
              </a:rPr>
              <a:t>Finch Report</a:t>
            </a:r>
            <a:r>
              <a:rPr lang="en-GB" dirty="0" smtClean="0"/>
              <a:t> and the </a:t>
            </a:r>
            <a:r>
              <a:rPr lang="en-GB" dirty="0" smtClean="0">
                <a:hlinkClick r:id="rId3"/>
              </a:rPr>
              <a:t>RCUK policy</a:t>
            </a:r>
            <a:endParaRPr lang="en-GB" dirty="0" smtClean="0"/>
          </a:p>
          <a:p>
            <a:r>
              <a:rPr lang="en-GB" dirty="0" smtClean="0"/>
              <a:t>UK universities prefer Green OA dissemination via repositories</a:t>
            </a:r>
          </a:p>
          <a:p>
            <a:r>
              <a:rPr lang="en-GB" dirty="0" smtClean="0"/>
              <a:t>RCUK policy has a preference for Gold</a:t>
            </a:r>
          </a:p>
          <a:p>
            <a:r>
              <a:rPr lang="en-GB" dirty="0" smtClean="0">
                <a:hlinkClick r:id="rId4"/>
              </a:rPr>
              <a:t>HEFCE</a:t>
            </a:r>
            <a:r>
              <a:rPr lang="en-GB" dirty="0" smtClean="0"/>
              <a:t> mandate for REF 2020 aims to secure near 100% OA compliance for journal articles and conference proceedings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7740"/>
            <a:ext cx="4527877" cy="339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874874" y="5661248"/>
            <a:ext cx="363409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400" dirty="0"/>
              <a:t>Saint Jerome in his Study, fresco by Domenico Ghirlandaio, 1480. </a:t>
            </a:r>
            <a:endParaRPr lang="en-GB" sz="1400" dirty="0" smtClean="0"/>
          </a:p>
          <a:p>
            <a:pPr eaLnBrk="1" hangingPunct="1"/>
            <a:r>
              <a:rPr lang="en-GB" sz="1400" dirty="0" smtClean="0"/>
              <a:t>Church </a:t>
            </a:r>
            <a:r>
              <a:rPr lang="en-GB" sz="1400" dirty="0"/>
              <a:t>of Ognissanti, Florence</a:t>
            </a:r>
          </a:p>
        </p:txBody>
      </p:sp>
    </p:spTree>
    <p:extLst>
      <p:ext uri="{BB962C8B-B14F-4D97-AF65-F5344CB8AC3E}">
        <p14:creationId xmlns:p14="http://schemas.microsoft.com/office/powerpoint/2010/main" val="34107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54687"/>
            <a:ext cx="824348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6425734"/>
            <a:ext cx="5040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See </a:t>
            </a:r>
            <a:r>
              <a:rPr lang="en-GB" sz="1600" dirty="0">
                <a:hlinkClick r:id="rId3"/>
              </a:rPr>
              <a:t>http://</a:t>
            </a:r>
            <a:r>
              <a:rPr lang="en-GB" sz="1600" dirty="0" smtClean="0">
                <a:hlinkClick r:id="rId3"/>
              </a:rPr>
              <a:t>www.ukoln.ac.uk/ukoln/staff/e.j.lyon/150.pdf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503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Context </a:t>
            </a:r>
          </a:p>
          <a:p>
            <a:pPr lvl="1"/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Open Access developments in the UK</a:t>
            </a:r>
          </a:p>
          <a:p>
            <a:pPr lvl="1"/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The Library in the research process</a:t>
            </a:r>
          </a:p>
          <a:p>
            <a:r>
              <a:rPr lang="en-GB" dirty="0" smtClean="0"/>
              <a:t>UCL Press model</a:t>
            </a:r>
          </a:p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Open Access Monographs</a:t>
            </a:r>
          </a:p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Open Access Textbooks</a:t>
            </a:r>
          </a:p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Conclusions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4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8815"/>
            <a:ext cx="5393928" cy="543789"/>
          </a:xfrm>
        </p:spPr>
        <p:txBody>
          <a:bodyPr/>
          <a:lstStyle/>
          <a:p>
            <a:r>
              <a:rPr lang="en-GB" dirty="0" smtClean="0"/>
              <a:t>UCL Publishing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38" y="1379719"/>
            <a:ext cx="4680520" cy="5112568"/>
          </a:xfrm>
        </p:spPr>
        <p:txBody>
          <a:bodyPr/>
          <a:lstStyle/>
          <a:p>
            <a:r>
              <a:rPr lang="en-GB" dirty="0" smtClean="0"/>
              <a:t>Journal publishing platform </a:t>
            </a:r>
          </a:p>
          <a:p>
            <a:pPr lvl="1"/>
            <a:r>
              <a:rPr lang="en-GB" dirty="0" smtClean="0"/>
              <a:t>OJS (Open Journal Systems) overlaying UCL Discovery as storage layer</a:t>
            </a:r>
          </a:p>
          <a:p>
            <a:pPr lvl="1"/>
            <a:r>
              <a:rPr lang="en-GB" dirty="0" smtClean="0"/>
              <a:t>Peer-reviewed journals</a:t>
            </a:r>
          </a:p>
          <a:p>
            <a:pPr lvl="1"/>
            <a:r>
              <a:rPr lang="en-GB" dirty="0" smtClean="0"/>
              <a:t>Run by academic Editorial Committees</a:t>
            </a:r>
          </a:p>
          <a:p>
            <a:r>
              <a:rPr lang="en-GB" dirty="0" smtClean="0"/>
              <a:t>Research Monograph list being launched in 2014-15</a:t>
            </a:r>
          </a:p>
          <a:p>
            <a:pPr lvl="1"/>
            <a:r>
              <a:rPr lang="en-GB" dirty="0" smtClean="0"/>
              <a:t>10 titles in year 1</a:t>
            </a:r>
          </a:p>
          <a:p>
            <a:pPr lvl="1"/>
            <a:r>
              <a:rPr lang="en-GB" dirty="0" smtClean="0"/>
              <a:t>Using Open Monograph Press</a:t>
            </a:r>
          </a:p>
          <a:p>
            <a:r>
              <a:rPr lang="en-GB" dirty="0"/>
              <a:t>Textbook infrastructure</a:t>
            </a:r>
          </a:p>
          <a:p>
            <a:pPr lvl="1"/>
            <a:r>
              <a:rPr lang="en-GB" dirty="0"/>
              <a:t>Being constructed with JISC project </a:t>
            </a:r>
            <a:r>
              <a:rPr lang="en-GB" dirty="0" smtClean="0"/>
              <a:t>monies </a:t>
            </a:r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09973"/>
            <a:ext cx="2013894" cy="151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48064" y="2348880"/>
            <a:ext cx="331236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Open Access is an opportunity, not a threat</a:t>
            </a:r>
          </a:p>
          <a:p>
            <a:r>
              <a:rPr lang="en-GB" dirty="0"/>
              <a:t>See </a:t>
            </a:r>
            <a:r>
              <a:rPr lang="en-GB" dirty="0">
                <a:hlinkClick r:id="rId3"/>
              </a:rPr>
              <a:t>http://www.ucl.ac.uk/library/ucl-press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kern="0" dirty="0" smtClean="0"/>
          </a:p>
          <a:p>
            <a:endParaRPr lang="en-GB" kern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00" y="4941168"/>
            <a:ext cx="405588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10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4421819" cy="648742"/>
          </a:xfrm>
        </p:spPr>
        <p:txBody>
          <a:bodyPr/>
          <a:lstStyle/>
          <a:p>
            <a:r>
              <a:rPr lang="en-GB" dirty="0" smtClean="0"/>
              <a:t>UCL Publishing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556792"/>
            <a:ext cx="4608513" cy="4763689"/>
          </a:xfrm>
        </p:spPr>
        <p:txBody>
          <a:bodyPr/>
          <a:lstStyle/>
          <a:p>
            <a:r>
              <a:rPr lang="en-GB" dirty="0" smtClean="0"/>
              <a:t>Open Access business model</a:t>
            </a:r>
          </a:p>
          <a:p>
            <a:r>
              <a:rPr lang="en-GB" dirty="0" smtClean="0"/>
              <a:t>Sales via Print on Demand/enhanced e-models</a:t>
            </a:r>
          </a:p>
          <a:p>
            <a:r>
              <a:rPr lang="en-GB" dirty="0" smtClean="0"/>
              <a:t>Books will be peer reviewed before publication</a:t>
            </a:r>
          </a:p>
          <a:p>
            <a:r>
              <a:rPr lang="en-GB" dirty="0"/>
              <a:t>Innovative technical solutions for Monographs and Textbooks </a:t>
            </a:r>
            <a:endParaRPr lang="en-GB" dirty="0" smtClean="0"/>
          </a:p>
          <a:p>
            <a:r>
              <a:rPr lang="en-GB" dirty="0"/>
              <a:t>Open up publishing to new </a:t>
            </a:r>
            <a:r>
              <a:rPr lang="en-GB" dirty="0" smtClean="0"/>
              <a:t>communities</a:t>
            </a:r>
          </a:p>
          <a:p>
            <a:r>
              <a:rPr lang="en-GB" dirty="0" smtClean="0"/>
              <a:t>Global impact for the University as an outcome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76" y="1268760"/>
            <a:ext cx="3376001" cy="458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01437" y="5817414"/>
            <a:ext cx="380563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A Box of Useful Knowledge</a:t>
            </a:r>
          </a:p>
          <a:p>
            <a:r>
              <a:rPr lang="en-GB" sz="1200" dirty="0" smtClean="0"/>
              <a:t> (Brougham Papers, UCL Library Services</a:t>
            </a:r>
            <a:r>
              <a:rPr lang="en-GB" sz="1400" dirty="0" smtClean="0"/>
              <a:t>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114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Context </a:t>
            </a:r>
          </a:p>
          <a:p>
            <a:pPr lvl="1"/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Open Access developments in the UK</a:t>
            </a:r>
          </a:p>
          <a:p>
            <a:pPr lvl="1"/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The Library in the research process</a:t>
            </a:r>
          </a:p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UCL Press model</a:t>
            </a:r>
          </a:p>
          <a:p>
            <a:r>
              <a:rPr lang="en-GB" dirty="0" smtClean="0"/>
              <a:t>Open Access Monographs</a:t>
            </a:r>
          </a:p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Open Access Textbooks</a:t>
            </a:r>
          </a:p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Conclusions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4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L Library Services">
  <a:themeElements>
    <a:clrScheme name="UCL Library Services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UCL Library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CL Library Servi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Words>968</Words>
  <Application>Microsoft Office PowerPoint</Application>
  <PresentationFormat>On-screen Show (4:3)</PresentationFormat>
  <Paragraphs>187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UCL Library Services</vt:lpstr>
      <vt:lpstr>Research libraries – new approaches for library-based publishing</vt:lpstr>
      <vt:lpstr>Contents </vt:lpstr>
      <vt:lpstr>Contents </vt:lpstr>
      <vt:lpstr>OA Policy developments</vt:lpstr>
      <vt:lpstr>PowerPoint Presentation</vt:lpstr>
      <vt:lpstr>Contents </vt:lpstr>
      <vt:lpstr>UCL Publishing model</vt:lpstr>
      <vt:lpstr>UCL Publishing model</vt:lpstr>
      <vt:lpstr>Contents </vt:lpstr>
      <vt:lpstr>Monograph Publishing</vt:lpstr>
      <vt:lpstr>The view from Arts and Humanities?</vt:lpstr>
      <vt:lpstr>Case Study – Shared European infrastructure for monographs?</vt:lpstr>
      <vt:lpstr>What could be achieved?</vt:lpstr>
      <vt:lpstr>Indicative series in European collaboration</vt:lpstr>
      <vt:lpstr>Contents </vt:lpstr>
      <vt:lpstr>Challenges  for Text Books</vt:lpstr>
      <vt:lpstr>Opportunities for Text Books</vt:lpstr>
      <vt:lpstr>JISC Call - Institution as E-Text Book publisher </vt:lpstr>
      <vt:lpstr>Public Archaeology</vt:lpstr>
      <vt:lpstr>Plastic and Reconstructive surgery</vt:lpstr>
      <vt:lpstr>Contents </vt:lpstr>
      <vt:lpstr>Next Steps</vt:lpstr>
    </vt:vector>
  </TitlesOfParts>
  <Company>University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&lt;title&gt;</dc:title>
  <dc:creator>ucylpay</dc:creator>
  <cp:lastModifiedBy>Paul Ayris</cp:lastModifiedBy>
  <cp:revision>102</cp:revision>
  <dcterms:created xsi:type="dcterms:W3CDTF">2007-07-09T08:18:27Z</dcterms:created>
  <dcterms:modified xsi:type="dcterms:W3CDTF">2014-09-15T06:29:33Z</dcterms:modified>
</cp:coreProperties>
</file>