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56" r:id="rId2"/>
    <p:sldId id="261" r:id="rId3"/>
    <p:sldId id="283" r:id="rId4"/>
    <p:sldId id="279" r:id="rId5"/>
    <p:sldId id="280" r:id="rId6"/>
    <p:sldId id="282" r:id="rId7"/>
    <p:sldId id="284" r:id="rId8"/>
    <p:sldId id="288" r:id="rId9"/>
    <p:sldId id="289" r:id="rId10"/>
    <p:sldId id="287" r:id="rId11"/>
    <p:sldId id="290" r:id="rId12"/>
    <p:sldId id="297" r:id="rId13"/>
    <p:sldId id="291" r:id="rId14"/>
    <p:sldId id="296" r:id="rId15"/>
    <p:sldId id="276" r:id="rId16"/>
    <p:sldId id="292" r:id="rId17"/>
    <p:sldId id="314" r:id="rId18"/>
    <p:sldId id="315" r:id="rId19"/>
    <p:sldId id="316" r:id="rId20"/>
    <p:sldId id="317" r:id="rId21"/>
    <p:sldId id="318" r:id="rId22"/>
    <p:sldId id="319" r:id="rId23"/>
    <p:sldId id="298" r:id="rId24"/>
    <p:sldId id="299" r:id="rId25"/>
    <p:sldId id="313" r:id="rId26"/>
    <p:sldId id="278" r:id="rId27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BF2"/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660"/>
  </p:normalViewPr>
  <p:slideViewPr>
    <p:cSldViewPr>
      <p:cViewPr>
        <p:scale>
          <a:sx n="73" d="100"/>
          <a:sy n="73" d="100"/>
        </p:scale>
        <p:origin x="-124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BA72C0-BA28-40AC-9419-C02911D948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655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86475C-4E29-4A2C-88FE-7099B3E9D095}" type="slidenum">
              <a:rPr lang="en-GB" smtClean="0"/>
              <a:pPr eaLnBrk="1" hangingPunct="1"/>
              <a:t>15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A72C0-BA28-40AC-9419-C02911D94814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485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A72C0-BA28-40AC-9419-C02911D94814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20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79388" y="188913"/>
            <a:ext cx="3382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b="1" dirty="0" smtClean="0">
                <a:solidFill>
                  <a:schemeClr val="bg1"/>
                </a:solidFill>
              </a:rPr>
              <a:t>UCL LIBRARY SERVICES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D329D-F424-45D8-939E-E3858C8A9D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3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F5F14-2549-4378-93FE-1515520910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36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864E9-B804-4A09-AA30-43920FA0EC2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29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429BB-5EFF-4403-8F0A-9D71B36F2C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08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3C47F-537F-4EF1-97D1-BF290177BF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6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B1409-7E79-4DF1-BAF6-90067D6328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37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5A00F-E64A-42CF-B878-1F16F7E382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8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6599A-E16C-472C-BD33-B3B7789B5A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55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A2163-4BA4-4CDE-A0FA-7B518155B48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01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EBE1C-FDA9-4BEB-BF74-A544C0DA9B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76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86F08B-39C8-4B01-A222-44AA4D87B1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9" name="Picture 13" descr="DarkBlue102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5"/>
          <p:cNvSpPr>
            <a:spLocks noChangeArrowheads="1"/>
          </p:cNvSpPr>
          <p:nvPr/>
        </p:nvSpPr>
        <p:spPr bwMode="auto">
          <a:xfrm>
            <a:off x="179388" y="188913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UCL LIBRARY SERVICES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oln.ac.uk/ukoln/staff/e.j.lyon/150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ecrothers.net/politicalprof/the-policy-cycle-and-our-frozen-politic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Open_Data_stickers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liancepermanentaccess.org/wp-content/uploads/downloads/2011/11/ODE-ReportOnIntegrationOfDataAndPublications-1_1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alliancepermanentaccess.org/wp-content/plugins/download-monitor/download.php?id=Compilation+of+Results+on+Drivers+and+Barriers+and+New+Opportunitie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oyalsociety.org/policy/projects/science-public-enterprise/report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wiki/SweoIG/TaskForces/CommunityProjects/LinkingOpenDat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DNA_orbit_animated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NA" TargetMode="External"/><Relationship Id="rId2" Type="http://schemas.openxmlformats.org/officeDocument/2006/relationships/hyperlink" Target="http://en.wikipedia.org/wiki/Base_pai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en.wikipedia.org/wiki/Human_genome" TargetMode="External"/><Relationship Id="rId4" Type="http://schemas.openxmlformats.org/officeDocument/2006/relationships/hyperlink" Target="http://en.wikipedia.org/wiki/Gen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2016695"/>
          </a:xfrm>
        </p:spPr>
        <p:txBody>
          <a:bodyPr/>
          <a:lstStyle/>
          <a:p>
            <a:pPr eaLnBrk="1" hangingPunct="1"/>
            <a:r>
              <a:rPr lang="en-GB" sz="4400" dirty="0" smtClean="0"/>
              <a:t>Implementing the Future: the LERU Roadmap for Research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729323"/>
            <a:ext cx="8496300" cy="29400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Dr Paul Ayris </a:t>
            </a:r>
          </a:p>
          <a:p>
            <a:pPr eaLnBrk="1" hangingPunct="1">
              <a:lnSpc>
                <a:spcPct val="90000"/>
              </a:lnSpc>
            </a:pPr>
            <a:endParaRPr lang="en-GB" sz="200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Director of UCL Library Services and UCL Copyright Officer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Chief Executive, UCL Press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Chair, LERU Chief Information Officer Community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Adviser to LIBER </a:t>
            </a:r>
            <a:r>
              <a:rPr lang="en-GB" sz="1900" dirty="0"/>
              <a:t>(Association of European Research Libraries</a:t>
            </a:r>
            <a:r>
              <a:rPr lang="en-GB" sz="1900" dirty="0" smtClean="0"/>
              <a:t>) on EU matters and Horizon 2020</a:t>
            </a:r>
            <a:endParaRPr lang="en-GB" sz="190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GB" sz="190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e-mail: p.ayris@ucl.ac.uk</a:t>
            </a:r>
            <a:endParaRPr lang="en-GB" sz="4000" dirty="0" smtClean="0"/>
          </a:p>
          <a:p>
            <a:pPr eaLnBrk="1" hangingPunct="1">
              <a:lnSpc>
                <a:spcPct val="90000"/>
              </a:lnSpc>
            </a:pPr>
            <a:endParaRPr lang="en-GB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54818"/>
            <a:ext cx="8667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6762080" cy="720750"/>
          </a:xfrm>
        </p:spPr>
        <p:txBody>
          <a:bodyPr/>
          <a:lstStyle/>
          <a:p>
            <a:r>
              <a:rPr lang="en-GB" dirty="0" smtClean="0"/>
              <a:t>LERU Roadmap for Research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772817"/>
            <a:ext cx="4601840" cy="4393034"/>
          </a:xfrm>
        </p:spPr>
        <p:txBody>
          <a:bodyPr/>
          <a:lstStyle/>
          <a:p>
            <a:r>
              <a:rPr lang="en-GB" dirty="0" smtClean="0"/>
              <a:t>Overseen by Research Data Working Group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985233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Pablo Achard (University of Geneva)</a:t>
            </a:r>
          </a:p>
          <a:p>
            <a:r>
              <a:rPr lang="en-GB" dirty="0" smtClean="0"/>
              <a:t>Paul Ayris (UCL, University College London)</a:t>
            </a:r>
            <a:endParaRPr lang="en-GB" dirty="0"/>
          </a:p>
          <a:p>
            <a:r>
              <a:rPr lang="en-GB" dirty="0" smtClean="0"/>
              <a:t>Serge Fdida (UPMC, Paris)</a:t>
            </a:r>
          </a:p>
          <a:p>
            <a:r>
              <a:rPr lang="en-GB" dirty="0" smtClean="0"/>
              <a:t>Stefan Gradmann (University of Leuven)</a:t>
            </a:r>
          </a:p>
          <a:p>
            <a:r>
              <a:rPr lang="en-GB" dirty="0" smtClean="0"/>
              <a:t>Wolfram Horstmann (University of Oxford)</a:t>
            </a:r>
          </a:p>
          <a:p>
            <a:r>
              <a:rPr lang="en-GB" dirty="0" smtClean="0"/>
              <a:t>Ignasi Labastida (University of Barcelona)</a:t>
            </a:r>
          </a:p>
          <a:p>
            <a:r>
              <a:rPr lang="en-GB" dirty="0" smtClean="0"/>
              <a:t>Liz Lyon (University of Bath)</a:t>
            </a:r>
          </a:p>
          <a:p>
            <a:r>
              <a:rPr lang="en-GB" dirty="0" smtClean="0"/>
              <a:t>Katrien Maes (LERU)</a:t>
            </a:r>
          </a:p>
          <a:p>
            <a:r>
              <a:rPr lang="en-GB" dirty="0" smtClean="0"/>
              <a:t>Susan Reilly (LIBER)</a:t>
            </a:r>
          </a:p>
          <a:p>
            <a:r>
              <a:rPr lang="en-GB" dirty="0" smtClean="0"/>
              <a:t>Anja Smit (University of Utrecht)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96190"/>
            <a:ext cx="3408532" cy="471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3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LERU Roadmap for Research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4680520" cy="48965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Policy and Leadership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Advocacy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Selection and Collection, Curation, Description, Citation, Legal Issues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Research Data Infrastructure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Costs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Roles, Responsibilities and Skills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Recommendations to different stakeholder groups</a:t>
            </a:r>
            <a:endParaRPr lang="en-GB" dirty="0"/>
          </a:p>
        </p:txBody>
      </p:sp>
      <p:pic>
        <p:nvPicPr>
          <p:cNvPr id="2050" name="Picture 2" descr="N:\My Pictures\Cern 420561_463862893658614_42912717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5193196"/>
            <a:ext cx="1824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Cern, Geneva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610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54687"/>
            <a:ext cx="824348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6425734"/>
            <a:ext cx="5040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See </a:t>
            </a:r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www.ukoln.ac.uk/ukoln/staff/e.j.lyon/150.pdf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780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4097784" cy="648742"/>
          </a:xfrm>
        </p:spPr>
        <p:txBody>
          <a:bodyPr/>
          <a:lstStyle/>
          <a:p>
            <a:r>
              <a:rPr lang="en-GB" dirty="0" smtClean="0"/>
              <a:t>Key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97" y="1628800"/>
            <a:ext cx="4320481" cy="4536504"/>
          </a:xfrm>
        </p:spPr>
        <p:txBody>
          <a:bodyPr/>
          <a:lstStyle/>
          <a:p>
            <a:r>
              <a:rPr lang="en-GB" dirty="0" smtClean="0"/>
              <a:t>Each LERU university needs a Research Data Management Strategy</a:t>
            </a:r>
          </a:p>
          <a:p>
            <a:r>
              <a:rPr lang="en-GB" dirty="0" smtClean="0"/>
              <a:t>Researchers should have </a:t>
            </a:r>
            <a:r>
              <a:rPr lang="en-GB" dirty="0"/>
              <a:t>R</a:t>
            </a:r>
            <a:r>
              <a:rPr lang="en-GB" dirty="0" smtClean="0"/>
              <a:t>esearch Data Management Plans</a:t>
            </a:r>
          </a:p>
          <a:p>
            <a:r>
              <a:rPr lang="en-GB" dirty="0" smtClean="0"/>
              <a:t>Benefits of ‘open data’ for sharing and re-use should be advocated and explored</a:t>
            </a:r>
          </a:p>
          <a:p>
            <a:r>
              <a:rPr lang="en-GB" dirty="0"/>
              <a:t>Rewards and </a:t>
            </a:r>
            <a:r>
              <a:rPr lang="en-GB" dirty="0" smtClean="0"/>
              <a:t>Incentives identified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2291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5470552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King’s Cross, London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109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4025776" cy="720750"/>
          </a:xfrm>
        </p:spPr>
        <p:txBody>
          <a:bodyPr/>
          <a:lstStyle/>
          <a:p>
            <a:r>
              <a:rPr lang="en-GB" dirty="0" smtClean="0"/>
              <a:t>Policy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4104456" cy="4871576"/>
          </a:xfrm>
        </p:spPr>
        <p:txBody>
          <a:bodyPr/>
          <a:lstStyle/>
          <a:p>
            <a:r>
              <a:rPr lang="en-GB" dirty="0" smtClean="0"/>
              <a:t>Case Study on Policy development from UCL</a:t>
            </a:r>
          </a:p>
          <a:p>
            <a:r>
              <a:rPr lang="en-GB" dirty="0" smtClean="0"/>
              <a:t>Drivers</a:t>
            </a:r>
          </a:p>
          <a:p>
            <a:pPr lvl="1"/>
            <a:r>
              <a:rPr lang="en-GB" dirty="0" smtClean="0"/>
              <a:t>External funders</a:t>
            </a:r>
          </a:p>
          <a:p>
            <a:pPr lvl="1"/>
            <a:r>
              <a:rPr lang="en-GB" dirty="0" smtClean="0"/>
              <a:t>Need to inform researchers</a:t>
            </a:r>
          </a:p>
          <a:p>
            <a:pPr lvl="1"/>
            <a:r>
              <a:rPr lang="en-GB" dirty="0" smtClean="0"/>
              <a:t>Raise awareness of issues facing UCL researchers</a:t>
            </a:r>
          </a:p>
          <a:p>
            <a:r>
              <a:rPr lang="en-GB" dirty="0" smtClean="0"/>
              <a:t>Identifies roles and responsibilities</a:t>
            </a:r>
          </a:p>
          <a:p>
            <a:r>
              <a:rPr lang="en-GB" dirty="0" smtClean="0"/>
              <a:t>Data to be made open in the most open manner appropriate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5301208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 smtClean="0"/>
              <a:t>Researchers should have Data Management Plans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00000"/>
                </a:solidFill>
              </a:rPr>
              <a:t>LERU slams lack of data policies – </a:t>
            </a:r>
            <a:r>
              <a:rPr lang="en-GB" sz="2000" i="1" dirty="0" smtClean="0">
                <a:solidFill>
                  <a:srgbClr val="C00000"/>
                </a:solidFill>
              </a:rPr>
              <a:t>Research Europe</a:t>
            </a:r>
            <a:endParaRPr lang="en-GB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48" y="836712"/>
            <a:ext cx="38481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0893" y="4702164"/>
            <a:ext cx="4288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See </a:t>
            </a:r>
            <a:r>
              <a:rPr lang="en-GB" sz="1600" dirty="0">
                <a:hlinkClick r:id="rId3"/>
              </a:rPr>
              <a:t>www.lanecrothers.net/politicalprof/the-policy-cycle-and-our-frozen-politics</a:t>
            </a:r>
            <a:r>
              <a:rPr lang="en-GB" sz="1600" dirty="0" smtClean="0">
                <a:hlinkClick r:id="rId3"/>
              </a:rPr>
              <a:t>/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50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17" y="1628800"/>
            <a:ext cx="8489950" cy="4968552"/>
          </a:xfrm>
        </p:spPr>
        <p:txBody>
          <a:bodyPr/>
          <a:lstStyle/>
          <a:p>
            <a:r>
              <a:rPr lang="en-GB" dirty="0" smtClean="0"/>
              <a:t>Open Data allows research data to be shared and re-used</a:t>
            </a:r>
          </a:p>
          <a:p>
            <a:pPr lvl="1"/>
            <a:r>
              <a:rPr lang="en-GB" dirty="0" smtClean="0"/>
              <a:t>Avoids costly duplication of research activity</a:t>
            </a:r>
          </a:p>
          <a:p>
            <a:pPr lvl="1"/>
            <a:r>
              <a:rPr lang="en-GB" dirty="0" smtClean="0"/>
              <a:t>Provides greater transparency in research activity</a:t>
            </a:r>
          </a:p>
          <a:p>
            <a:pPr lvl="1"/>
            <a:r>
              <a:rPr lang="en-GB" dirty="0" smtClean="0"/>
              <a:t>Potential to speed discovery of solutions to societal Grand Challenges, such as health care &amp; environmental science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Can all research data be open? </a:t>
            </a:r>
          </a:p>
          <a:p>
            <a:r>
              <a:rPr lang="en-GB" dirty="0" smtClean="0"/>
              <a:t>Certain categories probably cannot</a:t>
            </a:r>
          </a:p>
          <a:p>
            <a:pPr lvl="1"/>
            <a:r>
              <a:rPr lang="en-GB" dirty="0" smtClean="0"/>
              <a:t>National security</a:t>
            </a:r>
          </a:p>
          <a:p>
            <a:pPr lvl="1"/>
            <a:r>
              <a:rPr lang="en-GB" dirty="0" smtClean="0"/>
              <a:t>Data protection</a:t>
            </a:r>
          </a:p>
          <a:p>
            <a:pPr lvl="1"/>
            <a:r>
              <a:rPr lang="en-GB" dirty="0" smtClean="0"/>
              <a:t>Commercial Funder requirements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310" y="3573016"/>
            <a:ext cx="317016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145559"/>
            <a:ext cx="5175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4"/>
              </a:rPr>
              <a:t>http://</a:t>
            </a:r>
            <a:r>
              <a:rPr lang="en-GB" sz="1600" dirty="0" smtClean="0">
                <a:hlinkClick r:id="rId4"/>
              </a:rPr>
              <a:t>en.wikipedia.org/wiki/File:Open_Data_stickers.jpg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2801640" cy="1296988"/>
          </a:xfrm>
        </p:spPr>
        <p:txBody>
          <a:bodyPr/>
          <a:lstStyle/>
          <a:p>
            <a:r>
              <a:rPr lang="en-GB" dirty="0" smtClean="0"/>
              <a:t>Data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02" y="1916832"/>
            <a:ext cx="2808312" cy="5112568"/>
          </a:xfrm>
        </p:spPr>
        <p:txBody>
          <a:bodyPr/>
          <a:lstStyle/>
          <a:p>
            <a:r>
              <a:rPr lang="en-GB" dirty="0" smtClean="0"/>
              <a:t>Which of these layers of research data need to be </a:t>
            </a:r>
          </a:p>
          <a:p>
            <a:pPr lvl="1"/>
            <a:r>
              <a:rPr lang="en-GB" dirty="0" smtClean="0"/>
              <a:t>curated for a fixed term?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reserved for the long term?</a:t>
            </a:r>
          </a:p>
          <a:p>
            <a:pPr lvl="1"/>
            <a:r>
              <a:rPr lang="en-GB" dirty="0" smtClean="0"/>
              <a:t>thrown away?</a:t>
            </a:r>
          </a:p>
          <a:p>
            <a:r>
              <a:rPr lang="en-GB" dirty="0" smtClean="0"/>
              <a:t>LERU Roadmap identifies this as an area for future study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5688632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401870" y="5517232"/>
            <a:ext cx="5148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The ODE Data Publication Pyramid at</a:t>
            </a:r>
          </a:p>
          <a:p>
            <a:r>
              <a:rPr lang="en-GB" sz="1600" u="sng" dirty="0" smtClean="0">
                <a:hlinkClick r:id="rId4"/>
              </a:rPr>
              <a:t>http</a:t>
            </a:r>
            <a:r>
              <a:rPr lang="en-GB" sz="1600" u="sng" dirty="0">
                <a:hlinkClick r:id="rId4"/>
              </a:rPr>
              <a:t>://www.alliancepermanentaccess.org/wp-content/uploads/downloads/2011/11/ODE-ReportOnIntegrationOfDataAndPublications-1_1.pdf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408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130232" cy="1008782"/>
          </a:xfrm>
        </p:spPr>
        <p:txBody>
          <a:bodyPr/>
          <a:lstStyle/>
          <a:p>
            <a:r>
              <a:rPr lang="en-GB" dirty="0" smtClean="0"/>
              <a:t>Rewards and Incentives for researchers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56224"/>
            <a:ext cx="4608512" cy="3737072"/>
          </a:xfrm>
        </p:spPr>
        <p:txBody>
          <a:bodyPr/>
          <a:lstStyle/>
          <a:p>
            <a:r>
              <a:rPr lang="en-GB" b="1" dirty="0" smtClean="0"/>
              <a:t>Driver: Individual Contributor </a:t>
            </a:r>
            <a:r>
              <a:rPr lang="en-GB" b="1" dirty="0"/>
              <a:t>I</a:t>
            </a:r>
            <a:r>
              <a:rPr lang="en-GB" b="1" dirty="0" smtClean="0"/>
              <a:t>ncentives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Preserving </a:t>
            </a:r>
            <a:r>
              <a:rPr lang="en-GB" dirty="0"/>
              <a:t>data for the contributor to access later - </a:t>
            </a:r>
            <a:r>
              <a:rPr lang="en-GB" dirty="0" smtClean="0"/>
              <a:t>sharing </a:t>
            </a:r>
            <a:r>
              <a:rPr lang="en-GB" dirty="0"/>
              <a:t>with your future self;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Peer visibility and increased respect achieved through </a:t>
            </a:r>
            <a:r>
              <a:rPr lang="en-GB" dirty="0" smtClean="0"/>
              <a:t>publications </a:t>
            </a:r>
            <a:r>
              <a:rPr lang="en-GB" dirty="0"/>
              <a:t>and citation;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Increased research funding;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01" y="2613221"/>
            <a:ext cx="422667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052588" y="5795729"/>
            <a:ext cx="3634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200" dirty="0"/>
              <a:t>Saint Jerome in his Study, fresco by Domenico Ghirlandaio, 1480. Church of Ognissanti, Florence</a:t>
            </a:r>
          </a:p>
        </p:txBody>
      </p:sp>
    </p:spTree>
    <p:extLst>
      <p:ext uri="{BB962C8B-B14F-4D97-AF65-F5344CB8AC3E}">
        <p14:creationId xmlns:p14="http://schemas.microsoft.com/office/powerpoint/2010/main" val="10200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648742"/>
          </a:xfrm>
        </p:spPr>
        <p:txBody>
          <a:bodyPr/>
          <a:lstStyle/>
          <a:p>
            <a:r>
              <a:rPr lang="en-GB" dirty="0" smtClean="0"/>
              <a:t>Driver: Individual Contributor Incentives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1"/>
            <a:ext cx="4241800" cy="3816424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dirty="0"/>
              <a:t>When more established in their careers through increased control of organisational resources;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GB" dirty="0"/>
              <a:t>The socio-economic impact of their research (e.g. </a:t>
            </a:r>
            <a:r>
              <a:rPr lang="en-GB" dirty="0" smtClean="0"/>
              <a:t>spin-out </a:t>
            </a:r>
            <a:r>
              <a:rPr lang="en-GB" dirty="0"/>
              <a:t>companies, patent licenses, inspiring legislation);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43377" y="2005191"/>
            <a:ext cx="409823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 startAt="6"/>
            </a:pPr>
            <a:r>
              <a:rPr lang="en-GB" kern="0" dirty="0" smtClean="0"/>
              <a:t>Status, promotion and pay increase with career advancement;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kern="0" dirty="0" smtClean="0"/>
              <a:t>Status conferring awards and honours. </a:t>
            </a:r>
          </a:p>
          <a:p>
            <a:endParaRPr lang="en-GB" kern="0" dirty="0" smtClean="0"/>
          </a:p>
          <a:p>
            <a:endParaRPr lang="en-GB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51" y="4174559"/>
            <a:ext cx="3655856" cy="162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6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648742"/>
          </a:xfrm>
        </p:spPr>
        <p:txBody>
          <a:bodyPr/>
          <a:lstStyle/>
          <a:p>
            <a:r>
              <a:rPr lang="en-GB" dirty="0" smtClean="0"/>
              <a:t>Barrier: Individual Contributor </a:t>
            </a:r>
            <a:r>
              <a:rPr lang="en-GB" dirty="0"/>
              <a:t>B</a:t>
            </a:r>
            <a:r>
              <a:rPr lang="en-GB" dirty="0" smtClean="0"/>
              <a:t>arriers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4241800" cy="46805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Journal </a:t>
            </a:r>
            <a:r>
              <a:rPr lang="en-GB" dirty="0"/>
              <a:t>articles do not describe available data as a </a:t>
            </a:r>
            <a:r>
              <a:rPr lang="en-GB" dirty="0" smtClean="0"/>
              <a:t>publication</a:t>
            </a:r>
            <a:r>
              <a:rPr lang="en-GB" dirty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Published </a:t>
            </a:r>
            <a:r>
              <a:rPr lang="en-GB" dirty="0"/>
              <a:t>data is not recognized by the community as </a:t>
            </a:r>
            <a:r>
              <a:rPr lang="en-GB" dirty="0" smtClean="0"/>
              <a:t>a </a:t>
            </a:r>
            <a:r>
              <a:rPr lang="en-GB" dirty="0"/>
              <a:t>citable publication; 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There is a lack of specific funding in grants to address pre-archive activities for data preservation;</a:t>
            </a:r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17728" y="2005189"/>
            <a:ext cx="42418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GB" kern="0" dirty="0" smtClean="0"/>
              <a:t>There is a lack of mandates to deposit high quality data with appropriate metadata in preservation archives;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GB" kern="0" dirty="0" smtClean="0"/>
              <a:t>Journals do not require data to be deposited in a form where it can be re-used as a condition of publication;</a:t>
            </a:r>
          </a:p>
        </p:txBody>
      </p:sp>
    </p:spTree>
    <p:extLst>
      <p:ext uri="{BB962C8B-B14F-4D97-AF65-F5344CB8AC3E}">
        <p14:creationId xmlns:p14="http://schemas.microsoft.com/office/powerpoint/2010/main" val="91512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501008"/>
            <a:ext cx="8489950" cy="2664842"/>
          </a:xfrm>
        </p:spPr>
        <p:txBody>
          <a:bodyPr/>
          <a:lstStyle/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The importance of Research Data</a:t>
            </a:r>
          </a:p>
          <a:p>
            <a:pPr eaLnBrk="1" hangingPunct="1">
              <a:defRPr/>
            </a:pPr>
            <a:r>
              <a:rPr lang="en-GB" dirty="0" smtClean="0"/>
              <a:t>LERU Research Data </a:t>
            </a:r>
            <a:r>
              <a:rPr lang="en-GB" dirty="0" smtClean="0"/>
              <a:t>Roadmap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Next Steps for LERU</a:t>
            </a:r>
            <a:endParaRPr lang="en-GB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832648" cy="106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648742"/>
          </a:xfrm>
        </p:spPr>
        <p:txBody>
          <a:bodyPr/>
          <a:lstStyle/>
          <a:p>
            <a:r>
              <a:rPr lang="en-GB" dirty="0" smtClean="0"/>
              <a:t>Barrier: Individual Contributor </a:t>
            </a:r>
            <a:r>
              <a:rPr lang="en-GB" dirty="0"/>
              <a:t>B</a:t>
            </a:r>
            <a:r>
              <a:rPr lang="en-GB" dirty="0" smtClean="0"/>
              <a:t>arriers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4241800" cy="2448272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dirty="0" smtClean="0"/>
              <a:t>Data publication and data citation counts are not tracked and used as part of the performance evaluation for career advancement;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248472" cy="24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56043" y="1772816"/>
            <a:ext cx="42418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 startAt="7"/>
            </a:pPr>
            <a:r>
              <a:rPr lang="en-GB" kern="0" dirty="0" smtClean="0"/>
              <a:t>There is a lack of high status awards to individuals and institutions which contribute data that is re-used.</a:t>
            </a:r>
            <a:endParaRPr lang="en-GB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4635917"/>
            <a:ext cx="1467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Thames Barrier,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7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936774"/>
          </a:xfrm>
        </p:spPr>
        <p:txBody>
          <a:bodyPr/>
          <a:lstStyle/>
          <a:p>
            <a:r>
              <a:rPr lang="en-GB" dirty="0" smtClean="0"/>
              <a:t>Enabler: Individual Contributor Enablers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4241800" cy="381642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Journal articles describing available data as a publication;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Citation of data itself, and articles describing it;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Specific funding in grants to address the pre-archive activities for data preservation;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32827" y="2348879"/>
            <a:ext cx="4241800" cy="388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 startAt="4"/>
            </a:pPr>
            <a:r>
              <a:rPr lang="en-GB" kern="0" dirty="0" smtClean="0"/>
              <a:t>Enforced funding regulation to ensure the depositing of high quality data with appropriate metadata in preservation archives;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GB" kern="0" dirty="0" smtClean="0"/>
              <a:t>Journals requiring data to be deposited in a form where it can be re-used as a condition of publication</a:t>
            </a:r>
          </a:p>
        </p:txBody>
      </p:sp>
    </p:spTree>
    <p:extLst>
      <p:ext uri="{BB962C8B-B14F-4D97-AF65-F5344CB8AC3E}">
        <p14:creationId xmlns:p14="http://schemas.microsoft.com/office/powerpoint/2010/main" val="2911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792758"/>
          </a:xfrm>
        </p:spPr>
        <p:txBody>
          <a:bodyPr/>
          <a:lstStyle/>
          <a:p>
            <a:r>
              <a:rPr lang="en-GB" dirty="0"/>
              <a:t>Enabler: Individual Contributor </a:t>
            </a:r>
            <a:r>
              <a:rPr lang="en-GB" dirty="0" smtClean="0"/>
              <a:t>Enablers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4241800" cy="4104456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dirty="0" smtClean="0"/>
              <a:t>Tracking data publication and data usage and citation counts, and using them as part of the performance evaluation for career advancement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GB" dirty="0" smtClean="0"/>
              <a:t>High status awards to individuals and institutions which contribute data that is re-used.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45890" y="1997224"/>
            <a:ext cx="42418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200" kern="0" dirty="0" smtClean="0"/>
              <a:t>Dallmeier-Tiessen S, Darby R, Gitmans K, Lambert S, Suhonen J, Wilson M (2012). Compilation of Results on Drivers and Barriers  and New  Opportunities. Retrieved from </a:t>
            </a:r>
          </a:p>
          <a:p>
            <a:r>
              <a:rPr lang="en-GB" sz="1200" kern="0" dirty="0" smtClean="0">
                <a:hlinkClick r:id="rId2"/>
              </a:rPr>
              <a:t>http://www.alliancepermanentaccess.org/wp-content/plugins/download-monitor/download.php?id=Compilation+of+Results+on+Drivers+and+Barriers+and+New+Opportunities</a:t>
            </a:r>
            <a:r>
              <a:rPr lang="en-GB" sz="1200" kern="0" dirty="0" smtClean="0"/>
              <a:t> </a:t>
            </a:r>
          </a:p>
          <a:p>
            <a:pPr marL="0" indent="0">
              <a:buNone/>
            </a:pPr>
            <a:endParaRPr lang="en-GB" kern="0" dirty="0"/>
          </a:p>
          <a:p>
            <a:pPr marL="0" indent="0">
              <a:buNone/>
            </a:pPr>
            <a:endParaRPr lang="en-GB" kern="0" dirty="0" smtClean="0"/>
          </a:p>
          <a:p>
            <a:endParaRPr lang="en-GB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62" y="4017737"/>
            <a:ext cx="3655856" cy="162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4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501008"/>
            <a:ext cx="8489950" cy="2664842"/>
          </a:xfrm>
        </p:spPr>
        <p:txBody>
          <a:bodyPr/>
          <a:lstStyle/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The importance of Research Data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3">
                    <a:lumMod val="65000"/>
                  </a:schemeClr>
                </a:solidFill>
              </a:rPr>
              <a:t>LERU Research Data Roadmap</a:t>
            </a:r>
          </a:p>
          <a:p>
            <a:pPr eaLnBrk="1" hangingPunct="1">
              <a:defRPr/>
            </a:pPr>
            <a:r>
              <a:rPr lang="en-GB" dirty="0" smtClean="0"/>
              <a:t>Next </a:t>
            </a:r>
            <a:r>
              <a:rPr lang="en-GB" dirty="0" smtClean="0"/>
              <a:t>Steps for LERU</a:t>
            </a:r>
            <a:endParaRPr lang="en-GB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sz="1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832648" cy="106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5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2801640" cy="576734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34125"/>
            <a:ext cx="4169792" cy="4678361"/>
          </a:xfrm>
        </p:spPr>
        <p:txBody>
          <a:bodyPr/>
          <a:lstStyle/>
          <a:p>
            <a:r>
              <a:rPr lang="en-GB" dirty="0" smtClean="0"/>
              <a:t>Changes advocated by Roadmap are far-reaching</a:t>
            </a:r>
          </a:p>
          <a:p>
            <a:r>
              <a:rPr lang="en-GB" dirty="0" smtClean="0"/>
              <a:t>LEARN will help embed LERU </a:t>
            </a:r>
            <a:r>
              <a:rPr lang="en-GB" u="sng" dirty="0" smtClean="0"/>
              <a:t>Roadmap</a:t>
            </a:r>
            <a:r>
              <a:rPr lang="en-GB" dirty="0" smtClean="0"/>
              <a:t> in LERU universities and across national boundaries</a:t>
            </a:r>
          </a:p>
          <a:p>
            <a:r>
              <a:rPr lang="en-GB" dirty="0" smtClean="0"/>
              <a:t>LERU Rectors have suggested Data Pilot(s), with Horizon 2020 funding</a:t>
            </a:r>
          </a:p>
          <a:p>
            <a:pPr lvl="1"/>
            <a:r>
              <a:rPr lang="en-GB" dirty="0" smtClean="0"/>
              <a:t>Working Group to consider options</a:t>
            </a:r>
          </a:p>
          <a:p>
            <a:pPr lvl="1"/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08221"/>
            <a:ext cx="3804280" cy="506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54415" y="6079449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Old State House, Boston, USA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559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080790"/>
          </a:xfrm>
        </p:spPr>
        <p:txBody>
          <a:bodyPr/>
          <a:lstStyle/>
          <a:p>
            <a:r>
              <a:rPr lang="en-GB" dirty="0" smtClean="0"/>
              <a:t>LEARN – Leaders Activating Research Networks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93527"/>
            <a:ext cx="4457824" cy="4885307"/>
          </a:xfrm>
        </p:spPr>
        <p:txBody>
          <a:bodyPr/>
          <a:lstStyle/>
          <a:p>
            <a:r>
              <a:rPr lang="en-GB" dirty="0" smtClean="0"/>
              <a:t>Project submitted for funding in Horizon 2020</a:t>
            </a:r>
          </a:p>
          <a:p>
            <a:r>
              <a:rPr lang="en-GB" dirty="0" smtClean="0"/>
              <a:t>UCL, Barcelona, Vienna, LIBER, UN (Chile) </a:t>
            </a:r>
          </a:p>
          <a:p>
            <a:r>
              <a:rPr lang="en-GB" dirty="0" smtClean="0"/>
              <a:t>Will advocate </a:t>
            </a:r>
            <a:r>
              <a:rPr lang="en-GB" dirty="0"/>
              <a:t>principles of </a:t>
            </a:r>
            <a:r>
              <a:rPr lang="en-GB" u="sng" dirty="0"/>
              <a:t>LERU Roadmap for Research </a:t>
            </a:r>
            <a:r>
              <a:rPr lang="en-GB" u="sng" dirty="0" smtClean="0"/>
              <a:t>Data</a:t>
            </a:r>
            <a:r>
              <a:rPr lang="en-GB" dirty="0" smtClean="0"/>
              <a:t> via</a:t>
            </a:r>
            <a:endParaRPr lang="en-GB" dirty="0"/>
          </a:p>
          <a:p>
            <a:pPr lvl="1"/>
            <a:r>
              <a:rPr lang="en-GB" dirty="0" smtClean="0"/>
              <a:t>Model </a:t>
            </a:r>
            <a:r>
              <a:rPr lang="en-GB" dirty="0"/>
              <a:t>research data policy</a:t>
            </a:r>
          </a:p>
          <a:p>
            <a:pPr lvl="1"/>
            <a:r>
              <a:rPr lang="en-GB" u="sng" dirty="0"/>
              <a:t>Toolkit</a:t>
            </a:r>
            <a:r>
              <a:rPr lang="en-GB" dirty="0"/>
              <a:t> advocating best practice in research data management</a:t>
            </a:r>
          </a:p>
          <a:p>
            <a:pPr marL="342900" lvl="1" indent="-342900"/>
            <a:r>
              <a:rPr lang="en-GB" sz="2400" dirty="0"/>
              <a:t>Could be adopted by any </a:t>
            </a:r>
            <a:r>
              <a:rPr lang="en-GB" sz="2400" dirty="0" smtClean="0"/>
              <a:t>research institution globally</a:t>
            </a:r>
            <a:endParaRPr lang="en-GB" sz="2400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615" y="1926478"/>
            <a:ext cx="3141793" cy="426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40977" y="6193613"/>
            <a:ext cx="3600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A Box of Useful Knowledge</a:t>
            </a:r>
          </a:p>
          <a:p>
            <a:r>
              <a:rPr lang="en-GB" sz="1200" dirty="0" smtClean="0"/>
              <a:t> (Brougham Papers, UCL Library Services</a:t>
            </a:r>
            <a:r>
              <a:rPr lang="en-GB" sz="1400" dirty="0" smtClean="0"/>
              <a:t>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9236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you have been</a:t>
            </a:r>
          </a:p>
          <a:p>
            <a:r>
              <a:rPr lang="en-GB" dirty="0" smtClean="0"/>
              <a:t>Thanks for listening</a:t>
            </a:r>
          </a:p>
          <a:p>
            <a:r>
              <a:rPr lang="en-GB" dirty="0" smtClean="0"/>
              <a:t>Happy to hear questions</a:t>
            </a:r>
          </a:p>
        </p:txBody>
      </p:sp>
      <p:pic>
        <p:nvPicPr>
          <p:cNvPr id="18436" name="Picture 3" descr="C:\My Pictures from N drive\UCL pictures\Library and 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41350"/>
            <a:ext cx="446405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501008"/>
            <a:ext cx="8489950" cy="2664842"/>
          </a:xfrm>
        </p:spPr>
        <p:txBody>
          <a:bodyPr/>
          <a:lstStyle/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/>
              <a:t>The importance of Research Data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3">
                    <a:lumMod val="65000"/>
                  </a:schemeClr>
                </a:solidFill>
              </a:rPr>
              <a:t>LERU Research Data Roadmap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3">
                    <a:lumMod val="65000"/>
                  </a:schemeClr>
                </a:solidFill>
              </a:rPr>
              <a:t>Next </a:t>
            </a:r>
            <a:r>
              <a:rPr lang="en-GB" dirty="0" smtClean="0">
                <a:solidFill>
                  <a:schemeClr val="accent3">
                    <a:lumMod val="65000"/>
                  </a:schemeClr>
                </a:solidFill>
              </a:rPr>
              <a:t>Steps for LERU</a:t>
            </a:r>
            <a:endParaRPr lang="en-GB" dirty="0">
              <a:solidFill>
                <a:schemeClr val="accent3">
                  <a:lumMod val="6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sz="1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832648" cy="106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6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1"/>
            <a:ext cx="6264696" cy="102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54224"/>
            <a:ext cx="373489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1432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538471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See </a:t>
            </a:r>
            <a:r>
              <a:rPr lang="en-GB" sz="1600" u="sng" dirty="0" smtClean="0"/>
              <a:t>Science as an </a:t>
            </a:r>
            <a:r>
              <a:rPr lang="en-GB" sz="1600" u="sng" dirty="0"/>
              <a:t>open enterprise </a:t>
            </a:r>
            <a:r>
              <a:rPr lang="en-GB" sz="1600" dirty="0" smtClean="0">
                <a:hlinkClick r:id="rId5"/>
              </a:rPr>
              <a:t>http</a:t>
            </a:r>
            <a:r>
              <a:rPr lang="en-GB" sz="1600" dirty="0">
                <a:hlinkClick r:id="rId5"/>
              </a:rPr>
              <a:t>://royalsociety.org/policy/projects/science-public-enterprise/report</a:t>
            </a:r>
            <a:r>
              <a:rPr lang="en-GB" sz="1600" dirty="0" smtClean="0">
                <a:hlinkClick r:id="rId5"/>
              </a:rPr>
              <a:t>/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667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4529832" cy="792758"/>
          </a:xfrm>
        </p:spPr>
        <p:txBody>
          <a:bodyPr/>
          <a:lstStyle/>
          <a:p>
            <a:r>
              <a:rPr lang="en-GB" dirty="0" smtClean="0"/>
              <a:t>Technological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Modern computers permit massive datasets to be </a:t>
            </a:r>
            <a:r>
              <a:rPr lang="en-GB" dirty="0" smtClean="0"/>
              <a:t>assembled </a:t>
            </a:r>
            <a:r>
              <a:rPr lang="en-GB" dirty="0"/>
              <a:t>and explored in ways that reveal inherent </a:t>
            </a:r>
            <a:r>
              <a:rPr lang="en-GB" dirty="0" smtClean="0"/>
              <a:t>but </a:t>
            </a:r>
            <a:r>
              <a:rPr lang="en-GB" dirty="0"/>
              <a:t>unsuspected relationships. This data-led science </a:t>
            </a:r>
            <a:r>
              <a:rPr lang="en-GB" dirty="0" smtClean="0"/>
              <a:t>is </a:t>
            </a:r>
            <a:r>
              <a:rPr lang="en-GB" dirty="0"/>
              <a:t>a promising new source of </a:t>
            </a:r>
            <a:r>
              <a:rPr lang="en-GB" dirty="0" smtClean="0"/>
              <a:t>knowledge</a:t>
            </a:r>
            <a:r>
              <a:rPr lang="en-GB" dirty="0"/>
              <a:t> </a:t>
            </a:r>
            <a:r>
              <a:rPr lang="en-GB" sz="1400" dirty="0" smtClean="0"/>
              <a:t>(p. 7)</a:t>
            </a:r>
          </a:p>
          <a:p>
            <a:r>
              <a:rPr lang="en-GB" dirty="0"/>
              <a:t>The emergence of linked data </a:t>
            </a:r>
            <a:r>
              <a:rPr lang="en-GB" dirty="0" smtClean="0"/>
              <a:t>technologies </a:t>
            </a:r>
            <a:r>
              <a:rPr lang="en-GB" dirty="0"/>
              <a:t>creates new information through deeper </a:t>
            </a:r>
            <a:r>
              <a:rPr lang="en-GB" dirty="0" smtClean="0"/>
              <a:t>integration </a:t>
            </a:r>
            <a:r>
              <a:rPr lang="en-GB" dirty="0"/>
              <a:t>of data across different datasets with the </a:t>
            </a:r>
            <a:r>
              <a:rPr lang="en-GB" dirty="0" smtClean="0"/>
              <a:t>potential </a:t>
            </a:r>
            <a:r>
              <a:rPr lang="en-GB" dirty="0"/>
              <a:t>to greatly enhance automated approaches </a:t>
            </a:r>
            <a:r>
              <a:rPr lang="en-GB" dirty="0" smtClean="0"/>
              <a:t>to </a:t>
            </a:r>
            <a:r>
              <a:rPr lang="en-GB" dirty="0"/>
              <a:t>data </a:t>
            </a:r>
            <a:r>
              <a:rPr lang="en-GB" dirty="0" smtClean="0"/>
              <a:t>analysis</a:t>
            </a:r>
            <a:r>
              <a:rPr lang="en-GB" dirty="0"/>
              <a:t> </a:t>
            </a:r>
            <a:r>
              <a:rPr lang="en-GB" sz="1400" dirty="0" smtClean="0"/>
              <a:t>(p. 7)</a:t>
            </a:r>
            <a:endParaRPr lang="en-GB" sz="1400" dirty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10259"/>
            <a:ext cx="2450680" cy="196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4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90189" y="766679"/>
            <a:ext cx="5265311" cy="623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7" y="615822"/>
            <a:ext cx="4653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ap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of I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nterlinked Data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6256165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W3C (2012). </a:t>
            </a:r>
            <a:r>
              <a:rPr lang="en-GB" sz="1600" dirty="0" smtClean="0"/>
              <a:t>Available </a:t>
            </a:r>
            <a:r>
              <a:rPr lang="en-GB" sz="1600" dirty="0"/>
              <a:t>at</a:t>
            </a:r>
            <a:r>
              <a:rPr lang="en-GB" sz="1600" dirty="0" smtClean="0"/>
              <a:t>: </a:t>
            </a:r>
            <a:r>
              <a:rPr lang="en-GB" sz="1600" dirty="0" smtClean="0">
                <a:hlinkClick r:id="rId3"/>
              </a:rPr>
              <a:t>http</a:t>
            </a:r>
            <a:r>
              <a:rPr lang="en-GB" sz="1600" dirty="0">
                <a:hlinkClick r:id="rId3"/>
              </a:rPr>
              <a:t>://</a:t>
            </a:r>
            <a:r>
              <a:rPr lang="en-GB" sz="1600" dirty="0" smtClean="0">
                <a:hlinkClick r:id="rId3"/>
              </a:rPr>
              <a:t>www.w3.org/wiki/SweoIG/TaskForces/CommunityProjects/LinkingOpenData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04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5249912" cy="2274982"/>
          </a:xfrm>
        </p:spPr>
        <p:txBody>
          <a:bodyPr/>
          <a:lstStyle/>
          <a:p>
            <a:r>
              <a:rPr lang="en-GB" dirty="0"/>
              <a:t>Open data is the idea that certain data should be freely available to everyone to use and republish as they wish, without restrictions from copyright, patents or other mechanisms of </a:t>
            </a:r>
            <a:r>
              <a:rPr lang="en-GB" dirty="0" smtClean="0"/>
              <a:t>control</a:t>
            </a:r>
          </a:p>
          <a:p>
            <a:pPr marL="0" indent="0">
              <a:buNone/>
            </a:pPr>
            <a:endParaRPr lang="en-GB" sz="12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44" y="980728"/>
            <a:ext cx="274359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75048" y="6133164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en.wikipedia.org/wiki/File:DNA_orbit_animated.gif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854768" y="4511554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GB" sz="1200" kern="0" dirty="0">
                <a:solidFill>
                  <a:srgbClr val="000000"/>
                </a:solidFill>
                <a:latin typeface="Arial"/>
              </a:rPr>
              <a:t>Auer, S. R.; Bizer, C.; Kobilarov, G.; Lehmann, J.; Cyganiak, R.; Ives, Z. (2007). "DBpedia: A Nucleus for a Web of Open Data". The Semantic Web. Lecture Notes in Computer Science 4825. p. 722. doi:10.1007/978-3-540-76298-0_52. ISBN 978-3-540-76297-3.</a:t>
            </a:r>
          </a:p>
        </p:txBody>
      </p:sp>
    </p:spTree>
    <p:extLst>
      <p:ext uri="{BB962C8B-B14F-4D97-AF65-F5344CB8AC3E}">
        <p14:creationId xmlns:p14="http://schemas.microsoft.com/office/powerpoint/2010/main" val="33876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4673848" cy="720750"/>
          </a:xfrm>
        </p:spPr>
        <p:txBody>
          <a:bodyPr/>
          <a:lstStyle/>
          <a:p>
            <a:r>
              <a:rPr lang="en-GB" dirty="0" smtClean="0"/>
              <a:t>Human Genome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50" y="1878542"/>
            <a:ext cx="3762563" cy="2696742"/>
          </a:xfrm>
        </p:spPr>
        <p:txBody>
          <a:bodyPr/>
          <a:lstStyle/>
          <a:p>
            <a:r>
              <a:rPr lang="en-GB" dirty="0" smtClean="0"/>
              <a:t>Aim: To determine the </a:t>
            </a:r>
            <a:r>
              <a:rPr lang="en-GB" dirty="0"/>
              <a:t>sequence of chemical </a:t>
            </a:r>
            <a:r>
              <a:rPr lang="en-GB" dirty="0">
                <a:hlinkClick r:id="rId2" tooltip="Base pairs"/>
              </a:rPr>
              <a:t>base pairs</a:t>
            </a:r>
            <a:r>
              <a:rPr lang="en-GB" dirty="0"/>
              <a:t> which make up human </a:t>
            </a:r>
            <a:r>
              <a:rPr lang="en-GB" dirty="0">
                <a:hlinkClick r:id="rId3" tooltip="DNA"/>
              </a:rPr>
              <a:t>DNA</a:t>
            </a:r>
            <a:r>
              <a:rPr lang="en-GB" dirty="0"/>
              <a:t>, and </a:t>
            </a:r>
            <a:r>
              <a:rPr lang="en-GB" dirty="0" smtClean="0"/>
              <a:t>to identify </a:t>
            </a:r>
            <a:r>
              <a:rPr lang="en-GB" dirty="0"/>
              <a:t>and </a:t>
            </a:r>
            <a:r>
              <a:rPr lang="en-GB" dirty="0" smtClean="0"/>
              <a:t>map </a:t>
            </a:r>
            <a:r>
              <a:rPr lang="en-GB" dirty="0"/>
              <a:t>the total </a:t>
            </a:r>
            <a:r>
              <a:rPr lang="en-GB" dirty="0">
                <a:hlinkClick r:id="rId4" tooltip="Gene"/>
              </a:rPr>
              <a:t>genes</a:t>
            </a:r>
            <a:r>
              <a:rPr lang="en-GB" dirty="0"/>
              <a:t> of the </a:t>
            </a:r>
            <a:r>
              <a:rPr lang="en-GB" dirty="0">
                <a:hlinkClick r:id="rId5" tooltip="Human genome"/>
              </a:rPr>
              <a:t>human </a:t>
            </a:r>
            <a:r>
              <a:rPr lang="en-GB" dirty="0" smtClean="0">
                <a:hlinkClick r:id="rId5" tooltip="Human genome"/>
              </a:rPr>
              <a:t>genome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79" y="1628800"/>
            <a:ext cx="4436785" cy="284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94116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400" dirty="0" smtClean="0"/>
              <a:t>Benefits – felt from molecular medicine to human evolution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dirty="0" smtClean="0"/>
              <a:t>Better understanding of disease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dirty="0" smtClean="0"/>
              <a:t>Design of medication and prediction of their effects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dirty="0" smtClean="0"/>
              <a:t>Commercial development of genomics research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12795" y="45718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en.wikipedia.org/wiki/DNA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8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3501008"/>
            <a:ext cx="8489950" cy="2664842"/>
          </a:xfrm>
        </p:spPr>
        <p:txBody>
          <a:bodyPr/>
          <a:lstStyle/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dirty="0" smtClean="0">
                <a:solidFill>
                  <a:schemeClr val="accent3">
                    <a:lumMod val="65000"/>
                  </a:schemeClr>
                </a:solidFill>
              </a:rPr>
              <a:t>The importance of Research Data</a:t>
            </a:r>
          </a:p>
          <a:p>
            <a:pPr eaLnBrk="1" hangingPunct="1">
              <a:defRPr/>
            </a:pPr>
            <a:r>
              <a:rPr lang="en-GB" dirty="0" smtClean="0"/>
              <a:t>LERU Research Data Roadmap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chemeClr val="accent3">
                    <a:lumMod val="65000"/>
                  </a:schemeClr>
                </a:solidFill>
              </a:rPr>
              <a:t>Next </a:t>
            </a:r>
            <a:r>
              <a:rPr lang="en-GB" dirty="0" smtClean="0">
                <a:solidFill>
                  <a:schemeClr val="accent3">
                    <a:lumMod val="65000"/>
                  </a:schemeClr>
                </a:solidFill>
              </a:rPr>
              <a:t>Steps for LERU</a:t>
            </a:r>
            <a:endParaRPr lang="en-GB" dirty="0">
              <a:solidFill>
                <a:schemeClr val="accent3">
                  <a:lumMod val="6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GB" sz="16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832648" cy="106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L Library Services">
  <a:themeElements>
    <a:clrScheme name="UCL Library Services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UCL Library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L Library 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1213</Words>
  <Application>Microsoft Office PowerPoint</Application>
  <PresentationFormat>On-screen Show (4:3)</PresentationFormat>
  <Paragraphs>161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UCL Library Services</vt:lpstr>
      <vt:lpstr>Implementing the Future: the LERU Roadmap for Research Data</vt:lpstr>
      <vt:lpstr>Contents</vt:lpstr>
      <vt:lpstr>Contents</vt:lpstr>
      <vt:lpstr>PowerPoint Presentation</vt:lpstr>
      <vt:lpstr>Technological change</vt:lpstr>
      <vt:lpstr>PowerPoint Presentation</vt:lpstr>
      <vt:lpstr>Open Data</vt:lpstr>
      <vt:lpstr>Human Genome Project</vt:lpstr>
      <vt:lpstr>Contents</vt:lpstr>
      <vt:lpstr>LERU Roadmap for Research Data</vt:lpstr>
      <vt:lpstr>LERU Roadmap for Research Data</vt:lpstr>
      <vt:lpstr>PowerPoint Presentation</vt:lpstr>
      <vt:lpstr>Key Messages</vt:lpstr>
      <vt:lpstr>Policy Development</vt:lpstr>
      <vt:lpstr>Open Data</vt:lpstr>
      <vt:lpstr>Data management</vt:lpstr>
      <vt:lpstr>Rewards and Incentives for researchers</vt:lpstr>
      <vt:lpstr>Driver: Individual Contributor Incentives</vt:lpstr>
      <vt:lpstr>Barrier: Individual Contributor Barriers</vt:lpstr>
      <vt:lpstr>Barrier: Individual Contributor Barriers</vt:lpstr>
      <vt:lpstr>Enabler: Individual Contributor Enablers</vt:lpstr>
      <vt:lpstr>Enabler: Individual Contributor Enablers</vt:lpstr>
      <vt:lpstr>Contents</vt:lpstr>
      <vt:lpstr>Next Steps</vt:lpstr>
      <vt:lpstr>LEARN – Leaders Activating Research Networks</vt:lpstr>
      <vt:lpstr>Finally</vt:lpstr>
    </vt:vector>
  </TitlesOfParts>
  <Company>University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&lt;title&gt;</dc:title>
  <dc:creator>ucylpay</dc:creator>
  <cp:lastModifiedBy>Paul Ayris</cp:lastModifiedBy>
  <cp:revision>102</cp:revision>
  <cp:lastPrinted>2014-06-05T07:48:22Z</cp:lastPrinted>
  <dcterms:created xsi:type="dcterms:W3CDTF">2007-07-09T08:18:27Z</dcterms:created>
  <dcterms:modified xsi:type="dcterms:W3CDTF">2014-09-16T19:22:36Z</dcterms:modified>
</cp:coreProperties>
</file>