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121400" cy="424815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744" y="-564"/>
      </p:cViewPr>
      <p:guideLst>
        <p:guide orient="horz" pos="1338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B6AB9-5B19-4281-8810-AE8969F3D72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744538"/>
            <a:ext cx="53625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AD516-3DD6-46D3-88E3-785864CCB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0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744538"/>
            <a:ext cx="53625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AD516-3DD6-46D3-88E3-785864CCB18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36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105" y="1319680"/>
            <a:ext cx="5203190" cy="910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210" y="2407286"/>
            <a:ext cx="4284980" cy="10856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32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68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71434" y="200608"/>
            <a:ext cx="921399" cy="42815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113" y="200608"/>
            <a:ext cx="2664297" cy="4281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40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26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48" y="2729830"/>
            <a:ext cx="5203190" cy="8437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548" y="1800549"/>
            <a:ext cx="5203190" cy="9292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31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110" y="1171193"/>
            <a:ext cx="1792847" cy="3310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9981" y="1171193"/>
            <a:ext cx="1792848" cy="3310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4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070" y="170123"/>
            <a:ext cx="5509260" cy="708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6070" y="950918"/>
            <a:ext cx="2704681" cy="396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6070" y="1347215"/>
            <a:ext cx="2704681" cy="24476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09586" y="950918"/>
            <a:ext cx="2705744" cy="396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09586" y="1347215"/>
            <a:ext cx="2705744" cy="24476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3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9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38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071" y="169140"/>
            <a:ext cx="2013898" cy="71982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298" y="169141"/>
            <a:ext cx="3422033" cy="36256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071" y="888965"/>
            <a:ext cx="2013898" cy="29058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797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837" y="2973705"/>
            <a:ext cx="3672840" cy="3510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9837" y="379580"/>
            <a:ext cx="3672840" cy="25488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9837" y="3324769"/>
            <a:ext cx="3672840" cy="4985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0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6070" y="170123"/>
            <a:ext cx="5509260" cy="708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6070" y="991236"/>
            <a:ext cx="5509260" cy="280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6072" y="3937407"/>
            <a:ext cx="1428327" cy="226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A7F99-F1B8-42D3-830B-F87E11A7102C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1483" y="3937407"/>
            <a:ext cx="1938443" cy="226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7007" y="3937407"/>
            <a:ext cx="1428327" cy="226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0CF4D-AC50-45A8-8628-4DCB79384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74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413979" y="847978"/>
            <a:ext cx="4920339" cy="3337113"/>
            <a:chOff x="83361" y="162074"/>
            <a:chExt cx="4920339" cy="3337113"/>
          </a:xfrm>
        </p:grpSpPr>
        <p:sp>
          <p:nvSpPr>
            <p:cNvPr id="39" name="Rectangle 38"/>
            <p:cNvSpPr/>
            <p:nvPr/>
          </p:nvSpPr>
          <p:spPr>
            <a:xfrm>
              <a:off x="2219225" y="463153"/>
              <a:ext cx="215900" cy="2159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2868513" y="463153"/>
              <a:ext cx="214312" cy="2159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41" name="Straight Connector 40"/>
            <p:cNvCxnSpPr>
              <a:stCxn id="39" idx="3"/>
              <a:endCxn id="40" idx="2"/>
            </p:cNvCxnSpPr>
            <p:nvPr/>
          </p:nvCxnSpPr>
          <p:spPr>
            <a:xfrm>
              <a:off x="2435125" y="571103"/>
              <a:ext cx="4333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51" idx="0"/>
            </p:cNvCxnSpPr>
            <p:nvPr/>
          </p:nvCxnSpPr>
          <p:spPr>
            <a:xfrm>
              <a:off x="2652613" y="571103"/>
              <a:ext cx="0" cy="6762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1714400" y="1221978"/>
              <a:ext cx="214313" cy="2159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4" name="TextBox 168"/>
            <p:cNvSpPr txBox="1">
              <a:spLocks noChangeArrowheads="1"/>
            </p:cNvSpPr>
            <p:nvPr/>
          </p:nvSpPr>
          <p:spPr bwMode="auto">
            <a:xfrm>
              <a:off x="2162571" y="162074"/>
              <a:ext cx="97013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1200" b="1" dirty="0">
                  <a:latin typeface="Arial" pitchFamily="34" charset="0"/>
                  <a:cs typeface="Arial" pitchFamily="34" charset="0"/>
                </a:rPr>
                <a:t>Family 128</a:t>
              </a:r>
            </a:p>
          </p:txBody>
        </p:sp>
        <p:cxnSp>
          <p:nvCxnSpPr>
            <p:cNvPr id="45" name="Straight Connector 44"/>
            <p:cNvCxnSpPr/>
            <p:nvPr/>
          </p:nvCxnSpPr>
          <p:spPr>
            <a:xfrm flipH="1">
              <a:off x="1825525" y="1069578"/>
              <a:ext cx="1635125" cy="47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822350" y="1069578"/>
              <a:ext cx="3175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3360638" y="1221978"/>
              <a:ext cx="214312" cy="2159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3460650" y="1069578"/>
              <a:ext cx="3175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174"/>
            <p:cNvSpPr txBox="1">
              <a:spLocks noChangeArrowheads="1"/>
            </p:cNvSpPr>
            <p:nvPr/>
          </p:nvSpPr>
          <p:spPr bwMode="auto">
            <a:xfrm>
              <a:off x="1889025" y="723503"/>
              <a:ext cx="790575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800" i="1" dirty="0">
                  <a:latin typeface="Arial" pitchFamily="34" charset="0"/>
                  <a:cs typeface="Arial" pitchFamily="34" charset="0"/>
                </a:rPr>
                <a:t>not available</a:t>
              </a:r>
            </a:p>
          </p:txBody>
        </p:sp>
        <p:sp>
          <p:nvSpPr>
            <p:cNvPr id="50" name="TextBox 175"/>
            <p:cNvSpPr txBox="1">
              <a:spLocks noChangeArrowheads="1"/>
            </p:cNvSpPr>
            <p:nvPr/>
          </p:nvSpPr>
          <p:spPr bwMode="auto">
            <a:xfrm>
              <a:off x="2698650" y="721915"/>
              <a:ext cx="7889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800" i="1" dirty="0">
                  <a:latin typeface="Arial" pitchFamily="34" charset="0"/>
                  <a:cs typeface="Arial" pitchFamily="34" charset="0"/>
                </a:rPr>
                <a:t>not available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2544663" y="1247378"/>
              <a:ext cx="214312" cy="21748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68713" y="1221978"/>
              <a:ext cx="215900" cy="2159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53" name="Straight Connector 52"/>
            <p:cNvCxnSpPr>
              <a:stCxn id="47" idx="6"/>
              <a:endCxn id="52" idx="1"/>
            </p:cNvCxnSpPr>
            <p:nvPr/>
          </p:nvCxnSpPr>
          <p:spPr>
            <a:xfrm>
              <a:off x="3574950" y="1329928"/>
              <a:ext cx="89376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endCxn id="55" idx="0"/>
            </p:cNvCxnSpPr>
            <p:nvPr/>
          </p:nvCxnSpPr>
          <p:spPr>
            <a:xfrm>
              <a:off x="4082950" y="1328340"/>
              <a:ext cx="0" cy="9969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3975000" y="2325290"/>
              <a:ext cx="215900" cy="2159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01688" y="1533128"/>
              <a:ext cx="169862" cy="80962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863625" y="1533128"/>
              <a:ext cx="169863" cy="809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8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algn="ctr">
                <a:defRPr/>
              </a:pPr>
              <a:endParaRPr lang="en-GB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436713" y="1533128"/>
              <a:ext cx="169862" cy="80962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  <a:p>
              <a:pPr algn="ctr">
                <a:defRPr/>
              </a:pPr>
              <a:endParaRPr lang="en-GB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679600" y="1533128"/>
              <a:ext cx="201613" cy="809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8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algn="ctr">
                <a:defRPr/>
              </a:pPr>
              <a:endParaRPr lang="en-GB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257450" y="1533128"/>
              <a:ext cx="169863" cy="80962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  <a:p>
              <a:pPr algn="ctr">
                <a:defRPr/>
              </a:pPr>
              <a:endParaRPr lang="en-GB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487638" y="1533128"/>
              <a:ext cx="201612" cy="809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8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algn="ctr">
                <a:defRPr/>
              </a:pPr>
              <a:endParaRPr lang="en-GB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848000" y="2668190"/>
              <a:ext cx="169863" cy="79533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119463" y="2668190"/>
              <a:ext cx="169862" cy="79533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  <a:p>
              <a:pPr algn="ctr">
                <a:defRPr/>
              </a:pPr>
              <a:r>
                <a:rPr lang="en-GB" sz="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  <a:p>
              <a:pPr algn="ctr">
                <a:defRPr/>
              </a:pPr>
              <a:endParaRPr lang="en-GB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Box 119"/>
            <p:cNvSpPr txBox="1">
              <a:spLocks noChangeArrowheads="1"/>
            </p:cNvSpPr>
            <p:nvPr/>
          </p:nvSpPr>
          <p:spPr bwMode="auto">
            <a:xfrm>
              <a:off x="901600" y="2728515"/>
              <a:ext cx="130810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1000" b="1">
                  <a:latin typeface="Arial" pitchFamily="34" charset="0"/>
                  <a:cs typeface="Arial" pitchFamily="34" charset="0"/>
                </a:rPr>
                <a:t>= Atypical Usher  </a:t>
              </a:r>
            </a:p>
          </p:txBody>
        </p:sp>
        <p:sp>
          <p:nvSpPr>
            <p:cNvPr id="65" name="TextBox 39"/>
            <p:cNvSpPr txBox="1">
              <a:spLocks noChangeArrowheads="1"/>
            </p:cNvSpPr>
            <p:nvPr/>
          </p:nvSpPr>
          <p:spPr bwMode="auto">
            <a:xfrm>
              <a:off x="647918" y="1529953"/>
              <a:ext cx="96853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c.7595-2144A&gt;G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Rs1805050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Rs2168924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Rs646094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Rs11120616 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Rs2797235</a:t>
              </a:r>
            </a:p>
          </p:txBody>
        </p:sp>
        <p:sp>
          <p:nvSpPr>
            <p:cNvPr id="66" name="TextBox 175"/>
            <p:cNvSpPr txBox="1">
              <a:spLocks noChangeArrowheads="1"/>
            </p:cNvSpPr>
            <p:nvPr/>
          </p:nvSpPr>
          <p:spPr bwMode="auto">
            <a:xfrm>
              <a:off x="4214713" y="1487090"/>
              <a:ext cx="788987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800" i="1" dirty="0">
                  <a:latin typeface="Arial" pitchFamily="34" charset="0"/>
                  <a:cs typeface="Arial" pitchFamily="34" charset="0"/>
                </a:rPr>
                <a:t>not available</a:t>
              </a:r>
            </a:p>
          </p:txBody>
        </p:sp>
        <p:sp>
          <p:nvSpPr>
            <p:cNvPr id="67" name="TextBox 55"/>
            <p:cNvSpPr txBox="1">
              <a:spLocks noChangeArrowheads="1"/>
            </p:cNvSpPr>
            <p:nvPr/>
          </p:nvSpPr>
          <p:spPr bwMode="auto">
            <a:xfrm>
              <a:off x="83361" y="1879203"/>
              <a:ext cx="6110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1000" i="1" dirty="0">
                  <a:latin typeface="Arial" pitchFamily="34" charset="0"/>
                  <a:cs typeface="Arial" pitchFamily="34" charset="0"/>
                </a:rPr>
                <a:t>USH2A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694426" y="1574403"/>
              <a:ext cx="0" cy="75088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39"/>
            <p:cNvSpPr txBox="1">
              <a:spLocks noChangeArrowheads="1"/>
            </p:cNvSpPr>
            <p:nvPr/>
          </p:nvSpPr>
          <p:spPr bwMode="auto">
            <a:xfrm>
              <a:off x="2867955" y="2668190"/>
              <a:ext cx="96853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c.7595-2144A&gt;G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Rs1805050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Rs2168924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Rs646094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Rs11120616 </a:t>
              </a:r>
            </a:p>
            <a:p>
              <a:pPr eaLnBrk="1" hangingPunct="1"/>
              <a:r>
                <a:rPr lang="en-GB" sz="800" dirty="0">
                  <a:latin typeface="Arial" pitchFamily="34" charset="0"/>
                  <a:cs typeface="Arial" pitchFamily="34" charset="0"/>
                </a:rPr>
                <a:t>Rs2797235</a:t>
              </a:r>
            </a:p>
          </p:txBody>
        </p:sp>
        <p:sp>
          <p:nvSpPr>
            <p:cNvPr id="70" name="TextBox 55"/>
            <p:cNvSpPr txBox="1">
              <a:spLocks noChangeArrowheads="1"/>
            </p:cNvSpPr>
            <p:nvPr/>
          </p:nvSpPr>
          <p:spPr bwMode="auto">
            <a:xfrm>
              <a:off x="2315528" y="3011090"/>
              <a:ext cx="6110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1000" i="1" dirty="0">
                  <a:latin typeface="Arial" pitchFamily="34" charset="0"/>
                  <a:cs typeface="Arial" pitchFamily="34" charset="0"/>
                </a:rPr>
                <a:t>USH2A</a:t>
              </a: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2922148" y="2712640"/>
              <a:ext cx="0" cy="7508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718242" y="2743596"/>
              <a:ext cx="214313" cy="2159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73" name="TextBox 45"/>
          <p:cNvSpPr txBox="1">
            <a:spLocks noChangeArrowheads="1"/>
          </p:cNvSpPr>
          <p:nvPr/>
        </p:nvSpPr>
        <p:spPr bwMode="auto">
          <a:xfrm>
            <a:off x="-4762" y="3190"/>
            <a:ext cx="6121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GB" sz="1000" b="1" dirty="0" smtClean="0">
                <a:latin typeface="Arial" pitchFamily="34" charset="0"/>
                <a:cs typeface="Arial" pitchFamily="34" charset="0"/>
              </a:rPr>
              <a:t>Additional file 5. </a:t>
            </a:r>
            <a:r>
              <a:rPr lang="en-GB" sz="1000" b="1" i="1" dirty="0" smtClean="0">
                <a:latin typeface="Arial" pitchFamily="34" charset="0"/>
                <a:cs typeface="Arial" pitchFamily="34" charset="0"/>
              </a:rPr>
              <a:t>USH2A </a:t>
            </a:r>
            <a:r>
              <a:rPr lang="en-GB" sz="1000" b="1" dirty="0" smtClean="0">
                <a:latin typeface="Arial" pitchFamily="34" charset="0"/>
                <a:cs typeface="Arial" pitchFamily="34" charset="0"/>
              </a:rPr>
              <a:t>haplotype analysis in </a:t>
            </a:r>
            <a:r>
              <a:rPr lang="en-GB" sz="1000" b="1" dirty="0">
                <a:latin typeface="Arial" pitchFamily="34" charset="0"/>
                <a:cs typeface="Arial" pitchFamily="34" charset="0"/>
              </a:rPr>
              <a:t>family </a:t>
            </a:r>
            <a:r>
              <a:rPr lang="en-GB" sz="1000" b="1" dirty="0" smtClean="0">
                <a:latin typeface="Arial" pitchFamily="34" charset="0"/>
                <a:cs typeface="Arial" pitchFamily="34" charset="0"/>
              </a:rPr>
              <a:t>128</a:t>
            </a:r>
          </a:p>
          <a:p>
            <a:pPr algn="just" eaLnBrk="1" hangingPunct="1"/>
            <a:r>
              <a:rPr lang="en-GB" sz="1000" dirty="0">
                <a:latin typeface="Arial" pitchFamily="34" charset="0"/>
                <a:cs typeface="Arial" pitchFamily="34" charset="0"/>
              </a:rPr>
              <a:t>Affected siblings share </a:t>
            </a:r>
            <a:r>
              <a:rPr lang="en-GB" sz="1000" i="1" dirty="0">
                <a:latin typeface="Arial" pitchFamily="34" charset="0"/>
                <a:cs typeface="Arial" pitchFamily="34" charset="0"/>
              </a:rPr>
              <a:t>USH2A</a:t>
            </a:r>
            <a:r>
              <a:rPr lang="en-GB" sz="1000" dirty="0">
                <a:latin typeface="Arial" pitchFamily="34" charset="0"/>
                <a:cs typeface="Arial" pitchFamily="34" charset="0"/>
              </a:rPr>
              <a:t> haplotypes. The 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single heterozygous pathogenic variant identified in this family is shown in red. The other disease causing allele in this family is unknown. The </a:t>
            </a:r>
            <a:r>
              <a:rPr lang="en-GB" sz="1000" dirty="0" err="1" smtClean="0">
                <a:latin typeface="Arial" pitchFamily="34" charset="0"/>
                <a:cs typeface="Arial" pitchFamily="34" charset="0"/>
              </a:rPr>
              <a:t>Rs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000" dirty="0">
                <a:latin typeface="Arial" pitchFamily="34" charset="0"/>
                <a:cs typeface="Arial" pitchFamily="34" charset="0"/>
              </a:rPr>
              <a:t>variants are polymorphic SNPs. </a:t>
            </a:r>
          </a:p>
        </p:txBody>
      </p:sp>
    </p:spTree>
    <p:extLst>
      <p:ext uri="{BB962C8B-B14F-4D97-AF65-F5344CB8AC3E}">
        <p14:creationId xmlns:p14="http://schemas.microsoft.com/office/powerpoint/2010/main" val="4150062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120</Words>
  <Application>Microsoft Office PowerPoint</Application>
  <PresentationFormat>Custom</PresentationFormat>
  <Paragraphs>70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Polona </dc:creator>
  <cp:lastModifiedBy>Heather Steele</cp:lastModifiedBy>
  <cp:revision>11</cp:revision>
  <cp:lastPrinted>2013-04-11T18:14:13Z</cp:lastPrinted>
  <dcterms:created xsi:type="dcterms:W3CDTF">2013-02-07T21:44:09Z</dcterms:created>
  <dcterms:modified xsi:type="dcterms:W3CDTF">2013-07-02T16:34:09Z</dcterms:modified>
</cp:coreProperties>
</file>