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2.xml" ContentType="application/vnd.openxmlformats-officedocument.themeOverr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22"/>
  </p:notesMasterIdLst>
  <p:sldIdLst>
    <p:sldId id="274" r:id="rId5"/>
    <p:sldId id="2147482205" r:id="rId6"/>
    <p:sldId id="2147482206" r:id="rId7"/>
    <p:sldId id="2147482221" r:id="rId8"/>
    <p:sldId id="2147482207" r:id="rId9"/>
    <p:sldId id="2147482208" r:id="rId10"/>
    <p:sldId id="2147482209" r:id="rId11"/>
    <p:sldId id="2147482222" r:id="rId12"/>
    <p:sldId id="2147482218" r:id="rId13"/>
    <p:sldId id="2147482212" r:id="rId14"/>
    <p:sldId id="2147482215" r:id="rId15"/>
    <p:sldId id="2147482214" r:id="rId16"/>
    <p:sldId id="2147482216" r:id="rId17"/>
    <p:sldId id="333" r:id="rId18"/>
    <p:sldId id="2147482194" r:id="rId19"/>
    <p:sldId id="2147482219" r:id="rId20"/>
    <p:sldId id="2147482220" r:id="rId21"/>
  </p:sldIdLst>
  <p:sldSz cx="12192000" cy="6858000"/>
  <p:notesSz cx="7004050" cy="92900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16" userDrawn="1">
          <p15:clr>
            <a:srgbClr val="A4A3A4"/>
          </p15:clr>
        </p15:guide>
        <p15:guide id="2" pos="7464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C245B12-9D2E-384F-A8FC-40DC4A6BD09D}" name="Ellis, Shaun [GCSOUS]" initials="SEllis" userId="Ellis, Shaun [GCSOUS]" providerId="None"/>
  <p188:author id="{2FD5A81A-F66C-39D5-107C-B0A644744BAF}" name="Loi, Matteo   [JRDNL]" initials="L[" userId="S::mloi1@its.jnj.com::0905454a-6830-476d-ba85-7fc98788c20e" providerId="AD"/>
  <p188:author id="{C58DDC35-CDE4-1804-C652-2D10496D4777}" name="Chen, Yuping [JRDCN]" initials="YC" userId="S::YChen339@its.jnj.com::11e59d1e-de1b-4495-b797-328b1c5327c7" providerId="AD"/>
  <p188:author id="{CAEEF871-7ABA-1026-4293-65E6D15DB7CE}" name="Tran, Namphuong [JRDUS]" initials="NT" userId="S::NTran12@its.jnj.com::5a6b45df-6c28-4188-af93-80033e43593f" providerId="AD"/>
  <p188:author id="{989D0E7A-66B1-BDD3-0477-9393F091E1C8}" name="Pericone, Chris [JANUS]" initials="CP" userId="S::CPericon@its.jnj.com::cd649d16-be9f-4303-9034-d2f2b4df31f0" providerId="AD"/>
  <p188:author id="{6C9B6A8A-738C-3416-8487-66DF1D11D6D0}" name="Tran, Namphuong [JRDUS]" initials="TN" userId="S::ntran12@its.jnj.com::5a6b45df-6c28-4188-af93-80033e43593f" providerId="AD"/>
  <p188:author id="{401E4BAA-A5BC-AF08-D270-32F672E15EB4}" name="Christine Hargenrader" initials="CH" userId="S::Christine.Hargenrader@envisionpharma.com::5b0cfb69-fdb5-41c4-92b1-d123e04db940" providerId="AD"/>
  <p188:author id="{9AE3A2C2-C6A0-A4D4-ED79-170DE6030491}" name="C Ingleby" initials="CI" userId="C Ingleby" providerId="None"/>
  <p188:author id="{A98FA3C2-A7AE-96FA-EE77-4ADD8447B68A}" name="Loi, Matteo   [JRDNL]" initials="ML" userId="S::MLoi1@its.jnj.com::0905454a-6830-476d-ba85-7fc98788c20e" providerId="AD"/>
  <p188:author id="{730017C7-A9D2-259D-351C-7D5D310F7FF8}" name="Jennifer Giel" initials="JG" userId="S::gielj@envisionpharma.com::383f3d69-4385-4dfa-8f14-61c668225d11" providerId="AD"/>
  <p188:author id="{1E1E18CB-5F8A-6A86-BB7B-2E30C0EA43C0}" name="Borgsten, Fredrik [JRDUS]" initials="FB" userId="S::fborgste@its.jnj.com::5b26b098-94fb-4fe4-9448-6ae28bdd3c65" providerId="AD"/>
  <p188:author id="{891EFECB-B46F-7502-7704-7B5B73320E61}" name="Anila Syed" initials="AS" userId="S::Anila.Syed@envisionpharma.com::9eb50d92-0ad8-4227-b3b5-acfb07da5cac" providerId="AD"/>
  <p188:author id="{E0BB41D7-3AED-A89B-D1EE-6533ECBAB6DC}" name="Erin Burns-Tidmore" initials="EB" userId="S::erin.burns-tidmore@envisionpharma.com::374267e4-d6e7-455e-afff-08ddfe84b66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8C8C"/>
    <a:srgbClr val="D17215"/>
    <a:srgbClr val="A183DF"/>
    <a:srgbClr val="D8CBF2"/>
    <a:srgbClr val="E1A366"/>
    <a:srgbClr val="59B3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0CD5506-4252-4092-AAED-0DFC5F2A128F}" v="6" dt="2025-11-24T18:27:06.9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39"/>
    <p:restoredTop sz="83521" autoAdjust="0"/>
  </p:normalViewPr>
  <p:slideViewPr>
    <p:cSldViewPr snapToGrid="0">
      <p:cViewPr varScale="1">
        <p:scale>
          <a:sx n="102" d="100"/>
          <a:sy n="102" d="100"/>
        </p:scale>
        <p:origin x="1320" y="-64"/>
      </p:cViewPr>
      <p:guideLst>
        <p:guide pos="216"/>
        <p:guide pos="7464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607808827441697"/>
          <c:y val="0.10290129064425606"/>
          <c:w val="0.72100528505566164"/>
          <c:h val="0.678015164593948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 + Immediate VCd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bg2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1–3</c:v>
                </c:pt>
                <c:pt idx="1">
                  <c:v>4–6</c:v>
                </c:pt>
                <c:pt idx="2">
                  <c:v>7–9</c:v>
                </c:pt>
                <c:pt idx="3">
                  <c:v>10–12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35.9</c:v>
                </c:pt>
                <c:pt idx="1">
                  <c:v>17.7</c:v>
                </c:pt>
                <c:pt idx="2">
                  <c:v>9.3000000000000007</c:v>
                </c:pt>
                <c:pt idx="3">
                  <c:v>7.4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B7-4901-A275-B6A6FD8D286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 + Deferred VCd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1–3</c:v>
                </c:pt>
                <c:pt idx="1">
                  <c:v>4–6</c:v>
                </c:pt>
                <c:pt idx="2">
                  <c:v>7–9</c:v>
                </c:pt>
                <c:pt idx="3">
                  <c:v>10–12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28.2</c:v>
                </c:pt>
                <c:pt idx="1">
                  <c:v>28.9</c:v>
                </c:pt>
                <c:pt idx="2">
                  <c:v>12.1</c:v>
                </c:pt>
                <c:pt idx="3">
                  <c:v>12.1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5B7-4901-A275-B6A6FD8D286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440249807"/>
        <c:axId val="1440250287"/>
      </c:barChart>
      <c:catAx>
        <c:axId val="1440249807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b="1"/>
                  <a:t>Cycles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sq" cmpd="sng" algn="ctr">
            <a:solidFill>
              <a:schemeClr val="tx1"/>
            </a:solidFill>
            <a:miter lim="800000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440250287"/>
        <c:crosses val="autoZero"/>
        <c:auto val="1"/>
        <c:lblAlgn val="ctr"/>
        <c:lblOffset val="0"/>
        <c:noMultiLvlLbl val="0"/>
      </c:catAx>
      <c:valAx>
        <c:axId val="1440250287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GB" b="1" dirty="0"/>
                  <a:t>Patients with one or more treatment emergent cardiac disorder, %</a:t>
                </a:r>
                <a:endParaRPr lang="en-US" b="1" dirty="0"/>
              </a:p>
            </c:rich>
          </c:tx>
          <c:layout>
            <c:manualLayout>
              <c:xMode val="edge"/>
              <c:yMode val="edge"/>
              <c:x val="6.8002050818720072E-2"/>
              <c:y val="4.7016290523999811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cap="sq">
            <a:solidFill>
              <a:schemeClr val="tx1"/>
            </a:solidFill>
            <a:miter lim="800000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44024980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23238913587831478"/>
          <c:y val="1.2772930238428869E-2"/>
          <c:w val="0.75117645284178014"/>
          <c:h val="6.142622840765057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0.12862606039050134"/>
                  <c:y val="-4.594402305642311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0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0D2-45C8-990C-5C91B1B534E8}"/>
                </c:ext>
              </c:extLst>
            </c:dLbl>
            <c:dLbl>
              <c:idx val="1"/>
              <c:layout>
                <c:manualLayout>
                  <c:x val="-0.13114814000600136"/>
                  <c:y val="-4.083913160570944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0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0D2-45C8-990C-5C91B1B534E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sq" cmpd="sng" algn="ctr">
                      <a:solidFill>
                        <a:schemeClr val="tx1"/>
                      </a:solidFill>
                      <a:miter lim="800000"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D + Immediate VCd
(n = 103)</c:v>
                </c:pt>
                <c:pt idx="1">
                  <c:v>D + Deferred VCd
(n = 39)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2.9</c:v>
                </c:pt>
                <c:pt idx="1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D2-45C8-990C-5C91B1B534E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D + Immediate VCd
(n = 103)</c:v>
                </c:pt>
                <c:pt idx="1">
                  <c:v>D + Deferred VCd
(n = 39)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8.6999999999999993</c:v>
                </c:pt>
                <c:pt idx="1">
                  <c:v>5.0999999999999996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0D2-45C8-990C-5C91B1B534E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VGPR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D + Immediate VCd
(n = 103)</c:v>
                </c:pt>
                <c:pt idx="1">
                  <c:v>D + Deferred VCd
(n = 39)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22.3</c:v>
                </c:pt>
                <c:pt idx="1">
                  <c:v>33.299999999999997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0D2-45C8-990C-5C91B1B534E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CR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D + Immediate VCd
(n = 103)</c:v>
                </c:pt>
                <c:pt idx="1">
                  <c:v>D + Deferred VCd
(n = 39)</c:v>
                </c:pt>
              </c:strCache>
            </c:strRef>
          </c:cat>
          <c:val>
            <c:numRef>
              <c:f>Sheet1!$E$2:$E$3</c:f>
              <c:numCache>
                <c:formatCode>0.0</c:formatCode>
                <c:ptCount val="2"/>
                <c:pt idx="0" formatCode="General">
                  <c:v>62.1</c:v>
                </c:pt>
                <c:pt idx="1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0D2-45C8-990C-5C91B1B534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9"/>
        <c:overlap val="100"/>
        <c:axId val="402145391"/>
        <c:axId val="402156911"/>
      </c:barChart>
      <c:catAx>
        <c:axId val="402145391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00" b="1" i="0" u="none" strike="noStrike" kern="1200" baseline="0">
                <a:noFill/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2156911"/>
        <c:crosses val="autoZero"/>
        <c:auto val="1"/>
        <c:lblAlgn val="ctr"/>
        <c:lblOffset val="200"/>
        <c:tickLblSkip val="100"/>
        <c:noMultiLvlLbl val="0"/>
      </c:catAx>
      <c:valAx>
        <c:axId val="402156911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/>
                  <a:t>Patients, %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sq">
            <a:solidFill>
              <a:schemeClr val="tx1"/>
            </a:solidFill>
            <a:miter lim="800000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21453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550848798943983"/>
          <c:y val="2.4370240482222322E-2"/>
          <c:w val="0.13445869004594321"/>
          <c:h val="0.2563171886127063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000">
          <a:solidFill>
            <a:schemeClr val="tx1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EB170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EB17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BBE-4FAB-B19D-1634C55144CC}"/>
              </c:ext>
            </c:extLst>
          </c:dPt>
          <c:dPt>
            <c:idx val="1"/>
            <c:invertIfNegative val="0"/>
            <c:bubble3D val="0"/>
            <c:spPr>
              <a:solidFill>
                <a:srgbClr val="564C4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BBE-4FAB-B19D-1634C55144CC}"/>
              </c:ext>
            </c:extLst>
          </c:dPt>
          <c:cat>
            <c:strRef>
              <c:f>Sheet1!$A$2:$A$3</c:f>
              <c:strCache>
                <c:ptCount val="2"/>
                <c:pt idx="0">
                  <c:v>D-VCd</c:v>
                </c:pt>
                <c:pt idx="1">
                  <c:v>VCd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53.3</c:v>
                </c:pt>
                <c:pt idx="1">
                  <c:v>18.100000000000001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BBE-4FAB-B19D-1634C55144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5"/>
        <c:overlap val="-27"/>
        <c:axId val="564700688"/>
        <c:axId val="564704624"/>
      </c:barChart>
      <c:catAx>
        <c:axId val="564700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sq" cmpd="sng" algn="ctr">
            <a:solidFill>
              <a:srgbClr val="000000"/>
            </a:solidFill>
            <a:miter lim="800000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F0502020204030204" pitchFamily="34" charset="0"/>
              </a:defRPr>
            </a:pPr>
            <a:endParaRPr lang="en-US"/>
          </a:p>
        </c:txPr>
        <c:crossAx val="564704624"/>
        <c:crosses val="autoZero"/>
        <c:auto val="1"/>
        <c:lblAlgn val="ctr"/>
        <c:lblOffset val="0"/>
        <c:noMultiLvlLbl val="0"/>
      </c:catAx>
      <c:valAx>
        <c:axId val="564704624"/>
        <c:scaling>
          <c:orientation val="minMax"/>
          <c:max val="10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sq">
            <a:solidFill>
              <a:srgbClr val="000000"/>
            </a:solidFill>
            <a:miter lim="800000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F0502020204030204" pitchFamily="34" charset="0"/>
              </a:defRPr>
            </a:pPr>
            <a:endParaRPr lang="en-US"/>
          </a:p>
        </c:txPr>
        <c:crossAx val="564700688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 baseline="0">
          <a:solidFill>
            <a:srgbClr val="000000"/>
          </a:solidFill>
          <a:latin typeface="Arial" panose="020B0604020202020204" pitchFamily="34" charset="0"/>
          <a:cs typeface="Arial" panose="020F0502020204030204" pitchFamily="34" charset="0"/>
        </a:defRPr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EB17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2B8-4B12-9C7D-166307DDD344}"/>
              </c:ext>
            </c:extLst>
          </c:dPt>
          <c:dPt>
            <c:idx val="1"/>
            <c:invertIfNegative val="0"/>
            <c:bubble3D val="0"/>
            <c:spPr>
              <a:solidFill>
                <a:srgbClr val="564C4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2B8-4B12-9C7D-166307DDD344}"/>
              </c:ext>
            </c:extLst>
          </c:dPt>
          <c:cat>
            <c:strRef>
              <c:f>Sheet1!$A$2:$A$3</c:f>
              <c:strCache>
                <c:ptCount val="2"/>
                <c:pt idx="0">
                  <c:v>D-VCd</c:v>
                </c:pt>
                <c:pt idx="1">
                  <c:v>VCd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59.5</c:v>
                </c:pt>
                <c:pt idx="1">
                  <c:v>19.2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2B8-4B12-9C7D-166307DDD3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5"/>
        <c:overlap val="-27"/>
        <c:axId val="564700688"/>
        <c:axId val="564704624"/>
      </c:barChart>
      <c:catAx>
        <c:axId val="564700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sq" cmpd="sng" algn="ctr">
            <a:solidFill>
              <a:srgbClr val="000000"/>
            </a:solidFill>
            <a:miter lim="800000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564704624"/>
        <c:crosses val="autoZero"/>
        <c:auto val="1"/>
        <c:lblAlgn val="ctr"/>
        <c:lblOffset val="0"/>
        <c:noMultiLvlLbl val="0"/>
      </c:catAx>
      <c:valAx>
        <c:axId val="564704624"/>
        <c:scaling>
          <c:orientation val="minMax"/>
          <c:max val="100"/>
        </c:scaling>
        <c:delete val="1"/>
        <c:axPos val="l"/>
        <c:numFmt formatCode="General" sourceLinked="1"/>
        <c:majorTickMark val="out"/>
        <c:minorTickMark val="none"/>
        <c:tickLblPos val="nextTo"/>
        <c:crossAx val="564700688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000000"/>
          </a:solidFill>
          <a:latin typeface="Arial" panose="020F0502020204030204" pitchFamily="34" charset="0"/>
          <a:cs typeface="Arial" panose="020F0502020204030204" pitchFamily="34" charset="0"/>
        </a:defRPr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0.75883</cdr:x>
      <cdr:y>0.05809</cdr:y>
    </cdr:from>
    <cdr:to>
      <cdr:x>0.77699</cdr:x>
      <cdr:y>0.89832</cdr:y>
    </cdr:to>
    <cdr:sp macro="" textlink="">
      <cdr:nvSpPr>
        <cdr:cNvPr id="4" name="Right Brace 3">
          <a:extLst xmlns:a="http://schemas.openxmlformats.org/drawingml/2006/main">
            <a:ext uri="{FF2B5EF4-FFF2-40B4-BE49-F238E27FC236}">
              <a16:creationId xmlns:a16="http://schemas.microsoft.com/office/drawing/2014/main" id="{E7BA618C-944B-C7BC-CA18-080CAC892BD7}"/>
            </a:ext>
          </a:extLst>
        </cdr:cNvPr>
        <cdr:cNvSpPr/>
      </cdr:nvSpPr>
      <cdr:spPr>
        <a:xfrm xmlns:a="http://schemas.openxmlformats.org/drawingml/2006/main">
          <a:off x="3821096" y="144515"/>
          <a:ext cx="91440" cy="2090325"/>
        </a:xfrm>
        <a:prstGeom xmlns:a="http://schemas.openxmlformats.org/drawingml/2006/main" prst="rightBrace">
          <a:avLst>
            <a:gd name="adj1" fmla="val 53263"/>
            <a:gd name="adj2" fmla="val 50000"/>
          </a:avLst>
        </a:prstGeom>
        <a:ln xmlns:a="http://schemas.openxmlformats.org/drawingml/2006/main" w="9525" cap="sq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 kern="1200"/>
        </a:p>
      </cdr:txBody>
    </cdr:sp>
  </cdr:relSizeAnchor>
  <cdr:relSizeAnchor xmlns:cdr="http://schemas.openxmlformats.org/drawingml/2006/chartDrawing">
    <cdr:from>
      <cdr:x>0.40337</cdr:x>
      <cdr:y>0.09238</cdr:y>
    </cdr:from>
    <cdr:to>
      <cdr:x>0.42153</cdr:x>
      <cdr:y>0.89832</cdr:y>
    </cdr:to>
    <cdr:sp macro="" textlink="">
      <cdr:nvSpPr>
        <cdr:cNvPr id="5" name="Right Brace 4">
          <a:extLst xmlns:a="http://schemas.openxmlformats.org/drawingml/2006/main">
            <a:ext uri="{FF2B5EF4-FFF2-40B4-BE49-F238E27FC236}">
              <a16:creationId xmlns:a16="http://schemas.microsoft.com/office/drawing/2014/main" id="{FE772F1D-8A81-BF82-E1EE-FCE690690F67}"/>
            </a:ext>
          </a:extLst>
        </cdr:cNvPr>
        <cdr:cNvSpPr/>
      </cdr:nvSpPr>
      <cdr:spPr>
        <a:xfrm xmlns:a="http://schemas.openxmlformats.org/drawingml/2006/main">
          <a:off x="2031198" y="229829"/>
          <a:ext cx="91440" cy="2005012"/>
        </a:xfrm>
        <a:prstGeom xmlns:a="http://schemas.openxmlformats.org/drawingml/2006/main" prst="rightBrace">
          <a:avLst>
            <a:gd name="adj1" fmla="val 49680"/>
            <a:gd name="adj2" fmla="val 50000"/>
          </a:avLst>
        </a:prstGeom>
        <a:ln xmlns:a="http://schemas.openxmlformats.org/drawingml/2006/main" w="9525" cap="sq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kern="1200"/>
        </a:p>
      </cdr:txBody>
    </cdr:sp>
  </cdr:relSizeAnchor>
  <cdr:relSizeAnchor xmlns:cdr="http://schemas.openxmlformats.org/drawingml/2006/chartDrawing">
    <cdr:from>
      <cdr:x>0.42848</cdr:x>
      <cdr:y>0.42331</cdr:y>
    </cdr:from>
    <cdr:to>
      <cdr:x>0.53846</cdr:x>
      <cdr:y>0.57176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D4B2615F-09E9-9C17-2121-0105466137CE}"/>
            </a:ext>
          </a:extLst>
        </cdr:cNvPr>
        <cdr:cNvSpPr txBox="1"/>
      </cdr:nvSpPr>
      <cdr:spPr>
        <a:xfrm xmlns:a="http://schemas.openxmlformats.org/drawingml/2006/main">
          <a:off x="2157613" y="1053104"/>
          <a:ext cx="553814" cy="3693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lIns="0" tIns="0" rIns="0" bIns="0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800" b="1" kern="1200" dirty="0"/>
            <a:t>Overall response: </a:t>
          </a:r>
        </a:p>
        <a:p xmlns:a="http://schemas.openxmlformats.org/drawingml/2006/main">
          <a:pPr algn="ctr"/>
          <a:r>
            <a:rPr lang="en-US" sz="800" b="1" kern="1200" dirty="0"/>
            <a:t>93.2%</a:t>
          </a:r>
        </a:p>
      </cdr:txBody>
    </cdr:sp>
  </cdr:relSizeAnchor>
  <cdr:relSizeAnchor xmlns:cdr="http://schemas.openxmlformats.org/drawingml/2006/chartDrawing">
    <cdr:from>
      <cdr:x>0.78141</cdr:x>
      <cdr:y>0.40836</cdr:y>
    </cdr:from>
    <cdr:to>
      <cdr:x>0.89833</cdr:x>
      <cdr:y>0.55682</cdr:y>
    </cdr:to>
    <cdr:sp macro="" textlink="">
      <cdr:nvSpPr>
        <cdr:cNvPr id="7" name="TextBox 1">
          <a:extLst xmlns:a="http://schemas.openxmlformats.org/drawingml/2006/main">
            <a:ext uri="{FF2B5EF4-FFF2-40B4-BE49-F238E27FC236}">
              <a16:creationId xmlns:a16="http://schemas.microsoft.com/office/drawing/2014/main" id="{7738E97A-925F-BE7A-C771-12BC1A99984B}"/>
            </a:ext>
          </a:extLst>
        </cdr:cNvPr>
        <cdr:cNvSpPr txBox="1"/>
      </cdr:nvSpPr>
      <cdr:spPr>
        <a:xfrm xmlns:a="http://schemas.openxmlformats.org/drawingml/2006/main">
          <a:off x="3934790" y="1015925"/>
          <a:ext cx="588769" cy="3693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lIns="0" tIns="0" rIns="0" bIns="0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800" b="1" kern="1200" dirty="0"/>
            <a:t>Overall response: </a:t>
          </a:r>
        </a:p>
        <a:p xmlns:a="http://schemas.openxmlformats.org/drawingml/2006/main">
          <a:pPr algn="ctr"/>
          <a:r>
            <a:rPr lang="en-US" sz="800" b="1" kern="1200" dirty="0"/>
            <a:t>97.4%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5088" cy="466116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7341" y="0"/>
            <a:ext cx="3035088" cy="466116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08B06467-DBB1-47F7-97F3-62661CD420DD}" type="datetimeFigureOut">
              <a:rPr lang="en-US" smtClean="0"/>
              <a:pPr/>
              <a:t>1/12/26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4375" y="1160463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04" tIns="46552" rIns="93104" bIns="4655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405" y="4470837"/>
            <a:ext cx="5603240" cy="3657957"/>
          </a:xfrm>
          <a:prstGeom prst="rect">
            <a:avLst/>
          </a:prstGeom>
        </p:spPr>
        <p:txBody>
          <a:bodyPr vert="horz" lIns="93104" tIns="46552" rIns="93104" bIns="46552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3936"/>
            <a:ext cx="3035088" cy="466115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7341" y="8823936"/>
            <a:ext cx="3035088" cy="466115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71AB09A5-2A03-47CC-AEC0-A6529475F9D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4861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042">
              <a:defRPr/>
            </a:pPr>
            <a:fld id="{564C093B-0460-40FC-956B-6108A5700574}" type="slidenum">
              <a:rPr lang="en-US">
                <a:solidFill>
                  <a:prstClr val="black"/>
                </a:solidFill>
                <a:latin typeface="Arial" panose="020B0604020202020204" pitchFamily="34" charset="0"/>
              </a:rPr>
              <a:pPr defTabSz="931042">
                <a:defRPr/>
              </a:pPr>
              <a:t>1</a:t>
            </a:fld>
            <a:endParaRPr lang="en-US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49729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32A462-A93B-A540-81DA-8DB19C809F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9AB949C-0F17-A070-1730-4CBE22295C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0826567-2FA8-515A-26EE-37CB310793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95351E-0020-E9A4-25BD-AFEC7DB59E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AB09A5-2A03-47CC-AEC0-A6529475F9D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9282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3536B-48E6-53C8-EFD5-56BFBC7AD1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7DFC71F-3840-0B75-2844-219B65ECBC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99AE7FA-BFDB-27B8-CE56-3CB5E034DE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420654-CCE7-4672-B970-FB58432E45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AB09A5-2A03-47CC-AEC0-A6529475F9D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0432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D9BE3E-AACC-10DE-748E-C70F3E76D4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F10483A-BE33-E74D-F36A-BCA1E8F2A6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5146B19-4CA6-6190-7D2A-4ED3EF1BD6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BFE012-14B5-9534-96BA-D49E14C9B4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AB09A5-2A03-47CC-AEC0-A6529475F9D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5393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AB09A5-2A03-47CC-AEC0-A6529475F9D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6400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7E7DF9-D928-FBD5-EACC-6F5EF52B70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8105285-F284-2096-F744-55AE16F2D8F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32E40C8-C41A-AE58-EEDA-715175611E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859AD9-9EF8-F73D-65CF-1587C92B30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832236-04C1-194D-9422-81657BE9589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25857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CF7D1C-AF46-3A97-B19F-CA190B27EC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DC13455-5AC2-878C-A208-C0AE5568D3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7773645-84A1-7E34-D6F6-FFA05C923D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BA9AD8-C2B3-219E-6706-B1A3095BD4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AB09A5-2A03-47CC-AEC0-A6529475F9D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5113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 algn="l">
              <a:buFont typeface="Arial" panose="020B0604020202020204" pitchFamily="34" charset="0"/>
              <a:buChar char="•"/>
            </a:pPr>
            <a:endParaRPr lang="en-US" sz="1200" kern="1200" dirty="0">
              <a:solidFill>
                <a:schemeClr val="tx1"/>
              </a:solidFill>
              <a:latin typeface="Arial" panose="020B0604020202020204" pitchFamily="34" charset="0"/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AB09A5-2A03-47CC-AEC0-A6529475F9D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726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AB09A5-2A03-47CC-AEC0-A6529475F9D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642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AB09A5-2A03-47CC-AEC0-A6529475F9D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4401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GB" sz="1100" b="0" kern="0" dirty="0">
              <a:ea typeface="Arial" panose="020B0606030504020204" pitchFamily="34" charset="0"/>
              <a:sym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AB09A5-2A03-47CC-AEC0-A6529475F9D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9932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AB09A5-2A03-47CC-AEC0-A6529475F9D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2293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EB2D11-B205-FB84-564C-2805681816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882677B-9B21-520D-8BA4-C9EA767643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D782F8A-F354-3415-5DF7-596D361C10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0258F6-EB92-9ACB-7775-3B9B6E6685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AB09A5-2A03-47CC-AEC0-A6529475F9D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0714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AB09A5-2A03-47CC-AEC0-A6529475F9D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38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15">
            <a:extLst>
              <a:ext uri="{FF2B5EF4-FFF2-40B4-BE49-F238E27FC236}">
                <a16:creationId xmlns:a16="http://schemas.microsoft.com/office/drawing/2014/main" id="{015001B2-FF36-4C9E-9B5F-1CD85532679F}"/>
              </a:ext>
            </a:extLst>
          </p:cNvPr>
          <p:cNvSpPr/>
          <p:nvPr userDrawn="1"/>
        </p:nvSpPr>
        <p:spPr>
          <a:xfrm>
            <a:off x="9902757" y="0"/>
            <a:ext cx="2289243" cy="6858000"/>
          </a:xfrm>
          <a:custGeom>
            <a:avLst/>
            <a:gdLst>
              <a:gd name="connsiteX0" fmla="*/ -1 w 7798411"/>
              <a:gd name="connsiteY0" fmla="*/ 0 h 18527425"/>
              <a:gd name="connsiteX1" fmla="*/ 7798410 w 7798411"/>
              <a:gd name="connsiteY1" fmla="*/ 0 h 18527425"/>
              <a:gd name="connsiteX2" fmla="*/ 7798410 w 7798411"/>
              <a:gd name="connsiteY2" fmla="*/ 18527426 h 18527425"/>
              <a:gd name="connsiteX3" fmla="*/ -1 w 7798411"/>
              <a:gd name="connsiteY3" fmla="*/ 18527426 h 18527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98411" h="18527425">
                <a:moveTo>
                  <a:pt x="-1" y="0"/>
                </a:moveTo>
                <a:lnTo>
                  <a:pt x="7798410" y="0"/>
                </a:lnTo>
                <a:lnTo>
                  <a:pt x="7798410" y="18527426"/>
                </a:lnTo>
                <a:lnTo>
                  <a:pt x="-1" y="18527426"/>
                </a:lnTo>
                <a:close/>
              </a:path>
            </a:pathLst>
          </a:custGeom>
          <a:solidFill>
            <a:schemeClr val="tx2"/>
          </a:solidFill>
          <a:ln w="17143" cap="flat">
            <a:noFill/>
            <a:prstDash val="solid"/>
            <a:miter/>
          </a:ln>
        </p:spPr>
        <p:txBody>
          <a:bodyPr rtlCol="0" anchor="ctr"/>
          <a:lstStyle/>
          <a:p>
            <a:pPr>
              <a:lnSpc>
                <a:spcPct val="95000"/>
              </a:lnSpc>
              <a:spcAft>
                <a:spcPts val="375"/>
              </a:spcAft>
            </a:pPr>
            <a:endParaRPr lang="en-US" sz="262">
              <a:latin typeface="Arial" panose="020B0604020202020204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7762B99A-FB54-4704-9940-044DF8952A0F}"/>
              </a:ext>
            </a:extLst>
          </p:cNvPr>
          <p:cNvGrpSpPr/>
          <p:nvPr userDrawn="1"/>
        </p:nvGrpSpPr>
        <p:grpSpPr>
          <a:xfrm>
            <a:off x="-817" y="2"/>
            <a:ext cx="12192817" cy="3509962"/>
            <a:chOff x="-2206" y="-9497376"/>
            <a:chExt cx="32920606" cy="15362700"/>
          </a:xfrm>
          <a:gradFill>
            <a:gsLst>
              <a:gs pos="0">
                <a:schemeClr val="accent2"/>
              </a:gs>
              <a:gs pos="100000">
                <a:schemeClr val="tx1"/>
              </a:gs>
            </a:gsLst>
            <a:lin ang="5400000" scaled="1"/>
          </a:gradFill>
        </p:grpSpPr>
        <p:sp>
          <p:nvSpPr>
            <p:cNvPr id="10" name="Freeform 11">
              <a:extLst>
                <a:ext uri="{FF2B5EF4-FFF2-40B4-BE49-F238E27FC236}">
                  <a16:creationId xmlns:a16="http://schemas.microsoft.com/office/drawing/2014/main" id="{DB1978F0-7B4B-4BCF-96F5-292BEDD5630F}"/>
                </a:ext>
              </a:extLst>
            </p:cNvPr>
            <p:cNvSpPr/>
            <p:nvPr/>
          </p:nvSpPr>
          <p:spPr>
            <a:xfrm>
              <a:off x="-2206" y="5475332"/>
              <a:ext cx="32920606" cy="389992"/>
            </a:xfrm>
            <a:custGeom>
              <a:avLst/>
              <a:gdLst>
                <a:gd name="connsiteX0" fmla="*/ 0 w 32920606"/>
                <a:gd name="connsiteY0" fmla="*/ 0 h 81829"/>
                <a:gd name="connsiteX1" fmla="*/ 32920606 w 32920606"/>
                <a:gd name="connsiteY1" fmla="*/ 0 h 81829"/>
                <a:gd name="connsiteX2" fmla="*/ 32920606 w 32920606"/>
                <a:gd name="connsiteY2" fmla="*/ 81829 h 81829"/>
                <a:gd name="connsiteX3" fmla="*/ 0 w 32920606"/>
                <a:gd name="connsiteY3" fmla="*/ 81829 h 81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2920606" h="81829">
                  <a:moveTo>
                    <a:pt x="0" y="0"/>
                  </a:moveTo>
                  <a:lnTo>
                    <a:pt x="32920606" y="0"/>
                  </a:lnTo>
                  <a:lnTo>
                    <a:pt x="32920606" y="81829"/>
                  </a:lnTo>
                  <a:lnTo>
                    <a:pt x="0" y="81829"/>
                  </a:lnTo>
                  <a:close/>
                </a:path>
              </a:pathLst>
            </a:custGeom>
            <a:solidFill>
              <a:schemeClr val="tx2"/>
            </a:solidFill>
            <a:ln w="17143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lnSpc>
                  <a:spcPct val="95000"/>
                </a:lnSpc>
                <a:spcAft>
                  <a:spcPts val="375"/>
                </a:spcAft>
              </a:pPr>
              <a:endParaRPr lang="en-US" sz="400">
                <a:latin typeface="Arial" panose="020B0604020202020204" pitchFamily="34" charset="0"/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B7F5097B-47D2-4739-AD61-C61BAF4E50FF}"/>
                </a:ext>
              </a:extLst>
            </p:cNvPr>
            <p:cNvSpPr/>
            <p:nvPr/>
          </p:nvSpPr>
          <p:spPr>
            <a:xfrm>
              <a:off x="-2206" y="-9497376"/>
              <a:ext cx="32920606" cy="15113577"/>
            </a:xfrm>
            <a:custGeom>
              <a:avLst/>
              <a:gdLst>
                <a:gd name="connsiteX0" fmla="*/ 0 w 32920606"/>
                <a:gd name="connsiteY0" fmla="*/ 0 h 4426167"/>
                <a:gd name="connsiteX1" fmla="*/ 32920606 w 32920606"/>
                <a:gd name="connsiteY1" fmla="*/ 0 h 4426167"/>
                <a:gd name="connsiteX2" fmla="*/ 32920606 w 32920606"/>
                <a:gd name="connsiteY2" fmla="*/ 4426168 h 4426167"/>
                <a:gd name="connsiteX3" fmla="*/ 0 w 32920606"/>
                <a:gd name="connsiteY3" fmla="*/ 4426168 h 4426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2920606" h="4426167">
                  <a:moveTo>
                    <a:pt x="0" y="0"/>
                  </a:moveTo>
                  <a:lnTo>
                    <a:pt x="32920606" y="0"/>
                  </a:lnTo>
                  <a:lnTo>
                    <a:pt x="32920606" y="4426168"/>
                  </a:lnTo>
                  <a:lnTo>
                    <a:pt x="0" y="4426168"/>
                  </a:lnTo>
                  <a:close/>
                </a:path>
              </a:pathLst>
            </a:custGeom>
            <a:solidFill>
              <a:schemeClr val="bg1"/>
            </a:solidFill>
            <a:ln w="17143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lnSpc>
                  <a:spcPct val="95000"/>
                </a:lnSpc>
                <a:spcAft>
                  <a:spcPts val="375"/>
                </a:spcAft>
              </a:pPr>
              <a:endParaRPr lang="en-US" sz="300">
                <a:latin typeface="Arial" panose="020B0604020202020204" pitchFamily="34" charset="0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5413BE3-8B2E-426E-8DF4-C16274D588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7400" y="791622"/>
            <a:ext cx="8964000" cy="2387600"/>
          </a:xfrm>
        </p:spPr>
        <p:txBody>
          <a:bodyPr anchor="b">
            <a:noAutofit/>
          </a:bodyPr>
          <a:lstStyle>
            <a:lvl1pPr algn="l">
              <a:defRPr sz="3600" spc="0" baseline="0">
                <a:solidFill>
                  <a:srgbClr val="EB1700"/>
                </a:solidFill>
                <a:latin typeface="Arial" panose="020B060402020202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6D1FD0-1253-453F-ABA3-40888EE49F9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87399" y="3709046"/>
            <a:ext cx="8964000" cy="307777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AUTHORS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2EAF8BE8-2060-4182-B96D-D8149371D68D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787400" y="4829175"/>
            <a:ext cx="8964000" cy="215444"/>
          </a:xfrm>
        </p:spPr>
        <p:txBody>
          <a:bodyPr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8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Affiliations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DDE232D-ED3C-4FBC-956B-521068C3436D}"/>
              </a:ext>
            </a:extLst>
          </p:cNvPr>
          <p:cNvSpPr/>
          <p:nvPr userDrawn="1"/>
        </p:nvSpPr>
        <p:spPr>
          <a:xfrm>
            <a:off x="10062487" y="3844163"/>
            <a:ext cx="1972443" cy="723275"/>
          </a:xfrm>
          <a:prstGeom prst="rect">
            <a:avLst/>
          </a:prstGeom>
        </p:spPr>
        <p:txBody>
          <a:bodyPr wrap="square" lIns="0" tIns="0" rIns="0" bIns="0" anchor="b" anchorCtr="0">
            <a:spAutoFit/>
          </a:bodyPr>
          <a:lstStyle/>
          <a:p>
            <a:pPr algn="r" defTabSz="139812">
              <a:lnSpc>
                <a:spcPct val="100000"/>
              </a:lnSpc>
              <a:spcAft>
                <a:spcPts val="600"/>
              </a:spcAft>
            </a:pPr>
            <a:r>
              <a:rPr lang="en-US" sz="700" u="none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https://www.congresshub.com/ASH2025/</a:t>
            </a:r>
            <a:br>
              <a:rPr lang="en-US" sz="700" u="none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n-US" sz="700" u="none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Oncology/Daratumumab/</a:t>
            </a:r>
            <a:r>
              <a:rPr lang="en-US" sz="700" u="none" kern="1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Sanchorawala</a:t>
            </a:r>
            <a:endParaRPr lang="en-US" sz="700" u="none" kern="1200" dirty="0">
              <a:solidFill>
                <a:schemeClr val="bg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r" defTabSz="139812">
              <a:lnSpc>
                <a:spcPct val="100000"/>
              </a:lnSpc>
              <a:spcAft>
                <a:spcPts val="600"/>
              </a:spcAft>
            </a:pPr>
            <a:r>
              <a:rPr lang="en-US" sz="700" u="none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QR code is intended to provide scientific information for individual reference, and the information should not be altered or </a:t>
            </a:r>
            <a:br>
              <a:rPr lang="en-US" sz="700" u="none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700" u="none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reproduced in any way.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C31A0F-BCE7-4F39-A304-F0F446787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87400" y="6387135"/>
            <a:ext cx="8964000" cy="470865"/>
          </a:xfrm>
        </p:spPr>
        <p:txBody>
          <a:bodyPr tIns="46800" bIns="46800"/>
          <a:lstStyle>
            <a:lvl1pPr>
              <a:lnSpc>
                <a:spcPct val="100000"/>
              </a:lnSpc>
              <a:spcAft>
                <a:spcPts val="0"/>
              </a:spcAft>
              <a:defRPr lang="en-GB" sz="1100" kern="1200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>
                <a:cs typeface="Arial" panose="020B0604020202020204" pitchFamily="34" charset="0"/>
              </a:rPr>
              <a:t>Presented by V </a:t>
            </a:r>
            <a:r>
              <a:rPr lang="en-US" err="1">
                <a:cs typeface="Arial" panose="020B0604020202020204" pitchFamily="34" charset="0"/>
              </a:rPr>
              <a:t>Sanchorawala</a:t>
            </a:r>
            <a:r>
              <a:rPr lang="en-US">
                <a:cs typeface="Arial" panose="020B0604020202020204" pitchFamily="34" charset="0"/>
              </a:rPr>
              <a:t> at the 67</a:t>
            </a:r>
            <a:r>
              <a:rPr lang="en-US" baseline="30000">
                <a:cs typeface="Arial" panose="020B0604020202020204" pitchFamily="34" charset="0"/>
              </a:rPr>
              <a:t>th</a:t>
            </a:r>
            <a:r>
              <a:rPr lang="en-US">
                <a:cs typeface="Arial" panose="020B0604020202020204" pitchFamily="34" charset="0"/>
              </a:rPr>
              <a:t> American Society of Hematology (ASH) Annual Meeting; December 6–9, 2025; Orlando, FL, USA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F5C8A0-7640-B050-B32F-C7F658D7FC7B}"/>
              </a:ext>
            </a:extLst>
          </p:cNvPr>
          <p:cNvSpPr>
            <a:spLocks noChangeAspect="1"/>
          </p:cNvSpPr>
          <p:nvPr userDrawn="1"/>
        </p:nvSpPr>
        <p:spPr>
          <a:xfrm>
            <a:off x="10059826" y="4725167"/>
            <a:ext cx="1975104" cy="1975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600" spc="-20" baseline="0">
                <a:solidFill>
                  <a:schemeClr val="tx1"/>
                </a:solidFill>
                <a:latin typeface="Arial" panose="020B0604020202020204" pitchFamily="34" charset="0"/>
              </a:rPr>
              <a:t>Add QR </a:t>
            </a:r>
            <a:br>
              <a:rPr lang="en-GB" sz="600" spc="-20" baseline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en-GB" sz="600" spc="-20" baseline="0">
                <a:solidFill>
                  <a:schemeClr val="tx1"/>
                </a:solidFill>
                <a:latin typeface="Arial" panose="020B0604020202020204" pitchFamily="34" charset="0"/>
              </a:rPr>
              <a:t>code here on </a:t>
            </a:r>
            <a:br>
              <a:rPr lang="en-GB" sz="600" spc="-20" baseline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en-GB" sz="600" spc="-20" baseline="0">
                <a:solidFill>
                  <a:schemeClr val="tx1"/>
                </a:solidFill>
                <a:latin typeface="Arial" panose="020B0604020202020204" pitchFamily="34" charset="0"/>
              </a:rPr>
              <a:t>slide master</a:t>
            </a:r>
          </a:p>
        </p:txBody>
      </p:sp>
      <p:pic>
        <p:nvPicPr>
          <p:cNvPr id="5" name="Picture 4" descr="A qr code with a few squares&#10;&#10;AI-generated content may be incorrect.">
            <a:extLst>
              <a:ext uri="{FF2B5EF4-FFF2-40B4-BE49-F238E27FC236}">
                <a16:creationId xmlns:a16="http://schemas.microsoft.com/office/drawing/2014/main" id="{A24B04D5-0B30-158B-F205-4151307D44E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9826" y="4725167"/>
            <a:ext cx="1975104" cy="197510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AADD1B53-702F-2DF5-AC5F-602E0E8F15BA}"/>
              </a:ext>
            </a:extLst>
          </p:cNvPr>
          <p:cNvSpPr txBox="1"/>
          <p:nvPr userDrawn="1"/>
        </p:nvSpPr>
        <p:spPr>
          <a:xfrm rot="20144039">
            <a:off x="465903" y="2739137"/>
            <a:ext cx="10504967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i="1" dirty="0">
                <a:solidFill>
                  <a:srgbClr val="FFFFFF">
                    <a:lumMod val="95000"/>
                  </a:srgbClr>
                </a:solidFill>
                <a:latin typeface="Johnson Text"/>
              </a:rPr>
              <a:t>DRAFT SLIDES</a:t>
            </a:r>
          </a:p>
        </p:txBody>
      </p:sp>
    </p:spTree>
    <p:extLst>
      <p:ext uri="{BB962C8B-B14F-4D97-AF65-F5344CB8AC3E}">
        <p14:creationId xmlns:p14="http://schemas.microsoft.com/office/powerpoint/2010/main" val="3251377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ience Hu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13BE3-8B2E-426E-8DF4-C16274D588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7400" y="791622"/>
            <a:ext cx="8964000" cy="2387600"/>
          </a:xfrm>
        </p:spPr>
        <p:txBody>
          <a:bodyPr anchor="b">
            <a:noAutofit/>
          </a:bodyPr>
          <a:lstStyle>
            <a:lvl1pPr algn="l">
              <a:defRPr sz="3600" spc="0" baseline="0">
                <a:solidFill>
                  <a:schemeClr val="bg2"/>
                </a:solidFill>
                <a:latin typeface="Arial" panose="020B060402020202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6D1FD0-1253-453F-ABA3-40888EE49F9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87399" y="3709046"/>
            <a:ext cx="8964000" cy="307777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AUTHORS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2EAF8BE8-2060-4182-B96D-D8149371D68D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787400" y="4829175"/>
            <a:ext cx="8964000" cy="215444"/>
          </a:xfrm>
        </p:spPr>
        <p:txBody>
          <a:bodyPr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8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Affiliations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C31A0F-BCE7-4F39-A304-F0F446787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87400" y="6387132"/>
            <a:ext cx="8964000" cy="470865"/>
          </a:xfrm>
        </p:spPr>
        <p:txBody>
          <a:bodyPr tIns="46800" bIns="46800"/>
          <a:lstStyle>
            <a:lvl1pPr>
              <a:lnSpc>
                <a:spcPct val="100000"/>
              </a:lnSpc>
              <a:spcAft>
                <a:spcPts val="0"/>
              </a:spcAft>
              <a:defRPr lang="en-GB" sz="1200" kern="120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pPr>
              <a:lnSpc>
                <a:spcPct val="120000"/>
              </a:lnSpc>
            </a:pPr>
            <a:r>
              <a:rPr lang="en-GB" dirty="0">
                <a:cs typeface="Arial" panose="020B0604020202020204" pitchFamily="34" charset="0"/>
              </a:rPr>
              <a:t>Presented by H Mian at the 22nd International Myeloma Society Annual Meeting; September 17–20, 2025; Toronto, Canada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BB77D57-5A71-4995-EF51-08CAF4B7817B}"/>
              </a:ext>
            </a:extLst>
          </p:cNvPr>
          <p:cNvSpPr/>
          <p:nvPr userDrawn="1"/>
        </p:nvSpPr>
        <p:spPr>
          <a:xfrm>
            <a:off x="10062487" y="3844163"/>
            <a:ext cx="1972443" cy="723275"/>
          </a:xfrm>
          <a:prstGeom prst="rect">
            <a:avLst/>
          </a:prstGeom>
        </p:spPr>
        <p:txBody>
          <a:bodyPr wrap="square" lIns="0" tIns="0" rIns="0" bIns="0" anchor="b" anchorCtr="0">
            <a:spAutoFit/>
          </a:bodyPr>
          <a:lstStyle/>
          <a:p>
            <a:pPr algn="r" defTabSz="139812">
              <a:lnSpc>
                <a:spcPct val="100000"/>
              </a:lnSpc>
              <a:spcAft>
                <a:spcPts val="600"/>
              </a:spcAft>
            </a:pPr>
            <a:r>
              <a:rPr lang="en-US" sz="700" u="non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https://www.congresshub.com/ASH2025/</a:t>
            </a:r>
            <a:br>
              <a:rPr lang="en-US" sz="700" u="non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n-US" sz="700" u="non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Oncology/Daratumumab/</a:t>
            </a:r>
            <a:r>
              <a:rPr lang="en-US" sz="700" u="none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Sanchorawala</a:t>
            </a:r>
            <a:endParaRPr lang="en-US" sz="700" u="none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r" defTabSz="139812">
              <a:lnSpc>
                <a:spcPct val="100000"/>
              </a:lnSpc>
              <a:spcAft>
                <a:spcPts val="600"/>
              </a:spcAft>
            </a:pPr>
            <a:r>
              <a:rPr lang="en-US" sz="70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QR code is intended to provide scientific information for individual reference, and the information should not be altered or </a:t>
            </a:r>
            <a:br>
              <a:rPr lang="en-US" sz="70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70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reproduced in any way.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1E0E7D2-24F6-B44C-A4D9-37865C6656A8}"/>
              </a:ext>
            </a:extLst>
          </p:cNvPr>
          <p:cNvSpPr>
            <a:spLocks noChangeAspect="1"/>
          </p:cNvSpPr>
          <p:nvPr userDrawn="1"/>
        </p:nvSpPr>
        <p:spPr>
          <a:xfrm>
            <a:off x="10059826" y="4725167"/>
            <a:ext cx="1975104" cy="1975104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spc="-20" baseline="0" noProof="0">
                <a:solidFill>
                  <a:schemeClr val="bg1"/>
                </a:solidFill>
                <a:latin typeface="Arial" panose="020B0604020202020204" pitchFamily="34" charset="0"/>
              </a:rPr>
              <a:t>Add QR </a:t>
            </a:r>
            <a:br>
              <a:rPr lang="en-US" sz="600" spc="-20" baseline="0" noProof="0">
                <a:solidFill>
                  <a:schemeClr val="bg1"/>
                </a:solidFill>
                <a:latin typeface="Arial" panose="020B0604020202020204" pitchFamily="34" charset="0"/>
              </a:rPr>
            </a:br>
            <a:r>
              <a:rPr lang="en-US" sz="600" spc="-20" baseline="0" noProof="0">
                <a:solidFill>
                  <a:schemeClr val="bg1"/>
                </a:solidFill>
                <a:latin typeface="Arial" panose="020B0604020202020204" pitchFamily="34" charset="0"/>
              </a:rPr>
              <a:t>code here on </a:t>
            </a:r>
            <a:br>
              <a:rPr lang="en-US" sz="600" spc="-20" baseline="0" noProof="0">
                <a:solidFill>
                  <a:schemeClr val="bg1"/>
                </a:solidFill>
                <a:latin typeface="Arial" panose="020B0604020202020204" pitchFamily="34" charset="0"/>
              </a:rPr>
            </a:br>
            <a:r>
              <a:rPr lang="en-US" sz="600" spc="-20" baseline="0" noProof="0">
                <a:solidFill>
                  <a:schemeClr val="bg1"/>
                </a:solidFill>
                <a:latin typeface="Arial" panose="020B0604020202020204" pitchFamily="34" charset="0"/>
              </a:rPr>
              <a:t>slide master</a:t>
            </a:r>
          </a:p>
        </p:txBody>
      </p:sp>
      <p:pic>
        <p:nvPicPr>
          <p:cNvPr id="5" name="Picture 4" descr="A qr code with a few squares&#10;&#10;AI-generated content may be incorrect.">
            <a:extLst>
              <a:ext uri="{FF2B5EF4-FFF2-40B4-BE49-F238E27FC236}">
                <a16:creationId xmlns:a16="http://schemas.microsoft.com/office/drawing/2014/main" id="{1922BA68-5609-F52D-7D87-1DD701C348D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9826" y="4693430"/>
            <a:ext cx="2006841" cy="2006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80054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D0894-85A6-46E4-9E73-D6EBA4C4C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67D8A1-C774-47F3-9B70-82CD6A88C88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55598" y="1597025"/>
            <a:ext cx="11484000" cy="438912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1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71450" indent="-171450">
              <a:lnSpc>
                <a:spcPct val="100000"/>
              </a:lnSpc>
              <a:defRPr sz="1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41313" indent="-171450">
              <a:lnSpc>
                <a:spcPct val="100000"/>
              </a:lnSpc>
              <a:defRPr sz="1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12763" indent="-171450">
              <a:lnSpc>
                <a:spcPct val="10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1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 sz="1800">
                <a:solidFill>
                  <a:schemeClr val="tx1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 noProof="0" dirty="0"/>
              <a:t>Subhead if necessary</a:t>
            </a:r>
          </a:p>
          <a:p>
            <a:pPr marL="171450" lvl="1"/>
            <a:r>
              <a:rPr lang="en-US" noProof="0" dirty="0"/>
              <a:t>First bullet</a:t>
            </a:r>
          </a:p>
          <a:p>
            <a:pPr marL="341313" lvl="2"/>
            <a:r>
              <a:rPr lang="en-US" noProof="0" dirty="0"/>
              <a:t>Second bullet</a:t>
            </a:r>
          </a:p>
          <a:p>
            <a:pPr marL="512763" marR="0" lvl="3" indent="-152400" algn="l" defTabSz="914396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Char char="§"/>
              <a:tabLst/>
              <a:defRPr/>
            </a:pPr>
            <a:r>
              <a:rPr lang="en-US" noProof="0" dirty="0"/>
              <a:t>Third bullet</a:t>
            </a:r>
          </a:p>
          <a:p>
            <a:pPr marL="719138" marR="0" lvl="4" indent="-179388" algn="l" defTabSz="914396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Tx/>
              <a:buChar char="◦"/>
              <a:tabLst/>
              <a:defRPr/>
            </a:pPr>
            <a:r>
              <a:rPr lang="en-US" noProof="0" dirty="0"/>
              <a:t>Fourth bullet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9F14A3-C928-5DC7-5A29-EE3ADA13A56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AC58D0-E676-8789-E6C1-9B23BCBB8B4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2D1BBCB-56E8-744E-B233-22800C75D8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819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15">
            <a:extLst>
              <a:ext uri="{FF2B5EF4-FFF2-40B4-BE49-F238E27FC236}">
                <a16:creationId xmlns:a16="http://schemas.microsoft.com/office/drawing/2014/main" id="{2C09AFA7-CF9C-439D-B9BF-DA67D0950110}"/>
              </a:ext>
            </a:extLst>
          </p:cNvPr>
          <p:cNvSpPr/>
          <p:nvPr userDrawn="1"/>
        </p:nvSpPr>
        <p:spPr>
          <a:xfrm>
            <a:off x="2986391" y="0"/>
            <a:ext cx="9205609" cy="6858000"/>
          </a:xfrm>
          <a:custGeom>
            <a:avLst/>
            <a:gdLst>
              <a:gd name="connsiteX0" fmla="*/ -1 w 7798411"/>
              <a:gd name="connsiteY0" fmla="*/ 0 h 18527425"/>
              <a:gd name="connsiteX1" fmla="*/ 7798410 w 7798411"/>
              <a:gd name="connsiteY1" fmla="*/ 0 h 18527425"/>
              <a:gd name="connsiteX2" fmla="*/ 7798410 w 7798411"/>
              <a:gd name="connsiteY2" fmla="*/ 18527426 h 18527425"/>
              <a:gd name="connsiteX3" fmla="*/ -1 w 7798411"/>
              <a:gd name="connsiteY3" fmla="*/ 18527426 h 18527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98411" h="18527425">
                <a:moveTo>
                  <a:pt x="-1" y="0"/>
                </a:moveTo>
                <a:lnTo>
                  <a:pt x="7798410" y="0"/>
                </a:lnTo>
                <a:lnTo>
                  <a:pt x="7798410" y="18527426"/>
                </a:lnTo>
                <a:lnTo>
                  <a:pt x="-1" y="18527426"/>
                </a:lnTo>
                <a:close/>
              </a:path>
            </a:pathLst>
          </a:custGeom>
          <a:solidFill>
            <a:schemeClr val="tx2"/>
          </a:solidFill>
          <a:ln w="17143" cap="flat">
            <a:noFill/>
            <a:prstDash val="solid"/>
            <a:miter/>
          </a:ln>
        </p:spPr>
        <p:txBody>
          <a:bodyPr rtlCol="0" anchor="ctr"/>
          <a:lstStyle/>
          <a:p>
            <a:pPr>
              <a:lnSpc>
                <a:spcPct val="95000"/>
              </a:lnSpc>
              <a:spcAft>
                <a:spcPts val="375"/>
              </a:spcAft>
            </a:pPr>
            <a:endParaRPr lang="en-US" sz="262" noProof="0">
              <a:latin typeface="Arial" panose="020B0604020202020204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0891A76-5D78-4891-87B3-FE0B5A174DEC}"/>
              </a:ext>
            </a:extLst>
          </p:cNvPr>
          <p:cNvGrpSpPr/>
          <p:nvPr userDrawn="1"/>
        </p:nvGrpSpPr>
        <p:grpSpPr>
          <a:xfrm>
            <a:off x="-817" y="-4"/>
            <a:ext cx="12192817" cy="1022685"/>
            <a:chOff x="-2206" y="-9497404"/>
            <a:chExt cx="32920606" cy="4476176"/>
          </a:xfrm>
        </p:grpSpPr>
        <p:sp>
          <p:nvSpPr>
            <p:cNvPr id="10" name="Freeform 11">
              <a:extLst>
                <a:ext uri="{FF2B5EF4-FFF2-40B4-BE49-F238E27FC236}">
                  <a16:creationId xmlns:a16="http://schemas.microsoft.com/office/drawing/2014/main" id="{10BEB4D4-1AAF-4A2D-8E8B-6FB16CB32623}"/>
                </a:ext>
              </a:extLst>
            </p:cNvPr>
            <p:cNvSpPr/>
            <p:nvPr/>
          </p:nvSpPr>
          <p:spPr>
            <a:xfrm>
              <a:off x="-2206" y="-5411222"/>
              <a:ext cx="32920606" cy="389994"/>
            </a:xfrm>
            <a:custGeom>
              <a:avLst/>
              <a:gdLst>
                <a:gd name="connsiteX0" fmla="*/ 0 w 32920606"/>
                <a:gd name="connsiteY0" fmla="*/ 0 h 81829"/>
                <a:gd name="connsiteX1" fmla="*/ 32920606 w 32920606"/>
                <a:gd name="connsiteY1" fmla="*/ 0 h 81829"/>
                <a:gd name="connsiteX2" fmla="*/ 32920606 w 32920606"/>
                <a:gd name="connsiteY2" fmla="*/ 81829 h 81829"/>
                <a:gd name="connsiteX3" fmla="*/ 0 w 32920606"/>
                <a:gd name="connsiteY3" fmla="*/ 81829 h 81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2920606" h="81829">
                  <a:moveTo>
                    <a:pt x="0" y="0"/>
                  </a:moveTo>
                  <a:lnTo>
                    <a:pt x="32920606" y="0"/>
                  </a:lnTo>
                  <a:lnTo>
                    <a:pt x="32920606" y="81829"/>
                  </a:lnTo>
                  <a:lnTo>
                    <a:pt x="0" y="81829"/>
                  </a:lnTo>
                  <a:close/>
                </a:path>
              </a:pathLst>
            </a:custGeom>
            <a:solidFill>
              <a:schemeClr val="tx2"/>
            </a:solidFill>
            <a:ln w="17143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lnSpc>
                  <a:spcPct val="95000"/>
                </a:lnSpc>
                <a:spcAft>
                  <a:spcPts val="375"/>
                </a:spcAft>
              </a:pPr>
              <a:endParaRPr lang="en-US" sz="262" noProof="0">
                <a:latin typeface="Arial" panose="020B0604020202020204" pitchFamily="34" charset="0"/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C05A27FF-2D78-4884-8ED1-FB1B2CE950DB}"/>
                </a:ext>
              </a:extLst>
            </p:cNvPr>
            <p:cNvSpPr/>
            <p:nvPr/>
          </p:nvSpPr>
          <p:spPr>
            <a:xfrm>
              <a:off x="-2206" y="-9497404"/>
              <a:ext cx="32920606" cy="4086181"/>
            </a:xfrm>
            <a:custGeom>
              <a:avLst/>
              <a:gdLst>
                <a:gd name="connsiteX0" fmla="*/ 0 w 32920606"/>
                <a:gd name="connsiteY0" fmla="*/ 0 h 4426167"/>
                <a:gd name="connsiteX1" fmla="*/ 32920606 w 32920606"/>
                <a:gd name="connsiteY1" fmla="*/ 0 h 4426167"/>
                <a:gd name="connsiteX2" fmla="*/ 32920606 w 32920606"/>
                <a:gd name="connsiteY2" fmla="*/ 4426168 h 4426167"/>
                <a:gd name="connsiteX3" fmla="*/ 0 w 32920606"/>
                <a:gd name="connsiteY3" fmla="*/ 4426168 h 4426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2920606" h="4426167">
                  <a:moveTo>
                    <a:pt x="0" y="0"/>
                  </a:moveTo>
                  <a:lnTo>
                    <a:pt x="32920606" y="0"/>
                  </a:lnTo>
                  <a:lnTo>
                    <a:pt x="32920606" y="4426168"/>
                  </a:lnTo>
                  <a:lnTo>
                    <a:pt x="0" y="4426168"/>
                  </a:lnTo>
                  <a:close/>
                </a:path>
              </a:pathLst>
            </a:custGeom>
            <a:solidFill>
              <a:schemeClr val="bg2"/>
            </a:solidFill>
            <a:ln w="17143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lnSpc>
                  <a:spcPct val="95000"/>
                </a:lnSpc>
                <a:spcAft>
                  <a:spcPts val="375"/>
                </a:spcAft>
              </a:pPr>
              <a:endParaRPr lang="en-US" sz="200" noProof="0">
                <a:latin typeface="Arial" panose="020B0604020202020204" pitchFamily="34" charset="0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3F31318-DCD0-4FAB-97AF-463E1A8C8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5770" y="1680554"/>
            <a:ext cx="7863181" cy="2560705"/>
          </a:xfrm>
        </p:spPr>
        <p:txBody>
          <a:bodyPr anchor="b">
            <a:noAutofit/>
          </a:bodyPr>
          <a:lstStyle>
            <a:lvl1pPr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72E529-7197-47D8-A737-068AFBD37D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65770" y="4589463"/>
            <a:ext cx="7863181" cy="1500187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CE042D-F240-45BE-9B11-CF2D9B349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9EC47FE-8A01-4867-B742-54144C5B6A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D0E4F26-BACA-3DDE-F347-55FB76E45BBD}"/>
              </a:ext>
            </a:extLst>
          </p:cNvPr>
          <p:cNvSpPr/>
          <p:nvPr userDrawn="1"/>
        </p:nvSpPr>
        <p:spPr>
          <a:xfrm>
            <a:off x="11350637" y="6015789"/>
            <a:ext cx="685800" cy="6856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spc="-20" baseline="0" noProof="0">
                <a:solidFill>
                  <a:schemeClr val="bg1"/>
                </a:solidFill>
                <a:latin typeface="Arial" panose="020B0604020202020204" pitchFamily="34" charset="0"/>
              </a:rPr>
              <a:t>Add QR </a:t>
            </a:r>
            <a:br>
              <a:rPr lang="en-US" sz="600" spc="-20" baseline="0" noProof="0">
                <a:solidFill>
                  <a:schemeClr val="bg1"/>
                </a:solidFill>
                <a:latin typeface="Arial" panose="020B0604020202020204" pitchFamily="34" charset="0"/>
              </a:rPr>
            </a:br>
            <a:r>
              <a:rPr lang="en-US" sz="600" spc="-20" baseline="0" noProof="0">
                <a:solidFill>
                  <a:schemeClr val="bg1"/>
                </a:solidFill>
                <a:latin typeface="Arial" panose="020B0604020202020204" pitchFamily="34" charset="0"/>
              </a:rPr>
              <a:t>code here on </a:t>
            </a:r>
            <a:br>
              <a:rPr lang="en-US" sz="600" spc="-20" baseline="0" noProof="0">
                <a:solidFill>
                  <a:schemeClr val="bg1"/>
                </a:solidFill>
                <a:latin typeface="Arial" panose="020B0604020202020204" pitchFamily="34" charset="0"/>
              </a:rPr>
            </a:br>
            <a:r>
              <a:rPr lang="en-US" sz="600" spc="-20" baseline="0" noProof="0">
                <a:solidFill>
                  <a:schemeClr val="bg1"/>
                </a:solidFill>
                <a:latin typeface="Arial" panose="020B0604020202020204" pitchFamily="34" charset="0"/>
              </a:rPr>
              <a:t>slide master</a:t>
            </a:r>
          </a:p>
          <a:p>
            <a:pPr algn="ctr"/>
            <a:r>
              <a:rPr lang="en-US" sz="600" spc="-20" baseline="0" noProof="0">
                <a:solidFill>
                  <a:schemeClr val="bg1"/>
                </a:solidFill>
                <a:latin typeface="Arial" panose="020B0604020202020204" pitchFamily="34" charset="0"/>
              </a:rPr>
              <a:t>0.75” x 0.75“</a:t>
            </a:r>
          </a:p>
        </p:txBody>
      </p:sp>
      <p:pic>
        <p:nvPicPr>
          <p:cNvPr id="4" name="Picture 3" descr="A qr code with a few squares&#10;&#10;AI-generated content may be incorrect.">
            <a:extLst>
              <a:ext uri="{FF2B5EF4-FFF2-40B4-BE49-F238E27FC236}">
                <a16:creationId xmlns:a16="http://schemas.microsoft.com/office/drawing/2014/main" id="{AFD65902-4F87-11F9-9307-F8778DF6DA4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0637" y="6015789"/>
            <a:ext cx="684000" cy="6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8270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A938B-4CFA-4325-BC5E-17713FEF2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841739-0057-4B70-89DD-306580A40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9EC47FE-8A01-4867-B742-54144C5B6A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593CAF3-DB71-41DC-A2E8-E3C8A0C22834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355598" y="1597023"/>
            <a:ext cx="5559130" cy="438912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1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71450" indent="-171450">
              <a:lnSpc>
                <a:spcPct val="100000"/>
              </a:lnSpc>
              <a:defRPr sz="1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41313" indent="-171450">
              <a:lnSpc>
                <a:spcPct val="100000"/>
              </a:lnSpc>
              <a:defRPr sz="1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12763" indent="-155448">
              <a:lnSpc>
                <a:spcPct val="10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1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9138" indent="-179388">
              <a:lnSpc>
                <a:spcPct val="100000"/>
              </a:lnSpc>
              <a:buClr>
                <a:schemeClr val="accent1"/>
              </a:buClr>
              <a:buSzPct val="80000"/>
              <a:buFont typeface="Arial" panose="02070309020205020404" pitchFamily="49" charset="0"/>
              <a:buChar char="o"/>
              <a:defRPr sz="1800">
                <a:solidFill>
                  <a:schemeClr val="tx1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Subhead if necessary</a:t>
            </a:r>
          </a:p>
          <a:p>
            <a:pPr marL="171450" lvl="1"/>
            <a:r>
              <a:rPr lang="en-US" noProof="0"/>
              <a:t>First bullet</a:t>
            </a:r>
          </a:p>
          <a:p>
            <a:pPr marL="341313" lvl="2"/>
            <a:r>
              <a:rPr lang="en-US" noProof="0"/>
              <a:t>Second bullet</a:t>
            </a:r>
          </a:p>
          <a:p>
            <a:pPr marL="512763" marR="0" lvl="3" indent="-152400" algn="l" defTabSz="914396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Char char="§"/>
              <a:tabLst/>
              <a:defRPr/>
            </a:pPr>
            <a:r>
              <a:rPr lang="en-US" noProof="0"/>
              <a:t>Third bullet</a:t>
            </a:r>
          </a:p>
          <a:p>
            <a:pPr marL="719138" marR="0" lvl="4" indent="-179388" algn="l" defTabSz="914396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Tx/>
              <a:buChar char="◦"/>
              <a:tabLst/>
              <a:defRPr/>
            </a:pPr>
            <a:r>
              <a:rPr lang="en-US" noProof="0"/>
              <a:t>Fourth bullet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15F7CF3-A47E-48D9-9E98-80C5AD3A5207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291628" y="1597023"/>
            <a:ext cx="5544000" cy="438912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1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71450" indent="-171450">
              <a:lnSpc>
                <a:spcPct val="100000"/>
              </a:lnSpc>
              <a:defRPr sz="1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41313" indent="-171450">
              <a:lnSpc>
                <a:spcPct val="100000"/>
              </a:lnSpc>
              <a:defRPr sz="1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12763" indent="-155448">
              <a:lnSpc>
                <a:spcPct val="10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1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9138" indent="-179388">
              <a:lnSpc>
                <a:spcPct val="100000"/>
              </a:lnSpc>
              <a:buClr>
                <a:schemeClr val="bg2"/>
              </a:buClr>
              <a:buSzPct val="80000"/>
              <a:buFont typeface="Arial" panose="02070309020205020404" pitchFamily="49" charset="0"/>
              <a:buChar char="o"/>
              <a:defRPr lang="en-US" sz="18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noProof="0" dirty="0"/>
              <a:t>Subhead if necessary</a:t>
            </a:r>
          </a:p>
          <a:p>
            <a:pPr marL="171450" lvl="1"/>
            <a:r>
              <a:rPr lang="en-US" noProof="0" dirty="0"/>
              <a:t>First bullet</a:t>
            </a:r>
          </a:p>
          <a:p>
            <a:pPr marL="341313" lvl="2"/>
            <a:r>
              <a:rPr lang="en-US" noProof="0" dirty="0"/>
              <a:t>Second bullet</a:t>
            </a:r>
          </a:p>
          <a:p>
            <a:pPr marL="512763" marR="0" lvl="3" indent="-152400" algn="l" defTabSz="914396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Char char="§"/>
              <a:tabLst/>
              <a:defRPr/>
            </a:pPr>
            <a:r>
              <a:rPr lang="en-US" noProof="0" dirty="0"/>
              <a:t>Third bullet</a:t>
            </a:r>
          </a:p>
          <a:p>
            <a:pPr marL="719138" marR="0" lvl="4" indent="-179388" algn="l" defTabSz="914396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Tx/>
              <a:buChar char="◦"/>
              <a:tabLst/>
              <a:defRPr/>
            </a:pPr>
            <a:r>
              <a:rPr lang="en-US" noProof="0" dirty="0"/>
              <a:t>Fourth bullet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5AE25E-E084-D033-9AC7-EA560161A6E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6039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C93412-0C7C-4209-8707-DA00AC6708F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54013" y="1443038"/>
            <a:ext cx="5560715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 cap="none" spc="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778EC5-484A-4AE0-BA8B-F023AD9E40F1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291627" y="1443038"/>
            <a:ext cx="5547971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 cap="none" spc="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E84299D-031D-46DC-87AD-A15FE77AF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9EC47FE-8A01-4867-B742-54144C5B6A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02A048E4-5FD8-470E-B762-7FC842416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C953DCE-4CE5-4074-A23E-1058E7E1B0E1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56616" y="2412459"/>
            <a:ext cx="5544000" cy="356616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1800" b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71450" indent="-171450" algn="l" defTabSz="914396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defRPr lang="en-US" sz="18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341313" indent="-171450" algn="l" defTabSz="914396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2"/>
              </a:buClr>
              <a:defRPr lang="en-US" sz="18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512763" indent="-171450" algn="l" defTabSz="914396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lang="en-US" sz="18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719138" indent="-179388" algn="l" defTabSz="914396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Arial" panose="02070309020205020404" pitchFamily="49" charset="0"/>
              <a:buChar char="o"/>
              <a:defRPr lang="en-US" sz="18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marL="171450" lvl="1" indent="-171450" algn="l" defTabSz="914396" rtl="0" eaLnBrk="1" latinLnBrk="0" hangingPunct="1">
              <a:lnSpc>
                <a:spcPts val="2100"/>
              </a:lnSpc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noProof="0"/>
              <a:t>First bullet</a:t>
            </a:r>
          </a:p>
          <a:p>
            <a:pPr lvl="2"/>
            <a:r>
              <a:rPr lang="en-US" noProof="0"/>
              <a:t>Second bullet</a:t>
            </a:r>
          </a:p>
          <a:p>
            <a:pPr lvl="3"/>
            <a:r>
              <a:rPr lang="en-US" noProof="0"/>
              <a:t>Third bullet</a:t>
            </a:r>
          </a:p>
          <a:p>
            <a:pPr marL="719138" lvl="4" indent="-179388" algn="l" defTabSz="914396" rtl="0" eaLnBrk="1" latinLnBrk="0" hangingPunct="1">
              <a:lnSpc>
                <a:spcPts val="2100"/>
              </a:lnSpc>
              <a:spcBef>
                <a:spcPts val="600"/>
              </a:spcBef>
              <a:buClr>
                <a:schemeClr val="accent1"/>
              </a:buClr>
              <a:buSzPct val="100000"/>
              <a:buFontTx/>
              <a:buChar char="◦"/>
            </a:pPr>
            <a:r>
              <a:rPr lang="en-US" noProof="0"/>
              <a:t>Fourth bullet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5125FC2F-3604-461E-8829-58404C41750A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291628" y="2412459"/>
            <a:ext cx="5544000" cy="356616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1800" b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71450" indent="-171450">
              <a:lnSpc>
                <a:spcPct val="100000"/>
              </a:lnSpc>
              <a:defRPr sz="1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41313" indent="-171450">
              <a:lnSpc>
                <a:spcPct val="100000"/>
              </a:lnSpc>
              <a:defRPr sz="1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27063" indent="-285750">
              <a:lnSpc>
                <a:spcPct val="100000"/>
              </a:lnSpc>
              <a:buClr>
                <a:schemeClr val="accent1"/>
              </a:buClr>
              <a:buFont typeface="Arial" panose="020B0604020202020204" pitchFamily="34" charset="0"/>
              <a:buChar char="•"/>
              <a:defRPr lang="en-US" sz="18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825500" indent="-285750">
              <a:lnSpc>
                <a:spcPct val="100000"/>
              </a:lnSpc>
              <a:buClr>
                <a:schemeClr val="accent5">
                  <a:lumMod val="60000"/>
                  <a:lumOff val="40000"/>
                </a:schemeClr>
              </a:buClr>
              <a:buFontTx/>
              <a:buChar char="–"/>
              <a:defRPr lang="en-US" sz="18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First bullet</a:t>
            </a:r>
          </a:p>
          <a:p>
            <a:pPr lvl="2"/>
            <a:r>
              <a:rPr lang="en-US" noProof="0"/>
              <a:t>Second bullet</a:t>
            </a:r>
          </a:p>
          <a:p>
            <a:pPr marL="512763" lvl="3" indent="-171450" algn="l" defTabSz="914396" rtl="0" eaLnBrk="1" latinLnBrk="0" hangingPunct="1">
              <a:lnSpc>
                <a:spcPts val="21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§"/>
            </a:pPr>
            <a:r>
              <a:rPr lang="en-US" noProof="0"/>
              <a:t>Third bullet</a:t>
            </a:r>
          </a:p>
          <a:p>
            <a:pPr marL="719138" lvl="4" indent="-179388" algn="l" defTabSz="914396" rtl="0" eaLnBrk="1" latinLnBrk="0" hangingPunct="1">
              <a:lnSpc>
                <a:spcPts val="2100"/>
              </a:lnSpc>
              <a:spcBef>
                <a:spcPts val="600"/>
              </a:spcBef>
              <a:buClr>
                <a:schemeClr val="accent1"/>
              </a:buClr>
              <a:buSzPct val="100000"/>
              <a:buFontTx/>
              <a:buChar char="◦"/>
            </a:pPr>
            <a:r>
              <a:rPr lang="en-US" noProof="0"/>
              <a:t>Fourth bullet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2D136DA-A91F-4DEA-CBC8-E75975E944D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716683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CB7A1-679B-4A0D-88DA-489AE3BB1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23E023-7291-47FA-B80D-FCD2A8ED0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89EC47FE-8A01-4867-B742-54144C5B6A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4A701C-0F9E-134A-262C-E1E054CA6CA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74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6">
            <a:extLst>
              <a:ext uri="{FF2B5EF4-FFF2-40B4-BE49-F238E27FC236}">
                <a16:creationId xmlns:a16="http://schemas.microsoft.com/office/drawing/2014/main" id="{1CE69450-2538-40C7-9286-176F3E38E61C}"/>
              </a:ext>
            </a:extLst>
          </p:cNvPr>
          <p:cNvSpPr/>
          <p:nvPr userDrawn="1"/>
        </p:nvSpPr>
        <p:spPr>
          <a:xfrm rot="10800000">
            <a:off x="-817" y="-6"/>
            <a:ext cx="12192817" cy="6857999"/>
          </a:xfrm>
          <a:custGeom>
            <a:avLst/>
            <a:gdLst>
              <a:gd name="connsiteX0" fmla="*/ 13 w 16905417"/>
              <a:gd name="connsiteY0" fmla="*/ 0 h 18527425"/>
              <a:gd name="connsiteX1" fmla="*/ 16905432 w 16905417"/>
              <a:gd name="connsiteY1" fmla="*/ 0 h 18527425"/>
              <a:gd name="connsiteX2" fmla="*/ 16905432 w 16905417"/>
              <a:gd name="connsiteY2" fmla="*/ 18527426 h 18527425"/>
              <a:gd name="connsiteX3" fmla="*/ 14 w 16905417"/>
              <a:gd name="connsiteY3" fmla="*/ 18527426 h 18527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905417" h="18527425">
                <a:moveTo>
                  <a:pt x="13" y="0"/>
                </a:moveTo>
                <a:lnTo>
                  <a:pt x="16905432" y="0"/>
                </a:lnTo>
                <a:lnTo>
                  <a:pt x="16905432" y="18527426"/>
                </a:lnTo>
                <a:lnTo>
                  <a:pt x="14" y="18527426"/>
                </a:lnTo>
                <a:close/>
              </a:path>
            </a:pathLst>
          </a:custGeom>
          <a:solidFill>
            <a:srgbClr val="F2F2F2"/>
          </a:solidFill>
          <a:ln w="17143" cap="flat">
            <a:noFill/>
            <a:prstDash val="solid"/>
            <a:miter/>
          </a:ln>
        </p:spPr>
        <p:txBody>
          <a:bodyPr rtlCol="0" anchor="ctr"/>
          <a:lstStyle/>
          <a:p>
            <a:pPr>
              <a:lnSpc>
                <a:spcPct val="95000"/>
              </a:lnSpc>
              <a:spcAft>
                <a:spcPts val="375"/>
              </a:spcAft>
            </a:pPr>
            <a:endParaRPr lang="en-US" sz="262" noProof="0">
              <a:latin typeface="Arial" panose="020B0604020202020204" pitchFamily="34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1472DE0-8DFB-4C31-BD91-A7B13C1DBD0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0F30C89-5B4A-472E-2E82-BF8E38D5951D}"/>
              </a:ext>
            </a:extLst>
          </p:cNvPr>
          <p:cNvSpPr/>
          <p:nvPr userDrawn="1"/>
        </p:nvSpPr>
        <p:spPr>
          <a:xfrm>
            <a:off x="11350637" y="6015789"/>
            <a:ext cx="685800" cy="6856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spc="-20" baseline="0" noProof="0">
                <a:solidFill>
                  <a:sysClr val="windowText" lastClr="000000"/>
                </a:solidFill>
                <a:latin typeface="Arial" panose="020B0604020202020204" pitchFamily="34" charset="0"/>
              </a:rPr>
              <a:t>Add QR </a:t>
            </a:r>
            <a:br>
              <a:rPr lang="en-US" sz="600" spc="-20" baseline="0" noProof="0">
                <a:solidFill>
                  <a:sysClr val="windowText" lastClr="000000"/>
                </a:solidFill>
                <a:latin typeface="Arial" panose="020B0604020202020204" pitchFamily="34" charset="0"/>
              </a:rPr>
            </a:br>
            <a:r>
              <a:rPr lang="en-US" sz="600" spc="-20" baseline="0" noProof="0">
                <a:solidFill>
                  <a:sysClr val="windowText" lastClr="000000"/>
                </a:solidFill>
                <a:latin typeface="Arial" panose="020B0604020202020204" pitchFamily="34" charset="0"/>
              </a:rPr>
              <a:t>code here on </a:t>
            </a:r>
            <a:br>
              <a:rPr lang="en-US" sz="600" spc="-20" baseline="0" noProof="0">
                <a:solidFill>
                  <a:sysClr val="windowText" lastClr="000000"/>
                </a:solidFill>
                <a:latin typeface="Arial" panose="020B0604020202020204" pitchFamily="34" charset="0"/>
              </a:rPr>
            </a:br>
            <a:r>
              <a:rPr lang="en-US" sz="600" spc="-20" baseline="0" noProof="0">
                <a:solidFill>
                  <a:sysClr val="windowText" lastClr="000000"/>
                </a:solidFill>
                <a:latin typeface="Arial" panose="020B0604020202020204" pitchFamily="34" charset="0"/>
              </a:rPr>
              <a:t>slide master</a:t>
            </a:r>
          </a:p>
          <a:p>
            <a:pPr algn="ctr"/>
            <a:r>
              <a:rPr lang="en-US" sz="600" spc="-20" baseline="0" noProof="0">
                <a:solidFill>
                  <a:sysClr val="windowText" lastClr="000000"/>
                </a:solidFill>
                <a:latin typeface="Arial" panose="020B0604020202020204" pitchFamily="34" charset="0"/>
              </a:rPr>
              <a:t>0.75” x 0.75“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913658-F1A3-4166-AFBB-ECDFDC331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89EC47FE-8A01-4867-B742-54144C5B6A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946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Last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5">
            <a:extLst>
              <a:ext uri="{FF2B5EF4-FFF2-40B4-BE49-F238E27FC236}">
                <a16:creationId xmlns:a16="http://schemas.microsoft.com/office/drawing/2014/main" id="{D8462073-2254-F1B7-D933-AAF2DD23F47D}"/>
              </a:ext>
            </a:extLst>
          </p:cNvPr>
          <p:cNvSpPr/>
          <p:nvPr userDrawn="1"/>
        </p:nvSpPr>
        <p:spPr>
          <a:xfrm>
            <a:off x="274949" y="270934"/>
            <a:ext cx="11642103" cy="6316134"/>
          </a:xfrm>
          <a:custGeom>
            <a:avLst/>
            <a:gdLst>
              <a:gd name="connsiteX0" fmla="*/ -1 w 7798411"/>
              <a:gd name="connsiteY0" fmla="*/ 0 h 18527425"/>
              <a:gd name="connsiteX1" fmla="*/ 7798410 w 7798411"/>
              <a:gd name="connsiteY1" fmla="*/ 0 h 18527425"/>
              <a:gd name="connsiteX2" fmla="*/ 7798410 w 7798411"/>
              <a:gd name="connsiteY2" fmla="*/ 18527426 h 18527425"/>
              <a:gd name="connsiteX3" fmla="*/ -1 w 7798411"/>
              <a:gd name="connsiteY3" fmla="*/ 18527426 h 18527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98411" h="18527425">
                <a:moveTo>
                  <a:pt x="-1" y="0"/>
                </a:moveTo>
                <a:lnTo>
                  <a:pt x="7798410" y="0"/>
                </a:lnTo>
                <a:lnTo>
                  <a:pt x="7798410" y="18527426"/>
                </a:lnTo>
                <a:lnTo>
                  <a:pt x="-1" y="18527426"/>
                </a:lnTo>
                <a:close/>
              </a:path>
            </a:pathLst>
          </a:custGeom>
          <a:solidFill>
            <a:schemeClr val="bg1"/>
          </a:solidFill>
          <a:ln w="76200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pPr>
              <a:lnSpc>
                <a:spcPct val="95000"/>
              </a:lnSpc>
              <a:spcAft>
                <a:spcPts val="375"/>
              </a:spcAft>
            </a:pPr>
            <a:endParaRPr lang="en-US" sz="262" noProof="0">
              <a:latin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21C271-0123-7D38-2DFB-B3133FB9FDA4}"/>
              </a:ext>
            </a:extLst>
          </p:cNvPr>
          <p:cNvSpPr/>
          <p:nvPr userDrawn="1"/>
        </p:nvSpPr>
        <p:spPr>
          <a:xfrm>
            <a:off x="1169671" y="1143000"/>
            <a:ext cx="2274570" cy="907941"/>
          </a:xfrm>
          <a:prstGeom prst="rect">
            <a:avLst/>
          </a:prstGeom>
        </p:spPr>
        <p:txBody>
          <a:bodyPr wrap="square" lIns="0" tIns="0" rIns="0" bIns="0" anchor="b" anchorCtr="0">
            <a:spAutoFit/>
          </a:bodyPr>
          <a:lstStyle/>
          <a:p>
            <a:pPr algn="r" defTabSz="139812">
              <a:lnSpc>
                <a:spcPct val="100000"/>
              </a:lnSpc>
              <a:spcAft>
                <a:spcPts val="600"/>
              </a:spcAft>
            </a:pPr>
            <a:r>
              <a:rPr lang="en-US" sz="900" u="non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https://www.congresshub.com/ASH2025/</a:t>
            </a:r>
            <a:br>
              <a:rPr lang="en-US" sz="900" u="non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n-US" sz="900" u="non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Oncology/Daratumumab/Sanchorawala</a:t>
            </a:r>
          </a:p>
          <a:p>
            <a:pPr algn="r" defTabSz="139812">
              <a:lnSpc>
                <a:spcPct val="100000"/>
              </a:lnSpc>
              <a:spcAft>
                <a:spcPts val="600"/>
              </a:spcAft>
            </a:pPr>
            <a:r>
              <a:rPr lang="en-US" sz="900" u="none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QR code is intended to provide scientific information for individual reference, and the information should not be altered or reproduced in any way. </a:t>
            </a:r>
          </a:p>
        </p:txBody>
      </p:sp>
      <p:sp>
        <p:nvSpPr>
          <p:cNvPr id="2" name="Content Placeholder 11">
            <a:extLst>
              <a:ext uri="{FF2B5EF4-FFF2-40B4-BE49-F238E27FC236}">
                <a16:creationId xmlns:a16="http://schemas.microsoft.com/office/drawing/2014/main" id="{28677A49-6A9C-D798-7E8C-463A3CB18E17}"/>
              </a:ext>
            </a:extLst>
          </p:cNvPr>
          <p:cNvSpPr txBox="1">
            <a:spLocks/>
          </p:cNvSpPr>
          <p:nvPr userDrawn="1"/>
        </p:nvSpPr>
        <p:spPr>
          <a:xfrm>
            <a:off x="1" y="6675120"/>
            <a:ext cx="12192000" cy="182880"/>
          </a:xfrm>
          <a:prstGeom prst="rect">
            <a:avLst/>
          </a:prstGeom>
        </p:spPr>
        <p:txBody>
          <a:bodyPr vert="horz" lIns="0" tIns="45720" rIns="0" bIns="45720" rtlCol="0" anchor="b">
            <a:noAutofit/>
          </a:bodyPr>
          <a:lstStyle>
            <a:lvl1pPr marL="0" indent="0" algn="l" defTabSz="914396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42900" indent="-171450" algn="l" defTabSz="914396" rtl="0" eaLnBrk="1" latinLnBrk="0" hangingPunct="1">
              <a:lnSpc>
                <a:spcPct val="95000"/>
              </a:lnSpc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700" kern="1200">
                <a:solidFill>
                  <a:schemeClr val="tx2">
                    <a:alpha val="8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14350" indent="-171450" algn="l" defTabSz="914396" rtl="0" eaLnBrk="1" latinLnBrk="0" hangingPunct="1">
              <a:lnSpc>
                <a:spcPct val="95000"/>
              </a:lnSpc>
              <a:spcBef>
                <a:spcPts val="600"/>
              </a:spcBef>
              <a:buClr>
                <a:schemeClr val="accent1"/>
              </a:buClr>
              <a:buFont typeface="Arial" panose="020B0606030504020204" pitchFamily="34" charset="0"/>
              <a:buChar char="–"/>
              <a:defRPr sz="1500" kern="1200">
                <a:solidFill>
                  <a:schemeClr val="tx2">
                    <a:alpha val="8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85800" indent="-171450" algn="l" defTabSz="914396" rtl="0" eaLnBrk="1" latinLnBrk="0" hangingPunct="1">
              <a:lnSpc>
                <a:spcPct val="95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300" kern="1200">
                <a:solidFill>
                  <a:schemeClr val="tx2">
                    <a:alpha val="8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00100" indent="-114300" algn="l" defTabSz="914396" rtl="0" eaLnBrk="1" latinLnBrk="0" hangingPunct="1">
              <a:lnSpc>
                <a:spcPct val="95000"/>
              </a:lnSpc>
              <a:spcBef>
                <a:spcPts val="600"/>
              </a:spcBef>
              <a:buClr>
                <a:schemeClr val="accent1"/>
              </a:buClr>
              <a:buFont typeface="Arial" panose="02070309020205020404" pitchFamily="49" charset="0"/>
              <a:buChar char="o"/>
              <a:defRPr sz="1100" kern="1200">
                <a:solidFill>
                  <a:schemeClr val="tx2">
                    <a:alpha val="8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590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88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86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85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n-US" sz="800" dirty="0">
                <a:solidFill>
                  <a:schemeClr val="bg1"/>
                </a:solidFill>
                <a:latin typeface="Arial" panose="020B0604020202020204" pitchFamily="34" charset="0"/>
              </a:rPr>
              <a:t>Presented by V </a:t>
            </a:r>
            <a:r>
              <a:rPr lang="en-US" sz="800" dirty="0" err="1">
                <a:solidFill>
                  <a:schemeClr val="bg1"/>
                </a:solidFill>
                <a:latin typeface="Arial" panose="020B0604020202020204" pitchFamily="34" charset="0"/>
              </a:rPr>
              <a:t>Sanchorawala</a:t>
            </a:r>
            <a:r>
              <a:rPr lang="en-US" sz="800" dirty="0">
                <a:solidFill>
                  <a:schemeClr val="bg1"/>
                </a:solidFill>
                <a:latin typeface="Arial" panose="020B0604020202020204" pitchFamily="34" charset="0"/>
              </a:rPr>
              <a:t> at the 67th American Society of Hematology (ASH) Annual Meeting; December 6–9, 2025; Orlando, FL, USA</a:t>
            </a:r>
          </a:p>
        </p:txBody>
      </p:sp>
      <p:pic>
        <p:nvPicPr>
          <p:cNvPr id="8" name="Picture 7" descr="A qr code with a few squares&#10;&#10;AI-generated content may be incorrect.">
            <a:extLst>
              <a:ext uri="{FF2B5EF4-FFF2-40B4-BE49-F238E27FC236}">
                <a16:creationId xmlns:a16="http://schemas.microsoft.com/office/drawing/2014/main" id="{73EFB96C-B220-90B5-B0B7-5517531476B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1143000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59839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10954631" y="6387133"/>
            <a:ext cx="274320" cy="314298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D2D1BBCB-56E8-744E-B233-22800C75D8C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0" name="Freeform 11">
            <a:extLst>
              <a:ext uri="{FF2B5EF4-FFF2-40B4-BE49-F238E27FC236}">
                <a16:creationId xmlns:a16="http://schemas.microsoft.com/office/drawing/2014/main" id="{5870EB36-E00E-4EC6-833E-65B7D29D3A12}"/>
              </a:ext>
            </a:extLst>
          </p:cNvPr>
          <p:cNvSpPr/>
          <p:nvPr/>
        </p:nvSpPr>
        <p:spPr>
          <a:xfrm>
            <a:off x="-817" y="1254072"/>
            <a:ext cx="12192817" cy="91440"/>
          </a:xfrm>
          <a:custGeom>
            <a:avLst/>
            <a:gdLst>
              <a:gd name="connsiteX0" fmla="*/ 0 w 32920606"/>
              <a:gd name="connsiteY0" fmla="*/ 0 h 81829"/>
              <a:gd name="connsiteX1" fmla="*/ 32920606 w 32920606"/>
              <a:gd name="connsiteY1" fmla="*/ 0 h 81829"/>
              <a:gd name="connsiteX2" fmla="*/ 32920606 w 32920606"/>
              <a:gd name="connsiteY2" fmla="*/ 81829 h 81829"/>
              <a:gd name="connsiteX3" fmla="*/ 0 w 32920606"/>
              <a:gd name="connsiteY3" fmla="*/ 81829 h 81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920606" h="81829">
                <a:moveTo>
                  <a:pt x="0" y="0"/>
                </a:moveTo>
                <a:lnTo>
                  <a:pt x="32920606" y="0"/>
                </a:lnTo>
                <a:lnTo>
                  <a:pt x="32920606" y="81829"/>
                </a:lnTo>
                <a:lnTo>
                  <a:pt x="0" y="81829"/>
                </a:lnTo>
                <a:close/>
              </a:path>
            </a:pathLst>
          </a:custGeom>
          <a:solidFill>
            <a:schemeClr val="tx2"/>
          </a:solidFill>
          <a:ln w="17143" cap="flat">
            <a:noFill/>
            <a:prstDash val="solid"/>
            <a:miter/>
          </a:ln>
        </p:spPr>
        <p:txBody>
          <a:bodyPr rtlCol="0" anchor="ctr"/>
          <a:lstStyle/>
          <a:p>
            <a:pPr>
              <a:lnSpc>
                <a:spcPct val="95000"/>
              </a:lnSpc>
              <a:spcAft>
                <a:spcPts val="375"/>
              </a:spcAft>
            </a:pPr>
            <a:endParaRPr lang="en-US" sz="262">
              <a:latin typeface="Arial" panose="020B0604020202020204" pitchFamily="34" charset="0"/>
            </a:endParaRPr>
          </a:p>
        </p:txBody>
      </p:sp>
      <p:sp>
        <p:nvSpPr>
          <p:cNvPr id="29" name="Freeform 10">
            <a:extLst>
              <a:ext uri="{FF2B5EF4-FFF2-40B4-BE49-F238E27FC236}">
                <a16:creationId xmlns:a16="http://schemas.microsoft.com/office/drawing/2014/main" id="{9283B3D2-27B7-4105-8E5F-78F95B14FD82}"/>
              </a:ext>
            </a:extLst>
          </p:cNvPr>
          <p:cNvSpPr/>
          <p:nvPr/>
        </p:nvSpPr>
        <p:spPr>
          <a:xfrm>
            <a:off x="-817" y="1"/>
            <a:ext cx="12192817" cy="1287099"/>
          </a:xfrm>
          <a:custGeom>
            <a:avLst/>
            <a:gdLst>
              <a:gd name="connsiteX0" fmla="*/ 0 w 32920606"/>
              <a:gd name="connsiteY0" fmla="*/ 0 h 4426167"/>
              <a:gd name="connsiteX1" fmla="*/ 32920606 w 32920606"/>
              <a:gd name="connsiteY1" fmla="*/ 0 h 4426167"/>
              <a:gd name="connsiteX2" fmla="*/ 32920606 w 32920606"/>
              <a:gd name="connsiteY2" fmla="*/ 4426168 h 4426167"/>
              <a:gd name="connsiteX3" fmla="*/ 0 w 32920606"/>
              <a:gd name="connsiteY3" fmla="*/ 4426168 h 44261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920606" h="4426167">
                <a:moveTo>
                  <a:pt x="0" y="0"/>
                </a:moveTo>
                <a:lnTo>
                  <a:pt x="32920606" y="0"/>
                </a:lnTo>
                <a:lnTo>
                  <a:pt x="32920606" y="4426168"/>
                </a:lnTo>
                <a:lnTo>
                  <a:pt x="0" y="4426168"/>
                </a:lnTo>
                <a:close/>
              </a:path>
            </a:pathLst>
          </a:custGeom>
          <a:solidFill>
            <a:schemeClr val="bg1"/>
          </a:solidFill>
          <a:ln w="17143" cap="flat">
            <a:noFill/>
            <a:prstDash val="solid"/>
            <a:miter/>
          </a:ln>
        </p:spPr>
        <p:txBody>
          <a:bodyPr rtlCol="0" anchor="ctr"/>
          <a:lstStyle/>
          <a:p>
            <a:pPr>
              <a:lnSpc>
                <a:spcPct val="95000"/>
              </a:lnSpc>
              <a:spcAft>
                <a:spcPts val="375"/>
              </a:spcAft>
            </a:pPr>
            <a:endParaRPr lang="en-US" sz="262">
              <a:latin typeface="Arial" panose="020B060402020202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/>
          </p:nvPr>
        </p:nvSpPr>
        <p:spPr>
          <a:xfrm>
            <a:off x="355597" y="1597025"/>
            <a:ext cx="11484001" cy="43891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noProof="0"/>
              <a:t>Subhead if necessary</a:t>
            </a:r>
          </a:p>
          <a:p>
            <a:pPr marL="171450" lvl="1"/>
            <a:r>
              <a:rPr lang="en-US" noProof="0"/>
              <a:t>First bullet</a:t>
            </a:r>
          </a:p>
          <a:p>
            <a:pPr marL="341313" lvl="2"/>
            <a:r>
              <a:rPr lang="en-US" noProof="0"/>
              <a:t>Second bullet</a:t>
            </a:r>
          </a:p>
          <a:p>
            <a:pPr marL="512763" marR="0" lvl="3" indent="-152400" algn="l" defTabSz="914396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Char char="§"/>
              <a:tabLst/>
              <a:defRPr/>
            </a:pPr>
            <a:r>
              <a:rPr lang="en-US" noProof="0"/>
              <a:t>Third bullet</a:t>
            </a:r>
          </a:p>
          <a:p>
            <a:pPr marL="719138" marR="0" lvl="3" indent="-179388" algn="l" defTabSz="914396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Tx/>
              <a:buChar char="◦"/>
              <a:tabLst/>
              <a:defRPr/>
            </a:pPr>
            <a:r>
              <a:rPr lang="en-US" noProof="0"/>
              <a:t>Fourth bullet</a:t>
            </a:r>
          </a:p>
        </p:txBody>
      </p:sp>
      <p:sp>
        <p:nvSpPr>
          <p:cNvPr id="2" name="Title Placeholder 1"/>
          <p:cNvSpPr>
            <a:spLocks noGrp="1"/>
          </p:cNvSpPr>
          <p:nvPr userDrawn="1">
            <p:ph type="title"/>
          </p:nvPr>
        </p:nvSpPr>
        <p:spPr>
          <a:xfrm>
            <a:off x="355598" y="142267"/>
            <a:ext cx="11484000" cy="97517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1668E0-239C-4BAA-B894-B6C5F7E263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5597" y="6309360"/>
            <a:ext cx="10473747" cy="314298"/>
          </a:xfrm>
          <a:prstGeom prst="rect">
            <a:avLst/>
          </a:prstGeom>
        </p:spPr>
        <p:txBody>
          <a:bodyPr vert="horz" lIns="90000" tIns="0" rIns="90000" bIns="0" rtlCol="0" anchor="b" anchorCtr="0"/>
          <a:lstStyle>
            <a:lvl1pPr algn="l">
              <a:lnSpc>
                <a:spcPct val="100000"/>
              </a:lnSpc>
              <a:spcAft>
                <a:spcPts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EEDE93E-FBE5-BB12-F116-4A39232D1BF2}"/>
              </a:ext>
            </a:extLst>
          </p:cNvPr>
          <p:cNvSpPr/>
          <p:nvPr userDrawn="1"/>
        </p:nvSpPr>
        <p:spPr>
          <a:xfrm>
            <a:off x="11350637" y="6015789"/>
            <a:ext cx="685800" cy="6856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600" spc="-20" baseline="0" dirty="0">
                <a:solidFill>
                  <a:schemeClr val="tx1"/>
                </a:solidFill>
                <a:latin typeface="Arial" panose="020B0604020202020204" pitchFamily="34" charset="0"/>
              </a:rPr>
              <a:t>Add QR </a:t>
            </a:r>
            <a:br>
              <a:rPr lang="en-GB" sz="600" spc="-20" baseline="0" dirty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en-GB" sz="600" spc="-20" baseline="0" dirty="0">
                <a:solidFill>
                  <a:schemeClr val="tx1"/>
                </a:solidFill>
                <a:latin typeface="Arial" panose="020B0604020202020204" pitchFamily="34" charset="0"/>
              </a:rPr>
              <a:t>code here on </a:t>
            </a:r>
            <a:br>
              <a:rPr lang="en-GB" sz="600" spc="-20" baseline="0" dirty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en-GB" sz="600" spc="-20" baseline="0" dirty="0">
                <a:solidFill>
                  <a:schemeClr val="tx1"/>
                </a:solidFill>
                <a:latin typeface="Arial" panose="020B0604020202020204" pitchFamily="34" charset="0"/>
              </a:rPr>
              <a:t>slide master</a:t>
            </a:r>
          </a:p>
          <a:p>
            <a:pPr algn="ctr"/>
            <a:r>
              <a:rPr lang="en-GB" sz="600" spc="-20" baseline="0" dirty="0">
                <a:solidFill>
                  <a:schemeClr val="tx1"/>
                </a:solidFill>
                <a:latin typeface="Arial" panose="020B0604020202020204" pitchFamily="34" charset="0"/>
              </a:rPr>
              <a:t>0.75” x 0.75“</a:t>
            </a:r>
          </a:p>
        </p:txBody>
      </p:sp>
      <p:sp>
        <p:nvSpPr>
          <p:cNvPr id="5" name="Content Placeholder 11">
            <a:extLst>
              <a:ext uri="{FF2B5EF4-FFF2-40B4-BE49-F238E27FC236}">
                <a16:creationId xmlns:a16="http://schemas.microsoft.com/office/drawing/2014/main" id="{BB083982-41FE-4786-6818-FFE45C1CFD6F}"/>
              </a:ext>
            </a:extLst>
          </p:cNvPr>
          <p:cNvSpPr txBox="1">
            <a:spLocks/>
          </p:cNvSpPr>
          <p:nvPr userDrawn="1"/>
        </p:nvSpPr>
        <p:spPr>
          <a:xfrm>
            <a:off x="861060" y="6675120"/>
            <a:ext cx="10469880" cy="182880"/>
          </a:xfrm>
          <a:prstGeom prst="rect">
            <a:avLst/>
          </a:prstGeom>
        </p:spPr>
        <p:txBody>
          <a:bodyPr vert="horz" lIns="0" tIns="0" rIns="0" bIns="45720" rtlCol="0" anchor="b">
            <a:normAutofit/>
          </a:bodyPr>
          <a:lstStyle>
            <a:lvl1pPr marL="0" indent="0" algn="l" defTabSz="914396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42900" indent="-171450" algn="l" defTabSz="914396" rtl="0" eaLnBrk="1" latinLnBrk="0" hangingPunct="1">
              <a:lnSpc>
                <a:spcPct val="95000"/>
              </a:lnSpc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700" kern="1200">
                <a:solidFill>
                  <a:schemeClr val="tx2">
                    <a:alpha val="8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14350" indent="-171450" algn="l" defTabSz="914396" rtl="0" eaLnBrk="1" latinLnBrk="0" hangingPunct="1">
              <a:lnSpc>
                <a:spcPct val="95000"/>
              </a:lnSpc>
              <a:spcBef>
                <a:spcPts val="600"/>
              </a:spcBef>
              <a:buClr>
                <a:schemeClr val="accent1"/>
              </a:buClr>
              <a:buFont typeface="Arial" panose="020B0606030504020204" pitchFamily="34" charset="0"/>
              <a:buChar char="–"/>
              <a:defRPr sz="1500" kern="1200">
                <a:solidFill>
                  <a:schemeClr val="tx2">
                    <a:alpha val="8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85800" indent="-171450" algn="l" defTabSz="914396" rtl="0" eaLnBrk="1" latinLnBrk="0" hangingPunct="1">
              <a:lnSpc>
                <a:spcPct val="95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300" kern="1200">
                <a:solidFill>
                  <a:schemeClr val="tx2">
                    <a:alpha val="8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00100" indent="-114300" algn="l" defTabSz="914396" rtl="0" eaLnBrk="1" latinLnBrk="0" hangingPunct="1">
              <a:lnSpc>
                <a:spcPct val="95000"/>
              </a:lnSpc>
              <a:spcBef>
                <a:spcPts val="600"/>
              </a:spcBef>
              <a:buClr>
                <a:schemeClr val="accent1"/>
              </a:buClr>
              <a:buFont typeface="Arial" panose="02070309020205020404" pitchFamily="49" charset="0"/>
              <a:buChar char="o"/>
              <a:defRPr sz="1100" kern="1200">
                <a:solidFill>
                  <a:schemeClr val="tx2">
                    <a:alpha val="8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590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88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86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85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n-US" sz="800">
                <a:solidFill>
                  <a:schemeClr val="accent1"/>
                </a:solidFill>
                <a:latin typeface="Arial" panose="020B0604020202020204" pitchFamily="34" charset="0"/>
              </a:rPr>
              <a:t>Presented by </a:t>
            </a:r>
            <a:r>
              <a:rPr lang="en-GB" sz="800">
                <a:solidFill>
                  <a:schemeClr val="accent1"/>
                </a:solidFill>
                <a:latin typeface="Arial" panose="020B0604020202020204" pitchFamily="34" charset="0"/>
              </a:rPr>
              <a:t>V </a:t>
            </a:r>
            <a:r>
              <a:rPr lang="en-GB" sz="800" err="1">
                <a:solidFill>
                  <a:schemeClr val="accent1"/>
                </a:solidFill>
                <a:latin typeface="Arial" panose="020B0604020202020204" pitchFamily="34" charset="0"/>
              </a:rPr>
              <a:t>Sanchorawala</a:t>
            </a:r>
            <a:r>
              <a:rPr lang="en-GB" sz="800">
                <a:solidFill>
                  <a:schemeClr val="accent1"/>
                </a:solidFill>
                <a:latin typeface="Arial" panose="020B0604020202020204" pitchFamily="34" charset="0"/>
              </a:rPr>
              <a:t> at the 67th American Society of </a:t>
            </a:r>
            <a:r>
              <a:rPr lang="en-GB" sz="800" err="1">
                <a:solidFill>
                  <a:schemeClr val="accent1"/>
                </a:solidFill>
                <a:latin typeface="Arial" panose="020B0604020202020204" pitchFamily="34" charset="0"/>
              </a:rPr>
              <a:t>Hematology</a:t>
            </a:r>
            <a:r>
              <a:rPr lang="en-GB" sz="800">
                <a:solidFill>
                  <a:schemeClr val="accent1"/>
                </a:solidFill>
                <a:latin typeface="Arial" panose="020B0604020202020204" pitchFamily="34" charset="0"/>
              </a:rPr>
              <a:t> (ASH) Annual Meeting; December 6–9, 2025; Orlando, FL, USA</a:t>
            </a:r>
            <a:endParaRPr lang="en-US" sz="800">
              <a:solidFill>
                <a:schemeClr val="accent1"/>
              </a:solidFill>
              <a:latin typeface="Arial" panose="020B0604020202020204" pitchFamily="34" charset="0"/>
            </a:endParaRPr>
          </a:p>
        </p:txBody>
      </p:sp>
      <p:pic>
        <p:nvPicPr>
          <p:cNvPr id="9" name="Picture 8" descr="A qr code with a few squares&#10;&#10;AI-generated content may be incorrect.">
            <a:extLst>
              <a:ext uri="{FF2B5EF4-FFF2-40B4-BE49-F238E27FC236}">
                <a16:creationId xmlns:a16="http://schemas.microsoft.com/office/drawing/2014/main" id="{FB88F70D-D93A-45EA-0E56-1DEB918A97ED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0637" y="6015631"/>
            <a:ext cx="685800" cy="6858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A773554-3A33-15FD-35A5-3471C9B6D822}"/>
              </a:ext>
            </a:extLst>
          </p:cNvPr>
          <p:cNvSpPr txBox="1"/>
          <p:nvPr userDrawn="1"/>
        </p:nvSpPr>
        <p:spPr>
          <a:xfrm rot="20144039">
            <a:off x="465903" y="2739137"/>
            <a:ext cx="10504967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i="1" dirty="0">
                <a:solidFill>
                  <a:srgbClr val="FFFFFF">
                    <a:lumMod val="95000"/>
                  </a:srgbClr>
                </a:solidFill>
                <a:latin typeface="Johnson Text"/>
              </a:rPr>
              <a:t>DRAFT SLIDES</a:t>
            </a:r>
          </a:p>
        </p:txBody>
      </p:sp>
    </p:spTree>
    <p:extLst>
      <p:ext uri="{BB962C8B-B14F-4D97-AF65-F5344CB8AC3E}">
        <p14:creationId xmlns:p14="http://schemas.microsoft.com/office/powerpoint/2010/main" val="1701207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hdr="0" dt="0"/>
  <p:txStyles>
    <p:titleStyle>
      <a:lvl1pPr marL="0" marR="0" indent="0" algn="l" defTabSz="142861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0" lang="en-US" sz="3200" b="1" i="0" u="none" strike="noStrike" kern="1200" cap="none" spc="0" normalizeH="0" baseline="0" dirty="0">
          <a:ln>
            <a:noFill/>
          </a:ln>
          <a:solidFill>
            <a:srgbClr val="EB1700"/>
          </a:solidFill>
          <a:effectLst/>
          <a:uLnTx/>
          <a:uFillTx/>
          <a:latin typeface="Arial" panose="020B0604020202020204" pitchFamily="34" charset="0"/>
          <a:ea typeface="+mj-ea"/>
          <a:cs typeface="Arial" panose="020B0604020202020204" pitchFamily="34" charset="0"/>
          <a:rtl val="0"/>
        </a:defRPr>
      </a:lvl1pPr>
    </p:titleStyle>
    <p:bodyStyle>
      <a:lvl1pPr marL="0" indent="0" algn="l" defTabSz="914396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None/>
        <a:defRPr lang="en-US" sz="1800" b="1" kern="1200" dirty="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42900" indent="-171450" algn="l" defTabSz="914396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lang="en-US" sz="1800" kern="1200" dirty="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514350" indent="-171450" algn="l" defTabSz="914396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Font typeface="Arial" panose="020B0606030504020204" pitchFamily="34" charset="0"/>
        <a:buChar char="–"/>
        <a:defRPr lang="en-US" sz="1800" kern="1200" dirty="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825500" indent="-285750" algn="l" defTabSz="914396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Arial" panose="02070309020205020404" pitchFamily="49" charset="0"/>
        <a:buChar char="o"/>
        <a:defRPr lang="en-US" sz="1800" kern="1200" dirty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825500" indent="-173736" algn="l" defTabSz="914396" rtl="0" eaLnBrk="1" latinLnBrk="0" hangingPunct="1">
        <a:lnSpc>
          <a:spcPct val="95000"/>
        </a:lnSpc>
        <a:spcBef>
          <a:spcPts val="600"/>
        </a:spcBef>
        <a:buClr>
          <a:schemeClr val="accent1"/>
        </a:buClr>
        <a:buFont typeface="Arial" panose="02070309020205020404" pitchFamily="49" charset="0"/>
        <a:buChar char="o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5pPr>
      <a:lvl6pPr marL="2514590" indent="-228599" algn="l" defTabSz="91439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8" indent="-228599" algn="l" defTabSz="91439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86" indent="-228599" algn="l" defTabSz="91439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85" indent="-228599" algn="l" defTabSz="91439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8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6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5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93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91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9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88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86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795907-7298-D843-1284-B0089FA81A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B2EA3A8-9896-E6E0-DFDD-E2ED6FECF01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3200"/>
              <a:t>Cardiac Risk Factors and Cardiac Events in Patients with Newly Diagnosed Amyloid Light Chain (AL) Amyloidosis from the Phase 2 AQUARIUS Study of Daratumumab (DARA) plus Bortezomib, Cyclophosphamide, and Dexamethasone (D-</a:t>
            </a:r>
            <a:r>
              <a:rPr lang="en-US" sz="3200" err="1"/>
              <a:t>VCd</a:t>
            </a:r>
            <a:r>
              <a:rPr lang="en-US" sz="3200"/>
              <a:t>)</a:t>
            </a:r>
            <a:endParaRPr lang="en-US" sz="2800" b="1" dirty="0">
              <a:latin typeface="Arial" panose="020B0604020202020204" pitchFamily="34" charset="0"/>
            </a:endParaRPr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94A0227C-E430-0F7E-3E6F-5A1F8E27F9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Vaishali Sanchorawala,</a:t>
            </a:r>
            <a:r>
              <a:rPr lang="en-US" baseline="30000" dirty="0"/>
              <a:t>1*</a:t>
            </a:r>
            <a:r>
              <a:rPr lang="en-US" dirty="0"/>
              <a:t> Monique C. Minnema,</a:t>
            </a:r>
            <a:r>
              <a:rPr lang="en-US" baseline="30000" dirty="0"/>
              <a:t>2</a:t>
            </a:r>
            <a:r>
              <a:rPr lang="en-US" dirty="0"/>
              <a:t> Yvonne Efebera,</a:t>
            </a:r>
            <a:r>
              <a:rPr lang="en-US" baseline="30000" dirty="0"/>
              <a:t>3</a:t>
            </a:r>
            <a:r>
              <a:rPr lang="en-US" dirty="0"/>
              <a:t> Angela Dispenzieri,</a:t>
            </a:r>
            <a:r>
              <a:rPr lang="en-US" baseline="30000" dirty="0"/>
              <a:t>4</a:t>
            </a:r>
            <a:br>
              <a:rPr lang="en-US" baseline="30000" dirty="0"/>
            </a:br>
            <a:r>
              <a:rPr lang="en-US" dirty="0"/>
              <a:t>Ashutosh Wechalekar,</a:t>
            </a:r>
            <a:r>
              <a:rPr lang="en-US" baseline="30000" dirty="0"/>
              <a:t>5</a:t>
            </a:r>
            <a:r>
              <a:rPr lang="en-US" dirty="0"/>
              <a:t> Martha Grogan,</a:t>
            </a:r>
            <a:r>
              <a:rPr lang="en-US" baseline="30000" dirty="0"/>
              <a:t>4</a:t>
            </a:r>
            <a:r>
              <a:rPr lang="en-US" dirty="0"/>
              <a:t> Antoine Huart,</a:t>
            </a:r>
            <a:r>
              <a:rPr lang="en-US" baseline="30000" dirty="0"/>
              <a:t>6</a:t>
            </a:r>
            <a:r>
              <a:rPr lang="en-US" dirty="0"/>
              <a:t> Michael Rosenzweig,</a:t>
            </a:r>
            <a:r>
              <a:rPr lang="en-US" baseline="30000" dirty="0"/>
              <a:t>7 </a:t>
            </a:r>
            <a:r>
              <a:rPr lang="en-US" dirty="0"/>
              <a:t>Brandon Blue,</a:t>
            </a:r>
            <a:r>
              <a:rPr lang="en-US" baseline="30000" dirty="0"/>
              <a:t>8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Faizi Jamal,</a:t>
            </a:r>
            <a:r>
              <a:rPr lang="en-US" baseline="30000" dirty="0"/>
              <a:t>9 </a:t>
            </a:r>
            <a:r>
              <a:rPr lang="en-US" dirty="0"/>
              <a:t>Christopher Pericone,</a:t>
            </a:r>
            <a:r>
              <a:rPr lang="en-US" baseline="30000" dirty="0"/>
              <a:t>10</a:t>
            </a:r>
            <a:r>
              <a:rPr lang="en-US" dirty="0"/>
              <a:t> Sandra Y Vasey,</a:t>
            </a:r>
            <a:r>
              <a:rPr lang="en-US" baseline="30000" dirty="0"/>
              <a:t>11</a:t>
            </a:r>
            <a:r>
              <a:rPr lang="en-US" dirty="0"/>
              <a:t> Yuping Chen,</a:t>
            </a:r>
            <a:r>
              <a:rPr lang="en-US" baseline="30000" dirty="0"/>
              <a:t>12 </a:t>
            </a:r>
            <a:r>
              <a:rPr lang="en-US" dirty="0"/>
              <a:t>Matteo Loi,</a:t>
            </a:r>
            <a:r>
              <a:rPr lang="en-US" baseline="30000" dirty="0"/>
              <a:t>13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NamPhuong</a:t>
            </a:r>
            <a:r>
              <a:rPr lang="en-US" dirty="0"/>
              <a:t> Tran,</a:t>
            </a:r>
            <a:r>
              <a:rPr lang="en-US" baseline="30000" dirty="0"/>
              <a:t>14 </a:t>
            </a:r>
            <a:r>
              <a:rPr lang="en-US" dirty="0"/>
              <a:t>Efstathios Kastritis</a:t>
            </a:r>
            <a:r>
              <a:rPr lang="en-US" baseline="30000" dirty="0"/>
              <a:t>15</a:t>
            </a:r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2B2D940-966F-520A-04C0-D4C8C5DF4E2F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baseline="30000" dirty="0"/>
              <a:t>1</a:t>
            </a:r>
            <a:r>
              <a:rPr lang="en-US" dirty="0"/>
              <a:t>Amyloidosis Center, Boston University School of Medicine and Boston Medical Center, Boston, MA, USA; </a:t>
            </a:r>
            <a:r>
              <a:rPr lang="en-US" baseline="30000" dirty="0"/>
              <a:t>2</a:t>
            </a:r>
            <a:r>
              <a:rPr lang="en-US" dirty="0"/>
              <a:t>University Medical Center Utrecht, Utrecht, Netherlands; </a:t>
            </a:r>
            <a:r>
              <a:rPr lang="en-US" baseline="30000" dirty="0"/>
              <a:t>3</a:t>
            </a:r>
            <a:r>
              <a:rPr lang="en-US" dirty="0"/>
              <a:t>Ohio Health, Columbus, OH, USA; </a:t>
            </a:r>
            <a:r>
              <a:rPr lang="en-US" baseline="30000" dirty="0"/>
              <a:t>4</a:t>
            </a:r>
            <a:r>
              <a:rPr lang="en-US" dirty="0"/>
              <a:t>Mayo Clinic, Rochester, MN, USA; </a:t>
            </a:r>
            <a:r>
              <a:rPr lang="en-US" baseline="30000" dirty="0"/>
              <a:t>5</a:t>
            </a:r>
            <a:r>
              <a:rPr lang="en-US" dirty="0"/>
              <a:t>University College London, London, UK; </a:t>
            </a:r>
            <a:r>
              <a:rPr lang="en-US" baseline="30000" dirty="0"/>
              <a:t>6</a:t>
            </a:r>
            <a:r>
              <a:rPr lang="en-US" dirty="0"/>
              <a:t>Toulouse University Hospital, Toulouse, France; </a:t>
            </a:r>
            <a:r>
              <a:rPr lang="en-US" baseline="30000" dirty="0"/>
              <a:t>7</a:t>
            </a:r>
            <a:r>
              <a:rPr lang="en-US" dirty="0"/>
              <a:t>Judy and Bernard Briskin Center for Multiple Myeloma Research, City of Hope National Medical Center, Duarte, CA, USA;</a:t>
            </a:r>
            <a:r>
              <a:rPr lang="en-US" baseline="30000" dirty="0"/>
              <a:t> 8</a:t>
            </a:r>
            <a:r>
              <a:rPr lang="en-US" dirty="0"/>
              <a:t>H. Lee Moffitt Cancer Center and Research Institute, Tampa, FL, USA;</a:t>
            </a:r>
            <a:r>
              <a:rPr lang="en-US" baseline="30000" dirty="0"/>
              <a:t> 9</a:t>
            </a:r>
            <a:r>
              <a:rPr lang="en-US" dirty="0"/>
              <a:t>City of Hope National Medical Center, Duarte, CA, USA; </a:t>
            </a:r>
            <a:r>
              <a:rPr lang="en-US" baseline="30000" dirty="0"/>
              <a:t>10</a:t>
            </a:r>
            <a:r>
              <a:rPr lang="en-US" dirty="0"/>
              <a:t>Johnson &amp; Johnson, Raritan, NJ, USA;</a:t>
            </a:r>
            <a:r>
              <a:rPr lang="en-US" baseline="30000" dirty="0"/>
              <a:t> 11</a:t>
            </a:r>
            <a:r>
              <a:rPr lang="en-US" dirty="0"/>
              <a:t>Johnson &amp; Johnson, Spring House, PA, USA;</a:t>
            </a:r>
            <a:r>
              <a:rPr lang="en-US" baseline="30000" dirty="0"/>
              <a:t> 12</a:t>
            </a:r>
            <a:r>
              <a:rPr lang="en-US" dirty="0"/>
              <a:t>Johnson &amp; Johnson, Shanghai, China; </a:t>
            </a:r>
            <a:r>
              <a:rPr lang="en-US" baseline="30000" dirty="0"/>
              <a:t>13</a:t>
            </a:r>
            <a:r>
              <a:rPr lang="en-US" dirty="0"/>
              <a:t>Johnson &amp; Johnson, Netherlands;</a:t>
            </a:r>
            <a:r>
              <a:rPr lang="en-US" baseline="30000" dirty="0"/>
              <a:t> 14</a:t>
            </a:r>
            <a:r>
              <a:rPr lang="en-US" dirty="0"/>
              <a:t>Johnson &amp; Johnson, Los Angeles, CA, USA;</a:t>
            </a:r>
            <a:r>
              <a:rPr lang="en-US" baseline="30000" dirty="0"/>
              <a:t> 15</a:t>
            </a:r>
            <a:r>
              <a:rPr lang="en-US" dirty="0"/>
              <a:t>National and </a:t>
            </a:r>
            <a:r>
              <a:rPr lang="en-US" err="1"/>
              <a:t>Kapodistrian</a:t>
            </a:r>
            <a:r>
              <a:rPr lang="en-US" dirty="0"/>
              <a:t> University of Athens, School of Medicine, Athens, Greece</a:t>
            </a:r>
          </a:p>
        </p:txBody>
      </p:sp>
      <p:sp>
        <p:nvSpPr>
          <p:cNvPr id="7" name="Underrubrik 4">
            <a:extLst>
              <a:ext uri="{FF2B5EF4-FFF2-40B4-BE49-F238E27FC236}">
                <a16:creationId xmlns:a16="http://schemas.microsoft.com/office/drawing/2014/main" id="{AC5037DF-FBDE-CBFD-E3E3-BC1DC898E27B}"/>
              </a:ext>
            </a:extLst>
          </p:cNvPr>
          <p:cNvSpPr txBox="1">
            <a:spLocks/>
          </p:cNvSpPr>
          <p:nvPr/>
        </p:nvSpPr>
        <p:spPr>
          <a:xfrm>
            <a:off x="787399" y="3978247"/>
            <a:ext cx="8964000" cy="3077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396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 lang="en-US" sz="14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396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None/>
              <a:defRPr lang="en-US"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396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Arial" panose="020B0606030504020204" pitchFamily="34" charset="0"/>
              <a:buNone/>
              <a:defRPr lang="en-US"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396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Arial" panose="02070309020205020404" pitchFamily="49" charset="0"/>
              <a:buNone/>
              <a:defRPr lang="en-US"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396" rtl="0" eaLnBrk="1" latinLnBrk="0" hangingPunct="1">
              <a:lnSpc>
                <a:spcPct val="95000"/>
              </a:lnSpc>
              <a:spcBef>
                <a:spcPts val="600"/>
              </a:spcBef>
              <a:buClr>
                <a:schemeClr val="accent1"/>
              </a:buClr>
              <a:buFont typeface="Arial" panose="02070309020205020404" pitchFamily="49" charset="0"/>
              <a:buNone/>
              <a:defRPr lang="en-US"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3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1700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0108B3-8083-945D-0BEA-5C43B0FD692A}"/>
              </a:ext>
            </a:extLst>
          </p:cNvPr>
          <p:cNvSpPr txBox="1"/>
          <p:nvPr/>
        </p:nvSpPr>
        <p:spPr>
          <a:xfrm>
            <a:off x="0" y="-1213089"/>
            <a:ext cx="12192000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10-minute presentation, 5-minute discussion</a:t>
            </a:r>
          </a:p>
          <a:p>
            <a:r>
              <a:rPr lang="en-GB" dirty="0">
                <a:solidFill>
                  <a:srgbClr val="FF0000"/>
                </a:solidFill>
              </a:rPr>
              <a:t>Note: ASH guidance is </a:t>
            </a:r>
            <a:r>
              <a:rPr lang="en-GB" i="1" dirty="0">
                <a:solidFill>
                  <a:srgbClr val="FF0000"/>
                </a:solidFill>
              </a:rPr>
              <a:t>to not include </a:t>
            </a:r>
            <a:r>
              <a:rPr lang="en-GB" dirty="0">
                <a:solidFill>
                  <a:srgbClr val="FF0000"/>
                </a:solidFill>
              </a:rPr>
              <a:t>a disclosure slide – ASH will create and display disclosures</a:t>
            </a:r>
          </a:p>
          <a:p>
            <a:endParaRPr lang="en-GB" dirty="0">
              <a:solidFill>
                <a:srgbClr val="FF0000"/>
              </a:solidFill>
            </a:endParaRPr>
          </a:p>
          <a:p>
            <a:r>
              <a:rPr lang="en-GB" dirty="0">
                <a:solidFill>
                  <a:srgbClr val="FF0000"/>
                </a:solidFill>
              </a:rPr>
              <a:t>Note: J&amp;J teams aligned to use this template vs the template provided by ASH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F5216BBC-EEDA-DE1D-0D37-D5DE78955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>
                <a:cs typeface="Arial" panose="020B0604020202020204" pitchFamily="34" charset="0"/>
              </a:rPr>
              <a:t>Presented by V Sanchorawala at the 67</a:t>
            </a:r>
            <a:r>
              <a:rPr lang="en-US" baseline="30000">
                <a:cs typeface="Arial" panose="020B0604020202020204" pitchFamily="34" charset="0"/>
              </a:rPr>
              <a:t>th</a:t>
            </a:r>
            <a:r>
              <a:rPr lang="en-US">
                <a:cs typeface="Arial" panose="020B0604020202020204" pitchFamily="34" charset="0"/>
              </a:rPr>
              <a:t> American Society of Hematology (ASH) Annual Meeting; December 6–9, 2025; Orlando, FL, USA</a:t>
            </a:r>
            <a:endParaRPr 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9512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0026CB-370F-9C6C-B5D5-DA155F40D4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66BCD-586B-F397-B8C0-257786282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AQUARIUS: Cardiac Biomarkers Over Time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3AADFB-5987-E5A6-1B7D-83CE6356F5E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>
                <a:cs typeface="Arial" panose="020B0604020202020204" pitchFamily="34" charset="0"/>
              </a:rPr>
              <a:t>Note: Per protocol, DEs were done on or around Day 1 of each cycle.</a:t>
            </a:r>
          </a:p>
          <a:p>
            <a:r>
              <a:rPr lang="en-GB" dirty="0">
                <a:cs typeface="Arial" panose="020B0604020202020204" pitchFamily="34" charset="0"/>
              </a:rPr>
              <a:t>D, daratumumab subcutaneous + recombinant human hyaluronidase PH20 (rHuPH20); DE, disease evaluation; HS, high sensitivity; NT-</a:t>
            </a:r>
            <a:r>
              <a:rPr lang="en-GB" dirty="0" err="1">
                <a:cs typeface="Arial" panose="020B0604020202020204" pitchFamily="34" charset="0"/>
              </a:rPr>
              <a:t>proBNP</a:t>
            </a:r>
            <a:r>
              <a:rPr lang="en-GB" dirty="0">
                <a:cs typeface="Arial" panose="020B0604020202020204" pitchFamily="34" charset="0"/>
              </a:rPr>
              <a:t>, N-terminal pro-brain natriuretic peptide; </a:t>
            </a:r>
            <a:r>
              <a:rPr lang="en-GB" dirty="0" err="1">
                <a:cs typeface="Arial" panose="020B0604020202020204" pitchFamily="34" charset="0"/>
              </a:rPr>
              <a:t>VCd</a:t>
            </a:r>
            <a:r>
              <a:rPr lang="en-GB" dirty="0">
                <a:cs typeface="Arial" panose="020B0604020202020204" pitchFamily="34" charset="0"/>
              </a:rPr>
              <a:t>, cyclophosphamide-bortezomib-dexamethasone.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6E42D5-16DB-8056-5CA7-AAF25BA25B0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D1BBCB-56E8-744E-B233-22800C75D8C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799FBC4-ECF9-6262-BAD9-255976948780}"/>
              </a:ext>
            </a:extLst>
          </p:cNvPr>
          <p:cNvSpPr txBox="1"/>
          <p:nvPr/>
        </p:nvSpPr>
        <p:spPr>
          <a:xfrm>
            <a:off x="597408" y="1552891"/>
            <a:ext cx="50179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Mean (+/- SE) Values for NT-</a:t>
            </a:r>
            <a:r>
              <a:rPr lang="en-GB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proBNP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 (ng/L) Over Time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531DD32F-8BDC-C2BB-C8EB-2B4F2327054A}"/>
              </a:ext>
            </a:extLst>
          </p:cNvPr>
          <p:cNvSpPr txBox="1"/>
          <p:nvPr/>
        </p:nvSpPr>
        <p:spPr>
          <a:xfrm>
            <a:off x="355598" y="5238963"/>
            <a:ext cx="11480804" cy="476726"/>
          </a:xfrm>
          <a:prstGeom prst="roundRect">
            <a:avLst>
              <a:gd name="adj" fmla="val 16922"/>
            </a:avLst>
          </a:prstGeom>
          <a:solidFill>
            <a:srgbClr val="564C47"/>
          </a:solidFill>
        </p:spPr>
        <p:txBody>
          <a:bodyPr wrap="square" lIns="91440" tIns="91440" rIns="91440" bIns="91440">
            <a:spAutoFit/>
          </a:bodyPr>
          <a:lstStyle/>
          <a:p>
            <a:pPr marL="0" marR="0" lvl="1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Arial" panose="020B0606030504020204" pitchFamily="34" charset="0"/>
                <a:cs typeface="Arial" panose="020B0604020202020204" pitchFamily="34" charset="0"/>
                <a:sym typeface="Arial"/>
              </a:rPr>
              <a:t>NT-</a:t>
            </a:r>
            <a:r>
              <a:rPr kumimoji="0" lang="en-US" sz="16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Arial" panose="020B0606030504020204" pitchFamily="34" charset="0"/>
                <a:cs typeface="Arial" panose="020B0604020202020204" pitchFamily="34" charset="0"/>
                <a:sym typeface="Arial"/>
              </a:rPr>
              <a:t>proBNP</a:t>
            </a: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Arial" panose="020B0606030504020204" pitchFamily="34" charset="0"/>
                <a:cs typeface="Arial" panose="020B0604020202020204" pitchFamily="34" charset="0"/>
                <a:sym typeface="Arial"/>
              </a:rPr>
              <a:t> and HS troponin T levels improved with both daratumumab + immediate and deferred </a:t>
            </a:r>
            <a:r>
              <a:rPr kumimoji="0" lang="en-US" sz="16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Arial" panose="020B0606030504020204" pitchFamily="34" charset="0"/>
                <a:cs typeface="Arial" panose="020B0604020202020204" pitchFamily="34" charset="0"/>
                <a:sym typeface="Arial"/>
              </a:rPr>
              <a:t>VCd</a:t>
            </a:r>
            <a:endParaRPr kumimoji="0" lang="en-GB" sz="16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Arial" panose="020B0606030504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369705F-20A2-61FD-AA8F-720CD5594554}"/>
              </a:ext>
            </a:extLst>
          </p:cNvPr>
          <p:cNvSpPr txBox="1"/>
          <p:nvPr/>
        </p:nvSpPr>
        <p:spPr>
          <a:xfrm>
            <a:off x="5790890" y="1552891"/>
            <a:ext cx="60510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Mean (+/- SE) Values for High-Sensitivity Troponin T (ng/L) Over Time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Free-form: Shape 10">
            <a:extLst>
              <a:ext uri="{FF2B5EF4-FFF2-40B4-BE49-F238E27FC236}">
                <a16:creationId xmlns:a16="http://schemas.microsoft.com/office/drawing/2014/main" id="{82040614-F3B4-6841-4C84-78007DE155E7}"/>
              </a:ext>
            </a:extLst>
          </p:cNvPr>
          <p:cNvSpPr/>
          <p:nvPr/>
        </p:nvSpPr>
        <p:spPr>
          <a:xfrm>
            <a:off x="1575620" y="2096867"/>
            <a:ext cx="4064579" cy="1907942"/>
          </a:xfrm>
          <a:custGeom>
            <a:avLst/>
            <a:gdLst>
              <a:gd name="connsiteX0" fmla="*/ 0 w 4064579"/>
              <a:gd name="connsiteY0" fmla="*/ 0 h 1907942"/>
              <a:gd name="connsiteX1" fmla="*/ 0 w 4064579"/>
              <a:gd name="connsiteY1" fmla="*/ 1907943 h 1907942"/>
              <a:gd name="connsiteX2" fmla="*/ 4064579 w 4064579"/>
              <a:gd name="connsiteY2" fmla="*/ 1907943 h 1907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64579" h="1907942">
                <a:moveTo>
                  <a:pt x="0" y="0"/>
                </a:moveTo>
                <a:lnTo>
                  <a:pt x="0" y="1907943"/>
                </a:lnTo>
                <a:lnTo>
                  <a:pt x="4064579" y="1907943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" name="Free-form: Shape 12">
            <a:extLst>
              <a:ext uri="{FF2B5EF4-FFF2-40B4-BE49-F238E27FC236}">
                <a16:creationId xmlns:a16="http://schemas.microsoft.com/office/drawing/2014/main" id="{6D7AE174-4333-C31A-1423-C30B02942D19}"/>
              </a:ext>
            </a:extLst>
          </p:cNvPr>
          <p:cNvSpPr/>
          <p:nvPr/>
        </p:nvSpPr>
        <p:spPr>
          <a:xfrm>
            <a:off x="1531407" y="2593712"/>
            <a:ext cx="44212" cy="10460"/>
          </a:xfrm>
          <a:custGeom>
            <a:avLst/>
            <a:gdLst>
              <a:gd name="connsiteX0" fmla="*/ 0 w 44212"/>
              <a:gd name="connsiteY0" fmla="*/ 0 h 10460"/>
              <a:gd name="connsiteX1" fmla="*/ 44212 w 44212"/>
              <a:gd name="connsiteY1" fmla="*/ 0 h 10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4212" h="10460">
                <a:moveTo>
                  <a:pt x="0" y="0"/>
                </a:moveTo>
                <a:lnTo>
                  <a:pt x="44212" y="0"/>
                </a:lnTo>
              </a:path>
            </a:pathLst>
          </a:custGeom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-form: Shape 13">
            <a:extLst>
              <a:ext uri="{FF2B5EF4-FFF2-40B4-BE49-F238E27FC236}">
                <a16:creationId xmlns:a16="http://schemas.microsoft.com/office/drawing/2014/main" id="{718EA832-25B2-5DB2-1941-CEB3AC3DCA00}"/>
              </a:ext>
            </a:extLst>
          </p:cNvPr>
          <p:cNvSpPr/>
          <p:nvPr/>
        </p:nvSpPr>
        <p:spPr>
          <a:xfrm>
            <a:off x="1531407" y="3051268"/>
            <a:ext cx="44212" cy="10460"/>
          </a:xfrm>
          <a:custGeom>
            <a:avLst/>
            <a:gdLst>
              <a:gd name="connsiteX0" fmla="*/ 0 w 44212"/>
              <a:gd name="connsiteY0" fmla="*/ 0 h 10460"/>
              <a:gd name="connsiteX1" fmla="*/ 44212 w 44212"/>
              <a:gd name="connsiteY1" fmla="*/ 0 h 10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4212" h="10460">
                <a:moveTo>
                  <a:pt x="0" y="0"/>
                </a:moveTo>
                <a:lnTo>
                  <a:pt x="44212" y="0"/>
                </a:lnTo>
              </a:path>
            </a:pathLst>
          </a:custGeom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Free-form: Shape 14">
            <a:extLst>
              <a:ext uri="{FF2B5EF4-FFF2-40B4-BE49-F238E27FC236}">
                <a16:creationId xmlns:a16="http://schemas.microsoft.com/office/drawing/2014/main" id="{925099BC-3651-ED79-E736-92C4103D05EF}"/>
              </a:ext>
            </a:extLst>
          </p:cNvPr>
          <p:cNvSpPr/>
          <p:nvPr/>
        </p:nvSpPr>
        <p:spPr>
          <a:xfrm>
            <a:off x="1531407" y="3511787"/>
            <a:ext cx="44212" cy="10460"/>
          </a:xfrm>
          <a:custGeom>
            <a:avLst/>
            <a:gdLst>
              <a:gd name="connsiteX0" fmla="*/ 0 w 44212"/>
              <a:gd name="connsiteY0" fmla="*/ 0 h 10460"/>
              <a:gd name="connsiteX1" fmla="*/ 44212 w 44212"/>
              <a:gd name="connsiteY1" fmla="*/ 0 h 10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4212" h="10460">
                <a:moveTo>
                  <a:pt x="0" y="0"/>
                </a:moveTo>
                <a:lnTo>
                  <a:pt x="44212" y="0"/>
                </a:lnTo>
              </a:path>
            </a:pathLst>
          </a:custGeom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-form: Shape 15">
            <a:extLst>
              <a:ext uri="{FF2B5EF4-FFF2-40B4-BE49-F238E27FC236}">
                <a16:creationId xmlns:a16="http://schemas.microsoft.com/office/drawing/2014/main" id="{24100B38-1D89-2919-E918-41323FE219C8}"/>
              </a:ext>
            </a:extLst>
          </p:cNvPr>
          <p:cNvSpPr/>
          <p:nvPr/>
        </p:nvSpPr>
        <p:spPr>
          <a:xfrm>
            <a:off x="1531407" y="3975270"/>
            <a:ext cx="44212" cy="10460"/>
          </a:xfrm>
          <a:custGeom>
            <a:avLst/>
            <a:gdLst>
              <a:gd name="connsiteX0" fmla="*/ 0 w 44212"/>
              <a:gd name="connsiteY0" fmla="*/ 0 h 10460"/>
              <a:gd name="connsiteX1" fmla="*/ 44212 w 44212"/>
              <a:gd name="connsiteY1" fmla="*/ 0 h 10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4212" h="10460">
                <a:moveTo>
                  <a:pt x="0" y="0"/>
                </a:moveTo>
                <a:lnTo>
                  <a:pt x="44212" y="0"/>
                </a:lnTo>
              </a:path>
            </a:pathLst>
          </a:custGeom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" name="Free-form: Shape 16">
            <a:extLst>
              <a:ext uri="{FF2B5EF4-FFF2-40B4-BE49-F238E27FC236}">
                <a16:creationId xmlns:a16="http://schemas.microsoft.com/office/drawing/2014/main" id="{B179BB7A-7B5C-9A85-4843-43FD7F2E856F}"/>
              </a:ext>
            </a:extLst>
          </p:cNvPr>
          <p:cNvSpPr/>
          <p:nvPr/>
        </p:nvSpPr>
        <p:spPr>
          <a:xfrm>
            <a:off x="1672884" y="4004809"/>
            <a:ext cx="10439" cy="38389"/>
          </a:xfrm>
          <a:custGeom>
            <a:avLst/>
            <a:gdLst>
              <a:gd name="connsiteX0" fmla="*/ 0 w 10439"/>
              <a:gd name="connsiteY0" fmla="*/ 38389 h 38389"/>
              <a:gd name="connsiteX1" fmla="*/ 0 w 10439"/>
              <a:gd name="connsiteY1" fmla="*/ 0 h 38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439" h="38389">
                <a:moveTo>
                  <a:pt x="0" y="38389"/>
                </a:moveTo>
                <a:lnTo>
                  <a:pt x="0" y="0"/>
                </a:lnTo>
              </a:path>
            </a:pathLst>
          </a:custGeom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8" name="Free-form: Shape 17">
            <a:extLst>
              <a:ext uri="{FF2B5EF4-FFF2-40B4-BE49-F238E27FC236}">
                <a16:creationId xmlns:a16="http://schemas.microsoft.com/office/drawing/2014/main" id="{1B71FFD2-B422-B0E9-FBDB-9EEBA97AF00E}"/>
              </a:ext>
            </a:extLst>
          </p:cNvPr>
          <p:cNvSpPr/>
          <p:nvPr/>
        </p:nvSpPr>
        <p:spPr>
          <a:xfrm>
            <a:off x="5188430" y="4004809"/>
            <a:ext cx="10439" cy="38389"/>
          </a:xfrm>
          <a:custGeom>
            <a:avLst/>
            <a:gdLst>
              <a:gd name="connsiteX0" fmla="*/ 0 w 10439"/>
              <a:gd name="connsiteY0" fmla="*/ 38389 h 38389"/>
              <a:gd name="connsiteX1" fmla="*/ 0 w 10439"/>
              <a:gd name="connsiteY1" fmla="*/ 0 h 38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439" h="38389">
                <a:moveTo>
                  <a:pt x="0" y="38389"/>
                </a:moveTo>
                <a:lnTo>
                  <a:pt x="0" y="0"/>
                </a:lnTo>
              </a:path>
            </a:pathLst>
          </a:custGeom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9" name="Free-form: Shape 18">
            <a:extLst>
              <a:ext uri="{FF2B5EF4-FFF2-40B4-BE49-F238E27FC236}">
                <a16:creationId xmlns:a16="http://schemas.microsoft.com/office/drawing/2014/main" id="{A4951AF0-C94D-45A7-705C-2100FBF22619}"/>
              </a:ext>
            </a:extLst>
          </p:cNvPr>
          <p:cNvSpPr/>
          <p:nvPr/>
        </p:nvSpPr>
        <p:spPr>
          <a:xfrm>
            <a:off x="4836875" y="4004809"/>
            <a:ext cx="10439" cy="38389"/>
          </a:xfrm>
          <a:custGeom>
            <a:avLst/>
            <a:gdLst>
              <a:gd name="connsiteX0" fmla="*/ 0 w 10439"/>
              <a:gd name="connsiteY0" fmla="*/ 38389 h 38389"/>
              <a:gd name="connsiteX1" fmla="*/ 0 w 10439"/>
              <a:gd name="connsiteY1" fmla="*/ 0 h 38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439" h="38389">
                <a:moveTo>
                  <a:pt x="0" y="38389"/>
                </a:moveTo>
                <a:lnTo>
                  <a:pt x="0" y="0"/>
                </a:lnTo>
              </a:path>
            </a:pathLst>
          </a:custGeom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-form: Shape 19">
            <a:extLst>
              <a:ext uri="{FF2B5EF4-FFF2-40B4-BE49-F238E27FC236}">
                <a16:creationId xmlns:a16="http://schemas.microsoft.com/office/drawing/2014/main" id="{6AA0E87D-3272-7D31-8E76-6AA9374B3368}"/>
              </a:ext>
            </a:extLst>
          </p:cNvPr>
          <p:cNvSpPr/>
          <p:nvPr/>
        </p:nvSpPr>
        <p:spPr>
          <a:xfrm>
            <a:off x="4485321" y="4004809"/>
            <a:ext cx="10439" cy="38389"/>
          </a:xfrm>
          <a:custGeom>
            <a:avLst/>
            <a:gdLst>
              <a:gd name="connsiteX0" fmla="*/ 0 w 10439"/>
              <a:gd name="connsiteY0" fmla="*/ 38389 h 38389"/>
              <a:gd name="connsiteX1" fmla="*/ 0 w 10439"/>
              <a:gd name="connsiteY1" fmla="*/ 0 h 38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439" h="38389">
                <a:moveTo>
                  <a:pt x="0" y="38389"/>
                </a:moveTo>
                <a:lnTo>
                  <a:pt x="0" y="0"/>
                </a:lnTo>
              </a:path>
            </a:pathLst>
          </a:custGeom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" name="Free-form: Shape 20">
            <a:extLst>
              <a:ext uri="{FF2B5EF4-FFF2-40B4-BE49-F238E27FC236}">
                <a16:creationId xmlns:a16="http://schemas.microsoft.com/office/drawing/2014/main" id="{AA6EF9C0-E151-6901-F480-51858A1567F1}"/>
              </a:ext>
            </a:extLst>
          </p:cNvPr>
          <p:cNvSpPr/>
          <p:nvPr/>
        </p:nvSpPr>
        <p:spPr>
          <a:xfrm>
            <a:off x="4133766" y="4004809"/>
            <a:ext cx="10439" cy="38389"/>
          </a:xfrm>
          <a:custGeom>
            <a:avLst/>
            <a:gdLst>
              <a:gd name="connsiteX0" fmla="*/ 0 w 10439"/>
              <a:gd name="connsiteY0" fmla="*/ 38389 h 38389"/>
              <a:gd name="connsiteX1" fmla="*/ 0 w 10439"/>
              <a:gd name="connsiteY1" fmla="*/ 0 h 38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439" h="38389">
                <a:moveTo>
                  <a:pt x="0" y="38389"/>
                </a:moveTo>
                <a:lnTo>
                  <a:pt x="0" y="0"/>
                </a:lnTo>
              </a:path>
            </a:pathLst>
          </a:custGeom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-form: Shape 21">
            <a:extLst>
              <a:ext uri="{FF2B5EF4-FFF2-40B4-BE49-F238E27FC236}">
                <a16:creationId xmlns:a16="http://schemas.microsoft.com/office/drawing/2014/main" id="{0AB30B3D-FDFE-3826-932E-B41886A15A72}"/>
              </a:ext>
            </a:extLst>
          </p:cNvPr>
          <p:cNvSpPr/>
          <p:nvPr/>
        </p:nvSpPr>
        <p:spPr>
          <a:xfrm>
            <a:off x="3782211" y="4004809"/>
            <a:ext cx="10439" cy="38389"/>
          </a:xfrm>
          <a:custGeom>
            <a:avLst/>
            <a:gdLst>
              <a:gd name="connsiteX0" fmla="*/ 0 w 10439"/>
              <a:gd name="connsiteY0" fmla="*/ 38389 h 38389"/>
              <a:gd name="connsiteX1" fmla="*/ 0 w 10439"/>
              <a:gd name="connsiteY1" fmla="*/ 0 h 38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439" h="38389">
                <a:moveTo>
                  <a:pt x="0" y="38389"/>
                </a:moveTo>
                <a:lnTo>
                  <a:pt x="0" y="0"/>
                </a:lnTo>
              </a:path>
            </a:pathLst>
          </a:custGeom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-form: Shape 22">
            <a:extLst>
              <a:ext uri="{FF2B5EF4-FFF2-40B4-BE49-F238E27FC236}">
                <a16:creationId xmlns:a16="http://schemas.microsoft.com/office/drawing/2014/main" id="{2EE83A32-63FA-D58F-C051-E23838FB125D}"/>
              </a:ext>
            </a:extLst>
          </p:cNvPr>
          <p:cNvSpPr/>
          <p:nvPr/>
        </p:nvSpPr>
        <p:spPr>
          <a:xfrm>
            <a:off x="3430657" y="4004809"/>
            <a:ext cx="10439" cy="38389"/>
          </a:xfrm>
          <a:custGeom>
            <a:avLst/>
            <a:gdLst>
              <a:gd name="connsiteX0" fmla="*/ 0 w 10439"/>
              <a:gd name="connsiteY0" fmla="*/ 38389 h 38389"/>
              <a:gd name="connsiteX1" fmla="*/ 0 w 10439"/>
              <a:gd name="connsiteY1" fmla="*/ 0 h 38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439" h="38389">
                <a:moveTo>
                  <a:pt x="0" y="38389"/>
                </a:moveTo>
                <a:lnTo>
                  <a:pt x="0" y="0"/>
                </a:lnTo>
              </a:path>
            </a:pathLst>
          </a:custGeom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4" name="Free-form: Shape 23">
            <a:extLst>
              <a:ext uri="{FF2B5EF4-FFF2-40B4-BE49-F238E27FC236}">
                <a16:creationId xmlns:a16="http://schemas.microsoft.com/office/drawing/2014/main" id="{4CCB44A8-7080-F640-01DB-F369F1FEDA74}"/>
              </a:ext>
            </a:extLst>
          </p:cNvPr>
          <p:cNvSpPr/>
          <p:nvPr/>
        </p:nvSpPr>
        <p:spPr>
          <a:xfrm>
            <a:off x="3079102" y="4004809"/>
            <a:ext cx="10439" cy="38389"/>
          </a:xfrm>
          <a:custGeom>
            <a:avLst/>
            <a:gdLst>
              <a:gd name="connsiteX0" fmla="*/ 0 w 10439"/>
              <a:gd name="connsiteY0" fmla="*/ 38389 h 38389"/>
              <a:gd name="connsiteX1" fmla="*/ 0 w 10439"/>
              <a:gd name="connsiteY1" fmla="*/ 0 h 38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439" h="38389">
                <a:moveTo>
                  <a:pt x="0" y="38389"/>
                </a:moveTo>
                <a:lnTo>
                  <a:pt x="0" y="0"/>
                </a:lnTo>
              </a:path>
            </a:pathLst>
          </a:custGeom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" name="Free-form: Shape 24">
            <a:extLst>
              <a:ext uri="{FF2B5EF4-FFF2-40B4-BE49-F238E27FC236}">
                <a16:creationId xmlns:a16="http://schemas.microsoft.com/office/drawing/2014/main" id="{A6D7A77F-6B1C-20CD-E536-5ED18ECD3C53}"/>
              </a:ext>
            </a:extLst>
          </p:cNvPr>
          <p:cNvSpPr/>
          <p:nvPr/>
        </p:nvSpPr>
        <p:spPr>
          <a:xfrm>
            <a:off x="2727548" y="4004809"/>
            <a:ext cx="10439" cy="38389"/>
          </a:xfrm>
          <a:custGeom>
            <a:avLst/>
            <a:gdLst>
              <a:gd name="connsiteX0" fmla="*/ 0 w 10439"/>
              <a:gd name="connsiteY0" fmla="*/ 38389 h 38389"/>
              <a:gd name="connsiteX1" fmla="*/ 0 w 10439"/>
              <a:gd name="connsiteY1" fmla="*/ 0 h 38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439" h="38389">
                <a:moveTo>
                  <a:pt x="0" y="38389"/>
                </a:moveTo>
                <a:lnTo>
                  <a:pt x="0" y="0"/>
                </a:lnTo>
              </a:path>
            </a:pathLst>
          </a:custGeom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6" name="Free-form: Shape 25">
            <a:extLst>
              <a:ext uri="{FF2B5EF4-FFF2-40B4-BE49-F238E27FC236}">
                <a16:creationId xmlns:a16="http://schemas.microsoft.com/office/drawing/2014/main" id="{5A654C51-8D68-8CFC-8C19-43962DBF6EBE}"/>
              </a:ext>
            </a:extLst>
          </p:cNvPr>
          <p:cNvSpPr/>
          <p:nvPr/>
        </p:nvSpPr>
        <p:spPr>
          <a:xfrm>
            <a:off x="2375993" y="4004809"/>
            <a:ext cx="10439" cy="38389"/>
          </a:xfrm>
          <a:custGeom>
            <a:avLst/>
            <a:gdLst>
              <a:gd name="connsiteX0" fmla="*/ 0 w 10439"/>
              <a:gd name="connsiteY0" fmla="*/ 38389 h 38389"/>
              <a:gd name="connsiteX1" fmla="*/ 0 w 10439"/>
              <a:gd name="connsiteY1" fmla="*/ 0 h 38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439" h="38389">
                <a:moveTo>
                  <a:pt x="0" y="38389"/>
                </a:moveTo>
                <a:lnTo>
                  <a:pt x="0" y="0"/>
                </a:lnTo>
              </a:path>
            </a:pathLst>
          </a:custGeom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7" name="Free-form: Shape 26">
            <a:extLst>
              <a:ext uri="{FF2B5EF4-FFF2-40B4-BE49-F238E27FC236}">
                <a16:creationId xmlns:a16="http://schemas.microsoft.com/office/drawing/2014/main" id="{F8C636C2-B0FB-A755-0E12-095EC903579C}"/>
              </a:ext>
            </a:extLst>
          </p:cNvPr>
          <p:cNvSpPr/>
          <p:nvPr/>
        </p:nvSpPr>
        <p:spPr>
          <a:xfrm>
            <a:off x="2024439" y="4004809"/>
            <a:ext cx="10439" cy="38389"/>
          </a:xfrm>
          <a:custGeom>
            <a:avLst/>
            <a:gdLst>
              <a:gd name="connsiteX0" fmla="*/ 0 w 10439"/>
              <a:gd name="connsiteY0" fmla="*/ 38389 h 38389"/>
              <a:gd name="connsiteX1" fmla="*/ 0 w 10439"/>
              <a:gd name="connsiteY1" fmla="*/ 0 h 38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439" h="38389">
                <a:moveTo>
                  <a:pt x="0" y="38389"/>
                </a:moveTo>
                <a:lnTo>
                  <a:pt x="0" y="0"/>
                </a:lnTo>
              </a:path>
            </a:pathLst>
          </a:custGeom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8" name="Free-form: Shape 27">
            <a:extLst>
              <a:ext uri="{FF2B5EF4-FFF2-40B4-BE49-F238E27FC236}">
                <a16:creationId xmlns:a16="http://schemas.microsoft.com/office/drawing/2014/main" id="{D08E4076-E9EE-D81C-64A9-A3E30B579101}"/>
              </a:ext>
            </a:extLst>
          </p:cNvPr>
          <p:cNvSpPr/>
          <p:nvPr/>
        </p:nvSpPr>
        <p:spPr>
          <a:xfrm>
            <a:off x="5539984" y="4004809"/>
            <a:ext cx="10439" cy="38389"/>
          </a:xfrm>
          <a:custGeom>
            <a:avLst/>
            <a:gdLst>
              <a:gd name="connsiteX0" fmla="*/ 0 w 10439"/>
              <a:gd name="connsiteY0" fmla="*/ 38389 h 38389"/>
              <a:gd name="connsiteX1" fmla="*/ 0 w 10439"/>
              <a:gd name="connsiteY1" fmla="*/ 0 h 38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439" h="38389">
                <a:moveTo>
                  <a:pt x="0" y="38389"/>
                </a:moveTo>
                <a:lnTo>
                  <a:pt x="0" y="0"/>
                </a:lnTo>
              </a:path>
            </a:pathLst>
          </a:custGeom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A09A2FF-1389-5746-2371-78576EDCBB56}"/>
              </a:ext>
            </a:extLst>
          </p:cNvPr>
          <p:cNvSpPr txBox="1"/>
          <p:nvPr/>
        </p:nvSpPr>
        <p:spPr>
          <a:xfrm>
            <a:off x="1191003" y="2487781"/>
            <a:ext cx="39626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4000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4FD99DC-F462-0893-8D0D-70AE72910F9B}"/>
              </a:ext>
            </a:extLst>
          </p:cNvPr>
          <p:cNvSpPr txBox="1"/>
          <p:nvPr/>
        </p:nvSpPr>
        <p:spPr>
          <a:xfrm>
            <a:off x="1191003" y="2948299"/>
            <a:ext cx="39626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3000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F831B3B-9585-D49B-D9B6-93263FB115E5}"/>
              </a:ext>
            </a:extLst>
          </p:cNvPr>
          <p:cNvSpPr txBox="1"/>
          <p:nvPr/>
        </p:nvSpPr>
        <p:spPr>
          <a:xfrm>
            <a:off x="1191003" y="3408821"/>
            <a:ext cx="39626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2000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6C4E0B9-FC60-A231-502C-7596DA71BFC1}"/>
              </a:ext>
            </a:extLst>
          </p:cNvPr>
          <p:cNvSpPr txBox="1"/>
          <p:nvPr/>
        </p:nvSpPr>
        <p:spPr>
          <a:xfrm>
            <a:off x="1191003" y="3872304"/>
            <a:ext cx="39626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1000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79B9212-E7D5-B554-E88F-8F06C1C0954A}"/>
              </a:ext>
            </a:extLst>
          </p:cNvPr>
          <p:cNvSpPr txBox="1"/>
          <p:nvPr/>
        </p:nvSpPr>
        <p:spPr>
          <a:xfrm>
            <a:off x="1397812" y="4021916"/>
            <a:ext cx="550151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 dirty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Baseline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5C75857-312A-40EB-2394-A57AABA06DD9}"/>
              </a:ext>
            </a:extLst>
          </p:cNvPr>
          <p:cNvSpPr txBox="1"/>
          <p:nvPr/>
        </p:nvSpPr>
        <p:spPr>
          <a:xfrm>
            <a:off x="1839126" y="4021916"/>
            <a:ext cx="370614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DE2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A08C93E-27DE-8493-CC59-A7D0AFB616FF}"/>
              </a:ext>
            </a:extLst>
          </p:cNvPr>
          <p:cNvSpPr txBox="1"/>
          <p:nvPr/>
        </p:nvSpPr>
        <p:spPr>
          <a:xfrm>
            <a:off x="2190681" y="4021916"/>
            <a:ext cx="370614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DE3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4B19B7E-B8EE-1447-DE78-F50ADD04FA85}"/>
              </a:ext>
            </a:extLst>
          </p:cNvPr>
          <p:cNvSpPr txBox="1"/>
          <p:nvPr/>
        </p:nvSpPr>
        <p:spPr>
          <a:xfrm>
            <a:off x="2542236" y="4021916"/>
            <a:ext cx="370614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DE4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964DEE5-8BF9-C683-25F9-80AD5A15EEB5}"/>
              </a:ext>
            </a:extLst>
          </p:cNvPr>
          <p:cNvSpPr txBox="1"/>
          <p:nvPr/>
        </p:nvSpPr>
        <p:spPr>
          <a:xfrm>
            <a:off x="2893790" y="4021916"/>
            <a:ext cx="370614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DE5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5296BAB-E542-FC7F-9D7E-5877E6C80D93}"/>
              </a:ext>
            </a:extLst>
          </p:cNvPr>
          <p:cNvSpPr txBox="1"/>
          <p:nvPr/>
        </p:nvSpPr>
        <p:spPr>
          <a:xfrm>
            <a:off x="3245345" y="4021916"/>
            <a:ext cx="370614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DE6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C384856-E67D-C40E-A360-C6B1CE635A60}"/>
              </a:ext>
            </a:extLst>
          </p:cNvPr>
          <p:cNvSpPr txBox="1"/>
          <p:nvPr/>
        </p:nvSpPr>
        <p:spPr>
          <a:xfrm>
            <a:off x="3596899" y="4021916"/>
            <a:ext cx="370614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DE7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984BE39-8C14-4440-5378-CF4D73855822}"/>
              </a:ext>
            </a:extLst>
          </p:cNvPr>
          <p:cNvSpPr txBox="1"/>
          <p:nvPr/>
        </p:nvSpPr>
        <p:spPr>
          <a:xfrm>
            <a:off x="3948454" y="4021916"/>
            <a:ext cx="370614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DE8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5D60FEE-B46B-B1A1-0037-B41D5DBFD047}"/>
              </a:ext>
            </a:extLst>
          </p:cNvPr>
          <p:cNvSpPr txBox="1"/>
          <p:nvPr/>
        </p:nvSpPr>
        <p:spPr>
          <a:xfrm>
            <a:off x="4300008" y="4021916"/>
            <a:ext cx="370614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DE9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4AF35D5-AA7B-3C94-F28A-17627EE4FA9A}"/>
              </a:ext>
            </a:extLst>
          </p:cNvPr>
          <p:cNvSpPr txBox="1"/>
          <p:nvPr/>
        </p:nvSpPr>
        <p:spPr>
          <a:xfrm>
            <a:off x="4626739" y="4021916"/>
            <a:ext cx="423513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DE10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05A95049-0CEA-90B0-D3CA-A19D8C7C71F0}"/>
              </a:ext>
            </a:extLst>
          </p:cNvPr>
          <p:cNvSpPr txBox="1"/>
          <p:nvPr/>
        </p:nvSpPr>
        <p:spPr>
          <a:xfrm>
            <a:off x="4978356" y="4021916"/>
            <a:ext cx="423514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750" spc="0" baseline="0" dirty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DE11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899D102-C5FF-C10A-2284-385D0622E095}"/>
              </a:ext>
            </a:extLst>
          </p:cNvPr>
          <p:cNvSpPr txBox="1"/>
          <p:nvPr/>
        </p:nvSpPr>
        <p:spPr>
          <a:xfrm>
            <a:off x="5329170" y="4021916"/>
            <a:ext cx="423513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DE12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D73959E-4632-FAED-6054-F43277167861}"/>
              </a:ext>
            </a:extLst>
          </p:cNvPr>
          <p:cNvSpPr txBox="1"/>
          <p:nvPr/>
        </p:nvSpPr>
        <p:spPr>
          <a:xfrm>
            <a:off x="3445597" y="4193296"/>
            <a:ext cx="385939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b="1" spc="-18" baseline="0" dirty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V</a:t>
            </a:r>
            <a:r>
              <a:rPr lang="en-US" sz="750" b="1" dirty="0">
                <a:ln/>
                <a:solidFill>
                  <a:srgbClr val="000000"/>
                </a:solidFill>
                <a:cs typeface="Arial"/>
                <a:sym typeface="Arial"/>
                <a:rtl val="0"/>
              </a:rPr>
              <a:t>isit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CC4CEFD-FA74-72AA-D5EB-F687F61C8B47}"/>
              </a:ext>
            </a:extLst>
          </p:cNvPr>
          <p:cNvSpPr txBox="1"/>
          <p:nvPr/>
        </p:nvSpPr>
        <p:spPr>
          <a:xfrm rot="16200000">
            <a:off x="582382" y="2946964"/>
            <a:ext cx="112178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b="1" spc="0" baseline="0" dirty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Mean </a:t>
            </a:r>
            <a:r>
              <a:rPr lang="en-US" sz="750" b="1" spc="-55" dirty="0">
                <a:ln/>
                <a:solidFill>
                  <a:srgbClr val="000000"/>
                </a:solidFill>
                <a:cs typeface="Arial"/>
                <a:sym typeface="Arial"/>
                <a:rtl val="0"/>
              </a:rPr>
              <a:t>V</a:t>
            </a:r>
            <a:r>
              <a:rPr lang="en-US" sz="750" b="1" dirty="0">
                <a:ln/>
                <a:solidFill>
                  <a:srgbClr val="000000"/>
                </a:solidFill>
                <a:cs typeface="Arial"/>
                <a:sym typeface="Arial"/>
                <a:rtl val="0"/>
              </a:rPr>
              <a:t>alues (=/- SE)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8A8328D-982D-2033-FFB1-F63132511CA4}"/>
              </a:ext>
            </a:extLst>
          </p:cNvPr>
          <p:cNvSpPr txBox="1"/>
          <p:nvPr/>
        </p:nvSpPr>
        <p:spPr>
          <a:xfrm>
            <a:off x="1501205" y="4452877"/>
            <a:ext cx="343363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EB1700"/>
                </a:solidFill>
                <a:latin typeface="Arial"/>
                <a:cs typeface="Arial"/>
                <a:sym typeface="Arial"/>
                <a:rtl val="0"/>
              </a:rPr>
              <a:t>103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B9DA950-3E5B-8115-9BE2-B7043A804364}"/>
              </a:ext>
            </a:extLst>
          </p:cNvPr>
          <p:cNvSpPr txBox="1"/>
          <p:nvPr/>
        </p:nvSpPr>
        <p:spPr>
          <a:xfrm>
            <a:off x="1874937" y="4452877"/>
            <a:ext cx="298993" cy="20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EB1700"/>
                </a:solidFill>
                <a:latin typeface="Arial"/>
                <a:cs typeface="Arial"/>
                <a:sym typeface="Arial"/>
                <a:rtl val="0"/>
              </a:rPr>
              <a:t>96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E52730A7-4734-B2B0-A092-059B73F4000B}"/>
              </a:ext>
            </a:extLst>
          </p:cNvPr>
          <p:cNvSpPr txBox="1"/>
          <p:nvPr/>
        </p:nvSpPr>
        <p:spPr>
          <a:xfrm>
            <a:off x="2226492" y="4452877"/>
            <a:ext cx="298993" cy="20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EB1700"/>
                </a:solidFill>
                <a:latin typeface="Arial"/>
                <a:cs typeface="Arial"/>
                <a:sym typeface="Arial"/>
                <a:rtl val="0"/>
              </a:rPr>
              <a:t>99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A69A9832-E5ED-2043-C34A-67170148939E}"/>
              </a:ext>
            </a:extLst>
          </p:cNvPr>
          <p:cNvSpPr txBox="1"/>
          <p:nvPr/>
        </p:nvSpPr>
        <p:spPr>
          <a:xfrm>
            <a:off x="2578046" y="4452877"/>
            <a:ext cx="298993" cy="20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EB1700"/>
                </a:solidFill>
                <a:latin typeface="Arial"/>
                <a:cs typeface="Arial"/>
                <a:sym typeface="Arial"/>
                <a:rtl val="0"/>
              </a:rPr>
              <a:t>92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90F0B1D-2226-CE32-57E3-42BE9E1695AD}"/>
              </a:ext>
            </a:extLst>
          </p:cNvPr>
          <p:cNvSpPr txBox="1"/>
          <p:nvPr/>
        </p:nvSpPr>
        <p:spPr>
          <a:xfrm>
            <a:off x="2929601" y="4452877"/>
            <a:ext cx="298993" cy="20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EB1700"/>
                </a:solidFill>
                <a:latin typeface="Arial"/>
                <a:cs typeface="Arial"/>
                <a:sym typeface="Arial"/>
                <a:rtl val="0"/>
              </a:rPr>
              <a:t>93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98DD744C-F788-DDEA-A17E-597FCE2309A8}"/>
              </a:ext>
            </a:extLst>
          </p:cNvPr>
          <p:cNvSpPr txBox="1"/>
          <p:nvPr/>
        </p:nvSpPr>
        <p:spPr>
          <a:xfrm>
            <a:off x="3281155" y="4452877"/>
            <a:ext cx="298993" cy="20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EB1700"/>
                </a:solidFill>
                <a:latin typeface="Arial"/>
                <a:cs typeface="Arial"/>
                <a:sym typeface="Arial"/>
                <a:rtl val="0"/>
              </a:rPr>
              <a:t>91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9A07DE71-82AB-3933-3E53-CA8C690B0E59}"/>
              </a:ext>
            </a:extLst>
          </p:cNvPr>
          <p:cNvSpPr txBox="1"/>
          <p:nvPr/>
        </p:nvSpPr>
        <p:spPr>
          <a:xfrm>
            <a:off x="3632710" y="4452877"/>
            <a:ext cx="298993" cy="20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EB1700"/>
                </a:solidFill>
                <a:latin typeface="Arial"/>
                <a:cs typeface="Arial"/>
                <a:sym typeface="Arial"/>
                <a:rtl val="0"/>
              </a:rPr>
              <a:t>86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21DE9D4D-E0C2-5174-E0A3-C4A8F146190D}"/>
              </a:ext>
            </a:extLst>
          </p:cNvPr>
          <p:cNvSpPr txBox="1"/>
          <p:nvPr/>
        </p:nvSpPr>
        <p:spPr>
          <a:xfrm>
            <a:off x="3984264" y="4452877"/>
            <a:ext cx="298993" cy="20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EB1700"/>
                </a:solidFill>
                <a:latin typeface="Arial"/>
                <a:cs typeface="Arial"/>
                <a:sym typeface="Arial"/>
                <a:rtl val="0"/>
              </a:rPr>
              <a:t>85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48A812F8-2D12-70B1-0A8D-429F5C9C61F1}"/>
              </a:ext>
            </a:extLst>
          </p:cNvPr>
          <p:cNvSpPr txBox="1"/>
          <p:nvPr/>
        </p:nvSpPr>
        <p:spPr>
          <a:xfrm>
            <a:off x="4335819" y="4452877"/>
            <a:ext cx="298993" cy="20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EB1700"/>
                </a:solidFill>
                <a:latin typeface="Arial"/>
                <a:cs typeface="Arial"/>
                <a:sym typeface="Arial"/>
                <a:rtl val="0"/>
              </a:rPr>
              <a:t>82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E208515B-8BBF-206C-D654-4DB72E8B0B31}"/>
              </a:ext>
            </a:extLst>
          </p:cNvPr>
          <p:cNvSpPr txBox="1"/>
          <p:nvPr/>
        </p:nvSpPr>
        <p:spPr>
          <a:xfrm>
            <a:off x="4689002" y="4452877"/>
            <a:ext cx="298993" cy="20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EB1700"/>
                </a:solidFill>
                <a:latin typeface="Arial"/>
                <a:cs typeface="Arial"/>
                <a:sym typeface="Arial"/>
                <a:rtl val="0"/>
              </a:rPr>
              <a:t>82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D7C07246-5796-F5AF-5705-75B172DAE68E}"/>
              </a:ext>
            </a:extLst>
          </p:cNvPr>
          <p:cNvSpPr txBox="1"/>
          <p:nvPr/>
        </p:nvSpPr>
        <p:spPr>
          <a:xfrm>
            <a:off x="5039846" y="4452877"/>
            <a:ext cx="298993" cy="20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EB1700"/>
                </a:solidFill>
                <a:latin typeface="Arial"/>
                <a:cs typeface="Arial"/>
                <a:sym typeface="Arial"/>
                <a:rtl val="0"/>
              </a:rPr>
              <a:t>78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C19C84A-CDD4-B53D-EFD8-426A98CF033F}"/>
              </a:ext>
            </a:extLst>
          </p:cNvPr>
          <p:cNvSpPr txBox="1"/>
          <p:nvPr/>
        </p:nvSpPr>
        <p:spPr>
          <a:xfrm>
            <a:off x="5391432" y="4452877"/>
            <a:ext cx="298993" cy="20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EB1700"/>
                </a:solidFill>
                <a:latin typeface="Arial"/>
                <a:cs typeface="Arial"/>
                <a:sym typeface="Arial"/>
                <a:rtl val="0"/>
              </a:rPr>
              <a:t>77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1D6A5305-7AC1-3BEA-D492-2F08F35EF4ED}"/>
              </a:ext>
            </a:extLst>
          </p:cNvPr>
          <p:cNvSpPr txBox="1"/>
          <p:nvPr/>
        </p:nvSpPr>
        <p:spPr>
          <a:xfrm>
            <a:off x="1523946" y="4597574"/>
            <a:ext cx="298993" cy="20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39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C6F97982-CB51-A9C2-5884-C506A70F757E}"/>
              </a:ext>
            </a:extLst>
          </p:cNvPr>
          <p:cNvSpPr txBox="1"/>
          <p:nvPr/>
        </p:nvSpPr>
        <p:spPr>
          <a:xfrm>
            <a:off x="1875501" y="4597574"/>
            <a:ext cx="298993" cy="20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39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D907742C-119D-4DE1-9C4C-2180E3841108}"/>
              </a:ext>
            </a:extLst>
          </p:cNvPr>
          <p:cNvSpPr txBox="1"/>
          <p:nvPr/>
        </p:nvSpPr>
        <p:spPr>
          <a:xfrm>
            <a:off x="2227055" y="4597574"/>
            <a:ext cx="298993" cy="20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39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628F3E43-D1FB-F6D8-67B7-887B1977DCC7}"/>
              </a:ext>
            </a:extLst>
          </p:cNvPr>
          <p:cNvSpPr txBox="1"/>
          <p:nvPr/>
        </p:nvSpPr>
        <p:spPr>
          <a:xfrm>
            <a:off x="2578599" y="4597574"/>
            <a:ext cx="298993" cy="20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37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A5793B1C-4E6A-867D-A2F8-240A37170E3D}"/>
              </a:ext>
            </a:extLst>
          </p:cNvPr>
          <p:cNvSpPr txBox="1"/>
          <p:nvPr/>
        </p:nvSpPr>
        <p:spPr>
          <a:xfrm>
            <a:off x="2930154" y="4597574"/>
            <a:ext cx="298993" cy="20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36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7DD7E148-51B6-564C-037B-6D1D8B4214E2}"/>
              </a:ext>
            </a:extLst>
          </p:cNvPr>
          <p:cNvSpPr txBox="1"/>
          <p:nvPr/>
        </p:nvSpPr>
        <p:spPr>
          <a:xfrm>
            <a:off x="3281708" y="4597574"/>
            <a:ext cx="298993" cy="20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36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113E4497-DB25-9E5C-BC93-7D5A82C7DD7B}"/>
              </a:ext>
            </a:extLst>
          </p:cNvPr>
          <p:cNvSpPr txBox="1"/>
          <p:nvPr/>
        </p:nvSpPr>
        <p:spPr>
          <a:xfrm>
            <a:off x="3633263" y="4597574"/>
            <a:ext cx="298993" cy="20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35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58392A51-0D3D-C773-7A30-EF5A99427652}"/>
              </a:ext>
            </a:extLst>
          </p:cNvPr>
          <p:cNvSpPr txBox="1"/>
          <p:nvPr/>
        </p:nvSpPr>
        <p:spPr>
          <a:xfrm>
            <a:off x="3984817" y="4597574"/>
            <a:ext cx="298993" cy="20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34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902C0C8B-05A2-4BA0-230B-C928914CAE00}"/>
              </a:ext>
            </a:extLst>
          </p:cNvPr>
          <p:cNvSpPr txBox="1"/>
          <p:nvPr/>
        </p:nvSpPr>
        <p:spPr>
          <a:xfrm>
            <a:off x="4336372" y="4597574"/>
            <a:ext cx="298993" cy="20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32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2C9A728-111F-6788-B419-89683C883AF8}"/>
              </a:ext>
            </a:extLst>
          </p:cNvPr>
          <p:cNvSpPr txBox="1"/>
          <p:nvPr/>
        </p:nvSpPr>
        <p:spPr>
          <a:xfrm>
            <a:off x="4689555" y="4597574"/>
            <a:ext cx="298993" cy="20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31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3267904E-FAB2-3BC0-15FD-F0D8EF36B826}"/>
              </a:ext>
            </a:extLst>
          </p:cNvPr>
          <p:cNvSpPr txBox="1"/>
          <p:nvPr/>
        </p:nvSpPr>
        <p:spPr>
          <a:xfrm>
            <a:off x="5040400" y="4597574"/>
            <a:ext cx="298993" cy="20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33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664ECE66-6EC1-7D5A-B526-5AE0D6AE202F}"/>
              </a:ext>
            </a:extLst>
          </p:cNvPr>
          <p:cNvSpPr txBox="1"/>
          <p:nvPr/>
        </p:nvSpPr>
        <p:spPr>
          <a:xfrm>
            <a:off x="5391986" y="4597574"/>
            <a:ext cx="298993" cy="20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31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DC3AD768-CB6E-E682-C798-40A1404C75C5}"/>
              </a:ext>
            </a:extLst>
          </p:cNvPr>
          <p:cNvSpPr txBox="1"/>
          <p:nvPr/>
        </p:nvSpPr>
        <p:spPr>
          <a:xfrm>
            <a:off x="587374" y="4452877"/>
            <a:ext cx="963725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750" spc="0" baseline="0">
                <a:ln/>
                <a:solidFill>
                  <a:srgbClr val="EB1700"/>
                </a:solidFill>
                <a:latin typeface="Arial"/>
                <a:cs typeface="Arial"/>
                <a:sym typeface="Arial"/>
                <a:rtl val="0"/>
              </a:rPr>
              <a:t>D+immediate VCd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1629AEE3-F9A2-8C9D-D856-31BBFC7838DA}"/>
              </a:ext>
            </a:extLst>
          </p:cNvPr>
          <p:cNvSpPr txBox="1"/>
          <p:nvPr/>
        </p:nvSpPr>
        <p:spPr>
          <a:xfrm>
            <a:off x="673653" y="4597574"/>
            <a:ext cx="878766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D+deferred VCd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3E61C16E-8B7D-24D0-3054-8E0CCE392EAE}"/>
              </a:ext>
            </a:extLst>
          </p:cNvPr>
          <p:cNvSpPr txBox="1"/>
          <p:nvPr/>
        </p:nvSpPr>
        <p:spPr>
          <a:xfrm>
            <a:off x="692226" y="4273767"/>
            <a:ext cx="859531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750" b="1" dirty="0">
                <a:ln/>
                <a:solidFill>
                  <a:srgbClr val="000000"/>
                </a:solidFill>
                <a:cs typeface="Arial"/>
                <a:sym typeface="Arial"/>
                <a:rtl val="0"/>
              </a:rPr>
              <a:t>No. of Patients</a:t>
            </a:r>
          </a:p>
        </p:txBody>
      </p:sp>
      <p:sp>
        <p:nvSpPr>
          <p:cNvPr id="79" name="Free-form: Shape 78">
            <a:extLst>
              <a:ext uri="{FF2B5EF4-FFF2-40B4-BE49-F238E27FC236}">
                <a16:creationId xmlns:a16="http://schemas.microsoft.com/office/drawing/2014/main" id="{EFF181B1-1F7A-0CE2-4E0F-AE58FF816864}"/>
              </a:ext>
            </a:extLst>
          </p:cNvPr>
          <p:cNvSpPr/>
          <p:nvPr/>
        </p:nvSpPr>
        <p:spPr>
          <a:xfrm>
            <a:off x="1655201" y="2641289"/>
            <a:ext cx="3867110" cy="1180873"/>
          </a:xfrm>
          <a:custGeom>
            <a:avLst/>
            <a:gdLst>
              <a:gd name="connsiteX0" fmla="*/ 0 w 3867110"/>
              <a:gd name="connsiteY0" fmla="*/ 539997 h 1180873"/>
              <a:gd name="connsiteX1" fmla="*/ 355991 w 3867110"/>
              <a:gd name="connsiteY1" fmla="*/ 300269 h 1180873"/>
              <a:gd name="connsiteX2" fmla="*/ 708903 w 3867110"/>
              <a:gd name="connsiteY2" fmla="*/ 0 h 1180873"/>
              <a:gd name="connsiteX3" fmla="*/ 1059100 w 3867110"/>
              <a:gd name="connsiteY3" fmla="*/ 446932 h 1180873"/>
              <a:gd name="connsiteX4" fmla="*/ 1411594 w 3867110"/>
              <a:gd name="connsiteY4" fmla="*/ 458103 h 1180873"/>
              <a:gd name="connsiteX5" fmla="*/ 1760372 w 3867110"/>
              <a:gd name="connsiteY5" fmla="*/ 352252 h 1180873"/>
              <a:gd name="connsiteX6" fmla="*/ 2115643 w 3867110"/>
              <a:gd name="connsiteY6" fmla="*/ 770906 h 1180873"/>
              <a:gd name="connsiteX7" fmla="*/ 2464118 w 3867110"/>
              <a:gd name="connsiteY7" fmla="*/ 930822 h 1180873"/>
              <a:gd name="connsiteX8" fmla="*/ 2813146 w 3867110"/>
              <a:gd name="connsiteY8" fmla="*/ 1014943 h 1180873"/>
              <a:gd name="connsiteX9" fmla="*/ 3163594 w 3867110"/>
              <a:gd name="connsiteY9" fmla="*/ 1105089 h 1180873"/>
              <a:gd name="connsiteX10" fmla="*/ 3517017 w 3867110"/>
              <a:gd name="connsiteY10" fmla="*/ 1180874 h 1180873"/>
              <a:gd name="connsiteX11" fmla="*/ 3867111 w 3867110"/>
              <a:gd name="connsiteY11" fmla="*/ 1180874 h 11808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67110" h="1180873">
                <a:moveTo>
                  <a:pt x="0" y="539997"/>
                </a:moveTo>
                <a:lnTo>
                  <a:pt x="355991" y="300269"/>
                </a:lnTo>
                <a:lnTo>
                  <a:pt x="708903" y="0"/>
                </a:lnTo>
                <a:lnTo>
                  <a:pt x="1059100" y="446932"/>
                </a:lnTo>
                <a:lnTo>
                  <a:pt x="1411594" y="458103"/>
                </a:lnTo>
                <a:lnTo>
                  <a:pt x="1760372" y="352252"/>
                </a:lnTo>
                <a:lnTo>
                  <a:pt x="2115643" y="770906"/>
                </a:lnTo>
                <a:lnTo>
                  <a:pt x="2464118" y="930822"/>
                </a:lnTo>
                <a:lnTo>
                  <a:pt x="2813146" y="1014943"/>
                </a:lnTo>
                <a:lnTo>
                  <a:pt x="3163594" y="1105089"/>
                </a:lnTo>
                <a:lnTo>
                  <a:pt x="3517017" y="1180874"/>
                </a:lnTo>
                <a:lnTo>
                  <a:pt x="3867111" y="1180874"/>
                </a:lnTo>
              </a:path>
            </a:pathLst>
          </a:custGeom>
          <a:noFill/>
          <a:ln w="9525" cap="sq">
            <a:solidFill>
              <a:srgbClr val="EB17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0" name="Free-form: Shape 79">
            <a:extLst>
              <a:ext uri="{FF2B5EF4-FFF2-40B4-BE49-F238E27FC236}">
                <a16:creationId xmlns:a16="http://schemas.microsoft.com/office/drawing/2014/main" id="{6BC5D39A-37EF-2B44-A1EA-CE74B07889B2}"/>
              </a:ext>
            </a:extLst>
          </p:cNvPr>
          <p:cNvSpPr/>
          <p:nvPr/>
        </p:nvSpPr>
        <p:spPr>
          <a:xfrm>
            <a:off x="1638989" y="3165042"/>
            <a:ext cx="32422" cy="32488"/>
          </a:xfrm>
          <a:custGeom>
            <a:avLst/>
            <a:gdLst>
              <a:gd name="connsiteX0" fmla="*/ 32422 w 32422"/>
              <a:gd name="connsiteY0" fmla="*/ 16244 h 32488"/>
              <a:gd name="connsiteX1" fmla="*/ 16211 w 32422"/>
              <a:gd name="connsiteY1" fmla="*/ 32488 h 32488"/>
              <a:gd name="connsiteX2" fmla="*/ 0 w 32422"/>
              <a:gd name="connsiteY2" fmla="*/ 16244 h 32488"/>
              <a:gd name="connsiteX3" fmla="*/ 16211 w 32422"/>
              <a:gd name="connsiteY3" fmla="*/ 0 h 32488"/>
              <a:gd name="connsiteX4" fmla="*/ 32422 w 32422"/>
              <a:gd name="connsiteY4" fmla="*/ 16244 h 32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422" h="32488">
                <a:moveTo>
                  <a:pt x="32422" y="16244"/>
                </a:moveTo>
                <a:cubicBezTo>
                  <a:pt x="32422" y="25215"/>
                  <a:pt x="25164" y="32488"/>
                  <a:pt x="16211" y="32488"/>
                </a:cubicBezTo>
                <a:cubicBezTo>
                  <a:pt x="7258" y="32488"/>
                  <a:pt x="0" y="25215"/>
                  <a:pt x="0" y="16244"/>
                </a:cubicBezTo>
                <a:cubicBezTo>
                  <a:pt x="0" y="7273"/>
                  <a:pt x="7258" y="0"/>
                  <a:pt x="16211" y="0"/>
                </a:cubicBezTo>
                <a:cubicBezTo>
                  <a:pt x="25164" y="0"/>
                  <a:pt x="32422" y="7273"/>
                  <a:pt x="32422" y="16244"/>
                </a:cubicBezTo>
                <a:close/>
              </a:path>
            </a:pathLst>
          </a:custGeom>
          <a:noFill/>
          <a:ln w="9525" cap="sq">
            <a:solidFill>
              <a:srgbClr val="EB17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1" name="Free-form: Shape 80">
            <a:extLst>
              <a:ext uri="{FF2B5EF4-FFF2-40B4-BE49-F238E27FC236}">
                <a16:creationId xmlns:a16="http://schemas.microsoft.com/office/drawing/2014/main" id="{B1C940BF-5346-E767-BAF6-40D0FE0B472F}"/>
              </a:ext>
            </a:extLst>
          </p:cNvPr>
          <p:cNvSpPr/>
          <p:nvPr/>
        </p:nvSpPr>
        <p:spPr>
          <a:xfrm>
            <a:off x="1994980" y="2931244"/>
            <a:ext cx="32422" cy="32488"/>
          </a:xfrm>
          <a:custGeom>
            <a:avLst/>
            <a:gdLst>
              <a:gd name="connsiteX0" fmla="*/ 32422 w 32422"/>
              <a:gd name="connsiteY0" fmla="*/ 16244 h 32488"/>
              <a:gd name="connsiteX1" fmla="*/ 16211 w 32422"/>
              <a:gd name="connsiteY1" fmla="*/ 32488 h 32488"/>
              <a:gd name="connsiteX2" fmla="*/ 0 w 32422"/>
              <a:gd name="connsiteY2" fmla="*/ 16244 h 32488"/>
              <a:gd name="connsiteX3" fmla="*/ 16211 w 32422"/>
              <a:gd name="connsiteY3" fmla="*/ 0 h 32488"/>
              <a:gd name="connsiteX4" fmla="*/ 32422 w 32422"/>
              <a:gd name="connsiteY4" fmla="*/ 16244 h 32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422" h="32488">
                <a:moveTo>
                  <a:pt x="32422" y="16244"/>
                </a:moveTo>
                <a:cubicBezTo>
                  <a:pt x="32422" y="25216"/>
                  <a:pt x="25164" y="32488"/>
                  <a:pt x="16211" y="32488"/>
                </a:cubicBezTo>
                <a:cubicBezTo>
                  <a:pt x="7258" y="32488"/>
                  <a:pt x="0" y="25216"/>
                  <a:pt x="0" y="16244"/>
                </a:cubicBezTo>
                <a:cubicBezTo>
                  <a:pt x="0" y="7273"/>
                  <a:pt x="7258" y="0"/>
                  <a:pt x="16211" y="0"/>
                </a:cubicBezTo>
                <a:cubicBezTo>
                  <a:pt x="25164" y="0"/>
                  <a:pt x="32422" y="7273"/>
                  <a:pt x="32422" y="16244"/>
                </a:cubicBezTo>
                <a:close/>
              </a:path>
            </a:pathLst>
          </a:custGeom>
          <a:noFill/>
          <a:ln w="9525" cap="sq">
            <a:solidFill>
              <a:srgbClr val="EB17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2" name="Free-form: Shape 81">
            <a:extLst>
              <a:ext uri="{FF2B5EF4-FFF2-40B4-BE49-F238E27FC236}">
                <a16:creationId xmlns:a16="http://schemas.microsoft.com/office/drawing/2014/main" id="{4512D781-BF10-4390-7795-22E1A72D1CC5}"/>
              </a:ext>
            </a:extLst>
          </p:cNvPr>
          <p:cNvSpPr/>
          <p:nvPr/>
        </p:nvSpPr>
        <p:spPr>
          <a:xfrm>
            <a:off x="2347892" y="2625045"/>
            <a:ext cx="32422" cy="32488"/>
          </a:xfrm>
          <a:custGeom>
            <a:avLst/>
            <a:gdLst>
              <a:gd name="connsiteX0" fmla="*/ 32422 w 32422"/>
              <a:gd name="connsiteY0" fmla="*/ 16244 h 32488"/>
              <a:gd name="connsiteX1" fmla="*/ 16211 w 32422"/>
              <a:gd name="connsiteY1" fmla="*/ 32488 h 32488"/>
              <a:gd name="connsiteX2" fmla="*/ 0 w 32422"/>
              <a:gd name="connsiteY2" fmla="*/ 16244 h 32488"/>
              <a:gd name="connsiteX3" fmla="*/ 16211 w 32422"/>
              <a:gd name="connsiteY3" fmla="*/ 0 h 32488"/>
              <a:gd name="connsiteX4" fmla="*/ 32422 w 32422"/>
              <a:gd name="connsiteY4" fmla="*/ 16244 h 32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422" h="32488">
                <a:moveTo>
                  <a:pt x="32422" y="16244"/>
                </a:moveTo>
                <a:cubicBezTo>
                  <a:pt x="32422" y="25215"/>
                  <a:pt x="25164" y="32488"/>
                  <a:pt x="16211" y="32488"/>
                </a:cubicBezTo>
                <a:cubicBezTo>
                  <a:pt x="7258" y="32488"/>
                  <a:pt x="0" y="25215"/>
                  <a:pt x="0" y="16244"/>
                </a:cubicBezTo>
                <a:cubicBezTo>
                  <a:pt x="0" y="7273"/>
                  <a:pt x="7258" y="0"/>
                  <a:pt x="16211" y="0"/>
                </a:cubicBezTo>
                <a:cubicBezTo>
                  <a:pt x="25164" y="0"/>
                  <a:pt x="32422" y="7273"/>
                  <a:pt x="32422" y="16244"/>
                </a:cubicBezTo>
                <a:close/>
              </a:path>
            </a:pathLst>
          </a:custGeom>
          <a:noFill/>
          <a:ln w="9525" cap="sq">
            <a:solidFill>
              <a:srgbClr val="EB17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3" name="Free-form: Shape 82">
            <a:extLst>
              <a:ext uri="{FF2B5EF4-FFF2-40B4-BE49-F238E27FC236}">
                <a16:creationId xmlns:a16="http://schemas.microsoft.com/office/drawing/2014/main" id="{2EF8B020-AB48-35B3-F179-87D70FBBD331}"/>
              </a:ext>
            </a:extLst>
          </p:cNvPr>
          <p:cNvSpPr/>
          <p:nvPr/>
        </p:nvSpPr>
        <p:spPr>
          <a:xfrm>
            <a:off x="2698090" y="3071977"/>
            <a:ext cx="32422" cy="32488"/>
          </a:xfrm>
          <a:custGeom>
            <a:avLst/>
            <a:gdLst>
              <a:gd name="connsiteX0" fmla="*/ 32422 w 32422"/>
              <a:gd name="connsiteY0" fmla="*/ 16244 h 32488"/>
              <a:gd name="connsiteX1" fmla="*/ 16211 w 32422"/>
              <a:gd name="connsiteY1" fmla="*/ 32488 h 32488"/>
              <a:gd name="connsiteX2" fmla="*/ 0 w 32422"/>
              <a:gd name="connsiteY2" fmla="*/ 16244 h 32488"/>
              <a:gd name="connsiteX3" fmla="*/ 16211 w 32422"/>
              <a:gd name="connsiteY3" fmla="*/ 0 h 32488"/>
              <a:gd name="connsiteX4" fmla="*/ 32422 w 32422"/>
              <a:gd name="connsiteY4" fmla="*/ 16244 h 32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422" h="32488">
                <a:moveTo>
                  <a:pt x="32422" y="16244"/>
                </a:moveTo>
                <a:cubicBezTo>
                  <a:pt x="32422" y="25215"/>
                  <a:pt x="25164" y="32488"/>
                  <a:pt x="16211" y="32488"/>
                </a:cubicBezTo>
                <a:cubicBezTo>
                  <a:pt x="7258" y="32488"/>
                  <a:pt x="0" y="25215"/>
                  <a:pt x="0" y="16244"/>
                </a:cubicBezTo>
                <a:cubicBezTo>
                  <a:pt x="0" y="7273"/>
                  <a:pt x="7258" y="0"/>
                  <a:pt x="16211" y="0"/>
                </a:cubicBezTo>
                <a:cubicBezTo>
                  <a:pt x="25164" y="0"/>
                  <a:pt x="32422" y="7273"/>
                  <a:pt x="32422" y="16244"/>
                </a:cubicBezTo>
                <a:close/>
              </a:path>
            </a:pathLst>
          </a:custGeom>
          <a:noFill/>
          <a:ln w="9525" cap="sq">
            <a:solidFill>
              <a:srgbClr val="EB17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4" name="Free-form: Shape 83">
            <a:extLst>
              <a:ext uri="{FF2B5EF4-FFF2-40B4-BE49-F238E27FC236}">
                <a16:creationId xmlns:a16="http://schemas.microsoft.com/office/drawing/2014/main" id="{A6F1E6AE-2629-0D91-F5C6-D7BA6753C30A}"/>
              </a:ext>
            </a:extLst>
          </p:cNvPr>
          <p:cNvSpPr/>
          <p:nvPr/>
        </p:nvSpPr>
        <p:spPr>
          <a:xfrm>
            <a:off x="3050584" y="3077678"/>
            <a:ext cx="32422" cy="32488"/>
          </a:xfrm>
          <a:custGeom>
            <a:avLst/>
            <a:gdLst>
              <a:gd name="connsiteX0" fmla="*/ 32422 w 32422"/>
              <a:gd name="connsiteY0" fmla="*/ 16244 h 32488"/>
              <a:gd name="connsiteX1" fmla="*/ 16211 w 32422"/>
              <a:gd name="connsiteY1" fmla="*/ 32488 h 32488"/>
              <a:gd name="connsiteX2" fmla="*/ 0 w 32422"/>
              <a:gd name="connsiteY2" fmla="*/ 16244 h 32488"/>
              <a:gd name="connsiteX3" fmla="*/ 16211 w 32422"/>
              <a:gd name="connsiteY3" fmla="*/ 0 h 32488"/>
              <a:gd name="connsiteX4" fmla="*/ 32422 w 32422"/>
              <a:gd name="connsiteY4" fmla="*/ 16244 h 32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422" h="32488">
                <a:moveTo>
                  <a:pt x="32422" y="16244"/>
                </a:moveTo>
                <a:cubicBezTo>
                  <a:pt x="32422" y="25216"/>
                  <a:pt x="25164" y="32488"/>
                  <a:pt x="16211" y="32488"/>
                </a:cubicBezTo>
                <a:cubicBezTo>
                  <a:pt x="7258" y="32488"/>
                  <a:pt x="0" y="25216"/>
                  <a:pt x="0" y="16244"/>
                </a:cubicBezTo>
                <a:cubicBezTo>
                  <a:pt x="0" y="7273"/>
                  <a:pt x="7258" y="0"/>
                  <a:pt x="16211" y="0"/>
                </a:cubicBezTo>
                <a:cubicBezTo>
                  <a:pt x="25164" y="0"/>
                  <a:pt x="32422" y="7273"/>
                  <a:pt x="32422" y="16244"/>
                </a:cubicBezTo>
                <a:close/>
              </a:path>
            </a:pathLst>
          </a:custGeom>
          <a:noFill/>
          <a:ln w="9525" cap="sq">
            <a:solidFill>
              <a:srgbClr val="EB17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5" name="Free-form: Shape 84">
            <a:extLst>
              <a:ext uri="{FF2B5EF4-FFF2-40B4-BE49-F238E27FC236}">
                <a16:creationId xmlns:a16="http://schemas.microsoft.com/office/drawing/2014/main" id="{D9FE7D46-B366-DD29-3FAE-7A5EDFD2E9D3}"/>
              </a:ext>
            </a:extLst>
          </p:cNvPr>
          <p:cNvSpPr/>
          <p:nvPr/>
        </p:nvSpPr>
        <p:spPr>
          <a:xfrm>
            <a:off x="3399361" y="2977298"/>
            <a:ext cx="32422" cy="32488"/>
          </a:xfrm>
          <a:custGeom>
            <a:avLst/>
            <a:gdLst>
              <a:gd name="connsiteX0" fmla="*/ 32422 w 32422"/>
              <a:gd name="connsiteY0" fmla="*/ 16244 h 32488"/>
              <a:gd name="connsiteX1" fmla="*/ 16211 w 32422"/>
              <a:gd name="connsiteY1" fmla="*/ 32488 h 32488"/>
              <a:gd name="connsiteX2" fmla="*/ 0 w 32422"/>
              <a:gd name="connsiteY2" fmla="*/ 16244 h 32488"/>
              <a:gd name="connsiteX3" fmla="*/ 16211 w 32422"/>
              <a:gd name="connsiteY3" fmla="*/ 0 h 32488"/>
              <a:gd name="connsiteX4" fmla="*/ 32422 w 32422"/>
              <a:gd name="connsiteY4" fmla="*/ 16244 h 32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422" h="32488">
                <a:moveTo>
                  <a:pt x="32422" y="16244"/>
                </a:moveTo>
                <a:cubicBezTo>
                  <a:pt x="32422" y="25215"/>
                  <a:pt x="25164" y="32488"/>
                  <a:pt x="16211" y="32488"/>
                </a:cubicBezTo>
                <a:cubicBezTo>
                  <a:pt x="7258" y="32488"/>
                  <a:pt x="0" y="25215"/>
                  <a:pt x="0" y="16244"/>
                </a:cubicBezTo>
                <a:cubicBezTo>
                  <a:pt x="0" y="7273"/>
                  <a:pt x="7258" y="0"/>
                  <a:pt x="16211" y="0"/>
                </a:cubicBezTo>
                <a:cubicBezTo>
                  <a:pt x="25164" y="0"/>
                  <a:pt x="32422" y="7273"/>
                  <a:pt x="32422" y="16244"/>
                </a:cubicBezTo>
                <a:close/>
              </a:path>
            </a:pathLst>
          </a:custGeom>
          <a:noFill/>
          <a:ln w="9525" cap="sq">
            <a:solidFill>
              <a:srgbClr val="EB17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6" name="Free-form: Shape 85">
            <a:extLst>
              <a:ext uri="{FF2B5EF4-FFF2-40B4-BE49-F238E27FC236}">
                <a16:creationId xmlns:a16="http://schemas.microsoft.com/office/drawing/2014/main" id="{DDBEEB38-9876-6ADD-6D17-3C199D53A58C}"/>
              </a:ext>
            </a:extLst>
          </p:cNvPr>
          <p:cNvSpPr/>
          <p:nvPr/>
        </p:nvSpPr>
        <p:spPr>
          <a:xfrm>
            <a:off x="3754632" y="3395951"/>
            <a:ext cx="32422" cy="32488"/>
          </a:xfrm>
          <a:custGeom>
            <a:avLst/>
            <a:gdLst>
              <a:gd name="connsiteX0" fmla="*/ 32422 w 32422"/>
              <a:gd name="connsiteY0" fmla="*/ 16244 h 32488"/>
              <a:gd name="connsiteX1" fmla="*/ 16211 w 32422"/>
              <a:gd name="connsiteY1" fmla="*/ 32488 h 32488"/>
              <a:gd name="connsiteX2" fmla="*/ 0 w 32422"/>
              <a:gd name="connsiteY2" fmla="*/ 16244 h 32488"/>
              <a:gd name="connsiteX3" fmla="*/ 16211 w 32422"/>
              <a:gd name="connsiteY3" fmla="*/ 0 h 32488"/>
              <a:gd name="connsiteX4" fmla="*/ 32422 w 32422"/>
              <a:gd name="connsiteY4" fmla="*/ 16244 h 32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422" h="32488">
                <a:moveTo>
                  <a:pt x="32422" y="16244"/>
                </a:moveTo>
                <a:cubicBezTo>
                  <a:pt x="32422" y="25215"/>
                  <a:pt x="25164" y="32488"/>
                  <a:pt x="16211" y="32488"/>
                </a:cubicBezTo>
                <a:cubicBezTo>
                  <a:pt x="7258" y="32488"/>
                  <a:pt x="0" y="25215"/>
                  <a:pt x="0" y="16244"/>
                </a:cubicBezTo>
                <a:cubicBezTo>
                  <a:pt x="0" y="7273"/>
                  <a:pt x="7258" y="0"/>
                  <a:pt x="16211" y="0"/>
                </a:cubicBezTo>
                <a:cubicBezTo>
                  <a:pt x="25164" y="0"/>
                  <a:pt x="32422" y="7273"/>
                  <a:pt x="32422" y="16244"/>
                </a:cubicBezTo>
                <a:close/>
              </a:path>
            </a:pathLst>
          </a:custGeom>
          <a:noFill/>
          <a:ln w="9525" cap="sq">
            <a:solidFill>
              <a:srgbClr val="EB17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7" name="Free-form: Shape 86">
            <a:extLst>
              <a:ext uri="{FF2B5EF4-FFF2-40B4-BE49-F238E27FC236}">
                <a16:creationId xmlns:a16="http://schemas.microsoft.com/office/drawing/2014/main" id="{DF8DC044-BB5D-9F84-E8EE-94F192DCFEA1}"/>
              </a:ext>
            </a:extLst>
          </p:cNvPr>
          <p:cNvSpPr/>
          <p:nvPr/>
        </p:nvSpPr>
        <p:spPr>
          <a:xfrm>
            <a:off x="4103107" y="3555867"/>
            <a:ext cx="32422" cy="32488"/>
          </a:xfrm>
          <a:custGeom>
            <a:avLst/>
            <a:gdLst>
              <a:gd name="connsiteX0" fmla="*/ 32422 w 32422"/>
              <a:gd name="connsiteY0" fmla="*/ 16244 h 32488"/>
              <a:gd name="connsiteX1" fmla="*/ 16211 w 32422"/>
              <a:gd name="connsiteY1" fmla="*/ 32488 h 32488"/>
              <a:gd name="connsiteX2" fmla="*/ 0 w 32422"/>
              <a:gd name="connsiteY2" fmla="*/ 16244 h 32488"/>
              <a:gd name="connsiteX3" fmla="*/ 16211 w 32422"/>
              <a:gd name="connsiteY3" fmla="*/ 0 h 32488"/>
              <a:gd name="connsiteX4" fmla="*/ 32422 w 32422"/>
              <a:gd name="connsiteY4" fmla="*/ 16244 h 32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422" h="32488">
                <a:moveTo>
                  <a:pt x="32422" y="16244"/>
                </a:moveTo>
                <a:cubicBezTo>
                  <a:pt x="32422" y="25216"/>
                  <a:pt x="25164" y="32488"/>
                  <a:pt x="16211" y="32488"/>
                </a:cubicBezTo>
                <a:cubicBezTo>
                  <a:pt x="7258" y="32488"/>
                  <a:pt x="0" y="25215"/>
                  <a:pt x="0" y="16244"/>
                </a:cubicBezTo>
                <a:cubicBezTo>
                  <a:pt x="0" y="7273"/>
                  <a:pt x="7258" y="0"/>
                  <a:pt x="16211" y="0"/>
                </a:cubicBezTo>
                <a:cubicBezTo>
                  <a:pt x="25164" y="0"/>
                  <a:pt x="32422" y="7273"/>
                  <a:pt x="32422" y="16244"/>
                </a:cubicBezTo>
                <a:close/>
              </a:path>
            </a:pathLst>
          </a:custGeom>
          <a:noFill/>
          <a:ln w="9525" cap="sq">
            <a:solidFill>
              <a:srgbClr val="EB17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8" name="Free-form: Shape 87">
            <a:extLst>
              <a:ext uri="{FF2B5EF4-FFF2-40B4-BE49-F238E27FC236}">
                <a16:creationId xmlns:a16="http://schemas.microsoft.com/office/drawing/2014/main" id="{4C73DBBA-BB04-A821-CCF2-FEC405CD1400}"/>
              </a:ext>
            </a:extLst>
          </p:cNvPr>
          <p:cNvSpPr/>
          <p:nvPr/>
        </p:nvSpPr>
        <p:spPr>
          <a:xfrm>
            <a:off x="4452136" y="3639989"/>
            <a:ext cx="32422" cy="32488"/>
          </a:xfrm>
          <a:custGeom>
            <a:avLst/>
            <a:gdLst>
              <a:gd name="connsiteX0" fmla="*/ 32422 w 32422"/>
              <a:gd name="connsiteY0" fmla="*/ 16244 h 32488"/>
              <a:gd name="connsiteX1" fmla="*/ 16211 w 32422"/>
              <a:gd name="connsiteY1" fmla="*/ 32488 h 32488"/>
              <a:gd name="connsiteX2" fmla="*/ 0 w 32422"/>
              <a:gd name="connsiteY2" fmla="*/ 16244 h 32488"/>
              <a:gd name="connsiteX3" fmla="*/ 16211 w 32422"/>
              <a:gd name="connsiteY3" fmla="*/ 0 h 32488"/>
              <a:gd name="connsiteX4" fmla="*/ 32422 w 32422"/>
              <a:gd name="connsiteY4" fmla="*/ 16244 h 32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422" h="32488">
                <a:moveTo>
                  <a:pt x="32422" y="16244"/>
                </a:moveTo>
                <a:cubicBezTo>
                  <a:pt x="32422" y="25215"/>
                  <a:pt x="25164" y="32488"/>
                  <a:pt x="16211" y="32488"/>
                </a:cubicBezTo>
                <a:cubicBezTo>
                  <a:pt x="7258" y="32488"/>
                  <a:pt x="0" y="25215"/>
                  <a:pt x="0" y="16244"/>
                </a:cubicBezTo>
                <a:cubicBezTo>
                  <a:pt x="0" y="7273"/>
                  <a:pt x="7258" y="0"/>
                  <a:pt x="16211" y="0"/>
                </a:cubicBezTo>
                <a:cubicBezTo>
                  <a:pt x="25164" y="0"/>
                  <a:pt x="32422" y="7273"/>
                  <a:pt x="32422" y="16244"/>
                </a:cubicBezTo>
                <a:close/>
              </a:path>
            </a:pathLst>
          </a:custGeom>
          <a:noFill/>
          <a:ln w="9525" cap="sq">
            <a:solidFill>
              <a:srgbClr val="EB17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9" name="Free-form: Shape 88">
            <a:extLst>
              <a:ext uri="{FF2B5EF4-FFF2-40B4-BE49-F238E27FC236}">
                <a16:creationId xmlns:a16="http://schemas.microsoft.com/office/drawing/2014/main" id="{DA590254-FA7B-3FEB-2E44-EE54165E59D7}"/>
              </a:ext>
            </a:extLst>
          </p:cNvPr>
          <p:cNvSpPr/>
          <p:nvPr/>
        </p:nvSpPr>
        <p:spPr>
          <a:xfrm>
            <a:off x="4802584" y="3730135"/>
            <a:ext cx="32422" cy="32488"/>
          </a:xfrm>
          <a:custGeom>
            <a:avLst/>
            <a:gdLst>
              <a:gd name="connsiteX0" fmla="*/ 32422 w 32422"/>
              <a:gd name="connsiteY0" fmla="*/ 16244 h 32488"/>
              <a:gd name="connsiteX1" fmla="*/ 16211 w 32422"/>
              <a:gd name="connsiteY1" fmla="*/ 32488 h 32488"/>
              <a:gd name="connsiteX2" fmla="*/ 0 w 32422"/>
              <a:gd name="connsiteY2" fmla="*/ 16244 h 32488"/>
              <a:gd name="connsiteX3" fmla="*/ 16211 w 32422"/>
              <a:gd name="connsiteY3" fmla="*/ 0 h 32488"/>
              <a:gd name="connsiteX4" fmla="*/ 32422 w 32422"/>
              <a:gd name="connsiteY4" fmla="*/ 16244 h 32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422" h="32488">
                <a:moveTo>
                  <a:pt x="32422" y="16244"/>
                </a:moveTo>
                <a:cubicBezTo>
                  <a:pt x="32422" y="25215"/>
                  <a:pt x="25164" y="32488"/>
                  <a:pt x="16211" y="32488"/>
                </a:cubicBezTo>
                <a:cubicBezTo>
                  <a:pt x="7258" y="32488"/>
                  <a:pt x="0" y="25215"/>
                  <a:pt x="0" y="16244"/>
                </a:cubicBezTo>
                <a:cubicBezTo>
                  <a:pt x="0" y="7273"/>
                  <a:pt x="7258" y="0"/>
                  <a:pt x="16211" y="0"/>
                </a:cubicBezTo>
                <a:cubicBezTo>
                  <a:pt x="25164" y="0"/>
                  <a:pt x="32422" y="7273"/>
                  <a:pt x="32422" y="16244"/>
                </a:cubicBezTo>
                <a:close/>
              </a:path>
            </a:pathLst>
          </a:custGeom>
          <a:noFill/>
          <a:ln w="9525" cap="sq">
            <a:solidFill>
              <a:srgbClr val="EB17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0" name="Free-form: Shape 89">
            <a:extLst>
              <a:ext uri="{FF2B5EF4-FFF2-40B4-BE49-F238E27FC236}">
                <a16:creationId xmlns:a16="http://schemas.microsoft.com/office/drawing/2014/main" id="{F05F03E4-C072-4224-0231-6082AE3ED179}"/>
              </a:ext>
            </a:extLst>
          </p:cNvPr>
          <p:cNvSpPr/>
          <p:nvPr/>
        </p:nvSpPr>
        <p:spPr>
          <a:xfrm>
            <a:off x="5156007" y="3805919"/>
            <a:ext cx="32422" cy="32488"/>
          </a:xfrm>
          <a:custGeom>
            <a:avLst/>
            <a:gdLst>
              <a:gd name="connsiteX0" fmla="*/ 32422 w 32422"/>
              <a:gd name="connsiteY0" fmla="*/ 16244 h 32488"/>
              <a:gd name="connsiteX1" fmla="*/ 16211 w 32422"/>
              <a:gd name="connsiteY1" fmla="*/ 32488 h 32488"/>
              <a:gd name="connsiteX2" fmla="*/ 0 w 32422"/>
              <a:gd name="connsiteY2" fmla="*/ 16244 h 32488"/>
              <a:gd name="connsiteX3" fmla="*/ 16211 w 32422"/>
              <a:gd name="connsiteY3" fmla="*/ 0 h 32488"/>
              <a:gd name="connsiteX4" fmla="*/ 32422 w 32422"/>
              <a:gd name="connsiteY4" fmla="*/ 16244 h 32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422" h="32488">
                <a:moveTo>
                  <a:pt x="32422" y="16244"/>
                </a:moveTo>
                <a:cubicBezTo>
                  <a:pt x="32422" y="25216"/>
                  <a:pt x="25164" y="32488"/>
                  <a:pt x="16211" y="32488"/>
                </a:cubicBezTo>
                <a:cubicBezTo>
                  <a:pt x="7258" y="32488"/>
                  <a:pt x="0" y="25215"/>
                  <a:pt x="0" y="16244"/>
                </a:cubicBezTo>
                <a:cubicBezTo>
                  <a:pt x="0" y="7273"/>
                  <a:pt x="7258" y="0"/>
                  <a:pt x="16211" y="0"/>
                </a:cubicBezTo>
                <a:cubicBezTo>
                  <a:pt x="25164" y="0"/>
                  <a:pt x="32422" y="7273"/>
                  <a:pt x="32422" y="16244"/>
                </a:cubicBezTo>
                <a:close/>
              </a:path>
            </a:pathLst>
          </a:custGeom>
          <a:noFill/>
          <a:ln w="9525" cap="sq">
            <a:solidFill>
              <a:srgbClr val="EB17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1" name="Free-form: Shape 90">
            <a:extLst>
              <a:ext uri="{FF2B5EF4-FFF2-40B4-BE49-F238E27FC236}">
                <a16:creationId xmlns:a16="http://schemas.microsoft.com/office/drawing/2014/main" id="{DD3D5B8A-42D8-E740-C933-28D86D4DF9EC}"/>
              </a:ext>
            </a:extLst>
          </p:cNvPr>
          <p:cNvSpPr/>
          <p:nvPr/>
        </p:nvSpPr>
        <p:spPr>
          <a:xfrm>
            <a:off x="5506100" y="3805919"/>
            <a:ext cx="32422" cy="32488"/>
          </a:xfrm>
          <a:custGeom>
            <a:avLst/>
            <a:gdLst>
              <a:gd name="connsiteX0" fmla="*/ 32422 w 32422"/>
              <a:gd name="connsiteY0" fmla="*/ 16244 h 32488"/>
              <a:gd name="connsiteX1" fmla="*/ 16211 w 32422"/>
              <a:gd name="connsiteY1" fmla="*/ 32488 h 32488"/>
              <a:gd name="connsiteX2" fmla="*/ 0 w 32422"/>
              <a:gd name="connsiteY2" fmla="*/ 16244 h 32488"/>
              <a:gd name="connsiteX3" fmla="*/ 16211 w 32422"/>
              <a:gd name="connsiteY3" fmla="*/ 0 h 32488"/>
              <a:gd name="connsiteX4" fmla="*/ 32422 w 32422"/>
              <a:gd name="connsiteY4" fmla="*/ 16244 h 32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422" h="32488">
                <a:moveTo>
                  <a:pt x="32422" y="16244"/>
                </a:moveTo>
                <a:cubicBezTo>
                  <a:pt x="32422" y="25216"/>
                  <a:pt x="25164" y="32488"/>
                  <a:pt x="16211" y="32488"/>
                </a:cubicBezTo>
                <a:cubicBezTo>
                  <a:pt x="7258" y="32488"/>
                  <a:pt x="0" y="25215"/>
                  <a:pt x="0" y="16244"/>
                </a:cubicBezTo>
                <a:cubicBezTo>
                  <a:pt x="0" y="7273"/>
                  <a:pt x="7258" y="0"/>
                  <a:pt x="16211" y="0"/>
                </a:cubicBezTo>
                <a:cubicBezTo>
                  <a:pt x="25164" y="0"/>
                  <a:pt x="32422" y="7273"/>
                  <a:pt x="32422" y="16244"/>
                </a:cubicBezTo>
                <a:close/>
              </a:path>
            </a:pathLst>
          </a:custGeom>
          <a:noFill/>
          <a:ln w="9525" cap="sq">
            <a:solidFill>
              <a:srgbClr val="EB17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92" name="Graphic 9">
            <a:extLst>
              <a:ext uri="{FF2B5EF4-FFF2-40B4-BE49-F238E27FC236}">
                <a16:creationId xmlns:a16="http://schemas.microsoft.com/office/drawing/2014/main" id="{3C060582-03B1-AB4D-27E1-00205489F9F5}"/>
              </a:ext>
            </a:extLst>
          </p:cNvPr>
          <p:cNvGrpSpPr/>
          <p:nvPr/>
        </p:nvGrpSpPr>
        <p:grpSpPr>
          <a:xfrm>
            <a:off x="1630638" y="3046560"/>
            <a:ext cx="52069" cy="274024"/>
            <a:chOff x="1630638" y="3046560"/>
            <a:chExt cx="52069" cy="274024"/>
          </a:xfrm>
          <a:noFill/>
        </p:grpSpPr>
        <p:sp>
          <p:nvSpPr>
            <p:cNvPr id="93" name="Free-form: Shape 92">
              <a:extLst>
                <a:ext uri="{FF2B5EF4-FFF2-40B4-BE49-F238E27FC236}">
                  <a16:creationId xmlns:a16="http://schemas.microsoft.com/office/drawing/2014/main" id="{A51EAC2D-6214-ABB8-4A82-D33E720BD20C}"/>
                </a:ext>
              </a:extLst>
            </p:cNvPr>
            <p:cNvSpPr/>
            <p:nvPr/>
          </p:nvSpPr>
          <p:spPr>
            <a:xfrm>
              <a:off x="1630638" y="3046560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26035 w 52069"/>
                <a:gd name="connsiteY1" fmla="*/ 0 h 10460"/>
                <a:gd name="connsiteX2" fmla="*/ 52070 w 52069"/>
                <a:gd name="connsiteY2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26035" y="0"/>
                  </a:lnTo>
                  <a:lnTo>
                    <a:pt x="52070" y="0"/>
                  </a:lnTo>
                </a:path>
              </a:pathLst>
            </a:custGeom>
            <a:noFill/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" name="Free-form: Shape 93">
              <a:extLst>
                <a:ext uri="{FF2B5EF4-FFF2-40B4-BE49-F238E27FC236}">
                  <a16:creationId xmlns:a16="http://schemas.microsoft.com/office/drawing/2014/main" id="{A4BCD4F9-6DBC-9A0D-F7C8-60BACACC30FE}"/>
                </a:ext>
              </a:extLst>
            </p:cNvPr>
            <p:cNvSpPr/>
            <p:nvPr/>
          </p:nvSpPr>
          <p:spPr>
            <a:xfrm>
              <a:off x="1656672" y="3046560"/>
              <a:ext cx="10439" cy="274024"/>
            </a:xfrm>
            <a:custGeom>
              <a:avLst/>
              <a:gdLst>
                <a:gd name="connsiteX0" fmla="*/ 0 w 10439"/>
                <a:gd name="connsiteY0" fmla="*/ 274024 h 274024"/>
                <a:gd name="connsiteX1" fmla="*/ 0 w 10439"/>
                <a:gd name="connsiteY1" fmla="*/ 0 h 274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9" h="274024">
                  <a:moveTo>
                    <a:pt x="0" y="274024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" name="Free-form: Shape 94">
              <a:extLst>
                <a:ext uri="{FF2B5EF4-FFF2-40B4-BE49-F238E27FC236}">
                  <a16:creationId xmlns:a16="http://schemas.microsoft.com/office/drawing/2014/main" id="{D12BF328-4E53-6F0A-CF14-B4136B0115B0}"/>
                </a:ext>
              </a:extLst>
            </p:cNvPr>
            <p:cNvSpPr/>
            <p:nvPr/>
          </p:nvSpPr>
          <p:spPr>
            <a:xfrm>
              <a:off x="1630638" y="3320585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52070 w 52069"/>
                <a:gd name="connsiteY1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52070" y="0"/>
                  </a:lnTo>
                </a:path>
              </a:pathLst>
            </a:custGeom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96" name="Graphic 9">
            <a:extLst>
              <a:ext uri="{FF2B5EF4-FFF2-40B4-BE49-F238E27FC236}">
                <a16:creationId xmlns:a16="http://schemas.microsoft.com/office/drawing/2014/main" id="{70FC94A5-910A-6F04-D253-B17AD4EA87AC}"/>
              </a:ext>
            </a:extLst>
          </p:cNvPr>
          <p:cNvGrpSpPr/>
          <p:nvPr/>
        </p:nvGrpSpPr>
        <p:grpSpPr>
          <a:xfrm>
            <a:off x="1985157" y="2798239"/>
            <a:ext cx="52069" cy="303790"/>
            <a:chOff x="1985157" y="2798239"/>
            <a:chExt cx="52069" cy="303790"/>
          </a:xfrm>
          <a:noFill/>
        </p:grpSpPr>
        <p:sp>
          <p:nvSpPr>
            <p:cNvPr id="97" name="Free-form: Shape 96">
              <a:extLst>
                <a:ext uri="{FF2B5EF4-FFF2-40B4-BE49-F238E27FC236}">
                  <a16:creationId xmlns:a16="http://schemas.microsoft.com/office/drawing/2014/main" id="{D253CFD6-FB80-ABF1-DEB0-53332878FF6C}"/>
                </a:ext>
              </a:extLst>
            </p:cNvPr>
            <p:cNvSpPr/>
            <p:nvPr/>
          </p:nvSpPr>
          <p:spPr>
            <a:xfrm>
              <a:off x="1985157" y="2798239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26035 w 52069"/>
                <a:gd name="connsiteY1" fmla="*/ 0 h 10460"/>
                <a:gd name="connsiteX2" fmla="*/ 52070 w 52069"/>
                <a:gd name="connsiteY2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26035" y="0"/>
                  </a:lnTo>
                  <a:lnTo>
                    <a:pt x="52070" y="0"/>
                  </a:lnTo>
                </a:path>
              </a:pathLst>
            </a:custGeom>
            <a:noFill/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8" name="Free-form: Shape 97">
              <a:extLst>
                <a:ext uri="{FF2B5EF4-FFF2-40B4-BE49-F238E27FC236}">
                  <a16:creationId xmlns:a16="http://schemas.microsoft.com/office/drawing/2014/main" id="{A2564ABB-31EB-4549-806C-2E284CC61F96}"/>
                </a:ext>
              </a:extLst>
            </p:cNvPr>
            <p:cNvSpPr/>
            <p:nvPr/>
          </p:nvSpPr>
          <p:spPr>
            <a:xfrm>
              <a:off x="2011192" y="2798239"/>
              <a:ext cx="10439" cy="303790"/>
            </a:xfrm>
            <a:custGeom>
              <a:avLst/>
              <a:gdLst>
                <a:gd name="connsiteX0" fmla="*/ 0 w 10439"/>
                <a:gd name="connsiteY0" fmla="*/ 303790 h 303790"/>
                <a:gd name="connsiteX1" fmla="*/ 0 w 10439"/>
                <a:gd name="connsiteY1" fmla="*/ 0 h 3037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9" h="303790">
                  <a:moveTo>
                    <a:pt x="0" y="303790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" name="Free-form: Shape 98">
              <a:extLst>
                <a:ext uri="{FF2B5EF4-FFF2-40B4-BE49-F238E27FC236}">
                  <a16:creationId xmlns:a16="http://schemas.microsoft.com/office/drawing/2014/main" id="{9C9ED2A9-0059-4ECB-1833-D5395F019CFE}"/>
                </a:ext>
              </a:extLst>
            </p:cNvPr>
            <p:cNvSpPr/>
            <p:nvPr/>
          </p:nvSpPr>
          <p:spPr>
            <a:xfrm>
              <a:off x="1985157" y="3102029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52070 w 52069"/>
                <a:gd name="connsiteY1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52070" y="0"/>
                  </a:lnTo>
                </a:path>
              </a:pathLst>
            </a:custGeom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00" name="Graphic 9">
            <a:extLst>
              <a:ext uri="{FF2B5EF4-FFF2-40B4-BE49-F238E27FC236}">
                <a16:creationId xmlns:a16="http://schemas.microsoft.com/office/drawing/2014/main" id="{CB573FBD-9302-52BA-058A-9D7998EBE887}"/>
              </a:ext>
            </a:extLst>
          </p:cNvPr>
          <p:cNvGrpSpPr/>
          <p:nvPr/>
        </p:nvGrpSpPr>
        <p:grpSpPr>
          <a:xfrm>
            <a:off x="2336711" y="2357511"/>
            <a:ext cx="52069" cy="565342"/>
            <a:chOff x="2336711" y="2357511"/>
            <a:chExt cx="52069" cy="565342"/>
          </a:xfrm>
          <a:noFill/>
        </p:grpSpPr>
        <p:sp>
          <p:nvSpPr>
            <p:cNvPr id="101" name="Free-form: Shape 100">
              <a:extLst>
                <a:ext uri="{FF2B5EF4-FFF2-40B4-BE49-F238E27FC236}">
                  <a16:creationId xmlns:a16="http://schemas.microsoft.com/office/drawing/2014/main" id="{37F01285-0B83-022D-9976-5D74910E6B94}"/>
                </a:ext>
              </a:extLst>
            </p:cNvPr>
            <p:cNvSpPr/>
            <p:nvPr/>
          </p:nvSpPr>
          <p:spPr>
            <a:xfrm>
              <a:off x="2336711" y="2357511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26035 w 52069"/>
                <a:gd name="connsiteY1" fmla="*/ 0 h 10460"/>
                <a:gd name="connsiteX2" fmla="*/ 52070 w 52069"/>
                <a:gd name="connsiteY2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26035" y="0"/>
                  </a:lnTo>
                  <a:lnTo>
                    <a:pt x="52070" y="0"/>
                  </a:lnTo>
                </a:path>
              </a:pathLst>
            </a:custGeom>
            <a:noFill/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2" name="Free-form: Shape 101">
              <a:extLst>
                <a:ext uri="{FF2B5EF4-FFF2-40B4-BE49-F238E27FC236}">
                  <a16:creationId xmlns:a16="http://schemas.microsoft.com/office/drawing/2014/main" id="{7F4F63D2-C1B9-6E1F-847C-58E36BF66D5B}"/>
                </a:ext>
              </a:extLst>
            </p:cNvPr>
            <p:cNvSpPr/>
            <p:nvPr/>
          </p:nvSpPr>
          <p:spPr>
            <a:xfrm>
              <a:off x="2362746" y="2357511"/>
              <a:ext cx="10439" cy="565342"/>
            </a:xfrm>
            <a:custGeom>
              <a:avLst/>
              <a:gdLst>
                <a:gd name="connsiteX0" fmla="*/ 0 w 10439"/>
                <a:gd name="connsiteY0" fmla="*/ 565343 h 565342"/>
                <a:gd name="connsiteX1" fmla="*/ 0 w 10439"/>
                <a:gd name="connsiteY1" fmla="*/ 0 h 5653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9" h="565342">
                  <a:moveTo>
                    <a:pt x="0" y="565343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3" name="Free-form: Shape 102">
              <a:extLst>
                <a:ext uri="{FF2B5EF4-FFF2-40B4-BE49-F238E27FC236}">
                  <a16:creationId xmlns:a16="http://schemas.microsoft.com/office/drawing/2014/main" id="{F2C844DD-9904-92A0-0F46-D565F63AE716}"/>
                </a:ext>
              </a:extLst>
            </p:cNvPr>
            <p:cNvSpPr/>
            <p:nvPr/>
          </p:nvSpPr>
          <p:spPr>
            <a:xfrm>
              <a:off x="2336711" y="2922854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52070 w 52069"/>
                <a:gd name="connsiteY1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52070" y="0"/>
                  </a:lnTo>
                </a:path>
              </a:pathLst>
            </a:custGeom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04" name="Graphic 9">
            <a:extLst>
              <a:ext uri="{FF2B5EF4-FFF2-40B4-BE49-F238E27FC236}">
                <a16:creationId xmlns:a16="http://schemas.microsoft.com/office/drawing/2014/main" id="{DF27A54F-2564-4DB2-524D-C4999674175F}"/>
              </a:ext>
            </a:extLst>
          </p:cNvPr>
          <p:cNvGrpSpPr/>
          <p:nvPr/>
        </p:nvGrpSpPr>
        <p:grpSpPr>
          <a:xfrm>
            <a:off x="2688255" y="2886927"/>
            <a:ext cx="52080" cy="408061"/>
            <a:chOff x="2688255" y="2886927"/>
            <a:chExt cx="52080" cy="408061"/>
          </a:xfrm>
          <a:noFill/>
        </p:grpSpPr>
        <p:sp>
          <p:nvSpPr>
            <p:cNvPr id="105" name="Free-form: Shape 104">
              <a:extLst>
                <a:ext uri="{FF2B5EF4-FFF2-40B4-BE49-F238E27FC236}">
                  <a16:creationId xmlns:a16="http://schemas.microsoft.com/office/drawing/2014/main" id="{342FC233-B003-33C7-DF4D-1DDB85465E21}"/>
                </a:ext>
              </a:extLst>
            </p:cNvPr>
            <p:cNvSpPr/>
            <p:nvPr/>
          </p:nvSpPr>
          <p:spPr>
            <a:xfrm>
              <a:off x="2688255" y="2886927"/>
              <a:ext cx="52080" cy="10460"/>
            </a:xfrm>
            <a:custGeom>
              <a:avLst/>
              <a:gdLst>
                <a:gd name="connsiteX0" fmla="*/ 0 w 52080"/>
                <a:gd name="connsiteY0" fmla="*/ 0 h 10460"/>
                <a:gd name="connsiteX1" fmla="*/ 26045 w 52080"/>
                <a:gd name="connsiteY1" fmla="*/ 0 h 10460"/>
                <a:gd name="connsiteX2" fmla="*/ 52080 w 52080"/>
                <a:gd name="connsiteY2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80" h="10460">
                  <a:moveTo>
                    <a:pt x="0" y="0"/>
                  </a:moveTo>
                  <a:lnTo>
                    <a:pt x="26045" y="0"/>
                  </a:lnTo>
                  <a:lnTo>
                    <a:pt x="52080" y="0"/>
                  </a:lnTo>
                </a:path>
              </a:pathLst>
            </a:custGeom>
            <a:noFill/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6" name="Free-form: Shape 105">
              <a:extLst>
                <a:ext uri="{FF2B5EF4-FFF2-40B4-BE49-F238E27FC236}">
                  <a16:creationId xmlns:a16="http://schemas.microsoft.com/office/drawing/2014/main" id="{956963FD-DB12-8946-3426-447DA6ED9015}"/>
                </a:ext>
              </a:extLst>
            </p:cNvPr>
            <p:cNvSpPr/>
            <p:nvPr/>
          </p:nvSpPr>
          <p:spPr>
            <a:xfrm>
              <a:off x="2714301" y="2886927"/>
              <a:ext cx="10439" cy="408061"/>
            </a:xfrm>
            <a:custGeom>
              <a:avLst/>
              <a:gdLst>
                <a:gd name="connsiteX0" fmla="*/ 0 w 10439"/>
                <a:gd name="connsiteY0" fmla="*/ 408062 h 408061"/>
                <a:gd name="connsiteX1" fmla="*/ 0 w 10439"/>
                <a:gd name="connsiteY1" fmla="*/ 0 h 4080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9" h="408061">
                  <a:moveTo>
                    <a:pt x="0" y="408062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7" name="Free-form: Shape 106">
              <a:extLst>
                <a:ext uri="{FF2B5EF4-FFF2-40B4-BE49-F238E27FC236}">
                  <a16:creationId xmlns:a16="http://schemas.microsoft.com/office/drawing/2014/main" id="{CBD27FF5-D792-78A2-484B-589C6DEC2DC0}"/>
                </a:ext>
              </a:extLst>
            </p:cNvPr>
            <p:cNvSpPr/>
            <p:nvPr/>
          </p:nvSpPr>
          <p:spPr>
            <a:xfrm>
              <a:off x="2688255" y="3294989"/>
              <a:ext cx="52080" cy="10460"/>
            </a:xfrm>
            <a:custGeom>
              <a:avLst/>
              <a:gdLst>
                <a:gd name="connsiteX0" fmla="*/ 0 w 52080"/>
                <a:gd name="connsiteY0" fmla="*/ 0 h 10460"/>
                <a:gd name="connsiteX1" fmla="*/ 52080 w 52080"/>
                <a:gd name="connsiteY1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2080" h="10460">
                  <a:moveTo>
                    <a:pt x="0" y="0"/>
                  </a:moveTo>
                  <a:lnTo>
                    <a:pt x="52080" y="0"/>
                  </a:lnTo>
                </a:path>
              </a:pathLst>
            </a:custGeom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08" name="Graphic 9">
            <a:extLst>
              <a:ext uri="{FF2B5EF4-FFF2-40B4-BE49-F238E27FC236}">
                <a16:creationId xmlns:a16="http://schemas.microsoft.com/office/drawing/2014/main" id="{23A0A743-7B20-1C99-0F53-FAF5010BF0F5}"/>
              </a:ext>
            </a:extLst>
          </p:cNvPr>
          <p:cNvGrpSpPr/>
          <p:nvPr/>
        </p:nvGrpSpPr>
        <p:grpSpPr>
          <a:xfrm>
            <a:off x="3040760" y="2903797"/>
            <a:ext cx="52069" cy="391191"/>
            <a:chOff x="3040760" y="2903797"/>
            <a:chExt cx="52069" cy="391191"/>
          </a:xfrm>
          <a:noFill/>
        </p:grpSpPr>
        <p:sp>
          <p:nvSpPr>
            <p:cNvPr id="109" name="Free-form: Shape 108">
              <a:extLst>
                <a:ext uri="{FF2B5EF4-FFF2-40B4-BE49-F238E27FC236}">
                  <a16:creationId xmlns:a16="http://schemas.microsoft.com/office/drawing/2014/main" id="{8C615580-3513-CEA6-172D-17A099130BBA}"/>
                </a:ext>
              </a:extLst>
            </p:cNvPr>
            <p:cNvSpPr/>
            <p:nvPr/>
          </p:nvSpPr>
          <p:spPr>
            <a:xfrm>
              <a:off x="3040760" y="2903797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26035 w 52069"/>
                <a:gd name="connsiteY1" fmla="*/ 0 h 10460"/>
                <a:gd name="connsiteX2" fmla="*/ 52070 w 52069"/>
                <a:gd name="connsiteY2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26035" y="0"/>
                  </a:lnTo>
                  <a:lnTo>
                    <a:pt x="52070" y="0"/>
                  </a:lnTo>
                </a:path>
              </a:pathLst>
            </a:custGeom>
            <a:noFill/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0" name="Free-form: Shape 109">
              <a:extLst>
                <a:ext uri="{FF2B5EF4-FFF2-40B4-BE49-F238E27FC236}">
                  <a16:creationId xmlns:a16="http://schemas.microsoft.com/office/drawing/2014/main" id="{6AE27165-B77B-7A57-38F2-E3ACCA579DE6}"/>
                </a:ext>
              </a:extLst>
            </p:cNvPr>
            <p:cNvSpPr/>
            <p:nvPr/>
          </p:nvSpPr>
          <p:spPr>
            <a:xfrm>
              <a:off x="3066795" y="2903797"/>
              <a:ext cx="10439" cy="391191"/>
            </a:xfrm>
            <a:custGeom>
              <a:avLst/>
              <a:gdLst>
                <a:gd name="connsiteX0" fmla="*/ 0 w 10439"/>
                <a:gd name="connsiteY0" fmla="*/ 391192 h 391191"/>
                <a:gd name="connsiteX1" fmla="*/ 0 w 10439"/>
                <a:gd name="connsiteY1" fmla="*/ 0 h 391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9" h="391191">
                  <a:moveTo>
                    <a:pt x="0" y="391192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1" name="Free-form: Shape 110">
              <a:extLst>
                <a:ext uri="{FF2B5EF4-FFF2-40B4-BE49-F238E27FC236}">
                  <a16:creationId xmlns:a16="http://schemas.microsoft.com/office/drawing/2014/main" id="{D644EA5F-4415-5E45-7CD8-C197917B0D2E}"/>
                </a:ext>
              </a:extLst>
            </p:cNvPr>
            <p:cNvSpPr/>
            <p:nvPr/>
          </p:nvSpPr>
          <p:spPr>
            <a:xfrm>
              <a:off x="3040760" y="3294989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52070 w 52069"/>
                <a:gd name="connsiteY1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52070" y="0"/>
                  </a:lnTo>
                </a:path>
              </a:pathLst>
            </a:custGeom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12" name="Graphic 9">
            <a:extLst>
              <a:ext uri="{FF2B5EF4-FFF2-40B4-BE49-F238E27FC236}">
                <a16:creationId xmlns:a16="http://schemas.microsoft.com/office/drawing/2014/main" id="{3BEE04DC-C9AD-0F6C-111E-BD73C9460BE8}"/>
              </a:ext>
            </a:extLst>
          </p:cNvPr>
          <p:cNvGrpSpPr/>
          <p:nvPr/>
        </p:nvGrpSpPr>
        <p:grpSpPr>
          <a:xfrm>
            <a:off x="3389538" y="2701824"/>
            <a:ext cx="52069" cy="590204"/>
            <a:chOff x="3389538" y="2701824"/>
            <a:chExt cx="52069" cy="590204"/>
          </a:xfrm>
          <a:noFill/>
        </p:grpSpPr>
        <p:sp>
          <p:nvSpPr>
            <p:cNvPr id="113" name="Free-form: Shape 112">
              <a:extLst>
                <a:ext uri="{FF2B5EF4-FFF2-40B4-BE49-F238E27FC236}">
                  <a16:creationId xmlns:a16="http://schemas.microsoft.com/office/drawing/2014/main" id="{D0C4D28D-1CF6-3E08-DB5C-AA24CEA541F4}"/>
                </a:ext>
              </a:extLst>
            </p:cNvPr>
            <p:cNvSpPr/>
            <p:nvPr/>
          </p:nvSpPr>
          <p:spPr>
            <a:xfrm>
              <a:off x="3389538" y="2701824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26035 w 52069"/>
                <a:gd name="connsiteY1" fmla="*/ 0 h 10460"/>
                <a:gd name="connsiteX2" fmla="*/ 52070 w 52069"/>
                <a:gd name="connsiteY2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26035" y="0"/>
                  </a:lnTo>
                  <a:lnTo>
                    <a:pt x="52070" y="0"/>
                  </a:lnTo>
                </a:path>
              </a:pathLst>
            </a:custGeom>
            <a:noFill/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4" name="Free-form: Shape 113">
              <a:extLst>
                <a:ext uri="{FF2B5EF4-FFF2-40B4-BE49-F238E27FC236}">
                  <a16:creationId xmlns:a16="http://schemas.microsoft.com/office/drawing/2014/main" id="{E9C363BD-EDFA-3419-06D8-16FD50A47B1E}"/>
                </a:ext>
              </a:extLst>
            </p:cNvPr>
            <p:cNvSpPr/>
            <p:nvPr/>
          </p:nvSpPr>
          <p:spPr>
            <a:xfrm>
              <a:off x="3415573" y="2701824"/>
              <a:ext cx="10439" cy="590204"/>
            </a:xfrm>
            <a:custGeom>
              <a:avLst/>
              <a:gdLst>
                <a:gd name="connsiteX0" fmla="*/ 0 w 10439"/>
                <a:gd name="connsiteY0" fmla="*/ 590205 h 590204"/>
                <a:gd name="connsiteX1" fmla="*/ 0 w 10439"/>
                <a:gd name="connsiteY1" fmla="*/ 0 h 5902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9" h="590204">
                  <a:moveTo>
                    <a:pt x="0" y="590205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5" name="Free-form: Shape 114">
              <a:extLst>
                <a:ext uri="{FF2B5EF4-FFF2-40B4-BE49-F238E27FC236}">
                  <a16:creationId xmlns:a16="http://schemas.microsoft.com/office/drawing/2014/main" id="{C14C6DB4-601B-15EA-B785-52F618B3D6FD}"/>
                </a:ext>
              </a:extLst>
            </p:cNvPr>
            <p:cNvSpPr/>
            <p:nvPr/>
          </p:nvSpPr>
          <p:spPr>
            <a:xfrm>
              <a:off x="3389538" y="3292029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52070 w 52069"/>
                <a:gd name="connsiteY1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52070" y="0"/>
                  </a:lnTo>
                </a:path>
              </a:pathLst>
            </a:custGeom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16" name="Graphic 9">
            <a:extLst>
              <a:ext uri="{FF2B5EF4-FFF2-40B4-BE49-F238E27FC236}">
                <a16:creationId xmlns:a16="http://schemas.microsoft.com/office/drawing/2014/main" id="{FE944F6D-6F4D-6E14-8920-59ED15666952}"/>
              </a:ext>
            </a:extLst>
          </p:cNvPr>
          <p:cNvGrpSpPr/>
          <p:nvPr/>
        </p:nvGrpSpPr>
        <p:grpSpPr>
          <a:xfrm>
            <a:off x="3744808" y="3259550"/>
            <a:ext cx="52069" cy="303221"/>
            <a:chOff x="3744808" y="3259550"/>
            <a:chExt cx="52069" cy="303221"/>
          </a:xfrm>
          <a:noFill/>
        </p:grpSpPr>
        <p:sp>
          <p:nvSpPr>
            <p:cNvPr id="117" name="Free-form: Shape 116">
              <a:extLst>
                <a:ext uri="{FF2B5EF4-FFF2-40B4-BE49-F238E27FC236}">
                  <a16:creationId xmlns:a16="http://schemas.microsoft.com/office/drawing/2014/main" id="{5460DA50-058C-93DB-3581-5EED3FC82439}"/>
                </a:ext>
              </a:extLst>
            </p:cNvPr>
            <p:cNvSpPr/>
            <p:nvPr/>
          </p:nvSpPr>
          <p:spPr>
            <a:xfrm>
              <a:off x="3744808" y="3259550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26035 w 52069"/>
                <a:gd name="connsiteY1" fmla="*/ 0 h 10460"/>
                <a:gd name="connsiteX2" fmla="*/ 52070 w 52069"/>
                <a:gd name="connsiteY2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26035" y="0"/>
                  </a:lnTo>
                  <a:lnTo>
                    <a:pt x="52070" y="0"/>
                  </a:lnTo>
                </a:path>
              </a:pathLst>
            </a:custGeom>
            <a:noFill/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8" name="Free-form: Shape 117">
              <a:extLst>
                <a:ext uri="{FF2B5EF4-FFF2-40B4-BE49-F238E27FC236}">
                  <a16:creationId xmlns:a16="http://schemas.microsoft.com/office/drawing/2014/main" id="{BB26B6E1-B46B-7C98-B7D3-4959D0DF40FE}"/>
                </a:ext>
              </a:extLst>
            </p:cNvPr>
            <p:cNvSpPr/>
            <p:nvPr/>
          </p:nvSpPr>
          <p:spPr>
            <a:xfrm>
              <a:off x="3770843" y="3259550"/>
              <a:ext cx="10439" cy="303221"/>
            </a:xfrm>
            <a:custGeom>
              <a:avLst/>
              <a:gdLst>
                <a:gd name="connsiteX0" fmla="*/ 0 w 10439"/>
                <a:gd name="connsiteY0" fmla="*/ 303221 h 303221"/>
                <a:gd name="connsiteX1" fmla="*/ 0 w 10439"/>
                <a:gd name="connsiteY1" fmla="*/ 0 h 30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9" h="303221">
                  <a:moveTo>
                    <a:pt x="0" y="303221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" name="Free-form: Shape 118">
              <a:extLst>
                <a:ext uri="{FF2B5EF4-FFF2-40B4-BE49-F238E27FC236}">
                  <a16:creationId xmlns:a16="http://schemas.microsoft.com/office/drawing/2014/main" id="{D08E55A4-ABC8-777C-96E0-4BA898C8AF09}"/>
                </a:ext>
              </a:extLst>
            </p:cNvPr>
            <p:cNvSpPr/>
            <p:nvPr/>
          </p:nvSpPr>
          <p:spPr>
            <a:xfrm>
              <a:off x="3744808" y="3562771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52070 w 52069"/>
                <a:gd name="connsiteY1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52070" y="0"/>
                  </a:lnTo>
                </a:path>
              </a:pathLst>
            </a:custGeom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20" name="Graphic 9">
            <a:extLst>
              <a:ext uri="{FF2B5EF4-FFF2-40B4-BE49-F238E27FC236}">
                <a16:creationId xmlns:a16="http://schemas.microsoft.com/office/drawing/2014/main" id="{F90D1987-FD30-A461-64D1-4A05ACDA01C8}"/>
              </a:ext>
            </a:extLst>
          </p:cNvPr>
          <p:cNvGrpSpPr/>
          <p:nvPr/>
        </p:nvGrpSpPr>
        <p:grpSpPr>
          <a:xfrm>
            <a:off x="4093284" y="3442164"/>
            <a:ext cx="52069" cy="256463"/>
            <a:chOff x="4093284" y="3442164"/>
            <a:chExt cx="52069" cy="256463"/>
          </a:xfrm>
          <a:noFill/>
        </p:grpSpPr>
        <p:sp>
          <p:nvSpPr>
            <p:cNvPr id="121" name="Free-form: Shape 120">
              <a:extLst>
                <a:ext uri="{FF2B5EF4-FFF2-40B4-BE49-F238E27FC236}">
                  <a16:creationId xmlns:a16="http://schemas.microsoft.com/office/drawing/2014/main" id="{BF9C780F-EF42-C663-2F68-061683E6EE41}"/>
                </a:ext>
              </a:extLst>
            </p:cNvPr>
            <p:cNvSpPr/>
            <p:nvPr/>
          </p:nvSpPr>
          <p:spPr>
            <a:xfrm>
              <a:off x="4093284" y="3442164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26035 w 52069"/>
                <a:gd name="connsiteY1" fmla="*/ 0 h 10460"/>
                <a:gd name="connsiteX2" fmla="*/ 52070 w 52069"/>
                <a:gd name="connsiteY2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26035" y="0"/>
                  </a:lnTo>
                  <a:lnTo>
                    <a:pt x="52070" y="0"/>
                  </a:lnTo>
                </a:path>
              </a:pathLst>
            </a:custGeom>
            <a:noFill/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2" name="Free-form: Shape 121">
              <a:extLst>
                <a:ext uri="{FF2B5EF4-FFF2-40B4-BE49-F238E27FC236}">
                  <a16:creationId xmlns:a16="http://schemas.microsoft.com/office/drawing/2014/main" id="{8EEC3CAB-72FE-5D97-B05E-128DD399410D}"/>
                </a:ext>
              </a:extLst>
            </p:cNvPr>
            <p:cNvSpPr/>
            <p:nvPr/>
          </p:nvSpPr>
          <p:spPr>
            <a:xfrm>
              <a:off x="4119318" y="3442164"/>
              <a:ext cx="10439" cy="256463"/>
            </a:xfrm>
            <a:custGeom>
              <a:avLst/>
              <a:gdLst>
                <a:gd name="connsiteX0" fmla="*/ 0 w 10439"/>
                <a:gd name="connsiteY0" fmla="*/ 256464 h 256463"/>
                <a:gd name="connsiteX1" fmla="*/ 0 w 10439"/>
                <a:gd name="connsiteY1" fmla="*/ 0 h 2564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9" h="256463">
                  <a:moveTo>
                    <a:pt x="0" y="256464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3" name="Free-form: Shape 122">
              <a:extLst>
                <a:ext uri="{FF2B5EF4-FFF2-40B4-BE49-F238E27FC236}">
                  <a16:creationId xmlns:a16="http://schemas.microsoft.com/office/drawing/2014/main" id="{8CB9A935-B171-FCF5-A6D8-9E23CA5C805C}"/>
                </a:ext>
              </a:extLst>
            </p:cNvPr>
            <p:cNvSpPr/>
            <p:nvPr/>
          </p:nvSpPr>
          <p:spPr>
            <a:xfrm>
              <a:off x="4093284" y="3698628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52070 w 52069"/>
                <a:gd name="connsiteY1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52070" y="0"/>
                  </a:lnTo>
                </a:path>
              </a:pathLst>
            </a:custGeom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24" name="Graphic 9">
            <a:extLst>
              <a:ext uri="{FF2B5EF4-FFF2-40B4-BE49-F238E27FC236}">
                <a16:creationId xmlns:a16="http://schemas.microsoft.com/office/drawing/2014/main" id="{6C78604C-C2AC-AAC0-406E-04ADE2C5D6E4}"/>
              </a:ext>
            </a:extLst>
          </p:cNvPr>
          <p:cNvGrpSpPr/>
          <p:nvPr/>
        </p:nvGrpSpPr>
        <p:grpSpPr>
          <a:xfrm>
            <a:off x="4442312" y="3544925"/>
            <a:ext cx="52069" cy="222624"/>
            <a:chOff x="4442312" y="3544925"/>
            <a:chExt cx="52069" cy="222624"/>
          </a:xfrm>
          <a:noFill/>
        </p:grpSpPr>
        <p:sp>
          <p:nvSpPr>
            <p:cNvPr id="125" name="Free-form: Shape 124">
              <a:extLst>
                <a:ext uri="{FF2B5EF4-FFF2-40B4-BE49-F238E27FC236}">
                  <a16:creationId xmlns:a16="http://schemas.microsoft.com/office/drawing/2014/main" id="{A6A73021-82F3-08B5-0515-246AC716284C}"/>
                </a:ext>
              </a:extLst>
            </p:cNvPr>
            <p:cNvSpPr/>
            <p:nvPr/>
          </p:nvSpPr>
          <p:spPr>
            <a:xfrm>
              <a:off x="4442312" y="3544925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26035 w 52069"/>
                <a:gd name="connsiteY1" fmla="*/ 0 h 10460"/>
                <a:gd name="connsiteX2" fmla="*/ 52070 w 52069"/>
                <a:gd name="connsiteY2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26035" y="0"/>
                  </a:lnTo>
                  <a:lnTo>
                    <a:pt x="52070" y="0"/>
                  </a:lnTo>
                </a:path>
              </a:pathLst>
            </a:custGeom>
            <a:noFill/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" name="Free-form: Shape 125">
              <a:extLst>
                <a:ext uri="{FF2B5EF4-FFF2-40B4-BE49-F238E27FC236}">
                  <a16:creationId xmlns:a16="http://schemas.microsoft.com/office/drawing/2014/main" id="{829D07C9-3AEF-366B-0B88-21C43049B7D5}"/>
                </a:ext>
              </a:extLst>
            </p:cNvPr>
            <p:cNvSpPr/>
            <p:nvPr/>
          </p:nvSpPr>
          <p:spPr>
            <a:xfrm>
              <a:off x="4468347" y="3544925"/>
              <a:ext cx="10439" cy="222624"/>
            </a:xfrm>
            <a:custGeom>
              <a:avLst/>
              <a:gdLst>
                <a:gd name="connsiteX0" fmla="*/ 0 w 10439"/>
                <a:gd name="connsiteY0" fmla="*/ 222625 h 222624"/>
                <a:gd name="connsiteX1" fmla="*/ 0 w 10439"/>
                <a:gd name="connsiteY1" fmla="*/ 0 h 2226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9" h="222624">
                  <a:moveTo>
                    <a:pt x="0" y="222625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" name="Free-form: Shape 126">
              <a:extLst>
                <a:ext uri="{FF2B5EF4-FFF2-40B4-BE49-F238E27FC236}">
                  <a16:creationId xmlns:a16="http://schemas.microsoft.com/office/drawing/2014/main" id="{1CD26E34-5CA6-E527-A6EA-0EDB286664AF}"/>
                </a:ext>
              </a:extLst>
            </p:cNvPr>
            <p:cNvSpPr/>
            <p:nvPr/>
          </p:nvSpPr>
          <p:spPr>
            <a:xfrm>
              <a:off x="4442312" y="3767550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52070 w 52069"/>
                <a:gd name="connsiteY1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52070" y="0"/>
                  </a:lnTo>
                </a:path>
              </a:pathLst>
            </a:custGeom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28" name="Graphic 9">
            <a:extLst>
              <a:ext uri="{FF2B5EF4-FFF2-40B4-BE49-F238E27FC236}">
                <a16:creationId xmlns:a16="http://schemas.microsoft.com/office/drawing/2014/main" id="{DF10C492-7162-59FC-5761-DE9FB204460D}"/>
              </a:ext>
            </a:extLst>
          </p:cNvPr>
          <p:cNvGrpSpPr/>
          <p:nvPr/>
        </p:nvGrpSpPr>
        <p:grpSpPr>
          <a:xfrm>
            <a:off x="4792760" y="3669559"/>
            <a:ext cx="52069" cy="158535"/>
            <a:chOff x="4792760" y="3669559"/>
            <a:chExt cx="52069" cy="158535"/>
          </a:xfrm>
          <a:noFill/>
        </p:grpSpPr>
        <p:sp>
          <p:nvSpPr>
            <p:cNvPr id="129" name="Free-form: Shape 128">
              <a:extLst>
                <a:ext uri="{FF2B5EF4-FFF2-40B4-BE49-F238E27FC236}">
                  <a16:creationId xmlns:a16="http://schemas.microsoft.com/office/drawing/2014/main" id="{C7DFFD15-90C7-A56D-0A23-C79963C7257A}"/>
                </a:ext>
              </a:extLst>
            </p:cNvPr>
            <p:cNvSpPr/>
            <p:nvPr/>
          </p:nvSpPr>
          <p:spPr>
            <a:xfrm>
              <a:off x="4792760" y="3669559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26035 w 52069"/>
                <a:gd name="connsiteY1" fmla="*/ 0 h 10460"/>
                <a:gd name="connsiteX2" fmla="*/ 52070 w 52069"/>
                <a:gd name="connsiteY2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26035" y="0"/>
                  </a:lnTo>
                  <a:lnTo>
                    <a:pt x="52070" y="0"/>
                  </a:lnTo>
                </a:path>
              </a:pathLst>
            </a:custGeom>
            <a:noFill/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0" name="Free-form: Shape 129">
              <a:extLst>
                <a:ext uri="{FF2B5EF4-FFF2-40B4-BE49-F238E27FC236}">
                  <a16:creationId xmlns:a16="http://schemas.microsoft.com/office/drawing/2014/main" id="{114AFFFC-DE86-C3AC-36B0-3B34516556EF}"/>
                </a:ext>
              </a:extLst>
            </p:cNvPr>
            <p:cNvSpPr/>
            <p:nvPr/>
          </p:nvSpPr>
          <p:spPr>
            <a:xfrm>
              <a:off x="4818795" y="3669559"/>
              <a:ext cx="10439" cy="158535"/>
            </a:xfrm>
            <a:custGeom>
              <a:avLst/>
              <a:gdLst>
                <a:gd name="connsiteX0" fmla="*/ 0 w 10439"/>
                <a:gd name="connsiteY0" fmla="*/ 158535 h 158535"/>
                <a:gd name="connsiteX1" fmla="*/ 0 w 10439"/>
                <a:gd name="connsiteY1" fmla="*/ 0 h 1585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9" h="158535">
                  <a:moveTo>
                    <a:pt x="0" y="158535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" name="Free-form: Shape 130">
              <a:extLst>
                <a:ext uri="{FF2B5EF4-FFF2-40B4-BE49-F238E27FC236}">
                  <a16:creationId xmlns:a16="http://schemas.microsoft.com/office/drawing/2014/main" id="{F0BFE380-D00C-3B29-BA02-49AC8E8BDBA2}"/>
                </a:ext>
              </a:extLst>
            </p:cNvPr>
            <p:cNvSpPr/>
            <p:nvPr/>
          </p:nvSpPr>
          <p:spPr>
            <a:xfrm>
              <a:off x="4792760" y="3828094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52070 w 52069"/>
                <a:gd name="connsiteY1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52070" y="0"/>
                  </a:lnTo>
                </a:path>
              </a:pathLst>
            </a:custGeom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32" name="Graphic 9">
            <a:extLst>
              <a:ext uri="{FF2B5EF4-FFF2-40B4-BE49-F238E27FC236}">
                <a16:creationId xmlns:a16="http://schemas.microsoft.com/office/drawing/2014/main" id="{D85471E8-A222-BAE3-1384-C6FF59ED83CA}"/>
              </a:ext>
            </a:extLst>
          </p:cNvPr>
          <p:cNvGrpSpPr/>
          <p:nvPr/>
        </p:nvGrpSpPr>
        <p:grpSpPr>
          <a:xfrm>
            <a:off x="5146183" y="3739967"/>
            <a:ext cx="52069" cy="161453"/>
            <a:chOff x="5146183" y="3739967"/>
            <a:chExt cx="52069" cy="161453"/>
          </a:xfrm>
          <a:noFill/>
        </p:grpSpPr>
        <p:sp>
          <p:nvSpPr>
            <p:cNvPr id="133" name="Free-form: Shape 132">
              <a:extLst>
                <a:ext uri="{FF2B5EF4-FFF2-40B4-BE49-F238E27FC236}">
                  <a16:creationId xmlns:a16="http://schemas.microsoft.com/office/drawing/2014/main" id="{DF84F8CC-BCA1-245E-ECB4-E12544937B73}"/>
                </a:ext>
              </a:extLst>
            </p:cNvPr>
            <p:cNvSpPr/>
            <p:nvPr/>
          </p:nvSpPr>
          <p:spPr>
            <a:xfrm>
              <a:off x="5146183" y="3739967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26035 w 52069"/>
                <a:gd name="connsiteY1" fmla="*/ 0 h 10460"/>
                <a:gd name="connsiteX2" fmla="*/ 52070 w 52069"/>
                <a:gd name="connsiteY2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26035" y="0"/>
                  </a:lnTo>
                  <a:lnTo>
                    <a:pt x="52070" y="0"/>
                  </a:lnTo>
                </a:path>
              </a:pathLst>
            </a:custGeom>
            <a:noFill/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4" name="Free-form: Shape 133">
              <a:extLst>
                <a:ext uri="{FF2B5EF4-FFF2-40B4-BE49-F238E27FC236}">
                  <a16:creationId xmlns:a16="http://schemas.microsoft.com/office/drawing/2014/main" id="{870DDA1E-FD87-C0DA-EB6C-2FBEBC3A2EED}"/>
                </a:ext>
              </a:extLst>
            </p:cNvPr>
            <p:cNvSpPr/>
            <p:nvPr/>
          </p:nvSpPr>
          <p:spPr>
            <a:xfrm>
              <a:off x="5172218" y="3739967"/>
              <a:ext cx="10439" cy="161453"/>
            </a:xfrm>
            <a:custGeom>
              <a:avLst/>
              <a:gdLst>
                <a:gd name="connsiteX0" fmla="*/ 0 w 10439"/>
                <a:gd name="connsiteY0" fmla="*/ 161454 h 161453"/>
                <a:gd name="connsiteX1" fmla="*/ 0 w 10439"/>
                <a:gd name="connsiteY1" fmla="*/ 0 h 1614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9" h="161453">
                  <a:moveTo>
                    <a:pt x="0" y="161454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5" name="Free-form: Shape 134">
              <a:extLst>
                <a:ext uri="{FF2B5EF4-FFF2-40B4-BE49-F238E27FC236}">
                  <a16:creationId xmlns:a16="http://schemas.microsoft.com/office/drawing/2014/main" id="{6DA1D36A-4778-3DD2-05A1-3842CC76CA70}"/>
                </a:ext>
              </a:extLst>
            </p:cNvPr>
            <p:cNvSpPr/>
            <p:nvPr/>
          </p:nvSpPr>
          <p:spPr>
            <a:xfrm>
              <a:off x="5146183" y="3901420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52070 w 52069"/>
                <a:gd name="connsiteY1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52070" y="0"/>
                  </a:lnTo>
                </a:path>
              </a:pathLst>
            </a:custGeom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36" name="Graphic 9">
            <a:extLst>
              <a:ext uri="{FF2B5EF4-FFF2-40B4-BE49-F238E27FC236}">
                <a16:creationId xmlns:a16="http://schemas.microsoft.com/office/drawing/2014/main" id="{88396F70-75CF-48BA-2920-595C6ADF2776}"/>
              </a:ext>
            </a:extLst>
          </p:cNvPr>
          <p:cNvGrpSpPr/>
          <p:nvPr/>
        </p:nvGrpSpPr>
        <p:grpSpPr>
          <a:xfrm>
            <a:off x="5496265" y="3740322"/>
            <a:ext cx="52080" cy="155815"/>
            <a:chOff x="5496265" y="3740322"/>
            <a:chExt cx="52080" cy="155815"/>
          </a:xfrm>
          <a:noFill/>
        </p:grpSpPr>
        <p:sp>
          <p:nvSpPr>
            <p:cNvPr id="137" name="Free-form: Shape 136">
              <a:extLst>
                <a:ext uri="{FF2B5EF4-FFF2-40B4-BE49-F238E27FC236}">
                  <a16:creationId xmlns:a16="http://schemas.microsoft.com/office/drawing/2014/main" id="{9E83E292-5843-3A01-3090-84C3D8744238}"/>
                </a:ext>
              </a:extLst>
            </p:cNvPr>
            <p:cNvSpPr/>
            <p:nvPr/>
          </p:nvSpPr>
          <p:spPr>
            <a:xfrm>
              <a:off x="5496265" y="3740322"/>
              <a:ext cx="52080" cy="10460"/>
            </a:xfrm>
            <a:custGeom>
              <a:avLst/>
              <a:gdLst>
                <a:gd name="connsiteX0" fmla="*/ 0 w 52080"/>
                <a:gd name="connsiteY0" fmla="*/ 0 h 10460"/>
                <a:gd name="connsiteX1" fmla="*/ 26046 w 52080"/>
                <a:gd name="connsiteY1" fmla="*/ 0 h 10460"/>
                <a:gd name="connsiteX2" fmla="*/ 52080 w 52080"/>
                <a:gd name="connsiteY2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80" h="10460">
                  <a:moveTo>
                    <a:pt x="0" y="0"/>
                  </a:moveTo>
                  <a:lnTo>
                    <a:pt x="26046" y="0"/>
                  </a:lnTo>
                  <a:lnTo>
                    <a:pt x="52080" y="0"/>
                  </a:lnTo>
                </a:path>
              </a:pathLst>
            </a:custGeom>
            <a:noFill/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8" name="Free-form: Shape 137">
              <a:extLst>
                <a:ext uri="{FF2B5EF4-FFF2-40B4-BE49-F238E27FC236}">
                  <a16:creationId xmlns:a16="http://schemas.microsoft.com/office/drawing/2014/main" id="{9442D6C7-A55D-14D3-D6B8-D8E693F734E9}"/>
                </a:ext>
              </a:extLst>
            </p:cNvPr>
            <p:cNvSpPr/>
            <p:nvPr/>
          </p:nvSpPr>
          <p:spPr>
            <a:xfrm>
              <a:off x="5522311" y="3740322"/>
              <a:ext cx="10439" cy="155815"/>
            </a:xfrm>
            <a:custGeom>
              <a:avLst/>
              <a:gdLst>
                <a:gd name="connsiteX0" fmla="*/ 0 w 10439"/>
                <a:gd name="connsiteY0" fmla="*/ 155815 h 155815"/>
                <a:gd name="connsiteX1" fmla="*/ 0 w 10439"/>
                <a:gd name="connsiteY1" fmla="*/ 0 h 1558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9" h="155815">
                  <a:moveTo>
                    <a:pt x="0" y="155815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9" name="Free-form: Shape 138">
              <a:extLst>
                <a:ext uri="{FF2B5EF4-FFF2-40B4-BE49-F238E27FC236}">
                  <a16:creationId xmlns:a16="http://schemas.microsoft.com/office/drawing/2014/main" id="{330E55A6-1AE9-11F4-2AFA-FB632D16D4BD}"/>
                </a:ext>
              </a:extLst>
            </p:cNvPr>
            <p:cNvSpPr/>
            <p:nvPr/>
          </p:nvSpPr>
          <p:spPr>
            <a:xfrm>
              <a:off x="5496266" y="3896138"/>
              <a:ext cx="52080" cy="10460"/>
            </a:xfrm>
            <a:custGeom>
              <a:avLst/>
              <a:gdLst>
                <a:gd name="connsiteX0" fmla="*/ 0 w 52080"/>
                <a:gd name="connsiteY0" fmla="*/ 0 h 10460"/>
                <a:gd name="connsiteX1" fmla="*/ 52080 w 52080"/>
                <a:gd name="connsiteY1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2080" h="10460">
                  <a:moveTo>
                    <a:pt x="0" y="0"/>
                  </a:moveTo>
                  <a:lnTo>
                    <a:pt x="52080" y="0"/>
                  </a:lnTo>
                </a:path>
              </a:pathLst>
            </a:custGeom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40" name="Graphic 9">
            <a:extLst>
              <a:ext uri="{FF2B5EF4-FFF2-40B4-BE49-F238E27FC236}">
                <a16:creationId xmlns:a16="http://schemas.microsoft.com/office/drawing/2014/main" id="{1D5879C7-D851-C532-2911-6A0F50CF6D57}"/>
              </a:ext>
            </a:extLst>
          </p:cNvPr>
          <p:cNvGrpSpPr/>
          <p:nvPr/>
        </p:nvGrpSpPr>
        <p:grpSpPr>
          <a:xfrm>
            <a:off x="1668458" y="2566315"/>
            <a:ext cx="52069" cy="463848"/>
            <a:chOff x="1668458" y="2566315"/>
            <a:chExt cx="52069" cy="463848"/>
          </a:xfrm>
          <a:noFill/>
        </p:grpSpPr>
        <p:sp>
          <p:nvSpPr>
            <p:cNvPr id="141" name="Free-form: Shape 140">
              <a:extLst>
                <a:ext uri="{FF2B5EF4-FFF2-40B4-BE49-F238E27FC236}">
                  <a16:creationId xmlns:a16="http://schemas.microsoft.com/office/drawing/2014/main" id="{63407833-AEA9-524E-5850-E3DC73BAA494}"/>
                </a:ext>
              </a:extLst>
            </p:cNvPr>
            <p:cNvSpPr/>
            <p:nvPr/>
          </p:nvSpPr>
          <p:spPr>
            <a:xfrm>
              <a:off x="1668458" y="2566315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26035 w 52069"/>
                <a:gd name="connsiteY1" fmla="*/ 0 h 10460"/>
                <a:gd name="connsiteX2" fmla="*/ 52070 w 52069"/>
                <a:gd name="connsiteY2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26035" y="0"/>
                  </a:lnTo>
                  <a:lnTo>
                    <a:pt x="52070" y="0"/>
                  </a:lnTo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2" name="Free-form: Shape 141">
              <a:extLst>
                <a:ext uri="{FF2B5EF4-FFF2-40B4-BE49-F238E27FC236}">
                  <a16:creationId xmlns:a16="http://schemas.microsoft.com/office/drawing/2014/main" id="{E249521D-ECC4-CDFE-6F5E-C123202257F5}"/>
                </a:ext>
              </a:extLst>
            </p:cNvPr>
            <p:cNvSpPr/>
            <p:nvPr/>
          </p:nvSpPr>
          <p:spPr>
            <a:xfrm>
              <a:off x="1694493" y="2566315"/>
              <a:ext cx="10439" cy="463848"/>
            </a:xfrm>
            <a:custGeom>
              <a:avLst/>
              <a:gdLst>
                <a:gd name="connsiteX0" fmla="*/ 0 w 10439"/>
                <a:gd name="connsiteY0" fmla="*/ 463848 h 463848"/>
                <a:gd name="connsiteX1" fmla="*/ 0 w 10439"/>
                <a:gd name="connsiteY1" fmla="*/ 0 h 4638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9" h="463848">
                  <a:moveTo>
                    <a:pt x="0" y="463848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3" name="Free-form: Shape 142">
              <a:extLst>
                <a:ext uri="{FF2B5EF4-FFF2-40B4-BE49-F238E27FC236}">
                  <a16:creationId xmlns:a16="http://schemas.microsoft.com/office/drawing/2014/main" id="{BF321136-DD15-92E5-027A-99533B1D8BA0}"/>
                </a:ext>
              </a:extLst>
            </p:cNvPr>
            <p:cNvSpPr/>
            <p:nvPr/>
          </p:nvSpPr>
          <p:spPr>
            <a:xfrm>
              <a:off x="1668458" y="3030163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52070 w 52069"/>
                <a:gd name="connsiteY1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5207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44" name="Free-form: Shape 143">
            <a:extLst>
              <a:ext uri="{FF2B5EF4-FFF2-40B4-BE49-F238E27FC236}">
                <a16:creationId xmlns:a16="http://schemas.microsoft.com/office/drawing/2014/main" id="{B4D90609-D14E-B669-A8A5-DA1A0504781B}"/>
              </a:ext>
            </a:extLst>
          </p:cNvPr>
          <p:cNvSpPr/>
          <p:nvPr/>
        </p:nvSpPr>
        <p:spPr>
          <a:xfrm>
            <a:off x="1681716" y="2785441"/>
            <a:ext cx="25544" cy="25596"/>
          </a:xfrm>
          <a:custGeom>
            <a:avLst/>
            <a:gdLst>
              <a:gd name="connsiteX0" fmla="*/ 25544 w 25544"/>
              <a:gd name="connsiteY0" fmla="*/ 25596 h 25596"/>
              <a:gd name="connsiteX1" fmla="*/ 0 w 25544"/>
              <a:gd name="connsiteY1" fmla="*/ 25596 h 25596"/>
              <a:gd name="connsiteX2" fmla="*/ 12777 w 25544"/>
              <a:gd name="connsiteY2" fmla="*/ 0 h 25596"/>
              <a:gd name="connsiteX3" fmla="*/ 25544 w 25544"/>
              <a:gd name="connsiteY3" fmla="*/ 25596 h 25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544" h="25596">
                <a:moveTo>
                  <a:pt x="25544" y="25596"/>
                </a:moveTo>
                <a:lnTo>
                  <a:pt x="0" y="25596"/>
                </a:lnTo>
                <a:lnTo>
                  <a:pt x="12777" y="0"/>
                </a:lnTo>
                <a:lnTo>
                  <a:pt x="25544" y="25596"/>
                </a:lnTo>
                <a:close/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45" name="Graphic 9">
            <a:extLst>
              <a:ext uri="{FF2B5EF4-FFF2-40B4-BE49-F238E27FC236}">
                <a16:creationId xmlns:a16="http://schemas.microsoft.com/office/drawing/2014/main" id="{2F2F366E-85CA-64E5-675D-02300B70346B}"/>
              </a:ext>
            </a:extLst>
          </p:cNvPr>
          <p:cNvGrpSpPr/>
          <p:nvPr/>
        </p:nvGrpSpPr>
        <p:grpSpPr>
          <a:xfrm>
            <a:off x="2019219" y="2233348"/>
            <a:ext cx="52069" cy="552092"/>
            <a:chOff x="2019219" y="2233348"/>
            <a:chExt cx="52069" cy="552092"/>
          </a:xfrm>
          <a:noFill/>
        </p:grpSpPr>
        <p:sp>
          <p:nvSpPr>
            <p:cNvPr id="146" name="Free-form: Shape 145">
              <a:extLst>
                <a:ext uri="{FF2B5EF4-FFF2-40B4-BE49-F238E27FC236}">
                  <a16:creationId xmlns:a16="http://schemas.microsoft.com/office/drawing/2014/main" id="{51EFE238-D7FF-717A-D01D-F696AEFF58AB}"/>
                </a:ext>
              </a:extLst>
            </p:cNvPr>
            <p:cNvSpPr/>
            <p:nvPr/>
          </p:nvSpPr>
          <p:spPr>
            <a:xfrm>
              <a:off x="2019219" y="2233348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26035 w 52069"/>
                <a:gd name="connsiteY1" fmla="*/ 0 h 10460"/>
                <a:gd name="connsiteX2" fmla="*/ 52070 w 52069"/>
                <a:gd name="connsiteY2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26035" y="0"/>
                  </a:lnTo>
                  <a:lnTo>
                    <a:pt x="52070" y="0"/>
                  </a:lnTo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7" name="Free-form: Shape 146">
              <a:extLst>
                <a:ext uri="{FF2B5EF4-FFF2-40B4-BE49-F238E27FC236}">
                  <a16:creationId xmlns:a16="http://schemas.microsoft.com/office/drawing/2014/main" id="{E8E7A083-5E48-4C2A-4115-712F03267AC5}"/>
                </a:ext>
              </a:extLst>
            </p:cNvPr>
            <p:cNvSpPr/>
            <p:nvPr/>
          </p:nvSpPr>
          <p:spPr>
            <a:xfrm>
              <a:off x="2045254" y="2233348"/>
              <a:ext cx="10439" cy="552092"/>
            </a:xfrm>
            <a:custGeom>
              <a:avLst/>
              <a:gdLst>
                <a:gd name="connsiteX0" fmla="*/ 0 w 10439"/>
                <a:gd name="connsiteY0" fmla="*/ 552093 h 552092"/>
                <a:gd name="connsiteX1" fmla="*/ 0 w 10439"/>
                <a:gd name="connsiteY1" fmla="*/ 0 h 5520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9" h="552092">
                  <a:moveTo>
                    <a:pt x="0" y="552093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8" name="Free-form: Shape 147">
              <a:extLst>
                <a:ext uri="{FF2B5EF4-FFF2-40B4-BE49-F238E27FC236}">
                  <a16:creationId xmlns:a16="http://schemas.microsoft.com/office/drawing/2014/main" id="{0674DB41-167F-6173-072F-D04038565269}"/>
                </a:ext>
              </a:extLst>
            </p:cNvPr>
            <p:cNvSpPr/>
            <p:nvPr/>
          </p:nvSpPr>
          <p:spPr>
            <a:xfrm>
              <a:off x="2019219" y="2785441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52070 w 52069"/>
                <a:gd name="connsiteY1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5207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49" name="Free-form: Shape 148">
            <a:extLst>
              <a:ext uri="{FF2B5EF4-FFF2-40B4-BE49-F238E27FC236}">
                <a16:creationId xmlns:a16="http://schemas.microsoft.com/office/drawing/2014/main" id="{099F15C9-D2BD-299A-E442-6E01C4C64B6F}"/>
              </a:ext>
            </a:extLst>
          </p:cNvPr>
          <p:cNvSpPr/>
          <p:nvPr/>
        </p:nvSpPr>
        <p:spPr>
          <a:xfrm>
            <a:off x="2032477" y="2497542"/>
            <a:ext cx="25544" cy="25597"/>
          </a:xfrm>
          <a:custGeom>
            <a:avLst/>
            <a:gdLst>
              <a:gd name="connsiteX0" fmla="*/ 25544 w 25544"/>
              <a:gd name="connsiteY0" fmla="*/ 25597 h 25597"/>
              <a:gd name="connsiteX1" fmla="*/ 0 w 25544"/>
              <a:gd name="connsiteY1" fmla="*/ 25597 h 25597"/>
              <a:gd name="connsiteX2" fmla="*/ 12777 w 25544"/>
              <a:gd name="connsiteY2" fmla="*/ 0 h 25597"/>
              <a:gd name="connsiteX3" fmla="*/ 25544 w 25544"/>
              <a:gd name="connsiteY3" fmla="*/ 25597 h 25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544" h="25597">
                <a:moveTo>
                  <a:pt x="25544" y="25597"/>
                </a:moveTo>
                <a:lnTo>
                  <a:pt x="0" y="25597"/>
                </a:lnTo>
                <a:lnTo>
                  <a:pt x="12777" y="0"/>
                </a:lnTo>
                <a:lnTo>
                  <a:pt x="25544" y="25597"/>
                </a:lnTo>
                <a:close/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0" name="Free-form: Shape 149">
            <a:extLst>
              <a:ext uri="{FF2B5EF4-FFF2-40B4-BE49-F238E27FC236}">
                <a16:creationId xmlns:a16="http://schemas.microsoft.com/office/drawing/2014/main" id="{383EDE9A-8B7C-7231-9C7E-B1D9ED27D51F}"/>
              </a:ext>
            </a:extLst>
          </p:cNvPr>
          <p:cNvSpPr/>
          <p:nvPr/>
        </p:nvSpPr>
        <p:spPr>
          <a:xfrm>
            <a:off x="2385702" y="2578532"/>
            <a:ext cx="25544" cy="25596"/>
          </a:xfrm>
          <a:custGeom>
            <a:avLst/>
            <a:gdLst>
              <a:gd name="connsiteX0" fmla="*/ 25544 w 25544"/>
              <a:gd name="connsiteY0" fmla="*/ 25596 h 25596"/>
              <a:gd name="connsiteX1" fmla="*/ 0 w 25544"/>
              <a:gd name="connsiteY1" fmla="*/ 25596 h 25596"/>
              <a:gd name="connsiteX2" fmla="*/ 12767 w 25544"/>
              <a:gd name="connsiteY2" fmla="*/ 0 h 25596"/>
              <a:gd name="connsiteX3" fmla="*/ 25544 w 25544"/>
              <a:gd name="connsiteY3" fmla="*/ 25596 h 25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544" h="25596">
                <a:moveTo>
                  <a:pt x="25544" y="25596"/>
                </a:moveTo>
                <a:lnTo>
                  <a:pt x="0" y="25596"/>
                </a:lnTo>
                <a:lnTo>
                  <a:pt x="12767" y="0"/>
                </a:lnTo>
                <a:lnTo>
                  <a:pt x="25544" y="25596"/>
                </a:lnTo>
                <a:close/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1" name="Free-form: Shape 150">
            <a:extLst>
              <a:ext uri="{FF2B5EF4-FFF2-40B4-BE49-F238E27FC236}">
                <a16:creationId xmlns:a16="http://schemas.microsoft.com/office/drawing/2014/main" id="{32636EEF-F636-62AE-328F-C5205F321E45}"/>
              </a:ext>
            </a:extLst>
          </p:cNvPr>
          <p:cNvSpPr/>
          <p:nvPr/>
        </p:nvSpPr>
        <p:spPr>
          <a:xfrm>
            <a:off x="2734417" y="3043553"/>
            <a:ext cx="25544" cy="25597"/>
          </a:xfrm>
          <a:custGeom>
            <a:avLst/>
            <a:gdLst>
              <a:gd name="connsiteX0" fmla="*/ 25544 w 25544"/>
              <a:gd name="connsiteY0" fmla="*/ 25597 h 25597"/>
              <a:gd name="connsiteX1" fmla="*/ 0 w 25544"/>
              <a:gd name="connsiteY1" fmla="*/ 25597 h 25597"/>
              <a:gd name="connsiteX2" fmla="*/ 12767 w 25544"/>
              <a:gd name="connsiteY2" fmla="*/ 0 h 25597"/>
              <a:gd name="connsiteX3" fmla="*/ 25544 w 25544"/>
              <a:gd name="connsiteY3" fmla="*/ 25597 h 25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544" h="25597">
                <a:moveTo>
                  <a:pt x="25544" y="25597"/>
                </a:moveTo>
                <a:lnTo>
                  <a:pt x="0" y="25597"/>
                </a:lnTo>
                <a:lnTo>
                  <a:pt x="12767" y="0"/>
                </a:lnTo>
                <a:lnTo>
                  <a:pt x="25544" y="25597"/>
                </a:lnTo>
                <a:close/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2" name="Free-form: Shape 151">
            <a:extLst>
              <a:ext uri="{FF2B5EF4-FFF2-40B4-BE49-F238E27FC236}">
                <a16:creationId xmlns:a16="http://schemas.microsoft.com/office/drawing/2014/main" id="{34F76C43-5D9E-97BB-AF4A-AA0AA5DA5205}"/>
              </a:ext>
            </a:extLst>
          </p:cNvPr>
          <p:cNvSpPr/>
          <p:nvPr/>
        </p:nvSpPr>
        <p:spPr>
          <a:xfrm>
            <a:off x="3088926" y="3188797"/>
            <a:ext cx="25544" cy="25596"/>
          </a:xfrm>
          <a:custGeom>
            <a:avLst/>
            <a:gdLst>
              <a:gd name="connsiteX0" fmla="*/ 25544 w 25544"/>
              <a:gd name="connsiteY0" fmla="*/ 25596 h 25596"/>
              <a:gd name="connsiteX1" fmla="*/ 0 w 25544"/>
              <a:gd name="connsiteY1" fmla="*/ 25596 h 25596"/>
              <a:gd name="connsiteX2" fmla="*/ 12777 w 25544"/>
              <a:gd name="connsiteY2" fmla="*/ 0 h 25596"/>
              <a:gd name="connsiteX3" fmla="*/ 25544 w 25544"/>
              <a:gd name="connsiteY3" fmla="*/ 25596 h 25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544" h="25596">
                <a:moveTo>
                  <a:pt x="25544" y="25596"/>
                </a:moveTo>
                <a:lnTo>
                  <a:pt x="0" y="25596"/>
                </a:lnTo>
                <a:lnTo>
                  <a:pt x="12777" y="0"/>
                </a:lnTo>
                <a:lnTo>
                  <a:pt x="25544" y="25596"/>
                </a:lnTo>
                <a:close/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3" name="Free-form: Shape 152">
            <a:extLst>
              <a:ext uri="{FF2B5EF4-FFF2-40B4-BE49-F238E27FC236}">
                <a16:creationId xmlns:a16="http://schemas.microsoft.com/office/drawing/2014/main" id="{92899A7D-0C5E-BF35-8EA9-1634345EBF68}"/>
              </a:ext>
            </a:extLst>
          </p:cNvPr>
          <p:cNvSpPr/>
          <p:nvPr/>
        </p:nvSpPr>
        <p:spPr>
          <a:xfrm>
            <a:off x="3435688" y="3201600"/>
            <a:ext cx="25544" cy="25596"/>
          </a:xfrm>
          <a:custGeom>
            <a:avLst/>
            <a:gdLst>
              <a:gd name="connsiteX0" fmla="*/ 25544 w 25544"/>
              <a:gd name="connsiteY0" fmla="*/ 25596 h 25596"/>
              <a:gd name="connsiteX1" fmla="*/ 0 w 25544"/>
              <a:gd name="connsiteY1" fmla="*/ 25596 h 25596"/>
              <a:gd name="connsiteX2" fmla="*/ 12777 w 25544"/>
              <a:gd name="connsiteY2" fmla="*/ 0 h 25596"/>
              <a:gd name="connsiteX3" fmla="*/ 25544 w 25544"/>
              <a:gd name="connsiteY3" fmla="*/ 25596 h 25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544" h="25596">
                <a:moveTo>
                  <a:pt x="25544" y="25596"/>
                </a:moveTo>
                <a:lnTo>
                  <a:pt x="0" y="25596"/>
                </a:lnTo>
                <a:lnTo>
                  <a:pt x="12777" y="0"/>
                </a:lnTo>
                <a:lnTo>
                  <a:pt x="25544" y="25596"/>
                </a:lnTo>
                <a:close/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4" name="Free-form: Shape 153">
            <a:extLst>
              <a:ext uri="{FF2B5EF4-FFF2-40B4-BE49-F238E27FC236}">
                <a16:creationId xmlns:a16="http://schemas.microsoft.com/office/drawing/2014/main" id="{E3C50A76-70A6-F200-D409-0BD1B40FC49E}"/>
              </a:ext>
            </a:extLst>
          </p:cNvPr>
          <p:cNvSpPr/>
          <p:nvPr/>
        </p:nvSpPr>
        <p:spPr>
          <a:xfrm>
            <a:off x="3790020" y="2741945"/>
            <a:ext cx="25544" cy="25596"/>
          </a:xfrm>
          <a:custGeom>
            <a:avLst/>
            <a:gdLst>
              <a:gd name="connsiteX0" fmla="*/ 25544 w 25544"/>
              <a:gd name="connsiteY0" fmla="*/ 25596 h 25596"/>
              <a:gd name="connsiteX1" fmla="*/ 0 w 25544"/>
              <a:gd name="connsiteY1" fmla="*/ 25596 h 25596"/>
              <a:gd name="connsiteX2" fmla="*/ 12777 w 25544"/>
              <a:gd name="connsiteY2" fmla="*/ 0 h 25596"/>
              <a:gd name="connsiteX3" fmla="*/ 25544 w 25544"/>
              <a:gd name="connsiteY3" fmla="*/ 25596 h 25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544" h="25596">
                <a:moveTo>
                  <a:pt x="25544" y="25596"/>
                </a:moveTo>
                <a:lnTo>
                  <a:pt x="0" y="25596"/>
                </a:lnTo>
                <a:lnTo>
                  <a:pt x="12777" y="0"/>
                </a:lnTo>
                <a:lnTo>
                  <a:pt x="25544" y="25596"/>
                </a:lnTo>
                <a:close/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5" name="Free-form: Shape 154">
            <a:extLst>
              <a:ext uri="{FF2B5EF4-FFF2-40B4-BE49-F238E27FC236}">
                <a16:creationId xmlns:a16="http://schemas.microsoft.com/office/drawing/2014/main" id="{94B300EE-DC2F-4AE9-356B-C1E6CA807CB2}"/>
              </a:ext>
            </a:extLst>
          </p:cNvPr>
          <p:cNvSpPr/>
          <p:nvPr/>
        </p:nvSpPr>
        <p:spPr>
          <a:xfrm>
            <a:off x="4139434" y="3270627"/>
            <a:ext cx="25544" cy="25596"/>
          </a:xfrm>
          <a:custGeom>
            <a:avLst/>
            <a:gdLst>
              <a:gd name="connsiteX0" fmla="*/ 25544 w 25544"/>
              <a:gd name="connsiteY0" fmla="*/ 25596 h 25596"/>
              <a:gd name="connsiteX1" fmla="*/ 0 w 25544"/>
              <a:gd name="connsiteY1" fmla="*/ 25596 h 25596"/>
              <a:gd name="connsiteX2" fmla="*/ 12777 w 25544"/>
              <a:gd name="connsiteY2" fmla="*/ 0 h 25596"/>
              <a:gd name="connsiteX3" fmla="*/ 25544 w 25544"/>
              <a:gd name="connsiteY3" fmla="*/ 25596 h 25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544" h="25596">
                <a:moveTo>
                  <a:pt x="25544" y="25596"/>
                </a:moveTo>
                <a:lnTo>
                  <a:pt x="0" y="25596"/>
                </a:lnTo>
                <a:lnTo>
                  <a:pt x="12777" y="0"/>
                </a:lnTo>
                <a:lnTo>
                  <a:pt x="25544" y="25596"/>
                </a:lnTo>
                <a:close/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6" name="Free-form: Shape 155">
            <a:extLst>
              <a:ext uri="{FF2B5EF4-FFF2-40B4-BE49-F238E27FC236}">
                <a16:creationId xmlns:a16="http://schemas.microsoft.com/office/drawing/2014/main" id="{F7D8BFA6-4E2D-6D0A-8392-220AA408F722}"/>
              </a:ext>
            </a:extLst>
          </p:cNvPr>
          <p:cNvSpPr/>
          <p:nvPr/>
        </p:nvSpPr>
        <p:spPr>
          <a:xfrm>
            <a:off x="4488463" y="3312405"/>
            <a:ext cx="25544" cy="25596"/>
          </a:xfrm>
          <a:custGeom>
            <a:avLst/>
            <a:gdLst>
              <a:gd name="connsiteX0" fmla="*/ 25544 w 25544"/>
              <a:gd name="connsiteY0" fmla="*/ 25596 h 25596"/>
              <a:gd name="connsiteX1" fmla="*/ 0 w 25544"/>
              <a:gd name="connsiteY1" fmla="*/ 25596 h 25596"/>
              <a:gd name="connsiteX2" fmla="*/ 12777 w 25544"/>
              <a:gd name="connsiteY2" fmla="*/ 0 h 25596"/>
              <a:gd name="connsiteX3" fmla="*/ 25544 w 25544"/>
              <a:gd name="connsiteY3" fmla="*/ 25596 h 25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544" h="25596">
                <a:moveTo>
                  <a:pt x="25544" y="25596"/>
                </a:moveTo>
                <a:lnTo>
                  <a:pt x="0" y="25596"/>
                </a:lnTo>
                <a:lnTo>
                  <a:pt x="12777" y="0"/>
                </a:lnTo>
                <a:lnTo>
                  <a:pt x="25544" y="25596"/>
                </a:lnTo>
                <a:close/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7" name="Free-form: Shape 156">
            <a:extLst>
              <a:ext uri="{FF2B5EF4-FFF2-40B4-BE49-F238E27FC236}">
                <a16:creationId xmlns:a16="http://schemas.microsoft.com/office/drawing/2014/main" id="{99449C47-15D6-7AFD-9C64-08DC9CD6BA34}"/>
              </a:ext>
            </a:extLst>
          </p:cNvPr>
          <p:cNvSpPr/>
          <p:nvPr/>
        </p:nvSpPr>
        <p:spPr>
          <a:xfrm>
            <a:off x="4840936" y="3439465"/>
            <a:ext cx="25544" cy="25606"/>
          </a:xfrm>
          <a:custGeom>
            <a:avLst/>
            <a:gdLst>
              <a:gd name="connsiteX0" fmla="*/ 25544 w 25544"/>
              <a:gd name="connsiteY0" fmla="*/ 25607 h 25606"/>
              <a:gd name="connsiteX1" fmla="*/ 0 w 25544"/>
              <a:gd name="connsiteY1" fmla="*/ 25607 h 25606"/>
              <a:gd name="connsiteX2" fmla="*/ 12767 w 25544"/>
              <a:gd name="connsiteY2" fmla="*/ 0 h 25606"/>
              <a:gd name="connsiteX3" fmla="*/ 25544 w 25544"/>
              <a:gd name="connsiteY3" fmla="*/ 25607 h 25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544" h="25606">
                <a:moveTo>
                  <a:pt x="25544" y="25607"/>
                </a:moveTo>
                <a:lnTo>
                  <a:pt x="0" y="25607"/>
                </a:lnTo>
                <a:lnTo>
                  <a:pt x="12767" y="0"/>
                </a:lnTo>
                <a:lnTo>
                  <a:pt x="25544" y="25607"/>
                </a:lnTo>
                <a:close/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8" name="Free-form: Shape 157">
            <a:extLst>
              <a:ext uri="{FF2B5EF4-FFF2-40B4-BE49-F238E27FC236}">
                <a16:creationId xmlns:a16="http://schemas.microsoft.com/office/drawing/2014/main" id="{3A2B4C60-8D07-F67B-90AC-C5010F498036}"/>
              </a:ext>
            </a:extLst>
          </p:cNvPr>
          <p:cNvSpPr/>
          <p:nvPr/>
        </p:nvSpPr>
        <p:spPr>
          <a:xfrm>
            <a:off x="5196102" y="3495239"/>
            <a:ext cx="25544" cy="25596"/>
          </a:xfrm>
          <a:custGeom>
            <a:avLst/>
            <a:gdLst>
              <a:gd name="connsiteX0" fmla="*/ 25544 w 25544"/>
              <a:gd name="connsiteY0" fmla="*/ 25596 h 25596"/>
              <a:gd name="connsiteX1" fmla="*/ 0 w 25544"/>
              <a:gd name="connsiteY1" fmla="*/ 25596 h 25596"/>
              <a:gd name="connsiteX2" fmla="*/ 12777 w 25544"/>
              <a:gd name="connsiteY2" fmla="*/ 0 h 25596"/>
              <a:gd name="connsiteX3" fmla="*/ 25544 w 25544"/>
              <a:gd name="connsiteY3" fmla="*/ 25596 h 25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544" h="25596">
                <a:moveTo>
                  <a:pt x="25544" y="25596"/>
                </a:moveTo>
                <a:lnTo>
                  <a:pt x="0" y="25596"/>
                </a:lnTo>
                <a:lnTo>
                  <a:pt x="12777" y="0"/>
                </a:lnTo>
                <a:lnTo>
                  <a:pt x="25544" y="25596"/>
                </a:lnTo>
                <a:close/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9" name="Free-form: Shape 158">
            <a:extLst>
              <a:ext uri="{FF2B5EF4-FFF2-40B4-BE49-F238E27FC236}">
                <a16:creationId xmlns:a16="http://schemas.microsoft.com/office/drawing/2014/main" id="{27CEB590-343E-83EA-A600-7A2538B4B0B8}"/>
              </a:ext>
            </a:extLst>
          </p:cNvPr>
          <p:cNvSpPr/>
          <p:nvPr/>
        </p:nvSpPr>
        <p:spPr>
          <a:xfrm>
            <a:off x="5545381" y="3627195"/>
            <a:ext cx="25544" cy="25596"/>
          </a:xfrm>
          <a:custGeom>
            <a:avLst/>
            <a:gdLst>
              <a:gd name="connsiteX0" fmla="*/ 25544 w 25544"/>
              <a:gd name="connsiteY0" fmla="*/ 25596 h 25596"/>
              <a:gd name="connsiteX1" fmla="*/ 0 w 25544"/>
              <a:gd name="connsiteY1" fmla="*/ 25596 h 25596"/>
              <a:gd name="connsiteX2" fmla="*/ 12777 w 25544"/>
              <a:gd name="connsiteY2" fmla="*/ 0 h 25596"/>
              <a:gd name="connsiteX3" fmla="*/ 25544 w 25544"/>
              <a:gd name="connsiteY3" fmla="*/ 25596 h 25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544" h="25596">
                <a:moveTo>
                  <a:pt x="25544" y="25596"/>
                </a:moveTo>
                <a:lnTo>
                  <a:pt x="0" y="25596"/>
                </a:lnTo>
                <a:lnTo>
                  <a:pt x="12777" y="0"/>
                </a:lnTo>
                <a:lnTo>
                  <a:pt x="25544" y="25596"/>
                </a:lnTo>
                <a:close/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60" name="Graphic 9">
            <a:extLst>
              <a:ext uri="{FF2B5EF4-FFF2-40B4-BE49-F238E27FC236}">
                <a16:creationId xmlns:a16="http://schemas.microsoft.com/office/drawing/2014/main" id="{E009B824-0AE0-3F7F-A37B-E74190B841E1}"/>
              </a:ext>
            </a:extLst>
          </p:cNvPr>
          <p:cNvGrpSpPr/>
          <p:nvPr/>
        </p:nvGrpSpPr>
        <p:grpSpPr>
          <a:xfrm>
            <a:off x="2372434" y="2295735"/>
            <a:ext cx="52069" cy="591192"/>
            <a:chOff x="2372434" y="2295735"/>
            <a:chExt cx="52069" cy="591192"/>
          </a:xfrm>
          <a:noFill/>
        </p:grpSpPr>
        <p:sp>
          <p:nvSpPr>
            <p:cNvPr id="161" name="Free-form: Shape 160">
              <a:extLst>
                <a:ext uri="{FF2B5EF4-FFF2-40B4-BE49-F238E27FC236}">
                  <a16:creationId xmlns:a16="http://schemas.microsoft.com/office/drawing/2014/main" id="{2EE47AD6-E3C3-D76B-CC07-A9479F860CA8}"/>
                </a:ext>
              </a:extLst>
            </p:cNvPr>
            <p:cNvSpPr/>
            <p:nvPr/>
          </p:nvSpPr>
          <p:spPr>
            <a:xfrm>
              <a:off x="2372434" y="2295735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26035 w 52069"/>
                <a:gd name="connsiteY1" fmla="*/ 0 h 10460"/>
                <a:gd name="connsiteX2" fmla="*/ 52070 w 52069"/>
                <a:gd name="connsiteY2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26035" y="0"/>
                  </a:lnTo>
                  <a:lnTo>
                    <a:pt x="52070" y="0"/>
                  </a:lnTo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2" name="Free-form: Shape 161">
              <a:extLst>
                <a:ext uri="{FF2B5EF4-FFF2-40B4-BE49-F238E27FC236}">
                  <a16:creationId xmlns:a16="http://schemas.microsoft.com/office/drawing/2014/main" id="{AC73F69A-A328-0FC1-317D-9F333725FEB3}"/>
                </a:ext>
              </a:extLst>
            </p:cNvPr>
            <p:cNvSpPr/>
            <p:nvPr/>
          </p:nvSpPr>
          <p:spPr>
            <a:xfrm>
              <a:off x="2398468" y="2295735"/>
              <a:ext cx="10439" cy="591192"/>
            </a:xfrm>
            <a:custGeom>
              <a:avLst/>
              <a:gdLst>
                <a:gd name="connsiteX0" fmla="*/ 0 w 10439"/>
                <a:gd name="connsiteY0" fmla="*/ 591192 h 591192"/>
                <a:gd name="connsiteX1" fmla="*/ 0 w 10439"/>
                <a:gd name="connsiteY1" fmla="*/ 0 h 5911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9" h="591192">
                  <a:moveTo>
                    <a:pt x="0" y="591192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3" name="Free-form: Shape 162">
              <a:extLst>
                <a:ext uri="{FF2B5EF4-FFF2-40B4-BE49-F238E27FC236}">
                  <a16:creationId xmlns:a16="http://schemas.microsoft.com/office/drawing/2014/main" id="{1761B1C9-3433-82AC-CDAD-E25941308DF5}"/>
                </a:ext>
              </a:extLst>
            </p:cNvPr>
            <p:cNvSpPr/>
            <p:nvPr/>
          </p:nvSpPr>
          <p:spPr>
            <a:xfrm>
              <a:off x="2372434" y="2886927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52070 w 52069"/>
                <a:gd name="connsiteY1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5207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64" name="Graphic 9">
            <a:extLst>
              <a:ext uri="{FF2B5EF4-FFF2-40B4-BE49-F238E27FC236}">
                <a16:creationId xmlns:a16="http://schemas.microsoft.com/office/drawing/2014/main" id="{E26BE501-7CB6-F751-341B-F9F0984F6B2C}"/>
              </a:ext>
            </a:extLst>
          </p:cNvPr>
          <p:cNvGrpSpPr/>
          <p:nvPr/>
        </p:nvGrpSpPr>
        <p:grpSpPr>
          <a:xfrm>
            <a:off x="2721149" y="2878820"/>
            <a:ext cx="52069" cy="372852"/>
            <a:chOff x="2721149" y="2878820"/>
            <a:chExt cx="52069" cy="372852"/>
          </a:xfrm>
          <a:noFill/>
        </p:grpSpPr>
        <p:sp>
          <p:nvSpPr>
            <p:cNvPr id="165" name="Free-form: Shape 164">
              <a:extLst>
                <a:ext uri="{FF2B5EF4-FFF2-40B4-BE49-F238E27FC236}">
                  <a16:creationId xmlns:a16="http://schemas.microsoft.com/office/drawing/2014/main" id="{5AFB4576-9000-9F21-AD3E-DA7C3B603083}"/>
                </a:ext>
              </a:extLst>
            </p:cNvPr>
            <p:cNvSpPr/>
            <p:nvPr/>
          </p:nvSpPr>
          <p:spPr>
            <a:xfrm>
              <a:off x="2721149" y="2878821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26035 w 52069"/>
                <a:gd name="connsiteY1" fmla="*/ 0 h 10460"/>
                <a:gd name="connsiteX2" fmla="*/ 52070 w 52069"/>
                <a:gd name="connsiteY2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26035" y="0"/>
                  </a:lnTo>
                  <a:lnTo>
                    <a:pt x="52070" y="0"/>
                  </a:lnTo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6" name="Free-form: Shape 165">
              <a:extLst>
                <a:ext uri="{FF2B5EF4-FFF2-40B4-BE49-F238E27FC236}">
                  <a16:creationId xmlns:a16="http://schemas.microsoft.com/office/drawing/2014/main" id="{36FC2C29-B354-D73C-B53E-54DC54FBA4AC}"/>
                </a:ext>
              </a:extLst>
            </p:cNvPr>
            <p:cNvSpPr/>
            <p:nvPr/>
          </p:nvSpPr>
          <p:spPr>
            <a:xfrm>
              <a:off x="2747184" y="2878820"/>
              <a:ext cx="10439" cy="372852"/>
            </a:xfrm>
            <a:custGeom>
              <a:avLst/>
              <a:gdLst>
                <a:gd name="connsiteX0" fmla="*/ 0 w 10439"/>
                <a:gd name="connsiteY0" fmla="*/ 372853 h 372852"/>
                <a:gd name="connsiteX1" fmla="*/ 0 w 10439"/>
                <a:gd name="connsiteY1" fmla="*/ 0 h 372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9" h="372852">
                  <a:moveTo>
                    <a:pt x="0" y="372853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7" name="Free-form: Shape 166">
              <a:extLst>
                <a:ext uri="{FF2B5EF4-FFF2-40B4-BE49-F238E27FC236}">
                  <a16:creationId xmlns:a16="http://schemas.microsoft.com/office/drawing/2014/main" id="{00BA154D-E5BB-BEA2-C730-A57366751657}"/>
                </a:ext>
              </a:extLst>
            </p:cNvPr>
            <p:cNvSpPr/>
            <p:nvPr/>
          </p:nvSpPr>
          <p:spPr>
            <a:xfrm>
              <a:off x="2721149" y="3251673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52070 w 52069"/>
                <a:gd name="connsiteY1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5207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68" name="Graphic 9">
            <a:extLst>
              <a:ext uri="{FF2B5EF4-FFF2-40B4-BE49-F238E27FC236}">
                <a16:creationId xmlns:a16="http://schemas.microsoft.com/office/drawing/2014/main" id="{7F104C39-9946-838B-3267-FF116D092355}"/>
              </a:ext>
            </a:extLst>
          </p:cNvPr>
          <p:cNvGrpSpPr/>
          <p:nvPr/>
        </p:nvGrpSpPr>
        <p:grpSpPr>
          <a:xfrm>
            <a:off x="3075668" y="3045382"/>
            <a:ext cx="52069" cy="316552"/>
            <a:chOff x="3075668" y="3045382"/>
            <a:chExt cx="52069" cy="316552"/>
          </a:xfrm>
          <a:noFill/>
        </p:grpSpPr>
        <p:sp>
          <p:nvSpPr>
            <p:cNvPr id="169" name="Free-form: Shape 168">
              <a:extLst>
                <a:ext uri="{FF2B5EF4-FFF2-40B4-BE49-F238E27FC236}">
                  <a16:creationId xmlns:a16="http://schemas.microsoft.com/office/drawing/2014/main" id="{C3E12F7B-0C7B-9949-1777-8FA2C0C3FA93}"/>
                </a:ext>
              </a:extLst>
            </p:cNvPr>
            <p:cNvSpPr/>
            <p:nvPr/>
          </p:nvSpPr>
          <p:spPr>
            <a:xfrm>
              <a:off x="3075668" y="3045382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26035 w 52069"/>
                <a:gd name="connsiteY1" fmla="*/ 0 h 10460"/>
                <a:gd name="connsiteX2" fmla="*/ 52070 w 52069"/>
                <a:gd name="connsiteY2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26035" y="0"/>
                  </a:lnTo>
                  <a:lnTo>
                    <a:pt x="52070" y="0"/>
                  </a:lnTo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0" name="Free-form: Shape 169">
              <a:extLst>
                <a:ext uri="{FF2B5EF4-FFF2-40B4-BE49-F238E27FC236}">
                  <a16:creationId xmlns:a16="http://schemas.microsoft.com/office/drawing/2014/main" id="{5589747A-6631-84FF-8C5E-1EDE5C6BD33C}"/>
                </a:ext>
              </a:extLst>
            </p:cNvPr>
            <p:cNvSpPr/>
            <p:nvPr/>
          </p:nvSpPr>
          <p:spPr>
            <a:xfrm>
              <a:off x="3101703" y="3045382"/>
              <a:ext cx="10439" cy="316552"/>
            </a:xfrm>
            <a:custGeom>
              <a:avLst/>
              <a:gdLst>
                <a:gd name="connsiteX0" fmla="*/ 0 w 10439"/>
                <a:gd name="connsiteY0" fmla="*/ 316553 h 316552"/>
                <a:gd name="connsiteX1" fmla="*/ 0 w 10439"/>
                <a:gd name="connsiteY1" fmla="*/ 0 h 3165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9" h="316552">
                  <a:moveTo>
                    <a:pt x="0" y="316553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1" name="Free-form: Shape 170">
              <a:extLst>
                <a:ext uri="{FF2B5EF4-FFF2-40B4-BE49-F238E27FC236}">
                  <a16:creationId xmlns:a16="http://schemas.microsoft.com/office/drawing/2014/main" id="{EFECF7C2-9433-ABA4-095C-72743943A732}"/>
                </a:ext>
              </a:extLst>
            </p:cNvPr>
            <p:cNvSpPr/>
            <p:nvPr/>
          </p:nvSpPr>
          <p:spPr>
            <a:xfrm>
              <a:off x="3075668" y="3361934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52070 w 52069"/>
                <a:gd name="connsiteY1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5207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72" name="Graphic 9">
            <a:extLst>
              <a:ext uri="{FF2B5EF4-FFF2-40B4-BE49-F238E27FC236}">
                <a16:creationId xmlns:a16="http://schemas.microsoft.com/office/drawing/2014/main" id="{674E9EA8-DE4A-55C8-13F6-A00052C1BECD}"/>
              </a:ext>
            </a:extLst>
          </p:cNvPr>
          <p:cNvGrpSpPr/>
          <p:nvPr/>
        </p:nvGrpSpPr>
        <p:grpSpPr>
          <a:xfrm>
            <a:off x="3422431" y="3057011"/>
            <a:ext cx="52069" cy="314765"/>
            <a:chOff x="3422431" y="3057011"/>
            <a:chExt cx="52069" cy="314765"/>
          </a:xfrm>
          <a:noFill/>
        </p:grpSpPr>
        <p:sp>
          <p:nvSpPr>
            <p:cNvPr id="173" name="Free-form: Shape 172">
              <a:extLst>
                <a:ext uri="{FF2B5EF4-FFF2-40B4-BE49-F238E27FC236}">
                  <a16:creationId xmlns:a16="http://schemas.microsoft.com/office/drawing/2014/main" id="{EFB78157-B734-732E-912A-88E66E575619}"/>
                </a:ext>
              </a:extLst>
            </p:cNvPr>
            <p:cNvSpPr/>
            <p:nvPr/>
          </p:nvSpPr>
          <p:spPr>
            <a:xfrm>
              <a:off x="3422431" y="3057011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26035 w 52069"/>
                <a:gd name="connsiteY1" fmla="*/ 0 h 10460"/>
                <a:gd name="connsiteX2" fmla="*/ 52070 w 52069"/>
                <a:gd name="connsiteY2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26035" y="0"/>
                  </a:lnTo>
                  <a:lnTo>
                    <a:pt x="52070" y="0"/>
                  </a:lnTo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4" name="Free-form: Shape 173">
              <a:extLst>
                <a:ext uri="{FF2B5EF4-FFF2-40B4-BE49-F238E27FC236}">
                  <a16:creationId xmlns:a16="http://schemas.microsoft.com/office/drawing/2014/main" id="{3DB65490-F9D5-3B2F-3CDE-D1E9C939CC1B}"/>
                </a:ext>
              </a:extLst>
            </p:cNvPr>
            <p:cNvSpPr/>
            <p:nvPr/>
          </p:nvSpPr>
          <p:spPr>
            <a:xfrm>
              <a:off x="3448466" y="3057011"/>
              <a:ext cx="10439" cy="314765"/>
            </a:xfrm>
            <a:custGeom>
              <a:avLst/>
              <a:gdLst>
                <a:gd name="connsiteX0" fmla="*/ 0 w 10439"/>
                <a:gd name="connsiteY0" fmla="*/ 314766 h 314765"/>
                <a:gd name="connsiteX1" fmla="*/ 0 w 10439"/>
                <a:gd name="connsiteY1" fmla="*/ 0 h 314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9" h="314765">
                  <a:moveTo>
                    <a:pt x="0" y="314766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5" name="Free-form: Shape 174">
              <a:extLst>
                <a:ext uri="{FF2B5EF4-FFF2-40B4-BE49-F238E27FC236}">
                  <a16:creationId xmlns:a16="http://schemas.microsoft.com/office/drawing/2014/main" id="{A6E8824C-E4AF-C361-074E-B9F7CB328C9F}"/>
                </a:ext>
              </a:extLst>
            </p:cNvPr>
            <p:cNvSpPr/>
            <p:nvPr/>
          </p:nvSpPr>
          <p:spPr>
            <a:xfrm>
              <a:off x="3422431" y="3371777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52070 w 52069"/>
                <a:gd name="connsiteY1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5207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76" name="Graphic 9">
            <a:extLst>
              <a:ext uri="{FF2B5EF4-FFF2-40B4-BE49-F238E27FC236}">
                <a16:creationId xmlns:a16="http://schemas.microsoft.com/office/drawing/2014/main" id="{0137D02A-CA4B-8FA5-5CF3-514E944C297E}"/>
              </a:ext>
            </a:extLst>
          </p:cNvPr>
          <p:cNvGrpSpPr/>
          <p:nvPr/>
        </p:nvGrpSpPr>
        <p:grpSpPr>
          <a:xfrm>
            <a:off x="3776762" y="2249937"/>
            <a:ext cx="52069" cy="1009612"/>
            <a:chOff x="3776762" y="2249937"/>
            <a:chExt cx="52069" cy="1009612"/>
          </a:xfrm>
          <a:noFill/>
        </p:grpSpPr>
        <p:sp>
          <p:nvSpPr>
            <p:cNvPr id="177" name="Free-form: Shape 176">
              <a:extLst>
                <a:ext uri="{FF2B5EF4-FFF2-40B4-BE49-F238E27FC236}">
                  <a16:creationId xmlns:a16="http://schemas.microsoft.com/office/drawing/2014/main" id="{1BE3B3D8-3327-F65E-8C40-6338F693A609}"/>
                </a:ext>
              </a:extLst>
            </p:cNvPr>
            <p:cNvSpPr/>
            <p:nvPr/>
          </p:nvSpPr>
          <p:spPr>
            <a:xfrm>
              <a:off x="3776762" y="2249937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26035 w 52069"/>
                <a:gd name="connsiteY1" fmla="*/ 0 h 10460"/>
                <a:gd name="connsiteX2" fmla="*/ 52070 w 52069"/>
                <a:gd name="connsiteY2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26035" y="0"/>
                  </a:lnTo>
                  <a:lnTo>
                    <a:pt x="52070" y="0"/>
                  </a:lnTo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8" name="Free-form: Shape 177">
              <a:extLst>
                <a:ext uri="{FF2B5EF4-FFF2-40B4-BE49-F238E27FC236}">
                  <a16:creationId xmlns:a16="http://schemas.microsoft.com/office/drawing/2014/main" id="{C6EB285D-EE52-6418-B476-CE39208EE466}"/>
                </a:ext>
              </a:extLst>
            </p:cNvPr>
            <p:cNvSpPr/>
            <p:nvPr/>
          </p:nvSpPr>
          <p:spPr>
            <a:xfrm>
              <a:off x="3802797" y="2249937"/>
              <a:ext cx="10439" cy="1009612"/>
            </a:xfrm>
            <a:custGeom>
              <a:avLst/>
              <a:gdLst>
                <a:gd name="connsiteX0" fmla="*/ 0 w 10439"/>
                <a:gd name="connsiteY0" fmla="*/ 1009613 h 1009612"/>
                <a:gd name="connsiteX1" fmla="*/ 0 w 10439"/>
                <a:gd name="connsiteY1" fmla="*/ 0 h 10096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9" h="1009612">
                  <a:moveTo>
                    <a:pt x="0" y="1009613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9" name="Free-form: Shape 178">
              <a:extLst>
                <a:ext uri="{FF2B5EF4-FFF2-40B4-BE49-F238E27FC236}">
                  <a16:creationId xmlns:a16="http://schemas.microsoft.com/office/drawing/2014/main" id="{8B9A7A91-5F9D-FEA5-33F6-2041DBAD6EB9}"/>
                </a:ext>
              </a:extLst>
            </p:cNvPr>
            <p:cNvSpPr/>
            <p:nvPr/>
          </p:nvSpPr>
          <p:spPr>
            <a:xfrm>
              <a:off x="3776762" y="3259550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52070 w 52069"/>
                <a:gd name="connsiteY1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5207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80" name="Graphic 9">
            <a:extLst>
              <a:ext uri="{FF2B5EF4-FFF2-40B4-BE49-F238E27FC236}">
                <a16:creationId xmlns:a16="http://schemas.microsoft.com/office/drawing/2014/main" id="{9DD0B13E-B20C-9642-DDA9-B86A7341E0F6}"/>
              </a:ext>
            </a:extLst>
          </p:cNvPr>
          <p:cNvGrpSpPr/>
          <p:nvPr/>
        </p:nvGrpSpPr>
        <p:grpSpPr>
          <a:xfrm>
            <a:off x="4126177" y="3097447"/>
            <a:ext cx="52069" cy="384517"/>
            <a:chOff x="4126177" y="3097447"/>
            <a:chExt cx="52069" cy="384517"/>
          </a:xfrm>
          <a:noFill/>
        </p:grpSpPr>
        <p:sp>
          <p:nvSpPr>
            <p:cNvPr id="181" name="Free-form: Shape 180">
              <a:extLst>
                <a:ext uri="{FF2B5EF4-FFF2-40B4-BE49-F238E27FC236}">
                  <a16:creationId xmlns:a16="http://schemas.microsoft.com/office/drawing/2014/main" id="{0BC851B3-A38E-EEE5-B5C7-383E935F891F}"/>
                </a:ext>
              </a:extLst>
            </p:cNvPr>
            <p:cNvSpPr/>
            <p:nvPr/>
          </p:nvSpPr>
          <p:spPr>
            <a:xfrm>
              <a:off x="4126177" y="3097447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26035 w 52069"/>
                <a:gd name="connsiteY1" fmla="*/ 0 h 10460"/>
                <a:gd name="connsiteX2" fmla="*/ 52070 w 52069"/>
                <a:gd name="connsiteY2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26035" y="0"/>
                  </a:lnTo>
                  <a:lnTo>
                    <a:pt x="52070" y="0"/>
                  </a:lnTo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2" name="Free-form: Shape 181">
              <a:extLst>
                <a:ext uri="{FF2B5EF4-FFF2-40B4-BE49-F238E27FC236}">
                  <a16:creationId xmlns:a16="http://schemas.microsoft.com/office/drawing/2014/main" id="{2EE1E797-8D7E-F162-E001-3FA9CC89978B}"/>
                </a:ext>
              </a:extLst>
            </p:cNvPr>
            <p:cNvSpPr/>
            <p:nvPr/>
          </p:nvSpPr>
          <p:spPr>
            <a:xfrm>
              <a:off x="4152212" y="3097447"/>
              <a:ext cx="10439" cy="384517"/>
            </a:xfrm>
            <a:custGeom>
              <a:avLst/>
              <a:gdLst>
                <a:gd name="connsiteX0" fmla="*/ 0 w 10439"/>
                <a:gd name="connsiteY0" fmla="*/ 384518 h 384517"/>
                <a:gd name="connsiteX1" fmla="*/ 0 w 10439"/>
                <a:gd name="connsiteY1" fmla="*/ 0 h 384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9" h="384517">
                  <a:moveTo>
                    <a:pt x="0" y="384518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3" name="Free-form: Shape 182">
              <a:extLst>
                <a:ext uri="{FF2B5EF4-FFF2-40B4-BE49-F238E27FC236}">
                  <a16:creationId xmlns:a16="http://schemas.microsoft.com/office/drawing/2014/main" id="{319D1349-A944-903E-A5D4-CFD9968BA088}"/>
                </a:ext>
              </a:extLst>
            </p:cNvPr>
            <p:cNvSpPr/>
            <p:nvPr/>
          </p:nvSpPr>
          <p:spPr>
            <a:xfrm>
              <a:off x="4126177" y="3481965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52070 w 52069"/>
                <a:gd name="connsiteY1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5207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84" name="Graphic 9">
            <a:extLst>
              <a:ext uri="{FF2B5EF4-FFF2-40B4-BE49-F238E27FC236}">
                <a16:creationId xmlns:a16="http://schemas.microsoft.com/office/drawing/2014/main" id="{46777F16-A9C8-CB08-755B-92D3F082B95C}"/>
              </a:ext>
            </a:extLst>
          </p:cNvPr>
          <p:cNvGrpSpPr/>
          <p:nvPr/>
        </p:nvGrpSpPr>
        <p:grpSpPr>
          <a:xfrm>
            <a:off x="4475205" y="3145470"/>
            <a:ext cx="52069" cy="359465"/>
            <a:chOff x="4475205" y="3145470"/>
            <a:chExt cx="52069" cy="359465"/>
          </a:xfrm>
          <a:noFill/>
        </p:grpSpPr>
        <p:sp>
          <p:nvSpPr>
            <p:cNvPr id="185" name="Free-form: Shape 184">
              <a:extLst>
                <a:ext uri="{FF2B5EF4-FFF2-40B4-BE49-F238E27FC236}">
                  <a16:creationId xmlns:a16="http://schemas.microsoft.com/office/drawing/2014/main" id="{72CA87E5-1EA7-E4C0-8D6B-20546DFB7B0B}"/>
                </a:ext>
              </a:extLst>
            </p:cNvPr>
            <p:cNvSpPr/>
            <p:nvPr/>
          </p:nvSpPr>
          <p:spPr>
            <a:xfrm>
              <a:off x="4475205" y="3145470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26035 w 52069"/>
                <a:gd name="connsiteY1" fmla="*/ 0 h 10460"/>
                <a:gd name="connsiteX2" fmla="*/ 52070 w 52069"/>
                <a:gd name="connsiteY2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26035" y="0"/>
                  </a:lnTo>
                  <a:lnTo>
                    <a:pt x="52070" y="0"/>
                  </a:lnTo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6" name="Free-form: Shape 185">
              <a:extLst>
                <a:ext uri="{FF2B5EF4-FFF2-40B4-BE49-F238E27FC236}">
                  <a16:creationId xmlns:a16="http://schemas.microsoft.com/office/drawing/2014/main" id="{AF7B3038-DACB-2930-AFBC-82879FDB87DD}"/>
                </a:ext>
              </a:extLst>
            </p:cNvPr>
            <p:cNvSpPr/>
            <p:nvPr/>
          </p:nvSpPr>
          <p:spPr>
            <a:xfrm>
              <a:off x="4501240" y="3145470"/>
              <a:ext cx="10439" cy="359465"/>
            </a:xfrm>
            <a:custGeom>
              <a:avLst/>
              <a:gdLst>
                <a:gd name="connsiteX0" fmla="*/ 0 w 10439"/>
                <a:gd name="connsiteY0" fmla="*/ 359466 h 359465"/>
                <a:gd name="connsiteX1" fmla="*/ 0 w 10439"/>
                <a:gd name="connsiteY1" fmla="*/ 0 h 3594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9" h="359465">
                  <a:moveTo>
                    <a:pt x="0" y="359466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7" name="Free-form: Shape 186">
              <a:extLst>
                <a:ext uri="{FF2B5EF4-FFF2-40B4-BE49-F238E27FC236}">
                  <a16:creationId xmlns:a16="http://schemas.microsoft.com/office/drawing/2014/main" id="{FF857489-4116-2EE8-E51F-680763C20EB3}"/>
                </a:ext>
              </a:extLst>
            </p:cNvPr>
            <p:cNvSpPr/>
            <p:nvPr/>
          </p:nvSpPr>
          <p:spPr>
            <a:xfrm>
              <a:off x="4475205" y="3504936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52070 w 52069"/>
                <a:gd name="connsiteY1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5207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88" name="Graphic 9">
            <a:extLst>
              <a:ext uri="{FF2B5EF4-FFF2-40B4-BE49-F238E27FC236}">
                <a16:creationId xmlns:a16="http://schemas.microsoft.com/office/drawing/2014/main" id="{CE1F4DDC-415B-7F07-1E27-FE5F0632BE7A}"/>
              </a:ext>
            </a:extLst>
          </p:cNvPr>
          <p:cNvGrpSpPr/>
          <p:nvPr/>
        </p:nvGrpSpPr>
        <p:grpSpPr>
          <a:xfrm>
            <a:off x="4827668" y="3283430"/>
            <a:ext cx="52080" cy="338262"/>
            <a:chOff x="4827668" y="3283430"/>
            <a:chExt cx="52080" cy="338262"/>
          </a:xfrm>
          <a:noFill/>
        </p:grpSpPr>
        <p:sp>
          <p:nvSpPr>
            <p:cNvPr id="189" name="Free-form: Shape 188">
              <a:extLst>
                <a:ext uri="{FF2B5EF4-FFF2-40B4-BE49-F238E27FC236}">
                  <a16:creationId xmlns:a16="http://schemas.microsoft.com/office/drawing/2014/main" id="{6E7F3904-641E-F22D-89F9-D0DB550F5A82}"/>
                </a:ext>
              </a:extLst>
            </p:cNvPr>
            <p:cNvSpPr/>
            <p:nvPr/>
          </p:nvSpPr>
          <p:spPr>
            <a:xfrm>
              <a:off x="4827668" y="3283430"/>
              <a:ext cx="52080" cy="10460"/>
            </a:xfrm>
            <a:custGeom>
              <a:avLst/>
              <a:gdLst>
                <a:gd name="connsiteX0" fmla="*/ 0 w 52080"/>
                <a:gd name="connsiteY0" fmla="*/ 0 h 10460"/>
                <a:gd name="connsiteX1" fmla="*/ 26035 w 52080"/>
                <a:gd name="connsiteY1" fmla="*/ 0 h 10460"/>
                <a:gd name="connsiteX2" fmla="*/ 52080 w 52080"/>
                <a:gd name="connsiteY2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80" h="10460">
                  <a:moveTo>
                    <a:pt x="0" y="0"/>
                  </a:moveTo>
                  <a:lnTo>
                    <a:pt x="26035" y="0"/>
                  </a:lnTo>
                  <a:lnTo>
                    <a:pt x="52080" y="0"/>
                  </a:lnTo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0" name="Free-form: Shape 189">
              <a:extLst>
                <a:ext uri="{FF2B5EF4-FFF2-40B4-BE49-F238E27FC236}">
                  <a16:creationId xmlns:a16="http://schemas.microsoft.com/office/drawing/2014/main" id="{DF33FAA1-299F-A765-D9BC-41958E9D1205}"/>
                </a:ext>
              </a:extLst>
            </p:cNvPr>
            <p:cNvSpPr/>
            <p:nvPr/>
          </p:nvSpPr>
          <p:spPr>
            <a:xfrm>
              <a:off x="4853703" y="3283430"/>
              <a:ext cx="10439" cy="338262"/>
            </a:xfrm>
            <a:custGeom>
              <a:avLst/>
              <a:gdLst>
                <a:gd name="connsiteX0" fmla="*/ 0 w 10439"/>
                <a:gd name="connsiteY0" fmla="*/ 338263 h 338262"/>
                <a:gd name="connsiteX1" fmla="*/ 0 w 10439"/>
                <a:gd name="connsiteY1" fmla="*/ 0 h 3382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9" h="338262">
                  <a:moveTo>
                    <a:pt x="0" y="338263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1" name="Free-form: Shape 190">
              <a:extLst>
                <a:ext uri="{FF2B5EF4-FFF2-40B4-BE49-F238E27FC236}">
                  <a16:creationId xmlns:a16="http://schemas.microsoft.com/office/drawing/2014/main" id="{C21A433A-43B0-5E47-B2BD-4124F763EBAC}"/>
                </a:ext>
              </a:extLst>
            </p:cNvPr>
            <p:cNvSpPr/>
            <p:nvPr/>
          </p:nvSpPr>
          <p:spPr>
            <a:xfrm>
              <a:off x="4827668" y="3621693"/>
              <a:ext cx="52080" cy="10460"/>
            </a:xfrm>
            <a:custGeom>
              <a:avLst/>
              <a:gdLst>
                <a:gd name="connsiteX0" fmla="*/ 0 w 52080"/>
                <a:gd name="connsiteY0" fmla="*/ 0 h 10460"/>
                <a:gd name="connsiteX1" fmla="*/ 52080 w 52080"/>
                <a:gd name="connsiteY1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2080" h="10460">
                  <a:moveTo>
                    <a:pt x="0" y="0"/>
                  </a:moveTo>
                  <a:lnTo>
                    <a:pt x="5208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92" name="Graphic 9">
            <a:extLst>
              <a:ext uri="{FF2B5EF4-FFF2-40B4-BE49-F238E27FC236}">
                <a16:creationId xmlns:a16="http://schemas.microsoft.com/office/drawing/2014/main" id="{6C3C8623-0E37-03FF-38ED-6ACEF45310E0}"/>
              </a:ext>
            </a:extLst>
          </p:cNvPr>
          <p:cNvGrpSpPr/>
          <p:nvPr/>
        </p:nvGrpSpPr>
        <p:grpSpPr>
          <a:xfrm>
            <a:off x="5182845" y="3344215"/>
            <a:ext cx="52069" cy="327645"/>
            <a:chOff x="5182845" y="3344215"/>
            <a:chExt cx="52069" cy="327645"/>
          </a:xfrm>
          <a:noFill/>
        </p:grpSpPr>
        <p:sp>
          <p:nvSpPr>
            <p:cNvPr id="193" name="Free-form: Shape 192">
              <a:extLst>
                <a:ext uri="{FF2B5EF4-FFF2-40B4-BE49-F238E27FC236}">
                  <a16:creationId xmlns:a16="http://schemas.microsoft.com/office/drawing/2014/main" id="{63F8F105-97A1-27E8-8C37-44D41EC51A99}"/>
                </a:ext>
              </a:extLst>
            </p:cNvPr>
            <p:cNvSpPr/>
            <p:nvPr/>
          </p:nvSpPr>
          <p:spPr>
            <a:xfrm>
              <a:off x="5182845" y="3344215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26035 w 52069"/>
                <a:gd name="connsiteY1" fmla="*/ 0 h 10460"/>
                <a:gd name="connsiteX2" fmla="*/ 52070 w 52069"/>
                <a:gd name="connsiteY2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26035" y="0"/>
                  </a:lnTo>
                  <a:lnTo>
                    <a:pt x="52070" y="0"/>
                  </a:lnTo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4" name="Free-form: Shape 193">
              <a:extLst>
                <a:ext uri="{FF2B5EF4-FFF2-40B4-BE49-F238E27FC236}">
                  <a16:creationId xmlns:a16="http://schemas.microsoft.com/office/drawing/2014/main" id="{8572C418-B60E-6BB7-8890-B06C9D025D9C}"/>
                </a:ext>
              </a:extLst>
            </p:cNvPr>
            <p:cNvSpPr/>
            <p:nvPr/>
          </p:nvSpPr>
          <p:spPr>
            <a:xfrm>
              <a:off x="5208880" y="3344215"/>
              <a:ext cx="10439" cy="327645"/>
            </a:xfrm>
            <a:custGeom>
              <a:avLst/>
              <a:gdLst>
                <a:gd name="connsiteX0" fmla="*/ 0 w 10439"/>
                <a:gd name="connsiteY0" fmla="*/ 327646 h 327645"/>
                <a:gd name="connsiteX1" fmla="*/ 0 w 10439"/>
                <a:gd name="connsiteY1" fmla="*/ 0 h 327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9" h="327645">
                  <a:moveTo>
                    <a:pt x="0" y="327646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5" name="Free-form: Shape 194">
              <a:extLst>
                <a:ext uri="{FF2B5EF4-FFF2-40B4-BE49-F238E27FC236}">
                  <a16:creationId xmlns:a16="http://schemas.microsoft.com/office/drawing/2014/main" id="{C46C7689-F8E2-AA4D-5A20-5BF570380A8B}"/>
                </a:ext>
              </a:extLst>
            </p:cNvPr>
            <p:cNvSpPr/>
            <p:nvPr/>
          </p:nvSpPr>
          <p:spPr>
            <a:xfrm>
              <a:off x="5182845" y="3671860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52070 w 52069"/>
                <a:gd name="connsiteY1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5207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96" name="Graphic 9">
            <a:extLst>
              <a:ext uri="{FF2B5EF4-FFF2-40B4-BE49-F238E27FC236}">
                <a16:creationId xmlns:a16="http://schemas.microsoft.com/office/drawing/2014/main" id="{8F166FA8-0D43-2E89-A6BE-8D88C351FAAE}"/>
              </a:ext>
            </a:extLst>
          </p:cNvPr>
          <p:cNvGrpSpPr/>
          <p:nvPr/>
        </p:nvGrpSpPr>
        <p:grpSpPr>
          <a:xfrm>
            <a:off x="5532123" y="3489654"/>
            <a:ext cx="52069" cy="291672"/>
            <a:chOff x="5532123" y="3489654"/>
            <a:chExt cx="52069" cy="291672"/>
          </a:xfrm>
          <a:noFill/>
        </p:grpSpPr>
        <p:sp>
          <p:nvSpPr>
            <p:cNvPr id="197" name="Free-form: Shape 196">
              <a:extLst>
                <a:ext uri="{FF2B5EF4-FFF2-40B4-BE49-F238E27FC236}">
                  <a16:creationId xmlns:a16="http://schemas.microsoft.com/office/drawing/2014/main" id="{B5BC6890-4E76-D2B1-12C2-2CFC4741E737}"/>
                </a:ext>
              </a:extLst>
            </p:cNvPr>
            <p:cNvSpPr/>
            <p:nvPr/>
          </p:nvSpPr>
          <p:spPr>
            <a:xfrm>
              <a:off x="5532123" y="3489654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26035 w 52069"/>
                <a:gd name="connsiteY1" fmla="*/ 0 h 10460"/>
                <a:gd name="connsiteX2" fmla="*/ 52070 w 52069"/>
                <a:gd name="connsiteY2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26035" y="0"/>
                  </a:lnTo>
                  <a:lnTo>
                    <a:pt x="52070" y="0"/>
                  </a:lnTo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8" name="Free-form: Shape 197">
              <a:extLst>
                <a:ext uri="{FF2B5EF4-FFF2-40B4-BE49-F238E27FC236}">
                  <a16:creationId xmlns:a16="http://schemas.microsoft.com/office/drawing/2014/main" id="{37A6E079-70D9-4C69-D528-E9D0F601ED14}"/>
                </a:ext>
              </a:extLst>
            </p:cNvPr>
            <p:cNvSpPr/>
            <p:nvPr/>
          </p:nvSpPr>
          <p:spPr>
            <a:xfrm>
              <a:off x="5558158" y="3489654"/>
              <a:ext cx="10439" cy="291672"/>
            </a:xfrm>
            <a:custGeom>
              <a:avLst/>
              <a:gdLst>
                <a:gd name="connsiteX0" fmla="*/ 0 w 10439"/>
                <a:gd name="connsiteY0" fmla="*/ 291673 h 291672"/>
                <a:gd name="connsiteX1" fmla="*/ 0 w 10439"/>
                <a:gd name="connsiteY1" fmla="*/ 0 h 291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9" h="291672">
                  <a:moveTo>
                    <a:pt x="0" y="291673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9" name="Free-form: Shape 198">
              <a:extLst>
                <a:ext uri="{FF2B5EF4-FFF2-40B4-BE49-F238E27FC236}">
                  <a16:creationId xmlns:a16="http://schemas.microsoft.com/office/drawing/2014/main" id="{19A30501-7430-7B7B-F9F6-49B8CA1EFF48}"/>
                </a:ext>
              </a:extLst>
            </p:cNvPr>
            <p:cNvSpPr/>
            <p:nvPr/>
          </p:nvSpPr>
          <p:spPr>
            <a:xfrm>
              <a:off x="5532124" y="3781327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52070 w 52069"/>
                <a:gd name="connsiteY1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5207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00" name="Free-form: Shape 199">
            <a:extLst>
              <a:ext uri="{FF2B5EF4-FFF2-40B4-BE49-F238E27FC236}">
                <a16:creationId xmlns:a16="http://schemas.microsoft.com/office/drawing/2014/main" id="{15392F72-8BFF-8024-C7D3-28074BBC000B}"/>
              </a:ext>
            </a:extLst>
          </p:cNvPr>
          <p:cNvSpPr/>
          <p:nvPr/>
        </p:nvSpPr>
        <p:spPr>
          <a:xfrm>
            <a:off x="1707260" y="2510341"/>
            <a:ext cx="3850898" cy="1125148"/>
          </a:xfrm>
          <a:custGeom>
            <a:avLst/>
            <a:gdLst>
              <a:gd name="connsiteX0" fmla="*/ 0 w 3850898"/>
              <a:gd name="connsiteY0" fmla="*/ 287898 h 1125148"/>
              <a:gd name="connsiteX1" fmla="*/ 337994 w 3850898"/>
              <a:gd name="connsiteY1" fmla="*/ 0 h 1125148"/>
              <a:gd name="connsiteX2" fmla="*/ 691209 w 3850898"/>
              <a:gd name="connsiteY2" fmla="*/ 80989 h 1125148"/>
              <a:gd name="connsiteX3" fmla="*/ 1039924 w 3850898"/>
              <a:gd name="connsiteY3" fmla="*/ 554906 h 1125148"/>
              <a:gd name="connsiteX4" fmla="*/ 1394443 w 3850898"/>
              <a:gd name="connsiteY4" fmla="*/ 691259 h 1125148"/>
              <a:gd name="connsiteX5" fmla="*/ 1741206 w 3850898"/>
              <a:gd name="connsiteY5" fmla="*/ 704052 h 1125148"/>
              <a:gd name="connsiteX6" fmla="*/ 2095538 w 3850898"/>
              <a:gd name="connsiteY6" fmla="*/ 244402 h 1125148"/>
              <a:gd name="connsiteX7" fmla="*/ 2444952 w 3850898"/>
              <a:gd name="connsiteY7" fmla="*/ 779365 h 1125148"/>
              <a:gd name="connsiteX8" fmla="*/ 2793980 w 3850898"/>
              <a:gd name="connsiteY8" fmla="*/ 814857 h 1125148"/>
              <a:gd name="connsiteX9" fmla="*/ 3146443 w 3850898"/>
              <a:gd name="connsiteY9" fmla="*/ 941928 h 1125148"/>
              <a:gd name="connsiteX10" fmla="*/ 3501620 w 3850898"/>
              <a:gd name="connsiteY10" fmla="*/ 997691 h 1125148"/>
              <a:gd name="connsiteX11" fmla="*/ 3850899 w 3850898"/>
              <a:gd name="connsiteY11" fmla="*/ 1125149 h 1125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50898" h="1125148">
                <a:moveTo>
                  <a:pt x="0" y="287898"/>
                </a:moveTo>
                <a:lnTo>
                  <a:pt x="337994" y="0"/>
                </a:lnTo>
                <a:lnTo>
                  <a:pt x="691209" y="80989"/>
                </a:lnTo>
                <a:lnTo>
                  <a:pt x="1039924" y="554906"/>
                </a:lnTo>
                <a:lnTo>
                  <a:pt x="1394443" y="691259"/>
                </a:lnTo>
                <a:lnTo>
                  <a:pt x="1741206" y="704052"/>
                </a:lnTo>
                <a:lnTo>
                  <a:pt x="2095538" y="244402"/>
                </a:lnTo>
                <a:lnTo>
                  <a:pt x="2444952" y="779365"/>
                </a:lnTo>
                <a:lnTo>
                  <a:pt x="2793980" y="814857"/>
                </a:lnTo>
                <a:lnTo>
                  <a:pt x="3146443" y="941928"/>
                </a:lnTo>
                <a:lnTo>
                  <a:pt x="3501620" y="997691"/>
                </a:lnTo>
                <a:lnTo>
                  <a:pt x="3850899" y="1125149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201" name="Graphic 9">
            <a:extLst>
              <a:ext uri="{FF2B5EF4-FFF2-40B4-BE49-F238E27FC236}">
                <a16:creationId xmlns:a16="http://schemas.microsoft.com/office/drawing/2014/main" id="{EDBEF024-3544-EB33-B86C-811396479921}"/>
              </a:ext>
            </a:extLst>
          </p:cNvPr>
          <p:cNvGrpSpPr/>
          <p:nvPr/>
        </p:nvGrpSpPr>
        <p:grpSpPr>
          <a:xfrm>
            <a:off x="2269066" y="4967111"/>
            <a:ext cx="2408520" cy="116860"/>
            <a:chOff x="2269066" y="4967111"/>
            <a:chExt cx="2408520" cy="116860"/>
          </a:xfrm>
        </p:grpSpPr>
        <p:sp>
          <p:nvSpPr>
            <p:cNvPr id="202" name="TextBox 201">
              <a:extLst>
                <a:ext uri="{FF2B5EF4-FFF2-40B4-BE49-F238E27FC236}">
                  <a16:creationId xmlns:a16="http://schemas.microsoft.com/office/drawing/2014/main" id="{FF5F5B53-89B5-BE5A-4D36-C5510A4214E4}"/>
                </a:ext>
              </a:extLst>
            </p:cNvPr>
            <p:cNvSpPr txBox="1"/>
            <p:nvPr/>
          </p:nvSpPr>
          <p:spPr>
            <a:xfrm>
              <a:off x="2482007" y="4921391"/>
              <a:ext cx="1032833" cy="2083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EB1700"/>
                  </a:solidFill>
                  <a:latin typeface="Arial"/>
                  <a:cs typeface="Arial"/>
                  <a:sym typeface="Arial"/>
                  <a:rtl val="0"/>
                </a:rPr>
                <a:t>D+immediate VCd</a:t>
              </a:r>
            </a:p>
          </p:txBody>
        </p:sp>
        <p:sp>
          <p:nvSpPr>
            <p:cNvPr id="203" name="TextBox 202">
              <a:extLst>
                <a:ext uri="{FF2B5EF4-FFF2-40B4-BE49-F238E27FC236}">
                  <a16:creationId xmlns:a16="http://schemas.microsoft.com/office/drawing/2014/main" id="{EB30A342-7C69-1233-C964-0F6A50D67C56}"/>
                </a:ext>
              </a:extLst>
            </p:cNvPr>
            <p:cNvSpPr txBox="1"/>
            <p:nvPr/>
          </p:nvSpPr>
          <p:spPr>
            <a:xfrm>
              <a:off x="3828911" y="4921391"/>
              <a:ext cx="940116" cy="2083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D+deferred VCd</a:t>
              </a:r>
            </a:p>
          </p:txBody>
        </p:sp>
        <p:sp>
          <p:nvSpPr>
            <p:cNvPr id="204" name="Free-form: Shape 203">
              <a:extLst>
                <a:ext uri="{FF2B5EF4-FFF2-40B4-BE49-F238E27FC236}">
                  <a16:creationId xmlns:a16="http://schemas.microsoft.com/office/drawing/2014/main" id="{98B32FB2-8819-5287-54EE-BA98DDCBB705}"/>
                </a:ext>
              </a:extLst>
            </p:cNvPr>
            <p:cNvSpPr/>
            <p:nvPr/>
          </p:nvSpPr>
          <p:spPr>
            <a:xfrm>
              <a:off x="2389064" y="5008113"/>
              <a:ext cx="32422" cy="32488"/>
            </a:xfrm>
            <a:custGeom>
              <a:avLst/>
              <a:gdLst>
                <a:gd name="connsiteX0" fmla="*/ 32422 w 32422"/>
                <a:gd name="connsiteY0" fmla="*/ 16244 h 32488"/>
                <a:gd name="connsiteX1" fmla="*/ 16211 w 32422"/>
                <a:gd name="connsiteY1" fmla="*/ 32488 h 32488"/>
                <a:gd name="connsiteX2" fmla="*/ 0 w 32422"/>
                <a:gd name="connsiteY2" fmla="*/ 16244 h 32488"/>
                <a:gd name="connsiteX3" fmla="*/ 16211 w 32422"/>
                <a:gd name="connsiteY3" fmla="*/ 0 h 32488"/>
                <a:gd name="connsiteX4" fmla="*/ 32422 w 32422"/>
                <a:gd name="connsiteY4" fmla="*/ 16244 h 324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422" h="32488">
                  <a:moveTo>
                    <a:pt x="32422" y="16244"/>
                  </a:moveTo>
                  <a:cubicBezTo>
                    <a:pt x="32422" y="25216"/>
                    <a:pt x="25164" y="32488"/>
                    <a:pt x="16211" y="32488"/>
                  </a:cubicBezTo>
                  <a:cubicBezTo>
                    <a:pt x="7258" y="32488"/>
                    <a:pt x="0" y="25216"/>
                    <a:pt x="0" y="16244"/>
                  </a:cubicBezTo>
                  <a:cubicBezTo>
                    <a:pt x="0" y="7273"/>
                    <a:pt x="7258" y="0"/>
                    <a:pt x="16211" y="0"/>
                  </a:cubicBezTo>
                  <a:cubicBezTo>
                    <a:pt x="25164" y="0"/>
                    <a:pt x="32422" y="7273"/>
                    <a:pt x="32422" y="16244"/>
                  </a:cubicBezTo>
                  <a:close/>
                </a:path>
              </a:pathLst>
            </a:custGeom>
            <a:noFill/>
            <a:ln w="9525" cap="flat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5" name="Free-form: Shape 204">
              <a:extLst>
                <a:ext uri="{FF2B5EF4-FFF2-40B4-BE49-F238E27FC236}">
                  <a16:creationId xmlns:a16="http://schemas.microsoft.com/office/drawing/2014/main" id="{05002974-5741-C633-9059-E844E68C2827}"/>
                </a:ext>
              </a:extLst>
            </p:cNvPr>
            <p:cNvSpPr/>
            <p:nvPr/>
          </p:nvSpPr>
          <p:spPr>
            <a:xfrm>
              <a:off x="2269066" y="5024357"/>
              <a:ext cx="272416" cy="10460"/>
            </a:xfrm>
            <a:custGeom>
              <a:avLst/>
              <a:gdLst>
                <a:gd name="connsiteX0" fmla="*/ 0 w 272416"/>
                <a:gd name="connsiteY0" fmla="*/ 0 h 10460"/>
                <a:gd name="connsiteX1" fmla="*/ 272416 w 272416"/>
                <a:gd name="connsiteY1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72416" h="10460">
                  <a:moveTo>
                    <a:pt x="0" y="0"/>
                  </a:moveTo>
                  <a:lnTo>
                    <a:pt x="272416" y="0"/>
                  </a:lnTo>
                </a:path>
              </a:pathLst>
            </a:custGeom>
            <a:ln w="9525" cap="flat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6" name="Free-form: Shape 205">
              <a:extLst>
                <a:ext uri="{FF2B5EF4-FFF2-40B4-BE49-F238E27FC236}">
                  <a16:creationId xmlns:a16="http://schemas.microsoft.com/office/drawing/2014/main" id="{9F0BF92C-FACD-64AC-D458-E5226763F70E}"/>
                </a:ext>
              </a:extLst>
            </p:cNvPr>
            <p:cNvSpPr/>
            <p:nvPr/>
          </p:nvSpPr>
          <p:spPr>
            <a:xfrm>
              <a:off x="3592388" y="5024357"/>
              <a:ext cx="272416" cy="10460"/>
            </a:xfrm>
            <a:custGeom>
              <a:avLst/>
              <a:gdLst>
                <a:gd name="connsiteX0" fmla="*/ 0 w 272416"/>
                <a:gd name="connsiteY0" fmla="*/ 0 h 10460"/>
                <a:gd name="connsiteX1" fmla="*/ 272417 w 272416"/>
                <a:gd name="connsiteY1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72416" h="10460">
                  <a:moveTo>
                    <a:pt x="0" y="0"/>
                  </a:moveTo>
                  <a:lnTo>
                    <a:pt x="272417" y="0"/>
                  </a:lnTo>
                </a:path>
              </a:pathLst>
            </a:custGeom>
            <a:ln w="9525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7" name="Free-form: Shape 206">
              <a:extLst>
                <a:ext uri="{FF2B5EF4-FFF2-40B4-BE49-F238E27FC236}">
                  <a16:creationId xmlns:a16="http://schemas.microsoft.com/office/drawing/2014/main" id="{1AA1BCAF-138E-B0CF-AE6D-8C633A710CA4}"/>
                </a:ext>
              </a:extLst>
            </p:cNvPr>
            <p:cNvSpPr/>
            <p:nvPr/>
          </p:nvSpPr>
          <p:spPr>
            <a:xfrm>
              <a:off x="3715819" y="5011554"/>
              <a:ext cx="25544" cy="25596"/>
            </a:xfrm>
            <a:custGeom>
              <a:avLst/>
              <a:gdLst>
                <a:gd name="connsiteX0" fmla="*/ 25544 w 25544"/>
                <a:gd name="connsiteY0" fmla="*/ 25596 h 25596"/>
                <a:gd name="connsiteX1" fmla="*/ 0 w 25544"/>
                <a:gd name="connsiteY1" fmla="*/ 25596 h 25596"/>
                <a:gd name="connsiteX2" fmla="*/ 12777 w 25544"/>
                <a:gd name="connsiteY2" fmla="*/ 0 h 25596"/>
                <a:gd name="connsiteX3" fmla="*/ 25544 w 25544"/>
                <a:gd name="connsiteY3" fmla="*/ 25596 h 25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544" h="25596">
                  <a:moveTo>
                    <a:pt x="25544" y="25596"/>
                  </a:moveTo>
                  <a:lnTo>
                    <a:pt x="0" y="25596"/>
                  </a:lnTo>
                  <a:lnTo>
                    <a:pt x="12777" y="0"/>
                  </a:lnTo>
                  <a:lnTo>
                    <a:pt x="25544" y="25596"/>
                  </a:lnTo>
                  <a:close/>
                </a:path>
              </a:pathLst>
            </a:custGeom>
            <a:noFill/>
            <a:ln w="9525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08" name="Free-form: Shape 207">
            <a:extLst>
              <a:ext uri="{FF2B5EF4-FFF2-40B4-BE49-F238E27FC236}">
                <a16:creationId xmlns:a16="http://schemas.microsoft.com/office/drawing/2014/main" id="{9907059D-EAA8-5914-10B5-CF7B86F5A593}"/>
              </a:ext>
            </a:extLst>
          </p:cNvPr>
          <p:cNvSpPr/>
          <p:nvPr/>
        </p:nvSpPr>
        <p:spPr>
          <a:xfrm>
            <a:off x="1531407" y="2129919"/>
            <a:ext cx="44212" cy="10460"/>
          </a:xfrm>
          <a:custGeom>
            <a:avLst/>
            <a:gdLst>
              <a:gd name="connsiteX0" fmla="*/ 0 w 44212"/>
              <a:gd name="connsiteY0" fmla="*/ 0 h 10460"/>
              <a:gd name="connsiteX1" fmla="*/ 44212 w 44212"/>
              <a:gd name="connsiteY1" fmla="*/ 0 h 10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4212" h="10460">
                <a:moveTo>
                  <a:pt x="0" y="0"/>
                </a:moveTo>
                <a:lnTo>
                  <a:pt x="44212" y="0"/>
                </a:lnTo>
              </a:path>
            </a:pathLst>
          </a:custGeom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9" name="TextBox 208">
            <a:extLst>
              <a:ext uri="{FF2B5EF4-FFF2-40B4-BE49-F238E27FC236}">
                <a16:creationId xmlns:a16="http://schemas.microsoft.com/office/drawing/2014/main" id="{EF6D6E7D-638F-E47C-81BE-1D77317A990E}"/>
              </a:ext>
            </a:extLst>
          </p:cNvPr>
          <p:cNvSpPr txBox="1"/>
          <p:nvPr/>
        </p:nvSpPr>
        <p:spPr>
          <a:xfrm>
            <a:off x="1191003" y="2023987"/>
            <a:ext cx="39626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5000</a:t>
            </a:r>
          </a:p>
        </p:txBody>
      </p:sp>
      <p:sp>
        <p:nvSpPr>
          <p:cNvPr id="211" name="Free-form: Shape 210">
            <a:extLst>
              <a:ext uri="{FF2B5EF4-FFF2-40B4-BE49-F238E27FC236}">
                <a16:creationId xmlns:a16="http://schemas.microsoft.com/office/drawing/2014/main" id="{A1861733-4F64-EA20-FADC-D9951EEC7BA7}"/>
              </a:ext>
            </a:extLst>
          </p:cNvPr>
          <p:cNvSpPr/>
          <p:nvPr/>
        </p:nvSpPr>
        <p:spPr>
          <a:xfrm>
            <a:off x="7285670" y="2096867"/>
            <a:ext cx="4064579" cy="1907942"/>
          </a:xfrm>
          <a:custGeom>
            <a:avLst/>
            <a:gdLst>
              <a:gd name="connsiteX0" fmla="*/ 0 w 4064579"/>
              <a:gd name="connsiteY0" fmla="*/ 0 h 1907942"/>
              <a:gd name="connsiteX1" fmla="*/ 0 w 4064579"/>
              <a:gd name="connsiteY1" fmla="*/ 1907943 h 1907942"/>
              <a:gd name="connsiteX2" fmla="*/ 4064579 w 4064579"/>
              <a:gd name="connsiteY2" fmla="*/ 1907943 h 1907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64579" h="1907942">
                <a:moveTo>
                  <a:pt x="0" y="0"/>
                </a:moveTo>
                <a:lnTo>
                  <a:pt x="0" y="1907943"/>
                </a:lnTo>
                <a:lnTo>
                  <a:pt x="4064579" y="1907943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2" name="Free-form: Shape 211">
            <a:extLst>
              <a:ext uri="{FF2B5EF4-FFF2-40B4-BE49-F238E27FC236}">
                <a16:creationId xmlns:a16="http://schemas.microsoft.com/office/drawing/2014/main" id="{0083D609-CAA8-C891-E1F1-7BBE74EB912B}"/>
              </a:ext>
            </a:extLst>
          </p:cNvPr>
          <p:cNvSpPr/>
          <p:nvPr/>
        </p:nvSpPr>
        <p:spPr>
          <a:xfrm>
            <a:off x="7241457" y="2543305"/>
            <a:ext cx="44212" cy="10460"/>
          </a:xfrm>
          <a:custGeom>
            <a:avLst/>
            <a:gdLst>
              <a:gd name="connsiteX0" fmla="*/ 0 w 44212"/>
              <a:gd name="connsiteY0" fmla="*/ 0 h 10460"/>
              <a:gd name="connsiteX1" fmla="*/ 44212 w 44212"/>
              <a:gd name="connsiteY1" fmla="*/ 0 h 10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4212" h="10460">
                <a:moveTo>
                  <a:pt x="0" y="0"/>
                </a:moveTo>
                <a:lnTo>
                  <a:pt x="44212" y="0"/>
                </a:lnTo>
              </a:path>
            </a:pathLst>
          </a:custGeom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3" name="Free-form: Shape 212">
            <a:extLst>
              <a:ext uri="{FF2B5EF4-FFF2-40B4-BE49-F238E27FC236}">
                <a16:creationId xmlns:a16="http://schemas.microsoft.com/office/drawing/2014/main" id="{594DD118-1CB8-FEF4-A75C-070F87DB22FE}"/>
              </a:ext>
            </a:extLst>
          </p:cNvPr>
          <p:cNvSpPr/>
          <p:nvPr/>
        </p:nvSpPr>
        <p:spPr>
          <a:xfrm>
            <a:off x="7241457" y="2959349"/>
            <a:ext cx="44212" cy="10460"/>
          </a:xfrm>
          <a:custGeom>
            <a:avLst/>
            <a:gdLst>
              <a:gd name="connsiteX0" fmla="*/ 0 w 44212"/>
              <a:gd name="connsiteY0" fmla="*/ 0 h 10460"/>
              <a:gd name="connsiteX1" fmla="*/ 44212 w 44212"/>
              <a:gd name="connsiteY1" fmla="*/ 0 h 10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4212" h="10460">
                <a:moveTo>
                  <a:pt x="0" y="0"/>
                </a:moveTo>
                <a:lnTo>
                  <a:pt x="44212" y="0"/>
                </a:lnTo>
              </a:path>
            </a:pathLst>
          </a:custGeom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4" name="Free-form: Shape 213">
            <a:extLst>
              <a:ext uri="{FF2B5EF4-FFF2-40B4-BE49-F238E27FC236}">
                <a16:creationId xmlns:a16="http://schemas.microsoft.com/office/drawing/2014/main" id="{EF061461-ABE7-A7B1-E6A4-6B44DA49EF04}"/>
              </a:ext>
            </a:extLst>
          </p:cNvPr>
          <p:cNvSpPr/>
          <p:nvPr/>
        </p:nvSpPr>
        <p:spPr>
          <a:xfrm>
            <a:off x="7241457" y="3369466"/>
            <a:ext cx="44212" cy="10460"/>
          </a:xfrm>
          <a:custGeom>
            <a:avLst/>
            <a:gdLst>
              <a:gd name="connsiteX0" fmla="*/ 0 w 44212"/>
              <a:gd name="connsiteY0" fmla="*/ 0 h 10460"/>
              <a:gd name="connsiteX1" fmla="*/ 44212 w 44212"/>
              <a:gd name="connsiteY1" fmla="*/ 0 h 10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4212" h="10460">
                <a:moveTo>
                  <a:pt x="0" y="0"/>
                </a:moveTo>
                <a:lnTo>
                  <a:pt x="44212" y="0"/>
                </a:lnTo>
              </a:path>
            </a:pathLst>
          </a:custGeom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5" name="Free-form: Shape 214">
            <a:extLst>
              <a:ext uri="{FF2B5EF4-FFF2-40B4-BE49-F238E27FC236}">
                <a16:creationId xmlns:a16="http://schemas.microsoft.com/office/drawing/2014/main" id="{689CC421-119D-54D2-221A-052DA0D14D11}"/>
              </a:ext>
            </a:extLst>
          </p:cNvPr>
          <p:cNvSpPr/>
          <p:nvPr/>
        </p:nvSpPr>
        <p:spPr>
          <a:xfrm>
            <a:off x="7241457" y="3785511"/>
            <a:ext cx="44212" cy="10460"/>
          </a:xfrm>
          <a:custGeom>
            <a:avLst/>
            <a:gdLst>
              <a:gd name="connsiteX0" fmla="*/ 0 w 44212"/>
              <a:gd name="connsiteY0" fmla="*/ 0 h 10460"/>
              <a:gd name="connsiteX1" fmla="*/ 44212 w 44212"/>
              <a:gd name="connsiteY1" fmla="*/ 0 h 10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4212" h="10460">
                <a:moveTo>
                  <a:pt x="0" y="0"/>
                </a:moveTo>
                <a:lnTo>
                  <a:pt x="44212" y="0"/>
                </a:lnTo>
              </a:path>
            </a:pathLst>
          </a:custGeom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6" name="Free-form: Shape 215">
            <a:extLst>
              <a:ext uri="{FF2B5EF4-FFF2-40B4-BE49-F238E27FC236}">
                <a16:creationId xmlns:a16="http://schemas.microsoft.com/office/drawing/2014/main" id="{FD6BB90A-CA75-7DFD-C27D-1D05108F1C4D}"/>
              </a:ext>
            </a:extLst>
          </p:cNvPr>
          <p:cNvSpPr/>
          <p:nvPr/>
        </p:nvSpPr>
        <p:spPr>
          <a:xfrm>
            <a:off x="7382934" y="4004809"/>
            <a:ext cx="10439" cy="38389"/>
          </a:xfrm>
          <a:custGeom>
            <a:avLst/>
            <a:gdLst>
              <a:gd name="connsiteX0" fmla="*/ 0 w 10439"/>
              <a:gd name="connsiteY0" fmla="*/ 38389 h 38389"/>
              <a:gd name="connsiteX1" fmla="*/ 0 w 10439"/>
              <a:gd name="connsiteY1" fmla="*/ 0 h 38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439" h="38389">
                <a:moveTo>
                  <a:pt x="0" y="38389"/>
                </a:moveTo>
                <a:lnTo>
                  <a:pt x="0" y="0"/>
                </a:lnTo>
              </a:path>
            </a:pathLst>
          </a:custGeom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7" name="Free-form: Shape 216">
            <a:extLst>
              <a:ext uri="{FF2B5EF4-FFF2-40B4-BE49-F238E27FC236}">
                <a16:creationId xmlns:a16="http://schemas.microsoft.com/office/drawing/2014/main" id="{B18A2D0A-178E-FA60-82BA-3EA5F778C939}"/>
              </a:ext>
            </a:extLst>
          </p:cNvPr>
          <p:cNvSpPr/>
          <p:nvPr/>
        </p:nvSpPr>
        <p:spPr>
          <a:xfrm>
            <a:off x="10898480" y="4004809"/>
            <a:ext cx="10439" cy="38389"/>
          </a:xfrm>
          <a:custGeom>
            <a:avLst/>
            <a:gdLst>
              <a:gd name="connsiteX0" fmla="*/ 0 w 10439"/>
              <a:gd name="connsiteY0" fmla="*/ 38389 h 38389"/>
              <a:gd name="connsiteX1" fmla="*/ 0 w 10439"/>
              <a:gd name="connsiteY1" fmla="*/ 0 h 38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439" h="38389">
                <a:moveTo>
                  <a:pt x="0" y="38389"/>
                </a:moveTo>
                <a:lnTo>
                  <a:pt x="0" y="0"/>
                </a:lnTo>
              </a:path>
            </a:pathLst>
          </a:custGeom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8" name="Free-form: Shape 217">
            <a:extLst>
              <a:ext uri="{FF2B5EF4-FFF2-40B4-BE49-F238E27FC236}">
                <a16:creationId xmlns:a16="http://schemas.microsoft.com/office/drawing/2014/main" id="{AD41EAA9-8210-BBD7-D028-D5C34CCA305F}"/>
              </a:ext>
            </a:extLst>
          </p:cNvPr>
          <p:cNvSpPr/>
          <p:nvPr/>
        </p:nvSpPr>
        <p:spPr>
          <a:xfrm>
            <a:off x="10546925" y="4004809"/>
            <a:ext cx="10439" cy="38389"/>
          </a:xfrm>
          <a:custGeom>
            <a:avLst/>
            <a:gdLst>
              <a:gd name="connsiteX0" fmla="*/ 0 w 10439"/>
              <a:gd name="connsiteY0" fmla="*/ 38389 h 38389"/>
              <a:gd name="connsiteX1" fmla="*/ 0 w 10439"/>
              <a:gd name="connsiteY1" fmla="*/ 0 h 38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439" h="38389">
                <a:moveTo>
                  <a:pt x="0" y="38389"/>
                </a:moveTo>
                <a:lnTo>
                  <a:pt x="0" y="0"/>
                </a:lnTo>
              </a:path>
            </a:pathLst>
          </a:custGeom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9" name="Free-form: Shape 218">
            <a:extLst>
              <a:ext uri="{FF2B5EF4-FFF2-40B4-BE49-F238E27FC236}">
                <a16:creationId xmlns:a16="http://schemas.microsoft.com/office/drawing/2014/main" id="{8EF7D18D-AFC4-365F-2E23-79D146D87B52}"/>
              </a:ext>
            </a:extLst>
          </p:cNvPr>
          <p:cNvSpPr/>
          <p:nvPr/>
        </p:nvSpPr>
        <p:spPr>
          <a:xfrm>
            <a:off x="10195371" y="4004809"/>
            <a:ext cx="10439" cy="38389"/>
          </a:xfrm>
          <a:custGeom>
            <a:avLst/>
            <a:gdLst>
              <a:gd name="connsiteX0" fmla="*/ 0 w 10439"/>
              <a:gd name="connsiteY0" fmla="*/ 38389 h 38389"/>
              <a:gd name="connsiteX1" fmla="*/ 0 w 10439"/>
              <a:gd name="connsiteY1" fmla="*/ 0 h 38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439" h="38389">
                <a:moveTo>
                  <a:pt x="0" y="38389"/>
                </a:moveTo>
                <a:lnTo>
                  <a:pt x="0" y="0"/>
                </a:lnTo>
              </a:path>
            </a:pathLst>
          </a:custGeom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0" name="Free-form: Shape 219">
            <a:extLst>
              <a:ext uri="{FF2B5EF4-FFF2-40B4-BE49-F238E27FC236}">
                <a16:creationId xmlns:a16="http://schemas.microsoft.com/office/drawing/2014/main" id="{E26510BE-EC07-7E84-620B-619D85DEE20B}"/>
              </a:ext>
            </a:extLst>
          </p:cNvPr>
          <p:cNvSpPr/>
          <p:nvPr/>
        </p:nvSpPr>
        <p:spPr>
          <a:xfrm>
            <a:off x="9843816" y="4004809"/>
            <a:ext cx="10439" cy="38389"/>
          </a:xfrm>
          <a:custGeom>
            <a:avLst/>
            <a:gdLst>
              <a:gd name="connsiteX0" fmla="*/ 0 w 10439"/>
              <a:gd name="connsiteY0" fmla="*/ 38389 h 38389"/>
              <a:gd name="connsiteX1" fmla="*/ 0 w 10439"/>
              <a:gd name="connsiteY1" fmla="*/ 0 h 38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439" h="38389">
                <a:moveTo>
                  <a:pt x="0" y="38389"/>
                </a:moveTo>
                <a:lnTo>
                  <a:pt x="0" y="0"/>
                </a:lnTo>
              </a:path>
            </a:pathLst>
          </a:custGeom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1" name="Free-form: Shape 220">
            <a:extLst>
              <a:ext uri="{FF2B5EF4-FFF2-40B4-BE49-F238E27FC236}">
                <a16:creationId xmlns:a16="http://schemas.microsoft.com/office/drawing/2014/main" id="{64B7C73F-6F14-F7B8-5504-D01CF3FB7086}"/>
              </a:ext>
            </a:extLst>
          </p:cNvPr>
          <p:cNvSpPr/>
          <p:nvPr/>
        </p:nvSpPr>
        <p:spPr>
          <a:xfrm>
            <a:off x="9492261" y="4004809"/>
            <a:ext cx="10439" cy="38389"/>
          </a:xfrm>
          <a:custGeom>
            <a:avLst/>
            <a:gdLst>
              <a:gd name="connsiteX0" fmla="*/ 0 w 10439"/>
              <a:gd name="connsiteY0" fmla="*/ 38389 h 38389"/>
              <a:gd name="connsiteX1" fmla="*/ 0 w 10439"/>
              <a:gd name="connsiteY1" fmla="*/ 0 h 38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439" h="38389">
                <a:moveTo>
                  <a:pt x="0" y="38389"/>
                </a:moveTo>
                <a:lnTo>
                  <a:pt x="0" y="0"/>
                </a:lnTo>
              </a:path>
            </a:pathLst>
          </a:custGeom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2" name="Free-form: Shape 221">
            <a:extLst>
              <a:ext uri="{FF2B5EF4-FFF2-40B4-BE49-F238E27FC236}">
                <a16:creationId xmlns:a16="http://schemas.microsoft.com/office/drawing/2014/main" id="{036C67B4-310F-45E5-8EBE-BE6A4B93E129}"/>
              </a:ext>
            </a:extLst>
          </p:cNvPr>
          <p:cNvSpPr/>
          <p:nvPr/>
        </p:nvSpPr>
        <p:spPr>
          <a:xfrm>
            <a:off x="9140707" y="4004809"/>
            <a:ext cx="10439" cy="38389"/>
          </a:xfrm>
          <a:custGeom>
            <a:avLst/>
            <a:gdLst>
              <a:gd name="connsiteX0" fmla="*/ 0 w 10439"/>
              <a:gd name="connsiteY0" fmla="*/ 38389 h 38389"/>
              <a:gd name="connsiteX1" fmla="*/ 0 w 10439"/>
              <a:gd name="connsiteY1" fmla="*/ 0 h 38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439" h="38389">
                <a:moveTo>
                  <a:pt x="0" y="38389"/>
                </a:moveTo>
                <a:lnTo>
                  <a:pt x="0" y="0"/>
                </a:lnTo>
              </a:path>
            </a:pathLst>
          </a:custGeom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3" name="Free-form: Shape 222">
            <a:extLst>
              <a:ext uri="{FF2B5EF4-FFF2-40B4-BE49-F238E27FC236}">
                <a16:creationId xmlns:a16="http://schemas.microsoft.com/office/drawing/2014/main" id="{F18E9826-0F66-3755-8E02-35DDDB1FEA41}"/>
              </a:ext>
            </a:extLst>
          </p:cNvPr>
          <p:cNvSpPr/>
          <p:nvPr/>
        </p:nvSpPr>
        <p:spPr>
          <a:xfrm>
            <a:off x="8789152" y="4004809"/>
            <a:ext cx="10439" cy="38389"/>
          </a:xfrm>
          <a:custGeom>
            <a:avLst/>
            <a:gdLst>
              <a:gd name="connsiteX0" fmla="*/ 0 w 10439"/>
              <a:gd name="connsiteY0" fmla="*/ 38389 h 38389"/>
              <a:gd name="connsiteX1" fmla="*/ 0 w 10439"/>
              <a:gd name="connsiteY1" fmla="*/ 0 h 38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439" h="38389">
                <a:moveTo>
                  <a:pt x="0" y="38389"/>
                </a:moveTo>
                <a:lnTo>
                  <a:pt x="0" y="0"/>
                </a:lnTo>
              </a:path>
            </a:pathLst>
          </a:custGeom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4" name="Free-form: Shape 223">
            <a:extLst>
              <a:ext uri="{FF2B5EF4-FFF2-40B4-BE49-F238E27FC236}">
                <a16:creationId xmlns:a16="http://schemas.microsoft.com/office/drawing/2014/main" id="{7414E394-51BC-F306-CB6F-B1695E85B573}"/>
              </a:ext>
            </a:extLst>
          </p:cNvPr>
          <p:cNvSpPr/>
          <p:nvPr/>
        </p:nvSpPr>
        <p:spPr>
          <a:xfrm>
            <a:off x="8437598" y="4004809"/>
            <a:ext cx="10439" cy="38389"/>
          </a:xfrm>
          <a:custGeom>
            <a:avLst/>
            <a:gdLst>
              <a:gd name="connsiteX0" fmla="*/ 0 w 10439"/>
              <a:gd name="connsiteY0" fmla="*/ 38389 h 38389"/>
              <a:gd name="connsiteX1" fmla="*/ 0 w 10439"/>
              <a:gd name="connsiteY1" fmla="*/ 0 h 38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439" h="38389">
                <a:moveTo>
                  <a:pt x="0" y="38389"/>
                </a:moveTo>
                <a:lnTo>
                  <a:pt x="0" y="0"/>
                </a:lnTo>
              </a:path>
            </a:pathLst>
          </a:custGeom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5" name="Free-form: Shape 224">
            <a:extLst>
              <a:ext uri="{FF2B5EF4-FFF2-40B4-BE49-F238E27FC236}">
                <a16:creationId xmlns:a16="http://schemas.microsoft.com/office/drawing/2014/main" id="{ADBFD921-64E6-0716-F130-7A7D6E81D130}"/>
              </a:ext>
            </a:extLst>
          </p:cNvPr>
          <p:cNvSpPr/>
          <p:nvPr/>
        </p:nvSpPr>
        <p:spPr>
          <a:xfrm>
            <a:off x="8086043" y="4004809"/>
            <a:ext cx="10439" cy="38389"/>
          </a:xfrm>
          <a:custGeom>
            <a:avLst/>
            <a:gdLst>
              <a:gd name="connsiteX0" fmla="*/ 0 w 10439"/>
              <a:gd name="connsiteY0" fmla="*/ 38389 h 38389"/>
              <a:gd name="connsiteX1" fmla="*/ 0 w 10439"/>
              <a:gd name="connsiteY1" fmla="*/ 0 h 38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439" h="38389">
                <a:moveTo>
                  <a:pt x="0" y="38389"/>
                </a:moveTo>
                <a:lnTo>
                  <a:pt x="0" y="0"/>
                </a:lnTo>
              </a:path>
            </a:pathLst>
          </a:custGeom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6" name="Free-form: Shape 225">
            <a:extLst>
              <a:ext uri="{FF2B5EF4-FFF2-40B4-BE49-F238E27FC236}">
                <a16:creationId xmlns:a16="http://schemas.microsoft.com/office/drawing/2014/main" id="{CC0F273F-54F9-5B52-C2CB-DC512F57B371}"/>
              </a:ext>
            </a:extLst>
          </p:cNvPr>
          <p:cNvSpPr/>
          <p:nvPr/>
        </p:nvSpPr>
        <p:spPr>
          <a:xfrm>
            <a:off x="7734489" y="4004809"/>
            <a:ext cx="10439" cy="38389"/>
          </a:xfrm>
          <a:custGeom>
            <a:avLst/>
            <a:gdLst>
              <a:gd name="connsiteX0" fmla="*/ 0 w 10439"/>
              <a:gd name="connsiteY0" fmla="*/ 38389 h 38389"/>
              <a:gd name="connsiteX1" fmla="*/ 0 w 10439"/>
              <a:gd name="connsiteY1" fmla="*/ 0 h 38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439" h="38389">
                <a:moveTo>
                  <a:pt x="0" y="38389"/>
                </a:moveTo>
                <a:lnTo>
                  <a:pt x="0" y="0"/>
                </a:lnTo>
              </a:path>
            </a:pathLst>
          </a:custGeom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7" name="Free-form: Shape 226">
            <a:extLst>
              <a:ext uri="{FF2B5EF4-FFF2-40B4-BE49-F238E27FC236}">
                <a16:creationId xmlns:a16="http://schemas.microsoft.com/office/drawing/2014/main" id="{A3EECE9F-9896-016D-320F-3D83B2758130}"/>
              </a:ext>
            </a:extLst>
          </p:cNvPr>
          <p:cNvSpPr/>
          <p:nvPr/>
        </p:nvSpPr>
        <p:spPr>
          <a:xfrm>
            <a:off x="11250034" y="4004809"/>
            <a:ext cx="10439" cy="38389"/>
          </a:xfrm>
          <a:custGeom>
            <a:avLst/>
            <a:gdLst>
              <a:gd name="connsiteX0" fmla="*/ 0 w 10439"/>
              <a:gd name="connsiteY0" fmla="*/ 38389 h 38389"/>
              <a:gd name="connsiteX1" fmla="*/ 0 w 10439"/>
              <a:gd name="connsiteY1" fmla="*/ 0 h 38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439" h="38389">
                <a:moveTo>
                  <a:pt x="0" y="38389"/>
                </a:moveTo>
                <a:lnTo>
                  <a:pt x="0" y="0"/>
                </a:lnTo>
              </a:path>
            </a:pathLst>
          </a:custGeom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8" name="TextBox 227">
            <a:extLst>
              <a:ext uri="{FF2B5EF4-FFF2-40B4-BE49-F238E27FC236}">
                <a16:creationId xmlns:a16="http://schemas.microsoft.com/office/drawing/2014/main" id="{C06D332A-7104-877A-49C3-19F9A95690BB}"/>
              </a:ext>
            </a:extLst>
          </p:cNvPr>
          <p:cNvSpPr txBox="1"/>
          <p:nvPr/>
        </p:nvSpPr>
        <p:spPr>
          <a:xfrm>
            <a:off x="6998321" y="2437374"/>
            <a:ext cx="298993" cy="20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70</a:t>
            </a:r>
          </a:p>
        </p:txBody>
      </p:sp>
      <p:sp>
        <p:nvSpPr>
          <p:cNvPr id="229" name="TextBox 228">
            <a:extLst>
              <a:ext uri="{FF2B5EF4-FFF2-40B4-BE49-F238E27FC236}">
                <a16:creationId xmlns:a16="http://schemas.microsoft.com/office/drawing/2014/main" id="{72F24670-891E-5F53-FF5C-0457FBEA8371}"/>
              </a:ext>
            </a:extLst>
          </p:cNvPr>
          <p:cNvSpPr txBox="1"/>
          <p:nvPr/>
        </p:nvSpPr>
        <p:spPr>
          <a:xfrm>
            <a:off x="6998321" y="2856383"/>
            <a:ext cx="298993" cy="20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60</a:t>
            </a:r>
          </a:p>
        </p:txBody>
      </p:sp>
      <p:sp>
        <p:nvSpPr>
          <p:cNvPr id="230" name="TextBox 229">
            <a:extLst>
              <a:ext uri="{FF2B5EF4-FFF2-40B4-BE49-F238E27FC236}">
                <a16:creationId xmlns:a16="http://schemas.microsoft.com/office/drawing/2014/main" id="{CFF47EDC-1F75-DE3B-EECE-77D246F5C5B5}"/>
              </a:ext>
            </a:extLst>
          </p:cNvPr>
          <p:cNvSpPr txBox="1"/>
          <p:nvPr/>
        </p:nvSpPr>
        <p:spPr>
          <a:xfrm>
            <a:off x="6998321" y="3266500"/>
            <a:ext cx="298993" cy="20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50</a:t>
            </a:r>
          </a:p>
        </p:txBody>
      </p:sp>
      <p:sp>
        <p:nvSpPr>
          <p:cNvPr id="231" name="TextBox 230">
            <a:extLst>
              <a:ext uri="{FF2B5EF4-FFF2-40B4-BE49-F238E27FC236}">
                <a16:creationId xmlns:a16="http://schemas.microsoft.com/office/drawing/2014/main" id="{A1184B67-5F56-5621-4ACF-819AA0755220}"/>
              </a:ext>
            </a:extLst>
          </p:cNvPr>
          <p:cNvSpPr txBox="1"/>
          <p:nvPr/>
        </p:nvSpPr>
        <p:spPr>
          <a:xfrm>
            <a:off x="6998321" y="3682545"/>
            <a:ext cx="298993" cy="20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40</a:t>
            </a:r>
          </a:p>
        </p:txBody>
      </p:sp>
      <p:sp>
        <p:nvSpPr>
          <p:cNvPr id="232" name="TextBox 231">
            <a:extLst>
              <a:ext uri="{FF2B5EF4-FFF2-40B4-BE49-F238E27FC236}">
                <a16:creationId xmlns:a16="http://schemas.microsoft.com/office/drawing/2014/main" id="{88507D77-DA08-B2A8-1C07-E73B00086883}"/>
              </a:ext>
            </a:extLst>
          </p:cNvPr>
          <p:cNvSpPr txBox="1"/>
          <p:nvPr/>
        </p:nvSpPr>
        <p:spPr>
          <a:xfrm>
            <a:off x="7107862" y="4021916"/>
            <a:ext cx="550151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 dirty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Baseline</a:t>
            </a:r>
          </a:p>
        </p:txBody>
      </p:sp>
      <p:sp>
        <p:nvSpPr>
          <p:cNvPr id="233" name="TextBox 232">
            <a:extLst>
              <a:ext uri="{FF2B5EF4-FFF2-40B4-BE49-F238E27FC236}">
                <a16:creationId xmlns:a16="http://schemas.microsoft.com/office/drawing/2014/main" id="{D4B119C8-032C-E979-22C2-48132D702D9F}"/>
              </a:ext>
            </a:extLst>
          </p:cNvPr>
          <p:cNvSpPr txBox="1"/>
          <p:nvPr/>
        </p:nvSpPr>
        <p:spPr>
          <a:xfrm>
            <a:off x="7549176" y="4021916"/>
            <a:ext cx="370614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DE2</a:t>
            </a:r>
          </a:p>
        </p:txBody>
      </p:sp>
      <p:sp>
        <p:nvSpPr>
          <p:cNvPr id="234" name="TextBox 233">
            <a:extLst>
              <a:ext uri="{FF2B5EF4-FFF2-40B4-BE49-F238E27FC236}">
                <a16:creationId xmlns:a16="http://schemas.microsoft.com/office/drawing/2014/main" id="{6B4F7F50-862C-B35F-81BA-74300BE8850E}"/>
              </a:ext>
            </a:extLst>
          </p:cNvPr>
          <p:cNvSpPr txBox="1"/>
          <p:nvPr/>
        </p:nvSpPr>
        <p:spPr>
          <a:xfrm>
            <a:off x="7900731" y="4021916"/>
            <a:ext cx="370614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DE3</a:t>
            </a:r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30597691-DAF2-4EFC-1887-9AA97D026508}"/>
              </a:ext>
            </a:extLst>
          </p:cNvPr>
          <p:cNvSpPr txBox="1"/>
          <p:nvPr/>
        </p:nvSpPr>
        <p:spPr>
          <a:xfrm>
            <a:off x="8252286" y="4021916"/>
            <a:ext cx="370614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DE4</a:t>
            </a:r>
          </a:p>
        </p:txBody>
      </p:sp>
      <p:sp>
        <p:nvSpPr>
          <p:cNvPr id="236" name="TextBox 235">
            <a:extLst>
              <a:ext uri="{FF2B5EF4-FFF2-40B4-BE49-F238E27FC236}">
                <a16:creationId xmlns:a16="http://schemas.microsoft.com/office/drawing/2014/main" id="{BBB5E765-40E6-5E0F-36CD-6713C610A89F}"/>
              </a:ext>
            </a:extLst>
          </p:cNvPr>
          <p:cNvSpPr txBox="1"/>
          <p:nvPr/>
        </p:nvSpPr>
        <p:spPr>
          <a:xfrm>
            <a:off x="8603840" y="4021916"/>
            <a:ext cx="370614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DE5</a:t>
            </a:r>
          </a:p>
        </p:txBody>
      </p:sp>
      <p:sp>
        <p:nvSpPr>
          <p:cNvPr id="237" name="TextBox 236">
            <a:extLst>
              <a:ext uri="{FF2B5EF4-FFF2-40B4-BE49-F238E27FC236}">
                <a16:creationId xmlns:a16="http://schemas.microsoft.com/office/drawing/2014/main" id="{6BB5B4AC-0136-4824-DEA7-648A385F84C4}"/>
              </a:ext>
            </a:extLst>
          </p:cNvPr>
          <p:cNvSpPr txBox="1"/>
          <p:nvPr/>
        </p:nvSpPr>
        <p:spPr>
          <a:xfrm>
            <a:off x="8955395" y="4021916"/>
            <a:ext cx="370614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DE6</a:t>
            </a:r>
          </a:p>
        </p:txBody>
      </p:sp>
      <p:sp>
        <p:nvSpPr>
          <p:cNvPr id="238" name="TextBox 237">
            <a:extLst>
              <a:ext uri="{FF2B5EF4-FFF2-40B4-BE49-F238E27FC236}">
                <a16:creationId xmlns:a16="http://schemas.microsoft.com/office/drawing/2014/main" id="{6558ECCB-2DA7-C356-8158-F8A779EB27A1}"/>
              </a:ext>
            </a:extLst>
          </p:cNvPr>
          <p:cNvSpPr txBox="1"/>
          <p:nvPr/>
        </p:nvSpPr>
        <p:spPr>
          <a:xfrm>
            <a:off x="9306949" y="4021916"/>
            <a:ext cx="370614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DE7</a:t>
            </a:r>
          </a:p>
        </p:txBody>
      </p:sp>
      <p:sp>
        <p:nvSpPr>
          <p:cNvPr id="239" name="TextBox 238">
            <a:extLst>
              <a:ext uri="{FF2B5EF4-FFF2-40B4-BE49-F238E27FC236}">
                <a16:creationId xmlns:a16="http://schemas.microsoft.com/office/drawing/2014/main" id="{6B408B46-6E7A-049D-83C1-38C5B3C847B8}"/>
              </a:ext>
            </a:extLst>
          </p:cNvPr>
          <p:cNvSpPr txBox="1"/>
          <p:nvPr/>
        </p:nvSpPr>
        <p:spPr>
          <a:xfrm>
            <a:off x="9658504" y="4021916"/>
            <a:ext cx="370614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DE8</a:t>
            </a:r>
          </a:p>
        </p:txBody>
      </p:sp>
      <p:sp>
        <p:nvSpPr>
          <p:cNvPr id="240" name="TextBox 239">
            <a:extLst>
              <a:ext uri="{FF2B5EF4-FFF2-40B4-BE49-F238E27FC236}">
                <a16:creationId xmlns:a16="http://schemas.microsoft.com/office/drawing/2014/main" id="{A83863FD-C3E8-4C3F-58B6-964AC9DE31A4}"/>
              </a:ext>
            </a:extLst>
          </p:cNvPr>
          <p:cNvSpPr txBox="1"/>
          <p:nvPr/>
        </p:nvSpPr>
        <p:spPr>
          <a:xfrm>
            <a:off x="10010058" y="4021916"/>
            <a:ext cx="370614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DE9</a:t>
            </a:r>
          </a:p>
        </p:txBody>
      </p:sp>
      <p:sp>
        <p:nvSpPr>
          <p:cNvPr id="241" name="TextBox 240">
            <a:extLst>
              <a:ext uri="{FF2B5EF4-FFF2-40B4-BE49-F238E27FC236}">
                <a16:creationId xmlns:a16="http://schemas.microsoft.com/office/drawing/2014/main" id="{46B369D6-3862-A523-A7C5-5369A21F8DDD}"/>
              </a:ext>
            </a:extLst>
          </p:cNvPr>
          <p:cNvSpPr txBox="1"/>
          <p:nvPr/>
        </p:nvSpPr>
        <p:spPr>
          <a:xfrm>
            <a:off x="10336789" y="4021916"/>
            <a:ext cx="423513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DE10</a:t>
            </a:r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878CC14A-574B-6F87-4224-47A8FA71BF93}"/>
              </a:ext>
            </a:extLst>
          </p:cNvPr>
          <p:cNvSpPr txBox="1"/>
          <p:nvPr/>
        </p:nvSpPr>
        <p:spPr>
          <a:xfrm>
            <a:off x="10687215" y="4021916"/>
            <a:ext cx="423514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750" spc="0" baseline="0" dirty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DE11</a:t>
            </a:r>
          </a:p>
        </p:txBody>
      </p:sp>
      <p:sp>
        <p:nvSpPr>
          <p:cNvPr id="245" name="TextBox 244">
            <a:extLst>
              <a:ext uri="{FF2B5EF4-FFF2-40B4-BE49-F238E27FC236}">
                <a16:creationId xmlns:a16="http://schemas.microsoft.com/office/drawing/2014/main" id="{D155E02E-18A4-51E6-96AD-2B974ECEDB64}"/>
              </a:ext>
            </a:extLst>
          </p:cNvPr>
          <p:cNvSpPr txBox="1"/>
          <p:nvPr/>
        </p:nvSpPr>
        <p:spPr>
          <a:xfrm>
            <a:off x="11039220" y="4021916"/>
            <a:ext cx="423513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DE12</a:t>
            </a:r>
          </a:p>
        </p:txBody>
      </p:sp>
      <p:sp>
        <p:nvSpPr>
          <p:cNvPr id="246" name="TextBox 245">
            <a:extLst>
              <a:ext uri="{FF2B5EF4-FFF2-40B4-BE49-F238E27FC236}">
                <a16:creationId xmlns:a16="http://schemas.microsoft.com/office/drawing/2014/main" id="{FFA7E9C1-A9E1-0737-A5DE-E678200071A8}"/>
              </a:ext>
            </a:extLst>
          </p:cNvPr>
          <p:cNvSpPr txBox="1"/>
          <p:nvPr/>
        </p:nvSpPr>
        <p:spPr>
          <a:xfrm>
            <a:off x="9155647" y="4193296"/>
            <a:ext cx="385939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b="1" spc="-18" baseline="0" dirty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V</a:t>
            </a:r>
            <a:r>
              <a:rPr lang="en-US" sz="750" b="1" dirty="0">
                <a:ln/>
                <a:solidFill>
                  <a:srgbClr val="000000"/>
                </a:solidFill>
                <a:cs typeface="Arial"/>
                <a:sym typeface="Arial"/>
                <a:rtl val="0"/>
              </a:rPr>
              <a:t>isit</a:t>
            </a:r>
          </a:p>
        </p:txBody>
      </p:sp>
      <p:sp>
        <p:nvSpPr>
          <p:cNvPr id="248" name="TextBox 247">
            <a:extLst>
              <a:ext uri="{FF2B5EF4-FFF2-40B4-BE49-F238E27FC236}">
                <a16:creationId xmlns:a16="http://schemas.microsoft.com/office/drawing/2014/main" id="{E5450E89-947E-132D-9D23-3968AB1A11D1}"/>
              </a:ext>
            </a:extLst>
          </p:cNvPr>
          <p:cNvSpPr txBox="1"/>
          <p:nvPr/>
        </p:nvSpPr>
        <p:spPr>
          <a:xfrm rot="16200000">
            <a:off x="6292432" y="2946964"/>
            <a:ext cx="112178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b="1" spc="0" baseline="0" dirty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Mean </a:t>
            </a:r>
            <a:r>
              <a:rPr lang="en-US" sz="750" b="1" spc="-55" dirty="0">
                <a:ln/>
                <a:solidFill>
                  <a:srgbClr val="000000"/>
                </a:solidFill>
                <a:cs typeface="Arial"/>
                <a:sym typeface="Arial"/>
                <a:rtl val="0"/>
              </a:rPr>
              <a:t>V</a:t>
            </a:r>
            <a:r>
              <a:rPr lang="en-US" sz="750" b="1" dirty="0">
                <a:ln/>
                <a:solidFill>
                  <a:srgbClr val="000000"/>
                </a:solidFill>
                <a:cs typeface="Arial"/>
                <a:sym typeface="Arial"/>
                <a:rtl val="0"/>
              </a:rPr>
              <a:t>alues (=/- SE)</a:t>
            </a:r>
          </a:p>
        </p:txBody>
      </p:sp>
      <p:sp>
        <p:nvSpPr>
          <p:cNvPr id="251" name="TextBox 250">
            <a:extLst>
              <a:ext uri="{FF2B5EF4-FFF2-40B4-BE49-F238E27FC236}">
                <a16:creationId xmlns:a16="http://schemas.microsoft.com/office/drawing/2014/main" id="{9DB0E296-1B83-C1FD-2DFE-479462CA9245}"/>
              </a:ext>
            </a:extLst>
          </p:cNvPr>
          <p:cNvSpPr txBox="1"/>
          <p:nvPr/>
        </p:nvSpPr>
        <p:spPr>
          <a:xfrm>
            <a:off x="7211255" y="4452877"/>
            <a:ext cx="343363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EB1700"/>
                </a:solidFill>
                <a:latin typeface="Arial"/>
                <a:cs typeface="Arial"/>
                <a:sym typeface="Arial"/>
                <a:rtl val="0"/>
              </a:rPr>
              <a:t>103</a:t>
            </a:r>
          </a:p>
        </p:txBody>
      </p:sp>
      <p:sp>
        <p:nvSpPr>
          <p:cNvPr id="252" name="TextBox 251">
            <a:extLst>
              <a:ext uri="{FF2B5EF4-FFF2-40B4-BE49-F238E27FC236}">
                <a16:creationId xmlns:a16="http://schemas.microsoft.com/office/drawing/2014/main" id="{E508C9BE-FE3C-B6A6-31BC-B4DD929BAE68}"/>
              </a:ext>
            </a:extLst>
          </p:cNvPr>
          <p:cNvSpPr txBox="1"/>
          <p:nvPr/>
        </p:nvSpPr>
        <p:spPr>
          <a:xfrm>
            <a:off x="7584987" y="4452877"/>
            <a:ext cx="298993" cy="20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EB1700"/>
                </a:solidFill>
                <a:latin typeface="Arial"/>
                <a:cs typeface="Arial"/>
                <a:sym typeface="Arial"/>
                <a:rtl val="0"/>
              </a:rPr>
              <a:t>91</a:t>
            </a:r>
          </a:p>
        </p:txBody>
      </p:sp>
      <p:sp>
        <p:nvSpPr>
          <p:cNvPr id="253" name="TextBox 252">
            <a:extLst>
              <a:ext uri="{FF2B5EF4-FFF2-40B4-BE49-F238E27FC236}">
                <a16:creationId xmlns:a16="http://schemas.microsoft.com/office/drawing/2014/main" id="{46545583-FB42-76E3-9C05-3671C70EFE58}"/>
              </a:ext>
            </a:extLst>
          </p:cNvPr>
          <p:cNvSpPr txBox="1"/>
          <p:nvPr/>
        </p:nvSpPr>
        <p:spPr>
          <a:xfrm>
            <a:off x="7936542" y="4452877"/>
            <a:ext cx="298993" cy="20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EB1700"/>
                </a:solidFill>
                <a:latin typeface="Arial"/>
                <a:cs typeface="Arial"/>
                <a:sym typeface="Arial"/>
                <a:rtl val="0"/>
              </a:rPr>
              <a:t>99</a:t>
            </a:r>
          </a:p>
        </p:txBody>
      </p:sp>
      <p:sp>
        <p:nvSpPr>
          <p:cNvPr id="254" name="TextBox 253">
            <a:extLst>
              <a:ext uri="{FF2B5EF4-FFF2-40B4-BE49-F238E27FC236}">
                <a16:creationId xmlns:a16="http://schemas.microsoft.com/office/drawing/2014/main" id="{C193C43A-4DE8-656C-5FE1-DA48B3749905}"/>
              </a:ext>
            </a:extLst>
          </p:cNvPr>
          <p:cNvSpPr txBox="1"/>
          <p:nvPr/>
        </p:nvSpPr>
        <p:spPr>
          <a:xfrm>
            <a:off x="8288096" y="4452877"/>
            <a:ext cx="298993" cy="20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EB1700"/>
                </a:solidFill>
                <a:latin typeface="Arial"/>
                <a:cs typeface="Arial"/>
                <a:sym typeface="Arial"/>
                <a:rtl val="0"/>
              </a:rPr>
              <a:t>92</a:t>
            </a:r>
          </a:p>
        </p:txBody>
      </p:sp>
      <p:sp>
        <p:nvSpPr>
          <p:cNvPr id="255" name="TextBox 254">
            <a:extLst>
              <a:ext uri="{FF2B5EF4-FFF2-40B4-BE49-F238E27FC236}">
                <a16:creationId xmlns:a16="http://schemas.microsoft.com/office/drawing/2014/main" id="{DCDEDEFB-AC45-73C8-735B-7F444CDA6E62}"/>
              </a:ext>
            </a:extLst>
          </p:cNvPr>
          <p:cNvSpPr txBox="1"/>
          <p:nvPr/>
        </p:nvSpPr>
        <p:spPr>
          <a:xfrm>
            <a:off x="8639651" y="4452877"/>
            <a:ext cx="298993" cy="20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EB1700"/>
                </a:solidFill>
                <a:latin typeface="Arial"/>
                <a:cs typeface="Arial"/>
                <a:sym typeface="Arial"/>
                <a:rtl val="0"/>
              </a:rPr>
              <a:t>93</a:t>
            </a:r>
          </a:p>
        </p:txBody>
      </p:sp>
      <p:sp>
        <p:nvSpPr>
          <p:cNvPr id="256" name="TextBox 255">
            <a:extLst>
              <a:ext uri="{FF2B5EF4-FFF2-40B4-BE49-F238E27FC236}">
                <a16:creationId xmlns:a16="http://schemas.microsoft.com/office/drawing/2014/main" id="{D9422427-2222-C03E-4E7D-5FA7A1E2A71E}"/>
              </a:ext>
            </a:extLst>
          </p:cNvPr>
          <p:cNvSpPr txBox="1"/>
          <p:nvPr/>
        </p:nvSpPr>
        <p:spPr>
          <a:xfrm>
            <a:off x="8991205" y="4452877"/>
            <a:ext cx="298993" cy="20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EB1700"/>
                </a:solidFill>
                <a:latin typeface="Arial"/>
                <a:cs typeface="Arial"/>
                <a:sym typeface="Arial"/>
                <a:rtl val="0"/>
              </a:rPr>
              <a:t>89</a:t>
            </a:r>
          </a:p>
        </p:txBody>
      </p:sp>
      <p:sp>
        <p:nvSpPr>
          <p:cNvPr id="257" name="TextBox 256">
            <a:extLst>
              <a:ext uri="{FF2B5EF4-FFF2-40B4-BE49-F238E27FC236}">
                <a16:creationId xmlns:a16="http://schemas.microsoft.com/office/drawing/2014/main" id="{FAE4F92F-C818-43C7-2885-311B46CE3F62}"/>
              </a:ext>
            </a:extLst>
          </p:cNvPr>
          <p:cNvSpPr txBox="1"/>
          <p:nvPr/>
        </p:nvSpPr>
        <p:spPr>
          <a:xfrm>
            <a:off x="9342760" y="4452877"/>
            <a:ext cx="298993" cy="20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EB1700"/>
                </a:solidFill>
                <a:latin typeface="Arial"/>
                <a:cs typeface="Arial"/>
                <a:sym typeface="Arial"/>
                <a:rtl val="0"/>
              </a:rPr>
              <a:t>86</a:t>
            </a:r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69DB4E18-30FC-C5C2-DD15-092C264BF626}"/>
              </a:ext>
            </a:extLst>
          </p:cNvPr>
          <p:cNvSpPr txBox="1"/>
          <p:nvPr/>
        </p:nvSpPr>
        <p:spPr>
          <a:xfrm>
            <a:off x="9694314" y="4452877"/>
            <a:ext cx="298993" cy="20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EB1700"/>
                </a:solidFill>
                <a:latin typeface="Arial"/>
                <a:cs typeface="Arial"/>
                <a:sym typeface="Arial"/>
                <a:rtl val="0"/>
              </a:rPr>
              <a:t>85</a:t>
            </a:r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A1D4F0C3-C473-6360-3675-B1EB3001D520}"/>
              </a:ext>
            </a:extLst>
          </p:cNvPr>
          <p:cNvSpPr txBox="1"/>
          <p:nvPr/>
        </p:nvSpPr>
        <p:spPr>
          <a:xfrm>
            <a:off x="10045869" y="4452877"/>
            <a:ext cx="298993" cy="20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EB1700"/>
                </a:solidFill>
                <a:latin typeface="Arial"/>
                <a:cs typeface="Arial"/>
                <a:sym typeface="Arial"/>
                <a:rtl val="0"/>
              </a:rPr>
              <a:t>82</a:t>
            </a:r>
          </a:p>
        </p:txBody>
      </p:sp>
      <p:sp>
        <p:nvSpPr>
          <p:cNvPr id="260" name="TextBox 259">
            <a:extLst>
              <a:ext uri="{FF2B5EF4-FFF2-40B4-BE49-F238E27FC236}">
                <a16:creationId xmlns:a16="http://schemas.microsoft.com/office/drawing/2014/main" id="{795A59FF-FE8D-39F8-EE74-84FFA0C342F6}"/>
              </a:ext>
            </a:extLst>
          </p:cNvPr>
          <p:cNvSpPr txBox="1"/>
          <p:nvPr/>
        </p:nvSpPr>
        <p:spPr>
          <a:xfrm>
            <a:off x="10399052" y="4452877"/>
            <a:ext cx="298993" cy="20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EB1700"/>
                </a:solidFill>
                <a:latin typeface="Arial"/>
                <a:cs typeface="Arial"/>
                <a:sym typeface="Arial"/>
                <a:rtl val="0"/>
              </a:rPr>
              <a:t>82</a:t>
            </a:r>
          </a:p>
        </p:txBody>
      </p:sp>
      <p:sp>
        <p:nvSpPr>
          <p:cNvPr id="261" name="TextBox 260">
            <a:extLst>
              <a:ext uri="{FF2B5EF4-FFF2-40B4-BE49-F238E27FC236}">
                <a16:creationId xmlns:a16="http://schemas.microsoft.com/office/drawing/2014/main" id="{43714B73-6866-0520-E3C2-C0503DD4640E}"/>
              </a:ext>
            </a:extLst>
          </p:cNvPr>
          <p:cNvSpPr txBox="1"/>
          <p:nvPr/>
        </p:nvSpPr>
        <p:spPr>
          <a:xfrm>
            <a:off x="10749896" y="4452877"/>
            <a:ext cx="298993" cy="20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EB1700"/>
                </a:solidFill>
                <a:latin typeface="Arial"/>
                <a:cs typeface="Arial"/>
                <a:sym typeface="Arial"/>
                <a:rtl val="0"/>
              </a:rPr>
              <a:t>77</a:t>
            </a:r>
          </a:p>
        </p:txBody>
      </p:sp>
      <p:sp>
        <p:nvSpPr>
          <p:cNvPr id="262" name="TextBox 261">
            <a:extLst>
              <a:ext uri="{FF2B5EF4-FFF2-40B4-BE49-F238E27FC236}">
                <a16:creationId xmlns:a16="http://schemas.microsoft.com/office/drawing/2014/main" id="{12B66B94-762D-CFD7-0162-1BD2D5918337}"/>
              </a:ext>
            </a:extLst>
          </p:cNvPr>
          <p:cNvSpPr txBox="1"/>
          <p:nvPr/>
        </p:nvSpPr>
        <p:spPr>
          <a:xfrm>
            <a:off x="11101482" y="4452877"/>
            <a:ext cx="298993" cy="20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EB1700"/>
                </a:solidFill>
                <a:latin typeface="Arial"/>
                <a:cs typeface="Arial"/>
                <a:sym typeface="Arial"/>
                <a:rtl val="0"/>
              </a:rPr>
              <a:t>77</a:t>
            </a:r>
          </a:p>
        </p:txBody>
      </p:sp>
      <p:sp>
        <p:nvSpPr>
          <p:cNvPr id="263" name="TextBox 262">
            <a:extLst>
              <a:ext uri="{FF2B5EF4-FFF2-40B4-BE49-F238E27FC236}">
                <a16:creationId xmlns:a16="http://schemas.microsoft.com/office/drawing/2014/main" id="{D88AAAB0-1AA1-C1E0-4FC7-2FABE6DE6F62}"/>
              </a:ext>
            </a:extLst>
          </p:cNvPr>
          <p:cNvSpPr txBox="1"/>
          <p:nvPr/>
        </p:nvSpPr>
        <p:spPr>
          <a:xfrm>
            <a:off x="7233996" y="4597574"/>
            <a:ext cx="298993" cy="20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39</a:t>
            </a:r>
          </a:p>
        </p:txBody>
      </p:sp>
      <p:sp>
        <p:nvSpPr>
          <p:cNvPr id="264" name="TextBox 263">
            <a:extLst>
              <a:ext uri="{FF2B5EF4-FFF2-40B4-BE49-F238E27FC236}">
                <a16:creationId xmlns:a16="http://schemas.microsoft.com/office/drawing/2014/main" id="{858A2450-8311-D08A-DB9D-05684DBF849E}"/>
              </a:ext>
            </a:extLst>
          </p:cNvPr>
          <p:cNvSpPr txBox="1"/>
          <p:nvPr/>
        </p:nvSpPr>
        <p:spPr>
          <a:xfrm>
            <a:off x="7585551" y="4597574"/>
            <a:ext cx="298993" cy="20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39</a:t>
            </a:r>
          </a:p>
        </p:txBody>
      </p:sp>
      <p:sp>
        <p:nvSpPr>
          <p:cNvPr id="265" name="TextBox 264">
            <a:extLst>
              <a:ext uri="{FF2B5EF4-FFF2-40B4-BE49-F238E27FC236}">
                <a16:creationId xmlns:a16="http://schemas.microsoft.com/office/drawing/2014/main" id="{D0F7028A-8EDC-8468-0523-2F1A1AA0AB8D}"/>
              </a:ext>
            </a:extLst>
          </p:cNvPr>
          <p:cNvSpPr txBox="1"/>
          <p:nvPr/>
        </p:nvSpPr>
        <p:spPr>
          <a:xfrm>
            <a:off x="7937105" y="4597574"/>
            <a:ext cx="298993" cy="20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39</a:t>
            </a:r>
          </a:p>
        </p:txBody>
      </p:sp>
      <p:sp>
        <p:nvSpPr>
          <p:cNvPr id="266" name="TextBox 265">
            <a:extLst>
              <a:ext uri="{FF2B5EF4-FFF2-40B4-BE49-F238E27FC236}">
                <a16:creationId xmlns:a16="http://schemas.microsoft.com/office/drawing/2014/main" id="{595FEC5D-B0FB-B767-BD77-F7F8CD9622AE}"/>
              </a:ext>
            </a:extLst>
          </p:cNvPr>
          <p:cNvSpPr txBox="1"/>
          <p:nvPr/>
        </p:nvSpPr>
        <p:spPr>
          <a:xfrm>
            <a:off x="8288649" y="4597574"/>
            <a:ext cx="298993" cy="20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38</a:t>
            </a:r>
          </a:p>
        </p:txBody>
      </p:sp>
      <p:sp>
        <p:nvSpPr>
          <p:cNvPr id="267" name="TextBox 266">
            <a:extLst>
              <a:ext uri="{FF2B5EF4-FFF2-40B4-BE49-F238E27FC236}">
                <a16:creationId xmlns:a16="http://schemas.microsoft.com/office/drawing/2014/main" id="{2D14E325-8810-E1FD-2152-10C793781203}"/>
              </a:ext>
            </a:extLst>
          </p:cNvPr>
          <p:cNvSpPr txBox="1"/>
          <p:nvPr/>
        </p:nvSpPr>
        <p:spPr>
          <a:xfrm>
            <a:off x="8640204" y="4597574"/>
            <a:ext cx="298993" cy="20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37</a:t>
            </a:r>
          </a:p>
        </p:txBody>
      </p:sp>
      <p:sp>
        <p:nvSpPr>
          <p:cNvPr id="268" name="TextBox 267">
            <a:extLst>
              <a:ext uri="{FF2B5EF4-FFF2-40B4-BE49-F238E27FC236}">
                <a16:creationId xmlns:a16="http://schemas.microsoft.com/office/drawing/2014/main" id="{6CB929AF-E684-4B70-8049-EBE89C424D5B}"/>
              </a:ext>
            </a:extLst>
          </p:cNvPr>
          <p:cNvSpPr txBox="1"/>
          <p:nvPr/>
        </p:nvSpPr>
        <p:spPr>
          <a:xfrm>
            <a:off x="8991758" y="4597574"/>
            <a:ext cx="298993" cy="20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35</a:t>
            </a:r>
          </a:p>
        </p:txBody>
      </p:sp>
      <p:sp>
        <p:nvSpPr>
          <p:cNvPr id="269" name="TextBox 268">
            <a:extLst>
              <a:ext uri="{FF2B5EF4-FFF2-40B4-BE49-F238E27FC236}">
                <a16:creationId xmlns:a16="http://schemas.microsoft.com/office/drawing/2014/main" id="{7593F4D7-1E36-8063-36F6-E0C53D7A6242}"/>
              </a:ext>
            </a:extLst>
          </p:cNvPr>
          <p:cNvSpPr txBox="1"/>
          <p:nvPr/>
        </p:nvSpPr>
        <p:spPr>
          <a:xfrm>
            <a:off x="9343313" y="4597574"/>
            <a:ext cx="298993" cy="20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34</a:t>
            </a:r>
          </a:p>
        </p:txBody>
      </p:sp>
      <p:sp>
        <p:nvSpPr>
          <p:cNvPr id="270" name="TextBox 269">
            <a:extLst>
              <a:ext uri="{FF2B5EF4-FFF2-40B4-BE49-F238E27FC236}">
                <a16:creationId xmlns:a16="http://schemas.microsoft.com/office/drawing/2014/main" id="{FD422EA8-6514-DE87-62D4-4BF8F26EA833}"/>
              </a:ext>
            </a:extLst>
          </p:cNvPr>
          <p:cNvSpPr txBox="1"/>
          <p:nvPr/>
        </p:nvSpPr>
        <p:spPr>
          <a:xfrm>
            <a:off x="9694867" y="4597574"/>
            <a:ext cx="298993" cy="20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34</a:t>
            </a:r>
          </a:p>
        </p:txBody>
      </p:sp>
      <p:sp>
        <p:nvSpPr>
          <p:cNvPr id="271" name="TextBox 270">
            <a:extLst>
              <a:ext uri="{FF2B5EF4-FFF2-40B4-BE49-F238E27FC236}">
                <a16:creationId xmlns:a16="http://schemas.microsoft.com/office/drawing/2014/main" id="{F1B406FD-C3BE-3638-6F1E-6CD5A131EFA4}"/>
              </a:ext>
            </a:extLst>
          </p:cNvPr>
          <p:cNvSpPr txBox="1"/>
          <p:nvPr/>
        </p:nvSpPr>
        <p:spPr>
          <a:xfrm>
            <a:off x="10046422" y="4597574"/>
            <a:ext cx="298993" cy="20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33</a:t>
            </a:r>
          </a:p>
        </p:txBody>
      </p:sp>
      <p:sp>
        <p:nvSpPr>
          <p:cNvPr id="272" name="TextBox 271">
            <a:extLst>
              <a:ext uri="{FF2B5EF4-FFF2-40B4-BE49-F238E27FC236}">
                <a16:creationId xmlns:a16="http://schemas.microsoft.com/office/drawing/2014/main" id="{E6950353-8103-FC34-DEAF-968A5B931912}"/>
              </a:ext>
            </a:extLst>
          </p:cNvPr>
          <p:cNvSpPr txBox="1"/>
          <p:nvPr/>
        </p:nvSpPr>
        <p:spPr>
          <a:xfrm>
            <a:off x="10399605" y="4597574"/>
            <a:ext cx="298993" cy="20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31</a:t>
            </a:r>
          </a:p>
        </p:txBody>
      </p:sp>
      <p:sp>
        <p:nvSpPr>
          <p:cNvPr id="273" name="TextBox 272">
            <a:extLst>
              <a:ext uri="{FF2B5EF4-FFF2-40B4-BE49-F238E27FC236}">
                <a16:creationId xmlns:a16="http://schemas.microsoft.com/office/drawing/2014/main" id="{CCEA69E5-027A-AE6C-F306-D021DC42A2AC}"/>
              </a:ext>
            </a:extLst>
          </p:cNvPr>
          <p:cNvSpPr txBox="1"/>
          <p:nvPr/>
        </p:nvSpPr>
        <p:spPr>
          <a:xfrm>
            <a:off x="10750450" y="4597574"/>
            <a:ext cx="298993" cy="20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32</a:t>
            </a:r>
          </a:p>
        </p:txBody>
      </p:sp>
      <p:sp>
        <p:nvSpPr>
          <p:cNvPr id="274" name="TextBox 273">
            <a:extLst>
              <a:ext uri="{FF2B5EF4-FFF2-40B4-BE49-F238E27FC236}">
                <a16:creationId xmlns:a16="http://schemas.microsoft.com/office/drawing/2014/main" id="{BDA36146-6A57-389C-C8BD-83F7820BFFAE}"/>
              </a:ext>
            </a:extLst>
          </p:cNvPr>
          <p:cNvSpPr txBox="1"/>
          <p:nvPr/>
        </p:nvSpPr>
        <p:spPr>
          <a:xfrm>
            <a:off x="11102036" y="4597574"/>
            <a:ext cx="298993" cy="20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31</a:t>
            </a:r>
          </a:p>
        </p:txBody>
      </p:sp>
      <p:sp>
        <p:nvSpPr>
          <p:cNvPr id="275" name="TextBox 274">
            <a:extLst>
              <a:ext uri="{FF2B5EF4-FFF2-40B4-BE49-F238E27FC236}">
                <a16:creationId xmlns:a16="http://schemas.microsoft.com/office/drawing/2014/main" id="{4B7D9A43-D284-E8B0-A1F4-732C63E9FEF7}"/>
              </a:ext>
            </a:extLst>
          </p:cNvPr>
          <p:cNvSpPr txBox="1"/>
          <p:nvPr/>
        </p:nvSpPr>
        <p:spPr>
          <a:xfrm>
            <a:off x="6297424" y="4452877"/>
            <a:ext cx="963725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750" spc="0" baseline="0">
                <a:ln/>
                <a:solidFill>
                  <a:srgbClr val="EB1700"/>
                </a:solidFill>
                <a:latin typeface="Arial"/>
                <a:cs typeface="Arial"/>
                <a:sym typeface="Arial"/>
                <a:rtl val="0"/>
              </a:rPr>
              <a:t>D+immediate VCd</a:t>
            </a:r>
          </a:p>
        </p:txBody>
      </p:sp>
      <p:sp>
        <p:nvSpPr>
          <p:cNvPr id="276" name="TextBox 275">
            <a:extLst>
              <a:ext uri="{FF2B5EF4-FFF2-40B4-BE49-F238E27FC236}">
                <a16:creationId xmlns:a16="http://schemas.microsoft.com/office/drawing/2014/main" id="{2B2F8CF8-BF17-0C0B-37C8-BAA4DE608FC3}"/>
              </a:ext>
            </a:extLst>
          </p:cNvPr>
          <p:cNvSpPr txBox="1"/>
          <p:nvPr/>
        </p:nvSpPr>
        <p:spPr>
          <a:xfrm>
            <a:off x="6383703" y="4597574"/>
            <a:ext cx="878766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D+deferred VCd</a:t>
            </a:r>
          </a:p>
        </p:txBody>
      </p:sp>
      <p:sp>
        <p:nvSpPr>
          <p:cNvPr id="277" name="TextBox 276">
            <a:extLst>
              <a:ext uri="{FF2B5EF4-FFF2-40B4-BE49-F238E27FC236}">
                <a16:creationId xmlns:a16="http://schemas.microsoft.com/office/drawing/2014/main" id="{8D3550CA-329C-D9EC-B628-34D2A16054C1}"/>
              </a:ext>
            </a:extLst>
          </p:cNvPr>
          <p:cNvSpPr txBox="1"/>
          <p:nvPr/>
        </p:nvSpPr>
        <p:spPr>
          <a:xfrm>
            <a:off x="6402276" y="4273767"/>
            <a:ext cx="859531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750" b="1" dirty="0">
                <a:ln/>
                <a:solidFill>
                  <a:srgbClr val="000000"/>
                </a:solidFill>
                <a:cs typeface="Arial"/>
                <a:sym typeface="Arial"/>
                <a:rtl val="0"/>
              </a:rPr>
              <a:t>No. of Patients</a:t>
            </a:r>
          </a:p>
        </p:txBody>
      </p:sp>
      <p:sp>
        <p:nvSpPr>
          <p:cNvPr id="278" name="Free-form: Shape 277">
            <a:extLst>
              <a:ext uri="{FF2B5EF4-FFF2-40B4-BE49-F238E27FC236}">
                <a16:creationId xmlns:a16="http://schemas.microsoft.com/office/drawing/2014/main" id="{987B8E20-6821-CC6F-3D37-39122F24352A}"/>
              </a:ext>
            </a:extLst>
          </p:cNvPr>
          <p:cNvSpPr/>
          <p:nvPr/>
        </p:nvSpPr>
        <p:spPr>
          <a:xfrm>
            <a:off x="7365251" y="2628944"/>
            <a:ext cx="3867110" cy="1228679"/>
          </a:xfrm>
          <a:custGeom>
            <a:avLst/>
            <a:gdLst>
              <a:gd name="connsiteX0" fmla="*/ 0 w 3867110"/>
              <a:gd name="connsiteY0" fmla="*/ 0 h 1228679"/>
              <a:gd name="connsiteX1" fmla="*/ 355991 w 3867110"/>
              <a:gd name="connsiteY1" fmla="*/ 380841 h 1228679"/>
              <a:gd name="connsiteX2" fmla="*/ 707546 w 3867110"/>
              <a:gd name="connsiteY2" fmla="*/ 400666 h 1228679"/>
              <a:gd name="connsiteX3" fmla="*/ 1059100 w 3867110"/>
              <a:gd name="connsiteY3" fmla="*/ 683461 h 1228679"/>
              <a:gd name="connsiteX4" fmla="*/ 1411594 w 3867110"/>
              <a:gd name="connsiteY4" fmla="*/ 693293 h 1228679"/>
              <a:gd name="connsiteX5" fmla="*/ 1760372 w 3867110"/>
              <a:gd name="connsiteY5" fmla="*/ 782216 h 1228679"/>
              <a:gd name="connsiteX6" fmla="*/ 2115643 w 3867110"/>
              <a:gd name="connsiteY6" fmla="*/ 809935 h 1228679"/>
              <a:gd name="connsiteX7" fmla="*/ 2464118 w 3867110"/>
              <a:gd name="connsiteY7" fmla="*/ 943167 h 1228679"/>
              <a:gd name="connsiteX8" fmla="*/ 2813146 w 3867110"/>
              <a:gd name="connsiteY8" fmla="*/ 1133679 h 1228679"/>
              <a:gd name="connsiteX9" fmla="*/ 3163594 w 3867110"/>
              <a:gd name="connsiteY9" fmla="*/ 1173805 h 1228679"/>
              <a:gd name="connsiteX10" fmla="*/ 3517017 w 3867110"/>
              <a:gd name="connsiteY10" fmla="*/ 1228679 h 1228679"/>
              <a:gd name="connsiteX11" fmla="*/ 3867111 w 3867110"/>
              <a:gd name="connsiteY11" fmla="*/ 1170593 h 12286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67110" h="1228679">
                <a:moveTo>
                  <a:pt x="0" y="0"/>
                </a:moveTo>
                <a:lnTo>
                  <a:pt x="355991" y="380841"/>
                </a:lnTo>
                <a:lnTo>
                  <a:pt x="707546" y="400666"/>
                </a:lnTo>
                <a:lnTo>
                  <a:pt x="1059100" y="683461"/>
                </a:lnTo>
                <a:lnTo>
                  <a:pt x="1411594" y="693293"/>
                </a:lnTo>
                <a:lnTo>
                  <a:pt x="1760372" y="782216"/>
                </a:lnTo>
                <a:lnTo>
                  <a:pt x="2115643" y="809935"/>
                </a:lnTo>
                <a:lnTo>
                  <a:pt x="2464118" y="943167"/>
                </a:lnTo>
                <a:lnTo>
                  <a:pt x="2813146" y="1133679"/>
                </a:lnTo>
                <a:lnTo>
                  <a:pt x="3163594" y="1173805"/>
                </a:lnTo>
                <a:lnTo>
                  <a:pt x="3517017" y="1228679"/>
                </a:lnTo>
                <a:lnTo>
                  <a:pt x="3867111" y="1170593"/>
                </a:lnTo>
              </a:path>
            </a:pathLst>
          </a:custGeom>
          <a:noFill/>
          <a:ln w="9525" cap="sq">
            <a:solidFill>
              <a:srgbClr val="EB17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79" name="Free-form: Shape 278">
            <a:extLst>
              <a:ext uri="{FF2B5EF4-FFF2-40B4-BE49-F238E27FC236}">
                <a16:creationId xmlns:a16="http://schemas.microsoft.com/office/drawing/2014/main" id="{3DB20D25-72ED-B67C-2140-ECEC3F21C38F}"/>
              </a:ext>
            </a:extLst>
          </p:cNvPr>
          <p:cNvSpPr/>
          <p:nvPr/>
        </p:nvSpPr>
        <p:spPr>
          <a:xfrm>
            <a:off x="7349039" y="2612700"/>
            <a:ext cx="32422" cy="32488"/>
          </a:xfrm>
          <a:custGeom>
            <a:avLst/>
            <a:gdLst>
              <a:gd name="connsiteX0" fmla="*/ 32422 w 32422"/>
              <a:gd name="connsiteY0" fmla="*/ 16244 h 32488"/>
              <a:gd name="connsiteX1" fmla="*/ 16211 w 32422"/>
              <a:gd name="connsiteY1" fmla="*/ 32488 h 32488"/>
              <a:gd name="connsiteX2" fmla="*/ 0 w 32422"/>
              <a:gd name="connsiteY2" fmla="*/ 16244 h 32488"/>
              <a:gd name="connsiteX3" fmla="*/ 16211 w 32422"/>
              <a:gd name="connsiteY3" fmla="*/ 0 h 32488"/>
              <a:gd name="connsiteX4" fmla="*/ 32422 w 32422"/>
              <a:gd name="connsiteY4" fmla="*/ 16244 h 32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422" h="32488">
                <a:moveTo>
                  <a:pt x="32422" y="16244"/>
                </a:moveTo>
                <a:cubicBezTo>
                  <a:pt x="32422" y="25215"/>
                  <a:pt x="25164" y="32488"/>
                  <a:pt x="16211" y="32488"/>
                </a:cubicBezTo>
                <a:cubicBezTo>
                  <a:pt x="7258" y="32488"/>
                  <a:pt x="0" y="25215"/>
                  <a:pt x="0" y="16244"/>
                </a:cubicBezTo>
                <a:cubicBezTo>
                  <a:pt x="0" y="7273"/>
                  <a:pt x="7258" y="0"/>
                  <a:pt x="16211" y="0"/>
                </a:cubicBezTo>
                <a:cubicBezTo>
                  <a:pt x="25164" y="0"/>
                  <a:pt x="32422" y="7273"/>
                  <a:pt x="32422" y="16244"/>
                </a:cubicBezTo>
                <a:close/>
              </a:path>
            </a:pathLst>
          </a:custGeom>
          <a:noFill/>
          <a:ln w="9525" cap="sq">
            <a:solidFill>
              <a:srgbClr val="EB17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80" name="Free-form: Shape 279">
            <a:extLst>
              <a:ext uri="{FF2B5EF4-FFF2-40B4-BE49-F238E27FC236}">
                <a16:creationId xmlns:a16="http://schemas.microsoft.com/office/drawing/2014/main" id="{4675FB85-299A-C634-97D2-45143D53FADB}"/>
              </a:ext>
            </a:extLst>
          </p:cNvPr>
          <p:cNvSpPr/>
          <p:nvPr/>
        </p:nvSpPr>
        <p:spPr>
          <a:xfrm>
            <a:off x="7705030" y="2993541"/>
            <a:ext cx="32422" cy="32488"/>
          </a:xfrm>
          <a:custGeom>
            <a:avLst/>
            <a:gdLst>
              <a:gd name="connsiteX0" fmla="*/ 32422 w 32422"/>
              <a:gd name="connsiteY0" fmla="*/ 16244 h 32488"/>
              <a:gd name="connsiteX1" fmla="*/ 16211 w 32422"/>
              <a:gd name="connsiteY1" fmla="*/ 32488 h 32488"/>
              <a:gd name="connsiteX2" fmla="*/ 0 w 32422"/>
              <a:gd name="connsiteY2" fmla="*/ 16244 h 32488"/>
              <a:gd name="connsiteX3" fmla="*/ 16211 w 32422"/>
              <a:gd name="connsiteY3" fmla="*/ 0 h 32488"/>
              <a:gd name="connsiteX4" fmla="*/ 32422 w 32422"/>
              <a:gd name="connsiteY4" fmla="*/ 16244 h 32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422" h="32488">
                <a:moveTo>
                  <a:pt x="32422" y="16244"/>
                </a:moveTo>
                <a:cubicBezTo>
                  <a:pt x="32422" y="25215"/>
                  <a:pt x="25164" y="32488"/>
                  <a:pt x="16211" y="32488"/>
                </a:cubicBezTo>
                <a:cubicBezTo>
                  <a:pt x="7258" y="32488"/>
                  <a:pt x="0" y="25215"/>
                  <a:pt x="0" y="16244"/>
                </a:cubicBezTo>
                <a:cubicBezTo>
                  <a:pt x="0" y="7273"/>
                  <a:pt x="7258" y="0"/>
                  <a:pt x="16211" y="0"/>
                </a:cubicBezTo>
                <a:cubicBezTo>
                  <a:pt x="25164" y="0"/>
                  <a:pt x="32422" y="7273"/>
                  <a:pt x="32422" y="16244"/>
                </a:cubicBezTo>
                <a:close/>
              </a:path>
            </a:pathLst>
          </a:custGeom>
          <a:noFill/>
          <a:ln w="9525" cap="sq">
            <a:solidFill>
              <a:srgbClr val="EB17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81" name="Free-form: Shape 280">
            <a:extLst>
              <a:ext uri="{FF2B5EF4-FFF2-40B4-BE49-F238E27FC236}">
                <a16:creationId xmlns:a16="http://schemas.microsoft.com/office/drawing/2014/main" id="{A328C6A6-C78F-1E34-D64C-9506D627F49F}"/>
              </a:ext>
            </a:extLst>
          </p:cNvPr>
          <p:cNvSpPr/>
          <p:nvPr/>
        </p:nvSpPr>
        <p:spPr>
          <a:xfrm>
            <a:off x="8057942" y="3019619"/>
            <a:ext cx="32422" cy="32488"/>
          </a:xfrm>
          <a:custGeom>
            <a:avLst/>
            <a:gdLst>
              <a:gd name="connsiteX0" fmla="*/ 32422 w 32422"/>
              <a:gd name="connsiteY0" fmla="*/ 16244 h 32488"/>
              <a:gd name="connsiteX1" fmla="*/ 16211 w 32422"/>
              <a:gd name="connsiteY1" fmla="*/ 32488 h 32488"/>
              <a:gd name="connsiteX2" fmla="*/ 0 w 32422"/>
              <a:gd name="connsiteY2" fmla="*/ 16244 h 32488"/>
              <a:gd name="connsiteX3" fmla="*/ 16211 w 32422"/>
              <a:gd name="connsiteY3" fmla="*/ 0 h 32488"/>
              <a:gd name="connsiteX4" fmla="*/ 32422 w 32422"/>
              <a:gd name="connsiteY4" fmla="*/ 16244 h 32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422" h="32488">
                <a:moveTo>
                  <a:pt x="32422" y="16244"/>
                </a:moveTo>
                <a:cubicBezTo>
                  <a:pt x="32422" y="25216"/>
                  <a:pt x="25164" y="32488"/>
                  <a:pt x="16211" y="32488"/>
                </a:cubicBezTo>
                <a:cubicBezTo>
                  <a:pt x="7258" y="32488"/>
                  <a:pt x="0" y="25216"/>
                  <a:pt x="0" y="16244"/>
                </a:cubicBezTo>
                <a:cubicBezTo>
                  <a:pt x="0" y="7273"/>
                  <a:pt x="7258" y="0"/>
                  <a:pt x="16211" y="0"/>
                </a:cubicBezTo>
                <a:cubicBezTo>
                  <a:pt x="25164" y="0"/>
                  <a:pt x="32422" y="7273"/>
                  <a:pt x="32422" y="16244"/>
                </a:cubicBezTo>
                <a:close/>
              </a:path>
            </a:pathLst>
          </a:custGeom>
          <a:noFill/>
          <a:ln w="9525" cap="sq">
            <a:solidFill>
              <a:srgbClr val="EB17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82" name="Free-form: Shape 281">
            <a:extLst>
              <a:ext uri="{FF2B5EF4-FFF2-40B4-BE49-F238E27FC236}">
                <a16:creationId xmlns:a16="http://schemas.microsoft.com/office/drawing/2014/main" id="{EE06E119-62CA-D6B8-170B-4308D52D0EC6}"/>
              </a:ext>
            </a:extLst>
          </p:cNvPr>
          <p:cNvSpPr/>
          <p:nvPr/>
        </p:nvSpPr>
        <p:spPr>
          <a:xfrm>
            <a:off x="8408140" y="3296161"/>
            <a:ext cx="32422" cy="32488"/>
          </a:xfrm>
          <a:custGeom>
            <a:avLst/>
            <a:gdLst>
              <a:gd name="connsiteX0" fmla="*/ 32422 w 32422"/>
              <a:gd name="connsiteY0" fmla="*/ 16244 h 32488"/>
              <a:gd name="connsiteX1" fmla="*/ 16211 w 32422"/>
              <a:gd name="connsiteY1" fmla="*/ 32488 h 32488"/>
              <a:gd name="connsiteX2" fmla="*/ 0 w 32422"/>
              <a:gd name="connsiteY2" fmla="*/ 16244 h 32488"/>
              <a:gd name="connsiteX3" fmla="*/ 16211 w 32422"/>
              <a:gd name="connsiteY3" fmla="*/ 0 h 32488"/>
              <a:gd name="connsiteX4" fmla="*/ 32422 w 32422"/>
              <a:gd name="connsiteY4" fmla="*/ 16244 h 32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422" h="32488">
                <a:moveTo>
                  <a:pt x="32422" y="16244"/>
                </a:moveTo>
                <a:cubicBezTo>
                  <a:pt x="32422" y="25216"/>
                  <a:pt x="25164" y="32488"/>
                  <a:pt x="16211" y="32488"/>
                </a:cubicBezTo>
                <a:cubicBezTo>
                  <a:pt x="7258" y="32488"/>
                  <a:pt x="0" y="25216"/>
                  <a:pt x="0" y="16244"/>
                </a:cubicBezTo>
                <a:cubicBezTo>
                  <a:pt x="0" y="7273"/>
                  <a:pt x="7258" y="0"/>
                  <a:pt x="16211" y="0"/>
                </a:cubicBezTo>
                <a:cubicBezTo>
                  <a:pt x="25164" y="0"/>
                  <a:pt x="32422" y="7273"/>
                  <a:pt x="32422" y="16244"/>
                </a:cubicBezTo>
                <a:close/>
              </a:path>
            </a:pathLst>
          </a:custGeom>
          <a:noFill/>
          <a:ln w="9525" cap="sq">
            <a:solidFill>
              <a:srgbClr val="EB17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83" name="Free-form: Shape 282">
            <a:extLst>
              <a:ext uri="{FF2B5EF4-FFF2-40B4-BE49-F238E27FC236}">
                <a16:creationId xmlns:a16="http://schemas.microsoft.com/office/drawing/2014/main" id="{04B2569E-A9E4-7386-842E-EFB0564E19FA}"/>
              </a:ext>
            </a:extLst>
          </p:cNvPr>
          <p:cNvSpPr/>
          <p:nvPr/>
        </p:nvSpPr>
        <p:spPr>
          <a:xfrm>
            <a:off x="8760634" y="3305994"/>
            <a:ext cx="32422" cy="32488"/>
          </a:xfrm>
          <a:custGeom>
            <a:avLst/>
            <a:gdLst>
              <a:gd name="connsiteX0" fmla="*/ 32422 w 32422"/>
              <a:gd name="connsiteY0" fmla="*/ 16244 h 32488"/>
              <a:gd name="connsiteX1" fmla="*/ 16211 w 32422"/>
              <a:gd name="connsiteY1" fmla="*/ 32488 h 32488"/>
              <a:gd name="connsiteX2" fmla="*/ 0 w 32422"/>
              <a:gd name="connsiteY2" fmla="*/ 16244 h 32488"/>
              <a:gd name="connsiteX3" fmla="*/ 16211 w 32422"/>
              <a:gd name="connsiteY3" fmla="*/ 0 h 32488"/>
              <a:gd name="connsiteX4" fmla="*/ 32422 w 32422"/>
              <a:gd name="connsiteY4" fmla="*/ 16244 h 32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422" h="32488">
                <a:moveTo>
                  <a:pt x="32422" y="16244"/>
                </a:moveTo>
                <a:cubicBezTo>
                  <a:pt x="32422" y="25215"/>
                  <a:pt x="25164" y="32488"/>
                  <a:pt x="16211" y="32488"/>
                </a:cubicBezTo>
                <a:cubicBezTo>
                  <a:pt x="7258" y="32488"/>
                  <a:pt x="0" y="25215"/>
                  <a:pt x="0" y="16244"/>
                </a:cubicBezTo>
                <a:cubicBezTo>
                  <a:pt x="0" y="7273"/>
                  <a:pt x="7258" y="0"/>
                  <a:pt x="16211" y="0"/>
                </a:cubicBezTo>
                <a:cubicBezTo>
                  <a:pt x="25164" y="0"/>
                  <a:pt x="32422" y="7273"/>
                  <a:pt x="32422" y="16244"/>
                </a:cubicBezTo>
                <a:close/>
              </a:path>
            </a:pathLst>
          </a:custGeom>
          <a:noFill/>
          <a:ln w="9525" cap="sq">
            <a:solidFill>
              <a:srgbClr val="EB17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84" name="Free-form: Shape 283">
            <a:extLst>
              <a:ext uri="{FF2B5EF4-FFF2-40B4-BE49-F238E27FC236}">
                <a16:creationId xmlns:a16="http://schemas.microsoft.com/office/drawing/2014/main" id="{A4B1C8EF-834A-2905-653E-9F43EBB830AE}"/>
              </a:ext>
            </a:extLst>
          </p:cNvPr>
          <p:cNvSpPr/>
          <p:nvPr/>
        </p:nvSpPr>
        <p:spPr>
          <a:xfrm>
            <a:off x="9109411" y="3394916"/>
            <a:ext cx="32422" cy="32488"/>
          </a:xfrm>
          <a:custGeom>
            <a:avLst/>
            <a:gdLst>
              <a:gd name="connsiteX0" fmla="*/ 32422 w 32422"/>
              <a:gd name="connsiteY0" fmla="*/ 16244 h 32488"/>
              <a:gd name="connsiteX1" fmla="*/ 16211 w 32422"/>
              <a:gd name="connsiteY1" fmla="*/ 32488 h 32488"/>
              <a:gd name="connsiteX2" fmla="*/ 0 w 32422"/>
              <a:gd name="connsiteY2" fmla="*/ 16244 h 32488"/>
              <a:gd name="connsiteX3" fmla="*/ 16211 w 32422"/>
              <a:gd name="connsiteY3" fmla="*/ 0 h 32488"/>
              <a:gd name="connsiteX4" fmla="*/ 32422 w 32422"/>
              <a:gd name="connsiteY4" fmla="*/ 16244 h 32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422" h="32488">
                <a:moveTo>
                  <a:pt x="32422" y="16244"/>
                </a:moveTo>
                <a:cubicBezTo>
                  <a:pt x="32422" y="25215"/>
                  <a:pt x="25164" y="32488"/>
                  <a:pt x="16211" y="32488"/>
                </a:cubicBezTo>
                <a:cubicBezTo>
                  <a:pt x="7258" y="32488"/>
                  <a:pt x="0" y="25215"/>
                  <a:pt x="0" y="16244"/>
                </a:cubicBezTo>
                <a:cubicBezTo>
                  <a:pt x="0" y="7273"/>
                  <a:pt x="7258" y="0"/>
                  <a:pt x="16211" y="0"/>
                </a:cubicBezTo>
                <a:cubicBezTo>
                  <a:pt x="25164" y="0"/>
                  <a:pt x="32422" y="7273"/>
                  <a:pt x="32422" y="16244"/>
                </a:cubicBezTo>
                <a:close/>
              </a:path>
            </a:pathLst>
          </a:custGeom>
          <a:noFill/>
          <a:ln w="9525" cap="sq">
            <a:solidFill>
              <a:srgbClr val="EB17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85" name="Free-form: Shape 284">
            <a:extLst>
              <a:ext uri="{FF2B5EF4-FFF2-40B4-BE49-F238E27FC236}">
                <a16:creationId xmlns:a16="http://schemas.microsoft.com/office/drawing/2014/main" id="{AC7BA9FC-FE0F-962D-16E2-FDC41BE86C77}"/>
              </a:ext>
            </a:extLst>
          </p:cNvPr>
          <p:cNvSpPr/>
          <p:nvPr/>
        </p:nvSpPr>
        <p:spPr>
          <a:xfrm>
            <a:off x="9464682" y="3422636"/>
            <a:ext cx="32422" cy="32488"/>
          </a:xfrm>
          <a:custGeom>
            <a:avLst/>
            <a:gdLst>
              <a:gd name="connsiteX0" fmla="*/ 32422 w 32422"/>
              <a:gd name="connsiteY0" fmla="*/ 16244 h 32488"/>
              <a:gd name="connsiteX1" fmla="*/ 16211 w 32422"/>
              <a:gd name="connsiteY1" fmla="*/ 32488 h 32488"/>
              <a:gd name="connsiteX2" fmla="*/ 0 w 32422"/>
              <a:gd name="connsiteY2" fmla="*/ 16244 h 32488"/>
              <a:gd name="connsiteX3" fmla="*/ 16211 w 32422"/>
              <a:gd name="connsiteY3" fmla="*/ 0 h 32488"/>
              <a:gd name="connsiteX4" fmla="*/ 32422 w 32422"/>
              <a:gd name="connsiteY4" fmla="*/ 16244 h 32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422" h="32488">
                <a:moveTo>
                  <a:pt x="32422" y="16244"/>
                </a:moveTo>
                <a:cubicBezTo>
                  <a:pt x="32422" y="25216"/>
                  <a:pt x="25164" y="32488"/>
                  <a:pt x="16211" y="32488"/>
                </a:cubicBezTo>
                <a:cubicBezTo>
                  <a:pt x="7258" y="32488"/>
                  <a:pt x="0" y="25215"/>
                  <a:pt x="0" y="16244"/>
                </a:cubicBezTo>
                <a:cubicBezTo>
                  <a:pt x="0" y="7273"/>
                  <a:pt x="7258" y="0"/>
                  <a:pt x="16211" y="0"/>
                </a:cubicBezTo>
                <a:cubicBezTo>
                  <a:pt x="25164" y="0"/>
                  <a:pt x="32422" y="7273"/>
                  <a:pt x="32422" y="16244"/>
                </a:cubicBezTo>
                <a:close/>
              </a:path>
            </a:pathLst>
          </a:custGeom>
          <a:noFill/>
          <a:ln w="9525" cap="sq">
            <a:solidFill>
              <a:srgbClr val="EB17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86" name="Free-form: Shape 285">
            <a:extLst>
              <a:ext uri="{FF2B5EF4-FFF2-40B4-BE49-F238E27FC236}">
                <a16:creationId xmlns:a16="http://schemas.microsoft.com/office/drawing/2014/main" id="{0A171218-2C2C-8D63-E0EB-827981B21F88}"/>
              </a:ext>
            </a:extLst>
          </p:cNvPr>
          <p:cNvSpPr/>
          <p:nvPr/>
        </p:nvSpPr>
        <p:spPr>
          <a:xfrm>
            <a:off x="9813157" y="3555867"/>
            <a:ext cx="32422" cy="32488"/>
          </a:xfrm>
          <a:custGeom>
            <a:avLst/>
            <a:gdLst>
              <a:gd name="connsiteX0" fmla="*/ 32422 w 32422"/>
              <a:gd name="connsiteY0" fmla="*/ 16244 h 32488"/>
              <a:gd name="connsiteX1" fmla="*/ 16211 w 32422"/>
              <a:gd name="connsiteY1" fmla="*/ 32488 h 32488"/>
              <a:gd name="connsiteX2" fmla="*/ 0 w 32422"/>
              <a:gd name="connsiteY2" fmla="*/ 16244 h 32488"/>
              <a:gd name="connsiteX3" fmla="*/ 16211 w 32422"/>
              <a:gd name="connsiteY3" fmla="*/ 0 h 32488"/>
              <a:gd name="connsiteX4" fmla="*/ 32422 w 32422"/>
              <a:gd name="connsiteY4" fmla="*/ 16244 h 32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422" h="32488">
                <a:moveTo>
                  <a:pt x="32422" y="16244"/>
                </a:moveTo>
                <a:cubicBezTo>
                  <a:pt x="32422" y="25216"/>
                  <a:pt x="25164" y="32488"/>
                  <a:pt x="16211" y="32488"/>
                </a:cubicBezTo>
                <a:cubicBezTo>
                  <a:pt x="7258" y="32488"/>
                  <a:pt x="0" y="25215"/>
                  <a:pt x="0" y="16244"/>
                </a:cubicBezTo>
                <a:cubicBezTo>
                  <a:pt x="0" y="7273"/>
                  <a:pt x="7258" y="0"/>
                  <a:pt x="16211" y="0"/>
                </a:cubicBezTo>
                <a:cubicBezTo>
                  <a:pt x="25164" y="0"/>
                  <a:pt x="32422" y="7273"/>
                  <a:pt x="32422" y="16244"/>
                </a:cubicBezTo>
                <a:close/>
              </a:path>
            </a:pathLst>
          </a:custGeom>
          <a:noFill/>
          <a:ln w="9525" cap="sq">
            <a:solidFill>
              <a:srgbClr val="EB17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87" name="Free-form: Shape 286">
            <a:extLst>
              <a:ext uri="{FF2B5EF4-FFF2-40B4-BE49-F238E27FC236}">
                <a16:creationId xmlns:a16="http://schemas.microsoft.com/office/drawing/2014/main" id="{ED11EE94-130A-3257-96C7-286275491B66}"/>
              </a:ext>
            </a:extLst>
          </p:cNvPr>
          <p:cNvSpPr/>
          <p:nvPr/>
        </p:nvSpPr>
        <p:spPr>
          <a:xfrm>
            <a:off x="10162186" y="3746380"/>
            <a:ext cx="32422" cy="32488"/>
          </a:xfrm>
          <a:custGeom>
            <a:avLst/>
            <a:gdLst>
              <a:gd name="connsiteX0" fmla="*/ 32422 w 32422"/>
              <a:gd name="connsiteY0" fmla="*/ 16244 h 32488"/>
              <a:gd name="connsiteX1" fmla="*/ 16211 w 32422"/>
              <a:gd name="connsiteY1" fmla="*/ 32488 h 32488"/>
              <a:gd name="connsiteX2" fmla="*/ 0 w 32422"/>
              <a:gd name="connsiteY2" fmla="*/ 16244 h 32488"/>
              <a:gd name="connsiteX3" fmla="*/ 16211 w 32422"/>
              <a:gd name="connsiteY3" fmla="*/ 0 h 32488"/>
              <a:gd name="connsiteX4" fmla="*/ 32422 w 32422"/>
              <a:gd name="connsiteY4" fmla="*/ 16244 h 32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422" h="32488">
                <a:moveTo>
                  <a:pt x="32422" y="16244"/>
                </a:moveTo>
                <a:cubicBezTo>
                  <a:pt x="32422" y="25216"/>
                  <a:pt x="25164" y="32488"/>
                  <a:pt x="16211" y="32488"/>
                </a:cubicBezTo>
                <a:cubicBezTo>
                  <a:pt x="7258" y="32488"/>
                  <a:pt x="0" y="25215"/>
                  <a:pt x="0" y="16244"/>
                </a:cubicBezTo>
                <a:cubicBezTo>
                  <a:pt x="0" y="7273"/>
                  <a:pt x="7258" y="0"/>
                  <a:pt x="16211" y="0"/>
                </a:cubicBezTo>
                <a:cubicBezTo>
                  <a:pt x="25164" y="0"/>
                  <a:pt x="32422" y="7273"/>
                  <a:pt x="32422" y="16244"/>
                </a:cubicBezTo>
                <a:close/>
              </a:path>
            </a:pathLst>
          </a:custGeom>
          <a:noFill/>
          <a:ln w="9525" cap="sq">
            <a:solidFill>
              <a:srgbClr val="EB17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88" name="Free-form: Shape 287">
            <a:extLst>
              <a:ext uri="{FF2B5EF4-FFF2-40B4-BE49-F238E27FC236}">
                <a16:creationId xmlns:a16="http://schemas.microsoft.com/office/drawing/2014/main" id="{185F2308-9444-69AB-6628-C52C82AD96AE}"/>
              </a:ext>
            </a:extLst>
          </p:cNvPr>
          <p:cNvSpPr/>
          <p:nvPr/>
        </p:nvSpPr>
        <p:spPr>
          <a:xfrm>
            <a:off x="10512634" y="3786505"/>
            <a:ext cx="32422" cy="32488"/>
          </a:xfrm>
          <a:custGeom>
            <a:avLst/>
            <a:gdLst>
              <a:gd name="connsiteX0" fmla="*/ 32422 w 32422"/>
              <a:gd name="connsiteY0" fmla="*/ 16244 h 32488"/>
              <a:gd name="connsiteX1" fmla="*/ 16211 w 32422"/>
              <a:gd name="connsiteY1" fmla="*/ 32488 h 32488"/>
              <a:gd name="connsiteX2" fmla="*/ 0 w 32422"/>
              <a:gd name="connsiteY2" fmla="*/ 16244 h 32488"/>
              <a:gd name="connsiteX3" fmla="*/ 16211 w 32422"/>
              <a:gd name="connsiteY3" fmla="*/ 0 h 32488"/>
              <a:gd name="connsiteX4" fmla="*/ 32422 w 32422"/>
              <a:gd name="connsiteY4" fmla="*/ 16244 h 32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422" h="32488">
                <a:moveTo>
                  <a:pt x="32422" y="16244"/>
                </a:moveTo>
                <a:cubicBezTo>
                  <a:pt x="32422" y="25216"/>
                  <a:pt x="25164" y="32488"/>
                  <a:pt x="16211" y="32488"/>
                </a:cubicBezTo>
                <a:cubicBezTo>
                  <a:pt x="7258" y="32488"/>
                  <a:pt x="0" y="25215"/>
                  <a:pt x="0" y="16244"/>
                </a:cubicBezTo>
                <a:cubicBezTo>
                  <a:pt x="0" y="7273"/>
                  <a:pt x="7258" y="0"/>
                  <a:pt x="16211" y="0"/>
                </a:cubicBezTo>
                <a:cubicBezTo>
                  <a:pt x="25164" y="0"/>
                  <a:pt x="32422" y="7273"/>
                  <a:pt x="32422" y="16244"/>
                </a:cubicBezTo>
                <a:close/>
              </a:path>
            </a:pathLst>
          </a:custGeom>
          <a:noFill/>
          <a:ln w="9525" cap="sq">
            <a:solidFill>
              <a:srgbClr val="EB17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89" name="Free-form: Shape 288">
            <a:extLst>
              <a:ext uri="{FF2B5EF4-FFF2-40B4-BE49-F238E27FC236}">
                <a16:creationId xmlns:a16="http://schemas.microsoft.com/office/drawing/2014/main" id="{617B13B4-987F-0AC8-E89D-505E8DC3B1B7}"/>
              </a:ext>
            </a:extLst>
          </p:cNvPr>
          <p:cNvSpPr/>
          <p:nvPr/>
        </p:nvSpPr>
        <p:spPr>
          <a:xfrm>
            <a:off x="10866057" y="3841379"/>
            <a:ext cx="32422" cy="32488"/>
          </a:xfrm>
          <a:custGeom>
            <a:avLst/>
            <a:gdLst>
              <a:gd name="connsiteX0" fmla="*/ 32422 w 32422"/>
              <a:gd name="connsiteY0" fmla="*/ 16244 h 32488"/>
              <a:gd name="connsiteX1" fmla="*/ 16211 w 32422"/>
              <a:gd name="connsiteY1" fmla="*/ 32488 h 32488"/>
              <a:gd name="connsiteX2" fmla="*/ 0 w 32422"/>
              <a:gd name="connsiteY2" fmla="*/ 16244 h 32488"/>
              <a:gd name="connsiteX3" fmla="*/ 16211 w 32422"/>
              <a:gd name="connsiteY3" fmla="*/ 0 h 32488"/>
              <a:gd name="connsiteX4" fmla="*/ 32422 w 32422"/>
              <a:gd name="connsiteY4" fmla="*/ 16244 h 32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422" h="32488">
                <a:moveTo>
                  <a:pt x="32422" y="16244"/>
                </a:moveTo>
                <a:cubicBezTo>
                  <a:pt x="32422" y="25216"/>
                  <a:pt x="25164" y="32488"/>
                  <a:pt x="16211" y="32488"/>
                </a:cubicBezTo>
                <a:cubicBezTo>
                  <a:pt x="7258" y="32488"/>
                  <a:pt x="0" y="25215"/>
                  <a:pt x="0" y="16244"/>
                </a:cubicBezTo>
                <a:cubicBezTo>
                  <a:pt x="0" y="7273"/>
                  <a:pt x="7258" y="0"/>
                  <a:pt x="16211" y="0"/>
                </a:cubicBezTo>
                <a:cubicBezTo>
                  <a:pt x="25164" y="0"/>
                  <a:pt x="32422" y="7273"/>
                  <a:pt x="32422" y="16244"/>
                </a:cubicBezTo>
                <a:close/>
              </a:path>
            </a:pathLst>
          </a:custGeom>
          <a:noFill/>
          <a:ln w="9525" cap="sq">
            <a:solidFill>
              <a:srgbClr val="EB17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90" name="Free-form: Shape 289">
            <a:extLst>
              <a:ext uri="{FF2B5EF4-FFF2-40B4-BE49-F238E27FC236}">
                <a16:creationId xmlns:a16="http://schemas.microsoft.com/office/drawing/2014/main" id="{CAF70C78-03EE-E3CA-B082-2CDFD549E64A}"/>
              </a:ext>
            </a:extLst>
          </p:cNvPr>
          <p:cNvSpPr/>
          <p:nvPr/>
        </p:nvSpPr>
        <p:spPr>
          <a:xfrm>
            <a:off x="11216150" y="3783294"/>
            <a:ext cx="32422" cy="32488"/>
          </a:xfrm>
          <a:custGeom>
            <a:avLst/>
            <a:gdLst>
              <a:gd name="connsiteX0" fmla="*/ 32422 w 32422"/>
              <a:gd name="connsiteY0" fmla="*/ 16244 h 32488"/>
              <a:gd name="connsiteX1" fmla="*/ 16211 w 32422"/>
              <a:gd name="connsiteY1" fmla="*/ 32488 h 32488"/>
              <a:gd name="connsiteX2" fmla="*/ 0 w 32422"/>
              <a:gd name="connsiteY2" fmla="*/ 16244 h 32488"/>
              <a:gd name="connsiteX3" fmla="*/ 16211 w 32422"/>
              <a:gd name="connsiteY3" fmla="*/ 0 h 32488"/>
              <a:gd name="connsiteX4" fmla="*/ 32422 w 32422"/>
              <a:gd name="connsiteY4" fmla="*/ 16244 h 32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422" h="32488">
                <a:moveTo>
                  <a:pt x="32422" y="16244"/>
                </a:moveTo>
                <a:cubicBezTo>
                  <a:pt x="32422" y="25215"/>
                  <a:pt x="25164" y="32488"/>
                  <a:pt x="16211" y="32488"/>
                </a:cubicBezTo>
                <a:cubicBezTo>
                  <a:pt x="7258" y="32488"/>
                  <a:pt x="0" y="25215"/>
                  <a:pt x="0" y="16244"/>
                </a:cubicBezTo>
                <a:cubicBezTo>
                  <a:pt x="0" y="7273"/>
                  <a:pt x="7258" y="0"/>
                  <a:pt x="16211" y="0"/>
                </a:cubicBezTo>
                <a:cubicBezTo>
                  <a:pt x="25164" y="0"/>
                  <a:pt x="32422" y="7273"/>
                  <a:pt x="32422" y="16244"/>
                </a:cubicBezTo>
                <a:close/>
              </a:path>
            </a:pathLst>
          </a:custGeom>
          <a:noFill/>
          <a:ln w="9525" cap="sq">
            <a:solidFill>
              <a:srgbClr val="EB17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291" name="Graphic 11">
            <a:extLst>
              <a:ext uri="{FF2B5EF4-FFF2-40B4-BE49-F238E27FC236}">
                <a16:creationId xmlns:a16="http://schemas.microsoft.com/office/drawing/2014/main" id="{B0968CD2-4319-92B4-3F6A-CD13EF1C6FA0}"/>
              </a:ext>
            </a:extLst>
          </p:cNvPr>
          <p:cNvGrpSpPr/>
          <p:nvPr/>
        </p:nvGrpSpPr>
        <p:grpSpPr>
          <a:xfrm>
            <a:off x="7340688" y="2249937"/>
            <a:ext cx="52069" cy="759848"/>
            <a:chOff x="7340688" y="2249937"/>
            <a:chExt cx="52069" cy="759848"/>
          </a:xfrm>
          <a:noFill/>
        </p:grpSpPr>
        <p:sp>
          <p:nvSpPr>
            <p:cNvPr id="292" name="Free-form: Shape 291">
              <a:extLst>
                <a:ext uri="{FF2B5EF4-FFF2-40B4-BE49-F238E27FC236}">
                  <a16:creationId xmlns:a16="http://schemas.microsoft.com/office/drawing/2014/main" id="{21AC58A2-0D81-A56B-F49C-EDF3258F91C4}"/>
                </a:ext>
              </a:extLst>
            </p:cNvPr>
            <p:cNvSpPr/>
            <p:nvPr/>
          </p:nvSpPr>
          <p:spPr>
            <a:xfrm>
              <a:off x="7340688" y="2249937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26035 w 52069"/>
                <a:gd name="connsiteY1" fmla="*/ 0 h 10460"/>
                <a:gd name="connsiteX2" fmla="*/ 52070 w 52069"/>
                <a:gd name="connsiteY2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26035" y="0"/>
                  </a:lnTo>
                  <a:lnTo>
                    <a:pt x="52070" y="0"/>
                  </a:lnTo>
                </a:path>
              </a:pathLst>
            </a:custGeom>
            <a:noFill/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3" name="Free-form: Shape 292">
              <a:extLst>
                <a:ext uri="{FF2B5EF4-FFF2-40B4-BE49-F238E27FC236}">
                  <a16:creationId xmlns:a16="http://schemas.microsoft.com/office/drawing/2014/main" id="{30D9E7A8-E477-469E-C2BE-8AF32977C403}"/>
                </a:ext>
              </a:extLst>
            </p:cNvPr>
            <p:cNvSpPr/>
            <p:nvPr/>
          </p:nvSpPr>
          <p:spPr>
            <a:xfrm>
              <a:off x="7366722" y="2249937"/>
              <a:ext cx="10439" cy="759848"/>
            </a:xfrm>
            <a:custGeom>
              <a:avLst/>
              <a:gdLst>
                <a:gd name="connsiteX0" fmla="*/ 0 w 10439"/>
                <a:gd name="connsiteY0" fmla="*/ 759849 h 759848"/>
                <a:gd name="connsiteX1" fmla="*/ 0 w 10439"/>
                <a:gd name="connsiteY1" fmla="*/ 0 h 7598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9" h="759848">
                  <a:moveTo>
                    <a:pt x="0" y="759849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4" name="Free-form: Shape 293">
              <a:extLst>
                <a:ext uri="{FF2B5EF4-FFF2-40B4-BE49-F238E27FC236}">
                  <a16:creationId xmlns:a16="http://schemas.microsoft.com/office/drawing/2014/main" id="{3D3A821A-EF0A-D081-BDD1-DBA52EDA4B3C}"/>
                </a:ext>
              </a:extLst>
            </p:cNvPr>
            <p:cNvSpPr/>
            <p:nvPr/>
          </p:nvSpPr>
          <p:spPr>
            <a:xfrm>
              <a:off x="7340688" y="3009785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52070 w 52069"/>
                <a:gd name="connsiteY1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52070" y="0"/>
                  </a:lnTo>
                </a:path>
              </a:pathLst>
            </a:custGeom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95" name="Graphic 11">
            <a:extLst>
              <a:ext uri="{FF2B5EF4-FFF2-40B4-BE49-F238E27FC236}">
                <a16:creationId xmlns:a16="http://schemas.microsoft.com/office/drawing/2014/main" id="{2878CD91-6F26-20FF-6663-26A67B47B9EE}"/>
              </a:ext>
            </a:extLst>
          </p:cNvPr>
          <p:cNvGrpSpPr/>
          <p:nvPr/>
        </p:nvGrpSpPr>
        <p:grpSpPr>
          <a:xfrm>
            <a:off x="7695207" y="2814560"/>
            <a:ext cx="52069" cy="382719"/>
            <a:chOff x="7695207" y="2814560"/>
            <a:chExt cx="52069" cy="382719"/>
          </a:xfrm>
          <a:noFill/>
        </p:grpSpPr>
        <p:sp>
          <p:nvSpPr>
            <p:cNvPr id="296" name="Free-form: Shape 295">
              <a:extLst>
                <a:ext uri="{FF2B5EF4-FFF2-40B4-BE49-F238E27FC236}">
                  <a16:creationId xmlns:a16="http://schemas.microsoft.com/office/drawing/2014/main" id="{B5248623-3AFD-F28B-532C-BD0640C1F450}"/>
                </a:ext>
              </a:extLst>
            </p:cNvPr>
            <p:cNvSpPr/>
            <p:nvPr/>
          </p:nvSpPr>
          <p:spPr>
            <a:xfrm>
              <a:off x="7695207" y="2814560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26035 w 52069"/>
                <a:gd name="connsiteY1" fmla="*/ 0 h 10460"/>
                <a:gd name="connsiteX2" fmla="*/ 52070 w 52069"/>
                <a:gd name="connsiteY2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26035" y="0"/>
                  </a:lnTo>
                  <a:lnTo>
                    <a:pt x="52070" y="0"/>
                  </a:lnTo>
                </a:path>
              </a:pathLst>
            </a:custGeom>
            <a:noFill/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7" name="Free-form: Shape 296">
              <a:extLst>
                <a:ext uri="{FF2B5EF4-FFF2-40B4-BE49-F238E27FC236}">
                  <a16:creationId xmlns:a16="http://schemas.microsoft.com/office/drawing/2014/main" id="{F1A67596-4197-D73F-07A1-6044854278AC}"/>
                </a:ext>
              </a:extLst>
            </p:cNvPr>
            <p:cNvSpPr/>
            <p:nvPr/>
          </p:nvSpPr>
          <p:spPr>
            <a:xfrm>
              <a:off x="7721242" y="2814560"/>
              <a:ext cx="10439" cy="382719"/>
            </a:xfrm>
            <a:custGeom>
              <a:avLst/>
              <a:gdLst>
                <a:gd name="connsiteX0" fmla="*/ 0 w 10439"/>
                <a:gd name="connsiteY0" fmla="*/ 382720 h 382719"/>
                <a:gd name="connsiteX1" fmla="*/ 0 w 10439"/>
                <a:gd name="connsiteY1" fmla="*/ 0 h 3827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9" h="382719">
                  <a:moveTo>
                    <a:pt x="0" y="382720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8" name="Free-form: Shape 297">
              <a:extLst>
                <a:ext uri="{FF2B5EF4-FFF2-40B4-BE49-F238E27FC236}">
                  <a16:creationId xmlns:a16="http://schemas.microsoft.com/office/drawing/2014/main" id="{A4C106A5-9F12-E739-A9E2-E1AEA2BADF20}"/>
                </a:ext>
              </a:extLst>
            </p:cNvPr>
            <p:cNvSpPr/>
            <p:nvPr/>
          </p:nvSpPr>
          <p:spPr>
            <a:xfrm>
              <a:off x="7695207" y="3197280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52070 w 52069"/>
                <a:gd name="connsiteY1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52070" y="0"/>
                  </a:lnTo>
                </a:path>
              </a:pathLst>
            </a:custGeom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99" name="Graphic 11">
            <a:extLst>
              <a:ext uri="{FF2B5EF4-FFF2-40B4-BE49-F238E27FC236}">
                <a16:creationId xmlns:a16="http://schemas.microsoft.com/office/drawing/2014/main" id="{0FF0D97B-65D0-4E3D-8538-C6E2FE1ABDA7}"/>
              </a:ext>
            </a:extLst>
          </p:cNvPr>
          <p:cNvGrpSpPr/>
          <p:nvPr/>
        </p:nvGrpSpPr>
        <p:grpSpPr>
          <a:xfrm>
            <a:off x="8046761" y="2827496"/>
            <a:ext cx="52069" cy="404229"/>
            <a:chOff x="8046761" y="2827496"/>
            <a:chExt cx="52069" cy="404229"/>
          </a:xfrm>
          <a:noFill/>
        </p:grpSpPr>
        <p:sp>
          <p:nvSpPr>
            <p:cNvPr id="300" name="Free-form: Shape 299">
              <a:extLst>
                <a:ext uri="{FF2B5EF4-FFF2-40B4-BE49-F238E27FC236}">
                  <a16:creationId xmlns:a16="http://schemas.microsoft.com/office/drawing/2014/main" id="{9AAA886C-0F76-EFA6-A550-605409B20A6A}"/>
                </a:ext>
              </a:extLst>
            </p:cNvPr>
            <p:cNvSpPr/>
            <p:nvPr/>
          </p:nvSpPr>
          <p:spPr>
            <a:xfrm>
              <a:off x="8046761" y="2827496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26035 w 52069"/>
                <a:gd name="connsiteY1" fmla="*/ 0 h 10460"/>
                <a:gd name="connsiteX2" fmla="*/ 52070 w 52069"/>
                <a:gd name="connsiteY2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26035" y="0"/>
                  </a:lnTo>
                  <a:lnTo>
                    <a:pt x="52070" y="0"/>
                  </a:lnTo>
                </a:path>
              </a:pathLst>
            </a:custGeom>
            <a:noFill/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1" name="Free-form: Shape 300">
              <a:extLst>
                <a:ext uri="{FF2B5EF4-FFF2-40B4-BE49-F238E27FC236}">
                  <a16:creationId xmlns:a16="http://schemas.microsoft.com/office/drawing/2014/main" id="{2C66BACB-97FD-892D-B82C-F79444FF6E08}"/>
                </a:ext>
              </a:extLst>
            </p:cNvPr>
            <p:cNvSpPr/>
            <p:nvPr/>
          </p:nvSpPr>
          <p:spPr>
            <a:xfrm>
              <a:off x="8072796" y="2827497"/>
              <a:ext cx="10439" cy="404228"/>
            </a:xfrm>
            <a:custGeom>
              <a:avLst/>
              <a:gdLst>
                <a:gd name="connsiteX0" fmla="*/ 0 w 10439"/>
                <a:gd name="connsiteY0" fmla="*/ 404228 h 404228"/>
                <a:gd name="connsiteX1" fmla="*/ 0 w 10439"/>
                <a:gd name="connsiteY1" fmla="*/ 0 h 4042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9" h="404228">
                  <a:moveTo>
                    <a:pt x="0" y="404228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2" name="Free-form: Shape 301">
              <a:extLst>
                <a:ext uri="{FF2B5EF4-FFF2-40B4-BE49-F238E27FC236}">
                  <a16:creationId xmlns:a16="http://schemas.microsoft.com/office/drawing/2014/main" id="{DE1CB59B-EE3E-FEDB-59BC-04D35472B47D}"/>
                </a:ext>
              </a:extLst>
            </p:cNvPr>
            <p:cNvSpPr/>
            <p:nvPr/>
          </p:nvSpPr>
          <p:spPr>
            <a:xfrm>
              <a:off x="8046761" y="3231725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52070 w 52069"/>
                <a:gd name="connsiteY1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52070" y="0"/>
                  </a:lnTo>
                </a:path>
              </a:pathLst>
            </a:custGeom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03" name="Graphic 11">
            <a:extLst>
              <a:ext uri="{FF2B5EF4-FFF2-40B4-BE49-F238E27FC236}">
                <a16:creationId xmlns:a16="http://schemas.microsoft.com/office/drawing/2014/main" id="{3C6825CE-560B-912F-DD34-41398A26F8C3}"/>
              </a:ext>
            </a:extLst>
          </p:cNvPr>
          <p:cNvGrpSpPr/>
          <p:nvPr/>
        </p:nvGrpSpPr>
        <p:grpSpPr>
          <a:xfrm>
            <a:off x="8398305" y="3133964"/>
            <a:ext cx="52080" cy="361275"/>
            <a:chOff x="8398305" y="3133964"/>
            <a:chExt cx="52080" cy="361275"/>
          </a:xfrm>
          <a:noFill/>
        </p:grpSpPr>
        <p:sp>
          <p:nvSpPr>
            <p:cNvPr id="304" name="Free-form: Shape 303">
              <a:extLst>
                <a:ext uri="{FF2B5EF4-FFF2-40B4-BE49-F238E27FC236}">
                  <a16:creationId xmlns:a16="http://schemas.microsoft.com/office/drawing/2014/main" id="{33FE8A22-DC40-C6FD-A02A-977BA58C2E2A}"/>
                </a:ext>
              </a:extLst>
            </p:cNvPr>
            <p:cNvSpPr/>
            <p:nvPr/>
          </p:nvSpPr>
          <p:spPr>
            <a:xfrm>
              <a:off x="8398305" y="3133964"/>
              <a:ext cx="52080" cy="10460"/>
            </a:xfrm>
            <a:custGeom>
              <a:avLst/>
              <a:gdLst>
                <a:gd name="connsiteX0" fmla="*/ 0 w 52080"/>
                <a:gd name="connsiteY0" fmla="*/ 0 h 10460"/>
                <a:gd name="connsiteX1" fmla="*/ 26045 w 52080"/>
                <a:gd name="connsiteY1" fmla="*/ 0 h 10460"/>
                <a:gd name="connsiteX2" fmla="*/ 52080 w 52080"/>
                <a:gd name="connsiteY2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80" h="10460">
                  <a:moveTo>
                    <a:pt x="0" y="0"/>
                  </a:moveTo>
                  <a:lnTo>
                    <a:pt x="26045" y="0"/>
                  </a:lnTo>
                  <a:lnTo>
                    <a:pt x="52080" y="0"/>
                  </a:lnTo>
                </a:path>
              </a:pathLst>
            </a:custGeom>
            <a:noFill/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5" name="Free-form: Shape 304">
              <a:extLst>
                <a:ext uri="{FF2B5EF4-FFF2-40B4-BE49-F238E27FC236}">
                  <a16:creationId xmlns:a16="http://schemas.microsoft.com/office/drawing/2014/main" id="{DAC4618C-3EA7-21C5-5F0F-5D609727BB8C}"/>
                </a:ext>
              </a:extLst>
            </p:cNvPr>
            <p:cNvSpPr/>
            <p:nvPr/>
          </p:nvSpPr>
          <p:spPr>
            <a:xfrm>
              <a:off x="8424351" y="3133964"/>
              <a:ext cx="10439" cy="361275"/>
            </a:xfrm>
            <a:custGeom>
              <a:avLst/>
              <a:gdLst>
                <a:gd name="connsiteX0" fmla="*/ 0 w 10439"/>
                <a:gd name="connsiteY0" fmla="*/ 361275 h 361275"/>
                <a:gd name="connsiteX1" fmla="*/ 0 w 10439"/>
                <a:gd name="connsiteY1" fmla="*/ 0 h 361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9" h="361275">
                  <a:moveTo>
                    <a:pt x="0" y="361275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6" name="Free-form: Shape 305">
              <a:extLst>
                <a:ext uri="{FF2B5EF4-FFF2-40B4-BE49-F238E27FC236}">
                  <a16:creationId xmlns:a16="http://schemas.microsoft.com/office/drawing/2014/main" id="{D1CFD665-584A-6972-F014-1197A8381E71}"/>
                </a:ext>
              </a:extLst>
            </p:cNvPr>
            <p:cNvSpPr/>
            <p:nvPr/>
          </p:nvSpPr>
          <p:spPr>
            <a:xfrm>
              <a:off x="8398305" y="3495239"/>
              <a:ext cx="52080" cy="10460"/>
            </a:xfrm>
            <a:custGeom>
              <a:avLst/>
              <a:gdLst>
                <a:gd name="connsiteX0" fmla="*/ 0 w 52080"/>
                <a:gd name="connsiteY0" fmla="*/ 0 h 10460"/>
                <a:gd name="connsiteX1" fmla="*/ 52080 w 52080"/>
                <a:gd name="connsiteY1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2080" h="10460">
                  <a:moveTo>
                    <a:pt x="0" y="0"/>
                  </a:moveTo>
                  <a:lnTo>
                    <a:pt x="52080" y="0"/>
                  </a:lnTo>
                </a:path>
              </a:pathLst>
            </a:custGeom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07" name="Graphic 11">
            <a:extLst>
              <a:ext uri="{FF2B5EF4-FFF2-40B4-BE49-F238E27FC236}">
                <a16:creationId xmlns:a16="http://schemas.microsoft.com/office/drawing/2014/main" id="{27015914-1D01-3811-5B7F-9689DDB708FD}"/>
              </a:ext>
            </a:extLst>
          </p:cNvPr>
          <p:cNvGrpSpPr/>
          <p:nvPr/>
        </p:nvGrpSpPr>
        <p:grpSpPr>
          <a:xfrm>
            <a:off x="8750810" y="3105324"/>
            <a:ext cx="52069" cy="430333"/>
            <a:chOff x="8750810" y="3105324"/>
            <a:chExt cx="52069" cy="430333"/>
          </a:xfrm>
          <a:noFill/>
        </p:grpSpPr>
        <p:sp>
          <p:nvSpPr>
            <p:cNvPr id="308" name="Free-form: Shape 307">
              <a:extLst>
                <a:ext uri="{FF2B5EF4-FFF2-40B4-BE49-F238E27FC236}">
                  <a16:creationId xmlns:a16="http://schemas.microsoft.com/office/drawing/2014/main" id="{7DF3A3DE-6B91-31A1-54FA-5CB7D396D1DD}"/>
                </a:ext>
              </a:extLst>
            </p:cNvPr>
            <p:cNvSpPr/>
            <p:nvPr/>
          </p:nvSpPr>
          <p:spPr>
            <a:xfrm>
              <a:off x="8750810" y="3105324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26035 w 52069"/>
                <a:gd name="connsiteY1" fmla="*/ 0 h 10460"/>
                <a:gd name="connsiteX2" fmla="*/ 52070 w 52069"/>
                <a:gd name="connsiteY2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26035" y="0"/>
                  </a:lnTo>
                  <a:lnTo>
                    <a:pt x="52070" y="0"/>
                  </a:lnTo>
                </a:path>
              </a:pathLst>
            </a:custGeom>
            <a:noFill/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9" name="Free-form: Shape 308">
              <a:extLst>
                <a:ext uri="{FF2B5EF4-FFF2-40B4-BE49-F238E27FC236}">
                  <a16:creationId xmlns:a16="http://schemas.microsoft.com/office/drawing/2014/main" id="{6F0CCD36-2E1C-528C-3192-26C37141F6CE}"/>
                </a:ext>
              </a:extLst>
            </p:cNvPr>
            <p:cNvSpPr/>
            <p:nvPr/>
          </p:nvSpPr>
          <p:spPr>
            <a:xfrm>
              <a:off x="8776845" y="3105324"/>
              <a:ext cx="10439" cy="430333"/>
            </a:xfrm>
            <a:custGeom>
              <a:avLst/>
              <a:gdLst>
                <a:gd name="connsiteX0" fmla="*/ 0 w 10439"/>
                <a:gd name="connsiteY0" fmla="*/ 430334 h 430333"/>
                <a:gd name="connsiteX1" fmla="*/ 0 w 10439"/>
                <a:gd name="connsiteY1" fmla="*/ 0 h 430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9" h="430333">
                  <a:moveTo>
                    <a:pt x="0" y="430334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0" name="Free-form: Shape 309">
              <a:extLst>
                <a:ext uri="{FF2B5EF4-FFF2-40B4-BE49-F238E27FC236}">
                  <a16:creationId xmlns:a16="http://schemas.microsoft.com/office/drawing/2014/main" id="{AE0D463D-22E8-C4BA-5B0B-9B9054080E20}"/>
                </a:ext>
              </a:extLst>
            </p:cNvPr>
            <p:cNvSpPr/>
            <p:nvPr/>
          </p:nvSpPr>
          <p:spPr>
            <a:xfrm>
              <a:off x="8750810" y="3535658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52070 w 52069"/>
                <a:gd name="connsiteY1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52070" y="0"/>
                  </a:lnTo>
                </a:path>
              </a:pathLst>
            </a:custGeom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11" name="Graphic 11">
            <a:extLst>
              <a:ext uri="{FF2B5EF4-FFF2-40B4-BE49-F238E27FC236}">
                <a16:creationId xmlns:a16="http://schemas.microsoft.com/office/drawing/2014/main" id="{D86DC911-954B-BD38-9566-CAABF77337AF}"/>
              </a:ext>
            </a:extLst>
          </p:cNvPr>
          <p:cNvGrpSpPr/>
          <p:nvPr/>
        </p:nvGrpSpPr>
        <p:grpSpPr>
          <a:xfrm>
            <a:off x="9099588" y="3225732"/>
            <a:ext cx="52069" cy="374455"/>
            <a:chOff x="9099588" y="3225732"/>
            <a:chExt cx="52069" cy="374455"/>
          </a:xfrm>
          <a:noFill/>
        </p:grpSpPr>
        <p:sp>
          <p:nvSpPr>
            <p:cNvPr id="312" name="Free-form: Shape 311">
              <a:extLst>
                <a:ext uri="{FF2B5EF4-FFF2-40B4-BE49-F238E27FC236}">
                  <a16:creationId xmlns:a16="http://schemas.microsoft.com/office/drawing/2014/main" id="{6C456A92-00BF-8C74-0BBC-24A64C42FAFB}"/>
                </a:ext>
              </a:extLst>
            </p:cNvPr>
            <p:cNvSpPr/>
            <p:nvPr/>
          </p:nvSpPr>
          <p:spPr>
            <a:xfrm>
              <a:off x="9099588" y="3225732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26035 w 52069"/>
                <a:gd name="connsiteY1" fmla="*/ 0 h 10460"/>
                <a:gd name="connsiteX2" fmla="*/ 52070 w 52069"/>
                <a:gd name="connsiteY2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26035" y="0"/>
                  </a:lnTo>
                  <a:lnTo>
                    <a:pt x="52070" y="0"/>
                  </a:lnTo>
                </a:path>
              </a:pathLst>
            </a:custGeom>
            <a:noFill/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3" name="Free-form: Shape 312">
              <a:extLst>
                <a:ext uri="{FF2B5EF4-FFF2-40B4-BE49-F238E27FC236}">
                  <a16:creationId xmlns:a16="http://schemas.microsoft.com/office/drawing/2014/main" id="{90EA5D4C-3101-73C1-5928-DAFBA8513DCC}"/>
                </a:ext>
              </a:extLst>
            </p:cNvPr>
            <p:cNvSpPr/>
            <p:nvPr/>
          </p:nvSpPr>
          <p:spPr>
            <a:xfrm>
              <a:off x="9125623" y="3225732"/>
              <a:ext cx="10439" cy="374455"/>
            </a:xfrm>
            <a:custGeom>
              <a:avLst/>
              <a:gdLst>
                <a:gd name="connsiteX0" fmla="*/ 0 w 10439"/>
                <a:gd name="connsiteY0" fmla="*/ 374455 h 374455"/>
                <a:gd name="connsiteX1" fmla="*/ 0 w 10439"/>
                <a:gd name="connsiteY1" fmla="*/ 0 h 374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9" h="374455">
                  <a:moveTo>
                    <a:pt x="0" y="374455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4" name="Free-form: Shape 313">
              <a:extLst>
                <a:ext uri="{FF2B5EF4-FFF2-40B4-BE49-F238E27FC236}">
                  <a16:creationId xmlns:a16="http://schemas.microsoft.com/office/drawing/2014/main" id="{AF36EB9F-94B7-DB93-C710-54B1A8E6ACB7}"/>
                </a:ext>
              </a:extLst>
            </p:cNvPr>
            <p:cNvSpPr/>
            <p:nvPr/>
          </p:nvSpPr>
          <p:spPr>
            <a:xfrm>
              <a:off x="9099588" y="3600187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52070 w 52069"/>
                <a:gd name="connsiteY1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52070" y="0"/>
                  </a:lnTo>
                </a:path>
              </a:pathLst>
            </a:custGeom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15" name="Graphic 11">
            <a:extLst>
              <a:ext uri="{FF2B5EF4-FFF2-40B4-BE49-F238E27FC236}">
                <a16:creationId xmlns:a16="http://schemas.microsoft.com/office/drawing/2014/main" id="{C6D6DC60-ECF7-4E83-30A3-B15C545B2F63}"/>
              </a:ext>
            </a:extLst>
          </p:cNvPr>
          <p:cNvGrpSpPr/>
          <p:nvPr/>
        </p:nvGrpSpPr>
        <p:grpSpPr>
          <a:xfrm>
            <a:off x="9454858" y="3248723"/>
            <a:ext cx="52069" cy="386766"/>
            <a:chOff x="9454858" y="3248723"/>
            <a:chExt cx="52069" cy="386766"/>
          </a:xfrm>
          <a:noFill/>
        </p:grpSpPr>
        <p:sp>
          <p:nvSpPr>
            <p:cNvPr id="316" name="Free-form: Shape 315">
              <a:extLst>
                <a:ext uri="{FF2B5EF4-FFF2-40B4-BE49-F238E27FC236}">
                  <a16:creationId xmlns:a16="http://schemas.microsoft.com/office/drawing/2014/main" id="{653368BB-475E-564B-7EB9-1CDE3671B4FE}"/>
                </a:ext>
              </a:extLst>
            </p:cNvPr>
            <p:cNvSpPr/>
            <p:nvPr/>
          </p:nvSpPr>
          <p:spPr>
            <a:xfrm>
              <a:off x="9454858" y="3248723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26035 w 52069"/>
                <a:gd name="connsiteY1" fmla="*/ 0 h 10460"/>
                <a:gd name="connsiteX2" fmla="*/ 52070 w 52069"/>
                <a:gd name="connsiteY2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26035" y="0"/>
                  </a:lnTo>
                  <a:lnTo>
                    <a:pt x="52070" y="0"/>
                  </a:lnTo>
                </a:path>
              </a:pathLst>
            </a:custGeom>
            <a:noFill/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7" name="Free-form: Shape 316">
              <a:extLst>
                <a:ext uri="{FF2B5EF4-FFF2-40B4-BE49-F238E27FC236}">
                  <a16:creationId xmlns:a16="http://schemas.microsoft.com/office/drawing/2014/main" id="{A02B940A-D1B1-3117-FC3A-9B3229F7CEA1}"/>
                </a:ext>
              </a:extLst>
            </p:cNvPr>
            <p:cNvSpPr/>
            <p:nvPr/>
          </p:nvSpPr>
          <p:spPr>
            <a:xfrm>
              <a:off x="9480893" y="3248723"/>
              <a:ext cx="10439" cy="386766"/>
            </a:xfrm>
            <a:custGeom>
              <a:avLst/>
              <a:gdLst>
                <a:gd name="connsiteX0" fmla="*/ 0 w 10439"/>
                <a:gd name="connsiteY0" fmla="*/ 386767 h 386766"/>
                <a:gd name="connsiteX1" fmla="*/ 0 w 10439"/>
                <a:gd name="connsiteY1" fmla="*/ 0 h 386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9" h="386766">
                  <a:moveTo>
                    <a:pt x="0" y="386767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8" name="Free-form: Shape 317">
              <a:extLst>
                <a:ext uri="{FF2B5EF4-FFF2-40B4-BE49-F238E27FC236}">
                  <a16:creationId xmlns:a16="http://schemas.microsoft.com/office/drawing/2014/main" id="{D62C01AA-52D1-164A-38F1-136EAF8A5D2B}"/>
                </a:ext>
              </a:extLst>
            </p:cNvPr>
            <p:cNvSpPr/>
            <p:nvPr/>
          </p:nvSpPr>
          <p:spPr>
            <a:xfrm>
              <a:off x="9454858" y="3635490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52070 w 52069"/>
                <a:gd name="connsiteY1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52070" y="0"/>
                  </a:lnTo>
                </a:path>
              </a:pathLst>
            </a:custGeom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19" name="Graphic 11">
            <a:extLst>
              <a:ext uri="{FF2B5EF4-FFF2-40B4-BE49-F238E27FC236}">
                <a16:creationId xmlns:a16="http://schemas.microsoft.com/office/drawing/2014/main" id="{2BEA06AB-1A29-C7F2-4A23-7B13E234F6CF}"/>
              </a:ext>
            </a:extLst>
          </p:cNvPr>
          <p:cNvGrpSpPr/>
          <p:nvPr/>
        </p:nvGrpSpPr>
        <p:grpSpPr>
          <a:xfrm>
            <a:off x="9803334" y="3394915"/>
            <a:ext cx="52069" cy="367708"/>
            <a:chOff x="9803334" y="3394915"/>
            <a:chExt cx="52069" cy="367708"/>
          </a:xfrm>
          <a:noFill/>
        </p:grpSpPr>
        <p:sp>
          <p:nvSpPr>
            <p:cNvPr id="320" name="Free-form: Shape 319">
              <a:extLst>
                <a:ext uri="{FF2B5EF4-FFF2-40B4-BE49-F238E27FC236}">
                  <a16:creationId xmlns:a16="http://schemas.microsoft.com/office/drawing/2014/main" id="{7C674402-A3D3-565A-8E93-808C1F443134}"/>
                </a:ext>
              </a:extLst>
            </p:cNvPr>
            <p:cNvSpPr/>
            <p:nvPr/>
          </p:nvSpPr>
          <p:spPr>
            <a:xfrm>
              <a:off x="9803334" y="3394915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26035 w 52069"/>
                <a:gd name="connsiteY1" fmla="*/ 0 h 10460"/>
                <a:gd name="connsiteX2" fmla="*/ 52070 w 52069"/>
                <a:gd name="connsiteY2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26035" y="0"/>
                  </a:lnTo>
                  <a:lnTo>
                    <a:pt x="52070" y="0"/>
                  </a:lnTo>
                </a:path>
              </a:pathLst>
            </a:custGeom>
            <a:noFill/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1" name="Free-form: Shape 320">
              <a:extLst>
                <a:ext uri="{FF2B5EF4-FFF2-40B4-BE49-F238E27FC236}">
                  <a16:creationId xmlns:a16="http://schemas.microsoft.com/office/drawing/2014/main" id="{355F6871-A35B-D67D-9C59-EE975A46116E}"/>
                </a:ext>
              </a:extLst>
            </p:cNvPr>
            <p:cNvSpPr/>
            <p:nvPr/>
          </p:nvSpPr>
          <p:spPr>
            <a:xfrm>
              <a:off x="9829368" y="3394915"/>
              <a:ext cx="10439" cy="367708"/>
            </a:xfrm>
            <a:custGeom>
              <a:avLst/>
              <a:gdLst>
                <a:gd name="connsiteX0" fmla="*/ 0 w 10439"/>
                <a:gd name="connsiteY0" fmla="*/ 367708 h 367708"/>
                <a:gd name="connsiteX1" fmla="*/ 0 w 10439"/>
                <a:gd name="connsiteY1" fmla="*/ 0 h 367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9" h="367708">
                  <a:moveTo>
                    <a:pt x="0" y="367708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2" name="Free-form: Shape 321">
              <a:extLst>
                <a:ext uri="{FF2B5EF4-FFF2-40B4-BE49-F238E27FC236}">
                  <a16:creationId xmlns:a16="http://schemas.microsoft.com/office/drawing/2014/main" id="{D08AB9F5-2D1E-5F8B-1B44-DAE29B85F463}"/>
                </a:ext>
              </a:extLst>
            </p:cNvPr>
            <p:cNvSpPr/>
            <p:nvPr/>
          </p:nvSpPr>
          <p:spPr>
            <a:xfrm>
              <a:off x="9803334" y="3762624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52070 w 52069"/>
                <a:gd name="connsiteY1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52070" y="0"/>
                  </a:lnTo>
                </a:path>
              </a:pathLst>
            </a:custGeom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23" name="Graphic 11">
            <a:extLst>
              <a:ext uri="{FF2B5EF4-FFF2-40B4-BE49-F238E27FC236}">
                <a16:creationId xmlns:a16="http://schemas.microsoft.com/office/drawing/2014/main" id="{D44FDE49-4E48-F853-4142-1B9904818F72}"/>
              </a:ext>
            </a:extLst>
          </p:cNvPr>
          <p:cNvGrpSpPr/>
          <p:nvPr/>
        </p:nvGrpSpPr>
        <p:grpSpPr>
          <a:xfrm>
            <a:off x="10152362" y="3544925"/>
            <a:ext cx="52069" cy="329183"/>
            <a:chOff x="10152362" y="3544925"/>
            <a:chExt cx="52069" cy="329183"/>
          </a:xfrm>
          <a:noFill/>
        </p:grpSpPr>
        <p:sp>
          <p:nvSpPr>
            <p:cNvPr id="324" name="Free-form: Shape 323">
              <a:extLst>
                <a:ext uri="{FF2B5EF4-FFF2-40B4-BE49-F238E27FC236}">
                  <a16:creationId xmlns:a16="http://schemas.microsoft.com/office/drawing/2014/main" id="{824048D2-0E33-2B41-15C9-C3A073D89581}"/>
                </a:ext>
              </a:extLst>
            </p:cNvPr>
            <p:cNvSpPr/>
            <p:nvPr/>
          </p:nvSpPr>
          <p:spPr>
            <a:xfrm>
              <a:off x="10152362" y="3544925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26035 w 52069"/>
                <a:gd name="connsiteY1" fmla="*/ 0 h 10460"/>
                <a:gd name="connsiteX2" fmla="*/ 52070 w 52069"/>
                <a:gd name="connsiteY2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26035" y="0"/>
                  </a:lnTo>
                  <a:lnTo>
                    <a:pt x="52070" y="0"/>
                  </a:lnTo>
                </a:path>
              </a:pathLst>
            </a:custGeom>
            <a:noFill/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5" name="Free-form: Shape 324">
              <a:extLst>
                <a:ext uri="{FF2B5EF4-FFF2-40B4-BE49-F238E27FC236}">
                  <a16:creationId xmlns:a16="http://schemas.microsoft.com/office/drawing/2014/main" id="{9DA968FA-CC93-90E9-310E-E530F88B7A03}"/>
                </a:ext>
              </a:extLst>
            </p:cNvPr>
            <p:cNvSpPr/>
            <p:nvPr/>
          </p:nvSpPr>
          <p:spPr>
            <a:xfrm>
              <a:off x="10178397" y="3544925"/>
              <a:ext cx="10439" cy="329183"/>
            </a:xfrm>
            <a:custGeom>
              <a:avLst/>
              <a:gdLst>
                <a:gd name="connsiteX0" fmla="*/ 0 w 10439"/>
                <a:gd name="connsiteY0" fmla="*/ 329183 h 329183"/>
                <a:gd name="connsiteX1" fmla="*/ 0 w 10439"/>
                <a:gd name="connsiteY1" fmla="*/ 0 h 3291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9" h="329183">
                  <a:moveTo>
                    <a:pt x="0" y="329183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6" name="Free-form: Shape 325">
              <a:extLst>
                <a:ext uri="{FF2B5EF4-FFF2-40B4-BE49-F238E27FC236}">
                  <a16:creationId xmlns:a16="http://schemas.microsoft.com/office/drawing/2014/main" id="{FA31A471-C28B-426C-2E05-B4D5F7D7F927}"/>
                </a:ext>
              </a:extLst>
            </p:cNvPr>
            <p:cNvSpPr/>
            <p:nvPr/>
          </p:nvSpPr>
          <p:spPr>
            <a:xfrm>
              <a:off x="10152362" y="3874109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52070 w 52069"/>
                <a:gd name="connsiteY1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52070" y="0"/>
                  </a:lnTo>
                </a:path>
              </a:pathLst>
            </a:custGeom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27" name="Graphic 11">
            <a:extLst>
              <a:ext uri="{FF2B5EF4-FFF2-40B4-BE49-F238E27FC236}">
                <a16:creationId xmlns:a16="http://schemas.microsoft.com/office/drawing/2014/main" id="{4124497E-BD1E-C639-42B0-4CF2BC5AB1C3}"/>
              </a:ext>
            </a:extLst>
          </p:cNvPr>
          <p:cNvGrpSpPr/>
          <p:nvPr/>
        </p:nvGrpSpPr>
        <p:grpSpPr>
          <a:xfrm>
            <a:off x="10502810" y="3692247"/>
            <a:ext cx="52069" cy="221003"/>
            <a:chOff x="10502810" y="3692247"/>
            <a:chExt cx="52069" cy="221003"/>
          </a:xfrm>
          <a:noFill/>
        </p:grpSpPr>
        <p:sp>
          <p:nvSpPr>
            <p:cNvPr id="328" name="Free-form: Shape 327">
              <a:extLst>
                <a:ext uri="{FF2B5EF4-FFF2-40B4-BE49-F238E27FC236}">
                  <a16:creationId xmlns:a16="http://schemas.microsoft.com/office/drawing/2014/main" id="{D4DBF9F8-B678-21BF-EE3A-8DC013CF96B9}"/>
                </a:ext>
              </a:extLst>
            </p:cNvPr>
            <p:cNvSpPr/>
            <p:nvPr/>
          </p:nvSpPr>
          <p:spPr>
            <a:xfrm>
              <a:off x="10502810" y="3692247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26035 w 52069"/>
                <a:gd name="connsiteY1" fmla="*/ 0 h 10460"/>
                <a:gd name="connsiteX2" fmla="*/ 52070 w 52069"/>
                <a:gd name="connsiteY2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26035" y="0"/>
                  </a:lnTo>
                  <a:lnTo>
                    <a:pt x="52070" y="0"/>
                  </a:lnTo>
                </a:path>
              </a:pathLst>
            </a:custGeom>
            <a:noFill/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9" name="Free-form: Shape 328">
              <a:extLst>
                <a:ext uri="{FF2B5EF4-FFF2-40B4-BE49-F238E27FC236}">
                  <a16:creationId xmlns:a16="http://schemas.microsoft.com/office/drawing/2014/main" id="{359CFBD8-EDCA-C364-240A-68DDE743C5CC}"/>
                </a:ext>
              </a:extLst>
            </p:cNvPr>
            <p:cNvSpPr/>
            <p:nvPr/>
          </p:nvSpPr>
          <p:spPr>
            <a:xfrm>
              <a:off x="10528845" y="3692247"/>
              <a:ext cx="10439" cy="221003"/>
            </a:xfrm>
            <a:custGeom>
              <a:avLst/>
              <a:gdLst>
                <a:gd name="connsiteX0" fmla="*/ 0 w 10439"/>
                <a:gd name="connsiteY0" fmla="*/ 221004 h 221003"/>
                <a:gd name="connsiteX1" fmla="*/ 0 w 10439"/>
                <a:gd name="connsiteY1" fmla="*/ 0 h 2210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9" h="221003">
                  <a:moveTo>
                    <a:pt x="0" y="221004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0" name="Free-form: Shape 329">
              <a:extLst>
                <a:ext uri="{FF2B5EF4-FFF2-40B4-BE49-F238E27FC236}">
                  <a16:creationId xmlns:a16="http://schemas.microsoft.com/office/drawing/2014/main" id="{ABD95622-6924-2616-5EEA-42533378E90C}"/>
                </a:ext>
              </a:extLst>
            </p:cNvPr>
            <p:cNvSpPr/>
            <p:nvPr/>
          </p:nvSpPr>
          <p:spPr>
            <a:xfrm>
              <a:off x="10502810" y="3913251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52070 w 52069"/>
                <a:gd name="connsiteY1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52070" y="0"/>
                  </a:lnTo>
                </a:path>
              </a:pathLst>
            </a:custGeom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31" name="Graphic 11">
            <a:extLst>
              <a:ext uri="{FF2B5EF4-FFF2-40B4-BE49-F238E27FC236}">
                <a16:creationId xmlns:a16="http://schemas.microsoft.com/office/drawing/2014/main" id="{2C50A567-A1F7-3CAE-9988-9944E80213D9}"/>
              </a:ext>
            </a:extLst>
          </p:cNvPr>
          <p:cNvGrpSpPr/>
          <p:nvPr/>
        </p:nvGrpSpPr>
        <p:grpSpPr>
          <a:xfrm>
            <a:off x="10856233" y="3746379"/>
            <a:ext cx="52069" cy="228890"/>
            <a:chOff x="10856233" y="3746379"/>
            <a:chExt cx="52069" cy="228890"/>
          </a:xfrm>
          <a:noFill/>
        </p:grpSpPr>
        <p:sp>
          <p:nvSpPr>
            <p:cNvPr id="332" name="Free-form: Shape 331">
              <a:extLst>
                <a:ext uri="{FF2B5EF4-FFF2-40B4-BE49-F238E27FC236}">
                  <a16:creationId xmlns:a16="http://schemas.microsoft.com/office/drawing/2014/main" id="{DFB9B593-E720-5481-9DB8-0C2DF55740FD}"/>
                </a:ext>
              </a:extLst>
            </p:cNvPr>
            <p:cNvSpPr/>
            <p:nvPr/>
          </p:nvSpPr>
          <p:spPr>
            <a:xfrm>
              <a:off x="10856233" y="3746379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26035 w 52069"/>
                <a:gd name="connsiteY1" fmla="*/ 0 h 10460"/>
                <a:gd name="connsiteX2" fmla="*/ 52070 w 52069"/>
                <a:gd name="connsiteY2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26035" y="0"/>
                  </a:lnTo>
                  <a:lnTo>
                    <a:pt x="52070" y="0"/>
                  </a:lnTo>
                </a:path>
              </a:pathLst>
            </a:custGeom>
            <a:noFill/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3" name="Free-form: Shape 332">
              <a:extLst>
                <a:ext uri="{FF2B5EF4-FFF2-40B4-BE49-F238E27FC236}">
                  <a16:creationId xmlns:a16="http://schemas.microsoft.com/office/drawing/2014/main" id="{2AC45D1E-3A28-35D9-73A0-D6777C09C086}"/>
                </a:ext>
              </a:extLst>
            </p:cNvPr>
            <p:cNvSpPr/>
            <p:nvPr/>
          </p:nvSpPr>
          <p:spPr>
            <a:xfrm>
              <a:off x="10882268" y="3746379"/>
              <a:ext cx="10439" cy="228890"/>
            </a:xfrm>
            <a:custGeom>
              <a:avLst/>
              <a:gdLst>
                <a:gd name="connsiteX0" fmla="*/ 0 w 10439"/>
                <a:gd name="connsiteY0" fmla="*/ 228891 h 228890"/>
                <a:gd name="connsiteX1" fmla="*/ 0 w 10439"/>
                <a:gd name="connsiteY1" fmla="*/ 0 h 228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9" h="228890">
                  <a:moveTo>
                    <a:pt x="0" y="228891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4" name="Free-form: Shape 333">
              <a:extLst>
                <a:ext uri="{FF2B5EF4-FFF2-40B4-BE49-F238E27FC236}">
                  <a16:creationId xmlns:a16="http://schemas.microsoft.com/office/drawing/2014/main" id="{12CCD18D-1957-6F47-B83A-C9739CB1CECA}"/>
                </a:ext>
              </a:extLst>
            </p:cNvPr>
            <p:cNvSpPr/>
            <p:nvPr/>
          </p:nvSpPr>
          <p:spPr>
            <a:xfrm>
              <a:off x="10856233" y="3975270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52070 w 52069"/>
                <a:gd name="connsiteY1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52070" y="0"/>
                  </a:lnTo>
                </a:path>
              </a:pathLst>
            </a:custGeom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35" name="Graphic 11">
            <a:extLst>
              <a:ext uri="{FF2B5EF4-FFF2-40B4-BE49-F238E27FC236}">
                <a16:creationId xmlns:a16="http://schemas.microsoft.com/office/drawing/2014/main" id="{ED29C7DF-21EF-D519-A377-4711689DDF1C}"/>
              </a:ext>
            </a:extLst>
          </p:cNvPr>
          <p:cNvGrpSpPr/>
          <p:nvPr/>
        </p:nvGrpSpPr>
        <p:grpSpPr>
          <a:xfrm>
            <a:off x="11206315" y="3679925"/>
            <a:ext cx="52080" cy="239235"/>
            <a:chOff x="11206315" y="3679925"/>
            <a:chExt cx="52080" cy="239235"/>
          </a:xfrm>
          <a:noFill/>
        </p:grpSpPr>
        <p:sp>
          <p:nvSpPr>
            <p:cNvPr id="336" name="Free-form: Shape 335">
              <a:extLst>
                <a:ext uri="{FF2B5EF4-FFF2-40B4-BE49-F238E27FC236}">
                  <a16:creationId xmlns:a16="http://schemas.microsoft.com/office/drawing/2014/main" id="{2F3084B5-2A8D-E63A-9720-F8C30E1E22B2}"/>
                </a:ext>
              </a:extLst>
            </p:cNvPr>
            <p:cNvSpPr/>
            <p:nvPr/>
          </p:nvSpPr>
          <p:spPr>
            <a:xfrm>
              <a:off x="11206315" y="3679925"/>
              <a:ext cx="52080" cy="10460"/>
            </a:xfrm>
            <a:custGeom>
              <a:avLst/>
              <a:gdLst>
                <a:gd name="connsiteX0" fmla="*/ 0 w 52080"/>
                <a:gd name="connsiteY0" fmla="*/ 0 h 10460"/>
                <a:gd name="connsiteX1" fmla="*/ 26046 w 52080"/>
                <a:gd name="connsiteY1" fmla="*/ 0 h 10460"/>
                <a:gd name="connsiteX2" fmla="*/ 52080 w 52080"/>
                <a:gd name="connsiteY2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80" h="10460">
                  <a:moveTo>
                    <a:pt x="0" y="0"/>
                  </a:moveTo>
                  <a:lnTo>
                    <a:pt x="26046" y="0"/>
                  </a:lnTo>
                  <a:lnTo>
                    <a:pt x="52080" y="0"/>
                  </a:lnTo>
                </a:path>
              </a:pathLst>
            </a:custGeom>
            <a:noFill/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7" name="Free-form: Shape 336">
              <a:extLst>
                <a:ext uri="{FF2B5EF4-FFF2-40B4-BE49-F238E27FC236}">
                  <a16:creationId xmlns:a16="http://schemas.microsoft.com/office/drawing/2014/main" id="{6946A53A-962B-7B5D-6E40-D001BA543EC5}"/>
                </a:ext>
              </a:extLst>
            </p:cNvPr>
            <p:cNvSpPr/>
            <p:nvPr/>
          </p:nvSpPr>
          <p:spPr>
            <a:xfrm>
              <a:off x="11232361" y="3679925"/>
              <a:ext cx="10439" cy="239235"/>
            </a:xfrm>
            <a:custGeom>
              <a:avLst/>
              <a:gdLst>
                <a:gd name="connsiteX0" fmla="*/ 0 w 10439"/>
                <a:gd name="connsiteY0" fmla="*/ 239236 h 239235"/>
                <a:gd name="connsiteX1" fmla="*/ 0 w 10439"/>
                <a:gd name="connsiteY1" fmla="*/ 0 h 239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9" h="239235">
                  <a:moveTo>
                    <a:pt x="0" y="239236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8" name="Free-form: Shape 337">
              <a:extLst>
                <a:ext uri="{FF2B5EF4-FFF2-40B4-BE49-F238E27FC236}">
                  <a16:creationId xmlns:a16="http://schemas.microsoft.com/office/drawing/2014/main" id="{05E6E7B9-DA0B-0B35-2F93-EE5DCBCA32DD}"/>
                </a:ext>
              </a:extLst>
            </p:cNvPr>
            <p:cNvSpPr/>
            <p:nvPr/>
          </p:nvSpPr>
          <p:spPr>
            <a:xfrm>
              <a:off x="11206316" y="3919161"/>
              <a:ext cx="52080" cy="10460"/>
            </a:xfrm>
            <a:custGeom>
              <a:avLst/>
              <a:gdLst>
                <a:gd name="connsiteX0" fmla="*/ 0 w 52080"/>
                <a:gd name="connsiteY0" fmla="*/ 0 h 10460"/>
                <a:gd name="connsiteX1" fmla="*/ 52080 w 52080"/>
                <a:gd name="connsiteY1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2080" h="10460">
                  <a:moveTo>
                    <a:pt x="0" y="0"/>
                  </a:moveTo>
                  <a:lnTo>
                    <a:pt x="52080" y="0"/>
                  </a:lnTo>
                </a:path>
              </a:pathLst>
            </a:custGeom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39" name="Graphic 11">
            <a:extLst>
              <a:ext uri="{FF2B5EF4-FFF2-40B4-BE49-F238E27FC236}">
                <a16:creationId xmlns:a16="http://schemas.microsoft.com/office/drawing/2014/main" id="{D9602CE3-0C70-14AC-289F-F595BF01D4A2}"/>
              </a:ext>
            </a:extLst>
          </p:cNvPr>
          <p:cNvGrpSpPr/>
          <p:nvPr/>
        </p:nvGrpSpPr>
        <p:grpSpPr>
          <a:xfrm>
            <a:off x="7378508" y="2579045"/>
            <a:ext cx="52069" cy="680504"/>
            <a:chOff x="7378508" y="2579045"/>
            <a:chExt cx="52069" cy="680504"/>
          </a:xfrm>
          <a:noFill/>
        </p:grpSpPr>
        <p:sp>
          <p:nvSpPr>
            <p:cNvPr id="340" name="Free-form: Shape 339">
              <a:extLst>
                <a:ext uri="{FF2B5EF4-FFF2-40B4-BE49-F238E27FC236}">
                  <a16:creationId xmlns:a16="http://schemas.microsoft.com/office/drawing/2014/main" id="{A33D1A60-5FB3-CD40-EC65-0449B10703AE}"/>
                </a:ext>
              </a:extLst>
            </p:cNvPr>
            <p:cNvSpPr/>
            <p:nvPr/>
          </p:nvSpPr>
          <p:spPr>
            <a:xfrm>
              <a:off x="7378508" y="2579045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26035 w 52069"/>
                <a:gd name="connsiteY1" fmla="*/ 0 h 10460"/>
                <a:gd name="connsiteX2" fmla="*/ 52070 w 52069"/>
                <a:gd name="connsiteY2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26035" y="0"/>
                  </a:lnTo>
                  <a:lnTo>
                    <a:pt x="52070" y="0"/>
                  </a:lnTo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1" name="Free-form: Shape 340">
              <a:extLst>
                <a:ext uri="{FF2B5EF4-FFF2-40B4-BE49-F238E27FC236}">
                  <a16:creationId xmlns:a16="http://schemas.microsoft.com/office/drawing/2014/main" id="{FDB064E9-CC3F-CE1D-6CF2-BA7CA192B3A2}"/>
                </a:ext>
              </a:extLst>
            </p:cNvPr>
            <p:cNvSpPr/>
            <p:nvPr/>
          </p:nvSpPr>
          <p:spPr>
            <a:xfrm>
              <a:off x="7404543" y="2579045"/>
              <a:ext cx="10439" cy="680504"/>
            </a:xfrm>
            <a:custGeom>
              <a:avLst/>
              <a:gdLst>
                <a:gd name="connsiteX0" fmla="*/ 0 w 10439"/>
                <a:gd name="connsiteY0" fmla="*/ 680505 h 680504"/>
                <a:gd name="connsiteX1" fmla="*/ 0 w 10439"/>
                <a:gd name="connsiteY1" fmla="*/ 0 h 680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9" h="680504">
                  <a:moveTo>
                    <a:pt x="0" y="680505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2" name="Free-form: Shape 341">
              <a:extLst>
                <a:ext uri="{FF2B5EF4-FFF2-40B4-BE49-F238E27FC236}">
                  <a16:creationId xmlns:a16="http://schemas.microsoft.com/office/drawing/2014/main" id="{04224066-4502-30F1-FE22-5470A55B8013}"/>
                </a:ext>
              </a:extLst>
            </p:cNvPr>
            <p:cNvSpPr/>
            <p:nvPr/>
          </p:nvSpPr>
          <p:spPr>
            <a:xfrm>
              <a:off x="7378508" y="3259550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52070 w 52069"/>
                <a:gd name="connsiteY1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5207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43" name="Free-form: Shape 342">
            <a:extLst>
              <a:ext uri="{FF2B5EF4-FFF2-40B4-BE49-F238E27FC236}">
                <a16:creationId xmlns:a16="http://schemas.microsoft.com/office/drawing/2014/main" id="{D8159EA9-64DF-552F-F8F2-A854DE08E534}"/>
              </a:ext>
            </a:extLst>
          </p:cNvPr>
          <p:cNvSpPr/>
          <p:nvPr/>
        </p:nvSpPr>
        <p:spPr>
          <a:xfrm>
            <a:off x="7391766" y="2908790"/>
            <a:ext cx="25544" cy="25596"/>
          </a:xfrm>
          <a:custGeom>
            <a:avLst/>
            <a:gdLst>
              <a:gd name="connsiteX0" fmla="*/ 25544 w 25544"/>
              <a:gd name="connsiteY0" fmla="*/ 25596 h 25596"/>
              <a:gd name="connsiteX1" fmla="*/ 0 w 25544"/>
              <a:gd name="connsiteY1" fmla="*/ 25596 h 25596"/>
              <a:gd name="connsiteX2" fmla="*/ 12777 w 25544"/>
              <a:gd name="connsiteY2" fmla="*/ 0 h 25596"/>
              <a:gd name="connsiteX3" fmla="*/ 25544 w 25544"/>
              <a:gd name="connsiteY3" fmla="*/ 25596 h 25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544" h="25596">
                <a:moveTo>
                  <a:pt x="25544" y="25596"/>
                </a:moveTo>
                <a:lnTo>
                  <a:pt x="0" y="25596"/>
                </a:lnTo>
                <a:lnTo>
                  <a:pt x="12777" y="0"/>
                </a:lnTo>
                <a:lnTo>
                  <a:pt x="25544" y="25596"/>
                </a:lnTo>
                <a:close/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344" name="Graphic 11">
            <a:extLst>
              <a:ext uri="{FF2B5EF4-FFF2-40B4-BE49-F238E27FC236}">
                <a16:creationId xmlns:a16="http://schemas.microsoft.com/office/drawing/2014/main" id="{01BECA27-C4AC-5474-1E08-510F0518B493}"/>
              </a:ext>
            </a:extLst>
          </p:cNvPr>
          <p:cNvGrpSpPr/>
          <p:nvPr/>
        </p:nvGrpSpPr>
        <p:grpSpPr>
          <a:xfrm>
            <a:off x="7729269" y="2814560"/>
            <a:ext cx="52069" cy="417165"/>
            <a:chOff x="7729269" y="2814560"/>
            <a:chExt cx="52069" cy="417165"/>
          </a:xfrm>
          <a:noFill/>
        </p:grpSpPr>
        <p:sp>
          <p:nvSpPr>
            <p:cNvPr id="345" name="Free-form: Shape 344">
              <a:extLst>
                <a:ext uri="{FF2B5EF4-FFF2-40B4-BE49-F238E27FC236}">
                  <a16:creationId xmlns:a16="http://schemas.microsoft.com/office/drawing/2014/main" id="{2DEA313E-326B-007F-1B8A-C07E8CE2B9AB}"/>
                </a:ext>
              </a:extLst>
            </p:cNvPr>
            <p:cNvSpPr/>
            <p:nvPr/>
          </p:nvSpPr>
          <p:spPr>
            <a:xfrm>
              <a:off x="7729269" y="2814560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26035 w 52069"/>
                <a:gd name="connsiteY1" fmla="*/ 0 h 10460"/>
                <a:gd name="connsiteX2" fmla="*/ 52070 w 52069"/>
                <a:gd name="connsiteY2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26035" y="0"/>
                  </a:lnTo>
                  <a:lnTo>
                    <a:pt x="52070" y="0"/>
                  </a:lnTo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6" name="Free-form: Shape 345">
              <a:extLst>
                <a:ext uri="{FF2B5EF4-FFF2-40B4-BE49-F238E27FC236}">
                  <a16:creationId xmlns:a16="http://schemas.microsoft.com/office/drawing/2014/main" id="{7831C509-6E63-02C7-197A-8A2CC9C02D66}"/>
                </a:ext>
              </a:extLst>
            </p:cNvPr>
            <p:cNvSpPr/>
            <p:nvPr/>
          </p:nvSpPr>
          <p:spPr>
            <a:xfrm>
              <a:off x="7755304" y="2814560"/>
              <a:ext cx="10439" cy="417165"/>
            </a:xfrm>
            <a:custGeom>
              <a:avLst/>
              <a:gdLst>
                <a:gd name="connsiteX0" fmla="*/ 0 w 10439"/>
                <a:gd name="connsiteY0" fmla="*/ 417165 h 417165"/>
                <a:gd name="connsiteX1" fmla="*/ 0 w 10439"/>
                <a:gd name="connsiteY1" fmla="*/ 0 h 4171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9" h="417165">
                  <a:moveTo>
                    <a:pt x="0" y="417165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7" name="Free-form: Shape 346">
              <a:extLst>
                <a:ext uri="{FF2B5EF4-FFF2-40B4-BE49-F238E27FC236}">
                  <a16:creationId xmlns:a16="http://schemas.microsoft.com/office/drawing/2014/main" id="{737333A3-9B05-9C8B-6ABD-0CC1ED66D6C7}"/>
                </a:ext>
              </a:extLst>
            </p:cNvPr>
            <p:cNvSpPr/>
            <p:nvPr/>
          </p:nvSpPr>
          <p:spPr>
            <a:xfrm>
              <a:off x="7729269" y="3231725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52070 w 52069"/>
                <a:gd name="connsiteY1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5207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48" name="Free-form: Shape 347">
            <a:extLst>
              <a:ext uri="{FF2B5EF4-FFF2-40B4-BE49-F238E27FC236}">
                <a16:creationId xmlns:a16="http://schemas.microsoft.com/office/drawing/2014/main" id="{8674AA2A-C699-E4C5-1AD9-93D5B509901E}"/>
              </a:ext>
            </a:extLst>
          </p:cNvPr>
          <p:cNvSpPr/>
          <p:nvPr/>
        </p:nvSpPr>
        <p:spPr>
          <a:xfrm>
            <a:off x="7742527" y="3013231"/>
            <a:ext cx="25544" cy="25597"/>
          </a:xfrm>
          <a:custGeom>
            <a:avLst/>
            <a:gdLst>
              <a:gd name="connsiteX0" fmla="*/ 25544 w 25544"/>
              <a:gd name="connsiteY0" fmla="*/ 25597 h 25597"/>
              <a:gd name="connsiteX1" fmla="*/ 0 w 25544"/>
              <a:gd name="connsiteY1" fmla="*/ 25597 h 25597"/>
              <a:gd name="connsiteX2" fmla="*/ 12777 w 25544"/>
              <a:gd name="connsiteY2" fmla="*/ 0 h 25597"/>
              <a:gd name="connsiteX3" fmla="*/ 25544 w 25544"/>
              <a:gd name="connsiteY3" fmla="*/ 25597 h 25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544" h="25597">
                <a:moveTo>
                  <a:pt x="25544" y="25597"/>
                </a:moveTo>
                <a:lnTo>
                  <a:pt x="0" y="25597"/>
                </a:lnTo>
                <a:lnTo>
                  <a:pt x="12777" y="0"/>
                </a:lnTo>
                <a:lnTo>
                  <a:pt x="25544" y="25597"/>
                </a:lnTo>
                <a:close/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49" name="Free-form: Shape 348">
            <a:extLst>
              <a:ext uri="{FF2B5EF4-FFF2-40B4-BE49-F238E27FC236}">
                <a16:creationId xmlns:a16="http://schemas.microsoft.com/office/drawing/2014/main" id="{D2A86B1F-6D8F-F4AB-27BF-F68A45A71268}"/>
              </a:ext>
            </a:extLst>
          </p:cNvPr>
          <p:cNvSpPr/>
          <p:nvPr/>
        </p:nvSpPr>
        <p:spPr>
          <a:xfrm>
            <a:off x="8095752" y="2814560"/>
            <a:ext cx="25544" cy="25596"/>
          </a:xfrm>
          <a:custGeom>
            <a:avLst/>
            <a:gdLst>
              <a:gd name="connsiteX0" fmla="*/ 25544 w 25544"/>
              <a:gd name="connsiteY0" fmla="*/ 25596 h 25596"/>
              <a:gd name="connsiteX1" fmla="*/ 0 w 25544"/>
              <a:gd name="connsiteY1" fmla="*/ 25596 h 25596"/>
              <a:gd name="connsiteX2" fmla="*/ 12767 w 25544"/>
              <a:gd name="connsiteY2" fmla="*/ 0 h 25596"/>
              <a:gd name="connsiteX3" fmla="*/ 25544 w 25544"/>
              <a:gd name="connsiteY3" fmla="*/ 25596 h 25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544" h="25596">
                <a:moveTo>
                  <a:pt x="25544" y="25596"/>
                </a:moveTo>
                <a:lnTo>
                  <a:pt x="0" y="25596"/>
                </a:lnTo>
                <a:lnTo>
                  <a:pt x="12767" y="0"/>
                </a:lnTo>
                <a:lnTo>
                  <a:pt x="25544" y="25596"/>
                </a:lnTo>
                <a:close/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50" name="Free-form: Shape 349">
            <a:extLst>
              <a:ext uri="{FF2B5EF4-FFF2-40B4-BE49-F238E27FC236}">
                <a16:creationId xmlns:a16="http://schemas.microsoft.com/office/drawing/2014/main" id="{269B3010-0E11-D424-9B4C-B8FAB7383862}"/>
              </a:ext>
            </a:extLst>
          </p:cNvPr>
          <p:cNvSpPr/>
          <p:nvPr/>
        </p:nvSpPr>
        <p:spPr>
          <a:xfrm>
            <a:off x="8444467" y="2890999"/>
            <a:ext cx="25544" cy="25597"/>
          </a:xfrm>
          <a:custGeom>
            <a:avLst/>
            <a:gdLst>
              <a:gd name="connsiteX0" fmla="*/ 25544 w 25544"/>
              <a:gd name="connsiteY0" fmla="*/ 25597 h 25597"/>
              <a:gd name="connsiteX1" fmla="*/ 0 w 25544"/>
              <a:gd name="connsiteY1" fmla="*/ 25597 h 25597"/>
              <a:gd name="connsiteX2" fmla="*/ 12767 w 25544"/>
              <a:gd name="connsiteY2" fmla="*/ 0 h 25597"/>
              <a:gd name="connsiteX3" fmla="*/ 25544 w 25544"/>
              <a:gd name="connsiteY3" fmla="*/ 25597 h 25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544" h="25597">
                <a:moveTo>
                  <a:pt x="25544" y="25597"/>
                </a:moveTo>
                <a:lnTo>
                  <a:pt x="0" y="25597"/>
                </a:lnTo>
                <a:lnTo>
                  <a:pt x="12767" y="0"/>
                </a:lnTo>
                <a:lnTo>
                  <a:pt x="25544" y="25597"/>
                </a:lnTo>
                <a:close/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51" name="Free-form: Shape 350">
            <a:extLst>
              <a:ext uri="{FF2B5EF4-FFF2-40B4-BE49-F238E27FC236}">
                <a16:creationId xmlns:a16="http://schemas.microsoft.com/office/drawing/2014/main" id="{E560E0E5-76BE-7E7A-5F39-38FC8189EFE0}"/>
              </a:ext>
            </a:extLst>
          </p:cNvPr>
          <p:cNvSpPr/>
          <p:nvPr/>
        </p:nvSpPr>
        <p:spPr>
          <a:xfrm>
            <a:off x="8798976" y="2903797"/>
            <a:ext cx="25544" cy="25597"/>
          </a:xfrm>
          <a:custGeom>
            <a:avLst/>
            <a:gdLst>
              <a:gd name="connsiteX0" fmla="*/ 25544 w 25544"/>
              <a:gd name="connsiteY0" fmla="*/ 25597 h 25597"/>
              <a:gd name="connsiteX1" fmla="*/ 0 w 25544"/>
              <a:gd name="connsiteY1" fmla="*/ 25597 h 25597"/>
              <a:gd name="connsiteX2" fmla="*/ 12777 w 25544"/>
              <a:gd name="connsiteY2" fmla="*/ 0 h 25597"/>
              <a:gd name="connsiteX3" fmla="*/ 25544 w 25544"/>
              <a:gd name="connsiteY3" fmla="*/ 25597 h 25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544" h="25597">
                <a:moveTo>
                  <a:pt x="25544" y="25597"/>
                </a:moveTo>
                <a:lnTo>
                  <a:pt x="0" y="25597"/>
                </a:lnTo>
                <a:lnTo>
                  <a:pt x="12777" y="0"/>
                </a:lnTo>
                <a:lnTo>
                  <a:pt x="25544" y="25597"/>
                </a:lnTo>
                <a:close/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52" name="Free-form: Shape 351">
            <a:extLst>
              <a:ext uri="{FF2B5EF4-FFF2-40B4-BE49-F238E27FC236}">
                <a16:creationId xmlns:a16="http://schemas.microsoft.com/office/drawing/2014/main" id="{D0A2811F-41B4-918C-360C-31A40F8CFF41}"/>
              </a:ext>
            </a:extLst>
          </p:cNvPr>
          <p:cNvSpPr/>
          <p:nvPr/>
        </p:nvSpPr>
        <p:spPr>
          <a:xfrm>
            <a:off x="9145738" y="2801761"/>
            <a:ext cx="25544" cy="25597"/>
          </a:xfrm>
          <a:custGeom>
            <a:avLst/>
            <a:gdLst>
              <a:gd name="connsiteX0" fmla="*/ 25544 w 25544"/>
              <a:gd name="connsiteY0" fmla="*/ 25597 h 25597"/>
              <a:gd name="connsiteX1" fmla="*/ 0 w 25544"/>
              <a:gd name="connsiteY1" fmla="*/ 25597 h 25597"/>
              <a:gd name="connsiteX2" fmla="*/ 12777 w 25544"/>
              <a:gd name="connsiteY2" fmla="*/ 0 h 25597"/>
              <a:gd name="connsiteX3" fmla="*/ 25544 w 25544"/>
              <a:gd name="connsiteY3" fmla="*/ 25597 h 25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544" h="25597">
                <a:moveTo>
                  <a:pt x="25544" y="25597"/>
                </a:moveTo>
                <a:lnTo>
                  <a:pt x="0" y="25597"/>
                </a:lnTo>
                <a:lnTo>
                  <a:pt x="12777" y="0"/>
                </a:lnTo>
                <a:lnTo>
                  <a:pt x="25544" y="25597"/>
                </a:lnTo>
                <a:close/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53" name="Free-form: Shape 352">
            <a:extLst>
              <a:ext uri="{FF2B5EF4-FFF2-40B4-BE49-F238E27FC236}">
                <a16:creationId xmlns:a16="http://schemas.microsoft.com/office/drawing/2014/main" id="{127A40FC-DB83-B55F-AF22-EC41F015CFDD}"/>
              </a:ext>
            </a:extLst>
          </p:cNvPr>
          <p:cNvSpPr/>
          <p:nvPr/>
        </p:nvSpPr>
        <p:spPr>
          <a:xfrm>
            <a:off x="9500070" y="2813450"/>
            <a:ext cx="25544" cy="25597"/>
          </a:xfrm>
          <a:custGeom>
            <a:avLst/>
            <a:gdLst>
              <a:gd name="connsiteX0" fmla="*/ 25544 w 25544"/>
              <a:gd name="connsiteY0" fmla="*/ 25597 h 25597"/>
              <a:gd name="connsiteX1" fmla="*/ 0 w 25544"/>
              <a:gd name="connsiteY1" fmla="*/ 25597 h 25597"/>
              <a:gd name="connsiteX2" fmla="*/ 12777 w 25544"/>
              <a:gd name="connsiteY2" fmla="*/ 0 h 25597"/>
              <a:gd name="connsiteX3" fmla="*/ 25544 w 25544"/>
              <a:gd name="connsiteY3" fmla="*/ 25597 h 25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544" h="25597">
                <a:moveTo>
                  <a:pt x="25544" y="25597"/>
                </a:moveTo>
                <a:lnTo>
                  <a:pt x="0" y="25597"/>
                </a:lnTo>
                <a:lnTo>
                  <a:pt x="12777" y="0"/>
                </a:lnTo>
                <a:lnTo>
                  <a:pt x="25544" y="25597"/>
                </a:lnTo>
                <a:close/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54" name="Free-form: Shape 353">
            <a:extLst>
              <a:ext uri="{FF2B5EF4-FFF2-40B4-BE49-F238E27FC236}">
                <a16:creationId xmlns:a16="http://schemas.microsoft.com/office/drawing/2014/main" id="{831B1AD2-B6D3-F5F7-3000-D80386BEB03C}"/>
              </a:ext>
            </a:extLst>
          </p:cNvPr>
          <p:cNvSpPr/>
          <p:nvPr/>
        </p:nvSpPr>
        <p:spPr>
          <a:xfrm>
            <a:off x="9849484" y="3147688"/>
            <a:ext cx="25544" cy="25596"/>
          </a:xfrm>
          <a:custGeom>
            <a:avLst/>
            <a:gdLst>
              <a:gd name="connsiteX0" fmla="*/ 25544 w 25544"/>
              <a:gd name="connsiteY0" fmla="*/ 25596 h 25596"/>
              <a:gd name="connsiteX1" fmla="*/ 0 w 25544"/>
              <a:gd name="connsiteY1" fmla="*/ 25596 h 25596"/>
              <a:gd name="connsiteX2" fmla="*/ 12777 w 25544"/>
              <a:gd name="connsiteY2" fmla="*/ 0 h 25596"/>
              <a:gd name="connsiteX3" fmla="*/ 25544 w 25544"/>
              <a:gd name="connsiteY3" fmla="*/ 25596 h 25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544" h="25596">
                <a:moveTo>
                  <a:pt x="25544" y="25596"/>
                </a:moveTo>
                <a:lnTo>
                  <a:pt x="0" y="25596"/>
                </a:lnTo>
                <a:lnTo>
                  <a:pt x="12777" y="0"/>
                </a:lnTo>
                <a:lnTo>
                  <a:pt x="25544" y="25596"/>
                </a:lnTo>
                <a:close/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55" name="Free-form: Shape 354">
            <a:extLst>
              <a:ext uri="{FF2B5EF4-FFF2-40B4-BE49-F238E27FC236}">
                <a16:creationId xmlns:a16="http://schemas.microsoft.com/office/drawing/2014/main" id="{9CAE68FE-1149-E492-53A2-EE5275CD4150}"/>
              </a:ext>
            </a:extLst>
          </p:cNvPr>
          <p:cNvSpPr/>
          <p:nvPr/>
        </p:nvSpPr>
        <p:spPr>
          <a:xfrm>
            <a:off x="10198513" y="3092531"/>
            <a:ext cx="25544" cy="25596"/>
          </a:xfrm>
          <a:custGeom>
            <a:avLst/>
            <a:gdLst>
              <a:gd name="connsiteX0" fmla="*/ 25544 w 25544"/>
              <a:gd name="connsiteY0" fmla="*/ 25596 h 25596"/>
              <a:gd name="connsiteX1" fmla="*/ 0 w 25544"/>
              <a:gd name="connsiteY1" fmla="*/ 25596 h 25596"/>
              <a:gd name="connsiteX2" fmla="*/ 12777 w 25544"/>
              <a:gd name="connsiteY2" fmla="*/ 0 h 25596"/>
              <a:gd name="connsiteX3" fmla="*/ 25544 w 25544"/>
              <a:gd name="connsiteY3" fmla="*/ 25596 h 25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544" h="25596">
                <a:moveTo>
                  <a:pt x="25544" y="25596"/>
                </a:moveTo>
                <a:lnTo>
                  <a:pt x="0" y="25596"/>
                </a:lnTo>
                <a:lnTo>
                  <a:pt x="12777" y="0"/>
                </a:lnTo>
                <a:lnTo>
                  <a:pt x="25544" y="25596"/>
                </a:lnTo>
                <a:close/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56" name="Free-form: Shape 355">
            <a:extLst>
              <a:ext uri="{FF2B5EF4-FFF2-40B4-BE49-F238E27FC236}">
                <a16:creationId xmlns:a16="http://schemas.microsoft.com/office/drawing/2014/main" id="{E3C88A25-C665-D9A8-5E89-9D9DAB2692FC}"/>
              </a:ext>
            </a:extLst>
          </p:cNvPr>
          <p:cNvSpPr/>
          <p:nvPr/>
        </p:nvSpPr>
        <p:spPr>
          <a:xfrm>
            <a:off x="10550986" y="3252677"/>
            <a:ext cx="25544" cy="25596"/>
          </a:xfrm>
          <a:custGeom>
            <a:avLst/>
            <a:gdLst>
              <a:gd name="connsiteX0" fmla="*/ 25544 w 25544"/>
              <a:gd name="connsiteY0" fmla="*/ 25596 h 25596"/>
              <a:gd name="connsiteX1" fmla="*/ 0 w 25544"/>
              <a:gd name="connsiteY1" fmla="*/ 25596 h 25596"/>
              <a:gd name="connsiteX2" fmla="*/ 12767 w 25544"/>
              <a:gd name="connsiteY2" fmla="*/ 0 h 25596"/>
              <a:gd name="connsiteX3" fmla="*/ 25544 w 25544"/>
              <a:gd name="connsiteY3" fmla="*/ 25596 h 25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544" h="25596">
                <a:moveTo>
                  <a:pt x="25544" y="25596"/>
                </a:moveTo>
                <a:lnTo>
                  <a:pt x="0" y="25596"/>
                </a:lnTo>
                <a:lnTo>
                  <a:pt x="12767" y="0"/>
                </a:lnTo>
                <a:lnTo>
                  <a:pt x="25544" y="25596"/>
                </a:lnTo>
                <a:close/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57" name="Free-form: Shape 356">
            <a:extLst>
              <a:ext uri="{FF2B5EF4-FFF2-40B4-BE49-F238E27FC236}">
                <a16:creationId xmlns:a16="http://schemas.microsoft.com/office/drawing/2014/main" id="{D15C9F75-8036-4796-7FB9-0E2A23E0312C}"/>
              </a:ext>
            </a:extLst>
          </p:cNvPr>
          <p:cNvSpPr/>
          <p:nvPr/>
        </p:nvSpPr>
        <p:spPr>
          <a:xfrm>
            <a:off x="10906152" y="3358984"/>
            <a:ext cx="25544" cy="25596"/>
          </a:xfrm>
          <a:custGeom>
            <a:avLst/>
            <a:gdLst>
              <a:gd name="connsiteX0" fmla="*/ 25544 w 25544"/>
              <a:gd name="connsiteY0" fmla="*/ 25596 h 25596"/>
              <a:gd name="connsiteX1" fmla="*/ 0 w 25544"/>
              <a:gd name="connsiteY1" fmla="*/ 25596 h 25596"/>
              <a:gd name="connsiteX2" fmla="*/ 12777 w 25544"/>
              <a:gd name="connsiteY2" fmla="*/ 0 h 25596"/>
              <a:gd name="connsiteX3" fmla="*/ 25544 w 25544"/>
              <a:gd name="connsiteY3" fmla="*/ 25596 h 25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544" h="25596">
                <a:moveTo>
                  <a:pt x="25544" y="25596"/>
                </a:moveTo>
                <a:lnTo>
                  <a:pt x="0" y="25596"/>
                </a:lnTo>
                <a:lnTo>
                  <a:pt x="12777" y="0"/>
                </a:lnTo>
                <a:lnTo>
                  <a:pt x="25544" y="25596"/>
                </a:lnTo>
                <a:close/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58" name="Free-form: Shape 357">
            <a:extLst>
              <a:ext uri="{FF2B5EF4-FFF2-40B4-BE49-F238E27FC236}">
                <a16:creationId xmlns:a16="http://schemas.microsoft.com/office/drawing/2014/main" id="{AEF1A1C4-D728-917D-4635-BB08BB052D7E}"/>
              </a:ext>
            </a:extLst>
          </p:cNvPr>
          <p:cNvSpPr/>
          <p:nvPr/>
        </p:nvSpPr>
        <p:spPr>
          <a:xfrm>
            <a:off x="11255431" y="3442321"/>
            <a:ext cx="25544" cy="25606"/>
          </a:xfrm>
          <a:custGeom>
            <a:avLst/>
            <a:gdLst>
              <a:gd name="connsiteX0" fmla="*/ 25544 w 25544"/>
              <a:gd name="connsiteY0" fmla="*/ 25607 h 25606"/>
              <a:gd name="connsiteX1" fmla="*/ 0 w 25544"/>
              <a:gd name="connsiteY1" fmla="*/ 25607 h 25606"/>
              <a:gd name="connsiteX2" fmla="*/ 12777 w 25544"/>
              <a:gd name="connsiteY2" fmla="*/ 0 h 25606"/>
              <a:gd name="connsiteX3" fmla="*/ 25544 w 25544"/>
              <a:gd name="connsiteY3" fmla="*/ 25607 h 25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544" h="25606">
                <a:moveTo>
                  <a:pt x="25544" y="25607"/>
                </a:moveTo>
                <a:lnTo>
                  <a:pt x="0" y="25607"/>
                </a:lnTo>
                <a:lnTo>
                  <a:pt x="12777" y="0"/>
                </a:lnTo>
                <a:lnTo>
                  <a:pt x="25544" y="25607"/>
                </a:lnTo>
                <a:close/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359" name="Graphic 11">
            <a:extLst>
              <a:ext uri="{FF2B5EF4-FFF2-40B4-BE49-F238E27FC236}">
                <a16:creationId xmlns:a16="http://schemas.microsoft.com/office/drawing/2014/main" id="{E52D50F9-AFDF-49D9-FF10-611BAA312BB1}"/>
              </a:ext>
            </a:extLst>
          </p:cNvPr>
          <p:cNvGrpSpPr/>
          <p:nvPr/>
        </p:nvGrpSpPr>
        <p:grpSpPr>
          <a:xfrm>
            <a:off x="8082484" y="2518963"/>
            <a:ext cx="52069" cy="614571"/>
            <a:chOff x="8082484" y="2518963"/>
            <a:chExt cx="52069" cy="614571"/>
          </a:xfrm>
          <a:noFill/>
        </p:grpSpPr>
        <p:sp>
          <p:nvSpPr>
            <p:cNvPr id="360" name="Free-form: Shape 359">
              <a:extLst>
                <a:ext uri="{FF2B5EF4-FFF2-40B4-BE49-F238E27FC236}">
                  <a16:creationId xmlns:a16="http://schemas.microsoft.com/office/drawing/2014/main" id="{C597DC17-DCA6-5655-5D75-882707E3808B}"/>
                </a:ext>
              </a:extLst>
            </p:cNvPr>
            <p:cNvSpPr/>
            <p:nvPr/>
          </p:nvSpPr>
          <p:spPr>
            <a:xfrm>
              <a:off x="8082484" y="2518963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26035 w 52069"/>
                <a:gd name="connsiteY1" fmla="*/ 0 h 10460"/>
                <a:gd name="connsiteX2" fmla="*/ 52070 w 52069"/>
                <a:gd name="connsiteY2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26035" y="0"/>
                  </a:lnTo>
                  <a:lnTo>
                    <a:pt x="52070" y="0"/>
                  </a:lnTo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1" name="Free-form: Shape 360">
              <a:extLst>
                <a:ext uri="{FF2B5EF4-FFF2-40B4-BE49-F238E27FC236}">
                  <a16:creationId xmlns:a16="http://schemas.microsoft.com/office/drawing/2014/main" id="{1493589B-A1A3-4903-4680-44E68AFB5E1B}"/>
                </a:ext>
              </a:extLst>
            </p:cNvPr>
            <p:cNvSpPr/>
            <p:nvPr/>
          </p:nvSpPr>
          <p:spPr>
            <a:xfrm>
              <a:off x="8108518" y="2518963"/>
              <a:ext cx="10439" cy="614571"/>
            </a:xfrm>
            <a:custGeom>
              <a:avLst/>
              <a:gdLst>
                <a:gd name="connsiteX0" fmla="*/ 0 w 10439"/>
                <a:gd name="connsiteY0" fmla="*/ 614572 h 614571"/>
                <a:gd name="connsiteX1" fmla="*/ 0 w 10439"/>
                <a:gd name="connsiteY1" fmla="*/ 0 h 6145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9" h="614571">
                  <a:moveTo>
                    <a:pt x="0" y="614572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2" name="Free-form: Shape 361">
              <a:extLst>
                <a:ext uri="{FF2B5EF4-FFF2-40B4-BE49-F238E27FC236}">
                  <a16:creationId xmlns:a16="http://schemas.microsoft.com/office/drawing/2014/main" id="{5D392CF9-30D3-90D8-A4D8-C72E52533203}"/>
                </a:ext>
              </a:extLst>
            </p:cNvPr>
            <p:cNvSpPr/>
            <p:nvPr/>
          </p:nvSpPr>
          <p:spPr>
            <a:xfrm>
              <a:off x="8082484" y="3133535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52070 w 52069"/>
                <a:gd name="connsiteY1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5207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63" name="Graphic 11">
            <a:extLst>
              <a:ext uri="{FF2B5EF4-FFF2-40B4-BE49-F238E27FC236}">
                <a16:creationId xmlns:a16="http://schemas.microsoft.com/office/drawing/2014/main" id="{3D9B48BA-E4F3-CCFE-7E52-0E3F0C11111D}"/>
              </a:ext>
            </a:extLst>
          </p:cNvPr>
          <p:cNvGrpSpPr/>
          <p:nvPr/>
        </p:nvGrpSpPr>
        <p:grpSpPr>
          <a:xfrm>
            <a:off x="8431199" y="2589462"/>
            <a:ext cx="52069" cy="612137"/>
            <a:chOff x="8431199" y="2589462"/>
            <a:chExt cx="52069" cy="612137"/>
          </a:xfrm>
          <a:noFill/>
        </p:grpSpPr>
        <p:sp>
          <p:nvSpPr>
            <p:cNvPr id="364" name="Free-form: Shape 363">
              <a:extLst>
                <a:ext uri="{FF2B5EF4-FFF2-40B4-BE49-F238E27FC236}">
                  <a16:creationId xmlns:a16="http://schemas.microsoft.com/office/drawing/2014/main" id="{026F5F67-139A-7B38-CB13-74DAD96F2BE9}"/>
                </a:ext>
              </a:extLst>
            </p:cNvPr>
            <p:cNvSpPr/>
            <p:nvPr/>
          </p:nvSpPr>
          <p:spPr>
            <a:xfrm>
              <a:off x="8431199" y="2589462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26035 w 52069"/>
                <a:gd name="connsiteY1" fmla="*/ 0 h 10460"/>
                <a:gd name="connsiteX2" fmla="*/ 52070 w 52069"/>
                <a:gd name="connsiteY2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26035" y="0"/>
                  </a:lnTo>
                  <a:lnTo>
                    <a:pt x="52070" y="0"/>
                  </a:lnTo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5" name="Free-form: Shape 364">
              <a:extLst>
                <a:ext uri="{FF2B5EF4-FFF2-40B4-BE49-F238E27FC236}">
                  <a16:creationId xmlns:a16="http://schemas.microsoft.com/office/drawing/2014/main" id="{24E53534-2508-79E6-F7C2-456D01FF8913}"/>
                </a:ext>
              </a:extLst>
            </p:cNvPr>
            <p:cNvSpPr/>
            <p:nvPr/>
          </p:nvSpPr>
          <p:spPr>
            <a:xfrm>
              <a:off x="8457234" y="2589462"/>
              <a:ext cx="10439" cy="612137"/>
            </a:xfrm>
            <a:custGeom>
              <a:avLst/>
              <a:gdLst>
                <a:gd name="connsiteX0" fmla="*/ 0 w 10439"/>
                <a:gd name="connsiteY0" fmla="*/ 612138 h 612137"/>
                <a:gd name="connsiteX1" fmla="*/ 0 w 10439"/>
                <a:gd name="connsiteY1" fmla="*/ 0 h 6121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9" h="612137">
                  <a:moveTo>
                    <a:pt x="0" y="612138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6" name="Free-form: Shape 365">
              <a:extLst>
                <a:ext uri="{FF2B5EF4-FFF2-40B4-BE49-F238E27FC236}">
                  <a16:creationId xmlns:a16="http://schemas.microsoft.com/office/drawing/2014/main" id="{7159B2A2-6F39-C895-A71A-DA566199F431}"/>
                </a:ext>
              </a:extLst>
            </p:cNvPr>
            <p:cNvSpPr/>
            <p:nvPr/>
          </p:nvSpPr>
          <p:spPr>
            <a:xfrm>
              <a:off x="8431199" y="3201600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52070 w 52069"/>
                <a:gd name="connsiteY1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5207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67" name="Graphic 11">
            <a:extLst>
              <a:ext uri="{FF2B5EF4-FFF2-40B4-BE49-F238E27FC236}">
                <a16:creationId xmlns:a16="http://schemas.microsoft.com/office/drawing/2014/main" id="{054CB456-2B59-AE95-B8C4-3AFE3602593C}"/>
              </a:ext>
            </a:extLst>
          </p:cNvPr>
          <p:cNvGrpSpPr/>
          <p:nvPr/>
        </p:nvGrpSpPr>
        <p:grpSpPr>
          <a:xfrm>
            <a:off x="8785718" y="2623931"/>
            <a:ext cx="52069" cy="577669"/>
            <a:chOff x="8785718" y="2623931"/>
            <a:chExt cx="52069" cy="577669"/>
          </a:xfrm>
          <a:noFill/>
        </p:grpSpPr>
        <p:sp>
          <p:nvSpPr>
            <p:cNvPr id="368" name="Free-form: Shape 367">
              <a:extLst>
                <a:ext uri="{FF2B5EF4-FFF2-40B4-BE49-F238E27FC236}">
                  <a16:creationId xmlns:a16="http://schemas.microsoft.com/office/drawing/2014/main" id="{185D1D2C-9628-58CC-6BA4-DC0471F52710}"/>
                </a:ext>
              </a:extLst>
            </p:cNvPr>
            <p:cNvSpPr/>
            <p:nvPr/>
          </p:nvSpPr>
          <p:spPr>
            <a:xfrm>
              <a:off x="8785718" y="2623931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26035 w 52069"/>
                <a:gd name="connsiteY1" fmla="*/ 0 h 10460"/>
                <a:gd name="connsiteX2" fmla="*/ 52070 w 52069"/>
                <a:gd name="connsiteY2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26035" y="0"/>
                  </a:lnTo>
                  <a:lnTo>
                    <a:pt x="52070" y="0"/>
                  </a:lnTo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9" name="Free-form: Shape 368">
              <a:extLst>
                <a:ext uri="{FF2B5EF4-FFF2-40B4-BE49-F238E27FC236}">
                  <a16:creationId xmlns:a16="http://schemas.microsoft.com/office/drawing/2014/main" id="{DC9FEA5E-7591-8DDF-164F-08D5F03798E5}"/>
                </a:ext>
              </a:extLst>
            </p:cNvPr>
            <p:cNvSpPr/>
            <p:nvPr/>
          </p:nvSpPr>
          <p:spPr>
            <a:xfrm>
              <a:off x="8811753" y="2623931"/>
              <a:ext cx="10439" cy="577669"/>
            </a:xfrm>
            <a:custGeom>
              <a:avLst/>
              <a:gdLst>
                <a:gd name="connsiteX0" fmla="*/ 0 w 10439"/>
                <a:gd name="connsiteY0" fmla="*/ 577669 h 577669"/>
                <a:gd name="connsiteX1" fmla="*/ 0 w 10439"/>
                <a:gd name="connsiteY1" fmla="*/ 0 h 577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9" h="577669">
                  <a:moveTo>
                    <a:pt x="0" y="577669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0" name="Free-form: Shape 369">
              <a:extLst>
                <a:ext uri="{FF2B5EF4-FFF2-40B4-BE49-F238E27FC236}">
                  <a16:creationId xmlns:a16="http://schemas.microsoft.com/office/drawing/2014/main" id="{15BEEF81-55D0-C97F-836E-CE01B9FE7DDA}"/>
                </a:ext>
              </a:extLst>
            </p:cNvPr>
            <p:cNvSpPr/>
            <p:nvPr/>
          </p:nvSpPr>
          <p:spPr>
            <a:xfrm>
              <a:off x="8785718" y="3201600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52070 w 52069"/>
                <a:gd name="connsiteY1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5207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71" name="Graphic 11">
            <a:extLst>
              <a:ext uri="{FF2B5EF4-FFF2-40B4-BE49-F238E27FC236}">
                <a16:creationId xmlns:a16="http://schemas.microsoft.com/office/drawing/2014/main" id="{AF70EDB1-D7FF-A521-EE45-0F1A5B6E78A9}"/>
              </a:ext>
            </a:extLst>
          </p:cNvPr>
          <p:cNvGrpSpPr/>
          <p:nvPr/>
        </p:nvGrpSpPr>
        <p:grpSpPr>
          <a:xfrm>
            <a:off x="9132481" y="2455316"/>
            <a:ext cx="52069" cy="714066"/>
            <a:chOff x="9132481" y="2455316"/>
            <a:chExt cx="52069" cy="714066"/>
          </a:xfrm>
          <a:noFill/>
        </p:grpSpPr>
        <p:sp>
          <p:nvSpPr>
            <p:cNvPr id="372" name="Free-form: Shape 371">
              <a:extLst>
                <a:ext uri="{FF2B5EF4-FFF2-40B4-BE49-F238E27FC236}">
                  <a16:creationId xmlns:a16="http://schemas.microsoft.com/office/drawing/2014/main" id="{F3E34680-0E4D-C005-8566-F9AABD0A3CFB}"/>
                </a:ext>
              </a:extLst>
            </p:cNvPr>
            <p:cNvSpPr/>
            <p:nvPr/>
          </p:nvSpPr>
          <p:spPr>
            <a:xfrm>
              <a:off x="9132481" y="2455316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26035 w 52069"/>
                <a:gd name="connsiteY1" fmla="*/ 0 h 10460"/>
                <a:gd name="connsiteX2" fmla="*/ 52070 w 52069"/>
                <a:gd name="connsiteY2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26035" y="0"/>
                  </a:lnTo>
                  <a:lnTo>
                    <a:pt x="52070" y="0"/>
                  </a:lnTo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3" name="Free-form: Shape 372">
              <a:extLst>
                <a:ext uri="{FF2B5EF4-FFF2-40B4-BE49-F238E27FC236}">
                  <a16:creationId xmlns:a16="http://schemas.microsoft.com/office/drawing/2014/main" id="{A44AEFA0-0575-3240-EBF0-AFA4A181A49B}"/>
                </a:ext>
              </a:extLst>
            </p:cNvPr>
            <p:cNvSpPr/>
            <p:nvPr/>
          </p:nvSpPr>
          <p:spPr>
            <a:xfrm>
              <a:off x="9158516" y="2455316"/>
              <a:ext cx="10439" cy="714066"/>
            </a:xfrm>
            <a:custGeom>
              <a:avLst/>
              <a:gdLst>
                <a:gd name="connsiteX0" fmla="*/ 0 w 10439"/>
                <a:gd name="connsiteY0" fmla="*/ 714066 h 714066"/>
                <a:gd name="connsiteX1" fmla="*/ 0 w 10439"/>
                <a:gd name="connsiteY1" fmla="*/ 0 h 7140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9" h="714066">
                  <a:moveTo>
                    <a:pt x="0" y="714066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4" name="Free-form: Shape 373">
              <a:extLst>
                <a:ext uri="{FF2B5EF4-FFF2-40B4-BE49-F238E27FC236}">
                  <a16:creationId xmlns:a16="http://schemas.microsoft.com/office/drawing/2014/main" id="{61D65E42-8C37-D5C9-F52E-49D5B4593DF0}"/>
                </a:ext>
              </a:extLst>
            </p:cNvPr>
            <p:cNvSpPr/>
            <p:nvPr/>
          </p:nvSpPr>
          <p:spPr>
            <a:xfrm>
              <a:off x="9132481" y="3169382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52070 w 52069"/>
                <a:gd name="connsiteY1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5207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75" name="Graphic 11">
            <a:extLst>
              <a:ext uri="{FF2B5EF4-FFF2-40B4-BE49-F238E27FC236}">
                <a16:creationId xmlns:a16="http://schemas.microsoft.com/office/drawing/2014/main" id="{F7B6989A-8742-12E2-7EA7-831BAC5524BC}"/>
              </a:ext>
            </a:extLst>
          </p:cNvPr>
          <p:cNvGrpSpPr/>
          <p:nvPr/>
        </p:nvGrpSpPr>
        <p:grpSpPr>
          <a:xfrm>
            <a:off x="9486812" y="2421748"/>
            <a:ext cx="52069" cy="809977"/>
            <a:chOff x="9486812" y="2421748"/>
            <a:chExt cx="52069" cy="809977"/>
          </a:xfrm>
          <a:noFill/>
        </p:grpSpPr>
        <p:sp>
          <p:nvSpPr>
            <p:cNvPr id="376" name="Free-form: Shape 375">
              <a:extLst>
                <a:ext uri="{FF2B5EF4-FFF2-40B4-BE49-F238E27FC236}">
                  <a16:creationId xmlns:a16="http://schemas.microsoft.com/office/drawing/2014/main" id="{8D9D53AA-6C98-9210-AB05-8896E41369DD}"/>
                </a:ext>
              </a:extLst>
            </p:cNvPr>
            <p:cNvSpPr/>
            <p:nvPr/>
          </p:nvSpPr>
          <p:spPr>
            <a:xfrm>
              <a:off x="9486812" y="2421748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26035 w 52069"/>
                <a:gd name="connsiteY1" fmla="*/ 0 h 10460"/>
                <a:gd name="connsiteX2" fmla="*/ 52070 w 52069"/>
                <a:gd name="connsiteY2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26035" y="0"/>
                  </a:lnTo>
                  <a:lnTo>
                    <a:pt x="52070" y="0"/>
                  </a:lnTo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7" name="Free-form: Shape 376">
              <a:extLst>
                <a:ext uri="{FF2B5EF4-FFF2-40B4-BE49-F238E27FC236}">
                  <a16:creationId xmlns:a16="http://schemas.microsoft.com/office/drawing/2014/main" id="{9F45C4AE-F7A3-28A4-1407-AB236B71B1FF}"/>
                </a:ext>
              </a:extLst>
            </p:cNvPr>
            <p:cNvSpPr/>
            <p:nvPr/>
          </p:nvSpPr>
          <p:spPr>
            <a:xfrm>
              <a:off x="9512847" y="2421748"/>
              <a:ext cx="10439" cy="809977"/>
            </a:xfrm>
            <a:custGeom>
              <a:avLst/>
              <a:gdLst>
                <a:gd name="connsiteX0" fmla="*/ 0 w 10439"/>
                <a:gd name="connsiteY0" fmla="*/ 809977 h 809977"/>
                <a:gd name="connsiteX1" fmla="*/ 0 w 10439"/>
                <a:gd name="connsiteY1" fmla="*/ 0 h 809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9" h="809977">
                  <a:moveTo>
                    <a:pt x="0" y="809977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8" name="Free-form: Shape 377">
              <a:extLst>
                <a:ext uri="{FF2B5EF4-FFF2-40B4-BE49-F238E27FC236}">
                  <a16:creationId xmlns:a16="http://schemas.microsoft.com/office/drawing/2014/main" id="{47A75325-A530-9D58-E0AE-FFB853D247C6}"/>
                </a:ext>
              </a:extLst>
            </p:cNvPr>
            <p:cNvSpPr/>
            <p:nvPr/>
          </p:nvSpPr>
          <p:spPr>
            <a:xfrm>
              <a:off x="9486812" y="3231725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52070 w 52069"/>
                <a:gd name="connsiteY1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5207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79" name="Graphic 11">
            <a:extLst>
              <a:ext uri="{FF2B5EF4-FFF2-40B4-BE49-F238E27FC236}">
                <a16:creationId xmlns:a16="http://schemas.microsoft.com/office/drawing/2014/main" id="{5A4FB9C8-5107-3FBE-7A2A-714E6A569DEA}"/>
              </a:ext>
            </a:extLst>
          </p:cNvPr>
          <p:cNvGrpSpPr/>
          <p:nvPr/>
        </p:nvGrpSpPr>
        <p:grpSpPr>
          <a:xfrm>
            <a:off x="9836227" y="2827496"/>
            <a:ext cx="52069" cy="658329"/>
            <a:chOff x="9836227" y="2827496"/>
            <a:chExt cx="52069" cy="658329"/>
          </a:xfrm>
          <a:noFill/>
        </p:grpSpPr>
        <p:sp>
          <p:nvSpPr>
            <p:cNvPr id="380" name="Free-form: Shape 379">
              <a:extLst>
                <a:ext uri="{FF2B5EF4-FFF2-40B4-BE49-F238E27FC236}">
                  <a16:creationId xmlns:a16="http://schemas.microsoft.com/office/drawing/2014/main" id="{A077719D-4A0F-7C73-D29B-FBF9E6DD50B4}"/>
                </a:ext>
              </a:extLst>
            </p:cNvPr>
            <p:cNvSpPr/>
            <p:nvPr/>
          </p:nvSpPr>
          <p:spPr>
            <a:xfrm>
              <a:off x="9836227" y="2827496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26035 w 52069"/>
                <a:gd name="connsiteY1" fmla="*/ 0 h 10460"/>
                <a:gd name="connsiteX2" fmla="*/ 52070 w 52069"/>
                <a:gd name="connsiteY2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26035" y="0"/>
                  </a:lnTo>
                  <a:lnTo>
                    <a:pt x="52070" y="0"/>
                  </a:lnTo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1" name="Free-form: Shape 380">
              <a:extLst>
                <a:ext uri="{FF2B5EF4-FFF2-40B4-BE49-F238E27FC236}">
                  <a16:creationId xmlns:a16="http://schemas.microsoft.com/office/drawing/2014/main" id="{C92E1658-09FE-7E7D-C705-FD90057967C5}"/>
                </a:ext>
              </a:extLst>
            </p:cNvPr>
            <p:cNvSpPr/>
            <p:nvPr/>
          </p:nvSpPr>
          <p:spPr>
            <a:xfrm>
              <a:off x="9862262" y="2827497"/>
              <a:ext cx="10439" cy="658327"/>
            </a:xfrm>
            <a:custGeom>
              <a:avLst/>
              <a:gdLst>
                <a:gd name="connsiteX0" fmla="*/ 0 w 10439"/>
                <a:gd name="connsiteY0" fmla="*/ 658328 h 658327"/>
                <a:gd name="connsiteX1" fmla="*/ 0 w 10439"/>
                <a:gd name="connsiteY1" fmla="*/ 0 h 658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9" h="658327">
                  <a:moveTo>
                    <a:pt x="0" y="658328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2" name="Free-form: Shape 381">
              <a:extLst>
                <a:ext uri="{FF2B5EF4-FFF2-40B4-BE49-F238E27FC236}">
                  <a16:creationId xmlns:a16="http://schemas.microsoft.com/office/drawing/2014/main" id="{D3118A8D-E9B1-3DDB-A2BB-E73BFD44504C}"/>
                </a:ext>
              </a:extLst>
            </p:cNvPr>
            <p:cNvSpPr/>
            <p:nvPr/>
          </p:nvSpPr>
          <p:spPr>
            <a:xfrm>
              <a:off x="9836227" y="3485825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52070 w 52069"/>
                <a:gd name="connsiteY1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5207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83" name="Graphic 11">
            <a:extLst>
              <a:ext uri="{FF2B5EF4-FFF2-40B4-BE49-F238E27FC236}">
                <a16:creationId xmlns:a16="http://schemas.microsoft.com/office/drawing/2014/main" id="{0B551F40-F5D7-A07E-EAF4-C08E59E1CB14}"/>
              </a:ext>
            </a:extLst>
          </p:cNvPr>
          <p:cNvGrpSpPr/>
          <p:nvPr/>
        </p:nvGrpSpPr>
        <p:grpSpPr>
          <a:xfrm>
            <a:off x="10185255" y="2752537"/>
            <a:ext cx="52069" cy="712534"/>
            <a:chOff x="10185255" y="2752537"/>
            <a:chExt cx="52069" cy="712534"/>
          </a:xfrm>
          <a:noFill/>
        </p:grpSpPr>
        <p:sp>
          <p:nvSpPr>
            <p:cNvPr id="384" name="Free-form: Shape 383">
              <a:extLst>
                <a:ext uri="{FF2B5EF4-FFF2-40B4-BE49-F238E27FC236}">
                  <a16:creationId xmlns:a16="http://schemas.microsoft.com/office/drawing/2014/main" id="{5DEAA598-56A8-5FE9-F2A9-C05D80F30BA4}"/>
                </a:ext>
              </a:extLst>
            </p:cNvPr>
            <p:cNvSpPr/>
            <p:nvPr/>
          </p:nvSpPr>
          <p:spPr>
            <a:xfrm>
              <a:off x="10185255" y="2752537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26035 w 52069"/>
                <a:gd name="connsiteY1" fmla="*/ 0 h 10460"/>
                <a:gd name="connsiteX2" fmla="*/ 52070 w 52069"/>
                <a:gd name="connsiteY2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26035" y="0"/>
                  </a:lnTo>
                  <a:lnTo>
                    <a:pt x="52070" y="0"/>
                  </a:lnTo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5" name="Free-form: Shape 384">
              <a:extLst>
                <a:ext uri="{FF2B5EF4-FFF2-40B4-BE49-F238E27FC236}">
                  <a16:creationId xmlns:a16="http://schemas.microsoft.com/office/drawing/2014/main" id="{34D75A0A-B280-8221-EE58-5046E81DA015}"/>
                </a:ext>
              </a:extLst>
            </p:cNvPr>
            <p:cNvSpPr/>
            <p:nvPr/>
          </p:nvSpPr>
          <p:spPr>
            <a:xfrm>
              <a:off x="10211290" y="2752537"/>
              <a:ext cx="10439" cy="712534"/>
            </a:xfrm>
            <a:custGeom>
              <a:avLst/>
              <a:gdLst>
                <a:gd name="connsiteX0" fmla="*/ 0 w 10439"/>
                <a:gd name="connsiteY0" fmla="*/ 712535 h 712534"/>
                <a:gd name="connsiteX1" fmla="*/ 0 w 10439"/>
                <a:gd name="connsiteY1" fmla="*/ 0 h 712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9" h="712534">
                  <a:moveTo>
                    <a:pt x="0" y="712535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6" name="Free-form: Shape 385">
              <a:extLst>
                <a:ext uri="{FF2B5EF4-FFF2-40B4-BE49-F238E27FC236}">
                  <a16:creationId xmlns:a16="http://schemas.microsoft.com/office/drawing/2014/main" id="{1DD3DDAD-DBB9-15CD-0717-9E80C8D7BA5A}"/>
                </a:ext>
              </a:extLst>
            </p:cNvPr>
            <p:cNvSpPr/>
            <p:nvPr/>
          </p:nvSpPr>
          <p:spPr>
            <a:xfrm>
              <a:off x="10185255" y="3465072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52070 w 52069"/>
                <a:gd name="connsiteY1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5207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87" name="Graphic 11">
            <a:extLst>
              <a:ext uri="{FF2B5EF4-FFF2-40B4-BE49-F238E27FC236}">
                <a16:creationId xmlns:a16="http://schemas.microsoft.com/office/drawing/2014/main" id="{5934E98A-CFA3-8E68-8B5F-2A37306A1CB8}"/>
              </a:ext>
            </a:extLst>
          </p:cNvPr>
          <p:cNvGrpSpPr/>
          <p:nvPr/>
        </p:nvGrpSpPr>
        <p:grpSpPr>
          <a:xfrm>
            <a:off x="10537718" y="2895529"/>
            <a:ext cx="52080" cy="744458"/>
            <a:chOff x="10537718" y="2895529"/>
            <a:chExt cx="52080" cy="744458"/>
          </a:xfrm>
          <a:noFill/>
        </p:grpSpPr>
        <p:sp>
          <p:nvSpPr>
            <p:cNvPr id="388" name="Free-form: Shape 387">
              <a:extLst>
                <a:ext uri="{FF2B5EF4-FFF2-40B4-BE49-F238E27FC236}">
                  <a16:creationId xmlns:a16="http://schemas.microsoft.com/office/drawing/2014/main" id="{2FBDB9C2-DD54-DD3A-CD9C-A759CFB7500F}"/>
                </a:ext>
              </a:extLst>
            </p:cNvPr>
            <p:cNvSpPr/>
            <p:nvPr/>
          </p:nvSpPr>
          <p:spPr>
            <a:xfrm>
              <a:off x="10537718" y="2895529"/>
              <a:ext cx="52080" cy="10460"/>
            </a:xfrm>
            <a:custGeom>
              <a:avLst/>
              <a:gdLst>
                <a:gd name="connsiteX0" fmla="*/ 0 w 52080"/>
                <a:gd name="connsiteY0" fmla="*/ 0 h 10460"/>
                <a:gd name="connsiteX1" fmla="*/ 26035 w 52080"/>
                <a:gd name="connsiteY1" fmla="*/ 0 h 10460"/>
                <a:gd name="connsiteX2" fmla="*/ 52080 w 52080"/>
                <a:gd name="connsiteY2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80" h="10460">
                  <a:moveTo>
                    <a:pt x="0" y="0"/>
                  </a:moveTo>
                  <a:lnTo>
                    <a:pt x="26035" y="0"/>
                  </a:lnTo>
                  <a:lnTo>
                    <a:pt x="52080" y="0"/>
                  </a:lnTo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9" name="Free-form: Shape 388">
              <a:extLst>
                <a:ext uri="{FF2B5EF4-FFF2-40B4-BE49-F238E27FC236}">
                  <a16:creationId xmlns:a16="http://schemas.microsoft.com/office/drawing/2014/main" id="{84D6D849-C918-D2AB-D2A2-76BABAF7F7F4}"/>
                </a:ext>
              </a:extLst>
            </p:cNvPr>
            <p:cNvSpPr/>
            <p:nvPr/>
          </p:nvSpPr>
          <p:spPr>
            <a:xfrm>
              <a:off x="10563753" y="2895531"/>
              <a:ext cx="10439" cy="744457"/>
            </a:xfrm>
            <a:custGeom>
              <a:avLst/>
              <a:gdLst>
                <a:gd name="connsiteX0" fmla="*/ 0 w 10439"/>
                <a:gd name="connsiteY0" fmla="*/ 744458 h 744457"/>
                <a:gd name="connsiteX1" fmla="*/ 0 w 10439"/>
                <a:gd name="connsiteY1" fmla="*/ 0 h 7444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9" h="744457">
                  <a:moveTo>
                    <a:pt x="0" y="744458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0" name="Free-form: Shape 389">
              <a:extLst>
                <a:ext uri="{FF2B5EF4-FFF2-40B4-BE49-F238E27FC236}">
                  <a16:creationId xmlns:a16="http://schemas.microsoft.com/office/drawing/2014/main" id="{AD5C6BC5-D743-2C6A-5BBD-5F76994D5327}"/>
                </a:ext>
              </a:extLst>
            </p:cNvPr>
            <p:cNvSpPr/>
            <p:nvPr/>
          </p:nvSpPr>
          <p:spPr>
            <a:xfrm>
              <a:off x="10537718" y="3639988"/>
              <a:ext cx="52080" cy="10460"/>
            </a:xfrm>
            <a:custGeom>
              <a:avLst/>
              <a:gdLst>
                <a:gd name="connsiteX0" fmla="*/ 0 w 52080"/>
                <a:gd name="connsiteY0" fmla="*/ 0 h 10460"/>
                <a:gd name="connsiteX1" fmla="*/ 52080 w 52080"/>
                <a:gd name="connsiteY1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2080" h="10460">
                  <a:moveTo>
                    <a:pt x="0" y="0"/>
                  </a:moveTo>
                  <a:lnTo>
                    <a:pt x="5208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1" name="Graphic 11">
            <a:extLst>
              <a:ext uri="{FF2B5EF4-FFF2-40B4-BE49-F238E27FC236}">
                <a16:creationId xmlns:a16="http://schemas.microsoft.com/office/drawing/2014/main" id="{0AB46497-2A7D-66D6-4B05-8E61C0CC286E}"/>
              </a:ext>
            </a:extLst>
          </p:cNvPr>
          <p:cNvGrpSpPr/>
          <p:nvPr/>
        </p:nvGrpSpPr>
        <p:grpSpPr>
          <a:xfrm>
            <a:off x="10892895" y="3021302"/>
            <a:ext cx="52069" cy="704407"/>
            <a:chOff x="10892895" y="3021302"/>
            <a:chExt cx="52069" cy="704407"/>
          </a:xfrm>
          <a:noFill/>
        </p:grpSpPr>
        <p:sp>
          <p:nvSpPr>
            <p:cNvPr id="392" name="Free-form: Shape 391">
              <a:extLst>
                <a:ext uri="{FF2B5EF4-FFF2-40B4-BE49-F238E27FC236}">
                  <a16:creationId xmlns:a16="http://schemas.microsoft.com/office/drawing/2014/main" id="{E5CCDEE9-628C-26D2-BD99-CF7E46554BF4}"/>
                </a:ext>
              </a:extLst>
            </p:cNvPr>
            <p:cNvSpPr/>
            <p:nvPr/>
          </p:nvSpPr>
          <p:spPr>
            <a:xfrm>
              <a:off x="10892895" y="3021302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26035 w 52069"/>
                <a:gd name="connsiteY1" fmla="*/ 0 h 10460"/>
                <a:gd name="connsiteX2" fmla="*/ 52070 w 52069"/>
                <a:gd name="connsiteY2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26035" y="0"/>
                  </a:lnTo>
                  <a:lnTo>
                    <a:pt x="52070" y="0"/>
                  </a:lnTo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3" name="Free-form: Shape 392">
              <a:extLst>
                <a:ext uri="{FF2B5EF4-FFF2-40B4-BE49-F238E27FC236}">
                  <a16:creationId xmlns:a16="http://schemas.microsoft.com/office/drawing/2014/main" id="{0A101580-52D9-444D-E6A9-7B4083602088}"/>
                </a:ext>
              </a:extLst>
            </p:cNvPr>
            <p:cNvSpPr/>
            <p:nvPr/>
          </p:nvSpPr>
          <p:spPr>
            <a:xfrm>
              <a:off x="10918930" y="3021302"/>
              <a:ext cx="10439" cy="704407"/>
            </a:xfrm>
            <a:custGeom>
              <a:avLst/>
              <a:gdLst>
                <a:gd name="connsiteX0" fmla="*/ 0 w 10439"/>
                <a:gd name="connsiteY0" fmla="*/ 704407 h 704407"/>
                <a:gd name="connsiteX1" fmla="*/ 0 w 10439"/>
                <a:gd name="connsiteY1" fmla="*/ 0 h 7044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9" h="704407">
                  <a:moveTo>
                    <a:pt x="0" y="704407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4" name="Free-form: Shape 393">
              <a:extLst>
                <a:ext uri="{FF2B5EF4-FFF2-40B4-BE49-F238E27FC236}">
                  <a16:creationId xmlns:a16="http://schemas.microsoft.com/office/drawing/2014/main" id="{0C594C4E-0563-1242-9C99-A8149F0C1B92}"/>
                </a:ext>
              </a:extLst>
            </p:cNvPr>
            <p:cNvSpPr/>
            <p:nvPr/>
          </p:nvSpPr>
          <p:spPr>
            <a:xfrm>
              <a:off x="10892895" y="3725709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52070 w 52069"/>
                <a:gd name="connsiteY1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5207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5" name="Graphic 11">
            <a:extLst>
              <a:ext uri="{FF2B5EF4-FFF2-40B4-BE49-F238E27FC236}">
                <a16:creationId xmlns:a16="http://schemas.microsoft.com/office/drawing/2014/main" id="{F3B8DA50-78F9-C7D6-CC46-0B6C7EE2764D}"/>
              </a:ext>
            </a:extLst>
          </p:cNvPr>
          <p:cNvGrpSpPr/>
          <p:nvPr/>
        </p:nvGrpSpPr>
        <p:grpSpPr>
          <a:xfrm>
            <a:off x="11242173" y="3092531"/>
            <a:ext cx="52069" cy="736546"/>
            <a:chOff x="11242173" y="3092531"/>
            <a:chExt cx="52069" cy="736546"/>
          </a:xfrm>
          <a:noFill/>
        </p:grpSpPr>
        <p:sp>
          <p:nvSpPr>
            <p:cNvPr id="396" name="Free-form: Shape 395">
              <a:extLst>
                <a:ext uri="{FF2B5EF4-FFF2-40B4-BE49-F238E27FC236}">
                  <a16:creationId xmlns:a16="http://schemas.microsoft.com/office/drawing/2014/main" id="{3DF4E71F-6143-7E48-E51C-207D70C21B77}"/>
                </a:ext>
              </a:extLst>
            </p:cNvPr>
            <p:cNvSpPr/>
            <p:nvPr/>
          </p:nvSpPr>
          <p:spPr>
            <a:xfrm>
              <a:off x="11242173" y="3092531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26035 w 52069"/>
                <a:gd name="connsiteY1" fmla="*/ 0 h 10460"/>
                <a:gd name="connsiteX2" fmla="*/ 52070 w 52069"/>
                <a:gd name="connsiteY2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26035" y="0"/>
                  </a:lnTo>
                  <a:lnTo>
                    <a:pt x="52070" y="0"/>
                  </a:lnTo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7" name="Free-form: Shape 396">
              <a:extLst>
                <a:ext uri="{FF2B5EF4-FFF2-40B4-BE49-F238E27FC236}">
                  <a16:creationId xmlns:a16="http://schemas.microsoft.com/office/drawing/2014/main" id="{4C16E980-DE18-4A8A-F5A3-4EBCB7CED3D8}"/>
                </a:ext>
              </a:extLst>
            </p:cNvPr>
            <p:cNvSpPr/>
            <p:nvPr/>
          </p:nvSpPr>
          <p:spPr>
            <a:xfrm>
              <a:off x="11268208" y="3092531"/>
              <a:ext cx="10439" cy="736546"/>
            </a:xfrm>
            <a:custGeom>
              <a:avLst/>
              <a:gdLst>
                <a:gd name="connsiteX0" fmla="*/ 0 w 10439"/>
                <a:gd name="connsiteY0" fmla="*/ 736546 h 736546"/>
                <a:gd name="connsiteX1" fmla="*/ 0 w 10439"/>
                <a:gd name="connsiteY1" fmla="*/ 0 h 7365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9" h="736546">
                  <a:moveTo>
                    <a:pt x="0" y="736546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8" name="Free-form: Shape 397">
              <a:extLst>
                <a:ext uri="{FF2B5EF4-FFF2-40B4-BE49-F238E27FC236}">
                  <a16:creationId xmlns:a16="http://schemas.microsoft.com/office/drawing/2014/main" id="{BDA311A2-48D7-6734-B0B6-67F3B6B4AFFB}"/>
                </a:ext>
              </a:extLst>
            </p:cNvPr>
            <p:cNvSpPr/>
            <p:nvPr/>
          </p:nvSpPr>
          <p:spPr>
            <a:xfrm>
              <a:off x="11242174" y="3829077"/>
              <a:ext cx="52069" cy="10460"/>
            </a:xfrm>
            <a:custGeom>
              <a:avLst/>
              <a:gdLst>
                <a:gd name="connsiteX0" fmla="*/ 0 w 52069"/>
                <a:gd name="connsiteY0" fmla="*/ 0 h 10460"/>
                <a:gd name="connsiteX1" fmla="*/ 52070 w 52069"/>
                <a:gd name="connsiteY1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2069" h="10460">
                  <a:moveTo>
                    <a:pt x="0" y="0"/>
                  </a:moveTo>
                  <a:lnTo>
                    <a:pt x="5207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99" name="Free-form: Shape 398">
            <a:extLst>
              <a:ext uri="{FF2B5EF4-FFF2-40B4-BE49-F238E27FC236}">
                <a16:creationId xmlns:a16="http://schemas.microsoft.com/office/drawing/2014/main" id="{6CF806D4-C19F-A7C1-6384-1F3E83944CF3}"/>
              </a:ext>
            </a:extLst>
          </p:cNvPr>
          <p:cNvSpPr/>
          <p:nvPr/>
        </p:nvSpPr>
        <p:spPr>
          <a:xfrm>
            <a:off x="7404543" y="2814560"/>
            <a:ext cx="3863665" cy="640564"/>
          </a:xfrm>
          <a:custGeom>
            <a:avLst/>
            <a:gdLst>
              <a:gd name="connsiteX0" fmla="*/ 0 w 3863665"/>
              <a:gd name="connsiteY0" fmla="*/ 114834 h 640564"/>
              <a:gd name="connsiteX1" fmla="*/ 350761 w 3863665"/>
              <a:gd name="connsiteY1" fmla="*/ 211469 h 640564"/>
              <a:gd name="connsiteX2" fmla="*/ 710782 w 3863665"/>
              <a:gd name="connsiteY2" fmla="*/ 11689 h 640564"/>
              <a:gd name="connsiteX3" fmla="*/ 1052691 w 3863665"/>
              <a:gd name="connsiteY3" fmla="*/ 89237 h 640564"/>
              <a:gd name="connsiteX4" fmla="*/ 1407210 w 3863665"/>
              <a:gd name="connsiteY4" fmla="*/ 102036 h 640564"/>
              <a:gd name="connsiteX5" fmla="*/ 1766740 w 3863665"/>
              <a:gd name="connsiteY5" fmla="*/ 0 h 640564"/>
              <a:gd name="connsiteX6" fmla="*/ 2108304 w 3863665"/>
              <a:gd name="connsiteY6" fmla="*/ 11689 h 640564"/>
              <a:gd name="connsiteX7" fmla="*/ 2457719 w 3863665"/>
              <a:gd name="connsiteY7" fmla="*/ 345921 h 640564"/>
              <a:gd name="connsiteX8" fmla="*/ 2806747 w 3863665"/>
              <a:gd name="connsiteY8" fmla="*/ 290764 h 640564"/>
              <a:gd name="connsiteX9" fmla="*/ 3159210 w 3863665"/>
              <a:gd name="connsiteY9" fmla="*/ 450920 h 640564"/>
              <a:gd name="connsiteX10" fmla="*/ 3514387 w 3863665"/>
              <a:gd name="connsiteY10" fmla="*/ 557217 h 640564"/>
              <a:gd name="connsiteX11" fmla="*/ 3863666 w 3863665"/>
              <a:gd name="connsiteY11" fmla="*/ 640564 h 6405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63665" h="640564">
                <a:moveTo>
                  <a:pt x="0" y="114834"/>
                </a:moveTo>
                <a:lnTo>
                  <a:pt x="350761" y="211469"/>
                </a:lnTo>
                <a:lnTo>
                  <a:pt x="710782" y="11689"/>
                </a:lnTo>
                <a:lnTo>
                  <a:pt x="1052691" y="89237"/>
                </a:lnTo>
                <a:lnTo>
                  <a:pt x="1407210" y="102036"/>
                </a:lnTo>
                <a:lnTo>
                  <a:pt x="1766740" y="0"/>
                </a:lnTo>
                <a:lnTo>
                  <a:pt x="2108304" y="11689"/>
                </a:lnTo>
                <a:lnTo>
                  <a:pt x="2457719" y="345921"/>
                </a:lnTo>
                <a:lnTo>
                  <a:pt x="2806747" y="290764"/>
                </a:lnTo>
                <a:lnTo>
                  <a:pt x="3159210" y="450920"/>
                </a:lnTo>
                <a:lnTo>
                  <a:pt x="3514387" y="557217"/>
                </a:lnTo>
                <a:lnTo>
                  <a:pt x="3863666" y="640564"/>
                </a:lnTo>
              </a:path>
            </a:pathLst>
          </a:custGeom>
          <a:noFill/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400" name="Graphic 11">
            <a:extLst>
              <a:ext uri="{FF2B5EF4-FFF2-40B4-BE49-F238E27FC236}">
                <a16:creationId xmlns:a16="http://schemas.microsoft.com/office/drawing/2014/main" id="{AE9D05B0-68F4-FB8F-AF0E-C19109EB416C}"/>
              </a:ext>
            </a:extLst>
          </p:cNvPr>
          <p:cNvGrpSpPr/>
          <p:nvPr/>
        </p:nvGrpSpPr>
        <p:grpSpPr>
          <a:xfrm>
            <a:off x="7979116" y="4967111"/>
            <a:ext cx="2408520" cy="116860"/>
            <a:chOff x="7979116" y="4967111"/>
            <a:chExt cx="2408520" cy="116860"/>
          </a:xfrm>
        </p:grpSpPr>
        <p:sp>
          <p:nvSpPr>
            <p:cNvPr id="401" name="TextBox 400">
              <a:extLst>
                <a:ext uri="{FF2B5EF4-FFF2-40B4-BE49-F238E27FC236}">
                  <a16:creationId xmlns:a16="http://schemas.microsoft.com/office/drawing/2014/main" id="{09224074-6BB3-05C7-C577-9E6E017E30EB}"/>
                </a:ext>
              </a:extLst>
            </p:cNvPr>
            <p:cNvSpPr txBox="1"/>
            <p:nvPr/>
          </p:nvSpPr>
          <p:spPr>
            <a:xfrm>
              <a:off x="8192057" y="4921391"/>
              <a:ext cx="1032833" cy="2083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EB1700"/>
                  </a:solidFill>
                  <a:latin typeface="Arial"/>
                  <a:cs typeface="Arial"/>
                  <a:sym typeface="Arial"/>
                  <a:rtl val="0"/>
                </a:rPr>
                <a:t>D+immediate VCd</a:t>
              </a:r>
            </a:p>
          </p:txBody>
        </p:sp>
        <p:sp>
          <p:nvSpPr>
            <p:cNvPr id="402" name="TextBox 401">
              <a:extLst>
                <a:ext uri="{FF2B5EF4-FFF2-40B4-BE49-F238E27FC236}">
                  <a16:creationId xmlns:a16="http://schemas.microsoft.com/office/drawing/2014/main" id="{04CE7DA4-132B-7ACC-C9E7-C06E00F45533}"/>
                </a:ext>
              </a:extLst>
            </p:cNvPr>
            <p:cNvSpPr txBox="1"/>
            <p:nvPr/>
          </p:nvSpPr>
          <p:spPr>
            <a:xfrm>
              <a:off x="9538961" y="4921391"/>
              <a:ext cx="940116" cy="2083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D+deferred VCd</a:t>
              </a:r>
            </a:p>
          </p:txBody>
        </p:sp>
        <p:sp>
          <p:nvSpPr>
            <p:cNvPr id="403" name="Free-form: Shape 402">
              <a:extLst>
                <a:ext uri="{FF2B5EF4-FFF2-40B4-BE49-F238E27FC236}">
                  <a16:creationId xmlns:a16="http://schemas.microsoft.com/office/drawing/2014/main" id="{E03272DB-1D3C-64C0-CD41-2E7FA98AAC5B}"/>
                </a:ext>
              </a:extLst>
            </p:cNvPr>
            <p:cNvSpPr/>
            <p:nvPr/>
          </p:nvSpPr>
          <p:spPr>
            <a:xfrm>
              <a:off x="8099114" y="5008113"/>
              <a:ext cx="32422" cy="32488"/>
            </a:xfrm>
            <a:custGeom>
              <a:avLst/>
              <a:gdLst>
                <a:gd name="connsiteX0" fmla="*/ 32422 w 32422"/>
                <a:gd name="connsiteY0" fmla="*/ 16244 h 32488"/>
                <a:gd name="connsiteX1" fmla="*/ 16211 w 32422"/>
                <a:gd name="connsiteY1" fmla="*/ 32488 h 32488"/>
                <a:gd name="connsiteX2" fmla="*/ 0 w 32422"/>
                <a:gd name="connsiteY2" fmla="*/ 16244 h 32488"/>
                <a:gd name="connsiteX3" fmla="*/ 16211 w 32422"/>
                <a:gd name="connsiteY3" fmla="*/ 0 h 32488"/>
                <a:gd name="connsiteX4" fmla="*/ 32422 w 32422"/>
                <a:gd name="connsiteY4" fmla="*/ 16244 h 324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422" h="32488">
                  <a:moveTo>
                    <a:pt x="32422" y="16244"/>
                  </a:moveTo>
                  <a:cubicBezTo>
                    <a:pt x="32422" y="25216"/>
                    <a:pt x="25164" y="32488"/>
                    <a:pt x="16211" y="32488"/>
                  </a:cubicBezTo>
                  <a:cubicBezTo>
                    <a:pt x="7258" y="32488"/>
                    <a:pt x="0" y="25216"/>
                    <a:pt x="0" y="16244"/>
                  </a:cubicBezTo>
                  <a:cubicBezTo>
                    <a:pt x="0" y="7273"/>
                    <a:pt x="7258" y="0"/>
                    <a:pt x="16211" y="0"/>
                  </a:cubicBezTo>
                  <a:cubicBezTo>
                    <a:pt x="25164" y="0"/>
                    <a:pt x="32422" y="7273"/>
                    <a:pt x="32422" y="16244"/>
                  </a:cubicBezTo>
                  <a:close/>
                </a:path>
              </a:pathLst>
            </a:custGeom>
            <a:noFill/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4" name="Free-form: Shape 403">
              <a:extLst>
                <a:ext uri="{FF2B5EF4-FFF2-40B4-BE49-F238E27FC236}">
                  <a16:creationId xmlns:a16="http://schemas.microsoft.com/office/drawing/2014/main" id="{BD435FC9-2956-DB74-DD80-31C3895BC518}"/>
                </a:ext>
              </a:extLst>
            </p:cNvPr>
            <p:cNvSpPr/>
            <p:nvPr/>
          </p:nvSpPr>
          <p:spPr>
            <a:xfrm>
              <a:off x="7979116" y="5024357"/>
              <a:ext cx="272416" cy="10460"/>
            </a:xfrm>
            <a:custGeom>
              <a:avLst/>
              <a:gdLst>
                <a:gd name="connsiteX0" fmla="*/ 0 w 272416"/>
                <a:gd name="connsiteY0" fmla="*/ 0 h 10460"/>
                <a:gd name="connsiteX1" fmla="*/ 272416 w 272416"/>
                <a:gd name="connsiteY1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72416" h="10460">
                  <a:moveTo>
                    <a:pt x="0" y="0"/>
                  </a:moveTo>
                  <a:lnTo>
                    <a:pt x="272416" y="0"/>
                  </a:lnTo>
                </a:path>
              </a:pathLst>
            </a:custGeom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5" name="Free-form: Shape 404">
              <a:extLst>
                <a:ext uri="{FF2B5EF4-FFF2-40B4-BE49-F238E27FC236}">
                  <a16:creationId xmlns:a16="http://schemas.microsoft.com/office/drawing/2014/main" id="{F20CD6EE-A5D2-AB49-0B55-199B436C2FF3}"/>
                </a:ext>
              </a:extLst>
            </p:cNvPr>
            <p:cNvSpPr/>
            <p:nvPr/>
          </p:nvSpPr>
          <p:spPr>
            <a:xfrm>
              <a:off x="9302438" y="5024357"/>
              <a:ext cx="272416" cy="10460"/>
            </a:xfrm>
            <a:custGeom>
              <a:avLst/>
              <a:gdLst>
                <a:gd name="connsiteX0" fmla="*/ 0 w 272416"/>
                <a:gd name="connsiteY0" fmla="*/ 0 h 10460"/>
                <a:gd name="connsiteX1" fmla="*/ 272417 w 272416"/>
                <a:gd name="connsiteY1" fmla="*/ 0 h 10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72416" h="10460">
                  <a:moveTo>
                    <a:pt x="0" y="0"/>
                  </a:moveTo>
                  <a:lnTo>
                    <a:pt x="272417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6" name="Free-form: Shape 405">
              <a:extLst>
                <a:ext uri="{FF2B5EF4-FFF2-40B4-BE49-F238E27FC236}">
                  <a16:creationId xmlns:a16="http://schemas.microsoft.com/office/drawing/2014/main" id="{901A81AD-6027-937A-0C93-86B3DF3396EA}"/>
                </a:ext>
              </a:extLst>
            </p:cNvPr>
            <p:cNvSpPr/>
            <p:nvPr/>
          </p:nvSpPr>
          <p:spPr>
            <a:xfrm>
              <a:off x="9425869" y="5011554"/>
              <a:ext cx="25544" cy="25596"/>
            </a:xfrm>
            <a:custGeom>
              <a:avLst/>
              <a:gdLst>
                <a:gd name="connsiteX0" fmla="*/ 25544 w 25544"/>
                <a:gd name="connsiteY0" fmla="*/ 25596 h 25596"/>
                <a:gd name="connsiteX1" fmla="*/ 0 w 25544"/>
                <a:gd name="connsiteY1" fmla="*/ 25596 h 25596"/>
                <a:gd name="connsiteX2" fmla="*/ 12777 w 25544"/>
                <a:gd name="connsiteY2" fmla="*/ 0 h 25596"/>
                <a:gd name="connsiteX3" fmla="*/ 25544 w 25544"/>
                <a:gd name="connsiteY3" fmla="*/ 25596 h 25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544" h="25596">
                  <a:moveTo>
                    <a:pt x="25544" y="25596"/>
                  </a:moveTo>
                  <a:lnTo>
                    <a:pt x="0" y="25596"/>
                  </a:lnTo>
                  <a:lnTo>
                    <a:pt x="12777" y="0"/>
                  </a:lnTo>
                  <a:lnTo>
                    <a:pt x="25544" y="25596"/>
                  </a:lnTo>
                  <a:close/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07" name="Free-form: Shape 406">
            <a:extLst>
              <a:ext uri="{FF2B5EF4-FFF2-40B4-BE49-F238E27FC236}">
                <a16:creationId xmlns:a16="http://schemas.microsoft.com/office/drawing/2014/main" id="{FDE28E4C-2176-AEDE-D5EB-9CA49EEEBB74}"/>
              </a:ext>
            </a:extLst>
          </p:cNvPr>
          <p:cNvSpPr/>
          <p:nvPr/>
        </p:nvSpPr>
        <p:spPr>
          <a:xfrm>
            <a:off x="7241457" y="2129919"/>
            <a:ext cx="44212" cy="10460"/>
          </a:xfrm>
          <a:custGeom>
            <a:avLst/>
            <a:gdLst>
              <a:gd name="connsiteX0" fmla="*/ 0 w 44212"/>
              <a:gd name="connsiteY0" fmla="*/ 0 h 10460"/>
              <a:gd name="connsiteX1" fmla="*/ 44212 w 44212"/>
              <a:gd name="connsiteY1" fmla="*/ 0 h 10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4212" h="10460">
                <a:moveTo>
                  <a:pt x="0" y="0"/>
                </a:moveTo>
                <a:lnTo>
                  <a:pt x="44212" y="0"/>
                </a:lnTo>
              </a:path>
            </a:pathLst>
          </a:custGeom>
          <a:ln w="9525" cap="sq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08" name="TextBox 407">
            <a:extLst>
              <a:ext uri="{FF2B5EF4-FFF2-40B4-BE49-F238E27FC236}">
                <a16:creationId xmlns:a16="http://schemas.microsoft.com/office/drawing/2014/main" id="{27253EB0-1FD3-F549-E889-FB3679C191A8}"/>
              </a:ext>
            </a:extLst>
          </p:cNvPr>
          <p:cNvSpPr txBox="1"/>
          <p:nvPr/>
        </p:nvSpPr>
        <p:spPr>
          <a:xfrm>
            <a:off x="6998321" y="2023987"/>
            <a:ext cx="298993" cy="20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750" spc="0" baseline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rPr>
              <a:t>80</a:t>
            </a:r>
          </a:p>
        </p:txBody>
      </p:sp>
    </p:spTree>
    <p:extLst>
      <p:ext uri="{BB962C8B-B14F-4D97-AF65-F5344CB8AC3E}">
        <p14:creationId xmlns:p14="http://schemas.microsoft.com/office/powerpoint/2010/main" val="24105432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58C4F7-ACD6-49F1-F20D-94CC9EDDBF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A2217-1E39-2539-473D-AEE53B37A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AQUARIUS: Cardiac Signs &amp; Symptoms Over Time</a:t>
            </a:r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EA058F1-E607-B25E-5EF7-17CF17B5E8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7962" y="2290763"/>
            <a:ext cx="5281635" cy="2429913"/>
          </a:xfrm>
        </p:spPr>
        <p:txBody>
          <a:bodyPr/>
          <a:lstStyle/>
          <a:p>
            <a:pPr lvl="1"/>
            <a:r>
              <a:rPr lang="en-US" dirty="0"/>
              <a:t>Assessed at baseline and monthly</a:t>
            </a:r>
          </a:p>
          <a:p>
            <a:pPr lvl="1"/>
            <a:r>
              <a:rPr lang="en-US" dirty="0"/>
              <a:t>Prespecified list of signs and symptoms, including the categories of cardiac arrhythmia, heart failure, coronary artery disorders, and other cardiac signs and symptoms</a:t>
            </a:r>
          </a:p>
          <a:p>
            <a:pPr lvl="1"/>
            <a:r>
              <a:rPr lang="en-US" dirty="0"/>
              <a:t>Score is weighted according to severity of signs and symptoms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00BF23-A15C-7FEE-1071-DB8536E15BD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>
                <a:cs typeface="Arial" panose="020B0604020202020204" pitchFamily="34" charset="0"/>
              </a:rPr>
              <a:t>Note: Per protocol, DEs were done on or around Day 1 of each cycle.</a:t>
            </a:r>
          </a:p>
          <a:p>
            <a:r>
              <a:rPr lang="en-GB" dirty="0">
                <a:cs typeface="Arial" panose="020B0604020202020204" pitchFamily="34" charset="0"/>
              </a:rPr>
              <a:t>AL, amyloid light chain; D, daratumumab subcutaneous + recombinant human hyaluronidase PH20 (rHuPH20); DE, disease evaluation; </a:t>
            </a:r>
            <a:r>
              <a:rPr lang="en-GB" dirty="0" err="1">
                <a:cs typeface="Arial" panose="020B0604020202020204" pitchFamily="34" charset="0"/>
              </a:rPr>
              <a:t>VCd</a:t>
            </a:r>
            <a:r>
              <a:rPr lang="en-GB" dirty="0">
                <a:cs typeface="Arial" panose="020B0604020202020204" pitchFamily="34" charset="0"/>
              </a:rPr>
              <a:t>, cyclophosphamide-bortezomib-dexamethasone.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26CED7-6AFC-17D6-11BC-23399186B71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D1BBCB-56E8-744E-B233-22800C75D8C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B5571CA-30DC-A37E-6445-F70BA499715B}"/>
              </a:ext>
            </a:extLst>
          </p:cNvPr>
          <p:cNvSpPr txBox="1"/>
          <p:nvPr/>
        </p:nvSpPr>
        <p:spPr>
          <a:xfrm>
            <a:off x="571699" y="1418425"/>
            <a:ext cx="61788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Mean Change From Baseline in AL Amyloidosis-Related </a:t>
            </a:r>
            <a:br>
              <a:rPr lang="en-GB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Cardiac Signs &amp; Symptoms Overall Score</a:t>
            </a:r>
            <a:endParaRPr lang="en-US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0992C0C9-0D6B-BAB2-5636-D6D496DE95C9}"/>
              </a:ext>
            </a:extLst>
          </p:cNvPr>
          <p:cNvSpPr txBox="1"/>
          <p:nvPr/>
        </p:nvSpPr>
        <p:spPr>
          <a:xfrm>
            <a:off x="352403" y="5259629"/>
            <a:ext cx="11487194" cy="510778"/>
          </a:xfrm>
          <a:prstGeom prst="roundRect">
            <a:avLst>
              <a:gd name="adj" fmla="val 16922"/>
            </a:avLst>
          </a:prstGeom>
          <a:solidFill>
            <a:srgbClr val="564C47"/>
          </a:solidFill>
        </p:spPr>
        <p:txBody>
          <a:bodyPr wrap="square" lIns="91440" tIns="91440" rIns="91440" bIns="91440">
            <a:spAutoFit/>
          </a:bodyPr>
          <a:lstStyle/>
          <a:p>
            <a:pPr marL="0" lvl="1" algn="ctr" defTabSz="457200"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Arial" panose="020B0606030504020204" pitchFamily="34" charset="0"/>
                <a:cs typeface="Arial" panose="020B0604020202020204" pitchFamily="34" charset="0"/>
                <a:sym typeface="Arial"/>
              </a:rPr>
              <a:t>Cardiac signs &amp; symptoms improved with both </a:t>
            </a:r>
            <a:r>
              <a:rPr lang="en-US" b="1" kern="0" dirty="0">
                <a:solidFill>
                  <a:srgbClr val="FFFFFF"/>
                </a:solidFill>
                <a:latin typeface="Arial" panose="020B0604020202020204" pitchFamily="34" charset="0"/>
                <a:ea typeface="Arial" panose="020B0606030504020204" pitchFamily="34" charset="0"/>
                <a:cs typeface="Arial" panose="020B0604020202020204" pitchFamily="34" charset="0"/>
                <a:sym typeface="Arial"/>
              </a:rPr>
              <a:t>daratumumab + 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Arial" panose="020B0606030504020204" pitchFamily="34" charset="0"/>
                <a:cs typeface="Arial" panose="020B0604020202020204" pitchFamily="34" charset="0"/>
                <a:sym typeface="Arial"/>
              </a:rPr>
              <a:t>immediate and deferred </a:t>
            </a:r>
            <a:r>
              <a:rPr kumimoji="0" lang="en-US" sz="1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Arial" panose="020B0606030504020204" pitchFamily="34" charset="0"/>
                <a:cs typeface="Arial" panose="020B0604020202020204" pitchFamily="34" charset="0"/>
                <a:sym typeface="Arial"/>
              </a:rPr>
              <a:t>VCd</a:t>
            </a: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Arial" panose="020B0606030504020204" pitchFamily="34" charset="0"/>
              <a:cs typeface="Arial" panose="020B0604020202020204" pitchFamily="34" charset="0"/>
              <a:sym typeface="Arial"/>
            </a:endParaRPr>
          </a:p>
        </p:txBody>
      </p:sp>
      <p:grpSp>
        <p:nvGrpSpPr>
          <p:cNvPr id="9" name="Graphic 10">
            <a:extLst>
              <a:ext uri="{FF2B5EF4-FFF2-40B4-BE49-F238E27FC236}">
                <a16:creationId xmlns:a16="http://schemas.microsoft.com/office/drawing/2014/main" id="{DA777D1D-03DD-0C72-8A40-644EFD9CC613}"/>
              </a:ext>
            </a:extLst>
          </p:cNvPr>
          <p:cNvGrpSpPr/>
          <p:nvPr/>
        </p:nvGrpSpPr>
        <p:grpSpPr>
          <a:xfrm>
            <a:off x="849422" y="2013621"/>
            <a:ext cx="5377345" cy="3087850"/>
            <a:chOff x="849422" y="2013621"/>
            <a:chExt cx="5377345" cy="3087850"/>
          </a:xfrm>
        </p:grpSpPr>
        <p:sp>
          <p:nvSpPr>
            <p:cNvPr id="10" name="Free-form: Shape 9">
              <a:extLst>
                <a:ext uri="{FF2B5EF4-FFF2-40B4-BE49-F238E27FC236}">
                  <a16:creationId xmlns:a16="http://schemas.microsoft.com/office/drawing/2014/main" id="{1010B79C-327B-C91E-CE30-DA54ED67F302}"/>
                </a:ext>
              </a:extLst>
            </p:cNvPr>
            <p:cNvSpPr/>
            <p:nvPr/>
          </p:nvSpPr>
          <p:spPr>
            <a:xfrm>
              <a:off x="1911202" y="2013621"/>
              <a:ext cx="4206547" cy="1972293"/>
            </a:xfrm>
            <a:custGeom>
              <a:avLst/>
              <a:gdLst>
                <a:gd name="connsiteX0" fmla="*/ 0 w 4206547"/>
                <a:gd name="connsiteY0" fmla="*/ 0 h 1972293"/>
                <a:gd name="connsiteX1" fmla="*/ 0 w 4206547"/>
                <a:gd name="connsiteY1" fmla="*/ 1972293 h 1972293"/>
                <a:gd name="connsiteX2" fmla="*/ 4206548 w 4206547"/>
                <a:gd name="connsiteY2" fmla="*/ 1972293 h 19722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06547" h="1972293">
                  <a:moveTo>
                    <a:pt x="0" y="0"/>
                  </a:moveTo>
                  <a:lnTo>
                    <a:pt x="0" y="1972293"/>
                  </a:lnTo>
                  <a:lnTo>
                    <a:pt x="4206548" y="1972293"/>
                  </a:lnTo>
                </a:path>
              </a:pathLst>
            </a:custGeom>
            <a:noFill/>
            <a:ln w="10800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-form: Shape 11">
              <a:extLst>
                <a:ext uri="{FF2B5EF4-FFF2-40B4-BE49-F238E27FC236}">
                  <a16:creationId xmlns:a16="http://schemas.microsoft.com/office/drawing/2014/main" id="{18B81491-9E0C-7D30-04AC-7B80B6B686CE}"/>
                </a:ext>
              </a:extLst>
            </p:cNvPr>
            <p:cNvSpPr/>
            <p:nvPr/>
          </p:nvSpPr>
          <p:spPr>
            <a:xfrm>
              <a:off x="1865445" y="2406931"/>
              <a:ext cx="45756" cy="10813"/>
            </a:xfrm>
            <a:custGeom>
              <a:avLst/>
              <a:gdLst>
                <a:gd name="connsiteX0" fmla="*/ 0 w 45756"/>
                <a:gd name="connsiteY0" fmla="*/ 0 h 10813"/>
                <a:gd name="connsiteX1" fmla="*/ 45757 w 45756"/>
                <a:gd name="connsiteY1" fmla="*/ 0 h 108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5756" h="10813">
                  <a:moveTo>
                    <a:pt x="0" y="0"/>
                  </a:moveTo>
                  <a:lnTo>
                    <a:pt x="45757" y="0"/>
                  </a:lnTo>
                </a:path>
              </a:pathLst>
            </a:custGeom>
            <a:ln w="10800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-form: Shape 12">
              <a:extLst>
                <a:ext uri="{FF2B5EF4-FFF2-40B4-BE49-F238E27FC236}">
                  <a16:creationId xmlns:a16="http://schemas.microsoft.com/office/drawing/2014/main" id="{C7A74D38-7A3D-4D73-85CB-19E253C4195F}"/>
                </a:ext>
              </a:extLst>
            </p:cNvPr>
            <p:cNvSpPr/>
            <p:nvPr/>
          </p:nvSpPr>
          <p:spPr>
            <a:xfrm>
              <a:off x="1865445" y="3025999"/>
              <a:ext cx="45756" cy="10813"/>
            </a:xfrm>
            <a:custGeom>
              <a:avLst/>
              <a:gdLst>
                <a:gd name="connsiteX0" fmla="*/ 0 w 45756"/>
                <a:gd name="connsiteY0" fmla="*/ 0 h 10813"/>
                <a:gd name="connsiteX1" fmla="*/ 45757 w 45756"/>
                <a:gd name="connsiteY1" fmla="*/ 0 h 108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5756" h="10813">
                  <a:moveTo>
                    <a:pt x="0" y="0"/>
                  </a:moveTo>
                  <a:lnTo>
                    <a:pt x="45757" y="0"/>
                  </a:lnTo>
                </a:path>
              </a:pathLst>
            </a:custGeom>
            <a:ln w="10800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-form: Shape 13">
              <a:extLst>
                <a:ext uri="{FF2B5EF4-FFF2-40B4-BE49-F238E27FC236}">
                  <a16:creationId xmlns:a16="http://schemas.microsoft.com/office/drawing/2014/main" id="{1EE5BA15-BBCD-8B64-BD01-2A80EFB1BDA6}"/>
                </a:ext>
              </a:extLst>
            </p:cNvPr>
            <p:cNvSpPr/>
            <p:nvPr/>
          </p:nvSpPr>
          <p:spPr>
            <a:xfrm>
              <a:off x="1865445" y="3644125"/>
              <a:ext cx="45756" cy="10813"/>
            </a:xfrm>
            <a:custGeom>
              <a:avLst/>
              <a:gdLst>
                <a:gd name="connsiteX0" fmla="*/ 0 w 45756"/>
                <a:gd name="connsiteY0" fmla="*/ 0 h 10813"/>
                <a:gd name="connsiteX1" fmla="*/ 45757 w 45756"/>
                <a:gd name="connsiteY1" fmla="*/ 0 h 108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5756" h="10813">
                  <a:moveTo>
                    <a:pt x="0" y="0"/>
                  </a:moveTo>
                  <a:lnTo>
                    <a:pt x="45757" y="0"/>
                  </a:lnTo>
                </a:path>
              </a:pathLst>
            </a:custGeom>
            <a:ln w="10800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-form: Shape 14">
              <a:extLst>
                <a:ext uri="{FF2B5EF4-FFF2-40B4-BE49-F238E27FC236}">
                  <a16:creationId xmlns:a16="http://schemas.microsoft.com/office/drawing/2014/main" id="{C18FEE48-FF57-9EB7-73D9-3820B029652E}"/>
                </a:ext>
              </a:extLst>
            </p:cNvPr>
            <p:cNvSpPr/>
            <p:nvPr/>
          </p:nvSpPr>
          <p:spPr>
            <a:xfrm>
              <a:off x="2011864" y="3985914"/>
              <a:ext cx="10803" cy="39683"/>
            </a:xfrm>
            <a:custGeom>
              <a:avLst/>
              <a:gdLst>
                <a:gd name="connsiteX0" fmla="*/ 0 w 10803"/>
                <a:gd name="connsiteY0" fmla="*/ 39684 h 39683"/>
                <a:gd name="connsiteX1" fmla="*/ 0 w 10803"/>
                <a:gd name="connsiteY1" fmla="*/ 0 h 39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803" h="39683">
                  <a:moveTo>
                    <a:pt x="0" y="39684"/>
                  </a:moveTo>
                  <a:lnTo>
                    <a:pt x="0" y="0"/>
                  </a:lnTo>
                </a:path>
              </a:pathLst>
            </a:custGeom>
            <a:ln w="10800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-form: Shape 15">
              <a:extLst>
                <a:ext uri="{FF2B5EF4-FFF2-40B4-BE49-F238E27FC236}">
                  <a16:creationId xmlns:a16="http://schemas.microsoft.com/office/drawing/2014/main" id="{F6BF00E7-3BB3-1160-084A-0641BF1CD2F2}"/>
                </a:ext>
              </a:extLst>
            </p:cNvPr>
            <p:cNvSpPr/>
            <p:nvPr/>
          </p:nvSpPr>
          <p:spPr>
            <a:xfrm>
              <a:off x="5650201" y="3985914"/>
              <a:ext cx="10803" cy="39683"/>
            </a:xfrm>
            <a:custGeom>
              <a:avLst/>
              <a:gdLst>
                <a:gd name="connsiteX0" fmla="*/ 0 w 10803"/>
                <a:gd name="connsiteY0" fmla="*/ 39684 h 39683"/>
                <a:gd name="connsiteX1" fmla="*/ 0 w 10803"/>
                <a:gd name="connsiteY1" fmla="*/ 0 h 39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803" h="39683">
                  <a:moveTo>
                    <a:pt x="0" y="39684"/>
                  </a:moveTo>
                  <a:lnTo>
                    <a:pt x="0" y="0"/>
                  </a:lnTo>
                </a:path>
              </a:pathLst>
            </a:custGeom>
            <a:ln w="10800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-form: Shape 16">
              <a:extLst>
                <a:ext uri="{FF2B5EF4-FFF2-40B4-BE49-F238E27FC236}">
                  <a16:creationId xmlns:a16="http://schemas.microsoft.com/office/drawing/2014/main" id="{D2C4ED33-2A64-8179-9E16-9C62B64D03E5}"/>
                </a:ext>
              </a:extLst>
            </p:cNvPr>
            <p:cNvSpPr/>
            <p:nvPr/>
          </p:nvSpPr>
          <p:spPr>
            <a:xfrm>
              <a:off x="5286367" y="3985914"/>
              <a:ext cx="10803" cy="39683"/>
            </a:xfrm>
            <a:custGeom>
              <a:avLst/>
              <a:gdLst>
                <a:gd name="connsiteX0" fmla="*/ 0 w 10803"/>
                <a:gd name="connsiteY0" fmla="*/ 39684 h 39683"/>
                <a:gd name="connsiteX1" fmla="*/ 0 w 10803"/>
                <a:gd name="connsiteY1" fmla="*/ 0 h 39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803" h="39683">
                  <a:moveTo>
                    <a:pt x="0" y="39684"/>
                  </a:moveTo>
                  <a:lnTo>
                    <a:pt x="0" y="0"/>
                  </a:lnTo>
                </a:path>
              </a:pathLst>
            </a:custGeom>
            <a:ln w="10800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-form: Shape 17">
              <a:extLst>
                <a:ext uri="{FF2B5EF4-FFF2-40B4-BE49-F238E27FC236}">
                  <a16:creationId xmlns:a16="http://schemas.microsoft.com/office/drawing/2014/main" id="{CFEEEE0C-3B85-6827-BC6C-E8FC7DC66C20}"/>
                </a:ext>
              </a:extLst>
            </p:cNvPr>
            <p:cNvSpPr/>
            <p:nvPr/>
          </p:nvSpPr>
          <p:spPr>
            <a:xfrm>
              <a:off x="4922534" y="3985914"/>
              <a:ext cx="10803" cy="39683"/>
            </a:xfrm>
            <a:custGeom>
              <a:avLst/>
              <a:gdLst>
                <a:gd name="connsiteX0" fmla="*/ 0 w 10803"/>
                <a:gd name="connsiteY0" fmla="*/ 39684 h 39683"/>
                <a:gd name="connsiteX1" fmla="*/ 0 w 10803"/>
                <a:gd name="connsiteY1" fmla="*/ 0 h 39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803" h="39683">
                  <a:moveTo>
                    <a:pt x="0" y="39684"/>
                  </a:moveTo>
                  <a:lnTo>
                    <a:pt x="0" y="0"/>
                  </a:lnTo>
                </a:path>
              </a:pathLst>
            </a:custGeom>
            <a:ln w="10800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-form: Shape 18">
              <a:extLst>
                <a:ext uri="{FF2B5EF4-FFF2-40B4-BE49-F238E27FC236}">
                  <a16:creationId xmlns:a16="http://schemas.microsoft.com/office/drawing/2014/main" id="{B65BDB5C-85DE-7FEA-C32C-CC3233B430EA}"/>
                </a:ext>
              </a:extLst>
            </p:cNvPr>
            <p:cNvSpPr/>
            <p:nvPr/>
          </p:nvSpPr>
          <p:spPr>
            <a:xfrm>
              <a:off x="4558700" y="3985914"/>
              <a:ext cx="10803" cy="39683"/>
            </a:xfrm>
            <a:custGeom>
              <a:avLst/>
              <a:gdLst>
                <a:gd name="connsiteX0" fmla="*/ 0 w 10803"/>
                <a:gd name="connsiteY0" fmla="*/ 39684 h 39683"/>
                <a:gd name="connsiteX1" fmla="*/ 0 w 10803"/>
                <a:gd name="connsiteY1" fmla="*/ 0 h 39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803" h="39683">
                  <a:moveTo>
                    <a:pt x="0" y="39684"/>
                  </a:moveTo>
                  <a:lnTo>
                    <a:pt x="0" y="0"/>
                  </a:lnTo>
                </a:path>
              </a:pathLst>
            </a:custGeom>
            <a:ln w="10800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-form: Shape 19">
              <a:extLst>
                <a:ext uri="{FF2B5EF4-FFF2-40B4-BE49-F238E27FC236}">
                  <a16:creationId xmlns:a16="http://schemas.microsoft.com/office/drawing/2014/main" id="{5C51E22A-BCFB-C4F1-7298-7ABA60E4CFD2}"/>
                </a:ext>
              </a:extLst>
            </p:cNvPr>
            <p:cNvSpPr/>
            <p:nvPr/>
          </p:nvSpPr>
          <p:spPr>
            <a:xfrm>
              <a:off x="4194866" y="3985914"/>
              <a:ext cx="10803" cy="39683"/>
            </a:xfrm>
            <a:custGeom>
              <a:avLst/>
              <a:gdLst>
                <a:gd name="connsiteX0" fmla="*/ 0 w 10803"/>
                <a:gd name="connsiteY0" fmla="*/ 39684 h 39683"/>
                <a:gd name="connsiteX1" fmla="*/ 0 w 10803"/>
                <a:gd name="connsiteY1" fmla="*/ 0 h 39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803" h="39683">
                  <a:moveTo>
                    <a:pt x="0" y="39684"/>
                  </a:moveTo>
                  <a:lnTo>
                    <a:pt x="0" y="0"/>
                  </a:lnTo>
                </a:path>
              </a:pathLst>
            </a:custGeom>
            <a:ln w="10800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-form: Shape 20">
              <a:extLst>
                <a:ext uri="{FF2B5EF4-FFF2-40B4-BE49-F238E27FC236}">
                  <a16:creationId xmlns:a16="http://schemas.microsoft.com/office/drawing/2014/main" id="{D7BFBF1B-0F84-4ED7-813F-946F18869164}"/>
                </a:ext>
              </a:extLst>
            </p:cNvPr>
            <p:cNvSpPr/>
            <p:nvPr/>
          </p:nvSpPr>
          <p:spPr>
            <a:xfrm>
              <a:off x="3831032" y="3985914"/>
              <a:ext cx="10803" cy="39683"/>
            </a:xfrm>
            <a:custGeom>
              <a:avLst/>
              <a:gdLst>
                <a:gd name="connsiteX0" fmla="*/ 0 w 10803"/>
                <a:gd name="connsiteY0" fmla="*/ 39684 h 39683"/>
                <a:gd name="connsiteX1" fmla="*/ 0 w 10803"/>
                <a:gd name="connsiteY1" fmla="*/ 0 h 39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803" h="39683">
                  <a:moveTo>
                    <a:pt x="0" y="39684"/>
                  </a:moveTo>
                  <a:lnTo>
                    <a:pt x="0" y="0"/>
                  </a:lnTo>
                </a:path>
              </a:pathLst>
            </a:custGeom>
            <a:ln w="10800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-form: Shape 21">
              <a:extLst>
                <a:ext uri="{FF2B5EF4-FFF2-40B4-BE49-F238E27FC236}">
                  <a16:creationId xmlns:a16="http://schemas.microsoft.com/office/drawing/2014/main" id="{693FC9BE-6657-8E23-9385-5A1AEE498F94}"/>
                </a:ext>
              </a:extLst>
            </p:cNvPr>
            <p:cNvSpPr/>
            <p:nvPr/>
          </p:nvSpPr>
          <p:spPr>
            <a:xfrm>
              <a:off x="3467199" y="3985914"/>
              <a:ext cx="10803" cy="39683"/>
            </a:xfrm>
            <a:custGeom>
              <a:avLst/>
              <a:gdLst>
                <a:gd name="connsiteX0" fmla="*/ 0 w 10803"/>
                <a:gd name="connsiteY0" fmla="*/ 39684 h 39683"/>
                <a:gd name="connsiteX1" fmla="*/ 0 w 10803"/>
                <a:gd name="connsiteY1" fmla="*/ 0 h 39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803" h="39683">
                  <a:moveTo>
                    <a:pt x="0" y="39684"/>
                  </a:moveTo>
                  <a:lnTo>
                    <a:pt x="0" y="0"/>
                  </a:lnTo>
                </a:path>
              </a:pathLst>
            </a:custGeom>
            <a:ln w="10800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-form: Shape 22">
              <a:extLst>
                <a:ext uri="{FF2B5EF4-FFF2-40B4-BE49-F238E27FC236}">
                  <a16:creationId xmlns:a16="http://schemas.microsoft.com/office/drawing/2014/main" id="{F3499E91-624F-1303-0FD8-2F50C00599B7}"/>
                </a:ext>
              </a:extLst>
            </p:cNvPr>
            <p:cNvSpPr/>
            <p:nvPr/>
          </p:nvSpPr>
          <p:spPr>
            <a:xfrm>
              <a:off x="3103365" y="3985914"/>
              <a:ext cx="10803" cy="39683"/>
            </a:xfrm>
            <a:custGeom>
              <a:avLst/>
              <a:gdLst>
                <a:gd name="connsiteX0" fmla="*/ 0 w 10803"/>
                <a:gd name="connsiteY0" fmla="*/ 39684 h 39683"/>
                <a:gd name="connsiteX1" fmla="*/ 0 w 10803"/>
                <a:gd name="connsiteY1" fmla="*/ 0 h 39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803" h="39683">
                  <a:moveTo>
                    <a:pt x="0" y="39684"/>
                  </a:moveTo>
                  <a:lnTo>
                    <a:pt x="0" y="0"/>
                  </a:lnTo>
                </a:path>
              </a:pathLst>
            </a:custGeom>
            <a:ln w="10800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-form: Shape 23">
              <a:extLst>
                <a:ext uri="{FF2B5EF4-FFF2-40B4-BE49-F238E27FC236}">
                  <a16:creationId xmlns:a16="http://schemas.microsoft.com/office/drawing/2014/main" id="{2CD4F311-A9F2-8AB5-F9AE-EEB588881C33}"/>
                </a:ext>
              </a:extLst>
            </p:cNvPr>
            <p:cNvSpPr/>
            <p:nvPr/>
          </p:nvSpPr>
          <p:spPr>
            <a:xfrm>
              <a:off x="2739531" y="3985914"/>
              <a:ext cx="10803" cy="39683"/>
            </a:xfrm>
            <a:custGeom>
              <a:avLst/>
              <a:gdLst>
                <a:gd name="connsiteX0" fmla="*/ 0 w 10803"/>
                <a:gd name="connsiteY0" fmla="*/ 39684 h 39683"/>
                <a:gd name="connsiteX1" fmla="*/ 0 w 10803"/>
                <a:gd name="connsiteY1" fmla="*/ 0 h 39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803" h="39683">
                  <a:moveTo>
                    <a:pt x="0" y="39684"/>
                  </a:moveTo>
                  <a:lnTo>
                    <a:pt x="0" y="0"/>
                  </a:lnTo>
                </a:path>
              </a:pathLst>
            </a:custGeom>
            <a:ln w="10800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-form: Shape 24">
              <a:extLst>
                <a:ext uri="{FF2B5EF4-FFF2-40B4-BE49-F238E27FC236}">
                  <a16:creationId xmlns:a16="http://schemas.microsoft.com/office/drawing/2014/main" id="{23A3DA23-C4C8-CC23-810B-C183DC1BD579}"/>
                </a:ext>
              </a:extLst>
            </p:cNvPr>
            <p:cNvSpPr/>
            <p:nvPr/>
          </p:nvSpPr>
          <p:spPr>
            <a:xfrm>
              <a:off x="2375697" y="3985914"/>
              <a:ext cx="10803" cy="39683"/>
            </a:xfrm>
            <a:custGeom>
              <a:avLst/>
              <a:gdLst>
                <a:gd name="connsiteX0" fmla="*/ 0 w 10803"/>
                <a:gd name="connsiteY0" fmla="*/ 39684 h 39683"/>
                <a:gd name="connsiteX1" fmla="*/ 0 w 10803"/>
                <a:gd name="connsiteY1" fmla="*/ 0 h 39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803" h="39683">
                  <a:moveTo>
                    <a:pt x="0" y="39684"/>
                  </a:moveTo>
                  <a:lnTo>
                    <a:pt x="0" y="0"/>
                  </a:lnTo>
                </a:path>
              </a:pathLst>
            </a:custGeom>
            <a:ln w="10800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-form: Shape 25">
              <a:extLst>
                <a:ext uri="{FF2B5EF4-FFF2-40B4-BE49-F238E27FC236}">
                  <a16:creationId xmlns:a16="http://schemas.microsoft.com/office/drawing/2014/main" id="{848D2022-32A9-9B73-D1AA-FE7F8B8B248F}"/>
                </a:ext>
              </a:extLst>
            </p:cNvPr>
            <p:cNvSpPr/>
            <p:nvPr/>
          </p:nvSpPr>
          <p:spPr>
            <a:xfrm>
              <a:off x="6014035" y="3985914"/>
              <a:ext cx="10803" cy="39683"/>
            </a:xfrm>
            <a:custGeom>
              <a:avLst/>
              <a:gdLst>
                <a:gd name="connsiteX0" fmla="*/ 0 w 10803"/>
                <a:gd name="connsiteY0" fmla="*/ 39684 h 39683"/>
                <a:gd name="connsiteX1" fmla="*/ 0 w 10803"/>
                <a:gd name="connsiteY1" fmla="*/ 0 h 39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803" h="39683">
                  <a:moveTo>
                    <a:pt x="0" y="39684"/>
                  </a:moveTo>
                  <a:lnTo>
                    <a:pt x="0" y="0"/>
                  </a:lnTo>
                </a:path>
              </a:pathLst>
            </a:custGeom>
            <a:ln w="10800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F17C6CC3-DFCD-263D-7A50-364DE3CA0841}"/>
                </a:ext>
              </a:extLst>
            </p:cNvPr>
            <p:cNvSpPr txBox="1"/>
            <p:nvPr/>
          </p:nvSpPr>
          <p:spPr>
            <a:xfrm>
              <a:off x="1677095" y="2302034"/>
              <a:ext cx="242964" cy="2122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0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38A0AA60-77E2-21FE-C37F-BBC650F166E1}"/>
                </a:ext>
              </a:extLst>
            </p:cNvPr>
            <p:cNvSpPr txBox="1"/>
            <p:nvPr/>
          </p:nvSpPr>
          <p:spPr>
            <a:xfrm>
              <a:off x="1617010" y="2921102"/>
              <a:ext cx="303049" cy="2122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–1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42285D73-5D1B-4C22-9C71-2249D2E1CF70}"/>
                </a:ext>
              </a:extLst>
            </p:cNvPr>
            <p:cNvSpPr txBox="1"/>
            <p:nvPr/>
          </p:nvSpPr>
          <p:spPr>
            <a:xfrm>
              <a:off x="1617010" y="3539228"/>
              <a:ext cx="303049" cy="2122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–2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9B679C1A-108D-9710-A138-4577A4BDE571}"/>
                </a:ext>
              </a:extLst>
            </p:cNvPr>
            <p:cNvSpPr txBox="1"/>
            <p:nvPr/>
          </p:nvSpPr>
          <p:spPr>
            <a:xfrm>
              <a:off x="1736792" y="4005139"/>
              <a:ext cx="550151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spc="0" baseline="0" dirty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Baseline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220EA8FF-FEA0-006E-0C12-118CAAE2B066}"/>
                </a:ext>
              </a:extLst>
            </p:cNvPr>
            <p:cNvSpPr txBox="1"/>
            <p:nvPr/>
          </p:nvSpPr>
          <p:spPr>
            <a:xfrm>
              <a:off x="2190386" y="4005139"/>
              <a:ext cx="370614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DE2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779F84DC-2C53-F6F5-19F7-FB4180CD7095}"/>
                </a:ext>
              </a:extLst>
            </p:cNvPr>
            <p:cNvSpPr txBox="1"/>
            <p:nvPr/>
          </p:nvSpPr>
          <p:spPr>
            <a:xfrm>
              <a:off x="2554219" y="4005139"/>
              <a:ext cx="370614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DE3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E7C08749-DF30-8A02-2937-182C210D815C}"/>
                </a:ext>
              </a:extLst>
            </p:cNvPr>
            <p:cNvSpPr txBox="1"/>
            <p:nvPr/>
          </p:nvSpPr>
          <p:spPr>
            <a:xfrm>
              <a:off x="2918053" y="4005139"/>
              <a:ext cx="370614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DE4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D2F13DD4-4DD7-1D3B-86DB-91F3DD95A8B7}"/>
                </a:ext>
              </a:extLst>
            </p:cNvPr>
            <p:cNvSpPr txBox="1"/>
            <p:nvPr/>
          </p:nvSpPr>
          <p:spPr>
            <a:xfrm>
              <a:off x="3281887" y="4005139"/>
              <a:ext cx="370614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DE5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5F657545-0648-D71B-15BF-12FDE85066EC}"/>
                </a:ext>
              </a:extLst>
            </p:cNvPr>
            <p:cNvSpPr txBox="1"/>
            <p:nvPr/>
          </p:nvSpPr>
          <p:spPr>
            <a:xfrm>
              <a:off x="3645720" y="4005139"/>
              <a:ext cx="370614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DE6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E8CC450E-795E-A996-7D23-A1C7FB40698C}"/>
                </a:ext>
              </a:extLst>
            </p:cNvPr>
            <p:cNvSpPr txBox="1"/>
            <p:nvPr/>
          </p:nvSpPr>
          <p:spPr>
            <a:xfrm>
              <a:off x="4009554" y="4005139"/>
              <a:ext cx="370614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DE7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1EE2F912-BE15-5BB8-6234-6FC6A63EECF0}"/>
                </a:ext>
              </a:extLst>
            </p:cNvPr>
            <p:cNvSpPr txBox="1"/>
            <p:nvPr/>
          </p:nvSpPr>
          <p:spPr>
            <a:xfrm>
              <a:off x="4373388" y="4005139"/>
              <a:ext cx="370614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DE8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EB6AAFDB-5EA2-5760-C188-B675FF39D6AF}"/>
                </a:ext>
              </a:extLst>
            </p:cNvPr>
            <p:cNvSpPr txBox="1"/>
            <p:nvPr/>
          </p:nvSpPr>
          <p:spPr>
            <a:xfrm>
              <a:off x="4737222" y="4005139"/>
              <a:ext cx="370614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DE9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98E6D820-BD00-5186-79C2-B464B3396511}"/>
                </a:ext>
              </a:extLst>
            </p:cNvPr>
            <p:cNvSpPr txBox="1"/>
            <p:nvPr/>
          </p:nvSpPr>
          <p:spPr>
            <a:xfrm>
              <a:off x="5076288" y="4005139"/>
              <a:ext cx="423514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DE10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A2B40F58-8683-5680-8DF2-3022A02E3151}"/>
                </a:ext>
              </a:extLst>
            </p:cNvPr>
            <p:cNvSpPr txBox="1"/>
            <p:nvPr/>
          </p:nvSpPr>
          <p:spPr>
            <a:xfrm>
              <a:off x="5439921" y="4005139"/>
              <a:ext cx="423514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spc="0" baseline="0" dirty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DE</a:t>
              </a:r>
              <a:r>
                <a:rPr lang="en-US" sz="750" dirty="0">
                  <a:ln/>
                  <a:solidFill>
                    <a:srgbClr val="000000"/>
                  </a:solidFill>
                  <a:cs typeface="Arial"/>
                  <a:sym typeface="Arial"/>
                  <a:rtl val="0"/>
                </a:rPr>
                <a:t>1</a:t>
              </a:r>
              <a:r>
                <a:rPr lang="en-US" sz="750" dirty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1</a:t>
              </a:r>
              <a:endParaRPr lang="en-US" sz="750" dirty="0">
                <a:ln/>
                <a:solidFill>
                  <a:srgbClr val="000000"/>
                </a:solidFill>
                <a:cs typeface="Arial"/>
                <a:sym typeface="Arial"/>
                <a:rtl val="0"/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AB97490D-D356-535C-7BAF-B94CF6850219}"/>
                </a:ext>
              </a:extLst>
            </p:cNvPr>
            <p:cNvSpPr txBox="1"/>
            <p:nvPr/>
          </p:nvSpPr>
          <p:spPr>
            <a:xfrm>
              <a:off x="5803253" y="4005139"/>
              <a:ext cx="423514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spc="0" baseline="0" dirty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DE12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DDF3F861-A84A-B6B5-6C6B-6C7CDBA7C925}"/>
                </a:ext>
              </a:extLst>
            </p:cNvPr>
            <p:cNvSpPr txBox="1"/>
            <p:nvPr/>
          </p:nvSpPr>
          <p:spPr>
            <a:xfrm>
              <a:off x="3856512" y="4182300"/>
              <a:ext cx="385939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b="1" spc="-18" baseline="0" dirty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V</a:t>
              </a:r>
              <a:r>
                <a:rPr lang="en-US" sz="750" b="1" dirty="0">
                  <a:ln/>
                  <a:solidFill>
                    <a:srgbClr val="000000"/>
                  </a:solidFill>
                  <a:cs typeface="Arial"/>
                  <a:sym typeface="Arial"/>
                  <a:rtl val="0"/>
                </a:rPr>
                <a:t>isit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4051D7B7-E261-4379-1843-DAC9AED59508}"/>
                </a:ext>
              </a:extLst>
            </p:cNvPr>
            <p:cNvSpPr txBox="1"/>
            <p:nvPr/>
          </p:nvSpPr>
          <p:spPr>
            <a:xfrm rot="-5400000">
              <a:off x="453793" y="2936741"/>
              <a:ext cx="2019918" cy="2122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b="1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Mean Change from baseline (Score)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ED37BF44-94B5-FA05-5B6A-730241986730}"/>
                </a:ext>
              </a:extLst>
            </p:cNvPr>
            <p:cNvSpPr txBox="1"/>
            <p:nvPr/>
          </p:nvSpPr>
          <p:spPr>
            <a:xfrm>
              <a:off x="1830300" y="4450635"/>
              <a:ext cx="363133" cy="2122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EB1700"/>
                  </a:solidFill>
                  <a:latin typeface="Arial"/>
                  <a:cs typeface="Arial"/>
                  <a:sym typeface="Arial"/>
                  <a:rtl val="0"/>
                </a:rPr>
                <a:t>103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CEF87AF3-82C1-52B4-1FF5-E2BFC0133757}"/>
                </a:ext>
              </a:extLst>
            </p:cNvPr>
            <p:cNvSpPr txBox="1"/>
            <p:nvPr/>
          </p:nvSpPr>
          <p:spPr>
            <a:xfrm>
              <a:off x="2224168" y="4450635"/>
              <a:ext cx="303049" cy="2122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EB1700"/>
                  </a:solidFill>
                  <a:latin typeface="Arial"/>
                  <a:cs typeface="Arial"/>
                  <a:sym typeface="Arial"/>
                  <a:rtl val="0"/>
                </a:rPr>
                <a:t>96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5082E761-3CBC-1F26-AF28-29A71F423CA7}"/>
                </a:ext>
              </a:extLst>
            </p:cNvPr>
            <p:cNvSpPr txBox="1"/>
            <p:nvPr/>
          </p:nvSpPr>
          <p:spPr>
            <a:xfrm>
              <a:off x="2588001" y="4450635"/>
              <a:ext cx="303049" cy="2122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EB1700"/>
                  </a:solidFill>
                  <a:latin typeface="Arial"/>
                  <a:cs typeface="Arial"/>
                  <a:sym typeface="Arial"/>
                  <a:rtl val="0"/>
                </a:rPr>
                <a:t>98</a:t>
              </a: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9CFC6C47-0725-4496-E142-FF244B3C7057}"/>
                </a:ext>
              </a:extLst>
            </p:cNvPr>
            <p:cNvSpPr txBox="1"/>
            <p:nvPr/>
          </p:nvSpPr>
          <p:spPr>
            <a:xfrm>
              <a:off x="2951835" y="4450635"/>
              <a:ext cx="303049" cy="2122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EB1700"/>
                  </a:solidFill>
                  <a:latin typeface="Arial"/>
                  <a:cs typeface="Arial"/>
                  <a:sym typeface="Arial"/>
                  <a:rtl val="0"/>
                </a:rPr>
                <a:t>94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3AA0C648-E15F-A60D-CB63-549F1155611E}"/>
                </a:ext>
              </a:extLst>
            </p:cNvPr>
            <p:cNvSpPr txBox="1"/>
            <p:nvPr/>
          </p:nvSpPr>
          <p:spPr>
            <a:xfrm>
              <a:off x="3315669" y="4450635"/>
              <a:ext cx="303049" cy="2122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EB1700"/>
                  </a:solidFill>
                  <a:latin typeface="Arial"/>
                  <a:cs typeface="Arial"/>
                  <a:sym typeface="Arial"/>
                  <a:rtl val="0"/>
                </a:rPr>
                <a:t>95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A42A9072-6CB9-52AE-F623-C97FA13DF71D}"/>
                </a:ext>
              </a:extLst>
            </p:cNvPr>
            <p:cNvSpPr txBox="1"/>
            <p:nvPr/>
          </p:nvSpPr>
          <p:spPr>
            <a:xfrm>
              <a:off x="3679503" y="4450635"/>
              <a:ext cx="303049" cy="2122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EB1700"/>
                  </a:solidFill>
                  <a:latin typeface="Arial"/>
                  <a:cs typeface="Arial"/>
                  <a:sym typeface="Arial"/>
                  <a:rtl val="0"/>
                </a:rPr>
                <a:t>90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8B7AEBE1-3228-52C4-D9CC-B0C9400A78FF}"/>
                </a:ext>
              </a:extLst>
            </p:cNvPr>
            <p:cNvSpPr txBox="1"/>
            <p:nvPr/>
          </p:nvSpPr>
          <p:spPr>
            <a:xfrm>
              <a:off x="4043336" y="4450635"/>
              <a:ext cx="303049" cy="2122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EB1700"/>
                  </a:solidFill>
                  <a:latin typeface="Arial"/>
                  <a:cs typeface="Arial"/>
                  <a:sym typeface="Arial"/>
                  <a:rtl val="0"/>
                </a:rPr>
                <a:t>88</a:t>
              </a: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0B2099EB-D1E3-1EE1-0F51-079A8C8E955C}"/>
                </a:ext>
              </a:extLst>
            </p:cNvPr>
            <p:cNvSpPr txBox="1"/>
            <p:nvPr/>
          </p:nvSpPr>
          <p:spPr>
            <a:xfrm>
              <a:off x="4407170" y="4450635"/>
              <a:ext cx="303049" cy="2122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EB1700"/>
                  </a:solidFill>
                  <a:latin typeface="Arial"/>
                  <a:cs typeface="Arial"/>
                  <a:sym typeface="Arial"/>
                  <a:rtl val="0"/>
                </a:rPr>
                <a:t>86</a:t>
              </a: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EFC571A7-169B-EEA9-F69C-FF4050F5BFF9}"/>
                </a:ext>
              </a:extLst>
            </p:cNvPr>
            <p:cNvSpPr txBox="1"/>
            <p:nvPr/>
          </p:nvSpPr>
          <p:spPr>
            <a:xfrm>
              <a:off x="4771004" y="4450635"/>
              <a:ext cx="303049" cy="2122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EB1700"/>
                  </a:solidFill>
                  <a:latin typeface="Arial"/>
                  <a:cs typeface="Arial"/>
                  <a:sym typeface="Arial"/>
                  <a:rtl val="0"/>
                </a:rPr>
                <a:t>83</a:t>
              </a: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3333B35D-25D3-3558-3462-EEA4D203ED44}"/>
                </a:ext>
              </a:extLst>
            </p:cNvPr>
            <p:cNvSpPr txBox="1"/>
            <p:nvPr/>
          </p:nvSpPr>
          <p:spPr>
            <a:xfrm>
              <a:off x="5136523" y="4450635"/>
              <a:ext cx="303049" cy="2122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EB1700"/>
                  </a:solidFill>
                  <a:latin typeface="Arial"/>
                  <a:cs typeface="Arial"/>
                  <a:sym typeface="Arial"/>
                  <a:rtl val="0"/>
                </a:rPr>
                <a:t>82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5A06533A-18D8-9660-0490-DD66FA04B6BD}"/>
                </a:ext>
              </a:extLst>
            </p:cNvPr>
            <p:cNvSpPr txBox="1"/>
            <p:nvPr/>
          </p:nvSpPr>
          <p:spPr>
            <a:xfrm>
              <a:off x="5499622" y="4450635"/>
              <a:ext cx="303049" cy="2122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EB1700"/>
                  </a:solidFill>
                  <a:latin typeface="Arial"/>
                  <a:cs typeface="Arial"/>
                  <a:sym typeface="Arial"/>
                  <a:rtl val="0"/>
                </a:rPr>
                <a:t>81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27A6A433-159B-C919-152B-71AB514D6832}"/>
                </a:ext>
              </a:extLst>
            </p:cNvPr>
            <p:cNvSpPr txBox="1"/>
            <p:nvPr/>
          </p:nvSpPr>
          <p:spPr>
            <a:xfrm>
              <a:off x="5863488" y="4450635"/>
              <a:ext cx="303049" cy="2122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EB1700"/>
                  </a:solidFill>
                  <a:latin typeface="Arial"/>
                  <a:cs typeface="Arial"/>
                  <a:sym typeface="Arial"/>
                  <a:rtl val="0"/>
                </a:rPr>
                <a:t>80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8ECACDF1-E1ED-5210-CB30-B170A484C463}"/>
                </a:ext>
              </a:extLst>
            </p:cNvPr>
            <p:cNvSpPr txBox="1"/>
            <p:nvPr/>
          </p:nvSpPr>
          <p:spPr>
            <a:xfrm>
              <a:off x="1860917" y="4600212"/>
              <a:ext cx="303049" cy="2122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39</a:t>
              </a: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FD2B2E0F-63C8-3C30-46FE-2D129BF1E32D}"/>
                </a:ext>
              </a:extLst>
            </p:cNvPr>
            <p:cNvSpPr txBox="1"/>
            <p:nvPr/>
          </p:nvSpPr>
          <p:spPr>
            <a:xfrm>
              <a:off x="2224751" y="4600212"/>
              <a:ext cx="303049" cy="2122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38</a:t>
              </a: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E7EB75AB-55D3-A7D4-AFA1-71785C1B1B5F}"/>
                </a:ext>
              </a:extLst>
            </p:cNvPr>
            <p:cNvSpPr txBox="1"/>
            <p:nvPr/>
          </p:nvSpPr>
          <p:spPr>
            <a:xfrm>
              <a:off x="2588585" y="4600212"/>
              <a:ext cx="303049" cy="2122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39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2B7F86E0-C915-ACB8-4685-9F6BE14F19B6}"/>
                </a:ext>
              </a:extLst>
            </p:cNvPr>
            <p:cNvSpPr txBox="1"/>
            <p:nvPr/>
          </p:nvSpPr>
          <p:spPr>
            <a:xfrm>
              <a:off x="2952408" y="4600212"/>
              <a:ext cx="303049" cy="2122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38</a:t>
              </a: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8540B3C1-F402-4F45-FD23-F58545B94935}"/>
                </a:ext>
              </a:extLst>
            </p:cNvPr>
            <p:cNvSpPr txBox="1"/>
            <p:nvPr/>
          </p:nvSpPr>
          <p:spPr>
            <a:xfrm>
              <a:off x="3316241" y="4600212"/>
              <a:ext cx="303049" cy="2122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38</a:t>
              </a: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B98DD5C8-66C5-B505-9105-63A1CD2E05DD}"/>
                </a:ext>
              </a:extLst>
            </p:cNvPr>
            <p:cNvSpPr txBox="1"/>
            <p:nvPr/>
          </p:nvSpPr>
          <p:spPr>
            <a:xfrm>
              <a:off x="3680075" y="4600212"/>
              <a:ext cx="303049" cy="2122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35</a:t>
              </a: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F13A2677-903A-47FE-D6B5-0515BC09A015}"/>
                </a:ext>
              </a:extLst>
            </p:cNvPr>
            <p:cNvSpPr txBox="1"/>
            <p:nvPr/>
          </p:nvSpPr>
          <p:spPr>
            <a:xfrm>
              <a:off x="4043909" y="4600212"/>
              <a:ext cx="303049" cy="2122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35</a:t>
              </a: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4CC41F46-5EA1-7C3A-D1AC-C96A3F2A201C}"/>
                </a:ext>
              </a:extLst>
            </p:cNvPr>
            <p:cNvSpPr txBox="1"/>
            <p:nvPr/>
          </p:nvSpPr>
          <p:spPr>
            <a:xfrm>
              <a:off x="4407743" y="4600212"/>
              <a:ext cx="303049" cy="2122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32</a:t>
              </a: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AFEB394A-EE88-7954-6722-3254C4BFFD27}"/>
                </a:ext>
              </a:extLst>
            </p:cNvPr>
            <p:cNvSpPr txBox="1"/>
            <p:nvPr/>
          </p:nvSpPr>
          <p:spPr>
            <a:xfrm>
              <a:off x="4771576" y="4600212"/>
              <a:ext cx="303049" cy="2122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33</a:t>
              </a: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C794A875-FA15-FE7F-36BC-DA9055003C4A}"/>
                </a:ext>
              </a:extLst>
            </p:cNvPr>
            <p:cNvSpPr txBox="1"/>
            <p:nvPr/>
          </p:nvSpPr>
          <p:spPr>
            <a:xfrm>
              <a:off x="5137096" y="4600212"/>
              <a:ext cx="303049" cy="2122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32</a:t>
              </a: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A75E6C09-F3B6-9C05-3B64-37924CF19CA6}"/>
                </a:ext>
              </a:extLst>
            </p:cNvPr>
            <p:cNvSpPr txBox="1"/>
            <p:nvPr/>
          </p:nvSpPr>
          <p:spPr>
            <a:xfrm>
              <a:off x="5500195" y="4600212"/>
              <a:ext cx="303049" cy="2122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33</a:t>
              </a: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184DA7D7-EBE7-F0DF-8F65-B8708F83C237}"/>
                </a:ext>
              </a:extLst>
            </p:cNvPr>
            <p:cNvSpPr txBox="1"/>
            <p:nvPr/>
          </p:nvSpPr>
          <p:spPr>
            <a:xfrm>
              <a:off x="5864061" y="4600212"/>
              <a:ext cx="303049" cy="2122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31</a:t>
              </a:r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B75BF155-269F-FC70-0EB2-9D2487C069E3}"/>
                </a:ext>
              </a:extLst>
            </p:cNvPr>
            <p:cNvSpPr txBox="1"/>
            <p:nvPr/>
          </p:nvSpPr>
          <p:spPr>
            <a:xfrm>
              <a:off x="849422" y="4450635"/>
              <a:ext cx="963725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750" spc="0" baseline="0">
                  <a:ln/>
                  <a:solidFill>
                    <a:srgbClr val="EB1700"/>
                  </a:solidFill>
                  <a:latin typeface="Arial"/>
                  <a:cs typeface="Arial"/>
                  <a:sym typeface="Arial"/>
                  <a:rtl val="0"/>
                </a:rPr>
                <a:t>D+immediate VCd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0A47A725-1949-596F-F4EC-C0BAEED7DC8E}"/>
                </a:ext>
              </a:extLst>
            </p:cNvPr>
            <p:cNvSpPr txBox="1"/>
            <p:nvPr/>
          </p:nvSpPr>
          <p:spPr>
            <a:xfrm>
              <a:off x="934380" y="4600212"/>
              <a:ext cx="878767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D+deferred VCd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80497B0B-DEA3-1650-7102-DF61F61DA9AC}"/>
                </a:ext>
              </a:extLst>
            </p:cNvPr>
            <p:cNvSpPr txBox="1"/>
            <p:nvPr/>
          </p:nvSpPr>
          <p:spPr>
            <a:xfrm>
              <a:off x="953616" y="4265484"/>
              <a:ext cx="859531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750" b="1" spc="0" baseline="0" dirty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No. of Patients</a:t>
              </a:r>
            </a:p>
          </p:txBody>
        </p:sp>
        <p:sp>
          <p:nvSpPr>
            <p:cNvPr id="74" name="Free-form: Shape 73">
              <a:extLst>
                <a:ext uri="{FF2B5EF4-FFF2-40B4-BE49-F238E27FC236}">
                  <a16:creationId xmlns:a16="http://schemas.microsoft.com/office/drawing/2014/main" id="{D31EDA75-DB09-2C71-95EA-A0DE3744A7BD}"/>
                </a:ext>
              </a:extLst>
            </p:cNvPr>
            <p:cNvSpPr/>
            <p:nvPr/>
          </p:nvSpPr>
          <p:spPr>
            <a:xfrm>
              <a:off x="1993562" y="2210153"/>
              <a:ext cx="4002182" cy="1165873"/>
            </a:xfrm>
            <a:custGeom>
              <a:avLst/>
              <a:gdLst>
                <a:gd name="connsiteX0" fmla="*/ 0 w 4002182"/>
                <a:gd name="connsiteY0" fmla="*/ 198134 h 1165873"/>
                <a:gd name="connsiteX1" fmla="*/ 368425 w 4002182"/>
                <a:gd name="connsiteY1" fmla="*/ 16792 h 1165873"/>
                <a:gd name="connsiteX2" fmla="*/ 733663 w 4002182"/>
                <a:gd name="connsiteY2" fmla="*/ 0 h 1165873"/>
                <a:gd name="connsiteX3" fmla="*/ 1096093 w 4002182"/>
                <a:gd name="connsiteY3" fmla="*/ 142371 h 1165873"/>
                <a:gd name="connsiteX4" fmla="*/ 1460899 w 4002182"/>
                <a:gd name="connsiteY4" fmla="*/ 313125 h 1165873"/>
                <a:gd name="connsiteX5" fmla="*/ 1821859 w 4002182"/>
                <a:gd name="connsiteY5" fmla="*/ 464459 h 1165873"/>
                <a:gd name="connsiteX6" fmla="*/ 2189539 w 4002182"/>
                <a:gd name="connsiteY6" fmla="*/ 656647 h 1165873"/>
                <a:gd name="connsiteX7" fmla="*/ 2550185 w 4002182"/>
                <a:gd name="connsiteY7" fmla="*/ 704260 h 1165873"/>
                <a:gd name="connsiteX8" fmla="*/ 2911405 w 4002182"/>
                <a:gd name="connsiteY8" fmla="*/ 888423 h 1165873"/>
                <a:gd name="connsiteX9" fmla="*/ 3274093 w 4002182"/>
                <a:gd name="connsiteY9" fmla="*/ 1044011 h 1165873"/>
                <a:gd name="connsiteX10" fmla="*/ 3639861 w 4002182"/>
                <a:gd name="connsiteY10" fmla="*/ 1050023 h 1165873"/>
                <a:gd name="connsiteX11" fmla="*/ 4002182 w 4002182"/>
                <a:gd name="connsiteY11" fmla="*/ 1165874 h 1165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002182" h="1165873">
                  <a:moveTo>
                    <a:pt x="0" y="198134"/>
                  </a:moveTo>
                  <a:lnTo>
                    <a:pt x="368425" y="16792"/>
                  </a:lnTo>
                  <a:lnTo>
                    <a:pt x="733663" y="0"/>
                  </a:lnTo>
                  <a:lnTo>
                    <a:pt x="1096093" y="142371"/>
                  </a:lnTo>
                  <a:lnTo>
                    <a:pt x="1460899" y="313125"/>
                  </a:lnTo>
                  <a:lnTo>
                    <a:pt x="1821859" y="464459"/>
                  </a:lnTo>
                  <a:lnTo>
                    <a:pt x="2189539" y="656647"/>
                  </a:lnTo>
                  <a:lnTo>
                    <a:pt x="2550185" y="704260"/>
                  </a:lnTo>
                  <a:lnTo>
                    <a:pt x="2911405" y="888423"/>
                  </a:lnTo>
                  <a:lnTo>
                    <a:pt x="3274093" y="1044011"/>
                  </a:lnTo>
                  <a:lnTo>
                    <a:pt x="3639861" y="1050023"/>
                  </a:lnTo>
                  <a:lnTo>
                    <a:pt x="4002182" y="1165874"/>
                  </a:lnTo>
                </a:path>
              </a:pathLst>
            </a:custGeom>
            <a:noFill/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" name="Free-form: Shape 74">
              <a:extLst>
                <a:ext uri="{FF2B5EF4-FFF2-40B4-BE49-F238E27FC236}">
                  <a16:creationId xmlns:a16="http://schemas.microsoft.com/office/drawing/2014/main" id="{E3B84F10-482F-0415-1269-1F5506E4348D}"/>
                </a:ext>
              </a:extLst>
            </p:cNvPr>
            <p:cNvSpPr/>
            <p:nvPr/>
          </p:nvSpPr>
          <p:spPr>
            <a:xfrm>
              <a:off x="1976785" y="2391496"/>
              <a:ext cx="33554" cy="33583"/>
            </a:xfrm>
            <a:custGeom>
              <a:avLst/>
              <a:gdLst>
                <a:gd name="connsiteX0" fmla="*/ 33555 w 33554"/>
                <a:gd name="connsiteY0" fmla="*/ 16792 h 33583"/>
                <a:gd name="connsiteX1" fmla="*/ 16777 w 33554"/>
                <a:gd name="connsiteY1" fmla="*/ 33584 h 33583"/>
                <a:gd name="connsiteX2" fmla="*/ 0 w 33554"/>
                <a:gd name="connsiteY2" fmla="*/ 16792 h 33583"/>
                <a:gd name="connsiteX3" fmla="*/ 16777 w 33554"/>
                <a:gd name="connsiteY3" fmla="*/ 0 h 33583"/>
                <a:gd name="connsiteX4" fmla="*/ 33555 w 33554"/>
                <a:gd name="connsiteY4" fmla="*/ 16792 h 33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554" h="33583">
                  <a:moveTo>
                    <a:pt x="33555" y="16792"/>
                  </a:moveTo>
                  <a:cubicBezTo>
                    <a:pt x="33555" y="26066"/>
                    <a:pt x="26043" y="33584"/>
                    <a:pt x="16777" y="33584"/>
                  </a:cubicBezTo>
                  <a:cubicBezTo>
                    <a:pt x="7511" y="33584"/>
                    <a:pt x="0" y="26066"/>
                    <a:pt x="0" y="16792"/>
                  </a:cubicBezTo>
                  <a:cubicBezTo>
                    <a:pt x="0" y="7518"/>
                    <a:pt x="7511" y="0"/>
                    <a:pt x="16777" y="0"/>
                  </a:cubicBezTo>
                  <a:cubicBezTo>
                    <a:pt x="26043" y="0"/>
                    <a:pt x="33555" y="7518"/>
                    <a:pt x="33555" y="16792"/>
                  </a:cubicBezTo>
                  <a:close/>
                </a:path>
              </a:pathLst>
            </a:custGeom>
            <a:noFill/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" name="Free-form: Shape 75">
              <a:extLst>
                <a:ext uri="{FF2B5EF4-FFF2-40B4-BE49-F238E27FC236}">
                  <a16:creationId xmlns:a16="http://schemas.microsoft.com/office/drawing/2014/main" id="{18752701-E503-400E-F6C0-8E9EAC757394}"/>
                </a:ext>
              </a:extLst>
            </p:cNvPr>
            <p:cNvSpPr/>
            <p:nvPr/>
          </p:nvSpPr>
          <p:spPr>
            <a:xfrm>
              <a:off x="2345210" y="2210153"/>
              <a:ext cx="33554" cy="33583"/>
            </a:xfrm>
            <a:custGeom>
              <a:avLst/>
              <a:gdLst>
                <a:gd name="connsiteX0" fmla="*/ 33555 w 33554"/>
                <a:gd name="connsiteY0" fmla="*/ 16792 h 33583"/>
                <a:gd name="connsiteX1" fmla="*/ 16777 w 33554"/>
                <a:gd name="connsiteY1" fmla="*/ 33584 h 33583"/>
                <a:gd name="connsiteX2" fmla="*/ 0 w 33554"/>
                <a:gd name="connsiteY2" fmla="*/ 16792 h 33583"/>
                <a:gd name="connsiteX3" fmla="*/ 16777 w 33554"/>
                <a:gd name="connsiteY3" fmla="*/ 0 h 33583"/>
                <a:gd name="connsiteX4" fmla="*/ 33555 w 33554"/>
                <a:gd name="connsiteY4" fmla="*/ 16792 h 33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554" h="33583">
                  <a:moveTo>
                    <a:pt x="33555" y="16792"/>
                  </a:moveTo>
                  <a:cubicBezTo>
                    <a:pt x="33555" y="26066"/>
                    <a:pt x="26043" y="33584"/>
                    <a:pt x="16777" y="33584"/>
                  </a:cubicBezTo>
                  <a:cubicBezTo>
                    <a:pt x="7512" y="33584"/>
                    <a:pt x="0" y="26066"/>
                    <a:pt x="0" y="16792"/>
                  </a:cubicBezTo>
                  <a:cubicBezTo>
                    <a:pt x="0" y="7518"/>
                    <a:pt x="7512" y="0"/>
                    <a:pt x="16777" y="0"/>
                  </a:cubicBezTo>
                  <a:cubicBezTo>
                    <a:pt x="26043" y="0"/>
                    <a:pt x="33555" y="7518"/>
                    <a:pt x="33555" y="16792"/>
                  </a:cubicBezTo>
                  <a:close/>
                </a:path>
              </a:pathLst>
            </a:custGeom>
            <a:noFill/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" name="Free-form: Shape 76">
              <a:extLst>
                <a:ext uri="{FF2B5EF4-FFF2-40B4-BE49-F238E27FC236}">
                  <a16:creationId xmlns:a16="http://schemas.microsoft.com/office/drawing/2014/main" id="{F9D15655-2BCC-6890-8D14-940A2E319590}"/>
                </a:ext>
              </a:extLst>
            </p:cNvPr>
            <p:cNvSpPr/>
            <p:nvPr/>
          </p:nvSpPr>
          <p:spPr>
            <a:xfrm>
              <a:off x="2710448" y="2193361"/>
              <a:ext cx="33554" cy="33583"/>
            </a:xfrm>
            <a:custGeom>
              <a:avLst/>
              <a:gdLst>
                <a:gd name="connsiteX0" fmla="*/ 33555 w 33554"/>
                <a:gd name="connsiteY0" fmla="*/ 16792 h 33583"/>
                <a:gd name="connsiteX1" fmla="*/ 16778 w 33554"/>
                <a:gd name="connsiteY1" fmla="*/ 33584 h 33583"/>
                <a:gd name="connsiteX2" fmla="*/ 0 w 33554"/>
                <a:gd name="connsiteY2" fmla="*/ 16792 h 33583"/>
                <a:gd name="connsiteX3" fmla="*/ 16778 w 33554"/>
                <a:gd name="connsiteY3" fmla="*/ 0 h 33583"/>
                <a:gd name="connsiteX4" fmla="*/ 33555 w 33554"/>
                <a:gd name="connsiteY4" fmla="*/ 16792 h 33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554" h="33583">
                  <a:moveTo>
                    <a:pt x="33555" y="16792"/>
                  </a:moveTo>
                  <a:cubicBezTo>
                    <a:pt x="33555" y="26066"/>
                    <a:pt x="26043" y="33584"/>
                    <a:pt x="16778" y="33584"/>
                  </a:cubicBezTo>
                  <a:cubicBezTo>
                    <a:pt x="7512" y="33584"/>
                    <a:pt x="0" y="26066"/>
                    <a:pt x="0" y="16792"/>
                  </a:cubicBezTo>
                  <a:cubicBezTo>
                    <a:pt x="0" y="7518"/>
                    <a:pt x="7512" y="0"/>
                    <a:pt x="16778" y="0"/>
                  </a:cubicBezTo>
                  <a:cubicBezTo>
                    <a:pt x="26043" y="0"/>
                    <a:pt x="33555" y="7518"/>
                    <a:pt x="33555" y="16792"/>
                  </a:cubicBezTo>
                  <a:close/>
                </a:path>
              </a:pathLst>
            </a:custGeom>
            <a:noFill/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8" name="Free-form: Shape 77">
              <a:extLst>
                <a:ext uri="{FF2B5EF4-FFF2-40B4-BE49-F238E27FC236}">
                  <a16:creationId xmlns:a16="http://schemas.microsoft.com/office/drawing/2014/main" id="{4E24B78A-F8C9-39E7-0618-E783F4C1A964}"/>
                </a:ext>
              </a:extLst>
            </p:cNvPr>
            <p:cNvSpPr/>
            <p:nvPr/>
          </p:nvSpPr>
          <p:spPr>
            <a:xfrm>
              <a:off x="3072878" y="2335732"/>
              <a:ext cx="33554" cy="33583"/>
            </a:xfrm>
            <a:custGeom>
              <a:avLst/>
              <a:gdLst>
                <a:gd name="connsiteX0" fmla="*/ 33555 w 33554"/>
                <a:gd name="connsiteY0" fmla="*/ 16792 h 33583"/>
                <a:gd name="connsiteX1" fmla="*/ 16777 w 33554"/>
                <a:gd name="connsiteY1" fmla="*/ 33584 h 33583"/>
                <a:gd name="connsiteX2" fmla="*/ 0 w 33554"/>
                <a:gd name="connsiteY2" fmla="*/ 16792 h 33583"/>
                <a:gd name="connsiteX3" fmla="*/ 16777 w 33554"/>
                <a:gd name="connsiteY3" fmla="*/ 0 h 33583"/>
                <a:gd name="connsiteX4" fmla="*/ 33555 w 33554"/>
                <a:gd name="connsiteY4" fmla="*/ 16792 h 33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554" h="33583">
                  <a:moveTo>
                    <a:pt x="33555" y="16792"/>
                  </a:moveTo>
                  <a:cubicBezTo>
                    <a:pt x="33555" y="26066"/>
                    <a:pt x="26043" y="33584"/>
                    <a:pt x="16777" y="33584"/>
                  </a:cubicBezTo>
                  <a:cubicBezTo>
                    <a:pt x="7512" y="33584"/>
                    <a:pt x="0" y="26066"/>
                    <a:pt x="0" y="16792"/>
                  </a:cubicBezTo>
                  <a:cubicBezTo>
                    <a:pt x="0" y="7518"/>
                    <a:pt x="7512" y="0"/>
                    <a:pt x="16777" y="0"/>
                  </a:cubicBezTo>
                  <a:cubicBezTo>
                    <a:pt x="26043" y="0"/>
                    <a:pt x="33555" y="7518"/>
                    <a:pt x="33555" y="16792"/>
                  </a:cubicBezTo>
                  <a:close/>
                </a:path>
              </a:pathLst>
            </a:custGeom>
            <a:noFill/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" name="Free-form: Shape 78">
              <a:extLst>
                <a:ext uri="{FF2B5EF4-FFF2-40B4-BE49-F238E27FC236}">
                  <a16:creationId xmlns:a16="http://schemas.microsoft.com/office/drawing/2014/main" id="{16E3A6C5-2DC4-EBC6-D782-A8DAC4F33D86}"/>
                </a:ext>
              </a:extLst>
            </p:cNvPr>
            <p:cNvSpPr/>
            <p:nvPr/>
          </p:nvSpPr>
          <p:spPr>
            <a:xfrm>
              <a:off x="3437684" y="2506487"/>
              <a:ext cx="33554" cy="33583"/>
            </a:xfrm>
            <a:custGeom>
              <a:avLst/>
              <a:gdLst>
                <a:gd name="connsiteX0" fmla="*/ 33555 w 33554"/>
                <a:gd name="connsiteY0" fmla="*/ 16792 h 33583"/>
                <a:gd name="connsiteX1" fmla="*/ 16777 w 33554"/>
                <a:gd name="connsiteY1" fmla="*/ 33584 h 33583"/>
                <a:gd name="connsiteX2" fmla="*/ 0 w 33554"/>
                <a:gd name="connsiteY2" fmla="*/ 16792 h 33583"/>
                <a:gd name="connsiteX3" fmla="*/ 16777 w 33554"/>
                <a:gd name="connsiteY3" fmla="*/ 0 h 33583"/>
                <a:gd name="connsiteX4" fmla="*/ 33555 w 33554"/>
                <a:gd name="connsiteY4" fmla="*/ 16792 h 33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554" h="33583">
                  <a:moveTo>
                    <a:pt x="33555" y="16792"/>
                  </a:moveTo>
                  <a:cubicBezTo>
                    <a:pt x="33555" y="26066"/>
                    <a:pt x="26043" y="33584"/>
                    <a:pt x="16777" y="33584"/>
                  </a:cubicBezTo>
                  <a:cubicBezTo>
                    <a:pt x="7512" y="33584"/>
                    <a:pt x="0" y="26066"/>
                    <a:pt x="0" y="16792"/>
                  </a:cubicBezTo>
                  <a:cubicBezTo>
                    <a:pt x="0" y="7518"/>
                    <a:pt x="7512" y="0"/>
                    <a:pt x="16777" y="0"/>
                  </a:cubicBezTo>
                  <a:cubicBezTo>
                    <a:pt x="26043" y="0"/>
                    <a:pt x="33555" y="7518"/>
                    <a:pt x="33555" y="16792"/>
                  </a:cubicBezTo>
                  <a:close/>
                </a:path>
              </a:pathLst>
            </a:custGeom>
            <a:noFill/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" name="Free-form: Shape 79">
              <a:extLst>
                <a:ext uri="{FF2B5EF4-FFF2-40B4-BE49-F238E27FC236}">
                  <a16:creationId xmlns:a16="http://schemas.microsoft.com/office/drawing/2014/main" id="{F37BB8A1-ECE8-FA86-80B4-B12F23FB5CD3}"/>
                </a:ext>
              </a:extLst>
            </p:cNvPr>
            <p:cNvSpPr/>
            <p:nvPr/>
          </p:nvSpPr>
          <p:spPr>
            <a:xfrm>
              <a:off x="3798644" y="2657820"/>
              <a:ext cx="33554" cy="33583"/>
            </a:xfrm>
            <a:custGeom>
              <a:avLst/>
              <a:gdLst>
                <a:gd name="connsiteX0" fmla="*/ 33555 w 33554"/>
                <a:gd name="connsiteY0" fmla="*/ 16792 h 33583"/>
                <a:gd name="connsiteX1" fmla="*/ 16777 w 33554"/>
                <a:gd name="connsiteY1" fmla="*/ 33584 h 33583"/>
                <a:gd name="connsiteX2" fmla="*/ 0 w 33554"/>
                <a:gd name="connsiteY2" fmla="*/ 16792 h 33583"/>
                <a:gd name="connsiteX3" fmla="*/ 16777 w 33554"/>
                <a:gd name="connsiteY3" fmla="*/ 0 h 33583"/>
                <a:gd name="connsiteX4" fmla="*/ 33555 w 33554"/>
                <a:gd name="connsiteY4" fmla="*/ 16792 h 33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554" h="33583">
                  <a:moveTo>
                    <a:pt x="33555" y="16792"/>
                  </a:moveTo>
                  <a:cubicBezTo>
                    <a:pt x="33555" y="26066"/>
                    <a:pt x="26043" y="33584"/>
                    <a:pt x="16777" y="33584"/>
                  </a:cubicBezTo>
                  <a:cubicBezTo>
                    <a:pt x="7511" y="33584"/>
                    <a:pt x="0" y="26066"/>
                    <a:pt x="0" y="16792"/>
                  </a:cubicBezTo>
                  <a:cubicBezTo>
                    <a:pt x="0" y="7518"/>
                    <a:pt x="7511" y="0"/>
                    <a:pt x="16777" y="0"/>
                  </a:cubicBezTo>
                  <a:cubicBezTo>
                    <a:pt x="26043" y="0"/>
                    <a:pt x="33555" y="7518"/>
                    <a:pt x="33555" y="16792"/>
                  </a:cubicBezTo>
                  <a:close/>
                </a:path>
              </a:pathLst>
            </a:custGeom>
            <a:noFill/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" name="Free-form: Shape 80">
              <a:extLst>
                <a:ext uri="{FF2B5EF4-FFF2-40B4-BE49-F238E27FC236}">
                  <a16:creationId xmlns:a16="http://schemas.microsoft.com/office/drawing/2014/main" id="{0434B423-298E-28AC-7290-8A3C228CBCEB}"/>
                </a:ext>
              </a:extLst>
            </p:cNvPr>
            <p:cNvSpPr/>
            <p:nvPr/>
          </p:nvSpPr>
          <p:spPr>
            <a:xfrm>
              <a:off x="4166324" y="2850009"/>
              <a:ext cx="33554" cy="33583"/>
            </a:xfrm>
            <a:custGeom>
              <a:avLst/>
              <a:gdLst>
                <a:gd name="connsiteX0" fmla="*/ 33555 w 33554"/>
                <a:gd name="connsiteY0" fmla="*/ 16792 h 33583"/>
                <a:gd name="connsiteX1" fmla="*/ 16777 w 33554"/>
                <a:gd name="connsiteY1" fmla="*/ 33584 h 33583"/>
                <a:gd name="connsiteX2" fmla="*/ 0 w 33554"/>
                <a:gd name="connsiteY2" fmla="*/ 16792 h 33583"/>
                <a:gd name="connsiteX3" fmla="*/ 16777 w 33554"/>
                <a:gd name="connsiteY3" fmla="*/ 0 h 33583"/>
                <a:gd name="connsiteX4" fmla="*/ 33555 w 33554"/>
                <a:gd name="connsiteY4" fmla="*/ 16792 h 33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554" h="33583">
                  <a:moveTo>
                    <a:pt x="33555" y="16792"/>
                  </a:moveTo>
                  <a:cubicBezTo>
                    <a:pt x="33555" y="26066"/>
                    <a:pt x="26043" y="33584"/>
                    <a:pt x="16777" y="33584"/>
                  </a:cubicBezTo>
                  <a:cubicBezTo>
                    <a:pt x="7511" y="33584"/>
                    <a:pt x="0" y="26066"/>
                    <a:pt x="0" y="16792"/>
                  </a:cubicBezTo>
                  <a:cubicBezTo>
                    <a:pt x="0" y="7518"/>
                    <a:pt x="7511" y="0"/>
                    <a:pt x="16777" y="0"/>
                  </a:cubicBezTo>
                  <a:cubicBezTo>
                    <a:pt x="26043" y="0"/>
                    <a:pt x="33555" y="7518"/>
                    <a:pt x="33555" y="16792"/>
                  </a:cubicBezTo>
                  <a:close/>
                </a:path>
              </a:pathLst>
            </a:custGeom>
            <a:noFill/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" name="Free-form: Shape 81">
              <a:extLst>
                <a:ext uri="{FF2B5EF4-FFF2-40B4-BE49-F238E27FC236}">
                  <a16:creationId xmlns:a16="http://schemas.microsoft.com/office/drawing/2014/main" id="{FE3E8423-BFEF-6258-4484-83999C11373F}"/>
                </a:ext>
              </a:extLst>
            </p:cNvPr>
            <p:cNvSpPr/>
            <p:nvPr/>
          </p:nvSpPr>
          <p:spPr>
            <a:xfrm>
              <a:off x="4526970" y="2897622"/>
              <a:ext cx="33554" cy="33583"/>
            </a:xfrm>
            <a:custGeom>
              <a:avLst/>
              <a:gdLst>
                <a:gd name="connsiteX0" fmla="*/ 33555 w 33554"/>
                <a:gd name="connsiteY0" fmla="*/ 16792 h 33583"/>
                <a:gd name="connsiteX1" fmla="*/ 16777 w 33554"/>
                <a:gd name="connsiteY1" fmla="*/ 33584 h 33583"/>
                <a:gd name="connsiteX2" fmla="*/ 0 w 33554"/>
                <a:gd name="connsiteY2" fmla="*/ 16792 h 33583"/>
                <a:gd name="connsiteX3" fmla="*/ 16777 w 33554"/>
                <a:gd name="connsiteY3" fmla="*/ 0 h 33583"/>
                <a:gd name="connsiteX4" fmla="*/ 33555 w 33554"/>
                <a:gd name="connsiteY4" fmla="*/ 16792 h 33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554" h="33583">
                  <a:moveTo>
                    <a:pt x="33555" y="16792"/>
                  </a:moveTo>
                  <a:cubicBezTo>
                    <a:pt x="33555" y="26066"/>
                    <a:pt x="26043" y="33584"/>
                    <a:pt x="16777" y="33584"/>
                  </a:cubicBezTo>
                  <a:cubicBezTo>
                    <a:pt x="7511" y="33584"/>
                    <a:pt x="0" y="26066"/>
                    <a:pt x="0" y="16792"/>
                  </a:cubicBezTo>
                  <a:cubicBezTo>
                    <a:pt x="0" y="7518"/>
                    <a:pt x="7511" y="0"/>
                    <a:pt x="16777" y="0"/>
                  </a:cubicBezTo>
                  <a:cubicBezTo>
                    <a:pt x="26043" y="0"/>
                    <a:pt x="33555" y="7518"/>
                    <a:pt x="33555" y="16792"/>
                  </a:cubicBezTo>
                  <a:close/>
                </a:path>
              </a:pathLst>
            </a:custGeom>
            <a:noFill/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" name="Free-form: Shape 82">
              <a:extLst>
                <a:ext uri="{FF2B5EF4-FFF2-40B4-BE49-F238E27FC236}">
                  <a16:creationId xmlns:a16="http://schemas.microsoft.com/office/drawing/2014/main" id="{C3B660A2-7E88-0772-87B7-C320F5162FE0}"/>
                </a:ext>
              </a:extLst>
            </p:cNvPr>
            <p:cNvSpPr/>
            <p:nvPr/>
          </p:nvSpPr>
          <p:spPr>
            <a:xfrm>
              <a:off x="4888189" y="3081784"/>
              <a:ext cx="33554" cy="33583"/>
            </a:xfrm>
            <a:custGeom>
              <a:avLst/>
              <a:gdLst>
                <a:gd name="connsiteX0" fmla="*/ 33555 w 33554"/>
                <a:gd name="connsiteY0" fmla="*/ 16792 h 33583"/>
                <a:gd name="connsiteX1" fmla="*/ 16777 w 33554"/>
                <a:gd name="connsiteY1" fmla="*/ 33584 h 33583"/>
                <a:gd name="connsiteX2" fmla="*/ 0 w 33554"/>
                <a:gd name="connsiteY2" fmla="*/ 16792 h 33583"/>
                <a:gd name="connsiteX3" fmla="*/ 16777 w 33554"/>
                <a:gd name="connsiteY3" fmla="*/ 0 h 33583"/>
                <a:gd name="connsiteX4" fmla="*/ 33555 w 33554"/>
                <a:gd name="connsiteY4" fmla="*/ 16792 h 33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554" h="33583">
                  <a:moveTo>
                    <a:pt x="33555" y="16792"/>
                  </a:moveTo>
                  <a:cubicBezTo>
                    <a:pt x="33555" y="26066"/>
                    <a:pt x="26043" y="33584"/>
                    <a:pt x="16777" y="33584"/>
                  </a:cubicBezTo>
                  <a:cubicBezTo>
                    <a:pt x="7511" y="33584"/>
                    <a:pt x="0" y="26066"/>
                    <a:pt x="0" y="16792"/>
                  </a:cubicBezTo>
                  <a:cubicBezTo>
                    <a:pt x="0" y="7518"/>
                    <a:pt x="7511" y="0"/>
                    <a:pt x="16777" y="0"/>
                  </a:cubicBezTo>
                  <a:cubicBezTo>
                    <a:pt x="26043" y="0"/>
                    <a:pt x="33555" y="7518"/>
                    <a:pt x="33555" y="16792"/>
                  </a:cubicBezTo>
                  <a:close/>
                </a:path>
              </a:pathLst>
            </a:custGeom>
            <a:noFill/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" name="Free-form: Shape 83">
              <a:extLst>
                <a:ext uri="{FF2B5EF4-FFF2-40B4-BE49-F238E27FC236}">
                  <a16:creationId xmlns:a16="http://schemas.microsoft.com/office/drawing/2014/main" id="{A8DA22EA-8A70-B6D7-7C79-DF99A1DA7880}"/>
                </a:ext>
              </a:extLst>
            </p:cNvPr>
            <p:cNvSpPr/>
            <p:nvPr/>
          </p:nvSpPr>
          <p:spPr>
            <a:xfrm>
              <a:off x="5250878" y="3237373"/>
              <a:ext cx="33554" cy="33583"/>
            </a:xfrm>
            <a:custGeom>
              <a:avLst/>
              <a:gdLst>
                <a:gd name="connsiteX0" fmla="*/ 33555 w 33554"/>
                <a:gd name="connsiteY0" fmla="*/ 16792 h 33583"/>
                <a:gd name="connsiteX1" fmla="*/ 16777 w 33554"/>
                <a:gd name="connsiteY1" fmla="*/ 33584 h 33583"/>
                <a:gd name="connsiteX2" fmla="*/ 0 w 33554"/>
                <a:gd name="connsiteY2" fmla="*/ 16792 h 33583"/>
                <a:gd name="connsiteX3" fmla="*/ 16777 w 33554"/>
                <a:gd name="connsiteY3" fmla="*/ 0 h 33583"/>
                <a:gd name="connsiteX4" fmla="*/ 33555 w 33554"/>
                <a:gd name="connsiteY4" fmla="*/ 16792 h 33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554" h="33583">
                  <a:moveTo>
                    <a:pt x="33555" y="16792"/>
                  </a:moveTo>
                  <a:cubicBezTo>
                    <a:pt x="33555" y="26066"/>
                    <a:pt x="26043" y="33584"/>
                    <a:pt x="16777" y="33584"/>
                  </a:cubicBezTo>
                  <a:cubicBezTo>
                    <a:pt x="7511" y="33584"/>
                    <a:pt x="0" y="26066"/>
                    <a:pt x="0" y="16792"/>
                  </a:cubicBezTo>
                  <a:cubicBezTo>
                    <a:pt x="0" y="7518"/>
                    <a:pt x="7511" y="0"/>
                    <a:pt x="16777" y="0"/>
                  </a:cubicBezTo>
                  <a:cubicBezTo>
                    <a:pt x="26043" y="0"/>
                    <a:pt x="33555" y="7518"/>
                    <a:pt x="33555" y="16792"/>
                  </a:cubicBezTo>
                  <a:close/>
                </a:path>
              </a:pathLst>
            </a:custGeom>
            <a:noFill/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" name="Free-form: Shape 84">
              <a:extLst>
                <a:ext uri="{FF2B5EF4-FFF2-40B4-BE49-F238E27FC236}">
                  <a16:creationId xmlns:a16="http://schemas.microsoft.com/office/drawing/2014/main" id="{9DE0FDAE-74D7-10F0-3B9D-DE6BC7B0D99D}"/>
                </a:ext>
              </a:extLst>
            </p:cNvPr>
            <p:cNvSpPr/>
            <p:nvPr/>
          </p:nvSpPr>
          <p:spPr>
            <a:xfrm>
              <a:off x="5616646" y="3243385"/>
              <a:ext cx="33554" cy="33583"/>
            </a:xfrm>
            <a:custGeom>
              <a:avLst/>
              <a:gdLst>
                <a:gd name="connsiteX0" fmla="*/ 33555 w 33554"/>
                <a:gd name="connsiteY0" fmla="*/ 16792 h 33583"/>
                <a:gd name="connsiteX1" fmla="*/ 16777 w 33554"/>
                <a:gd name="connsiteY1" fmla="*/ 33584 h 33583"/>
                <a:gd name="connsiteX2" fmla="*/ 0 w 33554"/>
                <a:gd name="connsiteY2" fmla="*/ 16792 h 33583"/>
                <a:gd name="connsiteX3" fmla="*/ 16777 w 33554"/>
                <a:gd name="connsiteY3" fmla="*/ 0 h 33583"/>
                <a:gd name="connsiteX4" fmla="*/ 33555 w 33554"/>
                <a:gd name="connsiteY4" fmla="*/ 16792 h 33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554" h="33583">
                  <a:moveTo>
                    <a:pt x="33555" y="16792"/>
                  </a:moveTo>
                  <a:cubicBezTo>
                    <a:pt x="33555" y="26066"/>
                    <a:pt x="26043" y="33584"/>
                    <a:pt x="16777" y="33584"/>
                  </a:cubicBezTo>
                  <a:cubicBezTo>
                    <a:pt x="7511" y="33584"/>
                    <a:pt x="0" y="26066"/>
                    <a:pt x="0" y="16792"/>
                  </a:cubicBezTo>
                  <a:cubicBezTo>
                    <a:pt x="0" y="7518"/>
                    <a:pt x="7511" y="0"/>
                    <a:pt x="16777" y="0"/>
                  </a:cubicBezTo>
                  <a:cubicBezTo>
                    <a:pt x="26043" y="0"/>
                    <a:pt x="33555" y="7518"/>
                    <a:pt x="33555" y="16792"/>
                  </a:cubicBezTo>
                  <a:close/>
                </a:path>
              </a:pathLst>
            </a:custGeom>
            <a:noFill/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6" name="Free-form: Shape 85">
              <a:extLst>
                <a:ext uri="{FF2B5EF4-FFF2-40B4-BE49-F238E27FC236}">
                  <a16:creationId xmlns:a16="http://schemas.microsoft.com/office/drawing/2014/main" id="{5CC72F7C-88D9-4DE4-7D44-E7138C2F51A1}"/>
                </a:ext>
              </a:extLst>
            </p:cNvPr>
            <p:cNvSpPr/>
            <p:nvPr/>
          </p:nvSpPr>
          <p:spPr>
            <a:xfrm>
              <a:off x="5978967" y="3359235"/>
              <a:ext cx="33554" cy="33583"/>
            </a:xfrm>
            <a:custGeom>
              <a:avLst/>
              <a:gdLst>
                <a:gd name="connsiteX0" fmla="*/ 33555 w 33554"/>
                <a:gd name="connsiteY0" fmla="*/ 16792 h 33583"/>
                <a:gd name="connsiteX1" fmla="*/ 16777 w 33554"/>
                <a:gd name="connsiteY1" fmla="*/ 33584 h 33583"/>
                <a:gd name="connsiteX2" fmla="*/ 0 w 33554"/>
                <a:gd name="connsiteY2" fmla="*/ 16792 h 33583"/>
                <a:gd name="connsiteX3" fmla="*/ 16777 w 33554"/>
                <a:gd name="connsiteY3" fmla="*/ 0 h 33583"/>
                <a:gd name="connsiteX4" fmla="*/ 33555 w 33554"/>
                <a:gd name="connsiteY4" fmla="*/ 16792 h 33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554" h="33583">
                  <a:moveTo>
                    <a:pt x="33555" y="16792"/>
                  </a:moveTo>
                  <a:cubicBezTo>
                    <a:pt x="33555" y="26066"/>
                    <a:pt x="26043" y="33584"/>
                    <a:pt x="16777" y="33584"/>
                  </a:cubicBezTo>
                  <a:cubicBezTo>
                    <a:pt x="7511" y="33584"/>
                    <a:pt x="0" y="26066"/>
                    <a:pt x="0" y="16792"/>
                  </a:cubicBezTo>
                  <a:cubicBezTo>
                    <a:pt x="0" y="7518"/>
                    <a:pt x="7511" y="0"/>
                    <a:pt x="16777" y="0"/>
                  </a:cubicBezTo>
                  <a:cubicBezTo>
                    <a:pt x="26043" y="0"/>
                    <a:pt x="33555" y="7518"/>
                    <a:pt x="33555" y="16792"/>
                  </a:cubicBezTo>
                  <a:close/>
                </a:path>
              </a:pathLst>
            </a:custGeom>
            <a:noFill/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87" name="Graphic 10">
              <a:extLst>
                <a:ext uri="{FF2B5EF4-FFF2-40B4-BE49-F238E27FC236}">
                  <a16:creationId xmlns:a16="http://schemas.microsoft.com/office/drawing/2014/main" id="{A8A5781F-035A-ED4C-368E-D34FA3DBFC18}"/>
                </a:ext>
              </a:extLst>
            </p:cNvPr>
            <p:cNvGrpSpPr/>
            <p:nvPr/>
          </p:nvGrpSpPr>
          <p:grpSpPr>
            <a:xfrm>
              <a:off x="2335043" y="2102898"/>
              <a:ext cx="53888" cy="246561"/>
              <a:chOff x="2335043" y="2102898"/>
              <a:chExt cx="53888" cy="246561"/>
            </a:xfrm>
            <a:noFill/>
          </p:grpSpPr>
          <p:sp>
            <p:nvSpPr>
              <p:cNvPr id="88" name="Free-form: Shape 87">
                <a:extLst>
                  <a:ext uri="{FF2B5EF4-FFF2-40B4-BE49-F238E27FC236}">
                    <a16:creationId xmlns:a16="http://schemas.microsoft.com/office/drawing/2014/main" id="{D7849154-80B0-D401-3506-A24EA1938E7E}"/>
                  </a:ext>
                </a:extLst>
              </p:cNvPr>
              <p:cNvSpPr/>
              <p:nvPr/>
            </p:nvSpPr>
            <p:spPr>
              <a:xfrm>
                <a:off x="2335043" y="2102898"/>
                <a:ext cx="53888" cy="10813"/>
              </a:xfrm>
              <a:custGeom>
                <a:avLst/>
                <a:gdLst>
                  <a:gd name="connsiteX0" fmla="*/ 0 w 53888"/>
                  <a:gd name="connsiteY0" fmla="*/ 0 h 10813"/>
                  <a:gd name="connsiteX1" fmla="*/ 26944 w 53888"/>
                  <a:gd name="connsiteY1" fmla="*/ 0 h 10813"/>
                  <a:gd name="connsiteX2" fmla="*/ 53888 w 53888"/>
                  <a:gd name="connsiteY2" fmla="*/ 0 h 10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3888" h="10813">
                    <a:moveTo>
                      <a:pt x="0" y="0"/>
                    </a:moveTo>
                    <a:lnTo>
                      <a:pt x="26944" y="0"/>
                    </a:lnTo>
                    <a:lnTo>
                      <a:pt x="53888" y="0"/>
                    </a:lnTo>
                  </a:path>
                </a:pathLst>
              </a:custGeom>
              <a:noFill/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9" name="Free-form: Shape 88">
                <a:extLst>
                  <a:ext uri="{FF2B5EF4-FFF2-40B4-BE49-F238E27FC236}">
                    <a16:creationId xmlns:a16="http://schemas.microsoft.com/office/drawing/2014/main" id="{2C99F99F-B8EB-B540-BD19-EEE575C7D21A}"/>
                  </a:ext>
                </a:extLst>
              </p:cNvPr>
              <p:cNvSpPr/>
              <p:nvPr/>
            </p:nvSpPr>
            <p:spPr>
              <a:xfrm>
                <a:off x="2361988" y="2102898"/>
                <a:ext cx="10803" cy="246561"/>
              </a:xfrm>
              <a:custGeom>
                <a:avLst/>
                <a:gdLst>
                  <a:gd name="connsiteX0" fmla="*/ 0 w 10803"/>
                  <a:gd name="connsiteY0" fmla="*/ 246562 h 246561"/>
                  <a:gd name="connsiteX1" fmla="*/ 0 w 10803"/>
                  <a:gd name="connsiteY1" fmla="*/ 0 h 2465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0803" h="246561">
                    <a:moveTo>
                      <a:pt x="0" y="246562"/>
                    </a:moveTo>
                    <a:lnTo>
                      <a:pt x="0" y="0"/>
                    </a:lnTo>
                  </a:path>
                </a:pathLst>
              </a:custGeom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0" name="Free-form: Shape 89">
                <a:extLst>
                  <a:ext uri="{FF2B5EF4-FFF2-40B4-BE49-F238E27FC236}">
                    <a16:creationId xmlns:a16="http://schemas.microsoft.com/office/drawing/2014/main" id="{0042AF51-013B-2254-EE31-A9093D8931C8}"/>
                  </a:ext>
                </a:extLst>
              </p:cNvPr>
              <p:cNvSpPr/>
              <p:nvPr/>
            </p:nvSpPr>
            <p:spPr>
              <a:xfrm>
                <a:off x="2335043" y="2349460"/>
                <a:ext cx="53888" cy="10813"/>
              </a:xfrm>
              <a:custGeom>
                <a:avLst/>
                <a:gdLst>
                  <a:gd name="connsiteX0" fmla="*/ 0 w 53888"/>
                  <a:gd name="connsiteY0" fmla="*/ 0 h 10813"/>
                  <a:gd name="connsiteX1" fmla="*/ 53888 w 53888"/>
                  <a:gd name="connsiteY1" fmla="*/ 0 h 10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3888" h="10813">
                    <a:moveTo>
                      <a:pt x="0" y="0"/>
                    </a:moveTo>
                    <a:lnTo>
                      <a:pt x="53888" y="0"/>
                    </a:lnTo>
                  </a:path>
                </a:pathLst>
              </a:custGeom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91" name="Graphic 10">
              <a:extLst>
                <a:ext uri="{FF2B5EF4-FFF2-40B4-BE49-F238E27FC236}">
                  <a16:creationId xmlns:a16="http://schemas.microsoft.com/office/drawing/2014/main" id="{E55D11A3-DFCA-23AA-82F6-95884632A59C}"/>
                </a:ext>
              </a:extLst>
            </p:cNvPr>
            <p:cNvGrpSpPr/>
            <p:nvPr/>
          </p:nvGrpSpPr>
          <p:grpSpPr>
            <a:xfrm>
              <a:off x="2698877" y="2077596"/>
              <a:ext cx="53888" cy="259662"/>
              <a:chOff x="2698877" y="2077596"/>
              <a:chExt cx="53888" cy="259662"/>
            </a:xfrm>
            <a:noFill/>
          </p:grpSpPr>
          <p:sp>
            <p:nvSpPr>
              <p:cNvPr id="92" name="Free-form: Shape 91">
                <a:extLst>
                  <a:ext uri="{FF2B5EF4-FFF2-40B4-BE49-F238E27FC236}">
                    <a16:creationId xmlns:a16="http://schemas.microsoft.com/office/drawing/2014/main" id="{DAE730BE-F751-A86A-70C6-EE8DA940555B}"/>
                  </a:ext>
                </a:extLst>
              </p:cNvPr>
              <p:cNvSpPr/>
              <p:nvPr/>
            </p:nvSpPr>
            <p:spPr>
              <a:xfrm>
                <a:off x="2698877" y="2077596"/>
                <a:ext cx="53888" cy="10813"/>
              </a:xfrm>
              <a:custGeom>
                <a:avLst/>
                <a:gdLst>
                  <a:gd name="connsiteX0" fmla="*/ 0 w 53888"/>
                  <a:gd name="connsiteY0" fmla="*/ 0 h 10813"/>
                  <a:gd name="connsiteX1" fmla="*/ 26944 w 53888"/>
                  <a:gd name="connsiteY1" fmla="*/ 0 h 10813"/>
                  <a:gd name="connsiteX2" fmla="*/ 53888 w 53888"/>
                  <a:gd name="connsiteY2" fmla="*/ 0 h 10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3888" h="10813">
                    <a:moveTo>
                      <a:pt x="0" y="0"/>
                    </a:moveTo>
                    <a:lnTo>
                      <a:pt x="26944" y="0"/>
                    </a:lnTo>
                    <a:lnTo>
                      <a:pt x="53888" y="0"/>
                    </a:lnTo>
                  </a:path>
                </a:pathLst>
              </a:custGeom>
              <a:noFill/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3" name="Free-form: Shape 92">
                <a:extLst>
                  <a:ext uri="{FF2B5EF4-FFF2-40B4-BE49-F238E27FC236}">
                    <a16:creationId xmlns:a16="http://schemas.microsoft.com/office/drawing/2014/main" id="{F4C6215D-35E6-A666-AEB3-2319EA0C7D6F}"/>
                  </a:ext>
                </a:extLst>
              </p:cNvPr>
              <p:cNvSpPr/>
              <p:nvPr/>
            </p:nvSpPr>
            <p:spPr>
              <a:xfrm>
                <a:off x="2725821" y="2077596"/>
                <a:ext cx="10803" cy="259662"/>
              </a:xfrm>
              <a:custGeom>
                <a:avLst/>
                <a:gdLst>
                  <a:gd name="connsiteX0" fmla="*/ 0 w 10803"/>
                  <a:gd name="connsiteY0" fmla="*/ 259663 h 259662"/>
                  <a:gd name="connsiteX1" fmla="*/ 0 w 10803"/>
                  <a:gd name="connsiteY1" fmla="*/ 0 h 259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0803" h="259662">
                    <a:moveTo>
                      <a:pt x="0" y="259663"/>
                    </a:moveTo>
                    <a:lnTo>
                      <a:pt x="0" y="0"/>
                    </a:lnTo>
                  </a:path>
                </a:pathLst>
              </a:custGeom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4" name="Free-form: Shape 93">
                <a:extLst>
                  <a:ext uri="{FF2B5EF4-FFF2-40B4-BE49-F238E27FC236}">
                    <a16:creationId xmlns:a16="http://schemas.microsoft.com/office/drawing/2014/main" id="{C9E212D7-5AEB-DBF9-2A56-5460DFAD9393}"/>
                  </a:ext>
                </a:extLst>
              </p:cNvPr>
              <p:cNvSpPr/>
              <p:nvPr/>
            </p:nvSpPr>
            <p:spPr>
              <a:xfrm>
                <a:off x="2698877" y="2337259"/>
                <a:ext cx="53888" cy="10813"/>
              </a:xfrm>
              <a:custGeom>
                <a:avLst/>
                <a:gdLst>
                  <a:gd name="connsiteX0" fmla="*/ 0 w 53888"/>
                  <a:gd name="connsiteY0" fmla="*/ 0 h 10813"/>
                  <a:gd name="connsiteX1" fmla="*/ 53888 w 53888"/>
                  <a:gd name="connsiteY1" fmla="*/ 0 h 10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3888" h="10813">
                    <a:moveTo>
                      <a:pt x="0" y="0"/>
                    </a:moveTo>
                    <a:lnTo>
                      <a:pt x="53888" y="0"/>
                    </a:lnTo>
                  </a:path>
                </a:pathLst>
              </a:custGeom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95" name="Graphic 10">
              <a:extLst>
                <a:ext uri="{FF2B5EF4-FFF2-40B4-BE49-F238E27FC236}">
                  <a16:creationId xmlns:a16="http://schemas.microsoft.com/office/drawing/2014/main" id="{385494D7-69BE-720C-52AA-CDF7452DE4C7}"/>
                </a:ext>
              </a:extLst>
            </p:cNvPr>
            <p:cNvGrpSpPr/>
            <p:nvPr/>
          </p:nvGrpSpPr>
          <p:grpSpPr>
            <a:xfrm>
              <a:off x="3062700" y="2210039"/>
              <a:ext cx="53899" cy="288484"/>
              <a:chOff x="3062700" y="2210039"/>
              <a:chExt cx="53899" cy="288484"/>
            </a:xfrm>
            <a:noFill/>
          </p:grpSpPr>
          <p:sp>
            <p:nvSpPr>
              <p:cNvPr id="96" name="Free-form: Shape 95">
                <a:extLst>
                  <a:ext uri="{FF2B5EF4-FFF2-40B4-BE49-F238E27FC236}">
                    <a16:creationId xmlns:a16="http://schemas.microsoft.com/office/drawing/2014/main" id="{C3100CEE-9691-4E2C-B345-9D6C0E065576}"/>
                  </a:ext>
                </a:extLst>
              </p:cNvPr>
              <p:cNvSpPr/>
              <p:nvPr/>
            </p:nvSpPr>
            <p:spPr>
              <a:xfrm>
                <a:off x="3062700" y="2210039"/>
                <a:ext cx="53899" cy="10813"/>
              </a:xfrm>
              <a:custGeom>
                <a:avLst/>
                <a:gdLst>
                  <a:gd name="connsiteX0" fmla="*/ 0 w 53899"/>
                  <a:gd name="connsiteY0" fmla="*/ 0 h 10813"/>
                  <a:gd name="connsiteX1" fmla="*/ 26955 w 53899"/>
                  <a:gd name="connsiteY1" fmla="*/ 0 h 10813"/>
                  <a:gd name="connsiteX2" fmla="*/ 53899 w 53899"/>
                  <a:gd name="connsiteY2" fmla="*/ 0 h 10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3899" h="10813">
                    <a:moveTo>
                      <a:pt x="0" y="0"/>
                    </a:moveTo>
                    <a:lnTo>
                      <a:pt x="26955" y="0"/>
                    </a:lnTo>
                    <a:lnTo>
                      <a:pt x="53899" y="0"/>
                    </a:lnTo>
                  </a:path>
                </a:pathLst>
              </a:custGeom>
              <a:noFill/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7" name="Free-form: Shape 96">
                <a:extLst>
                  <a:ext uri="{FF2B5EF4-FFF2-40B4-BE49-F238E27FC236}">
                    <a16:creationId xmlns:a16="http://schemas.microsoft.com/office/drawing/2014/main" id="{5123FB0A-6753-2862-E923-0B835125F316}"/>
                  </a:ext>
                </a:extLst>
              </p:cNvPr>
              <p:cNvSpPr/>
              <p:nvPr/>
            </p:nvSpPr>
            <p:spPr>
              <a:xfrm>
                <a:off x="3089655" y="2210039"/>
                <a:ext cx="10803" cy="288484"/>
              </a:xfrm>
              <a:custGeom>
                <a:avLst/>
                <a:gdLst>
                  <a:gd name="connsiteX0" fmla="*/ 0 w 10803"/>
                  <a:gd name="connsiteY0" fmla="*/ 288485 h 288484"/>
                  <a:gd name="connsiteX1" fmla="*/ 0 w 10803"/>
                  <a:gd name="connsiteY1" fmla="*/ 0 h 2884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0803" h="288484">
                    <a:moveTo>
                      <a:pt x="0" y="288485"/>
                    </a:moveTo>
                    <a:lnTo>
                      <a:pt x="0" y="0"/>
                    </a:lnTo>
                  </a:path>
                </a:pathLst>
              </a:custGeom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8" name="Free-form: Shape 97">
                <a:extLst>
                  <a:ext uri="{FF2B5EF4-FFF2-40B4-BE49-F238E27FC236}">
                    <a16:creationId xmlns:a16="http://schemas.microsoft.com/office/drawing/2014/main" id="{35F8F85F-6962-0951-5677-22E067F6DF67}"/>
                  </a:ext>
                </a:extLst>
              </p:cNvPr>
              <p:cNvSpPr/>
              <p:nvPr/>
            </p:nvSpPr>
            <p:spPr>
              <a:xfrm>
                <a:off x="3062700" y="2498523"/>
                <a:ext cx="53899" cy="10813"/>
              </a:xfrm>
              <a:custGeom>
                <a:avLst/>
                <a:gdLst>
                  <a:gd name="connsiteX0" fmla="*/ 0 w 53899"/>
                  <a:gd name="connsiteY0" fmla="*/ 0 h 10813"/>
                  <a:gd name="connsiteX1" fmla="*/ 53899 w 53899"/>
                  <a:gd name="connsiteY1" fmla="*/ 0 h 10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3899" h="10813">
                    <a:moveTo>
                      <a:pt x="0" y="0"/>
                    </a:moveTo>
                    <a:lnTo>
                      <a:pt x="53899" y="0"/>
                    </a:lnTo>
                  </a:path>
                </a:pathLst>
              </a:custGeom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99" name="Graphic 10">
              <a:extLst>
                <a:ext uri="{FF2B5EF4-FFF2-40B4-BE49-F238E27FC236}">
                  <a16:creationId xmlns:a16="http://schemas.microsoft.com/office/drawing/2014/main" id="{8E1E868F-5DA9-E12F-1670-B9153665B342}"/>
                </a:ext>
              </a:extLst>
            </p:cNvPr>
            <p:cNvGrpSpPr/>
            <p:nvPr/>
          </p:nvGrpSpPr>
          <p:grpSpPr>
            <a:xfrm>
              <a:off x="3427517" y="2357014"/>
              <a:ext cx="53888" cy="340424"/>
              <a:chOff x="3427517" y="2357014"/>
              <a:chExt cx="53888" cy="340424"/>
            </a:xfrm>
            <a:noFill/>
          </p:grpSpPr>
          <p:sp>
            <p:nvSpPr>
              <p:cNvPr id="100" name="Free-form: Shape 99">
                <a:extLst>
                  <a:ext uri="{FF2B5EF4-FFF2-40B4-BE49-F238E27FC236}">
                    <a16:creationId xmlns:a16="http://schemas.microsoft.com/office/drawing/2014/main" id="{F2F08475-99CC-4F8B-C563-086086A7FE03}"/>
                  </a:ext>
                </a:extLst>
              </p:cNvPr>
              <p:cNvSpPr/>
              <p:nvPr/>
            </p:nvSpPr>
            <p:spPr>
              <a:xfrm>
                <a:off x="3427517" y="2357014"/>
                <a:ext cx="53888" cy="10813"/>
              </a:xfrm>
              <a:custGeom>
                <a:avLst/>
                <a:gdLst>
                  <a:gd name="connsiteX0" fmla="*/ 0 w 53888"/>
                  <a:gd name="connsiteY0" fmla="*/ 0 h 10813"/>
                  <a:gd name="connsiteX1" fmla="*/ 26944 w 53888"/>
                  <a:gd name="connsiteY1" fmla="*/ 0 h 10813"/>
                  <a:gd name="connsiteX2" fmla="*/ 53888 w 53888"/>
                  <a:gd name="connsiteY2" fmla="*/ 0 h 10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3888" h="10813">
                    <a:moveTo>
                      <a:pt x="0" y="0"/>
                    </a:moveTo>
                    <a:lnTo>
                      <a:pt x="26944" y="0"/>
                    </a:lnTo>
                    <a:lnTo>
                      <a:pt x="53888" y="0"/>
                    </a:lnTo>
                  </a:path>
                </a:pathLst>
              </a:custGeom>
              <a:noFill/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1" name="Free-form: Shape 100">
                <a:extLst>
                  <a:ext uri="{FF2B5EF4-FFF2-40B4-BE49-F238E27FC236}">
                    <a16:creationId xmlns:a16="http://schemas.microsoft.com/office/drawing/2014/main" id="{19BD486F-0128-E201-94EE-B52A1B46A6D0}"/>
                  </a:ext>
                </a:extLst>
              </p:cNvPr>
              <p:cNvSpPr/>
              <p:nvPr/>
            </p:nvSpPr>
            <p:spPr>
              <a:xfrm>
                <a:off x="3454461" y="2357014"/>
                <a:ext cx="10803" cy="340424"/>
              </a:xfrm>
              <a:custGeom>
                <a:avLst/>
                <a:gdLst>
                  <a:gd name="connsiteX0" fmla="*/ 0 w 10803"/>
                  <a:gd name="connsiteY0" fmla="*/ 340425 h 340424"/>
                  <a:gd name="connsiteX1" fmla="*/ 0 w 10803"/>
                  <a:gd name="connsiteY1" fmla="*/ 0 h 3404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0803" h="340424">
                    <a:moveTo>
                      <a:pt x="0" y="340425"/>
                    </a:moveTo>
                    <a:lnTo>
                      <a:pt x="0" y="0"/>
                    </a:lnTo>
                  </a:path>
                </a:pathLst>
              </a:custGeom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2" name="Free-form: Shape 101">
                <a:extLst>
                  <a:ext uri="{FF2B5EF4-FFF2-40B4-BE49-F238E27FC236}">
                    <a16:creationId xmlns:a16="http://schemas.microsoft.com/office/drawing/2014/main" id="{CB79392E-0C9E-49A8-7A3C-462E484D8563}"/>
                  </a:ext>
                </a:extLst>
              </p:cNvPr>
              <p:cNvSpPr/>
              <p:nvPr/>
            </p:nvSpPr>
            <p:spPr>
              <a:xfrm>
                <a:off x="3427517" y="2697439"/>
                <a:ext cx="53888" cy="10813"/>
              </a:xfrm>
              <a:custGeom>
                <a:avLst/>
                <a:gdLst>
                  <a:gd name="connsiteX0" fmla="*/ 0 w 53888"/>
                  <a:gd name="connsiteY0" fmla="*/ 0 h 10813"/>
                  <a:gd name="connsiteX1" fmla="*/ 53888 w 53888"/>
                  <a:gd name="connsiteY1" fmla="*/ 0 h 10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3888" h="10813">
                    <a:moveTo>
                      <a:pt x="0" y="0"/>
                    </a:moveTo>
                    <a:lnTo>
                      <a:pt x="53888" y="0"/>
                    </a:lnTo>
                  </a:path>
                </a:pathLst>
              </a:custGeom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03" name="Graphic 10">
              <a:extLst>
                <a:ext uri="{FF2B5EF4-FFF2-40B4-BE49-F238E27FC236}">
                  <a16:creationId xmlns:a16="http://schemas.microsoft.com/office/drawing/2014/main" id="{2F2383BF-B0FB-8F41-25C4-2865253F84DC}"/>
                </a:ext>
              </a:extLst>
            </p:cNvPr>
            <p:cNvGrpSpPr/>
            <p:nvPr/>
          </p:nvGrpSpPr>
          <p:grpSpPr>
            <a:xfrm>
              <a:off x="3788477" y="2497866"/>
              <a:ext cx="53888" cy="349900"/>
              <a:chOff x="3788477" y="2497866"/>
              <a:chExt cx="53888" cy="349900"/>
            </a:xfrm>
            <a:noFill/>
          </p:grpSpPr>
          <p:sp>
            <p:nvSpPr>
              <p:cNvPr id="104" name="Free-form: Shape 103">
                <a:extLst>
                  <a:ext uri="{FF2B5EF4-FFF2-40B4-BE49-F238E27FC236}">
                    <a16:creationId xmlns:a16="http://schemas.microsoft.com/office/drawing/2014/main" id="{238209D1-1B84-0A8D-0999-590729CFCBFD}"/>
                  </a:ext>
                </a:extLst>
              </p:cNvPr>
              <p:cNvSpPr/>
              <p:nvPr/>
            </p:nvSpPr>
            <p:spPr>
              <a:xfrm>
                <a:off x="3788477" y="2497866"/>
                <a:ext cx="53888" cy="10813"/>
              </a:xfrm>
              <a:custGeom>
                <a:avLst/>
                <a:gdLst>
                  <a:gd name="connsiteX0" fmla="*/ 0 w 53888"/>
                  <a:gd name="connsiteY0" fmla="*/ 0 h 10813"/>
                  <a:gd name="connsiteX1" fmla="*/ 26944 w 53888"/>
                  <a:gd name="connsiteY1" fmla="*/ 0 h 10813"/>
                  <a:gd name="connsiteX2" fmla="*/ 53889 w 53888"/>
                  <a:gd name="connsiteY2" fmla="*/ 0 h 10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3888" h="10813">
                    <a:moveTo>
                      <a:pt x="0" y="0"/>
                    </a:moveTo>
                    <a:lnTo>
                      <a:pt x="26944" y="0"/>
                    </a:lnTo>
                    <a:lnTo>
                      <a:pt x="53889" y="0"/>
                    </a:lnTo>
                  </a:path>
                </a:pathLst>
              </a:custGeom>
              <a:noFill/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5" name="Free-form: Shape 104">
                <a:extLst>
                  <a:ext uri="{FF2B5EF4-FFF2-40B4-BE49-F238E27FC236}">
                    <a16:creationId xmlns:a16="http://schemas.microsoft.com/office/drawing/2014/main" id="{3BD20BE0-7747-3BA0-6EC4-0AC71EFAF8FA}"/>
                  </a:ext>
                </a:extLst>
              </p:cNvPr>
              <p:cNvSpPr/>
              <p:nvPr/>
            </p:nvSpPr>
            <p:spPr>
              <a:xfrm>
                <a:off x="3815421" y="2497866"/>
                <a:ext cx="10803" cy="349900"/>
              </a:xfrm>
              <a:custGeom>
                <a:avLst/>
                <a:gdLst>
                  <a:gd name="connsiteX0" fmla="*/ 0 w 10803"/>
                  <a:gd name="connsiteY0" fmla="*/ 349900 h 349900"/>
                  <a:gd name="connsiteX1" fmla="*/ 0 w 10803"/>
                  <a:gd name="connsiteY1" fmla="*/ 0 h 3499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0803" h="349900">
                    <a:moveTo>
                      <a:pt x="0" y="349900"/>
                    </a:moveTo>
                    <a:lnTo>
                      <a:pt x="0" y="0"/>
                    </a:lnTo>
                  </a:path>
                </a:pathLst>
              </a:custGeom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6" name="Free-form: Shape 105">
                <a:extLst>
                  <a:ext uri="{FF2B5EF4-FFF2-40B4-BE49-F238E27FC236}">
                    <a16:creationId xmlns:a16="http://schemas.microsoft.com/office/drawing/2014/main" id="{6401B56C-78A8-1881-E509-2856757E8D85}"/>
                  </a:ext>
                </a:extLst>
              </p:cNvPr>
              <p:cNvSpPr/>
              <p:nvPr/>
            </p:nvSpPr>
            <p:spPr>
              <a:xfrm>
                <a:off x="3788477" y="2847766"/>
                <a:ext cx="53888" cy="10813"/>
              </a:xfrm>
              <a:custGeom>
                <a:avLst/>
                <a:gdLst>
                  <a:gd name="connsiteX0" fmla="*/ 0 w 53888"/>
                  <a:gd name="connsiteY0" fmla="*/ 0 h 10813"/>
                  <a:gd name="connsiteX1" fmla="*/ 53889 w 53888"/>
                  <a:gd name="connsiteY1" fmla="*/ 0 h 10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3888" h="10813">
                    <a:moveTo>
                      <a:pt x="0" y="0"/>
                    </a:moveTo>
                    <a:lnTo>
                      <a:pt x="53889" y="0"/>
                    </a:lnTo>
                  </a:path>
                </a:pathLst>
              </a:custGeom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07" name="Graphic 10">
              <a:extLst>
                <a:ext uri="{FF2B5EF4-FFF2-40B4-BE49-F238E27FC236}">
                  <a16:creationId xmlns:a16="http://schemas.microsoft.com/office/drawing/2014/main" id="{D7CFF091-04BD-BA4A-28B3-FE7711C453C9}"/>
                </a:ext>
              </a:extLst>
            </p:cNvPr>
            <p:cNvGrpSpPr/>
            <p:nvPr/>
          </p:nvGrpSpPr>
          <p:grpSpPr>
            <a:xfrm>
              <a:off x="4156157" y="2697713"/>
              <a:ext cx="53888" cy="345146"/>
              <a:chOff x="4156157" y="2697713"/>
              <a:chExt cx="53888" cy="345146"/>
            </a:xfrm>
            <a:noFill/>
          </p:grpSpPr>
          <p:sp>
            <p:nvSpPr>
              <p:cNvPr id="108" name="Free-form: Shape 107">
                <a:extLst>
                  <a:ext uri="{FF2B5EF4-FFF2-40B4-BE49-F238E27FC236}">
                    <a16:creationId xmlns:a16="http://schemas.microsoft.com/office/drawing/2014/main" id="{D9F8D874-7B3A-EA89-9EF2-485FC64CCFFF}"/>
                  </a:ext>
                </a:extLst>
              </p:cNvPr>
              <p:cNvSpPr/>
              <p:nvPr/>
            </p:nvSpPr>
            <p:spPr>
              <a:xfrm>
                <a:off x="4156157" y="2697713"/>
                <a:ext cx="53888" cy="10813"/>
              </a:xfrm>
              <a:custGeom>
                <a:avLst/>
                <a:gdLst>
                  <a:gd name="connsiteX0" fmla="*/ 0 w 53888"/>
                  <a:gd name="connsiteY0" fmla="*/ 0 h 10813"/>
                  <a:gd name="connsiteX1" fmla="*/ 26944 w 53888"/>
                  <a:gd name="connsiteY1" fmla="*/ 0 h 10813"/>
                  <a:gd name="connsiteX2" fmla="*/ 53889 w 53888"/>
                  <a:gd name="connsiteY2" fmla="*/ 0 h 10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3888" h="10813">
                    <a:moveTo>
                      <a:pt x="0" y="0"/>
                    </a:moveTo>
                    <a:lnTo>
                      <a:pt x="26944" y="0"/>
                    </a:lnTo>
                    <a:lnTo>
                      <a:pt x="53889" y="0"/>
                    </a:lnTo>
                  </a:path>
                </a:pathLst>
              </a:custGeom>
              <a:noFill/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9" name="Free-form: Shape 108">
                <a:extLst>
                  <a:ext uri="{FF2B5EF4-FFF2-40B4-BE49-F238E27FC236}">
                    <a16:creationId xmlns:a16="http://schemas.microsoft.com/office/drawing/2014/main" id="{2B58F986-C5A4-E453-3E04-E0478D4EE838}"/>
                  </a:ext>
                </a:extLst>
              </p:cNvPr>
              <p:cNvSpPr/>
              <p:nvPr/>
            </p:nvSpPr>
            <p:spPr>
              <a:xfrm>
                <a:off x="4183101" y="2697713"/>
                <a:ext cx="10803" cy="345146"/>
              </a:xfrm>
              <a:custGeom>
                <a:avLst/>
                <a:gdLst>
                  <a:gd name="connsiteX0" fmla="*/ 0 w 10803"/>
                  <a:gd name="connsiteY0" fmla="*/ 345147 h 345146"/>
                  <a:gd name="connsiteX1" fmla="*/ 0 w 10803"/>
                  <a:gd name="connsiteY1" fmla="*/ 0 h 3451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0803" h="345146">
                    <a:moveTo>
                      <a:pt x="0" y="345147"/>
                    </a:moveTo>
                    <a:lnTo>
                      <a:pt x="0" y="0"/>
                    </a:lnTo>
                  </a:path>
                </a:pathLst>
              </a:custGeom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0" name="Free-form: Shape 109">
                <a:extLst>
                  <a:ext uri="{FF2B5EF4-FFF2-40B4-BE49-F238E27FC236}">
                    <a16:creationId xmlns:a16="http://schemas.microsoft.com/office/drawing/2014/main" id="{CEF61B55-CD3F-1BD4-8A38-DC8CB38ECC0E}"/>
                  </a:ext>
                </a:extLst>
              </p:cNvPr>
              <p:cNvSpPr/>
              <p:nvPr/>
            </p:nvSpPr>
            <p:spPr>
              <a:xfrm>
                <a:off x="4156157" y="3042860"/>
                <a:ext cx="53888" cy="10813"/>
              </a:xfrm>
              <a:custGeom>
                <a:avLst/>
                <a:gdLst>
                  <a:gd name="connsiteX0" fmla="*/ 0 w 53888"/>
                  <a:gd name="connsiteY0" fmla="*/ 0 h 10813"/>
                  <a:gd name="connsiteX1" fmla="*/ 53888 w 53888"/>
                  <a:gd name="connsiteY1" fmla="*/ 0 h 10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3888" h="10813">
                    <a:moveTo>
                      <a:pt x="0" y="0"/>
                    </a:moveTo>
                    <a:lnTo>
                      <a:pt x="53888" y="0"/>
                    </a:lnTo>
                  </a:path>
                </a:pathLst>
              </a:custGeom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11" name="Graphic 10">
              <a:extLst>
                <a:ext uri="{FF2B5EF4-FFF2-40B4-BE49-F238E27FC236}">
                  <a16:creationId xmlns:a16="http://schemas.microsoft.com/office/drawing/2014/main" id="{F49E9B60-BD53-7643-A38E-B3CF59576F25}"/>
                </a:ext>
              </a:extLst>
            </p:cNvPr>
            <p:cNvGrpSpPr/>
            <p:nvPr/>
          </p:nvGrpSpPr>
          <p:grpSpPr>
            <a:xfrm>
              <a:off x="4516803" y="2737176"/>
              <a:ext cx="53888" cy="361400"/>
              <a:chOff x="4516803" y="2737176"/>
              <a:chExt cx="53888" cy="361400"/>
            </a:xfrm>
            <a:noFill/>
          </p:grpSpPr>
          <p:sp>
            <p:nvSpPr>
              <p:cNvPr id="112" name="Free-form: Shape 111">
                <a:extLst>
                  <a:ext uri="{FF2B5EF4-FFF2-40B4-BE49-F238E27FC236}">
                    <a16:creationId xmlns:a16="http://schemas.microsoft.com/office/drawing/2014/main" id="{F4DAB70E-4E32-2C3B-1CE7-EB6FB03CCBA2}"/>
                  </a:ext>
                </a:extLst>
              </p:cNvPr>
              <p:cNvSpPr/>
              <p:nvPr/>
            </p:nvSpPr>
            <p:spPr>
              <a:xfrm>
                <a:off x="4516803" y="2737176"/>
                <a:ext cx="53888" cy="10813"/>
              </a:xfrm>
              <a:custGeom>
                <a:avLst/>
                <a:gdLst>
                  <a:gd name="connsiteX0" fmla="*/ 0 w 53888"/>
                  <a:gd name="connsiteY0" fmla="*/ 0 h 10813"/>
                  <a:gd name="connsiteX1" fmla="*/ 26944 w 53888"/>
                  <a:gd name="connsiteY1" fmla="*/ 0 h 10813"/>
                  <a:gd name="connsiteX2" fmla="*/ 53889 w 53888"/>
                  <a:gd name="connsiteY2" fmla="*/ 0 h 10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3888" h="10813">
                    <a:moveTo>
                      <a:pt x="0" y="0"/>
                    </a:moveTo>
                    <a:lnTo>
                      <a:pt x="26944" y="0"/>
                    </a:lnTo>
                    <a:lnTo>
                      <a:pt x="53889" y="0"/>
                    </a:lnTo>
                  </a:path>
                </a:pathLst>
              </a:custGeom>
              <a:noFill/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3" name="Free-form: Shape 112">
                <a:extLst>
                  <a:ext uri="{FF2B5EF4-FFF2-40B4-BE49-F238E27FC236}">
                    <a16:creationId xmlns:a16="http://schemas.microsoft.com/office/drawing/2014/main" id="{CDC6B865-7380-EA23-1BD3-9269B65DA64D}"/>
                  </a:ext>
                </a:extLst>
              </p:cNvPr>
              <p:cNvSpPr/>
              <p:nvPr/>
            </p:nvSpPr>
            <p:spPr>
              <a:xfrm>
                <a:off x="4543748" y="2737176"/>
                <a:ext cx="10803" cy="361400"/>
              </a:xfrm>
              <a:custGeom>
                <a:avLst/>
                <a:gdLst>
                  <a:gd name="connsiteX0" fmla="*/ 0 w 10803"/>
                  <a:gd name="connsiteY0" fmla="*/ 361400 h 361400"/>
                  <a:gd name="connsiteX1" fmla="*/ 0 w 10803"/>
                  <a:gd name="connsiteY1" fmla="*/ 0 h 361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0803" h="361400">
                    <a:moveTo>
                      <a:pt x="0" y="361400"/>
                    </a:moveTo>
                    <a:lnTo>
                      <a:pt x="0" y="0"/>
                    </a:lnTo>
                  </a:path>
                </a:pathLst>
              </a:custGeom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4" name="Free-form: Shape 113">
                <a:extLst>
                  <a:ext uri="{FF2B5EF4-FFF2-40B4-BE49-F238E27FC236}">
                    <a16:creationId xmlns:a16="http://schemas.microsoft.com/office/drawing/2014/main" id="{CD17BB6A-AC87-9131-68AF-8DB1F45F15C6}"/>
                  </a:ext>
                </a:extLst>
              </p:cNvPr>
              <p:cNvSpPr/>
              <p:nvPr/>
            </p:nvSpPr>
            <p:spPr>
              <a:xfrm>
                <a:off x="4516803" y="3098576"/>
                <a:ext cx="53888" cy="10813"/>
              </a:xfrm>
              <a:custGeom>
                <a:avLst/>
                <a:gdLst>
                  <a:gd name="connsiteX0" fmla="*/ 0 w 53888"/>
                  <a:gd name="connsiteY0" fmla="*/ 0 h 10813"/>
                  <a:gd name="connsiteX1" fmla="*/ 53889 w 53888"/>
                  <a:gd name="connsiteY1" fmla="*/ 0 h 10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3888" h="10813">
                    <a:moveTo>
                      <a:pt x="0" y="0"/>
                    </a:moveTo>
                    <a:lnTo>
                      <a:pt x="53889" y="0"/>
                    </a:lnTo>
                  </a:path>
                </a:pathLst>
              </a:custGeom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15" name="Graphic 10">
              <a:extLst>
                <a:ext uri="{FF2B5EF4-FFF2-40B4-BE49-F238E27FC236}">
                  <a16:creationId xmlns:a16="http://schemas.microsoft.com/office/drawing/2014/main" id="{A2805DCE-A6D9-E3EB-DB7E-08CE5D99D1F3}"/>
                </a:ext>
              </a:extLst>
            </p:cNvPr>
            <p:cNvGrpSpPr/>
            <p:nvPr/>
          </p:nvGrpSpPr>
          <p:grpSpPr>
            <a:xfrm>
              <a:off x="4878023" y="2894566"/>
              <a:ext cx="53888" cy="423741"/>
              <a:chOff x="4878023" y="2894566"/>
              <a:chExt cx="53888" cy="423741"/>
            </a:xfrm>
            <a:noFill/>
          </p:grpSpPr>
          <p:sp>
            <p:nvSpPr>
              <p:cNvPr id="116" name="Free-form: Shape 115">
                <a:extLst>
                  <a:ext uri="{FF2B5EF4-FFF2-40B4-BE49-F238E27FC236}">
                    <a16:creationId xmlns:a16="http://schemas.microsoft.com/office/drawing/2014/main" id="{5B45EE7D-7EA3-EF26-09EE-083000DD963C}"/>
                  </a:ext>
                </a:extLst>
              </p:cNvPr>
              <p:cNvSpPr/>
              <p:nvPr/>
            </p:nvSpPr>
            <p:spPr>
              <a:xfrm>
                <a:off x="4878023" y="2894566"/>
                <a:ext cx="53888" cy="10813"/>
              </a:xfrm>
              <a:custGeom>
                <a:avLst/>
                <a:gdLst>
                  <a:gd name="connsiteX0" fmla="*/ 0 w 53888"/>
                  <a:gd name="connsiteY0" fmla="*/ 0 h 10813"/>
                  <a:gd name="connsiteX1" fmla="*/ 26944 w 53888"/>
                  <a:gd name="connsiteY1" fmla="*/ 0 h 10813"/>
                  <a:gd name="connsiteX2" fmla="*/ 53889 w 53888"/>
                  <a:gd name="connsiteY2" fmla="*/ 0 h 10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3888" h="10813">
                    <a:moveTo>
                      <a:pt x="0" y="0"/>
                    </a:moveTo>
                    <a:lnTo>
                      <a:pt x="26944" y="0"/>
                    </a:lnTo>
                    <a:lnTo>
                      <a:pt x="53889" y="0"/>
                    </a:lnTo>
                  </a:path>
                </a:pathLst>
              </a:custGeom>
              <a:noFill/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7" name="Free-form: Shape 116">
                <a:extLst>
                  <a:ext uri="{FF2B5EF4-FFF2-40B4-BE49-F238E27FC236}">
                    <a16:creationId xmlns:a16="http://schemas.microsoft.com/office/drawing/2014/main" id="{8D778683-5D79-4AE3-0620-CE3766072C7E}"/>
                  </a:ext>
                </a:extLst>
              </p:cNvPr>
              <p:cNvSpPr/>
              <p:nvPr/>
            </p:nvSpPr>
            <p:spPr>
              <a:xfrm>
                <a:off x="4904967" y="2894566"/>
                <a:ext cx="10803" cy="423741"/>
              </a:xfrm>
              <a:custGeom>
                <a:avLst/>
                <a:gdLst>
                  <a:gd name="connsiteX0" fmla="*/ 0 w 10803"/>
                  <a:gd name="connsiteY0" fmla="*/ 423741 h 423741"/>
                  <a:gd name="connsiteX1" fmla="*/ 0 w 10803"/>
                  <a:gd name="connsiteY1" fmla="*/ 0 h 4237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0803" h="423741">
                    <a:moveTo>
                      <a:pt x="0" y="423741"/>
                    </a:moveTo>
                    <a:lnTo>
                      <a:pt x="0" y="0"/>
                    </a:lnTo>
                  </a:path>
                </a:pathLst>
              </a:custGeom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8" name="Free-form: Shape 117">
                <a:extLst>
                  <a:ext uri="{FF2B5EF4-FFF2-40B4-BE49-F238E27FC236}">
                    <a16:creationId xmlns:a16="http://schemas.microsoft.com/office/drawing/2014/main" id="{E57DD25C-3C48-87F1-06A5-5F659939815E}"/>
                  </a:ext>
                </a:extLst>
              </p:cNvPr>
              <p:cNvSpPr/>
              <p:nvPr/>
            </p:nvSpPr>
            <p:spPr>
              <a:xfrm>
                <a:off x="4878023" y="3318308"/>
                <a:ext cx="53888" cy="10813"/>
              </a:xfrm>
              <a:custGeom>
                <a:avLst/>
                <a:gdLst>
                  <a:gd name="connsiteX0" fmla="*/ 0 w 53888"/>
                  <a:gd name="connsiteY0" fmla="*/ 0 h 10813"/>
                  <a:gd name="connsiteX1" fmla="*/ 53889 w 53888"/>
                  <a:gd name="connsiteY1" fmla="*/ 0 h 10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3888" h="10813">
                    <a:moveTo>
                      <a:pt x="0" y="0"/>
                    </a:moveTo>
                    <a:lnTo>
                      <a:pt x="53889" y="0"/>
                    </a:lnTo>
                  </a:path>
                </a:pathLst>
              </a:custGeom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19" name="Graphic 10">
              <a:extLst>
                <a:ext uri="{FF2B5EF4-FFF2-40B4-BE49-F238E27FC236}">
                  <a16:creationId xmlns:a16="http://schemas.microsoft.com/office/drawing/2014/main" id="{D15939BE-1FEE-6AC7-D35E-FE35F64D296A}"/>
                </a:ext>
              </a:extLst>
            </p:cNvPr>
            <p:cNvGrpSpPr/>
            <p:nvPr/>
          </p:nvGrpSpPr>
          <p:grpSpPr>
            <a:xfrm>
              <a:off x="5240711" y="3059564"/>
              <a:ext cx="53888" cy="401215"/>
              <a:chOff x="5240711" y="3059564"/>
              <a:chExt cx="53888" cy="401215"/>
            </a:xfrm>
            <a:noFill/>
          </p:grpSpPr>
          <p:sp>
            <p:nvSpPr>
              <p:cNvPr id="120" name="Free-form: Shape 119">
                <a:extLst>
                  <a:ext uri="{FF2B5EF4-FFF2-40B4-BE49-F238E27FC236}">
                    <a16:creationId xmlns:a16="http://schemas.microsoft.com/office/drawing/2014/main" id="{E4549FC1-5762-AACC-D22C-EE6CCF19D1B2}"/>
                  </a:ext>
                </a:extLst>
              </p:cNvPr>
              <p:cNvSpPr/>
              <p:nvPr/>
            </p:nvSpPr>
            <p:spPr>
              <a:xfrm>
                <a:off x="5240711" y="3059564"/>
                <a:ext cx="53888" cy="10813"/>
              </a:xfrm>
              <a:custGeom>
                <a:avLst/>
                <a:gdLst>
                  <a:gd name="connsiteX0" fmla="*/ 0 w 53888"/>
                  <a:gd name="connsiteY0" fmla="*/ 0 h 10813"/>
                  <a:gd name="connsiteX1" fmla="*/ 26944 w 53888"/>
                  <a:gd name="connsiteY1" fmla="*/ 0 h 10813"/>
                  <a:gd name="connsiteX2" fmla="*/ 53889 w 53888"/>
                  <a:gd name="connsiteY2" fmla="*/ 0 h 10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3888" h="10813">
                    <a:moveTo>
                      <a:pt x="0" y="0"/>
                    </a:moveTo>
                    <a:lnTo>
                      <a:pt x="26944" y="0"/>
                    </a:lnTo>
                    <a:lnTo>
                      <a:pt x="53889" y="0"/>
                    </a:lnTo>
                  </a:path>
                </a:pathLst>
              </a:custGeom>
              <a:noFill/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1" name="Free-form: Shape 120">
                <a:extLst>
                  <a:ext uri="{FF2B5EF4-FFF2-40B4-BE49-F238E27FC236}">
                    <a16:creationId xmlns:a16="http://schemas.microsoft.com/office/drawing/2014/main" id="{E6A92393-9825-D1E2-3F67-C5F9C145E7A8}"/>
                  </a:ext>
                </a:extLst>
              </p:cNvPr>
              <p:cNvSpPr/>
              <p:nvPr/>
            </p:nvSpPr>
            <p:spPr>
              <a:xfrm>
                <a:off x="5267655" y="3059564"/>
                <a:ext cx="10803" cy="401215"/>
              </a:xfrm>
              <a:custGeom>
                <a:avLst/>
                <a:gdLst>
                  <a:gd name="connsiteX0" fmla="*/ 0 w 10803"/>
                  <a:gd name="connsiteY0" fmla="*/ 401216 h 401215"/>
                  <a:gd name="connsiteX1" fmla="*/ 0 w 10803"/>
                  <a:gd name="connsiteY1" fmla="*/ 0 h 4012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0803" h="401215">
                    <a:moveTo>
                      <a:pt x="0" y="401216"/>
                    </a:moveTo>
                    <a:lnTo>
                      <a:pt x="0" y="0"/>
                    </a:lnTo>
                  </a:path>
                </a:pathLst>
              </a:custGeom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2" name="Free-form: Shape 121">
                <a:extLst>
                  <a:ext uri="{FF2B5EF4-FFF2-40B4-BE49-F238E27FC236}">
                    <a16:creationId xmlns:a16="http://schemas.microsoft.com/office/drawing/2014/main" id="{B81E88DB-CD98-DD27-6811-4C7B38C51B1F}"/>
                  </a:ext>
                </a:extLst>
              </p:cNvPr>
              <p:cNvSpPr/>
              <p:nvPr/>
            </p:nvSpPr>
            <p:spPr>
              <a:xfrm>
                <a:off x="5240711" y="3460780"/>
                <a:ext cx="53888" cy="10813"/>
              </a:xfrm>
              <a:custGeom>
                <a:avLst/>
                <a:gdLst>
                  <a:gd name="connsiteX0" fmla="*/ 0 w 53888"/>
                  <a:gd name="connsiteY0" fmla="*/ 0 h 10813"/>
                  <a:gd name="connsiteX1" fmla="*/ 53888 w 53888"/>
                  <a:gd name="connsiteY1" fmla="*/ 0 h 10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3888" h="10813">
                    <a:moveTo>
                      <a:pt x="0" y="0"/>
                    </a:moveTo>
                    <a:lnTo>
                      <a:pt x="53888" y="0"/>
                    </a:lnTo>
                  </a:path>
                </a:pathLst>
              </a:custGeom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23" name="Graphic 10">
              <a:extLst>
                <a:ext uri="{FF2B5EF4-FFF2-40B4-BE49-F238E27FC236}">
                  <a16:creationId xmlns:a16="http://schemas.microsoft.com/office/drawing/2014/main" id="{2B3BF690-EF12-A1A4-433E-E371CAC7828A}"/>
                </a:ext>
              </a:extLst>
            </p:cNvPr>
            <p:cNvGrpSpPr/>
            <p:nvPr/>
          </p:nvGrpSpPr>
          <p:grpSpPr>
            <a:xfrm>
              <a:off x="5606479" y="3061614"/>
              <a:ext cx="53888" cy="399165"/>
              <a:chOff x="5606479" y="3061614"/>
              <a:chExt cx="53888" cy="399165"/>
            </a:xfrm>
            <a:noFill/>
          </p:grpSpPr>
          <p:sp>
            <p:nvSpPr>
              <p:cNvPr id="124" name="Free-form: Shape 123">
                <a:extLst>
                  <a:ext uri="{FF2B5EF4-FFF2-40B4-BE49-F238E27FC236}">
                    <a16:creationId xmlns:a16="http://schemas.microsoft.com/office/drawing/2014/main" id="{5C424ACA-9B3D-6062-B335-066DC5A8593A}"/>
                  </a:ext>
                </a:extLst>
              </p:cNvPr>
              <p:cNvSpPr/>
              <p:nvPr/>
            </p:nvSpPr>
            <p:spPr>
              <a:xfrm>
                <a:off x="5606479" y="3061614"/>
                <a:ext cx="53888" cy="10813"/>
              </a:xfrm>
              <a:custGeom>
                <a:avLst/>
                <a:gdLst>
                  <a:gd name="connsiteX0" fmla="*/ 0 w 53888"/>
                  <a:gd name="connsiteY0" fmla="*/ 0 h 10813"/>
                  <a:gd name="connsiteX1" fmla="*/ 26944 w 53888"/>
                  <a:gd name="connsiteY1" fmla="*/ 0 h 10813"/>
                  <a:gd name="connsiteX2" fmla="*/ 53889 w 53888"/>
                  <a:gd name="connsiteY2" fmla="*/ 0 h 10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3888" h="10813">
                    <a:moveTo>
                      <a:pt x="0" y="0"/>
                    </a:moveTo>
                    <a:lnTo>
                      <a:pt x="26944" y="0"/>
                    </a:lnTo>
                    <a:lnTo>
                      <a:pt x="53889" y="0"/>
                    </a:lnTo>
                  </a:path>
                </a:pathLst>
              </a:custGeom>
              <a:noFill/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5" name="Free-form: Shape 124">
                <a:extLst>
                  <a:ext uri="{FF2B5EF4-FFF2-40B4-BE49-F238E27FC236}">
                    <a16:creationId xmlns:a16="http://schemas.microsoft.com/office/drawing/2014/main" id="{39C11783-3120-65D1-8D68-3335F2EAF3A3}"/>
                  </a:ext>
                </a:extLst>
              </p:cNvPr>
              <p:cNvSpPr/>
              <p:nvPr/>
            </p:nvSpPr>
            <p:spPr>
              <a:xfrm>
                <a:off x="5633423" y="3061614"/>
                <a:ext cx="10803" cy="399165"/>
              </a:xfrm>
              <a:custGeom>
                <a:avLst/>
                <a:gdLst>
                  <a:gd name="connsiteX0" fmla="*/ 0 w 10803"/>
                  <a:gd name="connsiteY0" fmla="*/ 399166 h 399165"/>
                  <a:gd name="connsiteX1" fmla="*/ 0 w 10803"/>
                  <a:gd name="connsiteY1" fmla="*/ 0 h 3991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0803" h="399165">
                    <a:moveTo>
                      <a:pt x="0" y="399166"/>
                    </a:moveTo>
                    <a:lnTo>
                      <a:pt x="0" y="0"/>
                    </a:lnTo>
                  </a:path>
                </a:pathLst>
              </a:custGeom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6" name="Free-form: Shape 125">
                <a:extLst>
                  <a:ext uri="{FF2B5EF4-FFF2-40B4-BE49-F238E27FC236}">
                    <a16:creationId xmlns:a16="http://schemas.microsoft.com/office/drawing/2014/main" id="{17713F34-5E34-0CF2-2688-35ADBCA9CC79}"/>
                  </a:ext>
                </a:extLst>
              </p:cNvPr>
              <p:cNvSpPr/>
              <p:nvPr/>
            </p:nvSpPr>
            <p:spPr>
              <a:xfrm>
                <a:off x="5606479" y="3460780"/>
                <a:ext cx="53888" cy="10813"/>
              </a:xfrm>
              <a:custGeom>
                <a:avLst/>
                <a:gdLst>
                  <a:gd name="connsiteX0" fmla="*/ 0 w 53888"/>
                  <a:gd name="connsiteY0" fmla="*/ 0 h 10813"/>
                  <a:gd name="connsiteX1" fmla="*/ 53889 w 53888"/>
                  <a:gd name="connsiteY1" fmla="*/ 0 h 10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3888" h="10813">
                    <a:moveTo>
                      <a:pt x="0" y="0"/>
                    </a:moveTo>
                    <a:lnTo>
                      <a:pt x="53889" y="0"/>
                    </a:lnTo>
                  </a:path>
                </a:pathLst>
              </a:custGeom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27" name="Graphic 10">
              <a:extLst>
                <a:ext uri="{FF2B5EF4-FFF2-40B4-BE49-F238E27FC236}">
                  <a16:creationId xmlns:a16="http://schemas.microsoft.com/office/drawing/2014/main" id="{E5D49DB8-41A4-66F5-9FC3-C8CDBB82C131}"/>
                </a:ext>
              </a:extLst>
            </p:cNvPr>
            <p:cNvGrpSpPr/>
            <p:nvPr/>
          </p:nvGrpSpPr>
          <p:grpSpPr>
            <a:xfrm>
              <a:off x="5968789" y="3174419"/>
              <a:ext cx="53899" cy="402373"/>
              <a:chOff x="5968789" y="3174419"/>
              <a:chExt cx="53899" cy="402373"/>
            </a:xfrm>
            <a:noFill/>
          </p:grpSpPr>
          <p:sp>
            <p:nvSpPr>
              <p:cNvPr id="128" name="Free-form: Shape 127">
                <a:extLst>
                  <a:ext uri="{FF2B5EF4-FFF2-40B4-BE49-F238E27FC236}">
                    <a16:creationId xmlns:a16="http://schemas.microsoft.com/office/drawing/2014/main" id="{4E3F3E25-E9C8-1670-2EF7-26D10183BDB4}"/>
                  </a:ext>
                </a:extLst>
              </p:cNvPr>
              <p:cNvSpPr/>
              <p:nvPr/>
            </p:nvSpPr>
            <p:spPr>
              <a:xfrm>
                <a:off x="5968789" y="3174419"/>
                <a:ext cx="53899" cy="10813"/>
              </a:xfrm>
              <a:custGeom>
                <a:avLst/>
                <a:gdLst>
                  <a:gd name="connsiteX0" fmla="*/ 0 w 53899"/>
                  <a:gd name="connsiteY0" fmla="*/ 0 h 10813"/>
                  <a:gd name="connsiteX1" fmla="*/ 26955 w 53899"/>
                  <a:gd name="connsiteY1" fmla="*/ 0 h 10813"/>
                  <a:gd name="connsiteX2" fmla="*/ 53899 w 53899"/>
                  <a:gd name="connsiteY2" fmla="*/ 0 h 10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3899" h="10813">
                    <a:moveTo>
                      <a:pt x="0" y="0"/>
                    </a:moveTo>
                    <a:lnTo>
                      <a:pt x="26955" y="0"/>
                    </a:lnTo>
                    <a:lnTo>
                      <a:pt x="53899" y="0"/>
                    </a:lnTo>
                  </a:path>
                </a:pathLst>
              </a:custGeom>
              <a:noFill/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9" name="Free-form: Shape 128">
                <a:extLst>
                  <a:ext uri="{FF2B5EF4-FFF2-40B4-BE49-F238E27FC236}">
                    <a16:creationId xmlns:a16="http://schemas.microsoft.com/office/drawing/2014/main" id="{593F2FE6-8BCE-05E5-EA6B-38647486EB51}"/>
                  </a:ext>
                </a:extLst>
              </p:cNvPr>
              <p:cNvSpPr/>
              <p:nvPr/>
            </p:nvSpPr>
            <p:spPr>
              <a:xfrm>
                <a:off x="5995744" y="3174419"/>
                <a:ext cx="10803" cy="402373"/>
              </a:xfrm>
              <a:custGeom>
                <a:avLst/>
                <a:gdLst>
                  <a:gd name="connsiteX0" fmla="*/ 0 w 10803"/>
                  <a:gd name="connsiteY0" fmla="*/ 402374 h 402373"/>
                  <a:gd name="connsiteX1" fmla="*/ 0 w 10803"/>
                  <a:gd name="connsiteY1" fmla="*/ 0 h 4023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0803" h="402373">
                    <a:moveTo>
                      <a:pt x="0" y="402374"/>
                    </a:moveTo>
                    <a:lnTo>
                      <a:pt x="0" y="0"/>
                    </a:lnTo>
                  </a:path>
                </a:pathLst>
              </a:custGeom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0" name="Free-form: Shape 129">
                <a:extLst>
                  <a:ext uri="{FF2B5EF4-FFF2-40B4-BE49-F238E27FC236}">
                    <a16:creationId xmlns:a16="http://schemas.microsoft.com/office/drawing/2014/main" id="{8A6E106A-2C1A-4320-39FF-3DC4FD98F340}"/>
                  </a:ext>
                </a:extLst>
              </p:cNvPr>
              <p:cNvSpPr/>
              <p:nvPr/>
            </p:nvSpPr>
            <p:spPr>
              <a:xfrm>
                <a:off x="5968789" y="3576793"/>
                <a:ext cx="53899" cy="10813"/>
              </a:xfrm>
              <a:custGeom>
                <a:avLst/>
                <a:gdLst>
                  <a:gd name="connsiteX0" fmla="*/ 0 w 53899"/>
                  <a:gd name="connsiteY0" fmla="*/ 0 h 10813"/>
                  <a:gd name="connsiteX1" fmla="*/ 53899 w 53899"/>
                  <a:gd name="connsiteY1" fmla="*/ 0 h 10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3899" h="10813">
                    <a:moveTo>
                      <a:pt x="0" y="0"/>
                    </a:moveTo>
                    <a:lnTo>
                      <a:pt x="53899" y="0"/>
                    </a:lnTo>
                  </a:path>
                </a:pathLst>
              </a:custGeom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131" name="Free-form: Shape 130">
              <a:extLst>
                <a:ext uri="{FF2B5EF4-FFF2-40B4-BE49-F238E27FC236}">
                  <a16:creationId xmlns:a16="http://schemas.microsoft.com/office/drawing/2014/main" id="{594BD124-D740-5A28-101E-BF82B98DDBF1}"/>
                </a:ext>
              </a:extLst>
            </p:cNvPr>
            <p:cNvSpPr/>
            <p:nvPr/>
          </p:nvSpPr>
          <p:spPr>
            <a:xfrm>
              <a:off x="2021004" y="2393701"/>
              <a:ext cx="26436" cy="26460"/>
            </a:xfrm>
            <a:custGeom>
              <a:avLst/>
              <a:gdLst>
                <a:gd name="connsiteX0" fmla="*/ 26436 w 26436"/>
                <a:gd name="connsiteY0" fmla="*/ 26461 h 26460"/>
                <a:gd name="connsiteX1" fmla="*/ 0 w 26436"/>
                <a:gd name="connsiteY1" fmla="*/ 26461 h 26460"/>
                <a:gd name="connsiteX2" fmla="*/ 13224 w 26436"/>
                <a:gd name="connsiteY2" fmla="*/ 0 h 26460"/>
                <a:gd name="connsiteX3" fmla="*/ 26436 w 26436"/>
                <a:gd name="connsiteY3" fmla="*/ 26461 h 26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436" h="26460">
                  <a:moveTo>
                    <a:pt x="26436" y="26461"/>
                  </a:moveTo>
                  <a:lnTo>
                    <a:pt x="0" y="26461"/>
                  </a:lnTo>
                  <a:lnTo>
                    <a:pt x="13224" y="0"/>
                  </a:lnTo>
                  <a:lnTo>
                    <a:pt x="26436" y="26461"/>
                  </a:lnTo>
                  <a:close/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32" name="Graphic 10">
              <a:extLst>
                <a:ext uri="{FF2B5EF4-FFF2-40B4-BE49-F238E27FC236}">
                  <a16:creationId xmlns:a16="http://schemas.microsoft.com/office/drawing/2014/main" id="{FB7092CD-DE84-5974-8190-C30323221F71}"/>
                </a:ext>
              </a:extLst>
            </p:cNvPr>
            <p:cNvGrpSpPr/>
            <p:nvPr/>
          </p:nvGrpSpPr>
          <p:grpSpPr>
            <a:xfrm>
              <a:off x="2370296" y="2576373"/>
              <a:ext cx="53888" cy="284623"/>
              <a:chOff x="2370296" y="2576373"/>
              <a:chExt cx="53888" cy="284623"/>
            </a:xfrm>
            <a:noFill/>
          </p:grpSpPr>
          <p:sp>
            <p:nvSpPr>
              <p:cNvPr id="133" name="Free-form: Shape 132">
                <a:extLst>
                  <a:ext uri="{FF2B5EF4-FFF2-40B4-BE49-F238E27FC236}">
                    <a16:creationId xmlns:a16="http://schemas.microsoft.com/office/drawing/2014/main" id="{EB6FB822-E9D2-0A89-E7F1-04E1F05B737B}"/>
                  </a:ext>
                </a:extLst>
              </p:cNvPr>
              <p:cNvSpPr/>
              <p:nvPr/>
            </p:nvSpPr>
            <p:spPr>
              <a:xfrm>
                <a:off x="2370296" y="2576373"/>
                <a:ext cx="53888" cy="10813"/>
              </a:xfrm>
              <a:custGeom>
                <a:avLst/>
                <a:gdLst>
                  <a:gd name="connsiteX0" fmla="*/ 0 w 53888"/>
                  <a:gd name="connsiteY0" fmla="*/ 0 h 10813"/>
                  <a:gd name="connsiteX1" fmla="*/ 26944 w 53888"/>
                  <a:gd name="connsiteY1" fmla="*/ 0 h 10813"/>
                  <a:gd name="connsiteX2" fmla="*/ 53888 w 53888"/>
                  <a:gd name="connsiteY2" fmla="*/ 0 h 10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3888" h="10813">
                    <a:moveTo>
                      <a:pt x="0" y="0"/>
                    </a:moveTo>
                    <a:lnTo>
                      <a:pt x="26944" y="0"/>
                    </a:lnTo>
                    <a:lnTo>
                      <a:pt x="53888" y="0"/>
                    </a:lnTo>
                  </a:path>
                </a:pathLst>
              </a:custGeom>
              <a:noFill/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4" name="Free-form: Shape 133">
                <a:extLst>
                  <a:ext uri="{FF2B5EF4-FFF2-40B4-BE49-F238E27FC236}">
                    <a16:creationId xmlns:a16="http://schemas.microsoft.com/office/drawing/2014/main" id="{827FE095-134E-4409-4026-EB50CB2C4FA2}"/>
                  </a:ext>
                </a:extLst>
              </p:cNvPr>
              <p:cNvSpPr/>
              <p:nvPr/>
            </p:nvSpPr>
            <p:spPr>
              <a:xfrm>
                <a:off x="2397240" y="2576373"/>
                <a:ext cx="10803" cy="284623"/>
              </a:xfrm>
              <a:custGeom>
                <a:avLst/>
                <a:gdLst>
                  <a:gd name="connsiteX0" fmla="*/ 0 w 10803"/>
                  <a:gd name="connsiteY0" fmla="*/ 284623 h 284623"/>
                  <a:gd name="connsiteX1" fmla="*/ 0 w 10803"/>
                  <a:gd name="connsiteY1" fmla="*/ 0 h 2846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0803" h="284623">
                    <a:moveTo>
                      <a:pt x="0" y="284623"/>
                    </a:moveTo>
                    <a:lnTo>
                      <a:pt x="0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5" name="Free-form: Shape 134">
                <a:extLst>
                  <a:ext uri="{FF2B5EF4-FFF2-40B4-BE49-F238E27FC236}">
                    <a16:creationId xmlns:a16="http://schemas.microsoft.com/office/drawing/2014/main" id="{3053D376-E3A0-056A-6BEE-05BB31B39A98}"/>
                  </a:ext>
                </a:extLst>
              </p:cNvPr>
              <p:cNvSpPr/>
              <p:nvPr/>
            </p:nvSpPr>
            <p:spPr>
              <a:xfrm>
                <a:off x="2370296" y="2860996"/>
                <a:ext cx="53888" cy="10813"/>
              </a:xfrm>
              <a:custGeom>
                <a:avLst/>
                <a:gdLst>
                  <a:gd name="connsiteX0" fmla="*/ 0 w 53888"/>
                  <a:gd name="connsiteY0" fmla="*/ 0 h 10813"/>
                  <a:gd name="connsiteX1" fmla="*/ 53888 w 53888"/>
                  <a:gd name="connsiteY1" fmla="*/ 0 h 10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3888" h="10813">
                    <a:moveTo>
                      <a:pt x="0" y="0"/>
                    </a:moveTo>
                    <a:lnTo>
                      <a:pt x="53888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136" name="Free-form: Shape 135">
              <a:extLst>
                <a:ext uri="{FF2B5EF4-FFF2-40B4-BE49-F238E27FC236}">
                  <a16:creationId xmlns:a16="http://schemas.microsoft.com/office/drawing/2014/main" id="{30B0E92F-B13C-146C-79E2-FB60838386AF}"/>
                </a:ext>
              </a:extLst>
            </p:cNvPr>
            <p:cNvSpPr/>
            <p:nvPr/>
          </p:nvSpPr>
          <p:spPr>
            <a:xfrm>
              <a:off x="2384016" y="2697439"/>
              <a:ext cx="26436" cy="26459"/>
            </a:xfrm>
            <a:custGeom>
              <a:avLst/>
              <a:gdLst>
                <a:gd name="connsiteX0" fmla="*/ 26436 w 26436"/>
                <a:gd name="connsiteY0" fmla="*/ 26459 h 26459"/>
                <a:gd name="connsiteX1" fmla="*/ 0 w 26436"/>
                <a:gd name="connsiteY1" fmla="*/ 26459 h 26459"/>
                <a:gd name="connsiteX2" fmla="*/ 13224 w 26436"/>
                <a:gd name="connsiteY2" fmla="*/ 0 h 26459"/>
                <a:gd name="connsiteX3" fmla="*/ 26436 w 26436"/>
                <a:gd name="connsiteY3" fmla="*/ 26459 h 264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436" h="26459">
                  <a:moveTo>
                    <a:pt x="26436" y="26459"/>
                  </a:moveTo>
                  <a:lnTo>
                    <a:pt x="0" y="26459"/>
                  </a:lnTo>
                  <a:lnTo>
                    <a:pt x="13224" y="0"/>
                  </a:lnTo>
                  <a:lnTo>
                    <a:pt x="26436" y="26459"/>
                  </a:lnTo>
                  <a:close/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7" name="Free-form: Shape 136">
              <a:extLst>
                <a:ext uri="{FF2B5EF4-FFF2-40B4-BE49-F238E27FC236}">
                  <a16:creationId xmlns:a16="http://schemas.microsoft.com/office/drawing/2014/main" id="{A6D401A0-0033-18E6-2FE0-CCD972CA7EB8}"/>
                </a:ext>
              </a:extLst>
            </p:cNvPr>
            <p:cNvSpPr/>
            <p:nvPr/>
          </p:nvSpPr>
          <p:spPr>
            <a:xfrm>
              <a:off x="2749578" y="2847766"/>
              <a:ext cx="26436" cy="26460"/>
            </a:xfrm>
            <a:custGeom>
              <a:avLst/>
              <a:gdLst>
                <a:gd name="connsiteX0" fmla="*/ 26437 w 26436"/>
                <a:gd name="connsiteY0" fmla="*/ 26460 h 26460"/>
                <a:gd name="connsiteX1" fmla="*/ 0 w 26436"/>
                <a:gd name="connsiteY1" fmla="*/ 26460 h 26460"/>
                <a:gd name="connsiteX2" fmla="*/ 13213 w 26436"/>
                <a:gd name="connsiteY2" fmla="*/ 0 h 26460"/>
                <a:gd name="connsiteX3" fmla="*/ 26437 w 26436"/>
                <a:gd name="connsiteY3" fmla="*/ 26460 h 26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436" h="26460">
                  <a:moveTo>
                    <a:pt x="26437" y="26460"/>
                  </a:moveTo>
                  <a:lnTo>
                    <a:pt x="0" y="26460"/>
                  </a:lnTo>
                  <a:lnTo>
                    <a:pt x="13213" y="0"/>
                  </a:lnTo>
                  <a:lnTo>
                    <a:pt x="26437" y="26460"/>
                  </a:lnTo>
                  <a:close/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8" name="Free-form: Shape 137">
              <a:extLst>
                <a:ext uri="{FF2B5EF4-FFF2-40B4-BE49-F238E27FC236}">
                  <a16:creationId xmlns:a16="http://schemas.microsoft.com/office/drawing/2014/main" id="{5943ACF1-3FED-F381-2CF1-489B31961E48}"/>
                </a:ext>
              </a:extLst>
            </p:cNvPr>
            <p:cNvSpPr/>
            <p:nvPr/>
          </p:nvSpPr>
          <p:spPr>
            <a:xfrm>
              <a:off x="3110474" y="2973734"/>
              <a:ext cx="26436" cy="26460"/>
            </a:xfrm>
            <a:custGeom>
              <a:avLst/>
              <a:gdLst>
                <a:gd name="connsiteX0" fmla="*/ 26437 w 26436"/>
                <a:gd name="connsiteY0" fmla="*/ 26461 h 26460"/>
                <a:gd name="connsiteX1" fmla="*/ 0 w 26436"/>
                <a:gd name="connsiteY1" fmla="*/ 26461 h 26460"/>
                <a:gd name="connsiteX2" fmla="*/ 13213 w 26436"/>
                <a:gd name="connsiteY2" fmla="*/ 0 h 26460"/>
                <a:gd name="connsiteX3" fmla="*/ 26437 w 26436"/>
                <a:gd name="connsiteY3" fmla="*/ 26461 h 26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436" h="26460">
                  <a:moveTo>
                    <a:pt x="26437" y="26461"/>
                  </a:moveTo>
                  <a:lnTo>
                    <a:pt x="0" y="26461"/>
                  </a:lnTo>
                  <a:lnTo>
                    <a:pt x="13213" y="0"/>
                  </a:lnTo>
                  <a:lnTo>
                    <a:pt x="26437" y="26461"/>
                  </a:lnTo>
                  <a:close/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9" name="Free-form: Shape 138">
              <a:extLst>
                <a:ext uri="{FF2B5EF4-FFF2-40B4-BE49-F238E27FC236}">
                  <a16:creationId xmlns:a16="http://schemas.microsoft.com/office/drawing/2014/main" id="{30A4EB27-1793-11EE-9E73-357FFD910BDF}"/>
                </a:ext>
              </a:extLst>
            </p:cNvPr>
            <p:cNvSpPr/>
            <p:nvPr/>
          </p:nvSpPr>
          <p:spPr>
            <a:xfrm>
              <a:off x="3477365" y="2772784"/>
              <a:ext cx="26436" cy="26459"/>
            </a:xfrm>
            <a:custGeom>
              <a:avLst/>
              <a:gdLst>
                <a:gd name="connsiteX0" fmla="*/ 26436 w 26436"/>
                <a:gd name="connsiteY0" fmla="*/ 26459 h 26459"/>
                <a:gd name="connsiteX1" fmla="*/ 0 w 26436"/>
                <a:gd name="connsiteY1" fmla="*/ 26459 h 26459"/>
                <a:gd name="connsiteX2" fmla="*/ 13224 w 26436"/>
                <a:gd name="connsiteY2" fmla="*/ 0 h 26459"/>
                <a:gd name="connsiteX3" fmla="*/ 26436 w 26436"/>
                <a:gd name="connsiteY3" fmla="*/ 26459 h 264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436" h="26459">
                  <a:moveTo>
                    <a:pt x="26436" y="26459"/>
                  </a:moveTo>
                  <a:lnTo>
                    <a:pt x="0" y="26459"/>
                  </a:lnTo>
                  <a:lnTo>
                    <a:pt x="13224" y="0"/>
                  </a:lnTo>
                  <a:lnTo>
                    <a:pt x="26436" y="26459"/>
                  </a:lnTo>
                  <a:close/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0" name="Free-form: Shape 139">
              <a:extLst>
                <a:ext uri="{FF2B5EF4-FFF2-40B4-BE49-F238E27FC236}">
                  <a16:creationId xmlns:a16="http://schemas.microsoft.com/office/drawing/2014/main" id="{7B01A843-6BB4-BD78-F6A0-64E756D62615}"/>
                </a:ext>
              </a:extLst>
            </p:cNvPr>
            <p:cNvSpPr/>
            <p:nvPr/>
          </p:nvSpPr>
          <p:spPr>
            <a:xfrm>
              <a:off x="3836240" y="2871161"/>
              <a:ext cx="26436" cy="26459"/>
            </a:xfrm>
            <a:custGeom>
              <a:avLst/>
              <a:gdLst>
                <a:gd name="connsiteX0" fmla="*/ 26437 w 26436"/>
                <a:gd name="connsiteY0" fmla="*/ 26460 h 26459"/>
                <a:gd name="connsiteX1" fmla="*/ 0 w 26436"/>
                <a:gd name="connsiteY1" fmla="*/ 26460 h 26459"/>
                <a:gd name="connsiteX2" fmla="*/ 13224 w 26436"/>
                <a:gd name="connsiteY2" fmla="*/ 0 h 26459"/>
                <a:gd name="connsiteX3" fmla="*/ 26437 w 26436"/>
                <a:gd name="connsiteY3" fmla="*/ 26460 h 264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436" h="26459">
                  <a:moveTo>
                    <a:pt x="26437" y="26460"/>
                  </a:moveTo>
                  <a:lnTo>
                    <a:pt x="0" y="26460"/>
                  </a:lnTo>
                  <a:lnTo>
                    <a:pt x="13224" y="0"/>
                  </a:lnTo>
                  <a:lnTo>
                    <a:pt x="26437" y="26460"/>
                  </a:lnTo>
                  <a:close/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1" name="Free-form: Shape 140">
              <a:extLst>
                <a:ext uri="{FF2B5EF4-FFF2-40B4-BE49-F238E27FC236}">
                  <a16:creationId xmlns:a16="http://schemas.microsoft.com/office/drawing/2014/main" id="{409DD587-F010-9D09-B081-4826A5DF8E67}"/>
                </a:ext>
              </a:extLst>
            </p:cNvPr>
            <p:cNvSpPr/>
            <p:nvPr/>
          </p:nvSpPr>
          <p:spPr>
            <a:xfrm>
              <a:off x="4202947" y="2976799"/>
              <a:ext cx="26436" cy="26459"/>
            </a:xfrm>
            <a:custGeom>
              <a:avLst/>
              <a:gdLst>
                <a:gd name="connsiteX0" fmla="*/ 26436 w 26436"/>
                <a:gd name="connsiteY0" fmla="*/ 26460 h 26459"/>
                <a:gd name="connsiteX1" fmla="*/ 0 w 26436"/>
                <a:gd name="connsiteY1" fmla="*/ 26460 h 26459"/>
                <a:gd name="connsiteX2" fmla="*/ 13224 w 26436"/>
                <a:gd name="connsiteY2" fmla="*/ 0 h 26459"/>
                <a:gd name="connsiteX3" fmla="*/ 26436 w 26436"/>
                <a:gd name="connsiteY3" fmla="*/ 26460 h 264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436" h="26459">
                  <a:moveTo>
                    <a:pt x="26436" y="26460"/>
                  </a:moveTo>
                  <a:lnTo>
                    <a:pt x="0" y="26460"/>
                  </a:lnTo>
                  <a:lnTo>
                    <a:pt x="13224" y="0"/>
                  </a:lnTo>
                  <a:lnTo>
                    <a:pt x="26436" y="26460"/>
                  </a:lnTo>
                  <a:close/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2" name="Free-form: Shape 141">
              <a:extLst>
                <a:ext uri="{FF2B5EF4-FFF2-40B4-BE49-F238E27FC236}">
                  <a16:creationId xmlns:a16="http://schemas.microsoft.com/office/drawing/2014/main" id="{70D575E6-5A4B-6176-9DDE-2957517A2F4B}"/>
                </a:ext>
              </a:extLst>
            </p:cNvPr>
            <p:cNvSpPr/>
            <p:nvPr/>
          </p:nvSpPr>
          <p:spPr>
            <a:xfrm>
              <a:off x="4564566" y="3240930"/>
              <a:ext cx="26436" cy="26459"/>
            </a:xfrm>
            <a:custGeom>
              <a:avLst/>
              <a:gdLst>
                <a:gd name="connsiteX0" fmla="*/ 26436 w 26436"/>
                <a:gd name="connsiteY0" fmla="*/ 26459 h 26459"/>
                <a:gd name="connsiteX1" fmla="*/ 0 w 26436"/>
                <a:gd name="connsiteY1" fmla="*/ 26459 h 26459"/>
                <a:gd name="connsiteX2" fmla="*/ 13224 w 26436"/>
                <a:gd name="connsiteY2" fmla="*/ 0 h 26459"/>
                <a:gd name="connsiteX3" fmla="*/ 26436 w 26436"/>
                <a:gd name="connsiteY3" fmla="*/ 26459 h 264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436" h="26459">
                  <a:moveTo>
                    <a:pt x="26436" y="26459"/>
                  </a:moveTo>
                  <a:lnTo>
                    <a:pt x="0" y="26459"/>
                  </a:lnTo>
                  <a:lnTo>
                    <a:pt x="13224" y="0"/>
                  </a:lnTo>
                  <a:lnTo>
                    <a:pt x="26436" y="26459"/>
                  </a:lnTo>
                  <a:close/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3" name="Free-form: Shape 142">
              <a:extLst>
                <a:ext uri="{FF2B5EF4-FFF2-40B4-BE49-F238E27FC236}">
                  <a16:creationId xmlns:a16="http://schemas.microsoft.com/office/drawing/2014/main" id="{07D2A53B-2042-0E19-14D0-8757A4DE0822}"/>
                </a:ext>
              </a:extLst>
            </p:cNvPr>
            <p:cNvSpPr/>
            <p:nvPr/>
          </p:nvSpPr>
          <p:spPr>
            <a:xfrm>
              <a:off x="4925785" y="3195191"/>
              <a:ext cx="26436" cy="26459"/>
            </a:xfrm>
            <a:custGeom>
              <a:avLst/>
              <a:gdLst>
                <a:gd name="connsiteX0" fmla="*/ 26436 w 26436"/>
                <a:gd name="connsiteY0" fmla="*/ 26459 h 26459"/>
                <a:gd name="connsiteX1" fmla="*/ 0 w 26436"/>
                <a:gd name="connsiteY1" fmla="*/ 26459 h 26459"/>
                <a:gd name="connsiteX2" fmla="*/ 13224 w 26436"/>
                <a:gd name="connsiteY2" fmla="*/ 0 h 26459"/>
                <a:gd name="connsiteX3" fmla="*/ 26436 w 26436"/>
                <a:gd name="connsiteY3" fmla="*/ 26459 h 264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436" h="26459">
                  <a:moveTo>
                    <a:pt x="26436" y="26459"/>
                  </a:moveTo>
                  <a:lnTo>
                    <a:pt x="0" y="26459"/>
                  </a:lnTo>
                  <a:lnTo>
                    <a:pt x="13224" y="0"/>
                  </a:lnTo>
                  <a:lnTo>
                    <a:pt x="26436" y="26459"/>
                  </a:lnTo>
                  <a:close/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4" name="Free-form: Shape 143">
              <a:extLst>
                <a:ext uri="{FF2B5EF4-FFF2-40B4-BE49-F238E27FC236}">
                  <a16:creationId xmlns:a16="http://schemas.microsoft.com/office/drawing/2014/main" id="{F2A01EDD-9628-DE7B-5B25-484960A223BC}"/>
                </a:ext>
              </a:extLst>
            </p:cNvPr>
            <p:cNvSpPr/>
            <p:nvPr/>
          </p:nvSpPr>
          <p:spPr>
            <a:xfrm>
              <a:off x="5290570" y="3363646"/>
              <a:ext cx="26436" cy="26459"/>
            </a:xfrm>
            <a:custGeom>
              <a:avLst/>
              <a:gdLst>
                <a:gd name="connsiteX0" fmla="*/ 26436 w 26436"/>
                <a:gd name="connsiteY0" fmla="*/ 26460 h 26459"/>
                <a:gd name="connsiteX1" fmla="*/ 0 w 26436"/>
                <a:gd name="connsiteY1" fmla="*/ 26460 h 26459"/>
                <a:gd name="connsiteX2" fmla="*/ 13213 w 26436"/>
                <a:gd name="connsiteY2" fmla="*/ 0 h 26459"/>
                <a:gd name="connsiteX3" fmla="*/ 26436 w 26436"/>
                <a:gd name="connsiteY3" fmla="*/ 26460 h 264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436" h="26459">
                  <a:moveTo>
                    <a:pt x="26436" y="26460"/>
                  </a:moveTo>
                  <a:lnTo>
                    <a:pt x="0" y="26460"/>
                  </a:lnTo>
                  <a:lnTo>
                    <a:pt x="13213" y="0"/>
                  </a:lnTo>
                  <a:lnTo>
                    <a:pt x="26436" y="26460"/>
                  </a:lnTo>
                  <a:close/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5" name="Free-form: Shape 144">
              <a:extLst>
                <a:ext uri="{FF2B5EF4-FFF2-40B4-BE49-F238E27FC236}">
                  <a16:creationId xmlns:a16="http://schemas.microsoft.com/office/drawing/2014/main" id="{0BB99427-A19A-1520-5276-CDC020F3775D}"/>
                </a:ext>
              </a:extLst>
            </p:cNvPr>
            <p:cNvSpPr/>
            <p:nvPr/>
          </p:nvSpPr>
          <p:spPr>
            <a:xfrm>
              <a:off x="5658142" y="3642968"/>
              <a:ext cx="26436" cy="26459"/>
            </a:xfrm>
            <a:custGeom>
              <a:avLst/>
              <a:gdLst>
                <a:gd name="connsiteX0" fmla="*/ 26437 w 26436"/>
                <a:gd name="connsiteY0" fmla="*/ 26459 h 26459"/>
                <a:gd name="connsiteX1" fmla="*/ 0 w 26436"/>
                <a:gd name="connsiteY1" fmla="*/ 26459 h 26459"/>
                <a:gd name="connsiteX2" fmla="*/ 13224 w 26436"/>
                <a:gd name="connsiteY2" fmla="*/ 0 h 26459"/>
                <a:gd name="connsiteX3" fmla="*/ 26437 w 26436"/>
                <a:gd name="connsiteY3" fmla="*/ 26459 h 264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436" h="26459">
                  <a:moveTo>
                    <a:pt x="26437" y="26459"/>
                  </a:moveTo>
                  <a:lnTo>
                    <a:pt x="0" y="26459"/>
                  </a:lnTo>
                  <a:lnTo>
                    <a:pt x="13224" y="0"/>
                  </a:lnTo>
                  <a:lnTo>
                    <a:pt x="26437" y="26459"/>
                  </a:lnTo>
                  <a:close/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6" name="Free-form: Shape 145">
              <a:extLst>
                <a:ext uri="{FF2B5EF4-FFF2-40B4-BE49-F238E27FC236}">
                  <a16:creationId xmlns:a16="http://schemas.microsoft.com/office/drawing/2014/main" id="{4DBF3A55-0C0A-5486-45F6-84ACFC4C47C0}"/>
                </a:ext>
              </a:extLst>
            </p:cNvPr>
            <p:cNvSpPr/>
            <p:nvPr/>
          </p:nvSpPr>
          <p:spPr>
            <a:xfrm>
              <a:off x="6019620" y="3527269"/>
              <a:ext cx="26436" cy="26459"/>
            </a:xfrm>
            <a:custGeom>
              <a:avLst/>
              <a:gdLst>
                <a:gd name="connsiteX0" fmla="*/ 26436 w 26436"/>
                <a:gd name="connsiteY0" fmla="*/ 26460 h 26459"/>
                <a:gd name="connsiteX1" fmla="*/ 0 w 26436"/>
                <a:gd name="connsiteY1" fmla="*/ 26460 h 26459"/>
                <a:gd name="connsiteX2" fmla="*/ 13224 w 26436"/>
                <a:gd name="connsiteY2" fmla="*/ 0 h 26459"/>
                <a:gd name="connsiteX3" fmla="*/ 26436 w 26436"/>
                <a:gd name="connsiteY3" fmla="*/ 26460 h 264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436" h="26459">
                  <a:moveTo>
                    <a:pt x="26436" y="26460"/>
                  </a:moveTo>
                  <a:lnTo>
                    <a:pt x="0" y="26460"/>
                  </a:lnTo>
                  <a:lnTo>
                    <a:pt x="13224" y="0"/>
                  </a:lnTo>
                  <a:lnTo>
                    <a:pt x="26436" y="26460"/>
                  </a:lnTo>
                  <a:close/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47" name="Graphic 10">
              <a:extLst>
                <a:ext uri="{FF2B5EF4-FFF2-40B4-BE49-F238E27FC236}">
                  <a16:creationId xmlns:a16="http://schemas.microsoft.com/office/drawing/2014/main" id="{E51015C5-0060-B251-E7F7-ECEE12974FF1}"/>
                </a:ext>
              </a:extLst>
            </p:cNvPr>
            <p:cNvGrpSpPr/>
            <p:nvPr/>
          </p:nvGrpSpPr>
          <p:grpSpPr>
            <a:xfrm>
              <a:off x="2735847" y="2707603"/>
              <a:ext cx="53888" cy="318396"/>
              <a:chOff x="2735847" y="2707603"/>
              <a:chExt cx="53888" cy="318396"/>
            </a:xfrm>
            <a:noFill/>
          </p:grpSpPr>
          <p:sp>
            <p:nvSpPr>
              <p:cNvPr id="148" name="Free-form: Shape 147">
                <a:extLst>
                  <a:ext uri="{FF2B5EF4-FFF2-40B4-BE49-F238E27FC236}">
                    <a16:creationId xmlns:a16="http://schemas.microsoft.com/office/drawing/2014/main" id="{30605D8F-B009-D887-B472-F5700B38B180}"/>
                  </a:ext>
                </a:extLst>
              </p:cNvPr>
              <p:cNvSpPr/>
              <p:nvPr/>
            </p:nvSpPr>
            <p:spPr>
              <a:xfrm>
                <a:off x="2735847" y="2707603"/>
                <a:ext cx="53888" cy="10813"/>
              </a:xfrm>
              <a:custGeom>
                <a:avLst/>
                <a:gdLst>
                  <a:gd name="connsiteX0" fmla="*/ 0 w 53888"/>
                  <a:gd name="connsiteY0" fmla="*/ 0 h 10813"/>
                  <a:gd name="connsiteX1" fmla="*/ 26944 w 53888"/>
                  <a:gd name="connsiteY1" fmla="*/ 0 h 10813"/>
                  <a:gd name="connsiteX2" fmla="*/ 53888 w 53888"/>
                  <a:gd name="connsiteY2" fmla="*/ 0 h 10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3888" h="10813">
                    <a:moveTo>
                      <a:pt x="0" y="0"/>
                    </a:moveTo>
                    <a:lnTo>
                      <a:pt x="26944" y="0"/>
                    </a:lnTo>
                    <a:lnTo>
                      <a:pt x="53888" y="0"/>
                    </a:lnTo>
                  </a:path>
                </a:pathLst>
              </a:custGeom>
              <a:noFill/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9" name="Free-form: Shape 148">
                <a:extLst>
                  <a:ext uri="{FF2B5EF4-FFF2-40B4-BE49-F238E27FC236}">
                    <a16:creationId xmlns:a16="http://schemas.microsoft.com/office/drawing/2014/main" id="{AFDCB671-79F9-AB17-48F9-D6DD0A753601}"/>
                  </a:ext>
                </a:extLst>
              </p:cNvPr>
              <p:cNvSpPr/>
              <p:nvPr/>
            </p:nvSpPr>
            <p:spPr>
              <a:xfrm>
                <a:off x="2762791" y="2707603"/>
                <a:ext cx="10803" cy="318396"/>
              </a:xfrm>
              <a:custGeom>
                <a:avLst/>
                <a:gdLst>
                  <a:gd name="connsiteX0" fmla="*/ 0 w 10803"/>
                  <a:gd name="connsiteY0" fmla="*/ 318397 h 318396"/>
                  <a:gd name="connsiteX1" fmla="*/ 0 w 10803"/>
                  <a:gd name="connsiteY1" fmla="*/ 0 h 3183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0803" h="318396">
                    <a:moveTo>
                      <a:pt x="0" y="318397"/>
                    </a:moveTo>
                    <a:lnTo>
                      <a:pt x="0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0" name="Free-form: Shape 149">
                <a:extLst>
                  <a:ext uri="{FF2B5EF4-FFF2-40B4-BE49-F238E27FC236}">
                    <a16:creationId xmlns:a16="http://schemas.microsoft.com/office/drawing/2014/main" id="{AAC6D9B2-1D95-BACB-6875-285F39600B06}"/>
                  </a:ext>
                </a:extLst>
              </p:cNvPr>
              <p:cNvSpPr/>
              <p:nvPr/>
            </p:nvSpPr>
            <p:spPr>
              <a:xfrm>
                <a:off x="2735847" y="3025999"/>
                <a:ext cx="53888" cy="10813"/>
              </a:xfrm>
              <a:custGeom>
                <a:avLst/>
                <a:gdLst>
                  <a:gd name="connsiteX0" fmla="*/ 0 w 53888"/>
                  <a:gd name="connsiteY0" fmla="*/ 0 h 10813"/>
                  <a:gd name="connsiteX1" fmla="*/ 53888 w 53888"/>
                  <a:gd name="connsiteY1" fmla="*/ 0 h 10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3888" h="10813">
                    <a:moveTo>
                      <a:pt x="0" y="0"/>
                    </a:moveTo>
                    <a:lnTo>
                      <a:pt x="53888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51" name="Graphic 10">
              <a:extLst>
                <a:ext uri="{FF2B5EF4-FFF2-40B4-BE49-F238E27FC236}">
                  <a16:creationId xmlns:a16="http://schemas.microsoft.com/office/drawing/2014/main" id="{AC4870F9-1C17-8A63-5B71-CE2A09474C18}"/>
                </a:ext>
              </a:extLst>
            </p:cNvPr>
            <p:cNvGrpSpPr/>
            <p:nvPr/>
          </p:nvGrpSpPr>
          <p:grpSpPr>
            <a:xfrm>
              <a:off x="3096742" y="2786013"/>
              <a:ext cx="53888" cy="422401"/>
              <a:chOff x="3096742" y="2786013"/>
              <a:chExt cx="53888" cy="422401"/>
            </a:xfrm>
            <a:noFill/>
          </p:grpSpPr>
          <p:sp>
            <p:nvSpPr>
              <p:cNvPr id="152" name="Free-form: Shape 151">
                <a:extLst>
                  <a:ext uri="{FF2B5EF4-FFF2-40B4-BE49-F238E27FC236}">
                    <a16:creationId xmlns:a16="http://schemas.microsoft.com/office/drawing/2014/main" id="{AF564747-1828-770C-1C24-33270D4AA9F8}"/>
                  </a:ext>
                </a:extLst>
              </p:cNvPr>
              <p:cNvSpPr/>
              <p:nvPr/>
            </p:nvSpPr>
            <p:spPr>
              <a:xfrm>
                <a:off x="3096742" y="2786013"/>
                <a:ext cx="53888" cy="10813"/>
              </a:xfrm>
              <a:custGeom>
                <a:avLst/>
                <a:gdLst>
                  <a:gd name="connsiteX0" fmla="*/ 0 w 53888"/>
                  <a:gd name="connsiteY0" fmla="*/ 0 h 10813"/>
                  <a:gd name="connsiteX1" fmla="*/ 26944 w 53888"/>
                  <a:gd name="connsiteY1" fmla="*/ 0 h 10813"/>
                  <a:gd name="connsiteX2" fmla="*/ 53889 w 53888"/>
                  <a:gd name="connsiteY2" fmla="*/ 0 h 10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3888" h="10813">
                    <a:moveTo>
                      <a:pt x="0" y="0"/>
                    </a:moveTo>
                    <a:lnTo>
                      <a:pt x="26944" y="0"/>
                    </a:lnTo>
                    <a:lnTo>
                      <a:pt x="53889" y="0"/>
                    </a:lnTo>
                  </a:path>
                </a:pathLst>
              </a:custGeom>
              <a:noFill/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3" name="Free-form: Shape 152">
                <a:extLst>
                  <a:ext uri="{FF2B5EF4-FFF2-40B4-BE49-F238E27FC236}">
                    <a16:creationId xmlns:a16="http://schemas.microsoft.com/office/drawing/2014/main" id="{27249DE0-1F51-0E7C-90D9-B850AF410CB6}"/>
                  </a:ext>
                </a:extLst>
              </p:cNvPr>
              <p:cNvSpPr/>
              <p:nvPr/>
            </p:nvSpPr>
            <p:spPr>
              <a:xfrm>
                <a:off x="3123687" y="2786013"/>
                <a:ext cx="10803" cy="422401"/>
              </a:xfrm>
              <a:custGeom>
                <a:avLst/>
                <a:gdLst>
                  <a:gd name="connsiteX0" fmla="*/ 0 w 10803"/>
                  <a:gd name="connsiteY0" fmla="*/ 422402 h 422401"/>
                  <a:gd name="connsiteX1" fmla="*/ 0 w 10803"/>
                  <a:gd name="connsiteY1" fmla="*/ 0 h 4224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0803" h="422401">
                    <a:moveTo>
                      <a:pt x="0" y="422402"/>
                    </a:moveTo>
                    <a:lnTo>
                      <a:pt x="0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4" name="Free-form: Shape 153">
                <a:extLst>
                  <a:ext uri="{FF2B5EF4-FFF2-40B4-BE49-F238E27FC236}">
                    <a16:creationId xmlns:a16="http://schemas.microsoft.com/office/drawing/2014/main" id="{E0125AB3-DDC0-514B-06B3-61A0F40C667C}"/>
                  </a:ext>
                </a:extLst>
              </p:cNvPr>
              <p:cNvSpPr/>
              <p:nvPr/>
            </p:nvSpPr>
            <p:spPr>
              <a:xfrm>
                <a:off x="3096742" y="3208415"/>
                <a:ext cx="53888" cy="10813"/>
              </a:xfrm>
              <a:custGeom>
                <a:avLst/>
                <a:gdLst>
                  <a:gd name="connsiteX0" fmla="*/ 0 w 53888"/>
                  <a:gd name="connsiteY0" fmla="*/ 0 h 10813"/>
                  <a:gd name="connsiteX1" fmla="*/ 53889 w 53888"/>
                  <a:gd name="connsiteY1" fmla="*/ 0 h 10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3888" h="10813">
                    <a:moveTo>
                      <a:pt x="0" y="0"/>
                    </a:moveTo>
                    <a:lnTo>
                      <a:pt x="53889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55" name="Graphic 10">
              <a:extLst>
                <a:ext uri="{FF2B5EF4-FFF2-40B4-BE49-F238E27FC236}">
                  <a16:creationId xmlns:a16="http://schemas.microsoft.com/office/drawing/2014/main" id="{1B21A480-A412-A777-7C57-D2B992F6A112}"/>
                </a:ext>
              </a:extLst>
            </p:cNvPr>
            <p:cNvGrpSpPr/>
            <p:nvPr/>
          </p:nvGrpSpPr>
          <p:grpSpPr>
            <a:xfrm>
              <a:off x="3463644" y="2558461"/>
              <a:ext cx="53888" cy="453516"/>
              <a:chOff x="3463644" y="2558461"/>
              <a:chExt cx="53888" cy="453516"/>
            </a:xfrm>
            <a:noFill/>
          </p:grpSpPr>
          <p:sp>
            <p:nvSpPr>
              <p:cNvPr id="156" name="Free-form: Shape 155">
                <a:extLst>
                  <a:ext uri="{FF2B5EF4-FFF2-40B4-BE49-F238E27FC236}">
                    <a16:creationId xmlns:a16="http://schemas.microsoft.com/office/drawing/2014/main" id="{2BEC106A-462D-EACA-FEDC-52C12C86034B}"/>
                  </a:ext>
                </a:extLst>
              </p:cNvPr>
              <p:cNvSpPr/>
              <p:nvPr/>
            </p:nvSpPr>
            <p:spPr>
              <a:xfrm>
                <a:off x="3463644" y="2558461"/>
                <a:ext cx="53888" cy="10813"/>
              </a:xfrm>
              <a:custGeom>
                <a:avLst/>
                <a:gdLst>
                  <a:gd name="connsiteX0" fmla="*/ 0 w 53888"/>
                  <a:gd name="connsiteY0" fmla="*/ 0 h 10813"/>
                  <a:gd name="connsiteX1" fmla="*/ 26944 w 53888"/>
                  <a:gd name="connsiteY1" fmla="*/ 0 h 10813"/>
                  <a:gd name="connsiteX2" fmla="*/ 53889 w 53888"/>
                  <a:gd name="connsiteY2" fmla="*/ 0 h 10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3888" h="10813">
                    <a:moveTo>
                      <a:pt x="0" y="0"/>
                    </a:moveTo>
                    <a:lnTo>
                      <a:pt x="26944" y="0"/>
                    </a:lnTo>
                    <a:lnTo>
                      <a:pt x="53889" y="0"/>
                    </a:lnTo>
                  </a:path>
                </a:pathLst>
              </a:custGeom>
              <a:noFill/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7" name="Free-form: Shape 156">
                <a:extLst>
                  <a:ext uri="{FF2B5EF4-FFF2-40B4-BE49-F238E27FC236}">
                    <a16:creationId xmlns:a16="http://schemas.microsoft.com/office/drawing/2014/main" id="{BE12F91A-881F-3AFC-91D3-B2CC7745A105}"/>
                  </a:ext>
                </a:extLst>
              </p:cNvPr>
              <p:cNvSpPr/>
              <p:nvPr/>
            </p:nvSpPr>
            <p:spPr>
              <a:xfrm>
                <a:off x="3490588" y="2558461"/>
                <a:ext cx="10803" cy="453516"/>
              </a:xfrm>
              <a:custGeom>
                <a:avLst/>
                <a:gdLst>
                  <a:gd name="connsiteX0" fmla="*/ 0 w 10803"/>
                  <a:gd name="connsiteY0" fmla="*/ 453516 h 453516"/>
                  <a:gd name="connsiteX1" fmla="*/ 0 w 10803"/>
                  <a:gd name="connsiteY1" fmla="*/ 0 h 4535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0803" h="453516">
                    <a:moveTo>
                      <a:pt x="0" y="453516"/>
                    </a:moveTo>
                    <a:lnTo>
                      <a:pt x="0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8" name="Free-form: Shape 157">
                <a:extLst>
                  <a:ext uri="{FF2B5EF4-FFF2-40B4-BE49-F238E27FC236}">
                    <a16:creationId xmlns:a16="http://schemas.microsoft.com/office/drawing/2014/main" id="{01D7C083-8648-FF95-21CD-88BB61D07BAA}"/>
                  </a:ext>
                </a:extLst>
              </p:cNvPr>
              <p:cNvSpPr/>
              <p:nvPr/>
            </p:nvSpPr>
            <p:spPr>
              <a:xfrm>
                <a:off x="3463644" y="3011977"/>
                <a:ext cx="53888" cy="10813"/>
              </a:xfrm>
              <a:custGeom>
                <a:avLst/>
                <a:gdLst>
                  <a:gd name="connsiteX0" fmla="*/ 0 w 53888"/>
                  <a:gd name="connsiteY0" fmla="*/ 0 h 10813"/>
                  <a:gd name="connsiteX1" fmla="*/ 53889 w 53888"/>
                  <a:gd name="connsiteY1" fmla="*/ 0 h 10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3888" h="10813">
                    <a:moveTo>
                      <a:pt x="0" y="0"/>
                    </a:moveTo>
                    <a:lnTo>
                      <a:pt x="53889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59" name="Graphic 10">
              <a:extLst>
                <a:ext uri="{FF2B5EF4-FFF2-40B4-BE49-F238E27FC236}">
                  <a16:creationId xmlns:a16="http://schemas.microsoft.com/office/drawing/2014/main" id="{6815EFE5-024A-3AAC-C42F-C480F42908C3}"/>
                </a:ext>
              </a:extLst>
            </p:cNvPr>
            <p:cNvGrpSpPr/>
            <p:nvPr/>
          </p:nvGrpSpPr>
          <p:grpSpPr>
            <a:xfrm>
              <a:off x="3822519" y="2602790"/>
              <a:ext cx="53888" cy="571001"/>
              <a:chOff x="3822519" y="2602790"/>
              <a:chExt cx="53888" cy="571001"/>
            </a:xfrm>
            <a:noFill/>
          </p:grpSpPr>
          <p:sp>
            <p:nvSpPr>
              <p:cNvPr id="160" name="Free-form: Shape 159">
                <a:extLst>
                  <a:ext uri="{FF2B5EF4-FFF2-40B4-BE49-F238E27FC236}">
                    <a16:creationId xmlns:a16="http://schemas.microsoft.com/office/drawing/2014/main" id="{0D8F32A5-1646-4519-D85D-BAC033220967}"/>
                  </a:ext>
                </a:extLst>
              </p:cNvPr>
              <p:cNvSpPr/>
              <p:nvPr/>
            </p:nvSpPr>
            <p:spPr>
              <a:xfrm>
                <a:off x="3822519" y="2602790"/>
                <a:ext cx="53888" cy="10813"/>
              </a:xfrm>
              <a:custGeom>
                <a:avLst/>
                <a:gdLst>
                  <a:gd name="connsiteX0" fmla="*/ 0 w 53888"/>
                  <a:gd name="connsiteY0" fmla="*/ 0 h 10813"/>
                  <a:gd name="connsiteX1" fmla="*/ 26944 w 53888"/>
                  <a:gd name="connsiteY1" fmla="*/ 0 h 10813"/>
                  <a:gd name="connsiteX2" fmla="*/ 53889 w 53888"/>
                  <a:gd name="connsiteY2" fmla="*/ 0 h 10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3888" h="10813">
                    <a:moveTo>
                      <a:pt x="0" y="0"/>
                    </a:moveTo>
                    <a:lnTo>
                      <a:pt x="26944" y="0"/>
                    </a:lnTo>
                    <a:lnTo>
                      <a:pt x="53889" y="0"/>
                    </a:lnTo>
                  </a:path>
                </a:pathLst>
              </a:custGeom>
              <a:noFill/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1" name="Free-form: Shape 160">
                <a:extLst>
                  <a:ext uri="{FF2B5EF4-FFF2-40B4-BE49-F238E27FC236}">
                    <a16:creationId xmlns:a16="http://schemas.microsoft.com/office/drawing/2014/main" id="{A712A998-603D-D04B-2F3F-419418B78BDD}"/>
                  </a:ext>
                </a:extLst>
              </p:cNvPr>
              <p:cNvSpPr/>
              <p:nvPr/>
            </p:nvSpPr>
            <p:spPr>
              <a:xfrm>
                <a:off x="3849463" y="2602790"/>
                <a:ext cx="10803" cy="571001"/>
              </a:xfrm>
              <a:custGeom>
                <a:avLst/>
                <a:gdLst>
                  <a:gd name="connsiteX0" fmla="*/ 0 w 10803"/>
                  <a:gd name="connsiteY0" fmla="*/ 571002 h 571001"/>
                  <a:gd name="connsiteX1" fmla="*/ 0 w 10803"/>
                  <a:gd name="connsiteY1" fmla="*/ 0 h 5710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0803" h="571001">
                    <a:moveTo>
                      <a:pt x="0" y="571002"/>
                    </a:moveTo>
                    <a:lnTo>
                      <a:pt x="0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2" name="Free-form: Shape 161">
                <a:extLst>
                  <a:ext uri="{FF2B5EF4-FFF2-40B4-BE49-F238E27FC236}">
                    <a16:creationId xmlns:a16="http://schemas.microsoft.com/office/drawing/2014/main" id="{6BA998CD-2C50-B794-86CA-456603CA1D31}"/>
                  </a:ext>
                </a:extLst>
              </p:cNvPr>
              <p:cNvSpPr/>
              <p:nvPr/>
            </p:nvSpPr>
            <p:spPr>
              <a:xfrm>
                <a:off x="3822519" y="3173792"/>
                <a:ext cx="53888" cy="10813"/>
              </a:xfrm>
              <a:custGeom>
                <a:avLst/>
                <a:gdLst>
                  <a:gd name="connsiteX0" fmla="*/ 0 w 53888"/>
                  <a:gd name="connsiteY0" fmla="*/ 0 h 10813"/>
                  <a:gd name="connsiteX1" fmla="*/ 53889 w 53888"/>
                  <a:gd name="connsiteY1" fmla="*/ 0 h 10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3888" h="10813">
                    <a:moveTo>
                      <a:pt x="0" y="0"/>
                    </a:moveTo>
                    <a:lnTo>
                      <a:pt x="53889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63" name="Graphic 10">
              <a:extLst>
                <a:ext uri="{FF2B5EF4-FFF2-40B4-BE49-F238E27FC236}">
                  <a16:creationId xmlns:a16="http://schemas.microsoft.com/office/drawing/2014/main" id="{71C888C3-E959-4C07-1F0A-BC97A80B1F70}"/>
                </a:ext>
              </a:extLst>
            </p:cNvPr>
            <p:cNvGrpSpPr/>
            <p:nvPr/>
          </p:nvGrpSpPr>
          <p:grpSpPr>
            <a:xfrm>
              <a:off x="4189227" y="2743306"/>
              <a:ext cx="53888" cy="503754"/>
              <a:chOff x="4189227" y="2743306"/>
              <a:chExt cx="53888" cy="503754"/>
            </a:xfrm>
            <a:noFill/>
          </p:grpSpPr>
          <p:sp>
            <p:nvSpPr>
              <p:cNvPr id="164" name="Free-form: Shape 163">
                <a:extLst>
                  <a:ext uri="{FF2B5EF4-FFF2-40B4-BE49-F238E27FC236}">
                    <a16:creationId xmlns:a16="http://schemas.microsoft.com/office/drawing/2014/main" id="{A68D06F9-5811-8120-DBDB-C61B96E9ED07}"/>
                  </a:ext>
                </a:extLst>
              </p:cNvPr>
              <p:cNvSpPr/>
              <p:nvPr/>
            </p:nvSpPr>
            <p:spPr>
              <a:xfrm>
                <a:off x="4189227" y="2743306"/>
                <a:ext cx="53888" cy="10813"/>
              </a:xfrm>
              <a:custGeom>
                <a:avLst/>
                <a:gdLst>
                  <a:gd name="connsiteX0" fmla="*/ 0 w 53888"/>
                  <a:gd name="connsiteY0" fmla="*/ 0 h 10813"/>
                  <a:gd name="connsiteX1" fmla="*/ 26944 w 53888"/>
                  <a:gd name="connsiteY1" fmla="*/ 0 h 10813"/>
                  <a:gd name="connsiteX2" fmla="*/ 53889 w 53888"/>
                  <a:gd name="connsiteY2" fmla="*/ 0 h 10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3888" h="10813">
                    <a:moveTo>
                      <a:pt x="0" y="0"/>
                    </a:moveTo>
                    <a:lnTo>
                      <a:pt x="26944" y="0"/>
                    </a:lnTo>
                    <a:lnTo>
                      <a:pt x="53889" y="0"/>
                    </a:lnTo>
                  </a:path>
                </a:pathLst>
              </a:custGeom>
              <a:noFill/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5" name="Free-form: Shape 164">
                <a:extLst>
                  <a:ext uri="{FF2B5EF4-FFF2-40B4-BE49-F238E27FC236}">
                    <a16:creationId xmlns:a16="http://schemas.microsoft.com/office/drawing/2014/main" id="{329F35E8-A566-E97A-D129-7D0E5038CE93}"/>
                  </a:ext>
                </a:extLst>
              </p:cNvPr>
              <p:cNvSpPr/>
              <p:nvPr/>
            </p:nvSpPr>
            <p:spPr>
              <a:xfrm>
                <a:off x="4216171" y="2743306"/>
                <a:ext cx="10803" cy="503754"/>
              </a:xfrm>
              <a:custGeom>
                <a:avLst/>
                <a:gdLst>
                  <a:gd name="connsiteX0" fmla="*/ 0 w 10803"/>
                  <a:gd name="connsiteY0" fmla="*/ 503754 h 503754"/>
                  <a:gd name="connsiteX1" fmla="*/ 0 w 10803"/>
                  <a:gd name="connsiteY1" fmla="*/ 0 h 5037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0803" h="503754">
                    <a:moveTo>
                      <a:pt x="0" y="503754"/>
                    </a:moveTo>
                    <a:lnTo>
                      <a:pt x="0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6" name="Free-form: Shape 165">
                <a:extLst>
                  <a:ext uri="{FF2B5EF4-FFF2-40B4-BE49-F238E27FC236}">
                    <a16:creationId xmlns:a16="http://schemas.microsoft.com/office/drawing/2014/main" id="{867AD6A6-C4AF-5EFE-AFEB-3A3986BA6E1C}"/>
                  </a:ext>
                </a:extLst>
              </p:cNvPr>
              <p:cNvSpPr/>
              <p:nvPr/>
            </p:nvSpPr>
            <p:spPr>
              <a:xfrm>
                <a:off x="4189227" y="3247061"/>
                <a:ext cx="53888" cy="10813"/>
              </a:xfrm>
              <a:custGeom>
                <a:avLst/>
                <a:gdLst>
                  <a:gd name="connsiteX0" fmla="*/ 0 w 53888"/>
                  <a:gd name="connsiteY0" fmla="*/ 0 h 10813"/>
                  <a:gd name="connsiteX1" fmla="*/ 53889 w 53888"/>
                  <a:gd name="connsiteY1" fmla="*/ 0 h 10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3888" h="10813">
                    <a:moveTo>
                      <a:pt x="0" y="0"/>
                    </a:moveTo>
                    <a:lnTo>
                      <a:pt x="53889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67" name="Graphic 10">
              <a:extLst>
                <a:ext uri="{FF2B5EF4-FFF2-40B4-BE49-F238E27FC236}">
                  <a16:creationId xmlns:a16="http://schemas.microsoft.com/office/drawing/2014/main" id="{0A214ECC-B09F-ABEF-7042-07C62D7B81B1}"/>
                </a:ext>
              </a:extLst>
            </p:cNvPr>
            <p:cNvGrpSpPr/>
            <p:nvPr/>
          </p:nvGrpSpPr>
          <p:grpSpPr>
            <a:xfrm>
              <a:off x="4550846" y="2990029"/>
              <a:ext cx="53888" cy="537921"/>
              <a:chOff x="4550846" y="2990029"/>
              <a:chExt cx="53888" cy="537921"/>
            </a:xfrm>
            <a:noFill/>
          </p:grpSpPr>
          <p:sp>
            <p:nvSpPr>
              <p:cNvPr id="168" name="Free-form: Shape 167">
                <a:extLst>
                  <a:ext uri="{FF2B5EF4-FFF2-40B4-BE49-F238E27FC236}">
                    <a16:creationId xmlns:a16="http://schemas.microsoft.com/office/drawing/2014/main" id="{4893AB1E-CE7F-FF5F-62E2-3E754B7DA787}"/>
                  </a:ext>
                </a:extLst>
              </p:cNvPr>
              <p:cNvSpPr/>
              <p:nvPr/>
            </p:nvSpPr>
            <p:spPr>
              <a:xfrm>
                <a:off x="4550846" y="2990029"/>
                <a:ext cx="53888" cy="10813"/>
              </a:xfrm>
              <a:custGeom>
                <a:avLst/>
                <a:gdLst>
                  <a:gd name="connsiteX0" fmla="*/ 0 w 53888"/>
                  <a:gd name="connsiteY0" fmla="*/ 0 h 10813"/>
                  <a:gd name="connsiteX1" fmla="*/ 26944 w 53888"/>
                  <a:gd name="connsiteY1" fmla="*/ 0 h 10813"/>
                  <a:gd name="connsiteX2" fmla="*/ 53888 w 53888"/>
                  <a:gd name="connsiteY2" fmla="*/ 0 h 10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3888" h="10813">
                    <a:moveTo>
                      <a:pt x="0" y="0"/>
                    </a:moveTo>
                    <a:lnTo>
                      <a:pt x="26944" y="0"/>
                    </a:lnTo>
                    <a:lnTo>
                      <a:pt x="53888" y="0"/>
                    </a:lnTo>
                  </a:path>
                </a:pathLst>
              </a:custGeom>
              <a:noFill/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9" name="Free-form: Shape 168">
                <a:extLst>
                  <a:ext uri="{FF2B5EF4-FFF2-40B4-BE49-F238E27FC236}">
                    <a16:creationId xmlns:a16="http://schemas.microsoft.com/office/drawing/2014/main" id="{34096545-7F05-FFE6-71F2-B4894E9AF550}"/>
                  </a:ext>
                </a:extLst>
              </p:cNvPr>
              <p:cNvSpPr/>
              <p:nvPr/>
            </p:nvSpPr>
            <p:spPr>
              <a:xfrm>
                <a:off x="4577790" y="2990029"/>
                <a:ext cx="10803" cy="537921"/>
              </a:xfrm>
              <a:custGeom>
                <a:avLst/>
                <a:gdLst>
                  <a:gd name="connsiteX0" fmla="*/ 0 w 10803"/>
                  <a:gd name="connsiteY0" fmla="*/ 537921 h 537921"/>
                  <a:gd name="connsiteX1" fmla="*/ 0 w 10803"/>
                  <a:gd name="connsiteY1" fmla="*/ 0 h 5379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0803" h="537921">
                    <a:moveTo>
                      <a:pt x="0" y="537921"/>
                    </a:moveTo>
                    <a:lnTo>
                      <a:pt x="0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70" name="Free-form: Shape 169">
                <a:extLst>
                  <a:ext uri="{FF2B5EF4-FFF2-40B4-BE49-F238E27FC236}">
                    <a16:creationId xmlns:a16="http://schemas.microsoft.com/office/drawing/2014/main" id="{97D711B9-12C7-346B-0964-6A39AF37309C}"/>
                  </a:ext>
                </a:extLst>
              </p:cNvPr>
              <p:cNvSpPr/>
              <p:nvPr/>
            </p:nvSpPr>
            <p:spPr>
              <a:xfrm>
                <a:off x="4550846" y="3527950"/>
                <a:ext cx="53888" cy="10813"/>
              </a:xfrm>
              <a:custGeom>
                <a:avLst/>
                <a:gdLst>
                  <a:gd name="connsiteX0" fmla="*/ 0 w 53888"/>
                  <a:gd name="connsiteY0" fmla="*/ 0 h 10813"/>
                  <a:gd name="connsiteX1" fmla="*/ 53888 w 53888"/>
                  <a:gd name="connsiteY1" fmla="*/ 0 h 10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3888" h="10813">
                    <a:moveTo>
                      <a:pt x="0" y="0"/>
                    </a:moveTo>
                    <a:lnTo>
                      <a:pt x="53888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71" name="Graphic 10">
              <a:extLst>
                <a:ext uri="{FF2B5EF4-FFF2-40B4-BE49-F238E27FC236}">
                  <a16:creationId xmlns:a16="http://schemas.microsoft.com/office/drawing/2014/main" id="{470558E4-CCE5-5D97-C455-0CE80BF182D7}"/>
                </a:ext>
              </a:extLst>
            </p:cNvPr>
            <p:cNvGrpSpPr/>
            <p:nvPr/>
          </p:nvGrpSpPr>
          <p:grpSpPr>
            <a:xfrm>
              <a:off x="4912065" y="2934407"/>
              <a:ext cx="53888" cy="556908"/>
              <a:chOff x="4912065" y="2934407"/>
              <a:chExt cx="53888" cy="556908"/>
            </a:xfrm>
            <a:noFill/>
          </p:grpSpPr>
          <p:sp>
            <p:nvSpPr>
              <p:cNvPr id="172" name="Free-form: Shape 171">
                <a:extLst>
                  <a:ext uri="{FF2B5EF4-FFF2-40B4-BE49-F238E27FC236}">
                    <a16:creationId xmlns:a16="http://schemas.microsoft.com/office/drawing/2014/main" id="{7B5A6FCE-31B4-FDBE-FC0D-0581FC310A95}"/>
                  </a:ext>
                </a:extLst>
              </p:cNvPr>
              <p:cNvSpPr/>
              <p:nvPr/>
            </p:nvSpPr>
            <p:spPr>
              <a:xfrm>
                <a:off x="4912065" y="2934407"/>
                <a:ext cx="53888" cy="10813"/>
              </a:xfrm>
              <a:custGeom>
                <a:avLst/>
                <a:gdLst>
                  <a:gd name="connsiteX0" fmla="*/ 0 w 53888"/>
                  <a:gd name="connsiteY0" fmla="*/ 0 h 10813"/>
                  <a:gd name="connsiteX1" fmla="*/ 26944 w 53888"/>
                  <a:gd name="connsiteY1" fmla="*/ 0 h 10813"/>
                  <a:gd name="connsiteX2" fmla="*/ 53889 w 53888"/>
                  <a:gd name="connsiteY2" fmla="*/ 0 h 10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3888" h="10813">
                    <a:moveTo>
                      <a:pt x="0" y="0"/>
                    </a:moveTo>
                    <a:lnTo>
                      <a:pt x="26944" y="0"/>
                    </a:lnTo>
                    <a:lnTo>
                      <a:pt x="53889" y="0"/>
                    </a:lnTo>
                  </a:path>
                </a:pathLst>
              </a:custGeom>
              <a:noFill/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73" name="Free-form: Shape 172">
                <a:extLst>
                  <a:ext uri="{FF2B5EF4-FFF2-40B4-BE49-F238E27FC236}">
                    <a16:creationId xmlns:a16="http://schemas.microsoft.com/office/drawing/2014/main" id="{13151CBC-06F2-3582-4418-586D36F9A726}"/>
                  </a:ext>
                </a:extLst>
              </p:cNvPr>
              <p:cNvSpPr/>
              <p:nvPr/>
            </p:nvSpPr>
            <p:spPr>
              <a:xfrm>
                <a:off x="4939009" y="2934407"/>
                <a:ext cx="10803" cy="556908"/>
              </a:xfrm>
              <a:custGeom>
                <a:avLst/>
                <a:gdLst>
                  <a:gd name="connsiteX0" fmla="*/ 0 w 10803"/>
                  <a:gd name="connsiteY0" fmla="*/ 556909 h 556908"/>
                  <a:gd name="connsiteX1" fmla="*/ 0 w 10803"/>
                  <a:gd name="connsiteY1" fmla="*/ 0 h 5569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0803" h="556908">
                    <a:moveTo>
                      <a:pt x="0" y="556909"/>
                    </a:moveTo>
                    <a:lnTo>
                      <a:pt x="0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74" name="Free-form: Shape 173">
                <a:extLst>
                  <a:ext uri="{FF2B5EF4-FFF2-40B4-BE49-F238E27FC236}">
                    <a16:creationId xmlns:a16="http://schemas.microsoft.com/office/drawing/2014/main" id="{4F3309FE-ED64-FF80-A44C-5FB1669C9C58}"/>
                  </a:ext>
                </a:extLst>
              </p:cNvPr>
              <p:cNvSpPr/>
              <p:nvPr/>
            </p:nvSpPr>
            <p:spPr>
              <a:xfrm>
                <a:off x="4912065" y="3491316"/>
                <a:ext cx="53888" cy="10813"/>
              </a:xfrm>
              <a:custGeom>
                <a:avLst/>
                <a:gdLst>
                  <a:gd name="connsiteX0" fmla="*/ 0 w 53888"/>
                  <a:gd name="connsiteY0" fmla="*/ 0 h 10813"/>
                  <a:gd name="connsiteX1" fmla="*/ 53889 w 53888"/>
                  <a:gd name="connsiteY1" fmla="*/ 0 h 10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3888" h="10813">
                    <a:moveTo>
                      <a:pt x="0" y="0"/>
                    </a:moveTo>
                    <a:lnTo>
                      <a:pt x="53889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75" name="Graphic 10">
              <a:extLst>
                <a:ext uri="{FF2B5EF4-FFF2-40B4-BE49-F238E27FC236}">
                  <a16:creationId xmlns:a16="http://schemas.microsoft.com/office/drawing/2014/main" id="{C2003622-F98F-16E8-A439-5B15E9033FBC}"/>
                </a:ext>
              </a:extLst>
            </p:cNvPr>
            <p:cNvGrpSpPr/>
            <p:nvPr/>
          </p:nvGrpSpPr>
          <p:grpSpPr>
            <a:xfrm>
              <a:off x="5276839" y="3143256"/>
              <a:ext cx="53899" cy="465532"/>
              <a:chOff x="5276839" y="3143256"/>
              <a:chExt cx="53899" cy="465532"/>
            </a:xfrm>
            <a:noFill/>
          </p:grpSpPr>
          <p:sp>
            <p:nvSpPr>
              <p:cNvPr id="176" name="Free-form: Shape 175">
                <a:extLst>
                  <a:ext uri="{FF2B5EF4-FFF2-40B4-BE49-F238E27FC236}">
                    <a16:creationId xmlns:a16="http://schemas.microsoft.com/office/drawing/2014/main" id="{7E201EF0-BCAC-14C0-1BC0-AFA0BC2E9CA1}"/>
                  </a:ext>
                </a:extLst>
              </p:cNvPr>
              <p:cNvSpPr/>
              <p:nvPr/>
            </p:nvSpPr>
            <p:spPr>
              <a:xfrm>
                <a:off x="5276839" y="3143256"/>
                <a:ext cx="53899" cy="10813"/>
              </a:xfrm>
              <a:custGeom>
                <a:avLst/>
                <a:gdLst>
                  <a:gd name="connsiteX0" fmla="*/ 0 w 53899"/>
                  <a:gd name="connsiteY0" fmla="*/ 0 h 10813"/>
                  <a:gd name="connsiteX1" fmla="*/ 26944 w 53899"/>
                  <a:gd name="connsiteY1" fmla="*/ 0 h 10813"/>
                  <a:gd name="connsiteX2" fmla="*/ 53899 w 53899"/>
                  <a:gd name="connsiteY2" fmla="*/ 0 h 10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3899" h="10813">
                    <a:moveTo>
                      <a:pt x="0" y="0"/>
                    </a:moveTo>
                    <a:lnTo>
                      <a:pt x="26944" y="0"/>
                    </a:lnTo>
                    <a:lnTo>
                      <a:pt x="53899" y="0"/>
                    </a:lnTo>
                  </a:path>
                </a:pathLst>
              </a:custGeom>
              <a:noFill/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77" name="Free-form: Shape 176">
                <a:extLst>
                  <a:ext uri="{FF2B5EF4-FFF2-40B4-BE49-F238E27FC236}">
                    <a16:creationId xmlns:a16="http://schemas.microsoft.com/office/drawing/2014/main" id="{74A0322C-096F-2FFD-30AD-03FD8B6BE6C5}"/>
                  </a:ext>
                </a:extLst>
              </p:cNvPr>
              <p:cNvSpPr/>
              <p:nvPr/>
            </p:nvSpPr>
            <p:spPr>
              <a:xfrm>
                <a:off x="5303783" y="3143256"/>
                <a:ext cx="10803" cy="465532"/>
              </a:xfrm>
              <a:custGeom>
                <a:avLst/>
                <a:gdLst>
                  <a:gd name="connsiteX0" fmla="*/ 0 w 10803"/>
                  <a:gd name="connsiteY0" fmla="*/ 465533 h 465532"/>
                  <a:gd name="connsiteX1" fmla="*/ 0 w 10803"/>
                  <a:gd name="connsiteY1" fmla="*/ 0 h 4655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0803" h="465532">
                    <a:moveTo>
                      <a:pt x="0" y="465533"/>
                    </a:moveTo>
                    <a:lnTo>
                      <a:pt x="0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78" name="Free-form: Shape 177">
                <a:extLst>
                  <a:ext uri="{FF2B5EF4-FFF2-40B4-BE49-F238E27FC236}">
                    <a16:creationId xmlns:a16="http://schemas.microsoft.com/office/drawing/2014/main" id="{D4500EED-5142-C20B-8BE6-3B7A4AD0761D}"/>
                  </a:ext>
                </a:extLst>
              </p:cNvPr>
              <p:cNvSpPr/>
              <p:nvPr/>
            </p:nvSpPr>
            <p:spPr>
              <a:xfrm>
                <a:off x="5276839" y="3608788"/>
                <a:ext cx="53899" cy="10813"/>
              </a:xfrm>
              <a:custGeom>
                <a:avLst/>
                <a:gdLst>
                  <a:gd name="connsiteX0" fmla="*/ 0 w 53899"/>
                  <a:gd name="connsiteY0" fmla="*/ 0 h 10813"/>
                  <a:gd name="connsiteX1" fmla="*/ 53899 w 53899"/>
                  <a:gd name="connsiteY1" fmla="*/ 0 h 10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3899" h="10813">
                    <a:moveTo>
                      <a:pt x="0" y="0"/>
                    </a:moveTo>
                    <a:lnTo>
                      <a:pt x="53899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79" name="Graphic 10">
              <a:extLst>
                <a:ext uri="{FF2B5EF4-FFF2-40B4-BE49-F238E27FC236}">
                  <a16:creationId xmlns:a16="http://schemas.microsoft.com/office/drawing/2014/main" id="{49B09E63-F358-5A5F-9E90-1DC8A23E475F}"/>
                </a:ext>
              </a:extLst>
            </p:cNvPr>
            <p:cNvGrpSpPr/>
            <p:nvPr/>
          </p:nvGrpSpPr>
          <p:grpSpPr>
            <a:xfrm>
              <a:off x="5644421" y="3390106"/>
              <a:ext cx="53888" cy="543905"/>
              <a:chOff x="5644421" y="3390106"/>
              <a:chExt cx="53888" cy="543905"/>
            </a:xfrm>
            <a:noFill/>
          </p:grpSpPr>
          <p:sp>
            <p:nvSpPr>
              <p:cNvPr id="180" name="Free-form: Shape 179">
                <a:extLst>
                  <a:ext uri="{FF2B5EF4-FFF2-40B4-BE49-F238E27FC236}">
                    <a16:creationId xmlns:a16="http://schemas.microsoft.com/office/drawing/2014/main" id="{A0315635-D2B2-06E1-242A-E7BE79AE2B6A}"/>
                  </a:ext>
                </a:extLst>
              </p:cNvPr>
              <p:cNvSpPr/>
              <p:nvPr/>
            </p:nvSpPr>
            <p:spPr>
              <a:xfrm>
                <a:off x="5644421" y="3390106"/>
                <a:ext cx="53888" cy="10813"/>
              </a:xfrm>
              <a:custGeom>
                <a:avLst/>
                <a:gdLst>
                  <a:gd name="connsiteX0" fmla="*/ 0 w 53888"/>
                  <a:gd name="connsiteY0" fmla="*/ 0 h 10813"/>
                  <a:gd name="connsiteX1" fmla="*/ 26944 w 53888"/>
                  <a:gd name="connsiteY1" fmla="*/ 0 h 10813"/>
                  <a:gd name="connsiteX2" fmla="*/ 53889 w 53888"/>
                  <a:gd name="connsiteY2" fmla="*/ 0 h 10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3888" h="10813">
                    <a:moveTo>
                      <a:pt x="0" y="0"/>
                    </a:moveTo>
                    <a:lnTo>
                      <a:pt x="26944" y="0"/>
                    </a:lnTo>
                    <a:lnTo>
                      <a:pt x="53889" y="0"/>
                    </a:lnTo>
                  </a:path>
                </a:pathLst>
              </a:custGeom>
              <a:noFill/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1" name="Free-form: Shape 180">
                <a:extLst>
                  <a:ext uri="{FF2B5EF4-FFF2-40B4-BE49-F238E27FC236}">
                    <a16:creationId xmlns:a16="http://schemas.microsoft.com/office/drawing/2014/main" id="{ECE889A3-A69B-5070-BC2A-F64B9D92B3AC}"/>
                  </a:ext>
                </a:extLst>
              </p:cNvPr>
              <p:cNvSpPr/>
              <p:nvPr/>
            </p:nvSpPr>
            <p:spPr>
              <a:xfrm>
                <a:off x="5671365" y="3390106"/>
                <a:ext cx="10803" cy="543905"/>
              </a:xfrm>
              <a:custGeom>
                <a:avLst/>
                <a:gdLst>
                  <a:gd name="connsiteX0" fmla="*/ 0 w 10803"/>
                  <a:gd name="connsiteY0" fmla="*/ 543905 h 543905"/>
                  <a:gd name="connsiteX1" fmla="*/ 0 w 10803"/>
                  <a:gd name="connsiteY1" fmla="*/ 0 h 5439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0803" h="543905">
                    <a:moveTo>
                      <a:pt x="0" y="543905"/>
                    </a:moveTo>
                    <a:lnTo>
                      <a:pt x="0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2" name="Free-form: Shape 181">
                <a:extLst>
                  <a:ext uri="{FF2B5EF4-FFF2-40B4-BE49-F238E27FC236}">
                    <a16:creationId xmlns:a16="http://schemas.microsoft.com/office/drawing/2014/main" id="{AD97BA2C-266B-301B-44DE-B06824FB5400}"/>
                  </a:ext>
                </a:extLst>
              </p:cNvPr>
              <p:cNvSpPr/>
              <p:nvPr/>
            </p:nvSpPr>
            <p:spPr>
              <a:xfrm>
                <a:off x="5644421" y="3934011"/>
                <a:ext cx="53888" cy="10813"/>
              </a:xfrm>
              <a:custGeom>
                <a:avLst/>
                <a:gdLst>
                  <a:gd name="connsiteX0" fmla="*/ 0 w 53888"/>
                  <a:gd name="connsiteY0" fmla="*/ 0 h 10813"/>
                  <a:gd name="connsiteX1" fmla="*/ 53889 w 53888"/>
                  <a:gd name="connsiteY1" fmla="*/ 0 h 10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3888" h="10813">
                    <a:moveTo>
                      <a:pt x="0" y="0"/>
                    </a:moveTo>
                    <a:lnTo>
                      <a:pt x="53889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83" name="Graphic 10">
              <a:extLst>
                <a:ext uri="{FF2B5EF4-FFF2-40B4-BE49-F238E27FC236}">
                  <a16:creationId xmlns:a16="http://schemas.microsoft.com/office/drawing/2014/main" id="{0F594CAF-CB72-20BE-5AD1-464671442C2C}"/>
                </a:ext>
              </a:extLst>
            </p:cNvPr>
            <p:cNvGrpSpPr/>
            <p:nvPr/>
          </p:nvGrpSpPr>
          <p:grpSpPr>
            <a:xfrm>
              <a:off x="6005900" y="3318307"/>
              <a:ext cx="53888" cy="441679"/>
              <a:chOff x="6005900" y="3318307"/>
              <a:chExt cx="53888" cy="441679"/>
            </a:xfrm>
            <a:noFill/>
          </p:grpSpPr>
          <p:sp>
            <p:nvSpPr>
              <p:cNvPr id="184" name="Free-form: Shape 183">
                <a:extLst>
                  <a:ext uri="{FF2B5EF4-FFF2-40B4-BE49-F238E27FC236}">
                    <a16:creationId xmlns:a16="http://schemas.microsoft.com/office/drawing/2014/main" id="{902FF88B-96C4-D4D2-C8EC-BA591DA28D37}"/>
                  </a:ext>
                </a:extLst>
              </p:cNvPr>
              <p:cNvSpPr/>
              <p:nvPr/>
            </p:nvSpPr>
            <p:spPr>
              <a:xfrm>
                <a:off x="6005900" y="3318307"/>
                <a:ext cx="53888" cy="10813"/>
              </a:xfrm>
              <a:custGeom>
                <a:avLst/>
                <a:gdLst>
                  <a:gd name="connsiteX0" fmla="*/ 0 w 53888"/>
                  <a:gd name="connsiteY0" fmla="*/ 0 h 10813"/>
                  <a:gd name="connsiteX1" fmla="*/ 26944 w 53888"/>
                  <a:gd name="connsiteY1" fmla="*/ 0 h 10813"/>
                  <a:gd name="connsiteX2" fmla="*/ 53889 w 53888"/>
                  <a:gd name="connsiteY2" fmla="*/ 0 h 10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3888" h="10813">
                    <a:moveTo>
                      <a:pt x="0" y="0"/>
                    </a:moveTo>
                    <a:lnTo>
                      <a:pt x="26944" y="0"/>
                    </a:lnTo>
                    <a:lnTo>
                      <a:pt x="53889" y="0"/>
                    </a:lnTo>
                  </a:path>
                </a:pathLst>
              </a:custGeom>
              <a:noFill/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5" name="Free-form: Shape 184">
                <a:extLst>
                  <a:ext uri="{FF2B5EF4-FFF2-40B4-BE49-F238E27FC236}">
                    <a16:creationId xmlns:a16="http://schemas.microsoft.com/office/drawing/2014/main" id="{F2904685-DDF5-7978-6E22-C0AC7BC3AE16}"/>
                  </a:ext>
                </a:extLst>
              </p:cNvPr>
              <p:cNvSpPr/>
              <p:nvPr/>
            </p:nvSpPr>
            <p:spPr>
              <a:xfrm>
                <a:off x="6032844" y="3318308"/>
                <a:ext cx="10803" cy="441679"/>
              </a:xfrm>
              <a:custGeom>
                <a:avLst/>
                <a:gdLst>
                  <a:gd name="connsiteX0" fmla="*/ 0 w 10803"/>
                  <a:gd name="connsiteY0" fmla="*/ 441679 h 441679"/>
                  <a:gd name="connsiteX1" fmla="*/ 0 w 10803"/>
                  <a:gd name="connsiteY1" fmla="*/ 0 h 4416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0803" h="441679">
                    <a:moveTo>
                      <a:pt x="0" y="441679"/>
                    </a:moveTo>
                    <a:lnTo>
                      <a:pt x="0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6" name="Free-form: Shape 185">
                <a:extLst>
                  <a:ext uri="{FF2B5EF4-FFF2-40B4-BE49-F238E27FC236}">
                    <a16:creationId xmlns:a16="http://schemas.microsoft.com/office/drawing/2014/main" id="{60950C04-B657-372E-F6C6-120F980B0D99}"/>
                  </a:ext>
                </a:extLst>
              </p:cNvPr>
              <p:cNvSpPr/>
              <p:nvPr/>
            </p:nvSpPr>
            <p:spPr>
              <a:xfrm>
                <a:off x="6005900" y="3759987"/>
                <a:ext cx="53888" cy="10813"/>
              </a:xfrm>
              <a:custGeom>
                <a:avLst/>
                <a:gdLst>
                  <a:gd name="connsiteX0" fmla="*/ 0 w 53888"/>
                  <a:gd name="connsiteY0" fmla="*/ 0 h 10813"/>
                  <a:gd name="connsiteX1" fmla="*/ 53888 w 53888"/>
                  <a:gd name="connsiteY1" fmla="*/ 0 h 10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3888" h="10813">
                    <a:moveTo>
                      <a:pt x="0" y="0"/>
                    </a:moveTo>
                    <a:lnTo>
                      <a:pt x="53888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187" name="Free-form: Shape 186">
              <a:extLst>
                <a:ext uri="{FF2B5EF4-FFF2-40B4-BE49-F238E27FC236}">
                  <a16:creationId xmlns:a16="http://schemas.microsoft.com/office/drawing/2014/main" id="{29D3CA2A-9C9E-B47B-381F-06D867918801}"/>
                </a:ext>
              </a:extLst>
            </p:cNvPr>
            <p:cNvSpPr/>
            <p:nvPr/>
          </p:nvSpPr>
          <p:spPr>
            <a:xfrm>
              <a:off x="2021004" y="2406931"/>
              <a:ext cx="4011840" cy="1249272"/>
            </a:xfrm>
            <a:custGeom>
              <a:avLst/>
              <a:gdLst>
                <a:gd name="connsiteX0" fmla="*/ 0 w 4011840"/>
                <a:gd name="connsiteY0" fmla="*/ 0 h 1249272"/>
                <a:gd name="connsiteX1" fmla="*/ 376236 w 4011840"/>
                <a:gd name="connsiteY1" fmla="*/ 316967 h 1249272"/>
                <a:gd name="connsiteX2" fmla="*/ 741788 w 4011840"/>
                <a:gd name="connsiteY2" fmla="*/ 454065 h 1249272"/>
                <a:gd name="connsiteX3" fmla="*/ 1102683 w 4011840"/>
                <a:gd name="connsiteY3" fmla="*/ 580033 h 1249272"/>
                <a:gd name="connsiteX4" fmla="*/ 1469585 w 4011840"/>
                <a:gd name="connsiteY4" fmla="*/ 379083 h 1249272"/>
                <a:gd name="connsiteX5" fmla="*/ 1828460 w 4011840"/>
                <a:gd name="connsiteY5" fmla="*/ 477460 h 1249272"/>
                <a:gd name="connsiteX6" fmla="*/ 2181944 w 4011840"/>
                <a:gd name="connsiteY6" fmla="*/ 583098 h 1249272"/>
                <a:gd name="connsiteX7" fmla="*/ 2556786 w 4011840"/>
                <a:gd name="connsiteY7" fmla="*/ 847234 h 1249272"/>
                <a:gd name="connsiteX8" fmla="*/ 2918006 w 4011840"/>
                <a:gd name="connsiteY8" fmla="*/ 801484 h 1249272"/>
                <a:gd name="connsiteX9" fmla="*/ 3296003 w 4011840"/>
                <a:gd name="connsiteY9" fmla="*/ 969940 h 1249272"/>
                <a:gd name="connsiteX10" fmla="*/ 3650362 w 4011840"/>
                <a:gd name="connsiteY10" fmla="*/ 1249273 h 1249272"/>
                <a:gd name="connsiteX11" fmla="*/ 4011841 w 4011840"/>
                <a:gd name="connsiteY11" fmla="*/ 1133563 h 12492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011840" h="1249272">
                  <a:moveTo>
                    <a:pt x="0" y="0"/>
                  </a:moveTo>
                  <a:lnTo>
                    <a:pt x="376236" y="316967"/>
                  </a:lnTo>
                  <a:lnTo>
                    <a:pt x="741788" y="454065"/>
                  </a:lnTo>
                  <a:lnTo>
                    <a:pt x="1102683" y="580033"/>
                  </a:lnTo>
                  <a:lnTo>
                    <a:pt x="1469585" y="379083"/>
                  </a:lnTo>
                  <a:lnTo>
                    <a:pt x="1828460" y="477460"/>
                  </a:lnTo>
                  <a:lnTo>
                    <a:pt x="2181944" y="583098"/>
                  </a:lnTo>
                  <a:lnTo>
                    <a:pt x="2556786" y="847234"/>
                  </a:lnTo>
                  <a:lnTo>
                    <a:pt x="2918006" y="801484"/>
                  </a:lnTo>
                  <a:lnTo>
                    <a:pt x="3296003" y="969940"/>
                  </a:lnTo>
                  <a:lnTo>
                    <a:pt x="3650362" y="1249273"/>
                  </a:lnTo>
                  <a:lnTo>
                    <a:pt x="4011841" y="1133563"/>
                  </a:lnTo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88" name="Graphic 10">
              <a:extLst>
                <a:ext uri="{FF2B5EF4-FFF2-40B4-BE49-F238E27FC236}">
                  <a16:creationId xmlns:a16="http://schemas.microsoft.com/office/drawing/2014/main" id="{8C556DA8-CABC-09BA-3F46-3BD5D0A2B3FC}"/>
                </a:ext>
              </a:extLst>
            </p:cNvPr>
            <p:cNvGrpSpPr/>
            <p:nvPr/>
          </p:nvGrpSpPr>
          <p:grpSpPr>
            <a:xfrm>
              <a:off x="2628870" y="4980670"/>
              <a:ext cx="2492645" cy="120801"/>
              <a:chOff x="2628870" y="4980670"/>
              <a:chExt cx="2492645" cy="120801"/>
            </a:xfrm>
          </p:grpSpPr>
          <p:sp>
            <p:nvSpPr>
              <p:cNvPr id="189" name="TextBox 188">
                <a:extLst>
                  <a:ext uri="{FF2B5EF4-FFF2-40B4-BE49-F238E27FC236}">
                    <a16:creationId xmlns:a16="http://schemas.microsoft.com/office/drawing/2014/main" id="{17A9A781-1C9F-2128-1A52-D78C661A5A53}"/>
                  </a:ext>
                </a:extLst>
              </p:cNvPr>
              <p:cNvSpPr txBox="1"/>
              <p:nvPr/>
            </p:nvSpPr>
            <p:spPr>
              <a:xfrm>
                <a:off x="2852442" y="4934950"/>
                <a:ext cx="1062520" cy="2122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750" spc="0" baseline="0">
                    <a:ln/>
                    <a:solidFill>
                      <a:srgbClr val="EB1700"/>
                    </a:solidFill>
                    <a:latin typeface="Arial"/>
                    <a:cs typeface="Arial"/>
                    <a:sym typeface="Arial"/>
                    <a:rtl val="0"/>
                  </a:rPr>
                  <a:t>D+immediate VCd</a:t>
                </a:r>
              </a:p>
            </p:txBody>
          </p:sp>
          <p:sp>
            <p:nvSpPr>
              <p:cNvPr id="190" name="TextBox 189">
                <a:extLst>
                  <a:ext uri="{FF2B5EF4-FFF2-40B4-BE49-F238E27FC236}">
                    <a16:creationId xmlns:a16="http://schemas.microsoft.com/office/drawing/2014/main" id="{F113B736-7B7C-4FAE-C975-EB0849C1A561}"/>
                  </a:ext>
                </a:extLst>
              </p:cNvPr>
              <p:cNvSpPr txBox="1"/>
              <p:nvPr/>
            </p:nvSpPr>
            <p:spPr>
              <a:xfrm>
                <a:off x="4246390" y="4934950"/>
                <a:ext cx="966564" cy="2122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750" spc="0" baseline="0">
                    <a:ln/>
                    <a:solidFill>
                      <a:srgbClr val="000000"/>
                    </a:solidFill>
                    <a:latin typeface="Arial"/>
                    <a:cs typeface="Arial"/>
                    <a:sym typeface="Arial"/>
                    <a:rtl val="0"/>
                  </a:rPr>
                  <a:t>D+deferred VCd</a:t>
                </a:r>
              </a:p>
            </p:txBody>
          </p:sp>
          <p:sp>
            <p:nvSpPr>
              <p:cNvPr id="191" name="Free-form: Shape 190">
                <a:extLst>
                  <a:ext uri="{FF2B5EF4-FFF2-40B4-BE49-F238E27FC236}">
                    <a16:creationId xmlns:a16="http://schemas.microsoft.com/office/drawing/2014/main" id="{7F8A34B6-E8D6-2E16-14C7-F533C2BE97BF}"/>
                  </a:ext>
                </a:extLst>
              </p:cNvPr>
              <p:cNvSpPr/>
              <p:nvPr/>
            </p:nvSpPr>
            <p:spPr>
              <a:xfrm>
                <a:off x="2753058" y="5023044"/>
                <a:ext cx="33554" cy="33583"/>
              </a:xfrm>
              <a:custGeom>
                <a:avLst/>
                <a:gdLst>
                  <a:gd name="connsiteX0" fmla="*/ 33555 w 33554"/>
                  <a:gd name="connsiteY0" fmla="*/ 16792 h 33583"/>
                  <a:gd name="connsiteX1" fmla="*/ 16778 w 33554"/>
                  <a:gd name="connsiteY1" fmla="*/ 33584 h 33583"/>
                  <a:gd name="connsiteX2" fmla="*/ 0 w 33554"/>
                  <a:gd name="connsiteY2" fmla="*/ 16792 h 33583"/>
                  <a:gd name="connsiteX3" fmla="*/ 16778 w 33554"/>
                  <a:gd name="connsiteY3" fmla="*/ 0 h 33583"/>
                  <a:gd name="connsiteX4" fmla="*/ 33555 w 33554"/>
                  <a:gd name="connsiteY4" fmla="*/ 16792 h 335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3554" h="33583">
                    <a:moveTo>
                      <a:pt x="33555" y="16792"/>
                    </a:moveTo>
                    <a:cubicBezTo>
                      <a:pt x="33555" y="26066"/>
                      <a:pt x="26043" y="33584"/>
                      <a:pt x="16778" y="33584"/>
                    </a:cubicBezTo>
                    <a:cubicBezTo>
                      <a:pt x="7512" y="33584"/>
                      <a:pt x="0" y="26066"/>
                      <a:pt x="0" y="16792"/>
                    </a:cubicBezTo>
                    <a:cubicBezTo>
                      <a:pt x="0" y="7518"/>
                      <a:pt x="7512" y="0"/>
                      <a:pt x="16778" y="0"/>
                    </a:cubicBezTo>
                    <a:cubicBezTo>
                      <a:pt x="26043" y="0"/>
                      <a:pt x="33555" y="7518"/>
                      <a:pt x="33555" y="16792"/>
                    </a:cubicBezTo>
                    <a:close/>
                  </a:path>
                </a:pathLst>
              </a:custGeom>
              <a:noFill/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2" name="Free-form: Shape 191">
                <a:extLst>
                  <a:ext uri="{FF2B5EF4-FFF2-40B4-BE49-F238E27FC236}">
                    <a16:creationId xmlns:a16="http://schemas.microsoft.com/office/drawing/2014/main" id="{A59350CC-9396-6331-6C3D-AF107214E141}"/>
                  </a:ext>
                </a:extLst>
              </p:cNvPr>
              <p:cNvSpPr/>
              <p:nvPr/>
            </p:nvSpPr>
            <p:spPr>
              <a:xfrm>
                <a:off x="2628870" y="5039836"/>
                <a:ext cx="281931" cy="10813"/>
              </a:xfrm>
              <a:custGeom>
                <a:avLst/>
                <a:gdLst>
                  <a:gd name="connsiteX0" fmla="*/ 0 w 281931"/>
                  <a:gd name="connsiteY0" fmla="*/ 0 h 10813"/>
                  <a:gd name="connsiteX1" fmla="*/ 281931 w 281931"/>
                  <a:gd name="connsiteY1" fmla="*/ 0 h 10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1931" h="10813">
                    <a:moveTo>
                      <a:pt x="0" y="0"/>
                    </a:moveTo>
                    <a:lnTo>
                      <a:pt x="281931" y="0"/>
                    </a:lnTo>
                  </a:path>
                </a:pathLst>
              </a:custGeom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3" name="Free-form: Shape 192">
                <a:extLst>
                  <a:ext uri="{FF2B5EF4-FFF2-40B4-BE49-F238E27FC236}">
                    <a16:creationId xmlns:a16="http://schemas.microsoft.com/office/drawing/2014/main" id="{81277A23-E4C5-EFFE-6C6F-5366696F64BB}"/>
                  </a:ext>
                </a:extLst>
              </p:cNvPr>
              <p:cNvSpPr/>
              <p:nvPr/>
            </p:nvSpPr>
            <p:spPr>
              <a:xfrm>
                <a:off x="3998413" y="5039836"/>
                <a:ext cx="281931" cy="10813"/>
              </a:xfrm>
              <a:custGeom>
                <a:avLst/>
                <a:gdLst>
                  <a:gd name="connsiteX0" fmla="*/ 0 w 281931"/>
                  <a:gd name="connsiteY0" fmla="*/ 0 h 10813"/>
                  <a:gd name="connsiteX1" fmla="*/ 281932 w 281931"/>
                  <a:gd name="connsiteY1" fmla="*/ 0 h 10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1931" h="10813">
                    <a:moveTo>
                      <a:pt x="0" y="0"/>
                    </a:moveTo>
                    <a:lnTo>
                      <a:pt x="281932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4" name="Free-form: Shape 193">
                <a:extLst>
                  <a:ext uri="{FF2B5EF4-FFF2-40B4-BE49-F238E27FC236}">
                    <a16:creationId xmlns:a16="http://schemas.microsoft.com/office/drawing/2014/main" id="{D1BB1CC3-4923-4F3A-64E8-4A7CB2162C55}"/>
                  </a:ext>
                </a:extLst>
              </p:cNvPr>
              <p:cNvSpPr/>
              <p:nvPr/>
            </p:nvSpPr>
            <p:spPr>
              <a:xfrm>
                <a:off x="4126155" y="5026612"/>
                <a:ext cx="26436" cy="26459"/>
              </a:xfrm>
              <a:custGeom>
                <a:avLst/>
                <a:gdLst>
                  <a:gd name="connsiteX0" fmla="*/ 26436 w 26436"/>
                  <a:gd name="connsiteY0" fmla="*/ 26460 h 26459"/>
                  <a:gd name="connsiteX1" fmla="*/ 0 w 26436"/>
                  <a:gd name="connsiteY1" fmla="*/ 26460 h 26459"/>
                  <a:gd name="connsiteX2" fmla="*/ 13224 w 26436"/>
                  <a:gd name="connsiteY2" fmla="*/ 0 h 26459"/>
                  <a:gd name="connsiteX3" fmla="*/ 26436 w 26436"/>
                  <a:gd name="connsiteY3" fmla="*/ 26460 h 264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436" h="26459">
                    <a:moveTo>
                      <a:pt x="26436" y="26460"/>
                    </a:moveTo>
                    <a:lnTo>
                      <a:pt x="0" y="26460"/>
                    </a:lnTo>
                    <a:lnTo>
                      <a:pt x="13224" y="0"/>
                    </a:lnTo>
                    <a:lnTo>
                      <a:pt x="26436" y="26460"/>
                    </a:lnTo>
                    <a:close/>
                  </a:path>
                </a:pathLst>
              </a:custGeom>
              <a:noFill/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3854616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CB0A93-27C6-9BD2-5DEB-8C2F2365AA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98E93-90D4-314E-DEEB-289EA1567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AQUARIUS: 6-Minute Walk Test Total Distance Over Time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E7BDEF-312C-AC6B-A9F3-10C0D67007F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>
                <a:cs typeface="Arial" panose="020B0604020202020204" pitchFamily="34" charset="0"/>
              </a:rPr>
              <a:t>Note: Per protocol, DEs were done on or around Day 1 of each cycle.</a:t>
            </a:r>
          </a:p>
          <a:p>
            <a:r>
              <a:rPr lang="en-GB">
                <a:cs typeface="Arial" panose="020B0604020202020204" pitchFamily="34" charset="0"/>
              </a:rPr>
              <a:t>D, daratumumab subcutaneous + recombinant human hyaluronidase PH20 (rHuPH20); DE, disease evaluation; </a:t>
            </a:r>
            <a:r>
              <a:rPr lang="en-GB" err="1">
                <a:cs typeface="Arial" panose="020B0604020202020204" pitchFamily="34" charset="0"/>
              </a:rPr>
              <a:t>VCd</a:t>
            </a:r>
            <a:r>
              <a:rPr lang="en-GB">
                <a:cs typeface="Arial" panose="020B0604020202020204" pitchFamily="34" charset="0"/>
              </a:rPr>
              <a:t>, cyclophosphamide-bortezomib-dexamethasone.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A26A11-12DB-92FE-8006-27B9CAF9ABA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D1BBCB-56E8-744E-B233-22800C75D8C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624E627-79B6-43AB-6108-8139381B7B9F}"/>
              </a:ext>
            </a:extLst>
          </p:cNvPr>
          <p:cNvSpPr txBox="1"/>
          <p:nvPr/>
        </p:nvSpPr>
        <p:spPr>
          <a:xfrm>
            <a:off x="4841595" y="1588903"/>
            <a:ext cx="27895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Median Change From Baseline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5C6E52E3-7C12-5230-2B49-3CC00CFAD3C4}"/>
              </a:ext>
            </a:extLst>
          </p:cNvPr>
          <p:cNvSpPr txBox="1"/>
          <p:nvPr/>
        </p:nvSpPr>
        <p:spPr>
          <a:xfrm>
            <a:off x="352403" y="5259600"/>
            <a:ext cx="11487196" cy="510778"/>
          </a:xfrm>
          <a:prstGeom prst="roundRect">
            <a:avLst>
              <a:gd name="adj" fmla="val 16922"/>
            </a:avLst>
          </a:prstGeom>
          <a:solidFill>
            <a:srgbClr val="564C47"/>
          </a:solidFill>
        </p:spPr>
        <p:txBody>
          <a:bodyPr wrap="square" lIns="91440" tIns="91440" rIns="91440" bIns="91440">
            <a:spAutoFit/>
          </a:bodyPr>
          <a:lstStyle/>
          <a:p>
            <a:pPr marL="0" marR="0" lvl="1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Arial" panose="020B0606030504020204" pitchFamily="34" charset="0"/>
                <a:cs typeface="Arial" panose="020B0604020202020204" pitchFamily="34" charset="0"/>
                <a:sym typeface="Arial"/>
              </a:rPr>
              <a:t>6-minute walk distance improved with both daratumumab + immediate and deferred </a:t>
            </a:r>
            <a:r>
              <a:rPr kumimoji="0" lang="en-US" sz="1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Arial" panose="020B0606030504020204" pitchFamily="34" charset="0"/>
                <a:cs typeface="Arial" panose="020B0604020202020204" pitchFamily="34" charset="0"/>
                <a:sym typeface="Arial"/>
              </a:rPr>
              <a:t>VCd</a:t>
            </a: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Arial" panose="020B0606030504020204" pitchFamily="34" charset="0"/>
              <a:cs typeface="Arial" panose="020B0604020202020204" pitchFamily="34" charset="0"/>
              <a:sym typeface="Arial"/>
            </a:endParaRPr>
          </a:p>
        </p:txBody>
      </p:sp>
      <p:grpSp>
        <p:nvGrpSpPr>
          <p:cNvPr id="9" name="Graphic 7">
            <a:extLst>
              <a:ext uri="{FF2B5EF4-FFF2-40B4-BE49-F238E27FC236}">
                <a16:creationId xmlns:a16="http://schemas.microsoft.com/office/drawing/2014/main" id="{B35F1453-B7BC-D9B5-E6A5-55DADB86146C}"/>
              </a:ext>
            </a:extLst>
          </p:cNvPr>
          <p:cNvGrpSpPr/>
          <p:nvPr/>
        </p:nvGrpSpPr>
        <p:grpSpPr>
          <a:xfrm>
            <a:off x="2942748" y="1953447"/>
            <a:ext cx="5346000" cy="3151129"/>
            <a:chOff x="2942748" y="1953447"/>
            <a:chExt cx="5346000" cy="3151129"/>
          </a:xfrm>
        </p:grpSpPr>
        <p:sp>
          <p:nvSpPr>
            <p:cNvPr id="10" name="Free-form: Shape 9">
              <a:extLst>
                <a:ext uri="{FF2B5EF4-FFF2-40B4-BE49-F238E27FC236}">
                  <a16:creationId xmlns:a16="http://schemas.microsoft.com/office/drawing/2014/main" id="{5110740A-604E-5BDB-1712-429862FE4149}"/>
                </a:ext>
              </a:extLst>
            </p:cNvPr>
            <p:cNvSpPr/>
            <p:nvPr/>
          </p:nvSpPr>
          <p:spPr>
            <a:xfrm>
              <a:off x="4020976" y="2035055"/>
              <a:ext cx="4130487" cy="1932703"/>
            </a:xfrm>
            <a:custGeom>
              <a:avLst/>
              <a:gdLst>
                <a:gd name="connsiteX0" fmla="*/ 0 w 4130487"/>
                <a:gd name="connsiteY0" fmla="*/ 0 h 1932703"/>
                <a:gd name="connsiteX1" fmla="*/ 0 w 4130487"/>
                <a:gd name="connsiteY1" fmla="*/ 1932703 h 1932703"/>
                <a:gd name="connsiteX2" fmla="*/ 4130488 w 4130487"/>
                <a:gd name="connsiteY2" fmla="*/ 1932703 h 19327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30487" h="1932703">
                  <a:moveTo>
                    <a:pt x="0" y="0"/>
                  </a:moveTo>
                  <a:lnTo>
                    <a:pt x="0" y="1932703"/>
                  </a:lnTo>
                  <a:lnTo>
                    <a:pt x="4130488" y="1932703"/>
                  </a:lnTo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-form: Shape 10">
              <a:extLst>
                <a:ext uri="{FF2B5EF4-FFF2-40B4-BE49-F238E27FC236}">
                  <a16:creationId xmlns:a16="http://schemas.microsoft.com/office/drawing/2014/main" id="{A4774AC1-AC45-6A49-E30D-9A5FCFF06D9D}"/>
                </a:ext>
              </a:extLst>
            </p:cNvPr>
            <p:cNvSpPr/>
            <p:nvPr/>
          </p:nvSpPr>
          <p:spPr>
            <a:xfrm>
              <a:off x="3976046" y="2759104"/>
              <a:ext cx="44929" cy="10595"/>
            </a:xfrm>
            <a:custGeom>
              <a:avLst/>
              <a:gdLst>
                <a:gd name="connsiteX0" fmla="*/ 0 w 44929"/>
                <a:gd name="connsiteY0" fmla="*/ 0 h 10595"/>
                <a:gd name="connsiteX1" fmla="*/ 44929 w 44929"/>
                <a:gd name="connsiteY1" fmla="*/ 0 h 10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4929" h="10595">
                  <a:moveTo>
                    <a:pt x="0" y="0"/>
                  </a:moveTo>
                  <a:lnTo>
                    <a:pt x="44929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-form: Shape 11">
              <a:extLst>
                <a:ext uri="{FF2B5EF4-FFF2-40B4-BE49-F238E27FC236}">
                  <a16:creationId xmlns:a16="http://schemas.microsoft.com/office/drawing/2014/main" id="{CFA40977-3213-9316-E72C-F4A08AEE915A}"/>
                </a:ext>
              </a:extLst>
            </p:cNvPr>
            <p:cNvSpPr/>
            <p:nvPr/>
          </p:nvSpPr>
          <p:spPr>
            <a:xfrm>
              <a:off x="3976046" y="3240366"/>
              <a:ext cx="44929" cy="10595"/>
            </a:xfrm>
            <a:custGeom>
              <a:avLst/>
              <a:gdLst>
                <a:gd name="connsiteX0" fmla="*/ 0 w 44929"/>
                <a:gd name="connsiteY0" fmla="*/ 0 h 10595"/>
                <a:gd name="connsiteX1" fmla="*/ 44929 w 44929"/>
                <a:gd name="connsiteY1" fmla="*/ 0 h 10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4929" h="10595">
                  <a:moveTo>
                    <a:pt x="0" y="0"/>
                  </a:moveTo>
                  <a:lnTo>
                    <a:pt x="44929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-form: Shape 12">
              <a:extLst>
                <a:ext uri="{FF2B5EF4-FFF2-40B4-BE49-F238E27FC236}">
                  <a16:creationId xmlns:a16="http://schemas.microsoft.com/office/drawing/2014/main" id="{4F10361B-9BFB-80F5-AB40-E91980E5B7BA}"/>
                </a:ext>
              </a:extLst>
            </p:cNvPr>
            <p:cNvSpPr/>
            <p:nvPr/>
          </p:nvSpPr>
          <p:spPr>
            <a:xfrm>
              <a:off x="3976046" y="3725947"/>
              <a:ext cx="44929" cy="10595"/>
            </a:xfrm>
            <a:custGeom>
              <a:avLst/>
              <a:gdLst>
                <a:gd name="connsiteX0" fmla="*/ 0 w 44929"/>
                <a:gd name="connsiteY0" fmla="*/ 0 h 10595"/>
                <a:gd name="connsiteX1" fmla="*/ 44929 w 44929"/>
                <a:gd name="connsiteY1" fmla="*/ 0 h 10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4929" h="10595">
                  <a:moveTo>
                    <a:pt x="0" y="0"/>
                  </a:moveTo>
                  <a:lnTo>
                    <a:pt x="44929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-form: Shape 13">
              <a:extLst>
                <a:ext uri="{FF2B5EF4-FFF2-40B4-BE49-F238E27FC236}">
                  <a16:creationId xmlns:a16="http://schemas.microsoft.com/office/drawing/2014/main" id="{CE8EA10F-64A5-B1AF-771A-5B6CB35C1031}"/>
                </a:ext>
              </a:extLst>
            </p:cNvPr>
            <p:cNvSpPr/>
            <p:nvPr/>
          </p:nvSpPr>
          <p:spPr>
            <a:xfrm>
              <a:off x="4119817" y="3967758"/>
              <a:ext cx="10608" cy="38887"/>
            </a:xfrm>
            <a:custGeom>
              <a:avLst/>
              <a:gdLst>
                <a:gd name="connsiteX0" fmla="*/ 0 w 10608"/>
                <a:gd name="connsiteY0" fmla="*/ 38887 h 38887"/>
                <a:gd name="connsiteX1" fmla="*/ 0 w 10608"/>
                <a:gd name="connsiteY1" fmla="*/ 0 h 388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608" h="38887">
                  <a:moveTo>
                    <a:pt x="0" y="38887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-form: Shape 14">
              <a:extLst>
                <a:ext uri="{FF2B5EF4-FFF2-40B4-BE49-F238E27FC236}">
                  <a16:creationId xmlns:a16="http://schemas.microsoft.com/office/drawing/2014/main" id="{8FBA3F73-369E-EFB4-EAAE-82D8B64D01E4}"/>
                </a:ext>
              </a:extLst>
            </p:cNvPr>
            <p:cNvSpPr/>
            <p:nvPr/>
          </p:nvSpPr>
          <p:spPr>
            <a:xfrm>
              <a:off x="7065058" y="3967758"/>
              <a:ext cx="10608" cy="38887"/>
            </a:xfrm>
            <a:custGeom>
              <a:avLst/>
              <a:gdLst>
                <a:gd name="connsiteX0" fmla="*/ 0 w 10608"/>
                <a:gd name="connsiteY0" fmla="*/ 38887 h 38887"/>
                <a:gd name="connsiteX1" fmla="*/ 0 w 10608"/>
                <a:gd name="connsiteY1" fmla="*/ 0 h 388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608" h="38887">
                  <a:moveTo>
                    <a:pt x="0" y="38887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-form: Shape 15">
              <a:extLst>
                <a:ext uri="{FF2B5EF4-FFF2-40B4-BE49-F238E27FC236}">
                  <a16:creationId xmlns:a16="http://schemas.microsoft.com/office/drawing/2014/main" id="{841D57E0-2E32-21BD-04D8-3BA4F983E11A}"/>
                </a:ext>
              </a:extLst>
            </p:cNvPr>
            <p:cNvSpPr/>
            <p:nvPr/>
          </p:nvSpPr>
          <p:spPr>
            <a:xfrm>
              <a:off x="6086221" y="3967758"/>
              <a:ext cx="10608" cy="38887"/>
            </a:xfrm>
            <a:custGeom>
              <a:avLst/>
              <a:gdLst>
                <a:gd name="connsiteX0" fmla="*/ 0 w 10608"/>
                <a:gd name="connsiteY0" fmla="*/ 38887 h 38887"/>
                <a:gd name="connsiteX1" fmla="*/ 0 w 10608"/>
                <a:gd name="connsiteY1" fmla="*/ 0 h 388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608" h="38887">
                  <a:moveTo>
                    <a:pt x="0" y="38887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-form: Shape 16">
              <a:extLst>
                <a:ext uri="{FF2B5EF4-FFF2-40B4-BE49-F238E27FC236}">
                  <a16:creationId xmlns:a16="http://schemas.microsoft.com/office/drawing/2014/main" id="{942118FC-2A6A-59BD-8834-147C53FECC14}"/>
                </a:ext>
              </a:extLst>
            </p:cNvPr>
            <p:cNvSpPr/>
            <p:nvPr/>
          </p:nvSpPr>
          <p:spPr>
            <a:xfrm>
              <a:off x="5107597" y="3967758"/>
              <a:ext cx="10608" cy="38887"/>
            </a:xfrm>
            <a:custGeom>
              <a:avLst/>
              <a:gdLst>
                <a:gd name="connsiteX0" fmla="*/ 0 w 10608"/>
                <a:gd name="connsiteY0" fmla="*/ 38887 h 38887"/>
                <a:gd name="connsiteX1" fmla="*/ 0 w 10608"/>
                <a:gd name="connsiteY1" fmla="*/ 0 h 388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608" h="38887">
                  <a:moveTo>
                    <a:pt x="0" y="38887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-form: Shape 17">
              <a:extLst>
                <a:ext uri="{FF2B5EF4-FFF2-40B4-BE49-F238E27FC236}">
                  <a16:creationId xmlns:a16="http://schemas.microsoft.com/office/drawing/2014/main" id="{E2DF0E23-0EC7-D131-B8BE-DA3D0424D41E}"/>
                </a:ext>
              </a:extLst>
            </p:cNvPr>
            <p:cNvSpPr/>
            <p:nvPr/>
          </p:nvSpPr>
          <p:spPr>
            <a:xfrm>
              <a:off x="8049623" y="3967758"/>
              <a:ext cx="10608" cy="38887"/>
            </a:xfrm>
            <a:custGeom>
              <a:avLst/>
              <a:gdLst>
                <a:gd name="connsiteX0" fmla="*/ 0 w 10608"/>
                <a:gd name="connsiteY0" fmla="*/ 38887 h 38887"/>
                <a:gd name="connsiteX1" fmla="*/ 0 w 10608"/>
                <a:gd name="connsiteY1" fmla="*/ 0 h 388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608" h="38887">
                  <a:moveTo>
                    <a:pt x="0" y="38887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AC53BA1F-288C-7DA2-6646-89583F7FFFE3}"/>
                </a:ext>
              </a:extLst>
            </p:cNvPr>
            <p:cNvSpPr txBox="1"/>
            <p:nvPr/>
          </p:nvSpPr>
          <p:spPr>
            <a:xfrm>
              <a:off x="3730450" y="2655395"/>
              <a:ext cx="300876" cy="2098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10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2AC19084-54D3-C47E-1EFF-9FE7E3578994}"/>
                </a:ext>
              </a:extLst>
            </p:cNvPr>
            <p:cNvSpPr txBox="1"/>
            <p:nvPr/>
          </p:nvSpPr>
          <p:spPr>
            <a:xfrm>
              <a:off x="3789448" y="3136657"/>
              <a:ext cx="241878" cy="2098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0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B7DCA833-C8D5-EDB9-214C-816D9F010FCA}"/>
                </a:ext>
              </a:extLst>
            </p:cNvPr>
            <p:cNvSpPr txBox="1"/>
            <p:nvPr/>
          </p:nvSpPr>
          <p:spPr>
            <a:xfrm>
              <a:off x="3687962" y="3622239"/>
              <a:ext cx="343364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–10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8127D740-70AD-C88C-21EB-9A97077C1022}"/>
                </a:ext>
              </a:extLst>
            </p:cNvPr>
            <p:cNvSpPr txBox="1"/>
            <p:nvPr/>
          </p:nvSpPr>
          <p:spPr>
            <a:xfrm>
              <a:off x="3844746" y="3985680"/>
              <a:ext cx="550151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spc="0" baseline="0" dirty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Baseline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08AD6B1C-6D66-8476-1AE9-AF64E96CB86B}"/>
                </a:ext>
              </a:extLst>
            </p:cNvPr>
            <p:cNvSpPr txBox="1"/>
            <p:nvPr/>
          </p:nvSpPr>
          <p:spPr>
            <a:xfrm>
              <a:off x="4893437" y="3985680"/>
              <a:ext cx="428322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C3D1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CC707795-A2D4-65A6-D7C5-E3E05195AA73}"/>
                </a:ext>
              </a:extLst>
            </p:cNvPr>
            <p:cNvSpPr txBox="1"/>
            <p:nvPr/>
          </p:nvSpPr>
          <p:spPr>
            <a:xfrm>
              <a:off x="5872051" y="3985680"/>
              <a:ext cx="428322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C6D1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FBCE68E4-3F46-3989-9FBA-C6A09F840DCF}"/>
                </a:ext>
              </a:extLst>
            </p:cNvPr>
            <p:cNvSpPr txBox="1"/>
            <p:nvPr/>
          </p:nvSpPr>
          <p:spPr>
            <a:xfrm>
              <a:off x="6850124" y="3985680"/>
              <a:ext cx="428322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C9D1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20520824-E27B-49C5-0B1F-4DB0E0C9D00A}"/>
                </a:ext>
              </a:extLst>
            </p:cNvPr>
            <p:cNvSpPr txBox="1"/>
            <p:nvPr/>
          </p:nvSpPr>
          <p:spPr>
            <a:xfrm>
              <a:off x="7807527" y="3985680"/>
              <a:ext cx="481221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C12D1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79BD8447-0EE7-575E-EC1E-83A88E19949A}"/>
                </a:ext>
              </a:extLst>
            </p:cNvPr>
            <p:cNvSpPr txBox="1"/>
            <p:nvPr/>
          </p:nvSpPr>
          <p:spPr>
            <a:xfrm>
              <a:off x="5908242" y="4159284"/>
              <a:ext cx="385939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b="1" spc="-18" baseline="0" dirty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V</a:t>
              </a:r>
              <a:r>
                <a:rPr lang="en-US" sz="750" b="1" dirty="0">
                  <a:ln/>
                  <a:solidFill>
                    <a:srgbClr val="000000"/>
                  </a:solidFill>
                  <a:cs typeface="Arial"/>
                  <a:sym typeface="Arial"/>
                  <a:rtl val="0"/>
                </a:rPr>
                <a:t>isit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FAEAA3B4-8746-3525-630D-D9A52E65F010}"/>
                </a:ext>
              </a:extLst>
            </p:cNvPr>
            <p:cNvSpPr txBox="1"/>
            <p:nvPr/>
          </p:nvSpPr>
          <p:spPr>
            <a:xfrm rot="16200000">
              <a:off x="2537901" y="2893288"/>
              <a:ext cx="2087431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b="1" spc="0" baseline="0" dirty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Median Change-Distance at 6 Minutes (m)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88F4A72C-E0A3-560D-080E-F4765683B4ED}"/>
                </a:ext>
              </a:extLst>
            </p:cNvPr>
            <p:cNvSpPr txBox="1"/>
            <p:nvPr/>
          </p:nvSpPr>
          <p:spPr>
            <a:xfrm>
              <a:off x="3969384" y="4422234"/>
              <a:ext cx="300876" cy="2098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spc="0" baseline="0" dirty="0">
                  <a:ln/>
                  <a:solidFill>
                    <a:srgbClr val="EB1700"/>
                  </a:solidFill>
                  <a:latin typeface="Arial"/>
                  <a:cs typeface="Arial"/>
                  <a:sym typeface="Arial"/>
                  <a:rtl val="0"/>
                </a:rPr>
                <a:t>98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701A156D-13DF-851C-C838-633AE7871DB5}"/>
                </a:ext>
              </a:extLst>
            </p:cNvPr>
            <p:cNvSpPr txBox="1"/>
            <p:nvPr/>
          </p:nvSpPr>
          <p:spPr>
            <a:xfrm>
              <a:off x="4956878" y="4422234"/>
              <a:ext cx="300876" cy="2098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spc="0" baseline="0">
                  <a:ln/>
                  <a:solidFill>
                    <a:srgbClr val="EB1700"/>
                  </a:solidFill>
                  <a:latin typeface="Arial"/>
                  <a:cs typeface="Arial"/>
                  <a:sym typeface="Arial"/>
                  <a:rtl val="0"/>
                </a:rPr>
                <a:t>79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F1B2A2D2-FAA3-C9F5-4F40-2243825AA919}"/>
                </a:ext>
              </a:extLst>
            </p:cNvPr>
            <p:cNvSpPr txBox="1"/>
            <p:nvPr/>
          </p:nvSpPr>
          <p:spPr>
            <a:xfrm>
              <a:off x="5935492" y="4422234"/>
              <a:ext cx="300876" cy="2098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spc="0" baseline="0">
                  <a:ln/>
                  <a:solidFill>
                    <a:srgbClr val="EB1700"/>
                  </a:solidFill>
                  <a:latin typeface="Arial"/>
                  <a:cs typeface="Arial"/>
                  <a:sym typeface="Arial"/>
                  <a:rtl val="0"/>
                </a:rPr>
                <a:t>73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93B12230-B8C7-D88D-9BF6-E2FDDDD0AC9B}"/>
                </a:ext>
              </a:extLst>
            </p:cNvPr>
            <p:cNvSpPr txBox="1"/>
            <p:nvPr/>
          </p:nvSpPr>
          <p:spPr>
            <a:xfrm>
              <a:off x="6827415" y="4422234"/>
              <a:ext cx="300876" cy="2098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spc="0" baseline="0">
                  <a:ln/>
                  <a:solidFill>
                    <a:srgbClr val="EB1700"/>
                  </a:solidFill>
                  <a:latin typeface="Arial"/>
                  <a:cs typeface="Arial"/>
                  <a:sym typeface="Arial"/>
                  <a:rtl val="0"/>
                </a:rPr>
                <a:t>71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3C850982-D4E6-55A0-C020-85CB7BFAC75C}"/>
                </a:ext>
              </a:extLst>
            </p:cNvPr>
            <p:cNvSpPr txBox="1"/>
            <p:nvPr/>
          </p:nvSpPr>
          <p:spPr>
            <a:xfrm>
              <a:off x="7900146" y="4422234"/>
              <a:ext cx="300876" cy="2098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spc="0" baseline="0">
                  <a:ln/>
                  <a:solidFill>
                    <a:srgbClr val="EB1700"/>
                  </a:solidFill>
                  <a:latin typeface="Arial"/>
                  <a:cs typeface="Arial"/>
                  <a:sym typeface="Arial"/>
                  <a:rtl val="0"/>
                </a:rPr>
                <a:t>64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E5B9DC67-93DC-6BFA-7346-9BF80BE27AF6}"/>
                </a:ext>
              </a:extLst>
            </p:cNvPr>
            <p:cNvSpPr txBox="1"/>
            <p:nvPr/>
          </p:nvSpPr>
          <p:spPr>
            <a:xfrm>
              <a:off x="3969947" y="4568808"/>
              <a:ext cx="300876" cy="2098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38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FF8DF232-6715-828F-7D75-C55438AA7A48}"/>
                </a:ext>
              </a:extLst>
            </p:cNvPr>
            <p:cNvSpPr txBox="1"/>
            <p:nvPr/>
          </p:nvSpPr>
          <p:spPr>
            <a:xfrm>
              <a:off x="4957440" y="4568808"/>
              <a:ext cx="300876" cy="2098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38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EC9AA702-37D1-7EFF-E950-712330DA64E4}"/>
                </a:ext>
              </a:extLst>
            </p:cNvPr>
            <p:cNvSpPr txBox="1"/>
            <p:nvPr/>
          </p:nvSpPr>
          <p:spPr>
            <a:xfrm>
              <a:off x="5936054" y="4568808"/>
              <a:ext cx="300876" cy="2098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30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D645ADD5-F601-0857-1AD5-CA8922191E79}"/>
                </a:ext>
              </a:extLst>
            </p:cNvPr>
            <p:cNvSpPr txBox="1"/>
            <p:nvPr/>
          </p:nvSpPr>
          <p:spPr>
            <a:xfrm>
              <a:off x="6827977" y="4568808"/>
              <a:ext cx="300876" cy="2098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31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05E972CE-7430-B91D-D369-BC027B9FBFCC}"/>
                </a:ext>
              </a:extLst>
            </p:cNvPr>
            <p:cNvSpPr txBox="1"/>
            <p:nvPr/>
          </p:nvSpPr>
          <p:spPr>
            <a:xfrm>
              <a:off x="7900708" y="4568808"/>
              <a:ext cx="300876" cy="2098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31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02CA6C7A-36B5-600B-776C-E7E73B5703F4}"/>
                </a:ext>
              </a:extLst>
            </p:cNvPr>
            <p:cNvSpPr txBox="1"/>
            <p:nvPr/>
          </p:nvSpPr>
          <p:spPr>
            <a:xfrm>
              <a:off x="2942748" y="4422234"/>
              <a:ext cx="963725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750" spc="0" baseline="0">
                  <a:ln/>
                  <a:solidFill>
                    <a:srgbClr val="EB1700"/>
                  </a:solidFill>
                  <a:latin typeface="Arial"/>
                  <a:cs typeface="Arial"/>
                  <a:sym typeface="Arial"/>
                  <a:rtl val="0"/>
                </a:rPr>
                <a:t>D+immediate VCd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1289B04E-239E-C038-CD8E-53420DD014E0}"/>
                </a:ext>
              </a:extLst>
            </p:cNvPr>
            <p:cNvSpPr txBox="1"/>
            <p:nvPr/>
          </p:nvSpPr>
          <p:spPr>
            <a:xfrm>
              <a:off x="3027707" y="4568808"/>
              <a:ext cx="878766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D+deferred VCd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9AABB2E2-8630-195B-A711-A007B22061D9}"/>
                </a:ext>
              </a:extLst>
            </p:cNvPr>
            <p:cNvSpPr txBox="1"/>
            <p:nvPr/>
          </p:nvSpPr>
          <p:spPr>
            <a:xfrm>
              <a:off x="3046942" y="4240799"/>
              <a:ext cx="859531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750" b="1" spc="0" baseline="0" dirty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No. of Patients</a:t>
              </a:r>
            </a:p>
          </p:txBody>
        </p:sp>
        <p:sp>
          <p:nvSpPr>
            <p:cNvPr id="43" name="Free-form: Shape 42">
              <a:extLst>
                <a:ext uri="{FF2B5EF4-FFF2-40B4-BE49-F238E27FC236}">
                  <a16:creationId xmlns:a16="http://schemas.microsoft.com/office/drawing/2014/main" id="{C343B0B9-6E71-5FEE-852B-6E8B4CD17055}"/>
                </a:ext>
              </a:extLst>
            </p:cNvPr>
            <p:cNvSpPr/>
            <p:nvPr/>
          </p:nvSpPr>
          <p:spPr>
            <a:xfrm>
              <a:off x="4085373" y="3223795"/>
              <a:ext cx="32948" cy="32909"/>
            </a:xfrm>
            <a:custGeom>
              <a:avLst/>
              <a:gdLst>
                <a:gd name="connsiteX0" fmla="*/ 32948 w 32948"/>
                <a:gd name="connsiteY0" fmla="*/ 16455 h 32909"/>
                <a:gd name="connsiteX1" fmla="*/ 16474 w 32948"/>
                <a:gd name="connsiteY1" fmla="*/ 32910 h 32909"/>
                <a:gd name="connsiteX2" fmla="*/ 0 w 32948"/>
                <a:gd name="connsiteY2" fmla="*/ 16455 h 32909"/>
                <a:gd name="connsiteX3" fmla="*/ 16474 w 32948"/>
                <a:gd name="connsiteY3" fmla="*/ 0 h 32909"/>
                <a:gd name="connsiteX4" fmla="*/ 32948 w 32948"/>
                <a:gd name="connsiteY4" fmla="*/ 16455 h 32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948" h="32909">
                  <a:moveTo>
                    <a:pt x="32948" y="16455"/>
                  </a:moveTo>
                  <a:cubicBezTo>
                    <a:pt x="32948" y="25543"/>
                    <a:pt x="25572" y="32910"/>
                    <a:pt x="16474" y="32910"/>
                  </a:cubicBezTo>
                  <a:cubicBezTo>
                    <a:pt x="7376" y="32910"/>
                    <a:pt x="0" y="25543"/>
                    <a:pt x="0" y="16455"/>
                  </a:cubicBezTo>
                  <a:cubicBezTo>
                    <a:pt x="0" y="7367"/>
                    <a:pt x="7376" y="0"/>
                    <a:pt x="16474" y="0"/>
                  </a:cubicBezTo>
                  <a:cubicBezTo>
                    <a:pt x="25572" y="0"/>
                    <a:pt x="32948" y="7367"/>
                    <a:pt x="32948" y="16455"/>
                  </a:cubicBezTo>
                  <a:close/>
                </a:path>
              </a:pathLst>
            </a:custGeom>
            <a:noFill/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-form: Shape 43">
              <a:extLst>
                <a:ext uri="{FF2B5EF4-FFF2-40B4-BE49-F238E27FC236}">
                  <a16:creationId xmlns:a16="http://schemas.microsoft.com/office/drawing/2014/main" id="{C98042DB-01FD-8B6E-0207-9BFC58B67590}"/>
                </a:ext>
              </a:extLst>
            </p:cNvPr>
            <p:cNvSpPr/>
            <p:nvPr/>
          </p:nvSpPr>
          <p:spPr>
            <a:xfrm>
              <a:off x="5072335" y="3365452"/>
              <a:ext cx="32948" cy="32909"/>
            </a:xfrm>
            <a:custGeom>
              <a:avLst/>
              <a:gdLst>
                <a:gd name="connsiteX0" fmla="*/ 32948 w 32948"/>
                <a:gd name="connsiteY0" fmla="*/ 16455 h 32909"/>
                <a:gd name="connsiteX1" fmla="*/ 16474 w 32948"/>
                <a:gd name="connsiteY1" fmla="*/ 32910 h 32909"/>
                <a:gd name="connsiteX2" fmla="*/ 0 w 32948"/>
                <a:gd name="connsiteY2" fmla="*/ 16455 h 32909"/>
                <a:gd name="connsiteX3" fmla="*/ 16474 w 32948"/>
                <a:gd name="connsiteY3" fmla="*/ 0 h 32909"/>
                <a:gd name="connsiteX4" fmla="*/ 32948 w 32948"/>
                <a:gd name="connsiteY4" fmla="*/ 16455 h 32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948" h="32909">
                  <a:moveTo>
                    <a:pt x="32948" y="16455"/>
                  </a:moveTo>
                  <a:cubicBezTo>
                    <a:pt x="32948" y="25543"/>
                    <a:pt x="25572" y="32910"/>
                    <a:pt x="16474" y="32910"/>
                  </a:cubicBezTo>
                  <a:cubicBezTo>
                    <a:pt x="7376" y="32910"/>
                    <a:pt x="0" y="25543"/>
                    <a:pt x="0" y="16455"/>
                  </a:cubicBezTo>
                  <a:cubicBezTo>
                    <a:pt x="0" y="7367"/>
                    <a:pt x="7376" y="0"/>
                    <a:pt x="16474" y="0"/>
                  </a:cubicBezTo>
                  <a:cubicBezTo>
                    <a:pt x="25572" y="0"/>
                    <a:pt x="32948" y="7367"/>
                    <a:pt x="32948" y="16455"/>
                  </a:cubicBezTo>
                  <a:close/>
                </a:path>
              </a:pathLst>
            </a:custGeom>
            <a:noFill/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-form: Shape 44">
              <a:extLst>
                <a:ext uri="{FF2B5EF4-FFF2-40B4-BE49-F238E27FC236}">
                  <a16:creationId xmlns:a16="http://schemas.microsoft.com/office/drawing/2014/main" id="{39822174-1776-26F3-45EC-99C5CE8F7BCA}"/>
                </a:ext>
              </a:extLst>
            </p:cNvPr>
            <p:cNvSpPr/>
            <p:nvPr/>
          </p:nvSpPr>
          <p:spPr>
            <a:xfrm>
              <a:off x="6050281" y="2887531"/>
              <a:ext cx="32948" cy="32909"/>
            </a:xfrm>
            <a:custGeom>
              <a:avLst/>
              <a:gdLst>
                <a:gd name="connsiteX0" fmla="*/ 32948 w 32948"/>
                <a:gd name="connsiteY0" fmla="*/ 16455 h 32909"/>
                <a:gd name="connsiteX1" fmla="*/ 16474 w 32948"/>
                <a:gd name="connsiteY1" fmla="*/ 32910 h 32909"/>
                <a:gd name="connsiteX2" fmla="*/ 0 w 32948"/>
                <a:gd name="connsiteY2" fmla="*/ 16455 h 32909"/>
                <a:gd name="connsiteX3" fmla="*/ 16474 w 32948"/>
                <a:gd name="connsiteY3" fmla="*/ 0 h 32909"/>
                <a:gd name="connsiteX4" fmla="*/ 32948 w 32948"/>
                <a:gd name="connsiteY4" fmla="*/ 16455 h 32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948" h="32909">
                  <a:moveTo>
                    <a:pt x="32948" y="16455"/>
                  </a:moveTo>
                  <a:cubicBezTo>
                    <a:pt x="32948" y="25543"/>
                    <a:pt x="25572" y="32910"/>
                    <a:pt x="16474" y="32910"/>
                  </a:cubicBezTo>
                  <a:cubicBezTo>
                    <a:pt x="7375" y="32910"/>
                    <a:pt x="0" y="25543"/>
                    <a:pt x="0" y="16455"/>
                  </a:cubicBezTo>
                  <a:cubicBezTo>
                    <a:pt x="0" y="7367"/>
                    <a:pt x="7375" y="0"/>
                    <a:pt x="16474" y="0"/>
                  </a:cubicBezTo>
                  <a:cubicBezTo>
                    <a:pt x="25572" y="0"/>
                    <a:pt x="32948" y="7367"/>
                    <a:pt x="32948" y="16455"/>
                  </a:cubicBezTo>
                  <a:close/>
                </a:path>
              </a:pathLst>
            </a:custGeom>
            <a:noFill/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Free-form: Shape 45">
              <a:extLst>
                <a:ext uri="{FF2B5EF4-FFF2-40B4-BE49-F238E27FC236}">
                  <a16:creationId xmlns:a16="http://schemas.microsoft.com/office/drawing/2014/main" id="{7023B95B-94B1-6DFA-86BC-4D5FA1A53727}"/>
                </a:ext>
              </a:extLst>
            </p:cNvPr>
            <p:cNvSpPr/>
            <p:nvPr/>
          </p:nvSpPr>
          <p:spPr>
            <a:xfrm>
              <a:off x="7025331" y="2887859"/>
              <a:ext cx="32948" cy="32909"/>
            </a:xfrm>
            <a:custGeom>
              <a:avLst/>
              <a:gdLst>
                <a:gd name="connsiteX0" fmla="*/ 32948 w 32948"/>
                <a:gd name="connsiteY0" fmla="*/ 16455 h 32909"/>
                <a:gd name="connsiteX1" fmla="*/ 16474 w 32948"/>
                <a:gd name="connsiteY1" fmla="*/ 32910 h 32909"/>
                <a:gd name="connsiteX2" fmla="*/ 0 w 32948"/>
                <a:gd name="connsiteY2" fmla="*/ 16455 h 32909"/>
                <a:gd name="connsiteX3" fmla="*/ 16474 w 32948"/>
                <a:gd name="connsiteY3" fmla="*/ 0 h 32909"/>
                <a:gd name="connsiteX4" fmla="*/ 32948 w 32948"/>
                <a:gd name="connsiteY4" fmla="*/ 16455 h 32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948" h="32909">
                  <a:moveTo>
                    <a:pt x="32948" y="16455"/>
                  </a:moveTo>
                  <a:cubicBezTo>
                    <a:pt x="32948" y="25543"/>
                    <a:pt x="25572" y="32910"/>
                    <a:pt x="16474" y="32910"/>
                  </a:cubicBezTo>
                  <a:cubicBezTo>
                    <a:pt x="7376" y="32910"/>
                    <a:pt x="0" y="25543"/>
                    <a:pt x="0" y="16455"/>
                  </a:cubicBezTo>
                  <a:cubicBezTo>
                    <a:pt x="0" y="7367"/>
                    <a:pt x="7376" y="0"/>
                    <a:pt x="16474" y="0"/>
                  </a:cubicBezTo>
                  <a:cubicBezTo>
                    <a:pt x="25572" y="0"/>
                    <a:pt x="32948" y="7367"/>
                    <a:pt x="32948" y="16455"/>
                  </a:cubicBezTo>
                  <a:close/>
                </a:path>
              </a:pathLst>
            </a:custGeom>
            <a:noFill/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-form: Shape 46">
              <a:extLst>
                <a:ext uri="{FF2B5EF4-FFF2-40B4-BE49-F238E27FC236}">
                  <a16:creationId xmlns:a16="http://schemas.microsoft.com/office/drawing/2014/main" id="{32FD0EAB-69F2-E178-C29B-616C6ADBA2BC}"/>
                </a:ext>
              </a:extLst>
            </p:cNvPr>
            <p:cNvSpPr/>
            <p:nvPr/>
          </p:nvSpPr>
          <p:spPr>
            <a:xfrm>
              <a:off x="8015190" y="2595596"/>
              <a:ext cx="32948" cy="32909"/>
            </a:xfrm>
            <a:custGeom>
              <a:avLst/>
              <a:gdLst>
                <a:gd name="connsiteX0" fmla="*/ 32948 w 32948"/>
                <a:gd name="connsiteY0" fmla="*/ 16455 h 32909"/>
                <a:gd name="connsiteX1" fmla="*/ 16474 w 32948"/>
                <a:gd name="connsiteY1" fmla="*/ 32910 h 32909"/>
                <a:gd name="connsiteX2" fmla="*/ 0 w 32948"/>
                <a:gd name="connsiteY2" fmla="*/ 16455 h 32909"/>
                <a:gd name="connsiteX3" fmla="*/ 16474 w 32948"/>
                <a:gd name="connsiteY3" fmla="*/ 0 h 32909"/>
                <a:gd name="connsiteX4" fmla="*/ 32948 w 32948"/>
                <a:gd name="connsiteY4" fmla="*/ 16455 h 32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948" h="32909">
                  <a:moveTo>
                    <a:pt x="32948" y="16455"/>
                  </a:moveTo>
                  <a:cubicBezTo>
                    <a:pt x="32948" y="25543"/>
                    <a:pt x="25572" y="32910"/>
                    <a:pt x="16474" y="32910"/>
                  </a:cubicBezTo>
                  <a:cubicBezTo>
                    <a:pt x="7375" y="32910"/>
                    <a:pt x="0" y="25543"/>
                    <a:pt x="0" y="16455"/>
                  </a:cubicBezTo>
                  <a:cubicBezTo>
                    <a:pt x="0" y="7367"/>
                    <a:pt x="7375" y="0"/>
                    <a:pt x="16474" y="0"/>
                  </a:cubicBezTo>
                  <a:cubicBezTo>
                    <a:pt x="25572" y="0"/>
                    <a:pt x="32948" y="7367"/>
                    <a:pt x="32948" y="16455"/>
                  </a:cubicBezTo>
                  <a:close/>
                </a:path>
              </a:pathLst>
            </a:custGeom>
            <a:noFill/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48" name="Graphic 7">
              <a:extLst>
                <a:ext uri="{FF2B5EF4-FFF2-40B4-BE49-F238E27FC236}">
                  <a16:creationId xmlns:a16="http://schemas.microsoft.com/office/drawing/2014/main" id="{80E51A86-BCC4-A9E0-BC94-C2BE132AE5B0}"/>
                </a:ext>
              </a:extLst>
            </p:cNvPr>
            <p:cNvGrpSpPr/>
            <p:nvPr/>
          </p:nvGrpSpPr>
          <p:grpSpPr>
            <a:xfrm>
              <a:off x="5062352" y="2867434"/>
              <a:ext cx="52924" cy="1037489"/>
              <a:chOff x="5062352" y="2867434"/>
              <a:chExt cx="52924" cy="1037489"/>
            </a:xfrm>
            <a:noFill/>
          </p:grpSpPr>
          <p:sp>
            <p:nvSpPr>
              <p:cNvPr id="49" name="Free-form: Shape 48">
                <a:extLst>
                  <a:ext uri="{FF2B5EF4-FFF2-40B4-BE49-F238E27FC236}">
                    <a16:creationId xmlns:a16="http://schemas.microsoft.com/office/drawing/2014/main" id="{1F16F1BA-61EA-8CBC-8655-31D28C682E90}"/>
                  </a:ext>
                </a:extLst>
              </p:cNvPr>
              <p:cNvSpPr/>
              <p:nvPr/>
            </p:nvSpPr>
            <p:spPr>
              <a:xfrm>
                <a:off x="5062352" y="2867434"/>
                <a:ext cx="52924" cy="10595"/>
              </a:xfrm>
              <a:custGeom>
                <a:avLst/>
                <a:gdLst>
                  <a:gd name="connsiteX0" fmla="*/ 0 w 52924"/>
                  <a:gd name="connsiteY0" fmla="*/ 0 h 10595"/>
                  <a:gd name="connsiteX1" fmla="*/ 26457 w 52924"/>
                  <a:gd name="connsiteY1" fmla="*/ 0 h 10595"/>
                  <a:gd name="connsiteX2" fmla="*/ 52925 w 52924"/>
                  <a:gd name="connsiteY2" fmla="*/ 0 h 10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2924" h="10595">
                    <a:moveTo>
                      <a:pt x="0" y="0"/>
                    </a:moveTo>
                    <a:lnTo>
                      <a:pt x="26457" y="0"/>
                    </a:lnTo>
                    <a:lnTo>
                      <a:pt x="52925" y="0"/>
                    </a:lnTo>
                  </a:path>
                </a:pathLst>
              </a:custGeom>
              <a:noFill/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" name="Free-form: Shape 49">
                <a:extLst>
                  <a:ext uri="{FF2B5EF4-FFF2-40B4-BE49-F238E27FC236}">
                    <a16:creationId xmlns:a16="http://schemas.microsoft.com/office/drawing/2014/main" id="{4215B723-670F-D04D-4353-FA2926E2B077}"/>
                  </a:ext>
                </a:extLst>
              </p:cNvPr>
              <p:cNvSpPr/>
              <p:nvPr/>
            </p:nvSpPr>
            <p:spPr>
              <a:xfrm>
                <a:off x="5088809" y="2867434"/>
                <a:ext cx="10608" cy="1037489"/>
              </a:xfrm>
              <a:custGeom>
                <a:avLst/>
                <a:gdLst>
                  <a:gd name="connsiteX0" fmla="*/ 0 w 10608"/>
                  <a:gd name="connsiteY0" fmla="*/ 1037490 h 1037489"/>
                  <a:gd name="connsiteX1" fmla="*/ 0 w 10608"/>
                  <a:gd name="connsiteY1" fmla="*/ 0 h 10374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0608" h="1037489">
                    <a:moveTo>
                      <a:pt x="0" y="1037490"/>
                    </a:moveTo>
                    <a:lnTo>
                      <a:pt x="0" y="0"/>
                    </a:lnTo>
                  </a:path>
                </a:pathLst>
              </a:custGeom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1" name="Free-form: Shape 50">
                <a:extLst>
                  <a:ext uri="{FF2B5EF4-FFF2-40B4-BE49-F238E27FC236}">
                    <a16:creationId xmlns:a16="http://schemas.microsoft.com/office/drawing/2014/main" id="{0A83D56C-7D1A-55FA-3CD9-C2DD291CCCF0}"/>
                  </a:ext>
                </a:extLst>
              </p:cNvPr>
              <p:cNvSpPr/>
              <p:nvPr/>
            </p:nvSpPr>
            <p:spPr>
              <a:xfrm>
                <a:off x="5062352" y="3904924"/>
                <a:ext cx="52924" cy="10595"/>
              </a:xfrm>
              <a:custGeom>
                <a:avLst/>
                <a:gdLst>
                  <a:gd name="connsiteX0" fmla="*/ 0 w 52924"/>
                  <a:gd name="connsiteY0" fmla="*/ 0 h 10595"/>
                  <a:gd name="connsiteX1" fmla="*/ 52925 w 52924"/>
                  <a:gd name="connsiteY1" fmla="*/ 0 h 10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2924" h="10595">
                    <a:moveTo>
                      <a:pt x="0" y="0"/>
                    </a:moveTo>
                    <a:lnTo>
                      <a:pt x="52925" y="0"/>
                    </a:lnTo>
                  </a:path>
                </a:pathLst>
              </a:custGeom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52" name="Graphic 7">
              <a:extLst>
                <a:ext uri="{FF2B5EF4-FFF2-40B4-BE49-F238E27FC236}">
                  <a16:creationId xmlns:a16="http://schemas.microsoft.com/office/drawing/2014/main" id="{DF499DAD-78E3-8823-D4FF-AC88710EDBE7}"/>
                </a:ext>
              </a:extLst>
            </p:cNvPr>
            <p:cNvGrpSpPr/>
            <p:nvPr/>
          </p:nvGrpSpPr>
          <p:grpSpPr>
            <a:xfrm>
              <a:off x="6040298" y="2465700"/>
              <a:ext cx="52914" cy="876769"/>
              <a:chOff x="6040298" y="2465700"/>
              <a:chExt cx="52914" cy="876769"/>
            </a:xfrm>
            <a:noFill/>
          </p:grpSpPr>
          <p:sp>
            <p:nvSpPr>
              <p:cNvPr id="53" name="Free-form: Shape 52">
                <a:extLst>
                  <a:ext uri="{FF2B5EF4-FFF2-40B4-BE49-F238E27FC236}">
                    <a16:creationId xmlns:a16="http://schemas.microsoft.com/office/drawing/2014/main" id="{D3A3F9D4-1C62-8F50-5ED5-4E41C7FC6289}"/>
                  </a:ext>
                </a:extLst>
              </p:cNvPr>
              <p:cNvSpPr/>
              <p:nvPr/>
            </p:nvSpPr>
            <p:spPr>
              <a:xfrm>
                <a:off x="6040298" y="2465700"/>
                <a:ext cx="52914" cy="10595"/>
              </a:xfrm>
              <a:custGeom>
                <a:avLst/>
                <a:gdLst>
                  <a:gd name="connsiteX0" fmla="*/ 0 w 52914"/>
                  <a:gd name="connsiteY0" fmla="*/ 0 h 10595"/>
                  <a:gd name="connsiteX1" fmla="*/ 26457 w 52914"/>
                  <a:gd name="connsiteY1" fmla="*/ 0 h 10595"/>
                  <a:gd name="connsiteX2" fmla="*/ 52914 w 52914"/>
                  <a:gd name="connsiteY2" fmla="*/ 0 h 10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2914" h="10595">
                    <a:moveTo>
                      <a:pt x="0" y="0"/>
                    </a:moveTo>
                    <a:lnTo>
                      <a:pt x="26457" y="0"/>
                    </a:lnTo>
                    <a:lnTo>
                      <a:pt x="52914" y="0"/>
                    </a:lnTo>
                  </a:path>
                </a:pathLst>
              </a:custGeom>
              <a:noFill/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4" name="Free-form: Shape 53">
                <a:extLst>
                  <a:ext uri="{FF2B5EF4-FFF2-40B4-BE49-F238E27FC236}">
                    <a16:creationId xmlns:a16="http://schemas.microsoft.com/office/drawing/2014/main" id="{E94E3585-0392-D212-A95B-B46CB3D5C70E}"/>
                  </a:ext>
                </a:extLst>
              </p:cNvPr>
              <p:cNvSpPr/>
              <p:nvPr/>
            </p:nvSpPr>
            <p:spPr>
              <a:xfrm>
                <a:off x="6066755" y="2465700"/>
                <a:ext cx="10608" cy="876769"/>
              </a:xfrm>
              <a:custGeom>
                <a:avLst/>
                <a:gdLst>
                  <a:gd name="connsiteX0" fmla="*/ 0 w 10608"/>
                  <a:gd name="connsiteY0" fmla="*/ 876769 h 876769"/>
                  <a:gd name="connsiteX1" fmla="*/ 0 w 10608"/>
                  <a:gd name="connsiteY1" fmla="*/ 0 h 8767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0608" h="876769">
                    <a:moveTo>
                      <a:pt x="0" y="876769"/>
                    </a:moveTo>
                    <a:lnTo>
                      <a:pt x="0" y="0"/>
                    </a:lnTo>
                  </a:path>
                </a:pathLst>
              </a:custGeom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5" name="Free-form: Shape 54">
                <a:extLst>
                  <a:ext uri="{FF2B5EF4-FFF2-40B4-BE49-F238E27FC236}">
                    <a16:creationId xmlns:a16="http://schemas.microsoft.com/office/drawing/2014/main" id="{0FFCB512-4028-4001-9A0A-CC14974F614C}"/>
                  </a:ext>
                </a:extLst>
              </p:cNvPr>
              <p:cNvSpPr/>
              <p:nvPr/>
            </p:nvSpPr>
            <p:spPr>
              <a:xfrm>
                <a:off x="6040298" y="3342469"/>
                <a:ext cx="52914" cy="10595"/>
              </a:xfrm>
              <a:custGeom>
                <a:avLst/>
                <a:gdLst>
                  <a:gd name="connsiteX0" fmla="*/ 0 w 52914"/>
                  <a:gd name="connsiteY0" fmla="*/ 0 h 10595"/>
                  <a:gd name="connsiteX1" fmla="*/ 52914 w 52914"/>
                  <a:gd name="connsiteY1" fmla="*/ 0 h 10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2914" h="10595">
                    <a:moveTo>
                      <a:pt x="0" y="0"/>
                    </a:moveTo>
                    <a:lnTo>
                      <a:pt x="52914" y="0"/>
                    </a:lnTo>
                  </a:path>
                </a:pathLst>
              </a:custGeom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56" name="Graphic 7">
              <a:extLst>
                <a:ext uri="{FF2B5EF4-FFF2-40B4-BE49-F238E27FC236}">
                  <a16:creationId xmlns:a16="http://schemas.microsoft.com/office/drawing/2014/main" id="{FBCC07B3-B3ED-FA07-989B-3A8F01FBE1AB}"/>
                </a:ext>
              </a:extLst>
            </p:cNvPr>
            <p:cNvGrpSpPr/>
            <p:nvPr/>
          </p:nvGrpSpPr>
          <p:grpSpPr>
            <a:xfrm>
              <a:off x="7015348" y="2391706"/>
              <a:ext cx="52914" cy="1024563"/>
              <a:chOff x="7015348" y="2391706"/>
              <a:chExt cx="52914" cy="1024563"/>
            </a:xfrm>
            <a:noFill/>
          </p:grpSpPr>
          <p:sp>
            <p:nvSpPr>
              <p:cNvPr id="57" name="Free-form: Shape 56">
                <a:extLst>
                  <a:ext uri="{FF2B5EF4-FFF2-40B4-BE49-F238E27FC236}">
                    <a16:creationId xmlns:a16="http://schemas.microsoft.com/office/drawing/2014/main" id="{BB6B2C31-F611-9796-9D38-BC66CA40973E}"/>
                  </a:ext>
                </a:extLst>
              </p:cNvPr>
              <p:cNvSpPr/>
              <p:nvPr/>
            </p:nvSpPr>
            <p:spPr>
              <a:xfrm>
                <a:off x="7015348" y="2391706"/>
                <a:ext cx="52914" cy="10595"/>
              </a:xfrm>
              <a:custGeom>
                <a:avLst/>
                <a:gdLst>
                  <a:gd name="connsiteX0" fmla="*/ 0 w 52914"/>
                  <a:gd name="connsiteY0" fmla="*/ 0 h 10595"/>
                  <a:gd name="connsiteX1" fmla="*/ 26457 w 52914"/>
                  <a:gd name="connsiteY1" fmla="*/ 0 h 10595"/>
                  <a:gd name="connsiteX2" fmla="*/ 52914 w 52914"/>
                  <a:gd name="connsiteY2" fmla="*/ 0 h 10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2914" h="10595">
                    <a:moveTo>
                      <a:pt x="0" y="0"/>
                    </a:moveTo>
                    <a:lnTo>
                      <a:pt x="26457" y="0"/>
                    </a:lnTo>
                    <a:lnTo>
                      <a:pt x="52914" y="0"/>
                    </a:lnTo>
                  </a:path>
                </a:pathLst>
              </a:custGeom>
              <a:noFill/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8" name="Free-form: Shape 57">
                <a:extLst>
                  <a:ext uri="{FF2B5EF4-FFF2-40B4-BE49-F238E27FC236}">
                    <a16:creationId xmlns:a16="http://schemas.microsoft.com/office/drawing/2014/main" id="{A819BABD-4410-7748-37E4-268764E3C52D}"/>
                  </a:ext>
                </a:extLst>
              </p:cNvPr>
              <p:cNvSpPr/>
              <p:nvPr/>
            </p:nvSpPr>
            <p:spPr>
              <a:xfrm>
                <a:off x="7041805" y="2391706"/>
                <a:ext cx="10608" cy="1024563"/>
              </a:xfrm>
              <a:custGeom>
                <a:avLst/>
                <a:gdLst>
                  <a:gd name="connsiteX0" fmla="*/ 0 w 10608"/>
                  <a:gd name="connsiteY0" fmla="*/ 1024564 h 1024563"/>
                  <a:gd name="connsiteX1" fmla="*/ 0 w 10608"/>
                  <a:gd name="connsiteY1" fmla="*/ 0 h 10245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0608" h="1024563">
                    <a:moveTo>
                      <a:pt x="0" y="1024564"/>
                    </a:moveTo>
                    <a:lnTo>
                      <a:pt x="0" y="0"/>
                    </a:lnTo>
                  </a:path>
                </a:pathLst>
              </a:custGeom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9" name="Free-form: Shape 58">
                <a:extLst>
                  <a:ext uri="{FF2B5EF4-FFF2-40B4-BE49-F238E27FC236}">
                    <a16:creationId xmlns:a16="http://schemas.microsoft.com/office/drawing/2014/main" id="{B18C57D9-E59D-ED5C-3D2C-01F80560E0EA}"/>
                  </a:ext>
                </a:extLst>
              </p:cNvPr>
              <p:cNvSpPr/>
              <p:nvPr/>
            </p:nvSpPr>
            <p:spPr>
              <a:xfrm>
                <a:off x="7015348" y="3416270"/>
                <a:ext cx="52914" cy="10595"/>
              </a:xfrm>
              <a:custGeom>
                <a:avLst/>
                <a:gdLst>
                  <a:gd name="connsiteX0" fmla="*/ 0 w 52914"/>
                  <a:gd name="connsiteY0" fmla="*/ 0 h 10595"/>
                  <a:gd name="connsiteX1" fmla="*/ 52914 w 52914"/>
                  <a:gd name="connsiteY1" fmla="*/ 0 h 10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2914" h="10595">
                    <a:moveTo>
                      <a:pt x="0" y="0"/>
                    </a:moveTo>
                    <a:lnTo>
                      <a:pt x="52914" y="0"/>
                    </a:lnTo>
                  </a:path>
                </a:pathLst>
              </a:custGeom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60" name="Graphic 7">
              <a:extLst>
                <a:ext uri="{FF2B5EF4-FFF2-40B4-BE49-F238E27FC236}">
                  <a16:creationId xmlns:a16="http://schemas.microsoft.com/office/drawing/2014/main" id="{0343B9CD-7FEC-14A7-DA0C-F0E24869EF43}"/>
                </a:ext>
              </a:extLst>
            </p:cNvPr>
            <p:cNvGrpSpPr/>
            <p:nvPr/>
          </p:nvGrpSpPr>
          <p:grpSpPr>
            <a:xfrm>
              <a:off x="8005196" y="2096519"/>
              <a:ext cx="52924" cy="1038544"/>
              <a:chOff x="8005196" y="2096519"/>
              <a:chExt cx="52924" cy="1038544"/>
            </a:xfrm>
            <a:noFill/>
          </p:grpSpPr>
          <p:sp>
            <p:nvSpPr>
              <p:cNvPr id="61" name="Free-form: Shape 60">
                <a:extLst>
                  <a:ext uri="{FF2B5EF4-FFF2-40B4-BE49-F238E27FC236}">
                    <a16:creationId xmlns:a16="http://schemas.microsoft.com/office/drawing/2014/main" id="{B8D00796-DEB6-571C-53B9-F9BA4CF468CF}"/>
                  </a:ext>
                </a:extLst>
              </p:cNvPr>
              <p:cNvSpPr/>
              <p:nvPr/>
            </p:nvSpPr>
            <p:spPr>
              <a:xfrm>
                <a:off x="8005196" y="2096519"/>
                <a:ext cx="52924" cy="10595"/>
              </a:xfrm>
              <a:custGeom>
                <a:avLst/>
                <a:gdLst>
                  <a:gd name="connsiteX0" fmla="*/ 0 w 52924"/>
                  <a:gd name="connsiteY0" fmla="*/ 0 h 10595"/>
                  <a:gd name="connsiteX1" fmla="*/ 26468 w 52924"/>
                  <a:gd name="connsiteY1" fmla="*/ 0 h 10595"/>
                  <a:gd name="connsiteX2" fmla="*/ 52925 w 52924"/>
                  <a:gd name="connsiteY2" fmla="*/ 0 h 10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2924" h="10595">
                    <a:moveTo>
                      <a:pt x="0" y="0"/>
                    </a:moveTo>
                    <a:lnTo>
                      <a:pt x="26468" y="0"/>
                    </a:lnTo>
                    <a:lnTo>
                      <a:pt x="52925" y="0"/>
                    </a:lnTo>
                  </a:path>
                </a:pathLst>
              </a:custGeom>
              <a:noFill/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2" name="Free-form: Shape 61">
                <a:extLst>
                  <a:ext uri="{FF2B5EF4-FFF2-40B4-BE49-F238E27FC236}">
                    <a16:creationId xmlns:a16="http://schemas.microsoft.com/office/drawing/2014/main" id="{3317F14E-C11B-1DAC-299A-FBA59B72B00B}"/>
                  </a:ext>
                </a:extLst>
              </p:cNvPr>
              <p:cNvSpPr/>
              <p:nvPr/>
            </p:nvSpPr>
            <p:spPr>
              <a:xfrm>
                <a:off x="8031664" y="2096519"/>
                <a:ext cx="10608" cy="1038544"/>
              </a:xfrm>
              <a:custGeom>
                <a:avLst/>
                <a:gdLst>
                  <a:gd name="connsiteX0" fmla="*/ 0 w 10608"/>
                  <a:gd name="connsiteY0" fmla="*/ 1038545 h 1038544"/>
                  <a:gd name="connsiteX1" fmla="*/ 0 w 10608"/>
                  <a:gd name="connsiteY1" fmla="*/ 0 h 10385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0608" h="1038544">
                    <a:moveTo>
                      <a:pt x="0" y="1038545"/>
                    </a:moveTo>
                    <a:lnTo>
                      <a:pt x="0" y="0"/>
                    </a:lnTo>
                  </a:path>
                </a:pathLst>
              </a:custGeom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3" name="Free-form: Shape 62">
                <a:extLst>
                  <a:ext uri="{FF2B5EF4-FFF2-40B4-BE49-F238E27FC236}">
                    <a16:creationId xmlns:a16="http://schemas.microsoft.com/office/drawing/2014/main" id="{E56E0486-A5DF-69F9-2AFA-2C3525C2718D}"/>
                  </a:ext>
                </a:extLst>
              </p:cNvPr>
              <p:cNvSpPr/>
              <p:nvPr/>
            </p:nvSpPr>
            <p:spPr>
              <a:xfrm>
                <a:off x="8005196" y="3135064"/>
                <a:ext cx="52924" cy="10595"/>
              </a:xfrm>
              <a:custGeom>
                <a:avLst/>
                <a:gdLst>
                  <a:gd name="connsiteX0" fmla="*/ 0 w 52924"/>
                  <a:gd name="connsiteY0" fmla="*/ 0 h 10595"/>
                  <a:gd name="connsiteX1" fmla="*/ 52925 w 52924"/>
                  <a:gd name="connsiteY1" fmla="*/ 0 h 10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2924" h="10595">
                    <a:moveTo>
                      <a:pt x="0" y="0"/>
                    </a:moveTo>
                    <a:lnTo>
                      <a:pt x="52925" y="0"/>
                    </a:lnTo>
                  </a:path>
                </a:pathLst>
              </a:custGeom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64" name="Free-form: Shape 63">
              <a:extLst>
                <a:ext uri="{FF2B5EF4-FFF2-40B4-BE49-F238E27FC236}">
                  <a16:creationId xmlns:a16="http://schemas.microsoft.com/office/drawing/2014/main" id="{20628A11-8E1E-06C3-2756-2094F4A98CCD}"/>
                </a:ext>
              </a:extLst>
            </p:cNvPr>
            <p:cNvSpPr/>
            <p:nvPr/>
          </p:nvSpPr>
          <p:spPr>
            <a:xfrm>
              <a:off x="4128792" y="3226009"/>
              <a:ext cx="25958" cy="25928"/>
            </a:xfrm>
            <a:custGeom>
              <a:avLst/>
              <a:gdLst>
                <a:gd name="connsiteX0" fmla="*/ 25958 w 25958"/>
                <a:gd name="connsiteY0" fmla="*/ 25928 h 25928"/>
                <a:gd name="connsiteX1" fmla="*/ 0 w 25958"/>
                <a:gd name="connsiteY1" fmla="*/ 25928 h 25928"/>
                <a:gd name="connsiteX2" fmla="*/ 12985 w 25958"/>
                <a:gd name="connsiteY2" fmla="*/ 0 h 25928"/>
                <a:gd name="connsiteX3" fmla="*/ 25958 w 25958"/>
                <a:gd name="connsiteY3" fmla="*/ 25928 h 25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958" h="25928">
                  <a:moveTo>
                    <a:pt x="25958" y="25928"/>
                  </a:moveTo>
                  <a:lnTo>
                    <a:pt x="0" y="25928"/>
                  </a:lnTo>
                  <a:lnTo>
                    <a:pt x="12985" y="0"/>
                  </a:lnTo>
                  <a:lnTo>
                    <a:pt x="25958" y="25928"/>
                  </a:lnTo>
                  <a:close/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" name="Free-form: Shape 64">
              <a:extLst>
                <a:ext uri="{FF2B5EF4-FFF2-40B4-BE49-F238E27FC236}">
                  <a16:creationId xmlns:a16="http://schemas.microsoft.com/office/drawing/2014/main" id="{E06F280D-277C-D6CE-07D6-76143B226516}"/>
                </a:ext>
              </a:extLst>
            </p:cNvPr>
            <p:cNvSpPr/>
            <p:nvPr/>
          </p:nvSpPr>
          <p:spPr>
            <a:xfrm>
              <a:off x="5116624" y="3189156"/>
              <a:ext cx="25958" cy="25928"/>
            </a:xfrm>
            <a:custGeom>
              <a:avLst/>
              <a:gdLst>
                <a:gd name="connsiteX0" fmla="*/ 25959 w 25958"/>
                <a:gd name="connsiteY0" fmla="*/ 25928 h 25928"/>
                <a:gd name="connsiteX1" fmla="*/ 0 w 25958"/>
                <a:gd name="connsiteY1" fmla="*/ 25928 h 25928"/>
                <a:gd name="connsiteX2" fmla="*/ 12974 w 25958"/>
                <a:gd name="connsiteY2" fmla="*/ 0 h 25928"/>
                <a:gd name="connsiteX3" fmla="*/ 25959 w 25958"/>
                <a:gd name="connsiteY3" fmla="*/ 25928 h 25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958" h="25928">
                  <a:moveTo>
                    <a:pt x="25959" y="25928"/>
                  </a:moveTo>
                  <a:lnTo>
                    <a:pt x="0" y="25928"/>
                  </a:lnTo>
                  <a:lnTo>
                    <a:pt x="12974" y="0"/>
                  </a:lnTo>
                  <a:lnTo>
                    <a:pt x="25959" y="25928"/>
                  </a:lnTo>
                  <a:close/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" name="Free-form: Shape 65">
              <a:extLst>
                <a:ext uri="{FF2B5EF4-FFF2-40B4-BE49-F238E27FC236}">
                  <a16:creationId xmlns:a16="http://schemas.microsoft.com/office/drawing/2014/main" id="{BC20766E-038E-767D-8AC6-9E962AFD13D8}"/>
                </a:ext>
              </a:extLst>
            </p:cNvPr>
            <p:cNvSpPr/>
            <p:nvPr/>
          </p:nvSpPr>
          <p:spPr>
            <a:xfrm>
              <a:off x="6091473" y="3106126"/>
              <a:ext cx="25958" cy="25928"/>
            </a:xfrm>
            <a:custGeom>
              <a:avLst/>
              <a:gdLst>
                <a:gd name="connsiteX0" fmla="*/ 25958 w 25958"/>
                <a:gd name="connsiteY0" fmla="*/ 25928 h 25928"/>
                <a:gd name="connsiteX1" fmla="*/ 0 w 25958"/>
                <a:gd name="connsiteY1" fmla="*/ 25928 h 25928"/>
                <a:gd name="connsiteX2" fmla="*/ 12985 w 25958"/>
                <a:gd name="connsiteY2" fmla="*/ 0 h 25928"/>
                <a:gd name="connsiteX3" fmla="*/ 25958 w 25958"/>
                <a:gd name="connsiteY3" fmla="*/ 25928 h 25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958" h="25928">
                  <a:moveTo>
                    <a:pt x="25958" y="25928"/>
                  </a:moveTo>
                  <a:lnTo>
                    <a:pt x="0" y="25928"/>
                  </a:lnTo>
                  <a:lnTo>
                    <a:pt x="12985" y="0"/>
                  </a:lnTo>
                  <a:lnTo>
                    <a:pt x="25958" y="25928"/>
                  </a:lnTo>
                  <a:close/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" name="Free-form: Shape 66">
              <a:extLst>
                <a:ext uri="{FF2B5EF4-FFF2-40B4-BE49-F238E27FC236}">
                  <a16:creationId xmlns:a16="http://schemas.microsoft.com/office/drawing/2014/main" id="{4B5C785C-117A-B573-087D-F9266DA9F4AA}"/>
                </a:ext>
              </a:extLst>
            </p:cNvPr>
            <p:cNvSpPr/>
            <p:nvPr/>
          </p:nvSpPr>
          <p:spPr>
            <a:xfrm>
              <a:off x="7071073" y="2982853"/>
              <a:ext cx="25958" cy="25929"/>
            </a:xfrm>
            <a:custGeom>
              <a:avLst/>
              <a:gdLst>
                <a:gd name="connsiteX0" fmla="*/ 25959 w 25958"/>
                <a:gd name="connsiteY0" fmla="*/ 25929 h 25929"/>
                <a:gd name="connsiteX1" fmla="*/ 0 w 25958"/>
                <a:gd name="connsiteY1" fmla="*/ 25929 h 25929"/>
                <a:gd name="connsiteX2" fmla="*/ 12985 w 25958"/>
                <a:gd name="connsiteY2" fmla="*/ 0 h 25929"/>
                <a:gd name="connsiteX3" fmla="*/ 25959 w 25958"/>
                <a:gd name="connsiteY3" fmla="*/ 25929 h 259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958" h="25929">
                  <a:moveTo>
                    <a:pt x="25959" y="25929"/>
                  </a:moveTo>
                  <a:lnTo>
                    <a:pt x="0" y="25929"/>
                  </a:lnTo>
                  <a:lnTo>
                    <a:pt x="12985" y="0"/>
                  </a:lnTo>
                  <a:lnTo>
                    <a:pt x="25959" y="25929"/>
                  </a:lnTo>
                  <a:close/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" name="Free-form: Shape 67">
              <a:extLst>
                <a:ext uri="{FF2B5EF4-FFF2-40B4-BE49-F238E27FC236}">
                  <a16:creationId xmlns:a16="http://schemas.microsoft.com/office/drawing/2014/main" id="{91C61210-F7F6-B9F7-1E91-35AF489C8AA3}"/>
                </a:ext>
              </a:extLst>
            </p:cNvPr>
            <p:cNvSpPr/>
            <p:nvPr/>
          </p:nvSpPr>
          <p:spPr>
            <a:xfrm>
              <a:off x="8055108" y="2841506"/>
              <a:ext cx="25958" cy="25928"/>
            </a:xfrm>
            <a:custGeom>
              <a:avLst/>
              <a:gdLst>
                <a:gd name="connsiteX0" fmla="*/ 25958 w 25958"/>
                <a:gd name="connsiteY0" fmla="*/ 25928 h 25928"/>
                <a:gd name="connsiteX1" fmla="*/ 0 w 25958"/>
                <a:gd name="connsiteY1" fmla="*/ 25928 h 25928"/>
                <a:gd name="connsiteX2" fmla="*/ 12985 w 25958"/>
                <a:gd name="connsiteY2" fmla="*/ 0 h 25928"/>
                <a:gd name="connsiteX3" fmla="*/ 25958 w 25958"/>
                <a:gd name="connsiteY3" fmla="*/ 25928 h 25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958" h="25928">
                  <a:moveTo>
                    <a:pt x="25958" y="25928"/>
                  </a:moveTo>
                  <a:lnTo>
                    <a:pt x="0" y="25928"/>
                  </a:lnTo>
                  <a:lnTo>
                    <a:pt x="12985" y="0"/>
                  </a:lnTo>
                  <a:lnTo>
                    <a:pt x="25958" y="25928"/>
                  </a:lnTo>
                  <a:close/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69" name="Graphic 7">
              <a:extLst>
                <a:ext uri="{FF2B5EF4-FFF2-40B4-BE49-F238E27FC236}">
                  <a16:creationId xmlns:a16="http://schemas.microsoft.com/office/drawing/2014/main" id="{09CCF4E0-FB00-C3CC-C339-F3EF89F71A18}"/>
                </a:ext>
              </a:extLst>
            </p:cNvPr>
            <p:cNvGrpSpPr/>
            <p:nvPr/>
          </p:nvGrpSpPr>
          <p:grpSpPr>
            <a:xfrm>
              <a:off x="5103141" y="2806866"/>
              <a:ext cx="52914" cy="795881"/>
              <a:chOff x="5103141" y="2806866"/>
              <a:chExt cx="52914" cy="795881"/>
            </a:xfrm>
            <a:noFill/>
          </p:grpSpPr>
          <p:sp>
            <p:nvSpPr>
              <p:cNvPr id="70" name="Free-form: Shape 69">
                <a:extLst>
                  <a:ext uri="{FF2B5EF4-FFF2-40B4-BE49-F238E27FC236}">
                    <a16:creationId xmlns:a16="http://schemas.microsoft.com/office/drawing/2014/main" id="{146FCB7A-8C77-DE79-452F-31CEF6457360}"/>
                  </a:ext>
                </a:extLst>
              </p:cNvPr>
              <p:cNvSpPr/>
              <p:nvPr/>
            </p:nvSpPr>
            <p:spPr>
              <a:xfrm>
                <a:off x="5103141" y="2806866"/>
                <a:ext cx="52914" cy="10595"/>
              </a:xfrm>
              <a:custGeom>
                <a:avLst/>
                <a:gdLst>
                  <a:gd name="connsiteX0" fmla="*/ 0 w 52914"/>
                  <a:gd name="connsiteY0" fmla="*/ 0 h 10595"/>
                  <a:gd name="connsiteX1" fmla="*/ 26457 w 52914"/>
                  <a:gd name="connsiteY1" fmla="*/ 0 h 10595"/>
                  <a:gd name="connsiteX2" fmla="*/ 52914 w 52914"/>
                  <a:gd name="connsiteY2" fmla="*/ 0 h 10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2914" h="10595">
                    <a:moveTo>
                      <a:pt x="0" y="0"/>
                    </a:moveTo>
                    <a:lnTo>
                      <a:pt x="26457" y="0"/>
                    </a:lnTo>
                    <a:lnTo>
                      <a:pt x="52914" y="0"/>
                    </a:lnTo>
                  </a:path>
                </a:pathLst>
              </a:custGeom>
              <a:noFill/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1" name="Free-form: Shape 70">
                <a:extLst>
                  <a:ext uri="{FF2B5EF4-FFF2-40B4-BE49-F238E27FC236}">
                    <a16:creationId xmlns:a16="http://schemas.microsoft.com/office/drawing/2014/main" id="{F356820C-2186-847B-29B6-2D4AD07EC2D9}"/>
                  </a:ext>
                </a:extLst>
              </p:cNvPr>
              <p:cNvSpPr/>
              <p:nvPr/>
            </p:nvSpPr>
            <p:spPr>
              <a:xfrm>
                <a:off x="5129598" y="2806866"/>
                <a:ext cx="10608" cy="795881"/>
              </a:xfrm>
              <a:custGeom>
                <a:avLst/>
                <a:gdLst>
                  <a:gd name="connsiteX0" fmla="*/ 0 w 10608"/>
                  <a:gd name="connsiteY0" fmla="*/ 795882 h 795881"/>
                  <a:gd name="connsiteX1" fmla="*/ 0 w 10608"/>
                  <a:gd name="connsiteY1" fmla="*/ 0 h 7958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0608" h="795881">
                    <a:moveTo>
                      <a:pt x="0" y="795882"/>
                    </a:moveTo>
                    <a:lnTo>
                      <a:pt x="0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2" name="Free-form: Shape 71">
                <a:extLst>
                  <a:ext uri="{FF2B5EF4-FFF2-40B4-BE49-F238E27FC236}">
                    <a16:creationId xmlns:a16="http://schemas.microsoft.com/office/drawing/2014/main" id="{5004A73B-5433-A3B4-18A8-6D1E5710FA78}"/>
                  </a:ext>
                </a:extLst>
              </p:cNvPr>
              <p:cNvSpPr/>
              <p:nvPr/>
            </p:nvSpPr>
            <p:spPr>
              <a:xfrm>
                <a:off x="5103141" y="3602748"/>
                <a:ext cx="52914" cy="10595"/>
              </a:xfrm>
              <a:custGeom>
                <a:avLst/>
                <a:gdLst>
                  <a:gd name="connsiteX0" fmla="*/ 0 w 52914"/>
                  <a:gd name="connsiteY0" fmla="*/ 0 h 10595"/>
                  <a:gd name="connsiteX1" fmla="*/ 52914 w 52914"/>
                  <a:gd name="connsiteY1" fmla="*/ 0 h 10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2914" h="10595">
                    <a:moveTo>
                      <a:pt x="0" y="0"/>
                    </a:moveTo>
                    <a:lnTo>
                      <a:pt x="52914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73" name="Graphic 7">
              <a:extLst>
                <a:ext uri="{FF2B5EF4-FFF2-40B4-BE49-F238E27FC236}">
                  <a16:creationId xmlns:a16="http://schemas.microsoft.com/office/drawing/2014/main" id="{44925016-FBD4-D8A2-E61D-3D6C1B103261}"/>
                </a:ext>
              </a:extLst>
            </p:cNvPr>
            <p:cNvGrpSpPr/>
            <p:nvPr/>
          </p:nvGrpSpPr>
          <p:grpSpPr>
            <a:xfrm>
              <a:off x="6078000" y="2389581"/>
              <a:ext cx="52914" cy="1459502"/>
              <a:chOff x="6078000" y="2389581"/>
              <a:chExt cx="52914" cy="1459502"/>
            </a:xfrm>
            <a:noFill/>
          </p:grpSpPr>
          <p:sp>
            <p:nvSpPr>
              <p:cNvPr id="74" name="Free-form: Shape 73">
                <a:extLst>
                  <a:ext uri="{FF2B5EF4-FFF2-40B4-BE49-F238E27FC236}">
                    <a16:creationId xmlns:a16="http://schemas.microsoft.com/office/drawing/2014/main" id="{256C8826-17F2-9D5B-AB0B-363339A3E32E}"/>
                  </a:ext>
                </a:extLst>
              </p:cNvPr>
              <p:cNvSpPr/>
              <p:nvPr/>
            </p:nvSpPr>
            <p:spPr>
              <a:xfrm>
                <a:off x="6078000" y="2389581"/>
                <a:ext cx="52913" cy="10595"/>
              </a:xfrm>
              <a:custGeom>
                <a:avLst/>
                <a:gdLst>
                  <a:gd name="connsiteX0" fmla="*/ 0 w 52913"/>
                  <a:gd name="connsiteY0" fmla="*/ 0 h 10595"/>
                  <a:gd name="connsiteX1" fmla="*/ 26457 w 52913"/>
                  <a:gd name="connsiteY1" fmla="*/ 0 h 10595"/>
                  <a:gd name="connsiteX2" fmla="*/ 52914 w 52913"/>
                  <a:gd name="connsiteY2" fmla="*/ 0 h 10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2913" h="10595">
                    <a:moveTo>
                      <a:pt x="0" y="0"/>
                    </a:moveTo>
                    <a:lnTo>
                      <a:pt x="26457" y="0"/>
                    </a:lnTo>
                    <a:lnTo>
                      <a:pt x="52914" y="0"/>
                    </a:lnTo>
                  </a:path>
                </a:pathLst>
              </a:custGeom>
              <a:noFill/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5" name="Free-form: Shape 74">
                <a:extLst>
                  <a:ext uri="{FF2B5EF4-FFF2-40B4-BE49-F238E27FC236}">
                    <a16:creationId xmlns:a16="http://schemas.microsoft.com/office/drawing/2014/main" id="{1AA36820-D11E-C77A-F01B-FF25991A3007}"/>
                  </a:ext>
                </a:extLst>
              </p:cNvPr>
              <p:cNvSpPr/>
              <p:nvPr/>
            </p:nvSpPr>
            <p:spPr>
              <a:xfrm>
                <a:off x="6104457" y="2389581"/>
                <a:ext cx="10608" cy="1459502"/>
              </a:xfrm>
              <a:custGeom>
                <a:avLst/>
                <a:gdLst>
                  <a:gd name="connsiteX0" fmla="*/ 0 w 10608"/>
                  <a:gd name="connsiteY0" fmla="*/ 1459503 h 1459502"/>
                  <a:gd name="connsiteX1" fmla="*/ 0 w 10608"/>
                  <a:gd name="connsiteY1" fmla="*/ 0 h 14595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0608" h="1459502">
                    <a:moveTo>
                      <a:pt x="0" y="1459503"/>
                    </a:moveTo>
                    <a:lnTo>
                      <a:pt x="0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6" name="Free-form: Shape 75">
                <a:extLst>
                  <a:ext uri="{FF2B5EF4-FFF2-40B4-BE49-F238E27FC236}">
                    <a16:creationId xmlns:a16="http://schemas.microsoft.com/office/drawing/2014/main" id="{212BA107-9C35-6C64-1EA8-604BC149DE93}"/>
                  </a:ext>
                </a:extLst>
              </p:cNvPr>
              <p:cNvSpPr/>
              <p:nvPr/>
            </p:nvSpPr>
            <p:spPr>
              <a:xfrm>
                <a:off x="6078000" y="3849083"/>
                <a:ext cx="52914" cy="10595"/>
              </a:xfrm>
              <a:custGeom>
                <a:avLst/>
                <a:gdLst>
                  <a:gd name="connsiteX0" fmla="*/ 0 w 52914"/>
                  <a:gd name="connsiteY0" fmla="*/ 0 h 10595"/>
                  <a:gd name="connsiteX1" fmla="*/ 52914 w 52914"/>
                  <a:gd name="connsiteY1" fmla="*/ 0 h 10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2914" h="10595">
                    <a:moveTo>
                      <a:pt x="0" y="0"/>
                    </a:moveTo>
                    <a:lnTo>
                      <a:pt x="52914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77" name="Graphic 7">
              <a:extLst>
                <a:ext uri="{FF2B5EF4-FFF2-40B4-BE49-F238E27FC236}">
                  <a16:creationId xmlns:a16="http://schemas.microsoft.com/office/drawing/2014/main" id="{15DBA2D5-15FF-0747-5AA7-CA067F0D934F}"/>
                </a:ext>
              </a:extLst>
            </p:cNvPr>
            <p:cNvGrpSpPr/>
            <p:nvPr/>
          </p:nvGrpSpPr>
          <p:grpSpPr>
            <a:xfrm>
              <a:off x="7057601" y="2365873"/>
              <a:ext cx="52914" cy="1269796"/>
              <a:chOff x="7057601" y="2365873"/>
              <a:chExt cx="52914" cy="1269796"/>
            </a:xfrm>
            <a:noFill/>
          </p:grpSpPr>
          <p:sp>
            <p:nvSpPr>
              <p:cNvPr id="78" name="Free-form: Shape 77">
                <a:extLst>
                  <a:ext uri="{FF2B5EF4-FFF2-40B4-BE49-F238E27FC236}">
                    <a16:creationId xmlns:a16="http://schemas.microsoft.com/office/drawing/2014/main" id="{5D76A20E-4300-7453-895E-DFA2DA160740}"/>
                  </a:ext>
                </a:extLst>
              </p:cNvPr>
              <p:cNvSpPr/>
              <p:nvPr/>
            </p:nvSpPr>
            <p:spPr>
              <a:xfrm>
                <a:off x="7057601" y="2365873"/>
                <a:ext cx="52914" cy="10595"/>
              </a:xfrm>
              <a:custGeom>
                <a:avLst/>
                <a:gdLst>
                  <a:gd name="connsiteX0" fmla="*/ 0 w 52914"/>
                  <a:gd name="connsiteY0" fmla="*/ 0 h 10595"/>
                  <a:gd name="connsiteX1" fmla="*/ 26457 w 52914"/>
                  <a:gd name="connsiteY1" fmla="*/ 0 h 10595"/>
                  <a:gd name="connsiteX2" fmla="*/ 52914 w 52914"/>
                  <a:gd name="connsiteY2" fmla="*/ 0 h 10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2914" h="10595">
                    <a:moveTo>
                      <a:pt x="0" y="0"/>
                    </a:moveTo>
                    <a:lnTo>
                      <a:pt x="26457" y="0"/>
                    </a:lnTo>
                    <a:lnTo>
                      <a:pt x="52914" y="0"/>
                    </a:lnTo>
                  </a:path>
                </a:pathLst>
              </a:custGeom>
              <a:noFill/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9" name="Free-form: Shape 78">
                <a:extLst>
                  <a:ext uri="{FF2B5EF4-FFF2-40B4-BE49-F238E27FC236}">
                    <a16:creationId xmlns:a16="http://schemas.microsoft.com/office/drawing/2014/main" id="{8F9D727C-81F4-7DAA-BECB-26112FCF3126}"/>
                  </a:ext>
                </a:extLst>
              </p:cNvPr>
              <p:cNvSpPr/>
              <p:nvPr/>
            </p:nvSpPr>
            <p:spPr>
              <a:xfrm>
                <a:off x="7084058" y="2365873"/>
                <a:ext cx="10608" cy="1269796"/>
              </a:xfrm>
              <a:custGeom>
                <a:avLst/>
                <a:gdLst>
                  <a:gd name="connsiteX0" fmla="*/ 0 w 10608"/>
                  <a:gd name="connsiteY0" fmla="*/ 1269797 h 1269796"/>
                  <a:gd name="connsiteX1" fmla="*/ 0 w 10608"/>
                  <a:gd name="connsiteY1" fmla="*/ 0 h 12697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0608" h="1269796">
                    <a:moveTo>
                      <a:pt x="0" y="1269797"/>
                    </a:moveTo>
                    <a:lnTo>
                      <a:pt x="0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0" name="Free-form: Shape 79">
                <a:extLst>
                  <a:ext uri="{FF2B5EF4-FFF2-40B4-BE49-F238E27FC236}">
                    <a16:creationId xmlns:a16="http://schemas.microsoft.com/office/drawing/2014/main" id="{0D332387-46BB-05C5-AA03-008647C80F58}"/>
                  </a:ext>
                </a:extLst>
              </p:cNvPr>
              <p:cNvSpPr/>
              <p:nvPr/>
            </p:nvSpPr>
            <p:spPr>
              <a:xfrm>
                <a:off x="7057601" y="3635670"/>
                <a:ext cx="52914" cy="10595"/>
              </a:xfrm>
              <a:custGeom>
                <a:avLst/>
                <a:gdLst>
                  <a:gd name="connsiteX0" fmla="*/ 0 w 52914"/>
                  <a:gd name="connsiteY0" fmla="*/ 0 h 10595"/>
                  <a:gd name="connsiteX1" fmla="*/ 52914 w 52914"/>
                  <a:gd name="connsiteY1" fmla="*/ 0 h 10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2914" h="10595">
                    <a:moveTo>
                      <a:pt x="0" y="0"/>
                    </a:moveTo>
                    <a:lnTo>
                      <a:pt x="52914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81" name="Graphic 7">
              <a:extLst>
                <a:ext uri="{FF2B5EF4-FFF2-40B4-BE49-F238E27FC236}">
                  <a16:creationId xmlns:a16="http://schemas.microsoft.com/office/drawing/2014/main" id="{0A9641D3-B18B-E98E-7A3F-9330F5E3AB46}"/>
                </a:ext>
              </a:extLst>
            </p:cNvPr>
            <p:cNvGrpSpPr/>
            <p:nvPr/>
          </p:nvGrpSpPr>
          <p:grpSpPr>
            <a:xfrm>
              <a:off x="8041635" y="2175299"/>
              <a:ext cx="52914" cy="1358649"/>
              <a:chOff x="8041635" y="2175299"/>
              <a:chExt cx="52914" cy="1358649"/>
            </a:xfrm>
            <a:noFill/>
          </p:grpSpPr>
          <p:sp>
            <p:nvSpPr>
              <p:cNvPr id="82" name="Free-form: Shape 81">
                <a:extLst>
                  <a:ext uri="{FF2B5EF4-FFF2-40B4-BE49-F238E27FC236}">
                    <a16:creationId xmlns:a16="http://schemas.microsoft.com/office/drawing/2014/main" id="{CE25FF57-2946-9A1B-3A48-0DB684D3EC1A}"/>
                  </a:ext>
                </a:extLst>
              </p:cNvPr>
              <p:cNvSpPr/>
              <p:nvPr/>
            </p:nvSpPr>
            <p:spPr>
              <a:xfrm>
                <a:off x="8041635" y="2175299"/>
                <a:ext cx="52914" cy="10595"/>
              </a:xfrm>
              <a:custGeom>
                <a:avLst/>
                <a:gdLst>
                  <a:gd name="connsiteX0" fmla="*/ 0 w 52914"/>
                  <a:gd name="connsiteY0" fmla="*/ 0 h 10595"/>
                  <a:gd name="connsiteX1" fmla="*/ 26457 w 52914"/>
                  <a:gd name="connsiteY1" fmla="*/ 0 h 10595"/>
                  <a:gd name="connsiteX2" fmla="*/ 52914 w 52914"/>
                  <a:gd name="connsiteY2" fmla="*/ 0 h 10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2914" h="10595">
                    <a:moveTo>
                      <a:pt x="0" y="0"/>
                    </a:moveTo>
                    <a:lnTo>
                      <a:pt x="26457" y="0"/>
                    </a:lnTo>
                    <a:lnTo>
                      <a:pt x="52914" y="0"/>
                    </a:lnTo>
                  </a:path>
                </a:pathLst>
              </a:custGeom>
              <a:noFill/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3" name="Free-form: Shape 82">
                <a:extLst>
                  <a:ext uri="{FF2B5EF4-FFF2-40B4-BE49-F238E27FC236}">
                    <a16:creationId xmlns:a16="http://schemas.microsoft.com/office/drawing/2014/main" id="{022709F4-F16D-3DFF-096C-BC372ADCBC21}"/>
                  </a:ext>
                </a:extLst>
              </p:cNvPr>
              <p:cNvSpPr/>
              <p:nvPr/>
            </p:nvSpPr>
            <p:spPr>
              <a:xfrm>
                <a:off x="8068093" y="2175299"/>
                <a:ext cx="10608" cy="1358649"/>
              </a:xfrm>
              <a:custGeom>
                <a:avLst/>
                <a:gdLst>
                  <a:gd name="connsiteX0" fmla="*/ 0 w 10608"/>
                  <a:gd name="connsiteY0" fmla="*/ 1358649 h 1358649"/>
                  <a:gd name="connsiteX1" fmla="*/ 0 w 10608"/>
                  <a:gd name="connsiteY1" fmla="*/ 0 h 13586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0608" h="1358649">
                    <a:moveTo>
                      <a:pt x="0" y="1358649"/>
                    </a:moveTo>
                    <a:lnTo>
                      <a:pt x="0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4" name="Free-form: Shape 83">
                <a:extLst>
                  <a:ext uri="{FF2B5EF4-FFF2-40B4-BE49-F238E27FC236}">
                    <a16:creationId xmlns:a16="http://schemas.microsoft.com/office/drawing/2014/main" id="{7D77CBF5-F763-261C-47E6-A6FBD0692716}"/>
                  </a:ext>
                </a:extLst>
              </p:cNvPr>
              <p:cNvSpPr/>
              <p:nvPr/>
            </p:nvSpPr>
            <p:spPr>
              <a:xfrm>
                <a:off x="8041635" y="3533949"/>
                <a:ext cx="52914" cy="10595"/>
              </a:xfrm>
              <a:custGeom>
                <a:avLst/>
                <a:gdLst>
                  <a:gd name="connsiteX0" fmla="*/ 0 w 52914"/>
                  <a:gd name="connsiteY0" fmla="*/ 0 h 10595"/>
                  <a:gd name="connsiteX1" fmla="*/ 52914 w 52914"/>
                  <a:gd name="connsiteY1" fmla="*/ 0 h 10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2914" h="10595">
                    <a:moveTo>
                      <a:pt x="0" y="0"/>
                    </a:moveTo>
                    <a:lnTo>
                      <a:pt x="52914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85" name="Graphic 7">
              <a:extLst>
                <a:ext uri="{FF2B5EF4-FFF2-40B4-BE49-F238E27FC236}">
                  <a16:creationId xmlns:a16="http://schemas.microsoft.com/office/drawing/2014/main" id="{98B21F40-72D5-0BCD-D1ED-8089A993A448}"/>
                </a:ext>
              </a:extLst>
            </p:cNvPr>
            <p:cNvGrpSpPr/>
            <p:nvPr/>
          </p:nvGrpSpPr>
          <p:grpSpPr>
            <a:xfrm>
              <a:off x="4725667" y="4896827"/>
              <a:ext cx="2465387" cy="207749"/>
              <a:chOff x="4725667" y="4896827"/>
              <a:chExt cx="2465387" cy="207749"/>
            </a:xfrm>
          </p:grpSpPr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EB7B5853-0FB6-C257-C379-86BA4F9A9F56}"/>
                  </a:ext>
                </a:extLst>
              </p:cNvPr>
              <p:cNvSpPr txBox="1"/>
              <p:nvPr/>
            </p:nvSpPr>
            <p:spPr>
              <a:xfrm>
                <a:off x="4943543" y="4896827"/>
                <a:ext cx="963725" cy="2077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750" spc="0" baseline="0" dirty="0" err="1">
                    <a:ln/>
                    <a:solidFill>
                      <a:srgbClr val="EB1700"/>
                    </a:solidFill>
                    <a:latin typeface="Arial"/>
                    <a:cs typeface="Arial"/>
                    <a:sym typeface="Arial"/>
                    <a:rtl val="0"/>
                  </a:rPr>
                  <a:t>D+immediate</a:t>
                </a:r>
                <a:r>
                  <a:rPr lang="en-US" sz="750" spc="0" baseline="0" dirty="0">
                    <a:ln/>
                    <a:solidFill>
                      <a:srgbClr val="EB1700"/>
                    </a:solidFill>
                    <a:latin typeface="Arial"/>
                    <a:cs typeface="Arial"/>
                    <a:sym typeface="Arial"/>
                    <a:rtl val="0"/>
                  </a:rPr>
                  <a:t> </a:t>
                </a:r>
                <a:r>
                  <a:rPr lang="en-US" sz="750" spc="0" baseline="0" dirty="0" err="1">
                    <a:ln/>
                    <a:solidFill>
                      <a:srgbClr val="EB1700"/>
                    </a:solidFill>
                    <a:latin typeface="Arial"/>
                    <a:cs typeface="Arial"/>
                    <a:sym typeface="Arial"/>
                    <a:rtl val="0"/>
                  </a:rPr>
                  <a:t>VCd</a:t>
                </a:r>
                <a:endParaRPr lang="en-US" sz="750" spc="0" baseline="0" dirty="0">
                  <a:ln/>
                  <a:solidFill>
                    <a:srgbClr val="EB1700"/>
                  </a:solidFill>
                  <a:latin typeface="Arial"/>
                  <a:cs typeface="Arial"/>
                  <a:sym typeface="Arial"/>
                  <a:rtl val="0"/>
                </a:endParaRPr>
              </a:p>
            </p:txBody>
          </p: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BF50939E-8F0E-8477-BF70-C65B900A6ED3}"/>
                  </a:ext>
                </a:extLst>
              </p:cNvPr>
              <p:cNvSpPr txBox="1"/>
              <p:nvPr/>
            </p:nvSpPr>
            <p:spPr>
              <a:xfrm>
                <a:off x="6312287" y="4896827"/>
                <a:ext cx="878767" cy="2077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750" spc="0" baseline="0">
                    <a:ln/>
                    <a:solidFill>
                      <a:srgbClr val="000000"/>
                    </a:solidFill>
                    <a:latin typeface="Arial"/>
                    <a:cs typeface="Arial"/>
                    <a:sym typeface="Arial"/>
                    <a:rtl val="0"/>
                  </a:rPr>
                  <a:t>D+deferred VCd</a:t>
                </a:r>
              </a:p>
            </p:txBody>
          </p:sp>
          <p:sp>
            <p:nvSpPr>
              <p:cNvPr id="88" name="Free-form: Shape 87">
                <a:extLst>
                  <a:ext uri="{FF2B5EF4-FFF2-40B4-BE49-F238E27FC236}">
                    <a16:creationId xmlns:a16="http://schemas.microsoft.com/office/drawing/2014/main" id="{E75FF6B8-FC36-245B-48CD-F9B90C5F7F3D}"/>
                  </a:ext>
                </a:extLst>
              </p:cNvPr>
              <p:cNvSpPr/>
              <p:nvPr/>
            </p:nvSpPr>
            <p:spPr>
              <a:xfrm>
                <a:off x="4847610" y="4984070"/>
                <a:ext cx="32948" cy="32909"/>
              </a:xfrm>
              <a:custGeom>
                <a:avLst/>
                <a:gdLst>
                  <a:gd name="connsiteX0" fmla="*/ 32948 w 32948"/>
                  <a:gd name="connsiteY0" fmla="*/ 16455 h 32909"/>
                  <a:gd name="connsiteX1" fmla="*/ 16474 w 32948"/>
                  <a:gd name="connsiteY1" fmla="*/ 32910 h 32909"/>
                  <a:gd name="connsiteX2" fmla="*/ 0 w 32948"/>
                  <a:gd name="connsiteY2" fmla="*/ 16455 h 32909"/>
                  <a:gd name="connsiteX3" fmla="*/ 16474 w 32948"/>
                  <a:gd name="connsiteY3" fmla="*/ 0 h 32909"/>
                  <a:gd name="connsiteX4" fmla="*/ 32948 w 32948"/>
                  <a:gd name="connsiteY4" fmla="*/ 16455 h 329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948" h="32909">
                    <a:moveTo>
                      <a:pt x="32948" y="16455"/>
                    </a:moveTo>
                    <a:cubicBezTo>
                      <a:pt x="32948" y="25543"/>
                      <a:pt x="25572" y="32910"/>
                      <a:pt x="16474" y="32910"/>
                    </a:cubicBezTo>
                    <a:cubicBezTo>
                      <a:pt x="7376" y="32910"/>
                      <a:pt x="0" y="25543"/>
                      <a:pt x="0" y="16455"/>
                    </a:cubicBezTo>
                    <a:cubicBezTo>
                      <a:pt x="0" y="7367"/>
                      <a:pt x="7376" y="0"/>
                      <a:pt x="16474" y="0"/>
                    </a:cubicBezTo>
                    <a:cubicBezTo>
                      <a:pt x="25573" y="0"/>
                      <a:pt x="32948" y="7367"/>
                      <a:pt x="32948" y="16455"/>
                    </a:cubicBezTo>
                    <a:close/>
                  </a:path>
                </a:pathLst>
              </a:custGeom>
              <a:noFill/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9" name="Free-form: Shape 88">
                <a:extLst>
                  <a:ext uri="{FF2B5EF4-FFF2-40B4-BE49-F238E27FC236}">
                    <a16:creationId xmlns:a16="http://schemas.microsoft.com/office/drawing/2014/main" id="{8992A7F9-C0A0-C0D0-3BD2-4F7A1105E246}"/>
                  </a:ext>
                </a:extLst>
              </p:cNvPr>
              <p:cNvSpPr/>
              <p:nvPr/>
            </p:nvSpPr>
            <p:spPr>
              <a:xfrm>
                <a:off x="4725667" y="5000525"/>
                <a:ext cx="276833" cy="10595"/>
              </a:xfrm>
              <a:custGeom>
                <a:avLst/>
                <a:gdLst>
                  <a:gd name="connsiteX0" fmla="*/ 0 w 276833"/>
                  <a:gd name="connsiteY0" fmla="*/ 0 h 10595"/>
                  <a:gd name="connsiteX1" fmla="*/ 276834 w 276833"/>
                  <a:gd name="connsiteY1" fmla="*/ 0 h 10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76833" h="10595">
                    <a:moveTo>
                      <a:pt x="0" y="0"/>
                    </a:moveTo>
                    <a:lnTo>
                      <a:pt x="276834" y="0"/>
                    </a:lnTo>
                  </a:path>
                </a:pathLst>
              </a:custGeom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0" name="Free-form: Shape 89">
                <a:extLst>
                  <a:ext uri="{FF2B5EF4-FFF2-40B4-BE49-F238E27FC236}">
                    <a16:creationId xmlns:a16="http://schemas.microsoft.com/office/drawing/2014/main" id="{01B51711-CA0B-BBCE-3FA3-1ADEEB6027B5}"/>
                  </a:ext>
                </a:extLst>
              </p:cNvPr>
              <p:cNvSpPr/>
              <p:nvPr/>
            </p:nvSpPr>
            <p:spPr>
              <a:xfrm>
                <a:off x="6070447" y="5000525"/>
                <a:ext cx="276833" cy="10595"/>
              </a:xfrm>
              <a:custGeom>
                <a:avLst/>
                <a:gdLst>
                  <a:gd name="connsiteX0" fmla="*/ 0 w 276833"/>
                  <a:gd name="connsiteY0" fmla="*/ 0 h 10595"/>
                  <a:gd name="connsiteX1" fmla="*/ 276834 w 276833"/>
                  <a:gd name="connsiteY1" fmla="*/ 0 h 10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76833" h="10595">
                    <a:moveTo>
                      <a:pt x="0" y="0"/>
                    </a:moveTo>
                    <a:lnTo>
                      <a:pt x="276834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1" name="Free-form: Shape 90">
                <a:extLst>
                  <a:ext uri="{FF2B5EF4-FFF2-40B4-BE49-F238E27FC236}">
                    <a16:creationId xmlns:a16="http://schemas.microsoft.com/office/drawing/2014/main" id="{79ABF9E7-C83E-C4D1-03B3-571237F4A656}"/>
                  </a:ext>
                </a:extLst>
              </p:cNvPr>
              <p:cNvSpPr/>
              <p:nvPr/>
            </p:nvSpPr>
            <p:spPr>
              <a:xfrm>
                <a:off x="6195879" y="4987566"/>
                <a:ext cx="25958" cy="25928"/>
              </a:xfrm>
              <a:custGeom>
                <a:avLst/>
                <a:gdLst>
                  <a:gd name="connsiteX0" fmla="*/ 25958 w 25958"/>
                  <a:gd name="connsiteY0" fmla="*/ 25929 h 25928"/>
                  <a:gd name="connsiteX1" fmla="*/ 0 w 25958"/>
                  <a:gd name="connsiteY1" fmla="*/ 25929 h 25928"/>
                  <a:gd name="connsiteX2" fmla="*/ 12985 w 25958"/>
                  <a:gd name="connsiteY2" fmla="*/ 0 h 25928"/>
                  <a:gd name="connsiteX3" fmla="*/ 25958 w 25958"/>
                  <a:gd name="connsiteY3" fmla="*/ 25929 h 25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5958" h="25928">
                    <a:moveTo>
                      <a:pt x="25958" y="25929"/>
                    </a:moveTo>
                    <a:lnTo>
                      <a:pt x="0" y="25929"/>
                    </a:lnTo>
                    <a:lnTo>
                      <a:pt x="12985" y="0"/>
                    </a:lnTo>
                    <a:lnTo>
                      <a:pt x="25958" y="25929"/>
                    </a:lnTo>
                    <a:close/>
                  </a:path>
                </a:pathLst>
              </a:custGeom>
              <a:noFill/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92" name="Free-form: Shape 91">
              <a:extLst>
                <a:ext uri="{FF2B5EF4-FFF2-40B4-BE49-F238E27FC236}">
                  <a16:creationId xmlns:a16="http://schemas.microsoft.com/office/drawing/2014/main" id="{E851A970-58AE-9BD4-8D74-B48C1E06911C}"/>
                </a:ext>
              </a:extLst>
            </p:cNvPr>
            <p:cNvSpPr/>
            <p:nvPr/>
          </p:nvSpPr>
          <p:spPr>
            <a:xfrm>
              <a:off x="3974751" y="2274398"/>
              <a:ext cx="44929" cy="10595"/>
            </a:xfrm>
            <a:custGeom>
              <a:avLst/>
              <a:gdLst>
                <a:gd name="connsiteX0" fmla="*/ 0 w 44929"/>
                <a:gd name="connsiteY0" fmla="*/ 0 h 10595"/>
                <a:gd name="connsiteX1" fmla="*/ 44929 w 44929"/>
                <a:gd name="connsiteY1" fmla="*/ 0 h 10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4929" h="10595">
                  <a:moveTo>
                    <a:pt x="0" y="0"/>
                  </a:moveTo>
                  <a:lnTo>
                    <a:pt x="44929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075F6CFC-FE2F-4C74-D50A-4C83C1DF7ED2}"/>
                </a:ext>
              </a:extLst>
            </p:cNvPr>
            <p:cNvSpPr txBox="1"/>
            <p:nvPr/>
          </p:nvSpPr>
          <p:spPr>
            <a:xfrm>
              <a:off x="3729155" y="2170689"/>
              <a:ext cx="300876" cy="2098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750" spc="0" baseline="0" dirty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20</a:t>
              </a:r>
            </a:p>
          </p:txBody>
        </p:sp>
        <p:sp>
          <p:nvSpPr>
            <p:cNvPr id="94" name="Free-form: Shape 93">
              <a:extLst>
                <a:ext uri="{FF2B5EF4-FFF2-40B4-BE49-F238E27FC236}">
                  <a16:creationId xmlns:a16="http://schemas.microsoft.com/office/drawing/2014/main" id="{DE49D508-C3ED-B7C7-1F14-6D4A1F2DAD66}"/>
                </a:ext>
              </a:extLst>
            </p:cNvPr>
            <p:cNvSpPr/>
            <p:nvPr/>
          </p:nvSpPr>
          <p:spPr>
            <a:xfrm>
              <a:off x="4101847" y="2612051"/>
              <a:ext cx="3929817" cy="774126"/>
            </a:xfrm>
            <a:custGeom>
              <a:avLst/>
              <a:gdLst>
                <a:gd name="connsiteX0" fmla="*/ 0 w 3929817"/>
                <a:gd name="connsiteY0" fmla="*/ 628199 h 774126"/>
                <a:gd name="connsiteX1" fmla="*/ 986963 w 3929817"/>
                <a:gd name="connsiteY1" fmla="*/ 774126 h 774126"/>
                <a:gd name="connsiteX2" fmla="*/ 1964909 w 3929817"/>
                <a:gd name="connsiteY2" fmla="*/ 291935 h 774126"/>
                <a:gd name="connsiteX3" fmla="*/ 2939958 w 3929817"/>
                <a:gd name="connsiteY3" fmla="*/ 292263 h 774126"/>
                <a:gd name="connsiteX4" fmla="*/ 3929817 w 3929817"/>
                <a:gd name="connsiteY4" fmla="*/ 0 h 774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29817" h="774126">
                  <a:moveTo>
                    <a:pt x="0" y="628199"/>
                  </a:moveTo>
                  <a:lnTo>
                    <a:pt x="986963" y="774126"/>
                  </a:lnTo>
                  <a:lnTo>
                    <a:pt x="1964909" y="291935"/>
                  </a:lnTo>
                  <a:lnTo>
                    <a:pt x="2939958" y="292263"/>
                  </a:lnTo>
                  <a:lnTo>
                    <a:pt x="3929817" y="0"/>
                  </a:lnTo>
                </a:path>
              </a:pathLst>
            </a:custGeom>
            <a:noFill/>
            <a:ln w="9525" cap="sq">
              <a:solidFill>
                <a:srgbClr val="EB17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" name="Free-form: Shape 94">
              <a:extLst>
                <a:ext uri="{FF2B5EF4-FFF2-40B4-BE49-F238E27FC236}">
                  <a16:creationId xmlns:a16="http://schemas.microsoft.com/office/drawing/2014/main" id="{183E1F9F-5823-8D68-E9F1-E5F5E424A424}"/>
                </a:ext>
              </a:extLst>
            </p:cNvPr>
            <p:cNvSpPr/>
            <p:nvPr/>
          </p:nvSpPr>
          <p:spPr>
            <a:xfrm>
              <a:off x="4141776" y="2854470"/>
              <a:ext cx="3926316" cy="384497"/>
            </a:xfrm>
            <a:custGeom>
              <a:avLst/>
              <a:gdLst>
                <a:gd name="connsiteX0" fmla="*/ 0 w 3926316"/>
                <a:gd name="connsiteY0" fmla="*/ 384498 h 384497"/>
                <a:gd name="connsiteX1" fmla="*/ 987822 w 3926316"/>
                <a:gd name="connsiteY1" fmla="*/ 347645 h 384497"/>
                <a:gd name="connsiteX2" fmla="*/ 1962681 w 3926316"/>
                <a:gd name="connsiteY2" fmla="*/ 264626 h 384497"/>
                <a:gd name="connsiteX3" fmla="*/ 2942281 w 3926316"/>
                <a:gd name="connsiteY3" fmla="*/ 146299 h 384497"/>
                <a:gd name="connsiteX4" fmla="*/ 3926316 w 3926316"/>
                <a:gd name="connsiteY4" fmla="*/ 0 h 384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26316" h="384497">
                  <a:moveTo>
                    <a:pt x="0" y="384498"/>
                  </a:moveTo>
                  <a:lnTo>
                    <a:pt x="987822" y="347645"/>
                  </a:lnTo>
                  <a:lnTo>
                    <a:pt x="1962681" y="264626"/>
                  </a:lnTo>
                  <a:lnTo>
                    <a:pt x="2942281" y="146299"/>
                  </a:lnTo>
                  <a:lnTo>
                    <a:pt x="3926316" y="0"/>
                  </a:lnTo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28293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BF750-F877-0B67-9F26-5E25DC5B2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598" y="142267"/>
            <a:ext cx="11484000" cy="975178"/>
          </a:xfrm>
        </p:spPr>
        <p:txBody>
          <a:bodyPr/>
          <a:lstStyle/>
          <a:p>
            <a:r>
              <a:rPr lang="en-GB" dirty="0"/>
              <a:t>AQUARIUS: Conclusions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210E2-E0AA-791E-B639-17499E2C07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600" y="1597025"/>
            <a:ext cx="11483975" cy="2960688"/>
          </a:xfrm>
        </p:spPr>
        <p:txBody>
          <a:bodyPr/>
          <a:lstStyle/>
          <a:p>
            <a:pPr lvl="1"/>
            <a:r>
              <a:rPr lang="en-US" sz="1700" dirty="0">
                <a:sym typeface="Arial"/>
              </a:rPr>
              <a:t>In patients with newly diagnosed systemic AL amyloidosis and cardiac involvement:</a:t>
            </a:r>
          </a:p>
          <a:p>
            <a:pPr lvl="2"/>
            <a:r>
              <a:rPr lang="en-US" sz="1700" dirty="0">
                <a:sym typeface="Arial"/>
              </a:rPr>
              <a:t>The D-</a:t>
            </a:r>
            <a:r>
              <a:rPr lang="en-US" sz="1700" dirty="0" err="1">
                <a:sym typeface="Arial"/>
              </a:rPr>
              <a:t>VCd</a:t>
            </a:r>
            <a:r>
              <a:rPr lang="en-US" sz="1700" dirty="0">
                <a:sym typeface="Arial"/>
              </a:rPr>
              <a:t> regimen (immediate or deferred) had a manageable safety profile with a comparable incidence of cardiac TEAEs between regimens that </a:t>
            </a:r>
            <a:r>
              <a:rPr lang="en-US" sz="1700" dirty="0"/>
              <a:t>correlated with the start of </a:t>
            </a:r>
            <a:r>
              <a:rPr lang="en-US" sz="1700" dirty="0" err="1"/>
              <a:t>VCd</a:t>
            </a:r>
            <a:endParaRPr lang="en-US" sz="1700" dirty="0">
              <a:sym typeface="Arial"/>
            </a:endParaRPr>
          </a:p>
          <a:p>
            <a:pPr lvl="2"/>
            <a:r>
              <a:rPr lang="en-US" sz="1700" dirty="0">
                <a:sym typeface="Arial"/>
              </a:rPr>
              <a:t>Cardiac TEAEs occurred more frequently in patients with higher Mayo stage at baseline, and m</a:t>
            </a:r>
            <a:r>
              <a:rPr lang="en-US" sz="1700" dirty="0"/>
              <a:t>ajor cardiac TEAEs were correlated with cardiac risk factors at baseline, warranting c</a:t>
            </a:r>
            <a:r>
              <a:rPr lang="en-US" sz="1700" dirty="0">
                <a:sym typeface="Arial"/>
              </a:rPr>
              <a:t>lose clinical surveillance</a:t>
            </a:r>
          </a:p>
          <a:p>
            <a:pPr lvl="2"/>
            <a:r>
              <a:rPr lang="en-US" sz="1700" dirty="0">
                <a:sym typeface="Arial"/>
              </a:rPr>
              <a:t>Hematologic response rates were high and generally consistent in both the daratumumab + immediate (93%) and deferred (97%) </a:t>
            </a:r>
            <a:r>
              <a:rPr lang="en-US" sz="1700" dirty="0" err="1">
                <a:sym typeface="Arial"/>
              </a:rPr>
              <a:t>VCd</a:t>
            </a:r>
            <a:r>
              <a:rPr lang="en-US" sz="1700" dirty="0">
                <a:sym typeface="Arial"/>
              </a:rPr>
              <a:t> groups. Time to hematologic response was delayed for the deferred </a:t>
            </a:r>
            <a:r>
              <a:rPr lang="en-US" sz="1700" dirty="0" err="1">
                <a:sym typeface="Arial"/>
              </a:rPr>
              <a:t>VCd</a:t>
            </a:r>
            <a:r>
              <a:rPr lang="en-US" sz="1700" dirty="0">
                <a:sym typeface="Arial"/>
              </a:rPr>
              <a:t> arm</a:t>
            </a:r>
          </a:p>
          <a:p>
            <a:pPr lvl="2"/>
            <a:r>
              <a:rPr lang="en-US" sz="1700" dirty="0">
                <a:sym typeface="Arial"/>
              </a:rPr>
              <a:t>Patients’ functional outcomes improved over time (6-minute walk test and AL amyloidosis-related cardiac signs &amp; symptoms overall score)</a:t>
            </a:r>
            <a:endParaRPr lang="en-US" sz="1700" dirty="0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0031C6A7-2B5A-E36A-4492-0A9FA8FC643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55597" y="6309360"/>
            <a:ext cx="10473747" cy="314298"/>
          </a:xfrm>
        </p:spPr>
        <p:txBody>
          <a:bodyPr/>
          <a:lstStyle/>
          <a:p>
            <a:r>
              <a:rPr lang="en-GB" dirty="0"/>
              <a:t>AL, amyloid light chain; CR, complete response; D-</a:t>
            </a:r>
            <a:r>
              <a:rPr lang="en-GB" dirty="0" err="1"/>
              <a:t>VCd</a:t>
            </a:r>
            <a:r>
              <a:rPr lang="en-GB" dirty="0"/>
              <a:t>, daratumumab, bortezomib, cyclophosphamide, dexamethasone; TEAE, treatment-emergent adverse event; </a:t>
            </a:r>
            <a:r>
              <a:rPr lang="en-GB" dirty="0" err="1"/>
              <a:t>VCd</a:t>
            </a:r>
            <a:r>
              <a:rPr lang="en-GB" dirty="0"/>
              <a:t>, bortezomib, cyclophosphamide, dexamethasone.</a:t>
            </a:r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1B3F6D-93B4-84AA-8688-E27ACF3C55A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954631" y="6387133"/>
            <a:ext cx="274320" cy="314298"/>
          </a:xfrm>
        </p:spPr>
        <p:txBody>
          <a:bodyPr/>
          <a:lstStyle/>
          <a:p>
            <a:fld id="{D2D1BBCB-56E8-744E-B233-22800C75D8C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88F1A251-3D9C-5BDD-AEE2-15CC1617A59B}"/>
              </a:ext>
            </a:extLst>
          </p:cNvPr>
          <p:cNvSpPr txBox="1"/>
          <p:nvPr/>
        </p:nvSpPr>
        <p:spPr>
          <a:xfrm>
            <a:off x="334963" y="5063490"/>
            <a:ext cx="11522075" cy="817245"/>
          </a:xfrm>
          <a:prstGeom prst="roundRect">
            <a:avLst>
              <a:gd name="adj" fmla="val 16922"/>
            </a:avLst>
          </a:prstGeom>
          <a:solidFill>
            <a:srgbClr val="564C47"/>
          </a:solidFill>
        </p:spPr>
        <p:txBody>
          <a:bodyPr wrap="square" lIns="91440" tIns="91440" rIns="91440" bIns="91440">
            <a:spAutoFit/>
          </a:bodyPr>
          <a:lstStyle/>
          <a:p>
            <a:pPr marL="0" lvl="1" algn="ctr" defTabSz="457200">
              <a:defRPr/>
            </a:pPr>
            <a:r>
              <a:rPr lang="en-US" b="1" kern="0" dirty="0">
                <a:solidFill>
                  <a:srgbClr val="FFFFFF"/>
                </a:solidFill>
                <a:latin typeface="Arial" panose="020B0604020202020204" pitchFamily="34" charset="0"/>
                <a:ea typeface="Arial" panose="020B0606030504020204" pitchFamily="34" charset="0"/>
                <a:cs typeface="Arial" panose="020B0604020202020204" pitchFamily="34" charset="0"/>
                <a:sym typeface="Arial"/>
              </a:rPr>
              <a:t>Hematologic response rates were high and D-</a:t>
            </a:r>
            <a:r>
              <a:rPr lang="en-US" b="1" kern="0" dirty="0" err="1">
                <a:solidFill>
                  <a:srgbClr val="FFFFFF"/>
                </a:solidFill>
                <a:latin typeface="Arial" panose="020B0604020202020204" pitchFamily="34" charset="0"/>
                <a:ea typeface="Arial" panose="020B0606030504020204" pitchFamily="34" charset="0"/>
                <a:cs typeface="Arial" panose="020B0604020202020204" pitchFamily="34" charset="0"/>
                <a:sym typeface="Arial"/>
              </a:rPr>
              <a:t>VCd</a:t>
            </a:r>
            <a:r>
              <a:rPr lang="en-US" b="1" kern="0" dirty="0">
                <a:solidFill>
                  <a:srgbClr val="FFFFFF"/>
                </a:solidFill>
                <a:latin typeface="Arial" panose="020B0604020202020204" pitchFamily="34" charset="0"/>
                <a:ea typeface="Arial" panose="020B0606030504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kumimoji="0" lang="en-GB" sz="1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Arial" panose="020B0606030504020204" pitchFamily="34" charset="0"/>
                <a:cs typeface="Arial" panose="020B0604020202020204" pitchFamily="34" charset="0"/>
                <a:sym typeface="Arial"/>
              </a:rPr>
              <a:t>had a manageable cardiac-related safety profile consistent with previous studies, further supporting its efficacy and safe use in this population</a:t>
            </a:r>
          </a:p>
        </p:txBody>
      </p:sp>
    </p:spTree>
    <p:extLst>
      <p:ext uri="{BB962C8B-B14F-4D97-AF65-F5344CB8AC3E}">
        <p14:creationId xmlns:p14="http://schemas.microsoft.com/office/powerpoint/2010/main" val="24866260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936432-794E-7529-DFEB-AC91AE1569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110C968-6C5F-91B4-BAFB-7BECC2DFC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598" y="142267"/>
            <a:ext cx="11484000" cy="975178"/>
          </a:xfrm>
        </p:spPr>
        <p:txBody>
          <a:bodyPr/>
          <a:lstStyle/>
          <a:p>
            <a:r>
              <a:rPr lang="en-US"/>
              <a:t>AQUARIUS: Acknowledgments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A6039D-AB3B-A9D8-4B74-BD931C18E1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598" y="1597025"/>
            <a:ext cx="11484000" cy="4389120"/>
          </a:xfrm>
        </p:spPr>
        <p:txBody>
          <a:bodyPr vert="horz" lIns="91440" tIns="45720" rIns="91440" bIns="45720" rtlCol="0" anchor="t">
            <a:noAutofit/>
          </a:bodyPr>
          <a:lstStyle/>
          <a:p>
            <a:pPr lvl="1"/>
            <a:r>
              <a:rPr lang="en-US" dirty="0"/>
              <a:t>Patients who participated in this study and their families</a:t>
            </a:r>
          </a:p>
          <a:p>
            <a:pPr lvl="1"/>
            <a:r>
              <a:rPr lang="en-US" dirty="0"/>
              <a:t>Staff members at the study sites</a:t>
            </a:r>
          </a:p>
          <a:p>
            <a:pPr lvl="1"/>
            <a:r>
              <a:rPr lang="en-US" dirty="0"/>
              <a:t>Data and safety monitoring committee</a:t>
            </a:r>
          </a:p>
          <a:p>
            <a:pPr lvl="1"/>
            <a:r>
              <a:rPr lang="en-US" dirty="0"/>
              <a:t>Johnson &amp; Johnson</a:t>
            </a:r>
          </a:p>
          <a:p>
            <a:pPr lvl="1"/>
            <a:r>
              <a:rPr lang="en-GB" dirty="0"/>
              <a:t>Medical writing support was provided by Christine Ingleby, DPhil, of Eloquent, part of Envision Spark, an Envision Medical Communications agency, a part of Envision Pharma Group, and funded by Johnson &amp; Johnson</a:t>
            </a:r>
          </a:p>
          <a:p>
            <a:pPr lvl="1"/>
            <a:r>
              <a:rPr lang="en-GB" dirty="0"/>
              <a:t>AQUARIUS and this analysis were sponsored by Johnson &amp; Johnson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A72038-1599-96CD-63DF-0E175684340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954631" y="6387133"/>
            <a:ext cx="274320" cy="314298"/>
          </a:xfrm>
        </p:spPr>
        <p:txBody>
          <a:bodyPr/>
          <a:lstStyle/>
          <a:p>
            <a:pPr lvl="0"/>
            <a:fld id="{89EC47FE-8A01-4867-B742-54144C5B6A63}" type="slidenum">
              <a:rPr lang="en-US" noProof="0" smtClean="0"/>
              <a:pPr lvl="0"/>
              <a:t>14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5145169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93855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0A345-A674-2FEA-014F-1E095BE2A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598" y="142267"/>
            <a:ext cx="11484000" cy="975178"/>
          </a:xfrm>
        </p:spPr>
        <p:txBody>
          <a:bodyPr/>
          <a:lstStyle/>
          <a:p>
            <a:r>
              <a:rPr lang="en-US" dirty="0"/>
              <a:t>Back Up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C39F6FE-8B34-1F90-3CA2-028BA2853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4631" y="6387133"/>
            <a:ext cx="274320" cy="314298"/>
          </a:xfrm>
        </p:spPr>
        <p:txBody>
          <a:bodyPr/>
          <a:lstStyle/>
          <a:p>
            <a:fld id="{89EC47FE-8A01-4867-B742-54144C5B6A63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47A585-4FB1-A2F9-0B5C-1FEA1051016F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355597" y="6309360"/>
            <a:ext cx="10473747" cy="31429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0278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C4B07-57CB-CCE5-96E7-738C078AC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ANDROMEDA: Overall Hematologic Complete Response Rate (Primary Endpoint)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5CEEDA-21AD-D9CF-D320-240A2674C7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598" y="5015110"/>
            <a:ext cx="11484000" cy="441660"/>
          </a:xfrm>
        </p:spPr>
        <p:txBody>
          <a:bodyPr/>
          <a:lstStyle/>
          <a:p>
            <a:pPr lvl="1"/>
            <a:r>
              <a:rPr lang="en-US" dirty="0"/>
              <a:t>Median time to </a:t>
            </a:r>
            <a:r>
              <a:rPr lang="en-US" dirty="0" err="1"/>
              <a:t>HemCR</a:t>
            </a:r>
            <a:r>
              <a:rPr lang="en-US" dirty="0"/>
              <a:t> was 67.5 days for D-</a:t>
            </a:r>
            <a:r>
              <a:rPr lang="en-US" dirty="0" err="1"/>
              <a:t>VCd</a:t>
            </a:r>
            <a:r>
              <a:rPr lang="en-US" dirty="0"/>
              <a:t> versus 85.0 days for </a:t>
            </a:r>
            <a:r>
              <a:rPr lang="en-US" dirty="0" err="1"/>
              <a:t>VCd</a:t>
            </a:r>
            <a:r>
              <a:rPr lang="en-US" dirty="0"/>
              <a:t> </a:t>
            </a:r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1F04C9C8-FFFD-AF31-2CB4-87DE655B69D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>
                <a:cs typeface="Arial" panose="020B0604020202020204" pitchFamily="34" charset="0"/>
              </a:rPr>
              <a:t>1. </a:t>
            </a:r>
            <a:r>
              <a:rPr lang="en-US" dirty="0" err="1">
                <a:cs typeface="Arial" panose="020B0604020202020204" pitchFamily="34" charset="0"/>
              </a:rPr>
              <a:t>Kastritis</a:t>
            </a:r>
            <a:r>
              <a:rPr lang="en-US" dirty="0">
                <a:cs typeface="Arial" panose="020B0604020202020204" pitchFamily="34" charset="0"/>
              </a:rPr>
              <a:t> E, et al. </a:t>
            </a:r>
            <a:r>
              <a:rPr lang="en-US" i="1" dirty="0">
                <a:cs typeface="Arial" panose="020B0604020202020204" pitchFamily="34" charset="0"/>
              </a:rPr>
              <a:t>N Engl J Med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/>
              <a:t>2021;385(1):46-58. </a:t>
            </a:r>
          </a:p>
          <a:p>
            <a:r>
              <a:rPr lang="en-GB" dirty="0" err="1">
                <a:cs typeface="Arial" panose="020B0604020202020204" pitchFamily="34" charset="0"/>
              </a:rPr>
              <a:t>HemCR</a:t>
            </a:r>
            <a:r>
              <a:rPr lang="en-GB" dirty="0">
                <a:cs typeface="Arial" panose="020B0604020202020204" pitchFamily="34" charset="0"/>
              </a:rPr>
              <a:t>, hematologic complete response; D-</a:t>
            </a:r>
            <a:r>
              <a:rPr lang="en-GB" dirty="0" err="1">
                <a:cs typeface="Arial" panose="020B0604020202020204" pitchFamily="34" charset="0"/>
              </a:rPr>
              <a:t>VCd</a:t>
            </a:r>
            <a:r>
              <a:rPr lang="en-GB" dirty="0">
                <a:cs typeface="Arial" panose="020B0604020202020204" pitchFamily="34" charset="0"/>
              </a:rPr>
              <a:t>, daratumumab, bortezomib, cyclophosphamide, dexamethasone; </a:t>
            </a:r>
            <a:r>
              <a:rPr lang="en-GB" dirty="0" err="1">
                <a:cs typeface="Arial" panose="020B0604020202020204" pitchFamily="34" charset="0"/>
              </a:rPr>
              <a:t>VCd</a:t>
            </a:r>
            <a:r>
              <a:rPr lang="en-GB" dirty="0">
                <a:cs typeface="Arial" panose="020B0604020202020204" pitchFamily="34" charset="0"/>
              </a:rPr>
              <a:t>, bortezomib, cyclophosphamide, dexamethasone</a:t>
            </a:r>
            <a:r>
              <a:rPr lang="en-GB" dirty="0"/>
              <a:t>.</a:t>
            </a:r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C54440-B010-0B57-F34A-85DCC4FBA0E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D1BBCB-56E8-744E-B233-22800C75D8CB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129133AA-5F13-256B-DD82-7F875C5F4359}"/>
              </a:ext>
            </a:extLst>
          </p:cNvPr>
          <p:cNvSpPr txBox="1"/>
          <p:nvPr/>
        </p:nvSpPr>
        <p:spPr>
          <a:xfrm>
            <a:off x="342900" y="5492115"/>
            <a:ext cx="10886051" cy="817245"/>
          </a:xfrm>
          <a:prstGeom prst="roundRect">
            <a:avLst>
              <a:gd name="adj" fmla="val 16922"/>
            </a:avLst>
          </a:prstGeom>
          <a:solidFill>
            <a:srgbClr val="564C47"/>
          </a:solidFill>
        </p:spPr>
        <p:txBody>
          <a:bodyPr wrap="square" lIns="0" tIns="91440" rIns="0" bIns="91440">
            <a:spAutoFit/>
          </a:bodyPr>
          <a:lstStyle/>
          <a:p>
            <a:pPr lvl="0" algn="ctr">
              <a:defRPr/>
            </a:pPr>
            <a:r>
              <a:rPr lang="en-GB" b="1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final analysis confirms that the addition of daratumumab to </a:t>
            </a:r>
            <a:r>
              <a:rPr lang="en-GB" b="1" kern="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VCd</a:t>
            </a:r>
            <a:r>
              <a:rPr lang="en-GB" b="1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substantially</a:t>
            </a:r>
            <a:br>
              <a:rPr lang="en-GB" b="1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b="1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increased </a:t>
            </a:r>
            <a:r>
              <a:rPr lang="en-GB" b="1" kern="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HemCR</a:t>
            </a:r>
            <a:r>
              <a:rPr lang="en-GB" b="1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versus </a:t>
            </a:r>
            <a:r>
              <a:rPr lang="en-GB" b="1" kern="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VCd</a:t>
            </a:r>
            <a:r>
              <a:rPr lang="en-GB" b="1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alone</a:t>
            </a:r>
          </a:p>
        </p:txBody>
      </p:sp>
      <p:graphicFrame>
        <p:nvGraphicFramePr>
          <p:cNvPr id="25" name="Chart 24">
            <a:extLst>
              <a:ext uri="{FF2B5EF4-FFF2-40B4-BE49-F238E27FC236}">
                <a16:creationId xmlns:a16="http://schemas.microsoft.com/office/drawing/2014/main" id="{C4D8B420-B079-52CE-A7ED-2678E1BF9D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32647877"/>
              </p:ext>
            </p:extLst>
          </p:nvPr>
        </p:nvGraphicFramePr>
        <p:xfrm>
          <a:off x="956436" y="1643278"/>
          <a:ext cx="5029200" cy="32147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6" name="TextBox 25">
            <a:extLst>
              <a:ext uri="{FF2B5EF4-FFF2-40B4-BE49-F238E27FC236}">
                <a16:creationId xmlns:a16="http://schemas.microsoft.com/office/drawing/2014/main" id="{3A24AA41-A453-A82C-7026-1F63063001C1}"/>
              </a:ext>
            </a:extLst>
          </p:cNvPr>
          <p:cNvSpPr txBox="1"/>
          <p:nvPr/>
        </p:nvSpPr>
        <p:spPr>
          <a:xfrm>
            <a:off x="2017406" y="2748299"/>
            <a:ext cx="10242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62915">
              <a:defRPr/>
            </a:pPr>
            <a:r>
              <a:rPr lang="en-US" sz="1400" b="1" kern="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53.3</a:t>
            </a:r>
            <a:r>
              <a:rPr lang="en-US" sz="1200" b="1" kern="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D57EE29-C120-CBD3-8523-8F8E03C1E5A3}"/>
              </a:ext>
            </a:extLst>
          </p:cNvPr>
          <p:cNvSpPr txBox="1"/>
          <p:nvPr/>
        </p:nvSpPr>
        <p:spPr>
          <a:xfrm>
            <a:off x="2023756" y="4715906"/>
            <a:ext cx="9629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62915">
              <a:defRPr/>
            </a:pPr>
            <a:r>
              <a:rPr lang="en-US" sz="1200" b="1" kern="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(n = 195)</a:t>
            </a:r>
            <a:endParaRPr lang="en-US" sz="1200" b="1" kern="0" baseline="30000" dirty="0">
              <a:solidFill>
                <a:prstClr val="black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50504D3-0FE1-998F-0A35-9AF062D27EA4}"/>
              </a:ext>
            </a:extLst>
          </p:cNvPr>
          <p:cNvSpPr txBox="1"/>
          <p:nvPr/>
        </p:nvSpPr>
        <p:spPr>
          <a:xfrm>
            <a:off x="4252869" y="4715906"/>
            <a:ext cx="9629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62915">
              <a:defRPr/>
            </a:pPr>
            <a:r>
              <a:rPr lang="en-US" sz="1200" b="1" kern="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(n = 193)</a:t>
            </a:r>
            <a:endParaRPr lang="en-US" sz="1200" b="1" kern="0" baseline="30000" dirty="0">
              <a:solidFill>
                <a:prstClr val="black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5D1BFD7-BE91-E33E-776F-B59017B612E5}"/>
              </a:ext>
            </a:extLst>
          </p:cNvPr>
          <p:cNvSpPr txBox="1"/>
          <p:nvPr/>
        </p:nvSpPr>
        <p:spPr>
          <a:xfrm>
            <a:off x="4222750" y="3704452"/>
            <a:ext cx="10255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62915">
              <a:defRPr/>
            </a:pPr>
            <a:r>
              <a:rPr lang="en-US" sz="1400" b="1" kern="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18.1</a:t>
            </a:r>
            <a:r>
              <a:rPr lang="en-US" sz="1200" b="1" kern="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A1ED76D-9A62-B10F-22AF-1AB62A75EAEF}"/>
              </a:ext>
            </a:extLst>
          </p:cNvPr>
          <p:cNvSpPr txBox="1"/>
          <p:nvPr/>
        </p:nvSpPr>
        <p:spPr>
          <a:xfrm rot="16200000">
            <a:off x="-611106" y="3031966"/>
            <a:ext cx="27649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62915">
              <a:defRPr/>
            </a:pPr>
            <a:r>
              <a:rPr lang="en-US" sz="1200" b="1" kern="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Patients with HemCR (%)</a:t>
            </a:r>
            <a:endParaRPr lang="en-US" sz="1200" b="1" kern="0" baseline="30000" dirty="0">
              <a:solidFill>
                <a:prstClr val="black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47B1D91-1829-EA00-FB46-93B5AC220142}"/>
              </a:ext>
            </a:extLst>
          </p:cNvPr>
          <p:cNvSpPr txBox="1"/>
          <p:nvPr/>
        </p:nvSpPr>
        <p:spPr>
          <a:xfrm>
            <a:off x="1897392" y="1989761"/>
            <a:ext cx="34199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62915">
              <a:defRPr/>
            </a:pPr>
            <a:r>
              <a:rPr lang="en-US" sz="1400" b="1" kern="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OR, 5.13 (95% CI, 3.22-8.16); </a:t>
            </a:r>
            <a:r>
              <a:rPr lang="en-US" sz="1400" b="1" i="1" kern="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</a:t>
            </a:r>
            <a:r>
              <a:rPr lang="en-US" sz="1400" b="1" kern="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&lt;0.0001</a:t>
            </a:r>
            <a:endParaRPr lang="en-US" sz="1400" b="1" kern="0" baseline="30000" dirty="0">
              <a:solidFill>
                <a:prstClr val="black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3" name="Chart 32">
            <a:extLst>
              <a:ext uri="{FF2B5EF4-FFF2-40B4-BE49-F238E27FC236}">
                <a16:creationId xmlns:a16="http://schemas.microsoft.com/office/drawing/2014/main" id="{03EBE229-D47A-AE4A-8054-B3C6B8ADC4C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38347981"/>
              </p:ext>
            </p:extLst>
          </p:nvPr>
        </p:nvGraphicFramePr>
        <p:xfrm>
          <a:off x="6454659" y="1645896"/>
          <a:ext cx="5029200" cy="32147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4AB56D66-DE07-2484-4293-CA9363504293}"/>
              </a:ext>
            </a:extLst>
          </p:cNvPr>
          <p:cNvSpPr txBox="1"/>
          <p:nvPr/>
        </p:nvSpPr>
        <p:spPr>
          <a:xfrm>
            <a:off x="7320368" y="4715906"/>
            <a:ext cx="9629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62915">
              <a:defRPr/>
            </a:pPr>
            <a:r>
              <a:rPr lang="en-US" sz="1200" b="1" kern="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(n = 195)</a:t>
            </a:r>
            <a:endParaRPr lang="en-US" sz="1200" b="1" kern="0" baseline="30000" dirty="0">
              <a:solidFill>
                <a:prstClr val="black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E1BA913-85AB-EA60-BF10-71CE914846FE}"/>
              </a:ext>
            </a:extLst>
          </p:cNvPr>
          <p:cNvSpPr txBox="1"/>
          <p:nvPr/>
        </p:nvSpPr>
        <p:spPr>
          <a:xfrm>
            <a:off x="9686786" y="4715906"/>
            <a:ext cx="9629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62915">
              <a:defRPr/>
            </a:pPr>
            <a:r>
              <a:rPr lang="en-US" sz="1200" b="1" kern="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(n = 193)</a:t>
            </a:r>
            <a:endParaRPr lang="en-US" sz="1200" b="1" kern="0" baseline="30000" dirty="0">
              <a:solidFill>
                <a:prstClr val="black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9F27ECF-E3B7-0DFF-BF41-A211D46EA631}"/>
              </a:ext>
            </a:extLst>
          </p:cNvPr>
          <p:cNvSpPr txBox="1"/>
          <p:nvPr/>
        </p:nvSpPr>
        <p:spPr>
          <a:xfrm>
            <a:off x="7140676" y="1989761"/>
            <a:ext cx="36918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62915">
              <a:defRPr/>
            </a:pPr>
            <a:r>
              <a:rPr lang="en-US" sz="1400" b="1" kern="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OR, 6.03 (95% CI, 3.80-9.58); </a:t>
            </a:r>
            <a:r>
              <a:rPr lang="en-US" sz="1400" b="1" i="1" kern="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</a:t>
            </a:r>
            <a:r>
              <a:rPr lang="en-US" sz="1400" b="1" kern="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&lt;0.0001</a:t>
            </a:r>
            <a:endParaRPr lang="en-US" sz="1400" b="1" kern="0" baseline="30000" dirty="0">
              <a:solidFill>
                <a:prstClr val="black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133A36F-E46F-84EC-F6AA-C3E45C10FD7C}"/>
              </a:ext>
            </a:extLst>
          </p:cNvPr>
          <p:cNvSpPr txBox="1"/>
          <p:nvPr/>
        </p:nvSpPr>
        <p:spPr>
          <a:xfrm>
            <a:off x="7237211" y="2598063"/>
            <a:ext cx="11034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62915">
              <a:defRPr/>
            </a:pPr>
            <a:r>
              <a:rPr lang="en-US" sz="1400" b="1" kern="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59.5 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F30D76D-5CDE-9B51-9D1F-F5B12EFB9318}"/>
              </a:ext>
            </a:extLst>
          </p:cNvPr>
          <p:cNvSpPr txBox="1"/>
          <p:nvPr/>
        </p:nvSpPr>
        <p:spPr>
          <a:xfrm>
            <a:off x="2227502" y="1519959"/>
            <a:ext cx="27597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62915">
              <a:defRPr/>
            </a:pPr>
            <a:r>
              <a:rPr lang="en-US" sz="1600" b="1" kern="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Primary analysis</a:t>
            </a:r>
            <a:r>
              <a:rPr lang="en-US" sz="1600" b="1" kern="0" baseline="3000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20B4DF7-C053-E975-8416-0D8355DAD3EF}"/>
              </a:ext>
            </a:extLst>
          </p:cNvPr>
          <p:cNvSpPr txBox="1"/>
          <p:nvPr/>
        </p:nvSpPr>
        <p:spPr>
          <a:xfrm>
            <a:off x="7589382" y="1519959"/>
            <a:ext cx="27597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62915">
              <a:defRPr/>
            </a:pPr>
            <a:r>
              <a:rPr lang="en-US" sz="1600" b="1" kern="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Final analysis</a:t>
            </a:r>
            <a:endParaRPr lang="en-US" sz="1600" b="1" kern="0" baseline="30000" dirty="0">
              <a:solidFill>
                <a:prstClr val="black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0" name="Right Brace 39">
            <a:extLst>
              <a:ext uri="{FF2B5EF4-FFF2-40B4-BE49-F238E27FC236}">
                <a16:creationId xmlns:a16="http://schemas.microsoft.com/office/drawing/2014/main" id="{11CC225B-A862-5A1D-45A8-3EC7004A8A36}"/>
              </a:ext>
            </a:extLst>
          </p:cNvPr>
          <p:cNvSpPr/>
          <p:nvPr/>
        </p:nvSpPr>
        <p:spPr>
          <a:xfrm rot="16200000">
            <a:off x="3480692" y="1333884"/>
            <a:ext cx="253376" cy="2212972"/>
          </a:xfrm>
          <a:prstGeom prst="rightBrace">
            <a:avLst>
              <a:gd name="adj1" fmla="val 0"/>
              <a:gd name="adj2" fmla="val 50000"/>
            </a:avLst>
          </a:prstGeom>
          <a:noFill/>
          <a:ln w="9525" cap="sq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1" name="Right Brace 40">
            <a:extLst>
              <a:ext uri="{FF2B5EF4-FFF2-40B4-BE49-F238E27FC236}">
                <a16:creationId xmlns:a16="http://schemas.microsoft.com/office/drawing/2014/main" id="{C448D255-E1A2-1134-6D13-CE72954C0ED4}"/>
              </a:ext>
            </a:extLst>
          </p:cNvPr>
          <p:cNvSpPr/>
          <p:nvPr/>
        </p:nvSpPr>
        <p:spPr>
          <a:xfrm rot="16200000">
            <a:off x="8859932" y="1257102"/>
            <a:ext cx="253376" cy="2366534"/>
          </a:xfrm>
          <a:prstGeom prst="rightBrace">
            <a:avLst>
              <a:gd name="adj1" fmla="val 0"/>
              <a:gd name="adj2" fmla="val 50000"/>
            </a:avLst>
          </a:prstGeom>
          <a:noFill/>
          <a:ln w="9525" cap="sq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BC903D2-1CE4-5930-E8D4-237BAA286E76}"/>
              </a:ext>
            </a:extLst>
          </p:cNvPr>
          <p:cNvSpPr txBox="1"/>
          <p:nvPr/>
        </p:nvSpPr>
        <p:spPr>
          <a:xfrm>
            <a:off x="9606425" y="3713977"/>
            <a:ext cx="10938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62915">
              <a:defRPr/>
            </a:pPr>
            <a:r>
              <a:rPr lang="en-US" sz="1400" b="1" kern="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19.2 </a:t>
            </a:r>
          </a:p>
        </p:txBody>
      </p:sp>
    </p:spTree>
    <p:extLst>
      <p:ext uri="{BB962C8B-B14F-4D97-AF65-F5344CB8AC3E}">
        <p14:creationId xmlns:p14="http://schemas.microsoft.com/office/powerpoint/2010/main" val="550439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E42866-44AB-0ACD-B8D2-48B3F67998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26E07-BEA1-1900-A7BE-4394BE6470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598" y="142267"/>
            <a:ext cx="11484000" cy="975178"/>
          </a:xfrm>
        </p:spPr>
        <p:txBody>
          <a:bodyPr/>
          <a:lstStyle/>
          <a:p>
            <a:r>
              <a:rPr lang="en-GB"/>
              <a:t>AQUARIUS: Introduction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9D0C74-DB92-EE58-FB54-4096C5F3D7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598" y="1597025"/>
            <a:ext cx="11484000" cy="4389120"/>
          </a:xfrm>
        </p:spPr>
        <p:txBody>
          <a:bodyPr vert="horz" lIns="91440" tIns="45720" rIns="91440" bIns="45720" rtlCol="0" anchor="t">
            <a:noAutofit/>
          </a:bodyPr>
          <a:lstStyle/>
          <a:p>
            <a:pPr lvl="1"/>
            <a:r>
              <a:rPr lang="en-GB" dirty="0"/>
              <a:t>Systemic amyloid light chain (AL) amyloidosis is characterized by deposition of amyloid fibrils, derived from the immunoglobulin light chains produced by clonal CD38+ plasma cells in vital organs, leading to serious organ dysfunction</a:t>
            </a:r>
          </a:p>
          <a:p>
            <a:pPr lvl="2"/>
            <a:r>
              <a:rPr lang="en-GB" dirty="0"/>
              <a:t>Cardiac involvement is a major risk factor for poor survival</a:t>
            </a:r>
            <a:r>
              <a:rPr lang="en-GB" baseline="30000" dirty="0"/>
              <a:t>1</a:t>
            </a:r>
          </a:p>
          <a:p>
            <a:pPr lvl="3"/>
            <a:endParaRPr lang="en-GB" dirty="0"/>
          </a:p>
          <a:p>
            <a:pPr lvl="1"/>
            <a:r>
              <a:rPr lang="en-GB" dirty="0"/>
              <a:t>Based on the phase 3 ANDROMEDA study, D-</a:t>
            </a:r>
            <a:r>
              <a:rPr lang="en-GB" dirty="0" err="1"/>
              <a:t>VCd</a:t>
            </a:r>
            <a:r>
              <a:rPr lang="en-GB" dirty="0"/>
              <a:t> was established as the only approved regimen for newly diagnosed AL amyloidosis. D-</a:t>
            </a:r>
            <a:r>
              <a:rPr lang="en-GB" dirty="0" err="1"/>
              <a:t>VCd</a:t>
            </a:r>
            <a:r>
              <a:rPr lang="en-GB" dirty="0"/>
              <a:t> significantly improved hematologic responses, organ responses, major organ deterioration progression-free survival (MOD-PFS), and OS vs </a:t>
            </a:r>
            <a:r>
              <a:rPr lang="en-GB" dirty="0" err="1"/>
              <a:t>VCd</a:t>
            </a:r>
            <a:r>
              <a:rPr lang="en-GB" dirty="0"/>
              <a:t> alone</a:t>
            </a:r>
            <a:r>
              <a:rPr lang="en-GB" baseline="30000" dirty="0"/>
              <a:t>2</a:t>
            </a:r>
          </a:p>
          <a:p>
            <a:pPr lvl="1"/>
            <a:endParaRPr lang="en-GB" dirty="0"/>
          </a:p>
          <a:p>
            <a:pPr lvl="1"/>
            <a:r>
              <a:rPr lang="en-US" dirty="0"/>
              <a:t>The phase 2 AQUARIUS study </a:t>
            </a:r>
            <a:r>
              <a:rPr lang="en-GB" dirty="0"/>
              <a:t>(NCT05250973) </a:t>
            </a:r>
            <a:r>
              <a:rPr lang="en-US" dirty="0"/>
              <a:t>evaluated the cardiac safety of different D-</a:t>
            </a:r>
            <a:r>
              <a:rPr lang="en-US" dirty="0" err="1"/>
              <a:t>VCd</a:t>
            </a:r>
            <a:r>
              <a:rPr lang="en-US" dirty="0"/>
              <a:t> </a:t>
            </a:r>
            <a:r>
              <a:rPr lang="en-US"/>
              <a:t>treatment schedules </a:t>
            </a:r>
            <a:r>
              <a:rPr lang="en-US" dirty="0"/>
              <a:t>in patients with newly diagnosed systemic AL amyloidosis with cardiac involvement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7539B3-C1D8-8AAB-25E4-E75409C3625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55597" y="6309360"/>
            <a:ext cx="10473747" cy="314298"/>
          </a:xfrm>
        </p:spPr>
        <p:txBody>
          <a:bodyPr/>
          <a:lstStyle/>
          <a:p>
            <a:r>
              <a:rPr lang="en-GB" dirty="0">
                <a:cs typeface="Arial" panose="020B0604020202020204" pitchFamily="34" charset="0"/>
              </a:rPr>
              <a:t>AL, amyloid light chain; D-</a:t>
            </a:r>
            <a:r>
              <a:rPr lang="en-GB" dirty="0" err="1">
                <a:cs typeface="Arial" panose="020B0604020202020204" pitchFamily="34" charset="0"/>
              </a:rPr>
              <a:t>VCd</a:t>
            </a:r>
            <a:r>
              <a:rPr lang="en-GB" dirty="0">
                <a:cs typeface="Arial" panose="020B0604020202020204" pitchFamily="34" charset="0"/>
              </a:rPr>
              <a:t>, daratumumab, bortezomib, cyclophosphamide, dexamethasone; MOD-PFS, major organ deterioration progression-free survival; </a:t>
            </a:r>
            <a:r>
              <a:rPr lang="en-GB" dirty="0" err="1">
                <a:cs typeface="Arial" panose="020B0604020202020204" pitchFamily="34" charset="0"/>
              </a:rPr>
              <a:t>VCd</a:t>
            </a:r>
            <a:r>
              <a:rPr lang="en-GB" dirty="0">
                <a:cs typeface="Arial" panose="020B0604020202020204" pitchFamily="34" charset="0"/>
              </a:rPr>
              <a:t>, bortezomib, cyclophosphamide, dexamethasone.</a:t>
            </a:r>
            <a:endParaRPr lang="en-US" dirty="0">
              <a:cs typeface="Arial" panose="020B0604020202020204" pitchFamily="34" charset="0"/>
            </a:endParaRPr>
          </a:p>
          <a:p>
            <a:r>
              <a:rPr lang="en-US" dirty="0">
                <a:cs typeface="Arial" panose="020B0604020202020204" pitchFamily="34" charset="0"/>
              </a:rPr>
              <a:t>1. Staron A, et al. </a:t>
            </a:r>
            <a:r>
              <a:rPr lang="en-US" i="1" dirty="0">
                <a:cs typeface="Arial" panose="020B0604020202020204" pitchFamily="34" charset="0"/>
              </a:rPr>
              <a:t>Blood Cancer J </a:t>
            </a:r>
            <a:r>
              <a:rPr lang="en-US" dirty="0">
                <a:cs typeface="Arial" panose="020B0604020202020204" pitchFamily="34" charset="0"/>
              </a:rPr>
              <a:t>2021;11(8):139. 2. </a:t>
            </a:r>
            <a:r>
              <a:rPr lang="en-US" dirty="0" err="1">
                <a:cs typeface="Arial" panose="020B0604020202020204" pitchFamily="34" charset="0"/>
              </a:rPr>
              <a:t>Kastritis</a:t>
            </a:r>
            <a:r>
              <a:rPr lang="en-US" dirty="0">
                <a:cs typeface="Arial" panose="020B0604020202020204" pitchFamily="34" charset="0"/>
              </a:rPr>
              <a:t> E, et al. </a:t>
            </a:r>
            <a:r>
              <a:rPr lang="en-US" i="1" dirty="0">
                <a:cs typeface="Arial" panose="020B0604020202020204" pitchFamily="34" charset="0"/>
              </a:rPr>
              <a:t>N Engl J Med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/>
              <a:t>2021;385(1):46-58</a:t>
            </a:r>
            <a:r>
              <a:rPr lang="en-US" dirty="0">
                <a:cs typeface="Arial" panose="020B0604020202020204" pitchFamily="34" charset="0"/>
              </a:rPr>
              <a:t>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9E3B41-9452-826E-2551-90B0DF03083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954631" y="6387133"/>
            <a:ext cx="274320" cy="314298"/>
          </a:xfrm>
        </p:spPr>
        <p:txBody>
          <a:bodyPr/>
          <a:lstStyle/>
          <a:p>
            <a:fld id="{D2D1BBCB-56E8-744E-B233-22800C75D8C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006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E024DE-EEA1-D5A3-D888-211347C8D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AQUARIUS: Study Design (Cardiac Safety Analysis Set)</a:t>
            </a:r>
            <a:r>
              <a:rPr lang="en-GB" baseline="30000" dirty="0"/>
              <a:t>1,2</a:t>
            </a:r>
            <a:endParaRPr lang="en-US" baseline="30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5A1C1A-35A9-6DD0-3AED-436C68D7801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55597" y="6309360"/>
            <a:ext cx="10812466" cy="314298"/>
          </a:xfrm>
        </p:spPr>
        <p:txBody>
          <a:bodyPr/>
          <a:lstStyle/>
          <a:p>
            <a:r>
              <a:rPr lang="en-US" baseline="30000" dirty="0" err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</a:t>
            </a:r>
            <a:r>
              <a:rPr lang="en-US" dirty="0" err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Stratification</a:t>
            </a:r>
            <a:r>
              <a:rPr lang="en-US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based on baseline cardiac stage (Mayo stage II-IIIA). </a:t>
            </a:r>
            <a:r>
              <a:rPr lang="en-US" baseline="30000" dirty="0" err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b</a:t>
            </a:r>
            <a:r>
              <a:rPr lang="en-US" dirty="0" err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Minimum</a:t>
            </a:r>
            <a:r>
              <a:rPr lang="en-US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enrollment of ≥15 Black or African American participants. Minority participants could also be enrolled in Cohort 1 provided participants met eligibility criteria for Cohort 1. </a:t>
            </a:r>
            <a:r>
              <a:rPr lang="en-US" baseline="30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c</a:t>
            </a:r>
            <a:r>
              <a:rPr lang="en-GB" dirty="0">
                <a:cs typeface="Arial" panose="020B0604020202020204" pitchFamily="34" charset="0"/>
              </a:rPr>
              <a:t>Daratumumab subcutaneous + recombinant human hyaluronidase PH20 (rHuPH20) </a:t>
            </a:r>
            <a:r>
              <a:rPr lang="en-US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1,800</a:t>
            </a:r>
            <a:r>
              <a:rPr lang="fr-FR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mg QW Cycles 1-2, Q2W Cycles 3-6, Q4W Cycles 7+.</a:t>
            </a:r>
          </a:p>
          <a:p>
            <a:r>
              <a:rPr lang="en-GB" dirty="0">
                <a:latin typeface="+mn-lt"/>
              </a:rPr>
              <a:t>Cardiac safety analysis set: all randomized patients from Cohort 1 who received </a:t>
            </a:r>
            <a:r>
              <a:rPr lang="en-GB" dirty="0">
                <a:latin typeface="+mn-lt"/>
                <a:cs typeface="Arial" panose="020B0604020202020204" pitchFamily="34" charset="0"/>
              </a:rPr>
              <a:t>≥1 dose of any study treatment and all patients from Cohort 2 who had cardiac involvement and received ≥1 dose of any study treatment. </a:t>
            </a:r>
            <a:endParaRPr lang="en-US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  <a:p>
            <a:r>
              <a:rPr lang="en-GB" dirty="0">
                <a:latin typeface="+mn-lt"/>
                <a:cs typeface="Arial" panose="020B0604020202020204" pitchFamily="34" charset="0"/>
              </a:rPr>
              <a:t>AL, amyloid light chain; </a:t>
            </a:r>
            <a:r>
              <a:rPr lang="en-GB" dirty="0" err="1">
                <a:latin typeface="+mn-lt"/>
                <a:cs typeface="Arial" panose="020B0604020202020204" pitchFamily="34" charset="0"/>
              </a:rPr>
              <a:t>HemCR</a:t>
            </a:r>
            <a:r>
              <a:rPr lang="en-GB" dirty="0">
                <a:latin typeface="+mn-lt"/>
                <a:cs typeface="Arial" panose="020B0604020202020204" pitchFamily="34" charset="0"/>
              </a:rPr>
              <a:t>, hematologic complete response; MM, multiple myeloma;</a:t>
            </a:r>
            <a:r>
              <a:rPr lang="en-US" dirty="0">
                <a:latin typeface="+mn-lt"/>
                <a:cs typeface="Arial" panose="020B0604020202020204" pitchFamily="34" charset="0"/>
              </a:rPr>
              <a:t> QW, weekly; Q2W, every 2 weeks; Q4W, every 4 weeks; </a:t>
            </a:r>
            <a:r>
              <a:rPr lang="en-GB" dirty="0">
                <a:latin typeface="+mn-lt"/>
                <a:cs typeface="Arial" panose="020B0604020202020204" pitchFamily="34" charset="0"/>
              </a:rPr>
              <a:t>SC, subcutaneous; </a:t>
            </a:r>
            <a:r>
              <a:rPr lang="en-GB" dirty="0" err="1">
                <a:latin typeface="+mn-lt"/>
                <a:cs typeface="Arial" panose="020B0604020202020204" pitchFamily="34" charset="0"/>
              </a:rPr>
              <a:t>VCd</a:t>
            </a:r>
            <a:r>
              <a:rPr lang="en-GB" dirty="0">
                <a:latin typeface="+mn-lt"/>
                <a:cs typeface="Arial" panose="020B0604020202020204" pitchFamily="34" charset="0"/>
              </a:rPr>
              <a:t>, bortezomib, cyclophosphamide, dexamethasone; VGPR, very good partial response.</a:t>
            </a:r>
            <a:endParaRPr lang="en-US" dirty="0">
              <a:latin typeface="+mn-lt"/>
              <a:cs typeface="Arial" panose="020B0604020202020204" pitchFamily="34" charset="0"/>
            </a:endParaRPr>
          </a:p>
          <a:p>
            <a:r>
              <a:rPr lang="en-US" dirty="0">
                <a:latin typeface="+mn-lt"/>
                <a:cs typeface="Arial" panose="020B0604020202020204" pitchFamily="34" charset="0"/>
              </a:rPr>
              <a:t>1. Rosenzweig M, et al. Presented at: ASH Annual Meeting; 9-12 December 2023; San Diego, CA, USA. 2</a:t>
            </a:r>
            <a:r>
              <a:rPr lang="en-US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. ClinicalTrials.gov identifier: NCT05250973. Accessed 5 February 2025.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DC2299-C2F1-0271-7C58-11C56CD1E70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D1BBCB-56E8-744E-B233-22800C75D8C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8B2525AA-0100-3AB3-20C3-FBAE077B1355}"/>
              </a:ext>
            </a:extLst>
          </p:cNvPr>
          <p:cNvSpPr txBox="1">
            <a:spLocks/>
          </p:cNvSpPr>
          <p:nvPr/>
        </p:nvSpPr>
        <p:spPr>
          <a:xfrm>
            <a:off x="227036" y="5684010"/>
            <a:ext cx="11612562" cy="511175"/>
          </a:xfrm>
          <a:prstGeom prst="rect">
            <a:avLst/>
          </a:prstGeom>
        </p:spPr>
        <p:txBody>
          <a:bodyPr lIns="0" tIns="0" rIns="0" bIns="0" anchor="b"/>
          <a:lstStyle>
            <a:defPPr>
              <a:defRPr lang="en-US"/>
            </a:defPPr>
            <a:lvl1pPr marL="0" algn="l" defTabSz="1219024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13" algn="l" defTabSz="1219024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024" algn="l" defTabSz="1219024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538" algn="l" defTabSz="1219024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051" algn="l" defTabSz="1219024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562" algn="l" defTabSz="1219024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075" algn="l" defTabSz="1219024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588" algn="l" defTabSz="1219024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101" algn="l" defTabSz="1219024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2190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06D1883-1261-4398-FFF4-676A5C1A361A}"/>
              </a:ext>
            </a:extLst>
          </p:cNvPr>
          <p:cNvCxnSpPr>
            <a:cxnSpLocks/>
          </p:cNvCxnSpPr>
          <p:nvPr/>
        </p:nvCxnSpPr>
        <p:spPr>
          <a:xfrm>
            <a:off x="3830779" y="4297524"/>
            <a:ext cx="692005" cy="0"/>
          </a:xfrm>
          <a:prstGeom prst="straightConnector1">
            <a:avLst/>
          </a:prstGeom>
          <a:noFill/>
          <a:ln w="31750" cap="flat" cmpd="sng" algn="ctr">
            <a:solidFill>
              <a:srgbClr val="000000"/>
            </a:solidFill>
            <a:prstDash val="solid"/>
            <a:tailEnd type="triangle"/>
          </a:ln>
          <a:effectLst/>
        </p:spPr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8752BC83-7FDB-3FA1-AB2A-FBBA20C78515}"/>
              </a:ext>
            </a:extLst>
          </p:cNvPr>
          <p:cNvGrpSpPr/>
          <p:nvPr/>
        </p:nvGrpSpPr>
        <p:grpSpPr>
          <a:xfrm>
            <a:off x="172018" y="1810336"/>
            <a:ext cx="11500850" cy="3092461"/>
            <a:chOff x="116947" y="3622005"/>
            <a:chExt cx="11688958" cy="3154601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BAF03C8A-A9C0-805E-6F44-DC7DE1ACCE6A}"/>
                </a:ext>
              </a:extLst>
            </p:cNvPr>
            <p:cNvGrpSpPr/>
            <p:nvPr/>
          </p:nvGrpSpPr>
          <p:grpSpPr>
            <a:xfrm>
              <a:off x="442799" y="3622005"/>
              <a:ext cx="8556709" cy="1604862"/>
              <a:chOff x="983778" y="1520278"/>
              <a:chExt cx="10143300" cy="1604862"/>
            </a:xfrm>
          </p:grpSpPr>
          <p:cxnSp>
            <p:nvCxnSpPr>
              <p:cNvPr id="17" name="Straight Arrow Connector 16">
                <a:extLst>
                  <a:ext uri="{FF2B5EF4-FFF2-40B4-BE49-F238E27FC236}">
                    <a16:creationId xmlns:a16="http://schemas.microsoft.com/office/drawing/2014/main" id="{D42A798D-D072-F255-5E8F-DC02DF90E8C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78954" y="2445547"/>
                <a:ext cx="389273" cy="0"/>
              </a:xfrm>
              <a:prstGeom prst="straightConnector1">
                <a:avLst/>
              </a:prstGeom>
              <a:noFill/>
              <a:ln w="31750" cap="flat" cmpd="sng" algn="ctr">
                <a:solidFill>
                  <a:srgbClr val="000000"/>
                </a:solidFill>
                <a:prstDash val="solid"/>
                <a:tailEnd type="triangle"/>
              </a:ln>
              <a:effectLst/>
            </p:spPr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A70EB1C0-7273-9E56-B2E4-2089FC4CE418}"/>
                  </a:ext>
                </a:extLst>
              </p:cNvPr>
              <p:cNvCxnSpPr/>
              <p:nvPr/>
            </p:nvCxnSpPr>
            <p:spPr bwMode="auto">
              <a:xfrm>
                <a:off x="5287340" y="2438143"/>
                <a:ext cx="274319" cy="0"/>
              </a:xfrm>
              <a:prstGeom prst="line">
                <a:avLst/>
              </a:prstGeom>
              <a:solidFill>
                <a:srgbClr val="6D2687"/>
              </a:solidFill>
              <a:ln w="381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9" name="Straight Arrow Connector 18">
                <a:extLst>
                  <a:ext uri="{FF2B5EF4-FFF2-40B4-BE49-F238E27FC236}">
                    <a16:creationId xmlns:a16="http://schemas.microsoft.com/office/drawing/2014/main" id="{96555C57-6343-C6C1-FCEE-EBD4CD31B72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561660" y="2893309"/>
                <a:ext cx="285253" cy="0"/>
              </a:xfrm>
              <a:prstGeom prst="straightConnector1">
                <a:avLst/>
              </a:prstGeom>
              <a:noFill/>
              <a:ln w="31750" cap="flat" cmpd="sng" algn="ctr">
                <a:solidFill>
                  <a:srgbClr val="000000"/>
                </a:solidFill>
                <a:prstDash val="solid"/>
                <a:tailEnd type="triangle"/>
              </a:ln>
              <a:effectLst/>
            </p:spPr>
          </p:cxn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E6DEC345-F2D7-B100-D23D-CF57A81811D5}"/>
                  </a:ext>
                </a:extLst>
              </p:cNvPr>
              <p:cNvCxnSpPr/>
              <p:nvPr/>
            </p:nvCxnSpPr>
            <p:spPr bwMode="auto">
              <a:xfrm flipV="1">
                <a:off x="5561660" y="1929650"/>
                <a:ext cx="15091" cy="983092"/>
              </a:xfrm>
              <a:prstGeom prst="line">
                <a:avLst/>
              </a:prstGeom>
              <a:solidFill>
                <a:srgbClr val="6D2687"/>
              </a:solidFill>
              <a:ln w="381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1" name="Straight Arrow Connector 20">
                <a:extLst>
                  <a:ext uri="{FF2B5EF4-FFF2-40B4-BE49-F238E27FC236}">
                    <a16:creationId xmlns:a16="http://schemas.microsoft.com/office/drawing/2014/main" id="{F48CD035-7C90-FA86-6DA9-E0E8320C25AD}"/>
                  </a:ext>
                </a:extLst>
              </p:cNvPr>
              <p:cNvCxnSpPr/>
              <p:nvPr/>
            </p:nvCxnSpPr>
            <p:spPr>
              <a:xfrm>
                <a:off x="5566677" y="1941514"/>
                <a:ext cx="274319" cy="0"/>
              </a:xfrm>
              <a:prstGeom prst="straightConnector1">
                <a:avLst/>
              </a:prstGeom>
              <a:noFill/>
              <a:ln w="31750" cap="flat" cmpd="sng" algn="ctr">
                <a:solidFill>
                  <a:srgbClr val="000000"/>
                </a:solidFill>
                <a:prstDash val="solid"/>
                <a:tailEnd type="triangle"/>
              </a:ln>
              <a:effectLst/>
            </p:spPr>
          </p:cxn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DBAFE1DA-FC16-362D-0022-2C9443233495}"/>
                  </a:ext>
                </a:extLst>
              </p:cNvPr>
              <p:cNvSpPr/>
              <p:nvPr/>
            </p:nvSpPr>
            <p:spPr>
              <a:xfrm>
                <a:off x="5851070" y="1752585"/>
                <a:ext cx="5272240" cy="661885"/>
              </a:xfrm>
              <a:prstGeom prst="rect">
                <a:avLst/>
              </a:prstGeom>
              <a:solidFill>
                <a:srgbClr val="EB1700"/>
              </a:solidFill>
              <a:ln>
                <a:noFill/>
              </a:ln>
              <a:effectLst/>
            </p:spPr>
            <p:txBody>
              <a:bodyPr anchor="ctr"/>
              <a:lstStyle/>
              <a:p>
                <a:pPr marL="0" marR="0" lvl="0" indent="0" algn="ctr" defTabSz="685783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5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Cohort 1: Arm A          Daratumumab +</a:t>
                </a:r>
                <a:r>
                  <a:rPr lang="en-US" sz="1050" b="1" kern="0" dirty="0">
                    <a:solidFill>
                      <a:srgbClr val="FFFF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Immediate </a:t>
                </a:r>
                <a:r>
                  <a:rPr lang="en-US" sz="1050" b="1" kern="0" dirty="0" err="1">
                    <a:solidFill>
                      <a:srgbClr val="FFFF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VCd</a:t>
                </a:r>
                <a:r>
                  <a:rPr kumimoji="0" lang="en-US" sz="105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(n = </a:t>
                </a:r>
                <a:r>
                  <a:rPr lang="en-US" sz="1050" b="1" kern="0" dirty="0">
                    <a:solidFill>
                      <a:srgbClr val="FFFF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80</a:t>
                </a:r>
                <a:r>
                  <a:rPr kumimoji="0" lang="en-US" sz="105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pPr marL="171450" marR="0" lvl="0" indent="-171450" defTabSz="685783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0" lang="en-US" sz="1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171450" marR="0" lvl="0" indent="-171450" defTabSz="685783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sz="1000" b="1" i="0" u="none" strike="noStrike" kern="0" cap="none" spc="0" normalizeH="0" baseline="0" noProof="0" dirty="0" err="1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Daratumumab</a:t>
                </a:r>
                <a:r>
                  <a:rPr kumimoji="0" lang="en-US" sz="1000" b="1" i="0" u="none" strike="noStrike" kern="0" cap="none" spc="0" normalizeH="0" baseline="30000" noProof="0" dirty="0" err="1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  <a:endParaRPr kumimoji="0" lang="en-US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171450" marR="0" lvl="0" indent="-171450" defTabSz="685783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sz="1000" b="1" i="0" u="sng" strike="noStrike" kern="0" cap="none" spc="0" normalizeH="0" baseline="0" noProof="0" dirty="0" err="1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VCd</a:t>
                </a:r>
                <a:r>
                  <a:rPr kumimoji="0" lang="en-US" sz="1000" b="1" i="0" u="sng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kumimoji="0" lang="en-US" sz="1000" b="0" i="0" u="sng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QW Cycles 1-6</a:t>
                </a: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2C25B4AD-B10B-BE7D-E430-92DEA86BC721}"/>
                  </a:ext>
                </a:extLst>
              </p:cNvPr>
              <p:cNvSpPr/>
              <p:nvPr/>
            </p:nvSpPr>
            <p:spPr>
              <a:xfrm>
                <a:off x="5796281" y="1520278"/>
                <a:ext cx="5246077" cy="251169"/>
              </a:xfrm>
              <a:prstGeom prst="rect">
                <a:avLst/>
              </a:prstGeom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marL="0" marR="0" lvl="0" indent="0" algn="ctr" defTabSz="685783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kern="0" dirty="0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itchFamily="-105" charset="-128"/>
                    <a:cs typeface="Arial" panose="020B0604020202020204" pitchFamily="34" charset="0"/>
                  </a:rPr>
                  <a:t>Follow-up: </a:t>
                </a:r>
                <a:r>
                  <a:rPr kumimoji="0" lang="en-US" sz="10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itchFamily="-105" charset="-128"/>
                    <a:cs typeface="Arial" panose="020B0604020202020204" pitchFamily="34" charset="0"/>
                  </a:rPr>
                  <a:t>12 cycles or 12 months from first dose</a:t>
                </a: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0A00EFBD-287A-98DD-8D25-9367695C37E0}"/>
                  </a:ext>
                </a:extLst>
              </p:cNvPr>
              <p:cNvSpPr/>
              <p:nvPr/>
            </p:nvSpPr>
            <p:spPr>
              <a:xfrm>
                <a:off x="5872346" y="2464917"/>
                <a:ext cx="5254732" cy="660221"/>
              </a:xfrm>
              <a:prstGeom prst="rect">
                <a:avLst/>
              </a:prstGeom>
              <a:solidFill>
                <a:srgbClr val="EB1700"/>
              </a:solidFill>
              <a:ln>
                <a:noFill/>
              </a:ln>
              <a:effectLst/>
            </p:spPr>
            <p:txBody>
              <a:bodyPr anchor="ctr"/>
              <a:lstStyle/>
              <a:p>
                <a:pPr marL="0" marR="0" lvl="0" indent="0" algn="ctr" defTabSz="685783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5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Cohort 1: Arm B      Daratumumab + Deferred </a:t>
                </a:r>
                <a:r>
                  <a:rPr kumimoji="0" lang="en-US" sz="1050" b="1" i="0" u="none" strike="noStrike" kern="0" cap="none" spc="0" normalizeH="0" baseline="0" noProof="0" dirty="0" err="1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VCd</a:t>
                </a:r>
                <a:r>
                  <a:rPr kumimoji="0" lang="en-US" sz="105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(n = </a:t>
                </a:r>
                <a:r>
                  <a:rPr lang="en-US" sz="1050" b="1" kern="0" dirty="0">
                    <a:solidFill>
                      <a:srgbClr val="FFFF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39</a:t>
                </a:r>
                <a:r>
                  <a:rPr kumimoji="0" lang="en-US" sz="105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pPr marL="0" marR="0" lvl="0" indent="0" algn="ctr" defTabSz="685783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171450" marR="0" lvl="0" indent="-171450" defTabSz="685783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sz="10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Daratumumab</a:t>
                </a:r>
                <a:r>
                  <a:rPr lang="en-US" sz="1000" b="1" kern="0" baseline="30000" dirty="0">
                    <a:solidFill>
                      <a:srgbClr val="FFFF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  <a:endParaRPr kumimoji="0" lang="en-US" sz="1000" b="0" i="0" u="none" strike="noStrike" kern="0" cap="none" spc="0" normalizeH="0" baseline="3000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171450" marR="0" lvl="0" indent="-171450" defTabSz="685783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sz="1000" b="1" i="0" u="sng" strike="noStrike" kern="0" cap="none" spc="0" normalizeH="0" baseline="0" noProof="0" dirty="0" err="1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VCd</a:t>
                </a:r>
                <a:r>
                  <a:rPr kumimoji="0" lang="en-US" sz="1000" b="1" i="0" u="sng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kumimoji="0" lang="en-US" sz="1000" b="0" i="0" u="sng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QW Cycles 4-9</a:t>
                </a:r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B3B656C4-E637-E32F-C7DC-DD5A2040876E}"/>
                  </a:ext>
                </a:extLst>
              </p:cNvPr>
              <p:cNvSpPr txBox="1"/>
              <p:nvPr/>
            </p:nvSpPr>
            <p:spPr>
              <a:xfrm rot="16200000">
                <a:off x="4443048" y="2314462"/>
                <a:ext cx="1361787" cy="259569"/>
              </a:xfrm>
              <a:prstGeom prst="rect">
                <a:avLst/>
              </a:prstGeom>
              <a:solidFill>
                <a:srgbClr val="D9D9D9"/>
              </a:solidFill>
              <a:ln w="12700">
                <a:noFill/>
              </a:ln>
              <a:effectLst/>
            </p:spPr>
            <p:txBody>
              <a:bodyPr wrap="square" rtlCol="0" anchor="ctr">
                <a:spAutoFit/>
              </a:bodyPr>
              <a:lstStyle/>
              <a:p>
                <a:pPr marL="0" marR="0" lvl="0" indent="0" algn="ctr" defTabSz="914378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Arial" charset="0"/>
                    <a:cs typeface="Arial" panose="020B0604020202020204" pitchFamily="34" charset="0"/>
                  </a:rPr>
                  <a:t>2:1 randomization</a:t>
                </a: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50F14572-39BE-A5DA-1465-FCCB5D2B2907}"/>
                  </a:ext>
                </a:extLst>
              </p:cNvPr>
              <p:cNvSpPr/>
              <p:nvPr/>
            </p:nvSpPr>
            <p:spPr>
              <a:xfrm>
                <a:off x="983778" y="1763354"/>
                <a:ext cx="3545225" cy="1361781"/>
              </a:xfrm>
              <a:prstGeom prst="rect">
                <a:avLst/>
              </a:prstGeom>
              <a:solidFill>
                <a:srgbClr val="D9D9D9"/>
              </a:solidFill>
              <a:ln w="127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51435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25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itchFamily="-105" charset="-128"/>
                    <a:cs typeface="Arial" panose="020B0604020202020204" pitchFamily="34" charset="0"/>
                  </a:rPr>
                  <a:t>Key eligibility criteria:</a:t>
                </a:r>
              </a:p>
              <a:p>
                <a:pPr marL="96441" marR="0" lvl="0" indent="-96441" defTabSz="51435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250"/>
                  </a:spcAft>
                  <a:buClrTx/>
                  <a:buSzTx/>
                  <a:buFont typeface="Arial" charset="0"/>
                  <a:buChar char="•"/>
                  <a:tabLst/>
                  <a:defRPr/>
                </a:pPr>
                <a:r>
                  <a:rPr kumimoji="0" lang="en-US" sz="11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itchFamily="-105" charset="-128"/>
                    <a:cs typeface="Arial" panose="020B0604020202020204" pitchFamily="34" charset="0"/>
                  </a:rPr>
                  <a:t>Newly diagnosed AL amyloidosis</a:t>
                </a:r>
              </a:p>
              <a:p>
                <a:pPr marL="96441" marR="0" lvl="0" indent="-96441" defTabSz="51435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250"/>
                  </a:spcAft>
                  <a:buClrTx/>
                  <a:buSzTx/>
                  <a:buFont typeface="Arial" charset="0"/>
                  <a:buChar char="•"/>
                  <a:tabLst/>
                  <a:defRPr/>
                </a:pPr>
                <a:r>
                  <a:rPr kumimoji="0" lang="en-US" sz="11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itchFamily="-105" charset="-128"/>
                    <a:cs typeface="Arial" panose="020B0604020202020204" pitchFamily="34" charset="0"/>
                  </a:rPr>
                  <a:t>No prior therapy for AL amyloidosis or MM</a:t>
                </a:r>
              </a:p>
              <a:p>
                <a:pPr marL="96441" marR="0" lvl="0" indent="-96441" defTabSz="51435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250"/>
                  </a:spcAft>
                  <a:buClrTx/>
                  <a:buSzTx/>
                  <a:buFont typeface="Arial" charset="0"/>
                  <a:buChar char="•"/>
                  <a:tabLst/>
                  <a:defRPr/>
                </a:pPr>
                <a:r>
                  <a:rPr kumimoji="0" lang="en-US" altLang="en-US" sz="11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Mayo cardiac stage II-IIIA ± other organs involved</a:t>
                </a:r>
              </a:p>
            </p:txBody>
          </p:sp>
        </p:grp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B75FEB4-CFB2-93D3-D937-45669EB70C25}"/>
                </a:ext>
              </a:extLst>
            </p:cNvPr>
            <p:cNvSpPr/>
            <p:nvPr/>
          </p:nvSpPr>
          <p:spPr>
            <a:xfrm>
              <a:off x="9145317" y="3790387"/>
              <a:ext cx="2660588" cy="2783554"/>
            </a:xfrm>
            <a:prstGeom prst="rect">
              <a:avLst/>
            </a:prstGeom>
            <a:solidFill>
              <a:srgbClr val="D9D9D9"/>
            </a:soli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defTabSz="51435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25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itchFamily="-105" charset="-128"/>
                  <a:cs typeface="Arial" panose="020B0604020202020204" pitchFamily="34" charset="0"/>
                </a:rPr>
                <a:t>Primary endpoint:</a:t>
              </a:r>
            </a:p>
            <a:p>
              <a:pPr marL="228600" marR="0" lvl="0" indent="-228600" defTabSz="51435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250"/>
                </a:spcAft>
                <a:buClrTx/>
                <a:buSzTx/>
                <a:buFont typeface="Arial" charset="0"/>
                <a:buChar char="•"/>
                <a:tabLst/>
                <a:defRPr/>
              </a:pPr>
              <a:r>
                <a:rPr kumimoji="0" lang="en-US" altLang="en-US" sz="9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Cohort 1</a:t>
              </a:r>
              <a:r>
                <a:rPr kumimoji="0" lang="en-US" altLang="en-US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: Safety (Cardiac events)</a:t>
              </a:r>
            </a:p>
            <a:p>
              <a:pPr marL="228600" marR="0" lvl="0" indent="-228600" defTabSz="51435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250"/>
                </a:spcAft>
                <a:buClrTx/>
                <a:buSzTx/>
                <a:buFont typeface="Arial" charset="0"/>
                <a:buChar char="•"/>
                <a:tabLst/>
                <a:defRPr/>
              </a:pPr>
              <a:r>
                <a:rPr kumimoji="0" lang="en-US" altLang="en-US" sz="9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Cohort 2</a:t>
              </a:r>
              <a:r>
                <a:rPr kumimoji="0" lang="en-US" altLang="en-US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: Daratumumab maximum trough concentration (C3D1 pre-dose)</a:t>
              </a:r>
            </a:p>
            <a:p>
              <a:pPr marL="228600" marR="0" lvl="0" indent="-228600" defTabSz="51435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250"/>
                </a:spcAft>
                <a:buClrTx/>
                <a:buSzTx/>
                <a:buFont typeface="Arial" charset="0"/>
                <a:buChar char="•"/>
                <a:tabLst/>
                <a:defRPr/>
              </a:pPr>
              <a:endParaRPr kumimoji="0" lang="en-US" alt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marR="0" lvl="0" indent="0" defTabSz="51435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25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000" b="1" kern="0" dirty="0">
                  <a:solidFill>
                    <a:srgbClr val="000000"/>
                  </a:solidFill>
                  <a:latin typeface="Arial" panose="020B0604020202020204" pitchFamily="34" charset="0"/>
                  <a:ea typeface="ＭＳ Ｐゴシック" pitchFamily="-105" charset="-128"/>
                  <a:cs typeface="Arial" panose="020B0604020202020204" pitchFamily="34" charset="0"/>
                </a:rPr>
                <a:t>Key s</a:t>
              </a:r>
              <a:r>
                <a:rPr kumimoji="0" lang="en-US" sz="1000" b="1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itchFamily="-105" charset="-128"/>
                  <a:cs typeface="Arial" panose="020B0604020202020204" pitchFamily="34" charset="0"/>
                </a:rPr>
                <a:t>econdary</a:t>
              </a:r>
              <a:r>
                <a:rPr kumimoji="0" lang="en-US" sz="10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itchFamily="-105" charset="-128"/>
                  <a:cs typeface="Arial" panose="020B0604020202020204" pitchFamily="34" charset="0"/>
                </a:rPr>
                <a:t> endpoints:</a:t>
              </a:r>
            </a:p>
            <a:p>
              <a:pPr marL="96441" marR="0" lvl="0" indent="-228600" defTabSz="51435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250"/>
                </a:spcAft>
                <a:buClrTx/>
                <a:buSzTx/>
                <a:buFont typeface="Arial" charset="0"/>
                <a:buChar char="•"/>
                <a:tabLst/>
                <a:defRPr/>
              </a:pPr>
              <a:r>
                <a:rPr kumimoji="0" lang="en-US" altLang="en-US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HemCR and </a:t>
              </a:r>
              <a:r>
                <a:rPr kumimoji="0" lang="en-US" altLang="en-US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Symbol" panose="05050102010706020507" pitchFamily="18" charset="2"/>
                </a:rPr>
                <a:t></a:t>
              </a:r>
              <a:r>
                <a:rPr kumimoji="0" lang="en-US" altLang="en-US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VGPR rates</a:t>
              </a:r>
            </a:p>
            <a:p>
              <a:pPr marL="96441" marR="0" lvl="0" indent="-228600" defTabSz="51435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250"/>
                </a:spcAft>
                <a:buClrTx/>
                <a:buSzTx/>
                <a:buFont typeface="Arial" charset="0"/>
                <a:buChar char="•"/>
                <a:tabLst/>
                <a:defRPr/>
              </a:pPr>
              <a:r>
                <a:rPr kumimoji="0" lang="en-US" altLang="en-US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Time to HemCR and </a:t>
              </a:r>
              <a:r>
                <a:rPr kumimoji="0" lang="en-US" altLang="en-US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Symbol" panose="05050102010706020507" pitchFamily="18" charset="2"/>
                </a:rPr>
                <a:t></a:t>
              </a:r>
              <a:r>
                <a:rPr kumimoji="0" lang="en-US" altLang="en-US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VGPR </a:t>
              </a:r>
            </a:p>
            <a:p>
              <a:pPr marL="96441" marR="0" lvl="0" indent="-228600" defTabSz="51435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250"/>
                </a:spcAft>
                <a:buClrTx/>
                <a:buSzTx/>
                <a:buFont typeface="Arial" charset="0"/>
                <a:buChar char="•"/>
                <a:tabLst/>
                <a:defRPr/>
              </a:pPr>
              <a:r>
                <a:rPr kumimoji="0" lang="en-US" altLang="en-US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Duration of HemCR and </a:t>
              </a:r>
              <a:r>
                <a:rPr kumimoji="0" lang="en-US" altLang="en-US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Symbol" panose="05050102010706020507" pitchFamily="18" charset="2"/>
                </a:rPr>
                <a:t></a:t>
              </a:r>
              <a:r>
                <a:rPr kumimoji="0" lang="en-US" altLang="en-US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VGPR </a:t>
              </a:r>
            </a:p>
            <a:p>
              <a:pPr marL="96441" marR="0" lvl="0" indent="-228600" defTabSz="51435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250"/>
                </a:spcAft>
                <a:buClrTx/>
                <a:buSzTx/>
                <a:buFont typeface="Arial" charset="0"/>
                <a:buChar char="•"/>
                <a:tabLst/>
                <a:defRPr/>
              </a:pPr>
              <a:r>
                <a:rPr kumimoji="0" lang="en-US" altLang="en-US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Organ response</a:t>
              </a:r>
            </a:p>
            <a:p>
              <a:pPr marL="228600" marR="0" lvl="0" indent="-228600" defTabSz="51435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250"/>
                </a:spcAft>
                <a:buClrTx/>
                <a:buSzTx/>
                <a:buFont typeface="Arial" charset="0"/>
                <a:buChar char="•"/>
                <a:tabLst/>
                <a:defRPr/>
              </a:pPr>
              <a:r>
                <a:rPr kumimoji="0" lang="en-US" altLang="en-US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Clinical signs and symptoms of cardiac AL amyloidosis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03B7825A-25AA-015C-52E2-EF45AD63611C}"/>
                </a:ext>
              </a:extLst>
            </p:cNvPr>
            <p:cNvSpPr/>
            <p:nvPr/>
          </p:nvSpPr>
          <p:spPr>
            <a:xfrm>
              <a:off x="4540266" y="5797355"/>
              <a:ext cx="4459245" cy="761220"/>
            </a:xfrm>
            <a:prstGeom prst="rect">
              <a:avLst/>
            </a:prstGeom>
            <a:solidFill>
              <a:srgbClr val="EB1700">
                <a:lumMod val="50000"/>
              </a:srgbClr>
            </a:solidFill>
            <a:ln>
              <a:noFill/>
            </a:ln>
            <a:effectLst/>
          </p:spPr>
          <p:txBody>
            <a:bodyPr anchor="ctr"/>
            <a:lstStyle/>
            <a:p>
              <a:pPr marL="0" marR="0" lvl="0" indent="0" algn="ctr" defTabSz="68578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Cohort 2: Daratumumab + Immediate VCd (n = 23)</a:t>
              </a:r>
            </a:p>
            <a:p>
              <a:pPr marL="0" marR="0" lvl="0" indent="0" algn="ctr" defTabSz="68578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marR="0" lvl="0" indent="-171450" defTabSz="68578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0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Daratumumab</a:t>
              </a:r>
              <a:r>
                <a:rPr lang="en-US" sz="1000" b="1" kern="0" baseline="30000" dirty="0">
                  <a:solidFill>
                    <a:srgbClr val="FFFF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  <a:endParaRPr kumimoji="0" lang="en-US" sz="1000" b="0" i="0" u="none" strike="noStrike" kern="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marR="0" lvl="0" indent="-171450" defTabSz="685783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000" b="1" i="0" u="sng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VCd: </a:t>
              </a:r>
              <a:r>
                <a:rPr kumimoji="0" lang="en-US" sz="1000" b="0" i="0" u="sng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QW Cycles 1-6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73376CB-FD63-AC67-389D-A28805A52EBA}"/>
                </a:ext>
              </a:extLst>
            </p:cNvPr>
            <p:cNvSpPr/>
            <p:nvPr/>
          </p:nvSpPr>
          <p:spPr>
            <a:xfrm>
              <a:off x="441411" y="5464258"/>
              <a:ext cx="3631797" cy="1220670"/>
            </a:xfrm>
            <a:prstGeom prst="rect">
              <a:avLst/>
            </a:prstGeom>
            <a:solidFill>
              <a:srgbClr val="D9D9D9"/>
            </a:soli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51435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25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itchFamily="-105" charset="-128"/>
                  <a:cs typeface="Arial" panose="020B0604020202020204" pitchFamily="34" charset="0"/>
                </a:rPr>
                <a:t>Key eligibility criteria:</a:t>
              </a:r>
            </a:p>
            <a:p>
              <a:pPr marL="96441" lvl="0" indent="-96441" defTabSz="514350">
                <a:spcAft>
                  <a:spcPts val="250"/>
                </a:spcAft>
                <a:buFont typeface="Arial" charset="0"/>
                <a:buChar char="•"/>
                <a:defRPr/>
              </a:pPr>
              <a:r>
                <a:rPr kumimoji="0" lang="en-GB" sz="11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itchFamily="-105" charset="-128"/>
                  <a:cs typeface="Arial" panose="020B0604020202020204" pitchFamily="34" charset="0"/>
                </a:rPr>
                <a:t>Newly diagnosed AL amyloidosis with ≥1 impacted organ. Cardiac Safety Analysis includes only those participants with cardiac involvement</a:t>
              </a: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itchFamily="-105" charset="-128"/>
                <a:cs typeface="Arial" panose="020B0604020202020204" pitchFamily="34" charset="0"/>
              </a:endParaRPr>
            </a:p>
            <a:p>
              <a:pPr marL="96441" marR="0" lvl="0" indent="-96441" defTabSz="51435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250"/>
                </a:spcAft>
                <a:buClrTx/>
                <a:buSzTx/>
                <a:buFont typeface="Arial" charset="0"/>
                <a:buChar char="•"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itchFamily="-105" charset="-128"/>
                  <a:cs typeface="Arial" panose="020B0604020202020204" pitchFamily="34" charset="0"/>
                </a:rPr>
                <a:t>No prior therapy for AL amyloidosis or MM</a:t>
              </a:r>
            </a:p>
            <a:p>
              <a:pPr marL="96441" marR="0" lvl="0" indent="-96441" defTabSz="51435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250"/>
                </a:spcAft>
                <a:buClrTx/>
                <a:buSzTx/>
                <a:buFont typeface="Arial" charset="0"/>
                <a:buChar char="•"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itchFamily="-105" charset="-128"/>
                  <a:cs typeface="Arial" panose="020B0604020202020204" pitchFamily="34" charset="0"/>
                </a:rPr>
                <a:t>Self-identified racial and ethnic </a:t>
              </a:r>
              <a:r>
                <a:rPr kumimoji="0" lang="en-US" sz="11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itchFamily="-105" charset="-128"/>
                  <a:cs typeface="Arial" panose="020B0604020202020204" pitchFamily="34" charset="0"/>
                </a:rPr>
                <a:t>minorities</a:t>
              </a:r>
              <a:r>
                <a:rPr kumimoji="0" lang="en-US" sz="1100" b="0" i="0" u="none" strike="noStrike" kern="0" cap="none" spc="0" normalizeH="0" baseline="3000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itchFamily="-105" charset="-128"/>
                  <a:cs typeface="Arial" panose="020B0604020202020204" pitchFamily="34" charset="0"/>
                </a:rPr>
                <a:t>b</a:t>
              </a:r>
              <a:endParaRPr kumimoji="0" lang="en-US" sz="1100" b="0" i="0" u="none" strike="noStrike" kern="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itchFamily="-105" charset="-128"/>
                <a:cs typeface="Arial" panose="020B0604020202020204" pitchFamily="34" charset="0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E888B414-7E9F-6F5B-6B9E-04F6497B8D61}"/>
                </a:ext>
              </a:extLst>
            </p:cNvPr>
            <p:cNvSpPr txBox="1"/>
            <p:nvPr/>
          </p:nvSpPr>
          <p:spPr>
            <a:xfrm>
              <a:off x="116947" y="3649913"/>
              <a:ext cx="3672490" cy="2511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Cohort 1: (N = </a:t>
              </a:r>
              <a:r>
                <a:rPr lang="en-US" sz="1000" b="1" kern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119</a:t>
              </a:r>
              <a:r>
                <a:rPr kumimoji="0" lang="en-US" sz="10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  <a:r>
                <a:rPr kumimoji="0" lang="en-US" sz="1000" b="1" i="0" u="none" strike="noStrike" kern="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1C8390BD-C0D7-BD84-9F02-911BB3BCAFE7}"/>
                </a:ext>
              </a:extLst>
            </p:cNvPr>
            <p:cNvSpPr txBox="1"/>
            <p:nvPr/>
          </p:nvSpPr>
          <p:spPr>
            <a:xfrm>
              <a:off x="431738" y="5255308"/>
              <a:ext cx="2948466" cy="2511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Cohort 2: (N = 23)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7E67FAF5-ECF0-3DCC-4FDA-BFCCC618D7FD}"/>
                </a:ext>
              </a:extLst>
            </p:cNvPr>
            <p:cNvSpPr txBox="1"/>
            <p:nvPr/>
          </p:nvSpPr>
          <p:spPr>
            <a:xfrm>
              <a:off x="4540266" y="6525437"/>
              <a:ext cx="4437174" cy="2511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28-day cycles</a:t>
              </a:r>
            </a:p>
          </p:txBody>
        </p:sp>
      </p:grpSp>
      <p:sp>
        <p:nvSpPr>
          <p:cNvPr id="29" name="TextBox 3">
            <a:extLst>
              <a:ext uri="{FF2B5EF4-FFF2-40B4-BE49-F238E27FC236}">
                <a16:creationId xmlns:a16="http://schemas.microsoft.com/office/drawing/2014/main" id="{4DAE00AC-227F-BEBA-8429-61C9CB9FF6AE}"/>
              </a:ext>
            </a:extLst>
          </p:cNvPr>
          <p:cNvSpPr txBox="1"/>
          <p:nvPr/>
        </p:nvSpPr>
        <p:spPr>
          <a:xfrm>
            <a:off x="481742" y="5052259"/>
            <a:ext cx="11237349" cy="450413"/>
          </a:xfrm>
          <a:prstGeom prst="roundRect">
            <a:avLst>
              <a:gd name="adj" fmla="val 19516"/>
            </a:avLst>
          </a:prstGeom>
          <a:solidFill>
            <a:srgbClr val="564C47"/>
          </a:solidFill>
        </p:spPr>
        <p:txBody>
          <a:bodyPr wrap="square" lIns="91440" tIns="91440" rIns="91440" bIns="91440" anchor="t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142 patients with cardiac involvement received ≥1 dose of D + immediate VCd (n=103) or D + deferred VCd (n=39)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2E94184-529E-F050-F973-0DBB68EE1C57}"/>
              </a:ext>
            </a:extLst>
          </p:cNvPr>
          <p:cNvSpPr txBox="1"/>
          <p:nvPr/>
        </p:nvSpPr>
        <p:spPr>
          <a:xfrm>
            <a:off x="491261" y="5604553"/>
            <a:ext cx="1118160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US" sz="1400" b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endParaRPr lang="en-US" sz="2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18165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F7F51-ED5C-2359-DADF-AA9CB5839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AQUARIUS: Disposition, Treatment Duration, and Deaths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E36659-93F4-17BB-6AAE-93122571408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>
                <a:cs typeface="Arial" panose="020B0604020202020204" pitchFamily="34" charset="0"/>
              </a:rPr>
              <a:t>D, daratumumab subcutaneous + recombinant human hyaluronidase PH20 (rHuPH20); </a:t>
            </a:r>
            <a:r>
              <a:rPr lang="en-GB" dirty="0" err="1">
                <a:cs typeface="Arial" panose="020B0604020202020204" pitchFamily="34" charset="0"/>
              </a:rPr>
              <a:t>VCd</a:t>
            </a:r>
            <a:r>
              <a:rPr lang="en-GB" dirty="0">
                <a:cs typeface="Arial" panose="020B0604020202020204" pitchFamily="34" charset="0"/>
              </a:rPr>
              <a:t>, bortezomib, cyclophosphamide, dexamethasone.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5782862-F7EB-8EBC-7C12-AEF2CBA8471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9EC47FE-8A01-4867-B742-54144C5B6A63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7992A20-FC83-10D9-51D3-93566FDC52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5556631"/>
              </p:ext>
            </p:extLst>
          </p:nvPr>
        </p:nvGraphicFramePr>
        <p:xfrm>
          <a:off x="485302" y="1676081"/>
          <a:ext cx="8127999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1481">
                  <a:extLst>
                    <a:ext uri="{9D8B030D-6E8A-4147-A177-3AD203B41FA5}">
                      <a16:colId xmlns:a16="http://schemas.microsoft.com/office/drawing/2014/main" val="3232659346"/>
                    </a:ext>
                  </a:extLst>
                </a:gridCol>
                <a:gridCol w="2463259">
                  <a:extLst>
                    <a:ext uri="{9D8B030D-6E8A-4147-A177-3AD203B41FA5}">
                      <a16:colId xmlns:a16="http://schemas.microsoft.com/office/drawing/2014/main" val="2386611644"/>
                    </a:ext>
                  </a:extLst>
                </a:gridCol>
                <a:gridCol w="2463259">
                  <a:extLst>
                    <a:ext uri="{9D8B030D-6E8A-4147-A177-3AD203B41FA5}">
                      <a16:colId xmlns:a16="http://schemas.microsoft.com/office/drawing/2014/main" val="14325228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D + Immediate </a:t>
                      </a:r>
                      <a:r>
                        <a:rPr lang="en-GB" sz="1200" dirty="0" err="1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VCd</a:t>
                      </a:r>
                      <a:endParaRPr lang="en-GB" sz="120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D + Deferred </a:t>
                      </a:r>
                      <a:r>
                        <a:rPr lang="en-GB" sz="1200" dirty="0" err="1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VCd</a:t>
                      </a:r>
                      <a:r>
                        <a:rPr lang="en-GB" sz="12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45720" marR="4572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120961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Disposition, n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103</a:t>
                      </a:r>
                    </a:p>
                  </a:txBody>
                  <a:tcPr marL="45720" marR="4572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39</a:t>
                      </a:r>
                    </a:p>
                  </a:txBody>
                  <a:tcPr marL="45720" marR="4572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99695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Median treatment duration, months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10.4</a:t>
                      </a:r>
                    </a:p>
                  </a:txBody>
                  <a:tcPr marL="45720" marR="4572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10.4</a:t>
                      </a:r>
                    </a:p>
                  </a:txBody>
                  <a:tcPr marL="45720" marR="4572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89848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Subjects completing ≥10 cycles, n (%)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81 (78.6)</a:t>
                      </a:r>
                    </a:p>
                  </a:txBody>
                  <a:tcPr marL="45720" marR="4572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33 (84.6)</a:t>
                      </a:r>
                    </a:p>
                  </a:txBody>
                  <a:tcPr marL="45720" marR="4572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61492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Subjects discontinuing treatment, n (%)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14 (14.6)</a:t>
                      </a:r>
                    </a:p>
                  </a:txBody>
                  <a:tcPr marL="45720" marR="4572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7 (17.9)</a:t>
                      </a:r>
                    </a:p>
                  </a:txBody>
                  <a:tcPr marL="45720" marR="4572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04313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1440"/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Death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3 (2.9)</a:t>
                      </a:r>
                    </a:p>
                  </a:txBody>
                  <a:tcPr marL="45720" marR="4572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3 (7.7)</a:t>
                      </a:r>
                    </a:p>
                  </a:txBody>
                  <a:tcPr marL="45720" marR="4572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2009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1440"/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Adverse event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3 (2.9)</a:t>
                      </a:r>
                    </a:p>
                  </a:txBody>
                  <a:tcPr marL="45720" marR="4572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1 (2.6)</a:t>
                      </a:r>
                    </a:p>
                  </a:txBody>
                  <a:tcPr marL="45720" marR="4572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73220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1440"/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Other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9 (8.7)</a:t>
                      </a:r>
                    </a:p>
                  </a:txBody>
                  <a:tcPr marL="45720" marR="4572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3 (7.7)</a:t>
                      </a:r>
                    </a:p>
                  </a:txBody>
                  <a:tcPr marL="45720" marR="4572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68059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Subjects discontinuing study, n (%)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8 (7.8)</a:t>
                      </a:r>
                    </a:p>
                  </a:txBody>
                  <a:tcPr marL="45720" marR="4572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4 (10.3)</a:t>
                      </a:r>
                    </a:p>
                  </a:txBody>
                  <a:tcPr marL="45720" marR="4572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02896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1440"/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Death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6 (5.8)</a:t>
                      </a:r>
                    </a:p>
                  </a:txBody>
                  <a:tcPr marL="45720" marR="4572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3 (7.7)</a:t>
                      </a:r>
                    </a:p>
                  </a:txBody>
                  <a:tcPr marL="45720" marR="4572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02343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1440"/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Withdrawal by subject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 (1.9)</a:t>
                      </a:r>
                    </a:p>
                  </a:txBody>
                  <a:tcPr marL="45720" marR="4572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1 (2.6)</a:t>
                      </a:r>
                    </a:p>
                  </a:txBody>
                  <a:tcPr marL="45720" marR="4572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431051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CA212E6F-5442-6F59-B0A7-D3DDC5514AA1}"/>
              </a:ext>
            </a:extLst>
          </p:cNvPr>
          <p:cNvSpPr txBox="1"/>
          <p:nvPr/>
        </p:nvSpPr>
        <p:spPr>
          <a:xfrm>
            <a:off x="8885735" y="4628167"/>
            <a:ext cx="312338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2/9 deaths occurred within 60 days </a:t>
            </a:r>
            <a:b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 treatment start</a:t>
            </a:r>
          </a:p>
          <a:p>
            <a:pPr marL="171450" indent="-171450"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Both were in the immediate </a:t>
            </a:r>
            <a:r>
              <a:rPr lang="en-US" sz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VCd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b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group, cardiac-related, and unrelated </a:t>
            </a:r>
            <a:b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treatment</a:t>
            </a:r>
          </a:p>
        </p:txBody>
      </p:sp>
      <p:sp>
        <p:nvSpPr>
          <p:cNvPr id="7" name="Left Brace 6">
            <a:extLst>
              <a:ext uri="{FF2B5EF4-FFF2-40B4-BE49-F238E27FC236}">
                <a16:creationId xmlns:a16="http://schemas.microsoft.com/office/drawing/2014/main" id="{D9A47CE4-9EAB-CB4C-DB24-DA1EDAAE2B57}"/>
              </a:ext>
            </a:extLst>
          </p:cNvPr>
          <p:cNvSpPr/>
          <p:nvPr/>
        </p:nvSpPr>
        <p:spPr>
          <a:xfrm>
            <a:off x="8645455" y="4701343"/>
            <a:ext cx="240280" cy="1053978"/>
          </a:xfrm>
          <a:prstGeom prst="lef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3D87B194-9E10-83B6-92FE-E79C2A479CBC}"/>
              </a:ext>
            </a:extLst>
          </p:cNvPr>
          <p:cNvSpPr txBox="1"/>
          <p:nvPr/>
        </p:nvSpPr>
        <p:spPr>
          <a:xfrm>
            <a:off x="355597" y="5921495"/>
            <a:ext cx="10345599" cy="450413"/>
          </a:xfrm>
          <a:prstGeom prst="roundRect">
            <a:avLst>
              <a:gd name="adj" fmla="val 19516"/>
            </a:avLst>
          </a:prstGeom>
          <a:solidFill>
            <a:srgbClr val="564C47"/>
          </a:solidFill>
        </p:spPr>
        <p:txBody>
          <a:bodyPr wrap="square" lIns="91440" tIns="91440" rIns="91440" bIns="91440" anchor="t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Median treatment duration and proportion completing ≥10 cycles were similar between groups</a:t>
            </a:r>
          </a:p>
        </p:txBody>
      </p:sp>
    </p:spTree>
    <p:extLst>
      <p:ext uri="{BB962C8B-B14F-4D97-AF65-F5344CB8AC3E}">
        <p14:creationId xmlns:p14="http://schemas.microsoft.com/office/powerpoint/2010/main" val="2780867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8267E-9AC9-75C7-71CA-193D93DC1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AQUARIUS: Baseline Characteristics</a:t>
            </a: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A40046-D9E5-6A24-B810-26BEDA96A0D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66483" y="5979949"/>
            <a:ext cx="10473747" cy="643709"/>
          </a:xfrm>
        </p:spPr>
        <p:txBody>
          <a:bodyPr/>
          <a:lstStyle/>
          <a:p>
            <a:r>
              <a:rPr lang="en-US" baseline="30000" dirty="0" err="1">
                <a:latin typeface="+mn-lt"/>
              </a:rPr>
              <a:t>a</a:t>
            </a:r>
            <a:r>
              <a:rPr lang="en-US" dirty="0" err="1">
                <a:latin typeface="+mn-lt"/>
              </a:rPr>
              <a:t>Per</a:t>
            </a:r>
            <a:r>
              <a:rPr lang="en-US" dirty="0">
                <a:latin typeface="+mn-lt"/>
              </a:rPr>
              <a:t> protocol, participants in Mayo I stage at screening were excluded from Cohort 1 and those in Mayo </a:t>
            </a:r>
            <a:r>
              <a:rPr lang="en-US" dirty="0" err="1">
                <a:latin typeface="+mn-lt"/>
              </a:rPr>
              <a:t>IIIb</a:t>
            </a:r>
            <a:r>
              <a:rPr lang="en-US" dirty="0">
                <a:latin typeface="+mn-lt"/>
              </a:rPr>
              <a:t> stage were excluded from the study. However, some improved from Mayo II to Mayo I or worsened from Mayo IIIa to Mayo </a:t>
            </a:r>
            <a:r>
              <a:rPr lang="en-US" dirty="0" err="1">
                <a:latin typeface="+mn-lt"/>
              </a:rPr>
              <a:t>IIIb</a:t>
            </a:r>
            <a:r>
              <a:rPr lang="en-US" dirty="0">
                <a:latin typeface="+mn-lt"/>
              </a:rPr>
              <a:t> prior to baseline. </a:t>
            </a:r>
            <a:r>
              <a:rPr lang="en-US" baseline="30000" dirty="0" err="1">
                <a:latin typeface="+mn-lt"/>
              </a:rPr>
              <a:t>b</a:t>
            </a:r>
            <a:r>
              <a:rPr lang="en-US" dirty="0" err="1">
                <a:latin typeface="+mn-lt"/>
              </a:rPr>
              <a:t>Renal</a:t>
            </a:r>
            <a:r>
              <a:rPr lang="en-US" dirty="0">
                <a:latin typeface="+mn-lt"/>
              </a:rPr>
              <a:t> stage was evaluated in 100 participants in the D + Immediate </a:t>
            </a:r>
            <a:r>
              <a:rPr lang="en-US" dirty="0" err="1">
                <a:latin typeface="+mn-lt"/>
              </a:rPr>
              <a:t>VCd</a:t>
            </a:r>
            <a:r>
              <a:rPr lang="en-US" dirty="0">
                <a:latin typeface="+mn-lt"/>
              </a:rPr>
              <a:t> group.</a:t>
            </a:r>
          </a:p>
          <a:p>
            <a:r>
              <a:rPr lang="en-GB" dirty="0">
                <a:latin typeface="+mn-lt"/>
                <a:cs typeface="Arial" panose="020B0604020202020204" pitchFamily="34" charset="0"/>
              </a:rPr>
              <a:t>D, daratumumab subcutaneous + recombinant human hyaluronidase PH20 (rHuPH20); </a:t>
            </a:r>
            <a:r>
              <a:rPr lang="en-US" dirty="0">
                <a:latin typeface="+mn-lt"/>
              </a:rPr>
              <a:t>NYHA, </a:t>
            </a:r>
            <a:r>
              <a:rPr lang="en-GB" dirty="0">
                <a:latin typeface="+mn-lt"/>
              </a:rPr>
              <a:t>New York Heart Association Functional Classification;</a:t>
            </a:r>
            <a:r>
              <a:rPr lang="en-US" dirty="0">
                <a:latin typeface="+mn-lt"/>
              </a:rPr>
              <a:t> </a:t>
            </a:r>
            <a:r>
              <a:rPr lang="en-GB" dirty="0" err="1">
                <a:latin typeface="+mn-lt"/>
                <a:cs typeface="Arial" panose="020B0604020202020204" pitchFamily="34" charset="0"/>
              </a:rPr>
              <a:t>VCd</a:t>
            </a:r>
            <a:r>
              <a:rPr lang="en-GB" dirty="0">
                <a:latin typeface="+mn-lt"/>
                <a:cs typeface="Arial" panose="020B0604020202020204" pitchFamily="34" charset="0"/>
              </a:rPr>
              <a:t>, bortezomib, cyclophosphamide, dexamethasone.</a:t>
            </a:r>
            <a:r>
              <a:rPr lang="en-GB" noProof="0" dirty="0">
                <a:latin typeface="+mn-lt"/>
              </a:rPr>
              <a:t> </a:t>
            </a:r>
            <a:endParaRPr lang="en-US" noProof="0" dirty="0">
              <a:latin typeface="+mn-lt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0A3F18-1AB1-1227-A1C2-394C968A1BA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D1BBCB-56E8-744E-B233-22800C75D8CB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7C801FE-DD20-1CD4-3582-FD81111641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9368941"/>
              </p:ext>
            </p:extLst>
          </p:nvPr>
        </p:nvGraphicFramePr>
        <p:xfrm>
          <a:off x="355598" y="1477729"/>
          <a:ext cx="5400000" cy="35310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4702">
                  <a:extLst>
                    <a:ext uri="{9D8B030D-6E8A-4147-A177-3AD203B41FA5}">
                      <a16:colId xmlns:a16="http://schemas.microsoft.com/office/drawing/2014/main" val="1357570506"/>
                    </a:ext>
                  </a:extLst>
                </a:gridCol>
                <a:gridCol w="1555298">
                  <a:extLst>
                    <a:ext uri="{9D8B030D-6E8A-4147-A177-3AD203B41FA5}">
                      <a16:colId xmlns:a16="http://schemas.microsoft.com/office/drawing/2014/main" val="4182735350"/>
                    </a:ext>
                  </a:extLst>
                </a:gridCol>
                <a:gridCol w="1800000">
                  <a:extLst>
                    <a:ext uri="{9D8B030D-6E8A-4147-A177-3AD203B41FA5}">
                      <a16:colId xmlns:a16="http://schemas.microsoft.com/office/drawing/2014/main" val="1063930429"/>
                    </a:ext>
                  </a:extLst>
                </a:gridCol>
              </a:tblGrid>
              <a:tr h="464044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Characteristic</a:t>
                      </a:r>
                      <a:endParaRPr lang="en-US" sz="11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 + Immediate </a:t>
                      </a:r>
                      <a:r>
                        <a:rPr lang="en-GB" sz="11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VCd</a:t>
                      </a:r>
                      <a:endParaRPr lang="en-GB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GB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 = 103</a:t>
                      </a:r>
                      <a:endParaRPr lang="en-US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 + Deferred </a:t>
                      </a:r>
                      <a:r>
                        <a:rPr lang="en-GB" sz="11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VCd</a:t>
                      </a:r>
                      <a:r>
                        <a:rPr lang="en-GB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en-GB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 = 39</a:t>
                      </a:r>
                      <a:endParaRPr lang="en-US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58942879"/>
                  </a:ext>
                </a:extLst>
              </a:tr>
              <a:tr h="281741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Age, mean (SD)</a:t>
                      </a:r>
                      <a:endParaRPr lang="en-US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63.9 (9.99)</a:t>
                      </a:r>
                      <a:endParaRPr lang="en-US" sz="11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65.6 (12.25)</a:t>
                      </a:r>
                      <a:endParaRPr lang="en-US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4088780"/>
                  </a:ext>
                </a:extLst>
              </a:tr>
              <a:tr h="281741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Female, n (%)</a:t>
                      </a:r>
                      <a:endParaRPr lang="en-US" sz="11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 (44.7)</a:t>
                      </a:r>
                      <a:endParaRPr lang="en-US" sz="11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 (48.7)</a:t>
                      </a:r>
                      <a:endParaRPr lang="en-US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9288919"/>
                  </a:ext>
                </a:extLst>
              </a:tr>
              <a:tr h="1010952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Race, n (%)</a:t>
                      </a:r>
                    </a:p>
                    <a:p>
                      <a:pPr marL="88900" indent="0"/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Asian</a:t>
                      </a:r>
                    </a:p>
                    <a:p>
                      <a:pPr marL="88900" indent="0"/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Black/African American</a:t>
                      </a:r>
                    </a:p>
                    <a:p>
                      <a:pPr marL="88900" indent="0"/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White</a:t>
                      </a:r>
                    </a:p>
                    <a:p>
                      <a:pPr marL="88900" indent="0"/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reported/Other</a:t>
                      </a:r>
                      <a:endParaRPr lang="en-US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 (17.5)</a:t>
                      </a:r>
                    </a:p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(15.5)</a:t>
                      </a:r>
                    </a:p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 (64.1)</a:t>
                      </a:r>
                    </a:p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(2.9)</a:t>
                      </a:r>
                    </a:p>
                  </a:txBody>
                  <a:tcPr marL="45720" marR="4572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(20.5)</a:t>
                      </a:r>
                    </a:p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 (74.4)</a:t>
                      </a:r>
                    </a:p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(5.1)</a:t>
                      </a:r>
                    </a:p>
                  </a:txBody>
                  <a:tcPr marL="45720" marR="4572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3312732"/>
                  </a:ext>
                </a:extLst>
              </a:tr>
              <a:tr h="646347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Ethnicity, n (%)</a:t>
                      </a:r>
                    </a:p>
                    <a:p>
                      <a:pPr marL="88900" indent="0"/>
                      <a:r>
                        <a:rPr lang="en-GB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Hispanic</a:t>
                      </a:r>
                    </a:p>
                    <a:p>
                      <a:pPr marL="88900" indent="0"/>
                      <a:r>
                        <a:rPr lang="en-GB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Hispanic/not reported</a:t>
                      </a:r>
                      <a:endParaRPr lang="en-US" sz="11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(11.7)</a:t>
                      </a:r>
                    </a:p>
                    <a:p>
                      <a:pPr algn="ctr"/>
                      <a:r>
                        <a:rPr lang="en-US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91 (88.3)</a:t>
                      </a:r>
                    </a:p>
                  </a:txBody>
                  <a:tcPr marL="45720" marR="4572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(5.1)</a:t>
                      </a:r>
                    </a:p>
                    <a:p>
                      <a:pPr algn="ctr"/>
                      <a:r>
                        <a:rPr lang="en-US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 (94.9)</a:t>
                      </a:r>
                    </a:p>
                  </a:txBody>
                  <a:tcPr marL="45720" marR="4572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955411"/>
                  </a:ext>
                </a:extLst>
              </a:tr>
              <a:tr h="828650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Baseline NYHA class, n (%)</a:t>
                      </a:r>
                    </a:p>
                    <a:p>
                      <a:pPr marL="88900" indent="0">
                        <a:tabLst>
                          <a:tab pos="88900" algn="l"/>
                        </a:tabLs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</a:p>
                    <a:p>
                      <a:pPr marL="88900" indent="0"/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</a:t>
                      </a:r>
                    </a:p>
                    <a:p>
                      <a:pPr marL="88900" indent="0"/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IIIA</a:t>
                      </a:r>
                      <a:endParaRPr lang="en-US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29 (28.2)</a:t>
                      </a:r>
                    </a:p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65 (63.1)</a:t>
                      </a:r>
                    </a:p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 (8.7)</a:t>
                      </a:r>
                    </a:p>
                  </a:txBody>
                  <a:tcPr marL="45720" marR="4572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 (17.9)</a:t>
                      </a:r>
                    </a:p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27 (69.2)</a:t>
                      </a:r>
                    </a:p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 (12.8)</a:t>
                      </a:r>
                    </a:p>
                  </a:txBody>
                  <a:tcPr marL="45720" marR="4572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8418005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70BDF64D-C7E0-7E2E-E353-50177FAD06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7957720"/>
              </p:ext>
            </p:extLst>
          </p:nvPr>
        </p:nvGraphicFramePr>
        <p:xfrm>
          <a:off x="6241312" y="1477731"/>
          <a:ext cx="5400000" cy="304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000">
                  <a:extLst>
                    <a:ext uri="{9D8B030D-6E8A-4147-A177-3AD203B41FA5}">
                      <a16:colId xmlns:a16="http://schemas.microsoft.com/office/drawing/2014/main" val="1357570506"/>
                    </a:ext>
                  </a:extLst>
                </a:gridCol>
                <a:gridCol w="1800000">
                  <a:extLst>
                    <a:ext uri="{9D8B030D-6E8A-4147-A177-3AD203B41FA5}">
                      <a16:colId xmlns:a16="http://schemas.microsoft.com/office/drawing/2014/main" val="4182735350"/>
                    </a:ext>
                  </a:extLst>
                </a:gridCol>
                <a:gridCol w="1800000">
                  <a:extLst>
                    <a:ext uri="{9D8B030D-6E8A-4147-A177-3AD203B41FA5}">
                      <a16:colId xmlns:a16="http://schemas.microsoft.com/office/drawing/2014/main" val="1063930429"/>
                    </a:ext>
                  </a:extLst>
                </a:gridCol>
              </a:tblGrid>
              <a:tr h="401466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Characteristic</a:t>
                      </a:r>
                      <a:endParaRPr lang="en-US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 + Immediate </a:t>
                      </a:r>
                      <a:r>
                        <a:rPr lang="en-GB" sz="11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VCd</a:t>
                      </a:r>
                      <a:endParaRPr lang="en-GB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GB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 = 103</a:t>
                      </a:r>
                      <a:endParaRPr lang="en-US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 + Deferred </a:t>
                      </a:r>
                      <a:r>
                        <a:rPr lang="en-GB" sz="11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VCd</a:t>
                      </a:r>
                      <a:r>
                        <a:rPr lang="en-GB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en-GB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 = 39</a:t>
                      </a:r>
                      <a:endParaRPr lang="en-US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58942879"/>
                  </a:ext>
                </a:extLst>
              </a:tr>
              <a:tr h="883451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Organ involvement, n (%)</a:t>
                      </a:r>
                    </a:p>
                    <a:p>
                      <a:pPr marL="88900" indent="0"/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Kidney</a:t>
                      </a:r>
                    </a:p>
                    <a:p>
                      <a:pPr marL="88900" indent="0"/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Soft tissue</a:t>
                      </a:r>
                    </a:p>
                    <a:p>
                      <a:pPr marL="88900" indent="0"/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Nerve</a:t>
                      </a:r>
                    </a:p>
                    <a:p>
                      <a:pPr marL="88900" indent="0"/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Liver</a:t>
                      </a:r>
                      <a:endParaRPr lang="en-US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 (68.0)</a:t>
                      </a:r>
                    </a:p>
                    <a:p>
                      <a:pPr algn="ctr"/>
                      <a:r>
                        <a:rPr lang="en-US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 (17.5)</a:t>
                      </a:r>
                    </a:p>
                    <a:p>
                      <a:pPr algn="ctr"/>
                      <a:r>
                        <a:rPr lang="en-US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(14.6)</a:t>
                      </a:r>
                    </a:p>
                    <a:p>
                      <a:pPr algn="ctr"/>
                      <a:r>
                        <a:rPr lang="en-US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(8.7)</a:t>
                      </a:r>
                    </a:p>
                  </a:txBody>
                  <a:tcPr marL="45720" marR="4572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(51.3)</a:t>
                      </a:r>
                    </a:p>
                    <a:p>
                      <a:pPr algn="ctr"/>
                      <a:r>
                        <a:rPr lang="en-US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(25.6)</a:t>
                      </a:r>
                    </a:p>
                    <a:p>
                      <a:pPr algn="ctr"/>
                      <a:r>
                        <a:rPr lang="en-US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(7.7)</a:t>
                      </a:r>
                    </a:p>
                    <a:p>
                      <a:pPr algn="ctr"/>
                      <a:r>
                        <a:rPr lang="en-US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(17.9)</a:t>
                      </a:r>
                    </a:p>
                  </a:txBody>
                  <a:tcPr marL="45720" marR="4572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5307817"/>
                  </a:ext>
                </a:extLst>
              </a:tr>
              <a:tr h="874623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Mayo stage,</a:t>
                      </a:r>
                      <a:r>
                        <a:rPr lang="en-GB" sz="1100" baseline="30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en-GB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 (%)</a:t>
                      </a:r>
                    </a:p>
                    <a:p>
                      <a:pPr marL="88900" indent="0"/>
                      <a:r>
                        <a:rPr lang="en-GB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</a:p>
                    <a:p>
                      <a:pPr marL="88900" indent="0"/>
                      <a:r>
                        <a:rPr lang="en-GB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</a:t>
                      </a:r>
                    </a:p>
                    <a:p>
                      <a:pPr marL="88900" indent="0"/>
                      <a:r>
                        <a:rPr lang="en-GB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IIIa</a:t>
                      </a:r>
                    </a:p>
                    <a:p>
                      <a:pPr marL="88900" indent="0"/>
                      <a:r>
                        <a:rPr lang="en-GB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IIIb</a:t>
                      </a:r>
                      <a:endParaRPr lang="en-US" sz="11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3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(1.9)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3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 (62.1)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3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 (35.0)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3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(1.0)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3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(5.1)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3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 (53.8)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3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(35.9)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3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(5.1)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3847051"/>
                  </a:ext>
                </a:extLst>
              </a:tr>
              <a:tr h="716904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Renal </a:t>
                      </a:r>
                      <a:r>
                        <a:rPr lang="en-GB" sz="11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stage,</a:t>
                      </a:r>
                      <a:r>
                        <a:rPr lang="en-GB" sz="1100" baseline="300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 (%)</a:t>
                      </a:r>
                    </a:p>
                    <a:p>
                      <a:pPr marL="88900" indent="0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</a:p>
                    <a:p>
                      <a:pPr marL="88900" indent="0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</a:t>
                      </a:r>
                    </a:p>
                    <a:p>
                      <a:pPr marL="88900" indent="0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III</a:t>
                      </a:r>
                    </a:p>
                  </a:txBody>
                  <a:tcPr marL="45720" marR="45720" anchor="ctr"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3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 (47.0)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3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 (42.0)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3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(11.0)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3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 (53.8)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3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(35.9)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3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(10.3)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9148718"/>
                  </a:ext>
                </a:extLst>
              </a:tr>
            </a:tbl>
          </a:graphicData>
        </a:graphic>
      </p:graphicFrame>
      <p:sp>
        <p:nvSpPr>
          <p:cNvPr id="6" name="TextBox 3">
            <a:extLst>
              <a:ext uri="{FF2B5EF4-FFF2-40B4-BE49-F238E27FC236}">
                <a16:creationId xmlns:a16="http://schemas.microsoft.com/office/drawing/2014/main" id="{58F42DA4-0286-C1F2-0ABF-B63D0ABD5AB4}"/>
              </a:ext>
            </a:extLst>
          </p:cNvPr>
          <p:cNvSpPr txBox="1"/>
          <p:nvPr/>
        </p:nvSpPr>
        <p:spPr>
          <a:xfrm>
            <a:off x="352403" y="5238963"/>
            <a:ext cx="11487196" cy="510778"/>
          </a:xfrm>
          <a:prstGeom prst="roundRect">
            <a:avLst>
              <a:gd name="adj" fmla="val 16922"/>
            </a:avLst>
          </a:prstGeom>
          <a:solidFill>
            <a:srgbClr val="564C47"/>
          </a:solidFill>
        </p:spPr>
        <p:txBody>
          <a:bodyPr wrap="square" lIns="91440" tIns="91440" rIns="91440" bIns="91440">
            <a:spAutoFit/>
          </a:bodyPr>
          <a:lstStyle/>
          <a:p>
            <a:pPr marL="0" marR="0" lvl="1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Arial" panose="020B0606030504020204" pitchFamily="34" charset="0"/>
                <a:cs typeface="Arial" panose="020B0604020202020204" pitchFamily="34" charset="0"/>
                <a:sym typeface="Arial"/>
              </a:rPr>
              <a:t>Baseline characteristics were generally balanced between the two groups</a:t>
            </a:r>
          </a:p>
        </p:txBody>
      </p:sp>
    </p:spTree>
    <p:extLst>
      <p:ext uri="{BB962C8B-B14F-4D97-AF65-F5344CB8AC3E}">
        <p14:creationId xmlns:p14="http://schemas.microsoft.com/office/powerpoint/2010/main" val="3405779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DEE79-92D5-8B02-7E38-EBA1B19E7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AQUARIUS: </a:t>
            </a:r>
            <a:r>
              <a:rPr lang="en-US"/>
              <a:t>Cardiac Events (</a:t>
            </a:r>
            <a:r>
              <a:rPr lang="en-GB"/>
              <a:t>Primary Endpoint)</a:t>
            </a: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439FB4-D45E-BDE1-5CE3-E0EEB741F11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>
                <a:cs typeface="Arial" panose="020B0604020202020204" pitchFamily="34" charset="0"/>
              </a:rPr>
              <a:t>D, daratumumab subcutaneous + recombinant human hyaluronidase PH20 (rHuPH20); TEAE, treatment-emergent adverse event; </a:t>
            </a:r>
            <a:r>
              <a:rPr lang="en-GB" dirty="0" err="1">
                <a:cs typeface="Arial" panose="020B0604020202020204" pitchFamily="34" charset="0"/>
              </a:rPr>
              <a:t>VCd</a:t>
            </a:r>
            <a:r>
              <a:rPr lang="en-GB" dirty="0">
                <a:cs typeface="Arial" panose="020B0604020202020204" pitchFamily="34" charset="0"/>
              </a:rPr>
              <a:t>, bortezomib, cyclophosphamide, dexamethasone.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CEF2DB-93F1-D84F-22B3-CA34E3E4034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D1BBCB-56E8-744E-B233-22800C75D8CB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B12360F-05AA-799D-C1CF-DFB8DFAACC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745100"/>
              </p:ext>
            </p:extLst>
          </p:nvPr>
        </p:nvGraphicFramePr>
        <p:xfrm>
          <a:off x="355597" y="1549713"/>
          <a:ext cx="6104397" cy="34622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0695">
                  <a:extLst>
                    <a:ext uri="{9D8B030D-6E8A-4147-A177-3AD203B41FA5}">
                      <a16:colId xmlns:a16="http://schemas.microsoft.com/office/drawing/2014/main" val="2834110506"/>
                    </a:ext>
                  </a:extLst>
                </a:gridCol>
                <a:gridCol w="1606851">
                  <a:extLst>
                    <a:ext uri="{9D8B030D-6E8A-4147-A177-3AD203B41FA5}">
                      <a16:colId xmlns:a16="http://schemas.microsoft.com/office/drawing/2014/main" val="1770903543"/>
                    </a:ext>
                  </a:extLst>
                </a:gridCol>
                <a:gridCol w="1606851">
                  <a:extLst>
                    <a:ext uri="{9D8B030D-6E8A-4147-A177-3AD203B41FA5}">
                      <a16:colId xmlns:a16="http://schemas.microsoft.com/office/drawing/2014/main" val="2662687"/>
                    </a:ext>
                  </a:extLst>
                </a:gridCol>
              </a:tblGrid>
              <a:tr h="435083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Subjects, n (%)</a:t>
                      </a:r>
                    </a:p>
                  </a:txBody>
                  <a:tcPr anchor="ctr">
                    <a:lnL w="12700" cmpd="sng">
                      <a:noFill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 + Immediate </a:t>
                      </a:r>
                      <a:r>
                        <a:rPr lang="en-GB" sz="11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VCd</a:t>
                      </a:r>
                      <a:endParaRPr lang="en-GB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GB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 = 103</a:t>
                      </a:r>
                      <a:endParaRPr lang="en-US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 + Deferred </a:t>
                      </a:r>
                      <a:r>
                        <a:rPr lang="en-GB" sz="11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VCd</a:t>
                      </a:r>
                      <a:r>
                        <a:rPr lang="en-GB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en-GB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 = 39</a:t>
                      </a:r>
                      <a:endParaRPr lang="en-US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31715335"/>
                  </a:ext>
                </a:extLst>
              </a:tr>
              <a:tr h="337073">
                <a:tc>
                  <a:txBody>
                    <a:bodyPr/>
                    <a:lstStyle/>
                    <a:p>
                      <a:pPr marL="0" indent="7938">
                        <a:lnSpc>
                          <a:spcPct val="115000"/>
                        </a:lnSpc>
                        <a:buNone/>
                      </a:pPr>
                      <a:r>
                        <a:rPr lang="en-GB" sz="11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Subjects with ≥1 cardiac TEAE</a:t>
                      </a:r>
                      <a:endParaRPr lang="en-US" sz="1100" b="1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2545" marR="42545" marT="0" marB="0" anchor="ctr"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GB" sz="1100" b="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50 (48.5)</a:t>
                      </a:r>
                      <a:endParaRPr lang="en-US" sz="1100" b="0" kern="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2545" marR="4254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GB" sz="1100" b="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24 (61.5)</a:t>
                      </a:r>
                      <a:endParaRPr lang="en-US" sz="1100" b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2545" marR="4254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5916115"/>
                  </a:ext>
                </a:extLst>
              </a:tr>
              <a:tr h="201265">
                <a:tc gridSpan="3">
                  <a:txBody>
                    <a:bodyPr/>
                    <a:lstStyle/>
                    <a:p>
                      <a:pPr marL="0" indent="7938">
                        <a:lnSpc>
                          <a:spcPct val="115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en-GB" sz="11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Cardiac TEAEs of any grade (≥5% rates) </a:t>
                      </a:r>
                      <a:endParaRPr lang="en-US" sz="1100" b="1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2545" marR="42545" marT="0" marB="0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endParaRPr lang="en-US" sz="1200" kern="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2545" marR="42545" marT="0" marB="0" anchor="b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endParaRPr lang="en-US" sz="1200" kern="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2545" marR="42545" marT="0" marB="0" anchor="b"/>
                </a:tc>
                <a:extLst>
                  <a:ext uri="{0D108BD9-81ED-4DB2-BD59-A6C34878D82A}">
                    <a16:rowId xmlns:a16="http://schemas.microsoft.com/office/drawing/2014/main" val="1430128299"/>
                  </a:ext>
                </a:extLst>
              </a:tr>
              <a:tr h="161058">
                <a:tc>
                  <a:txBody>
                    <a:bodyPr/>
                    <a:lstStyle/>
                    <a:p>
                      <a:pPr marL="88900" indent="7938">
                        <a:lnSpc>
                          <a:spcPct val="115000"/>
                        </a:lnSpc>
                        <a:buNone/>
                      </a:pPr>
                      <a:r>
                        <a:rPr lang="en-GB" sz="1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Cardiac failure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2545" marR="42545" marT="0" marB="0" anchor="ctr"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GB" sz="11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28 (27.2)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2545" marR="4254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GB" sz="11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 (17.9)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2545" marR="4254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4409385"/>
                  </a:ext>
                </a:extLst>
              </a:tr>
              <a:tr h="161058">
                <a:tc>
                  <a:txBody>
                    <a:bodyPr/>
                    <a:lstStyle/>
                    <a:p>
                      <a:pPr marL="88900" indent="7938">
                        <a:lnSpc>
                          <a:spcPct val="115000"/>
                        </a:lnSpc>
                        <a:buNone/>
                      </a:pPr>
                      <a:r>
                        <a:rPr lang="en-GB" sz="11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Atrial fibrillation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2545" marR="42545" marT="0" marB="0" anchor="ctr"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GB" sz="11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 (6.8)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2545" marR="4254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GB" sz="11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 (5.1)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2545" marR="4254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133975"/>
                  </a:ext>
                </a:extLst>
              </a:tr>
              <a:tr h="161058">
                <a:tc>
                  <a:txBody>
                    <a:bodyPr/>
                    <a:lstStyle/>
                    <a:p>
                      <a:pPr marL="88900" indent="7938">
                        <a:lnSpc>
                          <a:spcPct val="115000"/>
                        </a:lnSpc>
                        <a:buNone/>
                      </a:pPr>
                      <a:r>
                        <a:rPr lang="en-GB" sz="11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Sinus tachycardia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2545" marR="42545" marT="0" marB="0" anchor="ctr"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GB" sz="11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 (2.9)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2545" marR="4254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GB" sz="11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 (5.1)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2545" marR="4254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434889"/>
                  </a:ext>
                </a:extLst>
              </a:tr>
              <a:tr h="161058">
                <a:tc>
                  <a:txBody>
                    <a:bodyPr/>
                    <a:lstStyle/>
                    <a:p>
                      <a:pPr marL="88900" indent="7938">
                        <a:lnSpc>
                          <a:spcPct val="115000"/>
                        </a:lnSpc>
                        <a:buNone/>
                      </a:pPr>
                      <a:r>
                        <a:rPr lang="en-GB" sz="11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Restrictive cardiomyopathy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2545" marR="42545" marT="0" marB="0" anchor="ctr"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GB" sz="11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 (10.7)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2545" marR="4254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GB" sz="11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 (10.3)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2545" marR="4254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0691314"/>
                  </a:ext>
                </a:extLst>
              </a:tr>
              <a:tr h="161058">
                <a:tc>
                  <a:txBody>
                    <a:bodyPr/>
                    <a:lstStyle/>
                    <a:p>
                      <a:pPr marL="88900" indent="7938">
                        <a:lnSpc>
                          <a:spcPct val="115000"/>
                        </a:lnSpc>
                        <a:buNone/>
                      </a:pPr>
                      <a:r>
                        <a:rPr lang="en-GB" sz="11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Palpitations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2545" marR="42545" marT="0" marB="0" anchor="ctr"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GB" sz="11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 (8.7)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2545" marR="4254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GB" sz="1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 (7.7)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2545" marR="4254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4832380"/>
                  </a:ext>
                </a:extLst>
              </a:tr>
              <a:tr h="161058">
                <a:tc>
                  <a:txBody>
                    <a:bodyPr/>
                    <a:lstStyle/>
                    <a:p>
                      <a:pPr marL="88900" indent="7938">
                        <a:lnSpc>
                          <a:spcPct val="115000"/>
                        </a:lnSpc>
                        <a:buNone/>
                      </a:pPr>
                      <a:r>
                        <a:rPr lang="en-GB" sz="11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Right ventricular dysfunction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2545" marR="42545" marT="0" marB="0" anchor="ctr"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GB" sz="11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 (4.9)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2545" marR="4254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GB" sz="11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 (7.7)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2545" marR="4254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9226473"/>
                  </a:ext>
                </a:extLst>
              </a:tr>
              <a:tr h="161058">
                <a:tc>
                  <a:txBody>
                    <a:bodyPr/>
                    <a:lstStyle/>
                    <a:p>
                      <a:pPr marL="0" indent="7938">
                        <a:lnSpc>
                          <a:spcPct val="115000"/>
                        </a:lnSpc>
                        <a:buNone/>
                      </a:pPr>
                      <a:r>
                        <a:rPr lang="en-GB" sz="11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Serious cardiac TEAEs</a:t>
                      </a:r>
                      <a:endParaRPr lang="en-US" sz="1100" b="1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2545" marR="42545" marT="0" marB="0" anchor="ctr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100" b="1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 (7.8)</a:t>
                      </a:r>
                    </a:p>
                  </a:txBody>
                  <a:tcPr marL="42545" marR="4254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100" b="1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 (7.7)</a:t>
                      </a:r>
                    </a:p>
                  </a:txBody>
                  <a:tcPr marL="42545" marR="4254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9915462"/>
                  </a:ext>
                </a:extLst>
              </a:tr>
              <a:tr h="161058">
                <a:tc>
                  <a:txBody>
                    <a:bodyPr/>
                    <a:lstStyle/>
                    <a:p>
                      <a:pPr marL="169545" indent="-55245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Cardiac failure</a:t>
                      </a:r>
                    </a:p>
                  </a:txBody>
                  <a:tcPr marL="42545" marR="42545" marT="0" marB="0" anchor="ctr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 (5.8)</a:t>
                      </a:r>
                    </a:p>
                  </a:txBody>
                  <a:tcPr marL="42545" marR="4254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(2.6)</a:t>
                      </a:r>
                    </a:p>
                  </a:txBody>
                  <a:tcPr marL="42545" marR="4254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6382634"/>
                  </a:ext>
                </a:extLst>
              </a:tr>
              <a:tr h="161058">
                <a:tc>
                  <a:txBody>
                    <a:bodyPr/>
                    <a:lstStyle/>
                    <a:p>
                      <a:pPr marL="169545" indent="-55245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Atrial fibrillation</a:t>
                      </a:r>
                    </a:p>
                  </a:txBody>
                  <a:tcPr marL="42545" marR="42545" marT="0" marB="0" anchor="ctr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(1.0)</a:t>
                      </a:r>
                    </a:p>
                  </a:txBody>
                  <a:tcPr marL="42545" marR="4254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42545" marR="4254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1094158"/>
                  </a:ext>
                </a:extLst>
              </a:tr>
              <a:tr h="161058">
                <a:tc>
                  <a:txBody>
                    <a:bodyPr/>
                    <a:lstStyle/>
                    <a:p>
                      <a:pPr marL="169545" indent="-55245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Cardiac arrest</a:t>
                      </a:r>
                    </a:p>
                  </a:txBody>
                  <a:tcPr marL="42545" marR="42545" marT="0" marB="0" anchor="ctr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(1.0)</a:t>
                      </a:r>
                    </a:p>
                  </a:txBody>
                  <a:tcPr marL="42545" marR="4254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42545" marR="4254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17543"/>
                  </a:ext>
                </a:extLst>
              </a:tr>
              <a:tr h="161058">
                <a:tc>
                  <a:txBody>
                    <a:bodyPr/>
                    <a:lstStyle/>
                    <a:p>
                      <a:pPr marL="169545" indent="-55245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Myocardial infarction</a:t>
                      </a:r>
                    </a:p>
                  </a:txBody>
                  <a:tcPr marL="42545" marR="42545" marT="0" marB="0" anchor="ctr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(1.0)</a:t>
                      </a:r>
                    </a:p>
                  </a:txBody>
                  <a:tcPr marL="42545" marR="4254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42545" marR="4254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114087"/>
                  </a:ext>
                </a:extLst>
              </a:tr>
              <a:tr h="161058">
                <a:tc>
                  <a:txBody>
                    <a:bodyPr/>
                    <a:lstStyle/>
                    <a:p>
                      <a:pPr marL="169545" indent="-55245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Myocardial injury</a:t>
                      </a:r>
                    </a:p>
                  </a:txBody>
                  <a:tcPr marL="42545" marR="42545" marT="0" marB="0" anchor="ctr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(1.0)</a:t>
                      </a:r>
                    </a:p>
                  </a:txBody>
                  <a:tcPr marL="42545" marR="4254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42545" marR="4254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772575"/>
                  </a:ext>
                </a:extLst>
              </a:tr>
              <a:tr h="195565">
                <a:tc>
                  <a:txBody>
                    <a:bodyPr/>
                    <a:lstStyle/>
                    <a:p>
                      <a:pPr marL="169545" indent="-55245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Tricuspid valve incompetence</a:t>
                      </a:r>
                    </a:p>
                  </a:txBody>
                  <a:tcPr marL="42545" marR="42545" marT="0" marB="0" anchor="ctr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42545" marR="4254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(2.6)</a:t>
                      </a:r>
                    </a:p>
                  </a:txBody>
                  <a:tcPr marL="42545" marR="4254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7992167"/>
                  </a:ext>
                </a:extLst>
              </a:tr>
              <a:tr h="161058">
                <a:tc>
                  <a:txBody>
                    <a:bodyPr/>
                    <a:lstStyle/>
                    <a:p>
                      <a:pPr marL="169545" indent="-55245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Ventricular extrasystoles</a:t>
                      </a:r>
                    </a:p>
                  </a:txBody>
                  <a:tcPr marL="42545" marR="42545" marT="0" marB="0" anchor="ctr">
                    <a:lnL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42545" marR="4254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(2.6)</a:t>
                      </a:r>
                    </a:p>
                  </a:txBody>
                  <a:tcPr marL="42545" marR="4254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6861897"/>
                  </a:ext>
                </a:extLst>
              </a:tr>
            </a:tbl>
          </a:graphicData>
        </a:graphic>
      </p:graphicFrame>
      <p:graphicFrame>
        <p:nvGraphicFramePr>
          <p:cNvPr id="23" name="Chart 22">
            <a:extLst>
              <a:ext uri="{FF2B5EF4-FFF2-40B4-BE49-F238E27FC236}">
                <a16:creationId xmlns:a16="http://schemas.microsoft.com/office/drawing/2014/main" id="{05C2FCC5-F8A1-49BD-12BF-BCAD2AEE3D3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70115786"/>
              </p:ext>
            </p:extLst>
          </p:nvPr>
        </p:nvGraphicFramePr>
        <p:xfrm>
          <a:off x="6687760" y="1890145"/>
          <a:ext cx="4790282" cy="33488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6EBB91C9-F1A0-D590-8E92-6A7A806D7514}"/>
              </a:ext>
            </a:extLst>
          </p:cNvPr>
          <p:cNvSpPr txBox="1"/>
          <p:nvPr/>
        </p:nvSpPr>
        <p:spPr>
          <a:xfrm>
            <a:off x="8770374" y="5403739"/>
            <a:ext cx="4026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n= </a:t>
            </a:r>
            <a:endParaRPr lang="en-US" sz="12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6D278F8-C79C-E786-3E25-8D7A59940D84}"/>
              </a:ext>
            </a:extLst>
          </p:cNvPr>
          <p:cNvSpPr txBox="1"/>
          <p:nvPr/>
        </p:nvSpPr>
        <p:spPr>
          <a:xfrm>
            <a:off x="9225540" y="5403739"/>
            <a:ext cx="4828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103 </a:t>
            </a:r>
            <a:endParaRPr lang="en-US" sz="12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5C4BCBC-2DF5-2CD9-411B-A509EC587AA7}"/>
              </a:ext>
            </a:extLst>
          </p:cNvPr>
          <p:cNvSpPr txBox="1"/>
          <p:nvPr/>
        </p:nvSpPr>
        <p:spPr>
          <a:xfrm>
            <a:off x="9562722" y="5403739"/>
            <a:ext cx="3978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39 </a:t>
            </a:r>
            <a:endParaRPr lang="en-US" sz="12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70D0341-AE22-9873-B1E0-4E22BE3DC018}"/>
              </a:ext>
            </a:extLst>
          </p:cNvPr>
          <p:cNvSpPr txBox="1"/>
          <p:nvPr/>
        </p:nvSpPr>
        <p:spPr>
          <a:xfrm>
            <a:off x="10017888" y="5403739"/>
            <a:ext cx="3978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96 </a:t>
            </a:r>
            <a:endParaRPr lang="en-US" sz="12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C562462-71EE-8BC3-CACC-CA0D91883A71}"/>
              </a:ext>
            </a:extLst>
          </p:cNvPr>
          <p:cNvSpPr txBox="1"/>
          <p:nvPr/>
        </p:nvSpPr>
        <p:spPr>
          <a:xfrm>
            <a:off x="10256750" y="5403739"/>
            <a:ext cx="3978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38 </a:t>
            </a:r>
            <a:endParaRPr lang="en-US" sz="12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8F0342F-3C53-9CC7-13E4-D3662B883944}"/>
              </a:ext>
            </a:extLst>
          </p:cNvPr>
          <p:cNvSpPr txBox="1"/>
          <p:nvPr/>
        </p:nvSpPr>
        <p:spPr>
          <a:xfrm>
            <a:off x="11314565" y="5403739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81</a:t>
            </a:r>
            <a:endParaRPr lang="en-US" sz="12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65CB4BE-2D1E-1C9D-1B3C-BB3436572C6F}"/>
              </a:ext>
            </a:extLst>
          </p:cNvPr>
          <p:cNvSpPr txBox="1"/>
          <p:nvPr/>
        </p:nvSpPr>
        <p:spPr>
          <a:xfrm>
            <a:off x="10692251" y="5403739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86</a:t>
            </a:r>
            <a:endParaRPr lang="en-US" sz="12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217E9C1-7F60-8071-DFC0-67019B2FFDB7}"/>
              </a:ext>
            </a:extLst>
          </p:cNvPr>
          <p:cNvSpPr txBox="1"/>
          <p:nvPr/>
        </p:nvSpPr>
        <p:spPr>
          <a:xfrm>
            <a:off x="11620539" y="5403739"/>
            <a:ext cx="3978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33 </a:t>
            </a:r>
            <a:endParaRPr lang="en-US" sz="12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32FBC36-4B7A-442D-D3E0-6595A16E8664}"/>
              </a:ext>
            </a:extLst>
          </p:cNvPr>
          <p:cNvSpPr txBox="1"/>
          <p:nvPr/>
        </p:nvSpPr>
        <p:spPr>
          <a:xfrm>
            <a:off x="10952470" y="5403739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33</a:t>
            </a:r>
            <a:endParaRPr lang="en-US" sz="12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EC4A39FA-A474-62EF-DA16-C7AE80FF027C}"/>
              </a:ext>
            </a:extLst>
          </p:cNvPr>
          <p:cNvSpPr txBox="1"/>
          <p:nvPr/>
        </p:nvSpPr>
        <p:spPr>
          <a:xfrm>
            <a:off x="342902" y="5177804"/>
            <a:ext cx="11506198" cy="817245"/>
          </a:xfrm>
          <a:prstGeom prst="roundRect">
            <a:avLst>
              <a:gd name="adj" fmla="val 16922"/>
            </a:avLst>
          </a:prstGeom>
          <a:solidFill>
            <a:srgbClr val="564C47"/>
          </a:solidFill>
        </p:spPr>
        <p:txBody>
          <a:bodyPr wrap="square" lIns="91440" tIns="91440" rIns="91440" bIns="91440">
            <a:spAutoFit/>
          </a:bodyPr>
          <a:lstStyle/>
          <a:p>
            <a:pPr algn="ctr"/>
            <a:r>
              <a:rPr kumimoji="0" lang="en-GB" sz="1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Arial" panose="020B0606030504020204" pitchFamily="34" charset="0"/>
                <a:cs typeface="Arial" panose="020B0604020202020204" pitchFamily="34" charset="0"/>
                <a:sym typeface="Arial"/>
              </a:rPr>
              <a:t>There were similar rates of serious cardiac TEAEs in both groups. Higher rates correlate </a:t>
            </a:r>
            <a:br>
              <a:rPr kumimoji="0" lang="en-GB" sz="1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Arial" panose="020B0606030504020204" pitchFamily="34" charset="0"/>
                <a:cs typeface="Arial" panose="020B0604020202020204" pitchFamily="34" charset="0"/>
                <a:sym typeface="Arial"/>
              </a:rPr>
            </a:br>
            <a:r>
              <a:rPr kumimoji="0" lang="en-GB" sz="1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Arial" panose="020B0606030504020204" pitchFamily="34" charset="0"/>
                <a:cs typeface="Arial" panose="020B0604020202020204" pitchFamily="34" charset="0"/>
                <a:sym typeface="Arial"/>
              </a:rPr>
              <a:t>with the start of </a:t>
            </a:r>
            <a:r>
              <a:rPr kumimoji="0" lang="en-GB" sz="1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Arial" panose="020B0606030504020204" pitchFamily="34" charset="0"/>
                <a:cs typeface="Arial" panose="020B0604020202020204" pitchFamily="34" charset="0"/>
                <a:sym typeface="Arial"/>
              </a:rPr>
              <a:t>VCd</a:t>
            </a:r>
            <a:r>
              <a:rPr lang="en-GB" b="1" kern="0" dirty="0">
                <a:solidFill>
                  <a:srgbClr val="FFFFFF"/>
                </a:solidFill>
                <a:latin typeface="Arial" panose="020B0604020202020204" pitchFamily="34" charset="0"/>
                <a:ea typeface="Arial" panose="020B0606030504020204" pitchFamily="34" charset="0"/>
                <a:cs typeface="Arial" panose="020B0604020202020204" pitchFamily="34" charset="0"/>
                <a:sym typeface="Arial"/>
              </a:rPr>
              <a:t>. </a:t>
            </a:r>
            <a:r>
              <a:rPr kumimoji="0" lang="en-GB" sz="1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Arial" panose="020B0606030504020204" pitchFamily="34" charset="0"/>
                <a:cs typeface="Arial" panose="020B0604020202020204" pitchFamily="34" charset="0"/>
                <a:sym typeface="Arial"/>
              </a:rPr>
              <a:t>Cardiac TEAEs were low for both groups in cycles 7–9  and 10–12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987BC1E-FE36-B603-4BA0-7964527D6BD8}"/>
              </a:ext>
            </a:extLst>
          </p:cNvPr>
          <p:cNvSpPr txBox="1"/>
          <p:nvPr/>
        </p:nvSpPr>
        <p:spPr>
          <a:xfrm>
            <a:off x="7641992" y="1482562"/>
            <a:ext cx="353276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US" sz="1400" b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Emergence of Cardiac TEAEs</a:t>
            </a:r>
            <a:endParaRPr lang="en-US" sz="14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931016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DDDB4-B8EB-8F0F-2125-B631CB2FB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AQUARIUS: Hematologic Response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497B03-5F8F-18EC-24DD-86FB99E80E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55597" y="6309360"/>
            <a:ext cx="10769603" cy="314298"/>
          </a:xfrm>
        </p:spPr>
        <p:txBody>
          <a:bodyPr/>
          <a:lstStyle/>
          <a:p>
            <a:r>
              <a:rPr lang="en-GB" baseline="30000" dirty="0" err="1">
                <a:cs typeface="Arial" panose="020B0604020202020204" pitchFamily="34" charset="0"/>
              </a:rPr>
              <a:t>a</a:t>
            </a:r>
            <a:r>
              <a:rPr lang="en-GB" dirty="0" err="1">
                <a:cs typeface="Arial" panose="020B0604020202020204" pitchFamily="34" charset="0"/>
              </a:rPr>
              <a:t>Time</a:t>
            </a:r>
            <a:r>
              <a:rPr lang="en-GB" dirty="0">
                <a:cs typeface="Arial" panose="020B0604020202020204" pitchFamily="34" charset="0"/>
              </a:rPr>
              <a:t> from first dose date up to the first response of complete hematologic response is summarized. </a:t>
            </a:r>
            <a:r>
              <a:rPr lang="en-GB" baseline="30000" dirty="0" err="1">
                <a:cs typeface="Arial" panose="020B0604020202020204" pitchFamily="34" charset="0"/>
              </a:rPr>
              <a:t>b</a:t>
            </a:r>
            <a:r>
              <a:rPr lang="en-GB" dirty="0" err="1">
                <a:cs typeface="Arial" panose="020B0604020202020204" pitchFamily="34" charset="0"/>
              </a:rPr>
              <a:t>Time</a:t>
            </a:r>
            <a:r>
              <a:rPr lang="en-GB" dirty="0">
                <a:cs typeface="Arial" panose="020B0604020202020204" pitchFamily="34" charset="0"/>
              </a:rPr>
              <a:t> from first dose date up to the first response of complete hematologic response or VGPR, whichever is earlier, is summarized. </a:t>
            </a:r>
            <a:r>
              <a:rPr lang="en-GB" baseline="30000" dirty="0">
                <a:cs typeface="Arial" panose="020B0604020202020204" pitchFamily="34" charset="0"/>
              </a:rPr>
              <a:t>c</a:t>
            </a:r>
            <a:r>
              <a:rPr lang="en-US" kern="100" dirty="0"/>
              <a:t>n (%) is displayed as number of subjects who achieved cardiac response at 6 months / number of subjects who are cardiac response evaluable and have at least one NYHA or central lab NT-</a:t>
            </a:r>
            <a:r>
              <a:rPr lang="en-US" kern="100" dirty="0" err="1"/>
              <a:t>proBNP</a:t>
            </a:r>
            <a:r>
              <a:rPr lang="en-US" kern="100" dirty="0"/>
              <a:t> assessment at 6 months). </a:t>
            </a:r>
          </a:p>
          <a:p>
            <a:r>
              <a:rPr lang="en-GB" dirty="0">
                <a:cs typeface="Arial" panose="020B0604020202020204" pitchFamily="34" charset="0"/>
              </a:rPr>
              <a:t>Note: Per protocol, DEs were done on or around Day 1 of each cycle.</a:t>
            </a:r>
          </a:p>
          <a:p>
            <a:r>
              <a:rPr lang="en-GB" dirty="0">
                <a:cs typeface="Arial" panose="020B0604020202020204" pitchFamily="34" charset="0"/>
              </a:rPr>
              <a:t>CR, complete response; D, daratumumab subcutaneous + recombinant human hyaluronidase PH20 (rHuPH20); DE, disease evaluation; </a:t>
            </a:r>
            <a:r>
              <a:rPr lang="en-GB" dirty="0" err="1">
                <a:cs typeface="Arial" panose="020B0604020202020204" pitchFamily="34" charset="0"/>
              </a:rPr>
              <a:t>dFLC</a:t>
            </a:r>
            <a:r>
              <a:rPr lang="en-GB" dirty="0">
                <a:cs typeface="Arial" panose="020B0604020202020204" pitchFamily="34" charset="0"/>
              </a:rPr>
              <a:t>, difference in free light chains; NR, no response; PR, partial response; </a:t>
            </a:r>
            <a:r>
              <a:rPr lang="en-GB" dirty="0" err="1">
                <a:cs typeface="Arial" panose="020B0604020202020204" pitchFamily="34" charset="0"/>
              </a:rPr>
              <a:t>VCd</a:t>
            </a:r>
            <a:r>
              <a:rPr lang="en-GB" dirty="0">
                <a:cs typeface="Arial" panose="020B0604020202020204" pitchFamily="34" charset="0"/>
              </a:rPr>
              <a:t>, bortezomib, cyclophosphamide, dexamethasone; VGPR, very good partial response.</a:t>
            </a:r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950547-A673-A6A6-F956-BA835FDD6A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D1BBCB-56E8-744E-B233-22800C75D8C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A6A6F4F7-C16A-FE94-39B7-9894F708829E}"/>
              </a:ext>
            </a:extLst>
          </p:cNvPr>
          <p:cNvSpPr txBox="1"/>
          <p:nvPr/>
        </p:nvSpPr>
        <p:spPr>
          <a:xfrm>
            <a:off x="354000" y="5173780"/>
            <a:ext cx="11484000" cy="817245"/>
          </a:xfrm>
          <a:prstGeom prst="roundRect">
            <a:avLst>
              <a:gd name="adj" fmla="val 16922"/>
            </a:avLst>
          </a:prstGeom>
          <a:solidFill>
            <a:srgbClr val="564C47"/>
          </a:solidFill>
        </p:spPr>
        <p:txBody>
          <a:bodyPr wrap="square" lIns="91440" tIns="91440" rIns="91440" bIns="91440">
            <a:spAutoFit/>
          </a:bodyPr>
          <a:lstStyle/>
          <a:p>
            <a:pPr marL="0" marR="0" lvl="1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Arial" panose="020B0606030504020204" pitchFamily="34" charset="0"/>
                <a:cs typeface="Arial" panose="020B0604020202020204" pitchFamily="34" charset="0"/>
                <a:sym typeface="Arial"/>
              </a:rPr>
              <a:t>CR rates were similar in both groups. Median time to CR was 64 days </a:t>
            </a:r>
            <a:br>
              <a:rPr kumimoji="0" lang="en-GB" sz="1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Arial" panose="020B0606030504020204" pitchFamily="34" charset="0"/>
                <a:cs typeface="Arial" panose="020B0604020202020204" pitchFamily="34" charset="0"/>
                <a:sym typeface="Arial"/>
              </a:rPr>
            </a:br>
            <a:r>
              <a:rPr kumimoji="0" lang="en-GB" sz="1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Arial" panose="020B0606030504020204" pitchFamily="34" charset="0"/>
                <a:cs typeface="Arial" panose="020B0604020202020204" pitchFamily="34" charset="0"/>
                <a:sym typeface="Arial"/>
              </a:rPr>
              <a:t>for the immediate </a:t>
            </a:r>
            <a:r>
              <a:rPr kumimoji="0" lang="en-GB" sz="1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Arial" panose="020B0606030504020204" pitchFamily="34" charset="0"/>
                <a:cs typeface="Arial" panose="020B0604020202020204" pitchFamily="34" charset="0"/>
                <a:sym typeface="Arial"/>
              </a:rPr>
              <a:t>VCd</a:t>
            </a:r>
            <a:r>
              <a:rPr kumimoji="0" lang="en-GB" sz="1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Arial" panose="020B0606030504020204" pitchFamily="34" charset="0"/>
                <a:cs typeface="Arial" panose="020B0604020202020204" pitchFamily="34" charset="0"/>
                <a:sym typeface="Arial"/>
              </a:rPr>
              <a:t> group and 113 days for the deferred </a:t>
            </a:r>
            <a:r>
              <a:rPr kumimoji="0" lang="en-GB" sz="1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Arial" panose="020B0606030504020204" pitchFamily="34" charset="0"/>
                <a:cs typeface="Arial" panose="020B0604020202020204" pitchFamily="34" charset="0"/>
                <a:sym typeface="Arial"/>
              </a:rPr>
              <a:t>VCd</a:t>
            </a:r>
            <a:r>
              <a:rPr kumimoji="0" lang="en-GB" sz="1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Arial" panose="020B0606030504020204" pitchFamily="34" charset="0"/>
                <a:cs typeface="Arial" panose="020B0604020202020204" pitchFamily="34" charset="0"/>
                <a:sym typeface="Arial"/>
              </a:rPr>
              <a:t> group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3DBF383-FAD2-6156-C560-BABE601CF5A1}"/>
              </a:ext>
            </a:extLst>
          </p:cNvPr>
          <p:cNvSpPr txBox="1"/>
          <p:nvPr/>
        </p:nvSpPr>
        <p:spPr>
          <a:xfrm>
            <a:off x="7429878" y="1443037"/>
            <a:ext cx="353276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US" sz="1400" b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dFLC</a:t>
            </a:r>
            <a:r>
              <a:rPr kumimoji="0" lang="en-US" sz="1400" b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 Over Time</a:t>
            </a:r>
            <a:endParaRPr lang="en-US" sz="14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93AF775-0462-66B6-08B9-118B30BE91F8}"/>
              </a:ext>
            </a:extLst>
          </p:cNvPr>
          <p:cNvSpPr txBox="1"/>
          <p:nvPr/>
        </p:nvSpPr>
        <p:spPr>
          <a:xfrm>
            <a:off x="1068906" y="1370613"/>
            <a:ext cx="353276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US" sz="1400" b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Best Hematologic Response</a:t>
            </a:r>
            <a:endParaRPr lang="en-US" sz="14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B47D9C73-CC8B-BA75-4886-FBD6F048E4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0448217"/>
              </p:ext>
            </p:extLst>
          </p:nvPr>
        </p:nvGraphicFramePr>
        <p:xfrm>
          <a:off x="584282" y="4290890"/>
          <a:ext cx="4502007" cy="815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8031">
                  <a:extLst>
                    <a:ext uri="{9D8B030D-6E8A-4147-A177-3AD203B41FA5}">
                      <a16:colId xmlns:a16="http://schemas.microsoft.com/office/drawing/2014/main" val="2834110506"/>
                    </a:ext>
                  </a:extLst>
                </a:gridCol>
                <a:gridCol w="1410764">
                  <a:extLst>
                    <a:ext uri="{9D8B030D-6E8A-4147-A177-3AD203B41FA5}">
                      <a16:colId xmlns:a16="http://schemas.microsoft.com/office/drawing/2014/main" val="1770903543"/>
                    </a:ext>
                  </a:extLst>
                </a:gridCol>
                <a:gridCol w="1283212">
                  <a:extLst>
                    <a:ext uri="{9D8B030D-6E8A-4147-A177-3AD203B41FA5}">
                      <a16:colId xmlns:a16="http://schemas.microsoft.com/office/drawing/2014/main" val="2662687"/>
                    </a:ext>
                  </a:extLst>
                </a:gridCol>
              </a:tblGrid>
              <a:tr h="158912"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 to response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 + Immediate </a:t>
                      </a:r>
                      <a:r>
                        <a:rPr lang="en-GB" sz="10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VCd</a:t>
                      </a:r>
                      <a:r>
                        <a:rPr lang="en-GB" sz="1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0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 + Deferred </a:t>
                      </a:r>
                      <a:r>
                        <a:rPr lang="en-GB" sz="10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VCd</a:t>
                      </a:r>
                      <a:endParaRPr lang="en-GB" sz="10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31715335"/>
                  </a:ext>
                </a:extLst>
              </a:tr>
              <a:tr h="164085">
                <a:tc>
                  <a:txBody>
                    <a:bodyPr/>
                    <a:lstStyle/>
                    <a:p>
                      <a:pPr marL="0" indent="7938">
                        <a:lnSpc>
                          <a:spcPct val="115000"/>
                        </a:lnSpc>
                        <a:buNone/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Patients with CR, n</a:t>
                      </a:r>
                      <a:endParaRPr lang="en-US" sz="1000" b="0" kern="100" baseline="30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64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5916115"/>
                  </a:ext>
                </a:extLst>
              </a:tr>
              <a:tr h="164085">
                <a:tc>
                  <a:txBody>
                    <a:bodyPr/>
                    <a:lstStyle/>
                    <a:p>
                      <a:pPr marL="91440" indent="7938">
                        <a:lnSpc>
                          <a:spcPct val="115000"/>
                        </a:lnSpc>
                        <a:buNone/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Median time to CR, </a:t>
                      </a:r>
                      <a:r>
                        <a:rPr lang="en-GB" sz="1000" b="0" kern="1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days</a:t>
                      </a:r>
                      <a:r>
                        <a:rPr lang="en-GB" sz="1000" b="0" kern="100" baseline="300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</a:t>
                      </a:r>
                      <a:endParaRPr lang="en-US" sz="1000" b="0" kern="100" baseline="30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63.5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113.0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3244008"/>
                  </a:ext>
                </a:extLst>
              </a:tr>
              <a:tr h="164085">
                <a:tc>
                  <a:txBody>
                    <a:bodyPr/>
                    <a:lstStyle/>
                    <a:p>
                      <a:pPr marL="0" marR="0" lvl="0" indent="7938" algn="l" defTabSz="914396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Patients with VGPR or CR, n</a:t>
                      </a:r>
                      <a:endParaRPr lang="en-US" sz="1000" b="0" kern="100" baseline="30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87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36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01892"/>
                  </a:ext>
                </a:extLst>
              </a:tr>
              <a:tr h="164085">
                <a:tc>
                  <a:txBody>
                    <a:bodyPr/>
                    <a:lstStyle/>
                    <a:p>
                      <a:pPr marL="91440" indent="7938">
                        <a:lnSpc>
                          <a:spcPct val="115000"/>
                        </a:lnSpc>
                        <a:buNone/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Median time to VGPR, </a:t>
                      </a:r>
                      <a:r>
                        <a:rPr lang="en-GB" sz="1000" b="0" kern="1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days</a:t>
                      </a:r>
                      <a:r>
                        <a:rPr lang="en-GB" sz="1000" b="0" kern="100" baseline="300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</a:t>
                      </a:r>
                      <a:endParaRPr lang="en-US" sz="1000" b="0" kern="100" baseline="30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29.0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72.5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6382634"/>
                  </a:ext>
                </a:extLst>
              </a:tr>
            </a:tbl>
          </a:graphicData>
        </a:graphic>
      </p:graphicFrame>
      <p:grpSp>
        <p:nvGrpSpPr>
          <p:cNvPr id="19" name="Graphic 14">
            <a:extLst>
              <a:ext uri="{FF2B5EF4-FFF2-40B4-BE49-F238E27FC236}">
                <a16:creationId xmlns:a16="http://schemas.microsoft.com/office/drawing/2014/main" id="{8650D8DB-75B4-BB26-831B-B67147C8AD8E}"/>
              </a:ext>
            </a:extLst>
          </p:cNvPr>
          <p:cNvGrpSpPr/>
          <p:nvPr/>
        </p:nvGrpSpPr>
        <p:grpSpPr>
          <a:xfrm>
            <a:off x="5936374" y="2069117"/>
            <a:ext cx="5238757" cy="3027479"/>
            <a:chOff x="5936374" y="2069117"/>
            <a:chExt cx="5238757" cy="3027479"/>
          </a:xfrm>
        </p:grpSpPr>
        <p:sp>
          <p:nvSpPr>
            <p:cNvPr id="20" name="Free-form: Shape 19">
              <a:extLst>
                <a:ext uri="{FF2B5EF4-FFF2-40B4-BE49-F238E27FC236}">
                  <a16:creationId xmlns:a16="http://schemas.microsoft.com/office/drawing/2014/main" id="{2608DC67-C8E0-0B25-8763-ED29D1E8BA7D}"/>
                </a:ext>
              </a:extLst>
            </p:cNvPr>
            <p:cNvSpPr/>
            <p:nvPr/>
          </p:nvSpPr>
          <p:spPr>
            <a:xfrm>
              <a:off x="6990400" y="2069117"/>
              <a:ext cx="4062018" cy="1904529"/>
            </a:xfrm>
            <a:custGeom>
              <a:avLst/>
              <a:gdLst>
                <a:gd name="connsiteX0" fmla="*/ 0 w 4062018"/>
                <a:gd name="connsiteY0" fmla="*/ 0 h 1904529"/>
                <a:gd name="connsiteX1" fmla="*/ 0 w 4062018"/>
                <a:gd name="connsiteY1" fmla="*/ 1904529 h 1904529"/>
                <a:gd name="connsiteX2" fmla="*/ 4062019 w 4062018"/>
                <a:gd name="connsiteY2" fmla="*/ 1904529 h 19045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062018" h="1904529">
                  <a:moveTo>
                    <a:pt x="0" y="0"/>
                  </a:moveTo>
                  <a:lnTo>
                    <a:pt x="0" y="1904529"/>
                  </a:lnTo>
                  <a:lnTo>
                    <a:pt x="4062019" y="1904529"/>
                  </a:lnTo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-form: Shape 20">
              <a:extLst>
                <a:ext uri="{FF2B5EF4-FFF2-40B4-BE49-F238E27FC236}">
                  <a16:creationId xmlns:a16="http://schemas.microsoft.com/office/drawing/2014/main" id="{C501DD4D-1834-1469-EFEF-D31C73C9E14F}"/>
                </a:ext>
              </a:extLst>
            </p:cNvPr>
            <p:cNvSpPr/>
            <p:nvPr/>
          </p:nvSpPr>
          <p:spPr>
            <a:xfrm>
              <a:off x="6946216" y="2396365"/>
              <a:ext cx="44184" cy="10441"/>
            </a:xfrm>
            <a:custGeom>
              <a:avLst/>
              <a:gdLst>
                <a:gd name="connsiteX0" fmla="*/ 0 w 44184"/>
                <a:gd name="connsiteY0" fmla="*/ 0 h 10441"/>
                <a:gd name="connsiteX1" fmla="*/ 44185 w 44184"/>
                <a:gd name="connsiteY1" fmla="*/ 0 h 104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4184" h="10441">
                  <a:moveTo>
                    <a:pt x="0" y="0"/>
                  </a:moveTo>
                  <a:lnTo>
                    <a:pt x="44185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-form: Shape 21">
              <a:extLst>
                <a:ext uri="{FF2B5EF4-FFF2-40B4-BE49-F238E27FC236}">
                  <a16:creationId xmlns:a16="http://schemas.microsoft.com/office/drawing/2014/main" id="{E8641B7C-2BAB-803B-18B3-1F05EB432203}"/>
                </a:ext>
              </a:extLst>
            </p:cNvPr>
            <p:cNvSpPr/>
            <p:nvPr/>
          </p:nvSpPr>
          <p:spPr>
            <a:xfrm>
              <a:off x="6946216" y="2912297"/>
              <a:ext cx="44184" cy="10441"/>
            </a:xfrm>
            <a:custGeom>
              <a:avLst/>
              <a:gdLst>
                <a:gd name="connsiteX0" fmla="*/ 0 w 44184"/>
                <a:gd name="connsiteY0" fmla="*/ 0 h 10441"/>
                <a:gd name="connsiteX1" fmla="*/ 44185 w 44184"/>
                <a:gd name="connsiteY1" fmla="*/ 0 h 104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4184" h="10441">
                  <a:moveTo>
                    <a:pt x="0" y="0"/>
                  </a:moveTo>
                  <a:lnTo>
                    <a:pt x="44185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-form: Shape 22">
              <a:extLst>
                <a:ext uri="{FF2B5EF4-FFF2-40B4-BE49-F238E27FC236}">
                  <a16:creationId xmlns:a16="http://schemas.microsoft.com/office/drawing/2014/main" id="{6E7D5940-570B-2FC8-7D71-6FEE5F0BA303}"/>
                </a:ext>
              </a:extLst>
            </p:cNvPr>
            <p:cNvSpPr/>
            <p:nvPr/>
          </p:nvSpPr>
          <p:spPr>
            <a:xfrm>
              <a:off x="6946216" y="3428224"/>
              <a:ext cx="44184" cy="10441"/>
            </a:xfrm>
            <a:custGeom>
              <a:avLst/>
              <a:gdLst>
                <a:gd name="connsiteX0" fmla="*/ 0 w 44184"/>
                <a:gd name="connsiteY0" fmla="*/ 0 h 10441"/>
                <a:gd name="connsiteX1" fmla="*/ 44185 w 44184"/>
                <a:gd name="connsiteY1" fmla="*/ 0 h 104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4184" h="10441">
                  <a:moveTo>
                    <a:pt x="0" y="0"/>
                  </a:moveTo>
                  <a:lnTo>
                    <a:pt x="44185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-form: Shape 23">
              <a:extLst>
                <a:ext uri="{FF2B5EF4-FFF2-40B4-BE49-F238E27FC236}">
                  <a16:creationId xmlns:a16="http://schemas.microsoft.com/office/drawing/2014/main" id="{96C54441-9F8F-9499-FB76-D0F07941C2C9}"/>
                </a:ext>
              </a:extLst>
            </p:cNvPr>
            <p:cNvSpPr/>
            <p:nvPr/>
          </p:nvSpPr>
          <p:spPr>
            <a:xfrm>
              <a:off x="6946216" y="3944159"/>
              <a:ext cx="44184" cy="10441"/>
            </a:xfrm>
            <a:custGeom>
              <a:avLst/>
              <a:gdLst>
                <a:gd name="connsiteX0" fmla="*/ 0 w 44184"/>
                <a:gd name="connsiteY0" fmla="*/ 0 h 10441"/>
                <a:gd name="connsiteX1" fmla="*/ 44185 w 44184"/>
                <a:gd name="connsiteY1" fmla="*/ 0 h 104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4184" h="10441">
                  <a:moveTo>
                    <a:pt x="0" y="0"/>
                  </a:moveTo>
                  <a:lnTo>
                    <a:pt x="44185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-form: Shape 24">
              <a:extLst>
                <a:ext uri="{FF2B5EF4-FFF2-40B4-BE49-F238E27FC236}">
                  <a16:creationId xmlns:a16="http://schemas.microsoft.com/office/drawing/2014/main" id="{7DDBFF49-C164-829C-E2A5-7C4475DF52E4}"/>
                </a:ext>
              </a:extLst>
            </p:cNvPr>
            <p:cNvSpPr/>
            <p:nvPr/>
          </p:nvSpPr>
          <p:spPr>
            <a:xfrm>
              <a:off x="7087603" y="3973646"/>
              <a:ext cx="10432" cy="38320"/>
            </a:xfrm>
            <a:custGeom>
              <a:avLst/>
              <a:gdLst>
                <a:gd name="connsiteX0" fmla="*/ 0 w 10432"/>
                <a:gd name="connsiteY0" fmla="*/ 38320 h 38320"/>
                <a:gd name="connsiteX1" fmla="*/ 0 w 10432"/>
                <a:gd name="connsiteY1" fmla="*/ 0 h 38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2" h="38320">
                  <a:moveTo>
                    <a:pt x="0" y="38320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-form: Shape 25">
              <a:extLst>
                <a:ext uri="{FF2B5EF4-FFF2-40B4-BE49-F238E27FC236}">
                  <a16:creationId xmlns:a16="http://schemas.microsoft.com/office/drawing/2014/main" id="{3ED14E8B-14C0-2FC8-25CD-EAB1759B0EC7}"/>
                </a:ext>
              </a:extLst>
            </p:cNvPr>
            <p:cNvSpPr/>
            <p:nvPr/>
          </p:nvSpPr>
          <p:spPr>
            <a:xfrm>
              <a:off x="10600934" y="3973646"/>
              <a:ext cx="10432" cy="38320"/>
            </a:xfrm>
            <a:custGeom>
              <a:avLst/>
              <a:gdLst>
                <a:gd name="connsiteX0" fmla="*/ 0 w 10432"/>
                <a:gd name="connsiteY0" fmla="*/ 38320 h 38320"/>
                <a:gd name="connsiteX1" fmla="*/ 0 w 10432"/>
                <a:gd name="connsiteY1" fmla="*/ 0 h 38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2" h="38320">
                  <a:moveTo>
                    <a:pt x="0" y="38320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-form: Shape 26">
              <a:extLst>
                <a:ext uri="{FF2B5EF4-FFF2-40B4-BE49-F238E27FC236}">
                  <a16:creationId xmlns:a16="http://schemas.microsoft.com/office/drawing/2014/main" id="{24A3004E-36A2-AAFE-F0CB-980A8DE80B2F}"/>
                </a:ext>
              </a:extLst>
            </p:cNvPr>
            <p:cNvSpPr/>
            <p:nvPr/>
          </p:nvSpPr>
          <p:spPr>
            <a:xfrm>
              <a:off x="10249601" y="3973646"/>
              <a:ext cx="10432" cy="38320"/>
            </a:xfrm>
            <a:custGeom>
              <a:avLst/>
              <a:gdLst>
                <a:gd name="connsiteX0" fmla="*/ 0 w 10432"/>
                <a:gd name="connsiteY0" fmla="*/ 38320 h 38320"/>
                <a:gd name="connsiteX1" fmla="*/ 0 w 10432"/>
                <a:gd name="connsiteY1" fmla="*/ 0 h 38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2" h="38320">
                  <a:moveTo>
                    <a:pt x="0" y="38320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-form: Shape 27">
              <a:extLst>
                <a:ext uri="{FF2B5EF4-FFF2-40B4-BE49-F238E27FC236}">
                  <a16:creationId xmlns:a16="http://schemas.microsoft.com/office/drawing/2014/main" id="{5BAF53BB-845D-A6BC-F6EC-14014AF220AC}"/>
                </a:ext>
              </a:extLst>
            </p:cNvPr>
            <p:cNvSpPr/>
            <p:nvPr/>
          </p:nvSpPr>
          <p:spPr>
            <a:xfrm>
              <a:off x="9898268" y="3973646"/>
              <a:ext cx="10432" cy="38320"/>
            </a:xfrm>
            <a:custGeom>
              <a:avLst/>
              <a:gdLst>
                <a:gd name="connsiteX0" fmla="*/ 0 w 10432"/>
                <a:gd name="connsiteY0" fmla="*/ 38320 h 38320"/>
                <a:gd name="connsiteX1" fmla="*/ 0 w 10432"/>
                <a:gd name="connsiteY1" fmla="*/ 0 h 38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2" h="38320">
                  <a:moveTo>
                    <a:pt x="0" y="38320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-form: Shape 28">
              <a:extLst>
                <a:ext uri="{FF2B5EF4-FFF2-40B4-BE49-F238E27FC236}">
                  <a16:creationId xmlns:a16="http://schemas.microsoft.com/office/drawing/2014/main" id="{99B69CE0-6311-4161-9559-941E81674D70}"/>
                </a:ext>
              </a:extLst>
            </p:cNvPr>
            <p:cNvSpPr/>
            <p:nvPr/>
          </p:nvSpPr>
          <p:spPr>
            <a:xfrm>
              <a:off x="9546935" y="3973646"/>
              <a:ext cx="10432" cy="38320"/>
            </a:xfrm>
            <a:custGeom>
              <a:avLst/>
              <a:gdLst>
                <a:gd name="connsiteX0" fmla="*/ 0 w 10432"/>
                <a:gd name="connsiteY0" fmla="*/ 38320 h 38320"/>
                <a:gd name="connsiteX1" fmla="*/ 0 w 10432"/>
                <a:gd name="connsiteY1" fmla="*/ 0 h 38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2" h="38320">
                  <a:moveTo>
                    <a:pt x="0" y="38320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-form: Shape 29">
              <a:extLst>
                <a:ext uri="{FF2B5EF4-FFF2-40B4-BE49-F238E27FC236}">
                  <a16:creationId xmlns:a16="http://schemas.microsoft.com/office/drawing/2014/main" id="{4DD5206E-646D-2B1D-C7B8-B72F3E8559D1}"/>
                </a:ext>
              </a:extLst>
            </p:cNvPr>
            <p:cNvSpPr/>
            <p:nvPr/>
          </p:nvSpPr>
          <p:spPr>
            <a:xfrm>
              <a:off x="9195602" y="3973646"/>
              <a:ext cx="10432" cy="38320"/>
            </a:xfrm>
            <a:custGeom>
              <a:avLst/>
              <a:gdLst>
                <a:gd name="connsiteX0" fmla="*/ 0 w 10432"/>
                <a:gd name="connsiteY0" fmla="*/ 38320 h 38320"/>
                <a:gd name="connsiteX1" fmla="*/ 0 w 10432"/>
                <a:gd name="connsiteY1" fmla="*/ 0 h 38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2" h="38320">
                  <a:moveTo>
                    <a:pt x="0" y="38320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-form: Shape 30">
              <a:extLst>
                <a:ext uri="{FF2B5EF4-FFF2-40B4-BE49-F238E27FC236}">
                  <a16:creationId xmlns:a16="http://schemas.microsoft.com/office/drawing/2014/main" id="{0AC767CB-0896-1882-9D07-F3C8909ED804}"/>
                </a:ext>
              </a:extLst>
            </p:cNvPr>
            <p:cNvSpPr/>
            <p:nvPr/>
          </p:nvSpPr>
          <p:spPr>
            <a:xfrm>
              <a:off x="8844269" y="3973646"/>
              <a:ext cx="10432" cy="38320"/>
            </a:xfrm>
            <a:custGeom>
              <a:avLst/>
              <a:gdLst>
                <a:gd name="connsiteX0" fmla="*/ 0 w 10432"/>
                <a:gd name="connsiteY0" fmla="*/ 38320 h 38320"/>
                <a:gd name="connsiteX1" fmla="*/ 0 w 10432"/>
                <a:gd name="connsiteY1" fmla="*/ 0 h 38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2" h="38320">
                  <a:moveTo>
                    <a:pt x="0" y="38320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-form: Shape 31">
              <a:extLst>
                <a:ext uri="{FF2B5EF4-FFF2-40B4-BE49-F238E27FC236}">
                  <a16:creationId xmlns:a16="http://schemas.microsoft.com/office/drawing/2014/main" id="{91A42DC5-CF9F-410C-6DC2-0BDD42FF39C9}"/>
                </a:ext>
              </a:extLst>
            </p:cNvPr>
            <p:cNvSpPr/>
            <p:nvPr/>
          </p:nvSpPr>
          <p:spPr>
            <a:xfrm>
              <a:off x="8492936" y="3973646"/>
              <a:ext cx="10432" cy="38320"/>
            </a:xfrm>
            <a:custGeom>
              <a:avLst/>
              <a:gdLst>
                <a:gd name="connsiteX0" fmla="*/ 0 w 10432"/>
                <a:gd name="connsiteY0" fmla="*/ 38320 h 38320"/>
                <a:gd name="connsiteX1" fmla="*/ 0 w 10432"/>
                <a:gd name="connsiteY1" fmla="*/ 0 h 38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2" h="38320">
                  <a:moveTo>
                    <a:pt x="0" y="38320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-form: Shape 32">
              <a:extLst>
                <a:ext uri="{FF2B5EF4-FFF2-40B4-BE49-F238E27FC236}">
                  <a16:creationId xmlns:a16="http://schemas.microsoft.com/office/drawing/2014/main" id="{D9D44B1A-9629-26A8-E9C5-F7082E99CCD3}"/>
                </a:ext>
              </a:extLst>
            </p:cNvPr>
            <p:cNvSpPr/>
            <p:nvPr/>
          </p:nvSpPr>
          <p:spPr>
            <a:xfrm>
              <a:off x="8141602" y="3973646"/>
              <a:ext cx="10432" cy="38320"/>
            </a:xfrm>
            <a:custGeom>
              <a:avLst/>
              <a:gdLst>
                <a:gd name="connsiteX0" fmla="*/ 0 w 10432"/>
                <a:gd name="connsiteY0" fmla="*/ 38320 h 38320"/>
                <a:gd name="connsiteX1" fmla="*/ 0 w 10432"/>
                <a:gd name="connsiteY1" fmla="*/ 0 h 38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2" h="38320">
                  <a:moveTo>
                    <a:pt x="0" y="38320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-form: Shape 33">
              <a:extLst>
                <a:ext uri="{FF2B5EF4-FFF2-40B4-BE49-F238E27FC236}">
                  <a16:creationId xmlns:a16="http://schemas.microsoft.com/office/drawing/2014/main" id="{8FC79D4C-4843-1BC6-CCC5-63E6F565E1BD}"/>
                </a:ext>
              </a:extLst>
            </p:cNvPr>
            <p:cNvSpPr/>
            <p:nvPr/>
          </p:nvSpPr>
          <p:spPr>
            <a:xfrm>
              <a:off x="7790269" y="3973646"/>
              <a:ext cx="10432" cy="38320"/>
            </a:xfrm>
            <a:custGeom>
              <a:avLst/>
              <a:gdLst>
                <a:gd name="connsiteX0" fmla="*/ 0 w 10432"/>
                <a:gd name="connsiteY0" fmla="*/ 38320 h 38320"/>
                <a:gd name="connsiteX1" fmla="*/ 0 w 10432"/>
                <a:gd name="connsiteY1" fmla="*/ 0 h 38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2" h="38320">
                  <a:moveTo>
                    <a:pt x="0" y="38320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-form: Shape 34">
              <a:extLst>
                <a:ext uri="{FF2B5EF4-FFF2-40B4-BE49-F238E27FC236}">
                  <a16:creationId xmlns:a16="http://schemas.microsoft.com/office/drawing/2014/main" id="{B73EEB1E-172E-E4C9-27DB-545284079F1A}"/>
                </a:ext>
              </a:extLst>
            </p:cNvPr>
            <p:cNvSpPr/>
            <p:nvPr/>
          </p:nvSpPr>
          <p:spPr>
            <a:xfrm>
              <a:off x="7438936" y="3973646"/>
              <a:ext cx="10432" cy="38320"/>
            </a:xfrm>
            <a:custGeom>
              <a:avLst/>
              <a:gdLst>
                <a:gd name="connsiteX0" fmla="*/ 0 w 10432"/>
                <a:gd name="connsiteY0" fmla="*/ 38320 h 38320"/>
                <a:gd name="connsiteX1" fmla="*/ 0 w 10432"/>
                <a:gd name="connsiteY1" fmla="*/ 0 h 38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2" h="38320">
                  <a:moveTo>
                    <a:pt x="0" y="38320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-form: Shape 35">
              <a:extLst>
                <a:ext uri="{FF2B5EF4-FFF2-40B4-BE49-F238E27FC236}">
                  <a16:creationId xmlns:a16="http://schemas.microsoft.com/office/drawing/2014/main" id="{6D287FEC-4FD1-C55B-7359-66841E5E5174}"/>
                </a:ext>
              </a:extLst>
            </p:cNvPr>
            <p:cNvSpPr/>
            <p:nvPr/>
          </p:nvSpPr>
          <p:spPr>
            <a:xfrm>
              <a:off x="10952267" y="3973646"/>
              <a:ext cx="10432" cy="38320"/>
            </a:xfrm>
            <a:custGeom>
              <a:avLst/>
              <a:gdLst>
                <a:gd name="connsiteX0" fmla="*/ 0 w 10432"/>
                <a:gd name="connsiteY0" fmla="*/ 38320 h 38320"/>
                <a:gd name="connsiteX1" fmla="*/ 0 w 10432"/>
                <a:gd name="connsiteY1" fmla="*/ 0 h 38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32" h="38320">
                  <a:moveTo>
                    <a:pt x="0" y="38320"/>
                  </a:moveTo>
                  <a:lnTo>
                    <a:pt x="0" y="0"/>
                  </a:lnTo>
                </a:path>
              </a:pathLst>
            </a:custGeom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402D46F8-863E-6E69-FEA4-B77E4A3A1A38}"/>
                </a:ext>
              </a:extLst>
            </p:cNvPr>
            <p:cNvSpPr txBox="1"/>
            <p:nvPr/>
          </p:nvSpPr>
          <p:spPr>
            <a:xfrm>
              <a:off x="6645155" y="2290541"/>
              <a:ext cx="356940" cy="2080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750" spc="0" baseline="0" dirty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300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DE0F927F-9540-0F2E-347C-C75C6132DD2C}"/>
                </a:ext>
              </a:extLst>
            </p:cNvPr>
            <p:cNvSpPr txBox="1"/>
            <p:nvPr/>
          </p:nvSpPr>
          <p:spPr>
            <a:xfrm>
              <a:off x="6645155" y="2809432"/>
              <a:ext cx="356940" cy="2080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200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09AEDD17-EF13-4EF9-7918-D17380A03572}"/>
                </a:ext>
              </a:extLst>
            </p:cNvPr>
            <p:cNvSpPr txBox="1"/>
            <p:nvPr/>
          </p:nvSpPr>
          <p:spPr>
            <a:xfrm>
              <a:off x="6645155" y="3325360"/>
              <a:ext cx="356940" cy="2080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100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400BD737-C28D-BA24-9EAD-8A516FEBCDC0}"/>
                </a:ext>
              </a:extLst>
            </p:cNvPr>
            <p:cNvSpPr txBox="1"/>
            <p:nvPr/>
          </p:nvSpPr>
          <p:spPr>
            <a:xfrm>
              <a:off x="6761195" y="3841295"/>
              <a:ext cx="240900" cy="2080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0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860E0195-283A-9AE8-C635-EAAE818C8D7F}"/>
                </a:ext>
              </a:extLst>
            </p:cNvPr>
            <p:cNvSpPr txBox="1"/>
            <p:nvPr/>
          </p:nvSpPr>
          <p:spPr>
            <a:xfrm>
              <a:off x="6796076" y="3990640"/>
              <a:ext cx="583061" cy="2080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 dirty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Baseline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614F3AEC-8436-CD8D-8EC4-6DE59753B74A}"/>
                </a:ext>
              </a:extLst>
            </p:cNvPr>
            <p:cNvSpPr txBox="1"/>
            <p:nvPr/>
          </p:nvSpPr>
          <p:spPr>
            <a:xfrm>
              <a:off x="7246020" y="3990640"/>
              <a:ext cx="385823" cy="2080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DE2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FEE0167F-DA1B-A6A2-2D4D-664C7CB19BB6}"/>
                </a:ext>
              </a:extLst>
            </p:cNvPr>
            <p:cNvSpPr txBox="1"/>
            <p:nvPr/>
          </p:nvSpPr>
          <p:spPr>
            <a:xfrm>
              <a:off x="7597353" y="3990640"/>
              <a:ext cx="385823" cy="2080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DE3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E57B2FAD-0C95-16DD-9D0B-6270549EA4CE}"/>
                </a:ext>
              </a:extLst>
            </p:cNvPr>
            <p:cNvSpPr txBox="1"/>
            <p:nvPr/>
          </p:nvSpPr>
          <p:spPr>
            <a:xfrm>
              <a:off x="7948686" y="3990640"/>
              <a:ext cx="385823" cy="2080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DE4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92AF6BC9-8988-6A32-FC70-65DFCA1B46D5}"/>
                </a:ext>
              </a:extLst>
            </p:cNvPr>
            <p:cNvSpPr txBox="1"/>
            <p:nvPr/>
          </p:nvSpPr>
          <p:spPr>
            <a:xfrm>
              <a:off x="8300019" y="3990640"/>
              <a:ext cx="385823" cy="2080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DE5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8280121B-7F56-5EC8-4002-CD60C48614CF}"/>
                </a:ext>
              </a:extLst>
            </p:cNvPr>
            <p:cNvSpPr txBox="1"/>
            <p:nvPr/>
          </p:nvSpPr>
          <p:spPr>
            <a:xfrm>
              <a:off x="8651352" y="3990640"/>
              <a:ext cx="385823" cy="2080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DE6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6B1EB6EA-2DE7-44FE-E43E-282B528E8812}"/>
                </a:ext>
              </a:extLst>
            </p:cNvPr>
            <p:cNvSpPr txBox="1"/>
            <p:nvPr/>
          </p:nvSpPr>
          <p:spPr>
            <a:xfrm>
              <a:off x="9002685" y="3990640"/>
              <a:ext cx="385823" cy="2080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DE7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75989713-F39F-68E1-B559-6A2EAB0572D1}"/>
                </a:ext>
              </a:extLst>
            </p:cNvPr>
            <p:cNvSpPr txBox="1"/>
            <p:nvPr/>
          </p:nvSpPr>
          <p:spPr>
            <a:xfrm>
              <a:off x="9354019" y="3990640"/>
              <a:ext cx="385823" cy="2080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DE8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F17AF289-25C9-869D-648D-B697EF226423}"/>
                </a:ext>
              </a:extLst>
            </p:cNvPr>
            <p:cNvSpPr txBox="1"/>
            <p:nvPr/>
          </p:nvSpPr>
          <p:spPr>
            <a:xfrm>
              <a:off x="9705352" y="3990640"/>
              <a:ext cx="385823" cy="2080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DE9</a:t>
              </a: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C4742AEC-D018-854B-2303-42C7F0338326}"/>
                </a:ext>
              </a:extLst>
            </p:cNvPr>
            <p:cNvSpPr txBox="1"/>
            <p:nvPr/>
          </p:nvSpPr>
          <p:spPr>
            <a:xfrm>
              <a:off x="10029300" y="3990640"/>
              <a:ext cx="443843" cy="2080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DE10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49FC3C8F-082B-6051-AF35-D3385E0AD7DB}"/>
                </a:ext>
              </a:extLst>
            </p:cNvPr>
            <p:cNvSpPr txBox="1"/>
            <p:nvPr/>
          </p:nvSpPr>
          <p:spPr>
            <a:xfrm>
              <a:off x="10389749" y="3990640"/>
              <a:ext cx="423514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 dirty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DE11</a:t>
              </a: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D9867758-FC94-2AE6-3C63-D2508D6241EE}"/>
                </a:ext>
              </a:extLst>
            </p:cNvPr>
            <p:cNvSpPr txBox="1"/>
            <p:nvPr/>
          </p:nvSpPr>
          <p:spPr>
            <a:xfrm>
              <a:off x="10731288" y="3990640"/>
              <a:ext cx="443843" cy="2080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DE12</a:t>
              </a: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D9C7D253-1C3C-2807-134F-A91179F84AD8}"/>
                </a:ext>
              </a:extLst>
            </p:cNvPr>
            <p:cNvSpPr txBox="1"/>
            <p:nvPr/>
          </p:nvSpPr>
          <p:spPr>
            <a:xfrm>
              <a:off x="8882118" y="4161714"/>
              <a:ext cx="252463" cy="2080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b="1" spc="-18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V</a:t>
              </a: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2E328C1F-1445-7AE0-2197-865E6E1C6089}"/>
                </a:ext>
              </a:extLst>
            </p:cNvPr>
            <p:cNvSpPr txBox="1"/>
            <p:nvPr/>
          </p:nvSpPr>
          <p:spPr>
            <a:xfrm>
              <a:off x="8888407" y="4161714"/>
              <a:ext cx="333610" cy="2080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b="1" spc="0" baseline="0" dirty="0" err="1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isit</a:t>
              </a:r>
              <a:endParaRPr lang="en-US" sz="750" b="1" spc="0" baseline="0" dirty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888E7FDA-5CB3-02A4-E774-539AD446C4DF}"/>
                </a:ext>
              </a:extLst>
            </p:cNvPr>
            <p:cNvSpPr txBox="1"/>
            <p:nvPr/>
          </p:nvSpPr>
          <p:spPr>
            <a:xfrm rot="16200000">
              <a:off x="5997434" y="2917507"/>
              <a:ext cx="1121782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b="1" spc="0" baseline="0" dirty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Mean </a:t>
              </a:r>
              <a:r>
                <a:rPr lang="en-US" sz="750" b="1" spc="-55" dirty="0">
                  <a:ln/>
                  <a:solidFill>
                    <a:srgbClr val="000000"/>
                  </a:solidFill>
                  <a:cs typeface="Arial"/>
                  <a:sym typeface="Arial"/>
                  <a:rtl val="0"/>
                </a:rPr>
                <a:t>V</a:t>
              </a:r>
              <a:r>
                <a:rPr lang="en-US" sz="750" b="1" dirty="0">
                  <a:ln/>
                  <a:solidFill>
                    <a:srgbClr val="000000"/>
                  </a:solidFill>
                  <a:cs typeface="Arial"/>
                  <a:sym typeface="Arial"/>
                  <a:rtl val="0"/>
                </a:rPr>
                <a:t>alues (=/- SE)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F6FCD481-280F-C8CD-BC24-775C54B86CA5}"/>
                </a:ext>
              </a:extLst>
            </p:cNvPr>
            <p:cNvSpPr txBox="1"/>
            <p:nvPr/>
          </p:nvSpPr>
          <p:spPr>
            <a:xfrm rot="16200000">
              <a:off x="6465958" y="3216407"/>
              <a:ext cx="184731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endParaRPr lang="en-US" sz="750" b="1" spc="-55" baseline="0" dirty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9864AAE4-C68E-57BE-1917-2BA772025AD0}"/>
                </a:ext>
              </a:extLst>
            </p:cNvPr>
            <p:cNvSpPr txBox="1"/>
            <p:nvPr/>
          </p:nvSpPr>
          <p:spPr>
            <a:xfrm rot="16200000">
              <a:off x="6465959" y="2858041"/>
              <a:ext cx="184730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endParaRPr lang="en-US" sz="750" b="1" spc="0" baseline="0" dirty="0">
                <a:ln/>
                <a:solidFill>
                  <a:srgbClr val="000000"/>
                </a:solidFill>
                <a:latin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CDB00C50-F129-ADDA-3183-37C688024A23}"/>
                </a:ext>
              </a:extLst>
            </p:cNvPr>
            <p:cNvSpPr txBox="1"/>
            <p:nvPr/>
          </p:nvSpPr>
          <p:spPr>
            <a:xfrm>
              <a:off x="6909136" y="4420830"/>
              <a:ext cx="356940" cy="2080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EB1700"/>
                  </a:solidFill>
                  <a:latin typeface="Arial"/>
                  <a:cs typeface="Arial"/>
                  <a:sym typeface="Arial"/>
                  <a:rtl val="0"/>
                </a:rPr>
                <a:t>103</a:t>
              </a: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4B2B4367-FB8A-EE23-A915-0BBDFA80F97A}"/>
                </a:ext>
              </a:extLst>
            </p:cNvPr>
            <p:cNvSpPr txBox="1"/>
            <p:nvPr/>
          </p:nvSpPr>
          <p:spPr>
            <a:xfrm>
              <a:off x="7289471" y="4420830"/>
              <a:ext cx="298920" cy="2080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EB1700"/>
                  </a:solidFill>
                  <a:latin typeface="Arial"/>
                  <a:cs typeface="Arial"/>
                  <a:sym typeface="Arial"/>
                  <a:rtl val="0"/>
                </a:rPr>
                <a:t>96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0A92F60E-07A0-CD8A-B593-73686F2AF3FA}"/>
                </a:ext>
              </a:extLst>
            </p:cNvPr>
            <p:cNvSpPr txBox="1"/>
            <p:nvPr/>
          </p:nvSpPr>
          <p:spPr>
            <a:xfrm>
              <a:off x="7640804" y="4420830"/>
              <a:ext cx="298920" cy="2080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EB1700"/>
                  </a:solidFill>
                  <a:latin typeface="Arial"/>
                  <a:cs typeface="Arial"/>
                  <a:sym typeface="Arial"/>
                  <a:rtl val="0"/>
                </a:rPr>
                <a:t>99</a:t>
              </a: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E964DC30-5CC4-A208-D186-F10E88C2197B}"/>
                </a:ext>
              </a:extLst>
            </p:cNvPr>
            <p:cNvSpPr txBox="1"/>
            <p:nvPr/>
          </p:nvSpPr>
          <p:spPr>
            <a:xfrm>
              <a:off x="7992137" y="4420830"/>
              <a:ext cx="298920" cy="2080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EB1700"/>
                  </a:solidFill>
                  <a:latin typeface="Arial"/>
                  <a:cs typeface="Arial"/>
                  <a:sym typeface="Arial"/>
                  <a:rtl val="0"/>
                </a:rPr>
                <a:t>93</a:t>
              </a: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3252B9E9-274D-BFB5-1D87-8BBD7906530A}"/>
                </a:ext>
              </a:extLst>
            </p:cNvPr>
            <p:cNvSpPr txBox="1"/>
            <p:nvPr/>
          </p:nvSpPr>
          <p:spPr>
            <a:xfrm>
              <a:off x="8343470" y="4420830"/>
              <a:ext cx="298920" cy="2080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EB1700"/>
                  </a:solidFill>
                  <a:latin typeface="Arial"/>
                  <a:cs typeface="Arial"/>
                  <a:sym typeface="Arial"/>
                  <a:rtl val="0"/>
                </a:rPr>
                <a:t>93</a:t>
              </a: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443DFFF4-2167-9EA8-AA5E-97DBF321B38B}"/>
                </a:ext>
              </a:extLst>
            </p:cNvPr>
            <p:cNvSpPr txBox="1"/>
            <p:nvPr/>
          </p:nvSpPr>
          <p:spPr>
            <a:xfrm>
              <a:off x="8694803" y="4420830"/>
              <a:ext cx="298920" cy="2080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EB1700"/>
                  </a:solidFill>
                  <a:latin typeface="Arial"/>
                  <a:cs typeface="Arial"/>
                  <a:sym typeface="Arial"/>
                  <a:rtl val="0"/>
                </a:rPr>
                <a:t>91</a:t>
              </a: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4DCA0929-5A3D-BF1D-94C9-9F3D4D2D4752}"/>
                </a:ext>
              </a:extLst>
            </p:cNvPr>
            <p:cNvSpPr txBox="1"/>
            <p:nvPr/>
          </p:nvSpPr>
          <p:spPr>
            <a:xfrm>
              <a:off x="9046137" y="4420830"/>
              <a:ext cx="298920" cy="2080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EB1700"/>
                  </a:solidFill>
                  <a:latin typeface="Arial"/>
                  <a:cs typeface="Arial"/>
                  <a:sym typeface="Arial"/>
                  <a:rtl val="0"/>
                </a:rPr>
                <a:t>87</a:t>
              </a: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12DF03D8-2315-6E68-DDA0-6BAAD11DFE92}"/>
                </a:ext>
              </a:extLst>
            </p:cNvPr>
            <p:cNvSpPr txBox="1"/>
            <p:nvPr/>
          </p:nvSpPr>
          <p:spPr>
            <a:xfrm>
              <a:off x="9397470" y="4420830"/>
              <a:ext cx="298920" cy="2080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EB1700"/>
                  </a:solidFill>
                  <a:latin typeface="Arial"/>
                  <a:cs typeface="Arial"/>
                  <a:sym typeface="Arial"/>
                  <a:rtl val="0"/>
                </a:rPr>
                <a:t>85</a:t>
              </a: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A1810312-80DB-A295-146D-99F750551DE3}"/>
                </a:ext>
              </a:extLst>
            </p:cNvPr>
            <p:cNvSpPr txBox="1"/>
            <p:nvPr/>
          </p:nvSpPr>
          <p:spPr>
            <a:xfrm>
              <a:off x="9748803" y="4420830"/>
              <a:ext cx="298920" cy="2080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EB1700"/>
                  </a:solidFill>
                  <a:latin typeface="Arial"/>
                  <a:cs typeface="Arial"/>
                  <a:sym typeface="Arial"/>
                  <a:rtl val="0"/>
                </a:rPr>
                <a:t>81</a:t>
              </a: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E42CC835-37DE-7108-3903-3AB0D1BB2DD1}"/>
                </a:ext>
              </a:extLst>
            </p:cNvPr>
            <p:cNvSpPr txBox="1"/>
            <p:nvPr/>
          </p:nvSpPr>
          <p:spPr>
            <a:xfrm>
              <a:off x="10101763" y="4420830"/>
              <a:ext cx="298920" cy="2080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EB1700"/>
                  </a:solidFill>
                  <a:latin typeface="Arial"/>
                  <a:cs typeface="Arial"/>
                  <a:sym typeface="Arial"/>
                  <a:rtl val="0"/>
                </a:rPr>
                <a:t>82</a:t>
              </a: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CD8A5C3E-8A38-7F81-F51A-3FCFC41B9BF8}"/>
                </a:ext>
              </a:extLst>
            </p:cNvPr>
            <p:cNvSpPr txBox="1"/>
            <p:nvPr/>
          </p:nvSpPr>
          <p:spPr>
            <a:xfrm>
              <a:off x="10452387" y="4420830"/>
              <a:ext cx="298920" cy="2080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EB1700"/>
                  </a:solidFill>
                  <a:latin typeface="Arial"/>
                  <a:cs typeface="Arial"/>
                  <a:sym typeface="Arial"/>
                  <a:rtl val="0"/>
                </a:rPr>
                <a:t>79</a:t>
              </a:r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29466965-FCB4-D727-67B3-DC8E7FED1D49}"/>
                </a:ext>
              </a:extLst>
            </p:cNvPr>
            <p:cNvSpPr txBox="1"/>
            <p:nvPr/>
          </p:nvSpPr>
          <p:spPr>
            <a:xfrm>
              <a:off x="10803751" y="4420830"/>
              <a:ext cx="298920" cy="2080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EB1700"/>
                  </a:solidFill>
                  <a:latin typeface="Arial"/>
                  <a:cs typeface="Arial"/>
                  <a:sym typeface="Arial"/>
                  <a:rtl val="0"/>
                </a:rPr>
                <a:t>77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24EEED49-46A9-03FF-F89B-5956224FA104}"/>
                </a:ext>
              </a:extLst>
            </p:cNvPr>
            <p:cNvSpPr txBox="1"/>
            <p:nvPr/>
          </p:nvSpPr>
          <p:spPr>
            <a:xfrm>
              <a:off x="6938701" y="4565267"/>
              <a:ext cx="298920" cy="2080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 dirty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39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93FB3356-CDB2-15E1-7182-5CF1A0EEB26F}"/>
                </a:ext>
              </a:extLst>
            </p:cNvPr>
            <p:cNvSpPr txBox="1"/>
            <p:nvPr/>
          </p:nvSpPr>
          <p:spPr>
            <a:xfrm>
              <a:off x="7290034" y="4565267"/>
              <a:ext cx="298920" cy="2080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39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5EC671DB-6C89-4299-2EE4-286BF6E138B8}"/>
                </a:ext>
              </a:extLst>
            </p:cNvPr>
            <p:cNvSpPr txBox="1"/>
            <p:nvPr/>
          </p:nvSpPr>
          <p:spPr>
            <a:xfrm>
              <a:off x="7641368" y="4565267"/>
              <a:ext cx="298920" cy="2080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39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3B643935-BC56-8D95-B040-6702E7A37C64}"/>
                </a:ext>
              </a:extLst>
            </p:cNvPr>
            <p:cNvSpPr txBox="1"/>
            <p:nvPr/>
          </p:nvSpPr>
          <p:spPr>
            <a:xfrm>
              <a:off x="7992690" y="4565267"/>
              <a:ext cx="298920" cy="2080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38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2A23F1B7-1BBD-6B8C-4841-BD967BBB1137}"/>
                </a:ext>
              </a:extLst>
            </p:cNvPr>
            <p:cNvSpPr txBox="1"/>
            <p:nvPr/>
          </p:nvSpPr>
          <p:spPr>
            <a:xfrm>
              <a:off x="8344023" y="4565267"/>
              <a:ext cx="298920" cy="2080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37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84448222-3502-DD1B-6371-00E30181840C}"/>
                </a:ext>
              </a:extLst>
            </p:cNvPr>
            <p:cNvSpPr txBox="1"/>
            <p:nvPr/>
          </p:nvSpPr>
          <p:spPr>
            <a:xfrm>
              <a:off x="8695356" y="4565267"/>
              <a:ext cx="298920" cy="2080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36</a:t>
              </a: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D535CE4A-722A-DE43-0157-499885F83BFB}"/>
                </a:ext>
              </a:extLst>
            </p:cNvPr>
            <p:cNvSpPr txBox="1"/>
            <p:nvPr/>
          </p:nvSpPr>
          <p:spPr>
            <a:xfrm>
              <a:off x="9046689" y="4565267"/>
              <a:ext cx="298920" cy="2080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35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5A56EAAE-04EF-F71F-A82C-F74B3BDB06CB}"/>
                </a:ext>
              </a:extLst>
            </p:cNvPr>
            <p:cNvSpPr txBox="1"/>
            <p:nvPr/>
          </p:nvSpPr>
          <p:spPr>
            <a:xfrm>
              <a:off x="9398023" y="4565267"/>
              <a:ext cx="298920" cy="2080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24</a:t>
              </a: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E3B7E7F8-CE2E-D491-7001-E36960FB8640}"/>
                </a:ext>
              </a:extLst>
            </p:cNvPr>
            <p:cNvSpPr txBox="1"/>
            <p:nvPr/>
          </p:nvSpPr>
          <p:spPr>
            <a:xfrm>
              <a:off x="9749356" y="4565267"/>
              <a:ext cx="298920" cy="2080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32</a:t>
              </a:r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C22A9161-1A1C-F58F-110D-01A7F8AAE36E}"/>
                </a:ext>
              </a:extLst>
            </p:cNvPr>
            <p:cNvSpPr txBox="1"/>
            <p:nvPr/>
          </p:nvSpPr>
          <p:spPr>
            <a:xfrm>
              <a:off x="10102316" y="4565267"/>
              <a:ext cx="298920" cy="2080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32</a:t>
              </a:r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6C57618D-24AF-0868-DCBC-90711E7D64D7}"/>
                </a:ext>
              </a:extLst>
            </p:cNvPr>
            <p:cNvSpPr txBox="1"/>
            <p:nvPr/>
          </p:nvSpPr>
          <p:spPr>
            <a:xfrm>
              <a:off x="10452940" y="4565267"/>
              <a:ext cx="298920" cy="2080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33</a:t>
              </a: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4AB32E21-53A0-244F-0692-996FC5E7D098}"/>
                </a:ext>
              </a:extLst>
            </p:cNvPr>
            <p:cNvSpPr txBox="1"/>
            <p:nvPr/>
          </p:nvSpPr>
          <p:spPr>
            <a:xfrm>
              <a:off x="10804304" y="4565267"/>
              <a:ext cx="298920" cy="2080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31</a:t>
              </a:r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FEB1910C-9D9D-2C73-8B36-E125EBC22339}"/>
                </a:ext>
              </a:extLst>
            </p:cNvPr>
            <p:cNvSpPr txBox="1"/>
            <p:nvPr/>
          </p:nvSpPr>
          <p:spPr>
            <a:xfrm>
              <a:off x="5936374" y="4420830"/>
              <a:ext cx="963725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750" spc="0" baseline="0">
                  <a:ln/>
                  <a:solidFill>
                    <a:srgbClr val="EB1700"/>
                  </a:solidFill>
                  <a:latin typeface="Arial"/>
                  <a:cs typeface="Arial"/>
                  <a:sym typeface="Arial"/>
                  <a:rtl val="0"/>
                </a:rPr>
                <a:t>D+immediate VCd</a:t>
              </a: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0FB40674-04CB-B1F9-94FB-A3880C96481D}"/>
                </a:ext>
              </a:extLst>
            </p:cNvPr>
            <p:cNvSpPr txBox="1"/>
            <p:nvPr/>
          </p:nvSpPr>
          <p:spPr>
            <a:xfrm>
              <a:off x="6021333" y="4565267"/>
              <a:ext cx="878766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750" spc="0" baseline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D+deferred VCd</a:t>
              </a: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3302D94C-7829-EFB3-7C1C-DCA735F8F138}"/>
                </a:ext>
              </a:extLst>
            </p:cNvPr>
            <p:cNvSpPr txBox="1"/>
            <p:nvPr/>
          </p:nvSpPr>
          <p:spPr>
            <a:xfrm>
              <a:off x="6040568" y="4242040"/>
              <a:ext cx="859531" cy="207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750" b="1" spc="0" baseline="0" dirty="0">
                  <a:ln/>
                  <a:solidFill>
                    <a:srgbClr val="000000"/>
                  </a:solidFill>
                  <a:latin typeface="Arial"/>
                  <a:cs typeface="Arial"/>
                  <a:sym typeface="Arial"/>
                  <a:rtl val="0"/>
                </a:rPr>
                <a:t>No. of Patients</a:t>
              </a:r>
            </a:p>
          </p:txBody>
        </p:sp>
        <p:grpSp>
          <p:nvGrpSpPr>
            <p:cNvPr id="87" name="Graphic 14">
              <a:extLst>
                <a:ext uri="{FF2B5EF4-FFF2-40B4-BE49-F238E27FC236}">
                  <a16:creationId xmlns:a16="http://schemas.microsoft.com/office/drawing/2014/main" id="{1113B468-1DE8-A9DD-F09B-2CD151CB8A0D}"/>
                </a:ext>
              </a:extLst>
            </p:cNvPr>
            <p:cNvGrpSpPr/>
            <p:nvPr/>
          </p:nvGrpSpPr>
          <p:grpSpPr>
            <a:xfrm>
              <a:off x="7045383" y="2123166"/>
              <a:ext cx="3912277" cy="1798887"/>
              <a:chOff x="7045383" y="2123166"/>
              <a:chExt cx="3912277" cy="1798887"/>
            </a:xfrm>
            <a:noFill/>
          </p:grpSpPr>
          <p:sp>
            <p:nvSpPr>
              <p:cNvPr id="88" name="Free-form: Shape 87">
                <a:extLst>
                  <a:ext uri="{FF2B5EF4-FFF2-40B4-BE49-F238E27FC236}">
                    <a16:creationId xmlns:a16="http://schemas.microsoft.com/office/drawing/2014/main" id="{5D18E71D-A403-A533-1927-181376F45B88}"/>
                  </a:ext>
                </a:extLst>
              </p:cNvPr>
              <p:cNvSpPr/>
              <p:nvPr/>
            </p:nvSpPr>
            <p:spPr>
              <a:xfrm>
                <a:off x="7069931" y="2304960"/>
                <a:ext cx="3861711" cy="1600879"/>
              </a:xfrm>
              <a:custGeom>
                <a:avLst/>
                <a:gdLst>
                  <a:gd name="connsiteX0" fmla="*/ 0 w 3861711"/>
                  <a:gd name="connsiteY0" fmla="*/ 0 h 1600879"/>
                  <a:gd name="connsiteX1" fmla="*/ 347588 w 3861711"/>
                  <a:gd name="connsiteY1" fmla="*/ 1409246 h 1600879"/>
                  <a:gd name="connsiteX2" fmla="*/ 701060 w 3861711"/>
                  <a:gd name="connsiteY2" fmla="*/ 1515374 h 1600879"/>
                  <a:gd name="connsiteX3" fmla="*/ 1051589 w 3861711"/>
                  <a:gd name="connsiteY3" fmla="*/ 1562548 h 1600879"/>
                  <a:gd name="connsiteX4" fmla="*/ 1409485 w 3861711"/>
                  <a:gd name="connsiteY4" fmla="*/ 1571392 h 1600879"/>
                  <a:gd name="connsiteX5" fmla="*/ 1754120 w 3861711"/>
                  <a:gd name="connsiteY5" fmla="*/ 1584663 h 1600879"/>
                  <a:gd name="connsiteX6" fmla="*/ 2107592 w 3861711"/>
                  <a:gd name="connsiteY6" fmla="*/ 1584663 h 1600879"/>
                  <a:gd name="connsiteX7" fmla="*/ 2459592 w 3861711"/>
                  <a:gd name="connsiteY7" fmla="*/ 1584663 h 1600879"/>
                  <a:gd name="connsiteX8" fmla="*/ 2808651 w 3861711"/>
                  <a:gd name="connsiteY8" fmla="*/ 1593507 h 1600879"/>
                  <a:gd name="connsiteX9" fmla="*/ 3159181 w 3861711"/>
                  <a:gd name="connsiteY9" fmla="*/ 1593507 h 1600879"/>
                  <a:gd name="connsiteX10" fmla="*/ 3508240 w 3861711"/>
                  <a:gd name="connsiteY10" fmla="*/ 1593507 h 1600879"/>
                  <a:gd name="connsiteX11" fmla="*/ 3861712 w 3861711"/>
                  <a:gd name="connsiteY11" fmla="*/ 1600879 h 16008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861711" h="1600879">
                    <a:moveTo>
                      <a:pt x="0" y="0"/>
                    </a:moveTo>
                    <a:lnTo>
                      <a:pt x="347588" y="1409246"/>
                    </a:lnTo>
                    <a:lnTo>
                      <a:pt x="701060" y="1515374"/>
                    </a:lnTo>
                    <a:lnTo>
                      <a:pt x="1051589" y="1562548"/>
                    </a:lnTo>
                    <a:lnTo>
                      <a:pt x="1409485" y="1571392"/>
                    </a:lnTo>
                    <a:lnTo>
                      <a:pt x="1754120" y="1584663"/>
                    </a:lnTo>
                    <a:lnTo>
                      <a:pt x="2107592" y="1584663"/>
                    </a:lnTo>
                    <a:lnTo>
                      <a:pt x="2459592" y="1584663"/>
                    </a:lnTo>
                    <a:lnTo>
                      <a:pt x="2808651" y="1593507"/>
                    </a:lnTo>
                    <a:lnTo>
                      <a:pt x="3159181" y="1593507"/>
                    </a:lnTo>
                    <a:lnTo>
                      <a:pt x="3508240" y="1593507"/>
                    </a:lnTo>
                    <a:lnTo>
                      <a:pt x="3861712" y="1600879"/>
                    </a:lnTo>
                  </a:path>
                </a:pathLst>
              </a:custGeom>
              <a:noFill/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9" name="Free-form: Shape 88">
                <a:extLst>
                  <a:ext uri="{FF2B5EF4-FFF2-40B4-BE49-F238E27FC236}">
                    <a16:creationId xmlns:a16="http://schemas.microsoft.com/office/drawing/2014/main" id="{270D69A9-52D1-4BC5-FCC0-418C84313CCA}"/>
                  </a:ext>
                </a:extLst>
              </p:cNvPr>
              <p:cNvSpPr/>
              <p:nvPr/>
            </p:nvSpPr>
            <p:spPr>
              <a:xfrm>
                <a:off x="7053730" y="2294641"/>
                <a:ext cx="32401" cy="32430"/>
              </a:xfrm>
              <a:custGeom>
                <a:avLst/>
                <a:gdLst>
                  <a:gd name="connsiteX0" fmla="*/ 32402 w 32401"/>
                  <a:gd name="connsiteY0" fmla="*/ 16215 h 32430"/>
                  <a:gd name="connsiteX1" fmla="*/ 16201 w 32401"/>
                  <a:gd name="connsiteY1" fmla="*/ 32430 h 32430"/>
                  <a:gd name="connsiteX2" fmla="*/ 0 w 32401"/>
                  <a:gd name="connsiteY2" fmla="*/ 16215 h 32430"/>
                  <a:gd name="connsiteX3" fmla="*/ 16201 w 32401"/>
                  <a:gd name="connsiteY3" fmla="*/ 0 h 32430"/>
                  <a:gd name="connsiteX4" fmla="*/ 32402 w 32401"/>
                  <a:gd name="connsiteY4" fmla="*/ 16215 h 324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401" h="32430">
                    <a:moveTo>
                      <a:pt x="32402" y="16215"/>
                    </a:moveTo>
                    <a:cubicBezTo>
                      <a:pt x="32402" y="25170"/>
                      <a:pt x="25148" y="32430"/>
                      <a:pt x="16201" y="32430"/>
                    </a:cubicBezTo>
                    <a:cubicBezTo>
                      <a:pt x="7253" y="32430"/>
                      <a:pt x="0" y="25170"/>
                      <a:pt x="0" y="16215"/>
                    </a:cubicBezTo>
                    <a:cubicBezTo>
                      <a:pt x="0" y="7260"/>
                      <a:pt x="7253" y="0"/>
                      <a:pt x="16201" y="0"/>
                    </a:cubicBezTo>
                    <a:cubicBezTo>
                      <a:pt x="25148" y="0"/>
                      <a:pt x="32402" y="7260"/>
                      <a:pt x="32402" y="16215"/>
                    </a:cubicBezTo>
                    <a:close/>
                  </a:path>
                </a:pathLst>
              </a:custGeom>
              <a:noFill/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0" name="Free-form: Shape 89">
                <a:extLst>
                  <a:ext uri="{FF2B5EF4-FFF2-40B4-BE49-F238E27FC236}">
                    <a16:creationId xmlns:a16="http://schemas.microsoft.com/office/drawing/2014/main" id="{2F75A200-C120-2FA3-910D-F6139E7F7AEB}"/>
                  </a:ext>
                </a:extLst>
              </p:cNvPr>
              <p:cNvSpPr/>
              <p:nvPr/>
            </p:nvSpPr>
            <p:spPr>
              <a:xfrm>
                <a:off x="7406534" y="3699463"/>
                <a:ext cx="32401" cy="32430"/>
              </a:xfrm>
              <a:custGeom>
                <a:avLst/>
                <a:gdLst>
                  <a:gd name="connsiteX0" fmla="*/ 32402 w 32401"/>
                  <a:gd name="connsiteY0" fmla="*/ 16215 h 32430"/>
                  <a:gd name="connsiteX1" fmla="*/ 16201 w 32401"/>
                  <a:gd name="connsiteY1" fmla="*/ 32430 h 32430"/>
                  <a:gd name="connsiteX2" fmla="*/ 0 w 32401"/>
                  <a:gd name="connsiteY2" fmla="*/ 16215 h 32430"/>
                  <a:gd name="connsiteX3" fmla="*/ 16201 w 32401"/>
                  <a:gd name="connsiteY3" fmla="*/ 0 h 32430"/>
                  <a:gd name="connsiteX4" fmla="*/ 32402 w 32401"/>
                  <a:gd name="connsiteY4" fmla="*/ 16215 h 324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401" h="32430">
                    <a:moveTo>
                      <a:pt x="32402" y="16215"/>
                    </a:moveTo>
                    <a:cubicBezTo>
                      <a:pt x="32402" y="25170"/>
                      <a:pt x="25148" y="32430"/>
                      <a:pt x="16201" y="32430"/>
                    </a:cubicBezTo>
                    <a:cubicBezTo>
                      <a:pt x="7253" y="32430"/>
                      <a:pt x="0" y="25170"/>
                      <a:pt x="0" y="16215"/>
                    </a:cubicBezTo>
                    <a:cubicBezTo>
                      <a:pt x="0" y="7260"/>
                      <a:pt x="7254" y="0"/>
                      <a:pt x="16201" y="0"/>
                    </a:cubicBezTo>
                    <a:cubicBezTo>
                      <a:pt x="25149" y="0"/>
                      <a:pt x="32402" y="7260"/>
                      <a:pt x="32402" y="16215"/>
                    </a:cubicBezTo>
                    <a:close/>
                  </a:path>
                </a:pathLst>
              </a:custGeom>
              <a:noFill/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1" name="Free-form: Shape 90">
                <a:extLst>
                  <a:ext uri="{FF2B5EF4-FFF2-40B4-BE49-F238E27FC236}">
                    <a16:creationId xmlns:a16="http://schemas.microsoft.com/office/drawing/2014/main" id="{03311184-1DC5-A326-F534-3958FDEF8784}"/>
                  </a:ext>
                </a:extLst>
              </p:cNvPr>
              <p:cNvSpPr/>
              <p:nvPr/>
            </p:nvSpPr>
            <p:spPr>
              <a:xfrm>
                <a:off x="7756271" y="3806175"/>
                <a:ext cx="32401" cy="32430"/>
              </a:xfrm>
              <a:custGeom>
                <a:avLst/>
                <a:gdLst>
                  <a:gd name="connsiteX0" fmla="*/ 32402 w 32401"/>
                  <a:gd name="connsiteY0" fmla="*/ 16215 h 32430"/>
                  <a:gd name="connsiteX1" fmla="*/ 16201 w 32401"/>
                  <a:gd name="connsiteY1" fmla="*/ 32430 h 32430"/>
                  <a:gd name="connsiteX2" fmla="*/ 0 w 32401"/>
                  <a:gd name="connsiteY2" fmla="*/ 16215 h 32430"/>
                  <a:gd name="connsiteX3" fmla="*/ 16201 w 32401"/>
                  <a:gd name="connsiteY3" fmla="*/ 0 h 32430"/>
                  <a:gd name="connsiteX4" fmla="*/ 32402 w 32401"/>
                  <a:gd name="connsiteY4" fmla="*/ 16215 h 324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401" h="32430">
                    <a:moveTo>
                      <a:pt x="32402" y="16215"/>
                    </a:moveTo>
                    <a:cubicBezTo>
                      <a:pt x="32402" y="25170"/>
                      <a:pt x="25148" y="32430"/>
                      <a:pt x="16201" y="32430"/>
                    </a:cubicBezTo>
                    <a:cubicBezTo>
                      <a:pt x="7254" y="32430"/>
                      <a:pt x="0" y="25170"/>
                      <a:pt x="0" y="16215"/>
                    </a:cubicBezTo>
                    <a:cubicBezTo>
                      <a:pt x="0" y="7260"/>
                      <a:pt x="7254" y="0"/>
                      <a:pt x="16201" y="0"/>
                    </a:cubicBezTo>
                    <a:cubicBezTo>
                      <a:pt x="25149" y="0"/>
                      <a:pt x="32402" y="7260"/>
                      <a:pt x="32402" y="16215"/>
                    </a:cubicBezTo>
                    <a:close/>
                  </a:path>
                </a:pathLst>
              </a:custGeom>
              <a:noFill/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2" name="Free-form: Shape 91">
                <a:extLst>
                  <a:ext uri="{FF2B5EF4-FFF2-40B4-BE49-F238E27FC236}">
                    <a16:creationId xmlns:a16="http://schemas.microsoft.com/office/drawing/2014/main" id="{6285B12C-54DD-2FA5-C1EA-4678545CC1E4}"/>
                  </a:ext>
                </a:extLst>
              </p:cNvPr>
              <p:cNvSpPr/>
              <p:nvPr/>
            </p:nvSpPr>
            <p:spPr>
              <a:xfrm>
                <a:off x="8106248" y="3851303"/>
                <a:ext cx="32401" cy="32430"/>
              </a:xfrm>
              <a:custGeom>
                <a:avLst/>
                <a:gdLst>
                  <a:gd name="connsiteX0" fmla="*/ 32402 w 32401"/>
                  <a:gd name="connsiteY0" fmla="*/ 16215 h 32430"/>
                  <a:gd name="connsiteX1" fmla="*/ 16201 w 32401"/>
                  <a:gd name="connsiteY1" fmla="*/ 32430 h 32430"/>
                  <a:gd name="connsiteX2" fmla="*/ 0 w 32401"/>
                  <a:gd name="connsiteY2" fmla="*/ 16215 h 32430"/>
                  <a:gd name="connsiteX3" fmla="*/ 16201 w 32401"/>
                  <a:gd name="connsiteY3" fmla="*/ 0 h 32430"/>
                  <a:gd name="connsiteX4" fmla="*/ 32402 w 32401"/>
                  <a:gd name="connsiteY4" fmla="*/ 16215 h 324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401" h="32430">
                    <a:moveTo>
                      <a:pt x="32402" y="16215"/>
                    </a:moveTo>
                    <a:cubicBezTo>
                      <a:pt x="32402" y="25170"/>
                      <a:pt x="25148" y="32430"/>
                      <a:pt x="16201" y="32430"/>
                    </a:cubicBezTo>
                    <a:cubicBezTo>
                      <a:pt x="7253" y="32430"/>
                      <a:pt x="0" y="25170"/>
                      <a:pt x="0" y="16215"/>
                    </a:cubicBezTo>
                    <a:cubicBezTo>
                      <a:pt x="0" y="7260"/>
                      <a:pt x="7254" y="0"/>
                      <a:pt x="16201" y="0"/>
                    </a:cubicBezTo>
                    <a:cubicBezTo>
                      <a:pt x="25149" y="0"/>
                      <a:pt x="32402" y="7260"/>
                      <a:pt x="32402" y="16215"/>
                    </a:cubicBezTo>
                    <a:close/>
                  </a:path>
                </a:pathLst>
              </a:custGeom>
              <a:noFill/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3" name="Free-form: Shape 92">
                <a:extLst>
                  <a:ext uri="{FF2B5EF4-FFF2-40B4-BE49-F238E27FC236}">
                    <a16:creationId xmlns:a16="http://schemas.microsoft.com/office/drawing/2014/main" id="{E2CF06A5-F872-798C-160E-333216E9FCEE}"/>
                  </a:ext>
                </a:extLst>
              </p:cNvPr>
              <p:cNvSpPr/>
              <p:nvPr/>
            </p:nvSpPr>
            <p:spPr>
              <a:xfrm>
                <a:off x="8457581" y="3861609"/>
                <a:ext cx="32401" cy="32430"/>
              </a:xfrm>
              <a:custGeom>
                <a:avLst/>
                <a:gdLst>
                  <a:gd name="connsiteX0" fmla="*/ 32402 w 32401"/>
                  <a:gd name="connsiteY0" fmla="*/ 16215 h 32430"/>
                  <a:gd name="connsiteX1" fmla="*/ 16201 w 32401"/>
                  <a:gd name="connsiteY1" fmla="*/ 32430 h 32430"/>
                  <a:gd name="connsiteX2" fmla="*/ 0 w 32401"/>
                  <a:gd name="connsiteY2" fmla="*/ 16215 h 32430"/>
                  <a:gd name="connsiteX3" fmla="*/ 16201 w 32401"/>
                  <a:gd name="connsiteY3" fmla="*/ 0 h 32430"/>
                  <a:gd name="connsiteX4" fmla="*/ 32402 w 32401"/>
                  <a:gd name="connsiteY4" fmla="*/ 16215 h 324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401" h="32430">
                    <a:moveTo>
                      <a:pt x="32402" y="16215"/>
                    </a:moveTo>
                    <a:cubicBezTo>
                      <a:pt x="32402" y="25170"/>
                      <a:pt x="25148" y="32430"/>
                      <a:pt x="16201" y="32430"/>
                    </a:cubicBezTo>
                    <a:cubicBezTo>
                      <a:pt x="7254" y="32430"/>
                      <a:pt x="0" y="25170"/>
                      <a:pt x="0" y="16215"/>
                    </a:cubicBezTo>
                    <a:cubicBezTo>
                      <a:pt x="0" y="7260"/>
                      <a:pt x="7254" y="0"/>
                      <a:pt x="16201" y="0"/>
                    </a:cubicBezTo>
                    <a:cubicBezTo>
                      <a:pt x="25149" y="0"/>
                      <a:pt x="32402" y="7260"/>
                      <a:pt x="32402" y="16215"/>
                    </a:cubicBezTo>
                    <a:close/>
                  </a:path>
                </a:pathLst>
              </a:custGeom>
              <a:noFill/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4" name="Free-form: Shape 93">
                <a:extLst>
                  <a:ext uri="{FF2B5EF4-FFF2-40B4-BE49-F238E27FC236}">
                    <a16:creationId xmlns:a16="http://schemas.microsoft.com/office/drawing/2014/main" id="{084B7C8E-8AEF-6773-AD4A-1E293CFBFC79}"/>
                  </a:ext>
                </a:extLst>
              </p:cNvPr>
              <p:cNvSpPr/>
              <p:nvPr/>
            </p:nvSpPr>
            <p:spPr>
              <a:xfrm>
                <a:off x="8807078" y="3873408"/>
                <a:ext cx="32401" cy="32430"/>
              </a:xfrm>
              <a:custGeom>
                <a:avLst/>
                <a:gdLst>
                  <a:gd name="connsiteX0" fmla="*/ 32402 w 32401"/>
                  <a:gd name="connsiteY0" fmla="*/ 16215 h 32430"/>
                  <a:gd name="connsiteX1" fmla="*/ 16201 w 32401"/>
                  <a:gd name="connsiteY1" fmla="*/ 32430 h 32430"/>
                  <a:gd name="connsiteX2" fmla="*/ 0 w 32401"/>
                  <a:gd name="connsiteY2" fmla="*/ 16215 h 32430"/>
                  <a:gd name="connsiteX3" fmla="*/ 16201 w 32401"/>
                  <a:gd name="connsiteY3" fmla="*/ 0 h 32430"/>
                  <a:gd name="connsiteX4" fmla="*/ 32402 w 32401"/>
                  <a:gd name="connsiteY4" fmla="*/ 16215 h 324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401" h="32430">
                    <a:moveTo>
                      <a:pt x="32402" y="16215"/>
                    </a:moveTo>
                    <a:cubicBezTo>
                      <a:pt x="32402" y="25170"/>
                      <a:pt x="25149" y="32430"/>
                      <a:pt x="16201" y="32430"/>
                    </a:cubicBezTo>
                    <a:cubicBezTo>
                      <a:pt x="7253" y="32430"/>
                      <a:pt x="0" y="25170"/>
                      <a:pt x="0" y="16215"/>
                    </a:cubicBezTo>
                    <a:cubicBezTo>
                      <a:pt x="0" y="7260"/>
                      <a:pt x="7253" y="0"/>
                      <a:pt x="16201" y="0"/>
                    </a:cubicBezTo>
                    <a:cubicBezTo>
                      <a:pt x="25149" y="0"/>
                      <a:pt x="32402" y="7260"/>
                      <a:pt x="32402" y="16215"/>
                    </a:cubicBezTo>
                    <a:close/>
                  </a:path>
                </a:pathLst>
              </a:custGeom>
              <a:noFill/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5" name="Free-form: Shape 94">
                <a:extLst>
                  <a:ext uri="{FF2B5EF4-FFF2-40B4-BE49-F238E27FC236}">
                    <a16:creationId xmlns:a16="http://schemas.microsoft.com/office/drawing/2014/main" id="{5E8A0EF4-C5B8-B7F6-7533-290D0F11D61A}"/>
                  </a:ext>
                </a:extLst>
              </p:cNvPr>
              <p:cNvSpPr/>
              <p:nvPr/>
            </p:nvSpPr>
            <p:spPr>
              <a:xfrm>
                <a:off x="9161186" y="3874870"/>
                <a:ext cx="32401" cy="32430"/>
              </a:xfrm>
              <a:custGeom>
                <a:avLst/>
                <a:gdLst>
                  <a:gd name="connsiteX0" fmla="*/ 32402 w 32401"/>
                  <a:gd name="connsiteY0" fmla="*/ 16215 h 32430"/>
                  <a:gd name="connsiteX1" fmla="*/ 16201 w 32401"/>
                  <a:gd name="connsiteY1" fmla="*/ 32430 h 32430"/>
                  <a:gd name="connsiteX2" fmla="*/ 0 w 32401"/>
                  <a:gd name="connsiteY2" fmla="*/ 16215 h 32430"/>
                  <a:gd name="connsiteX3" fmla="*/ 16201 w 32401"/>
                  <a:gd name="connsiteY3" fmla="*/ 0 h 32430"/>
                  <a:gd name="connsiteX4" fmla="*/ 32402 w 32401"/>
                  <a:gd name="connsiteY4" fmla="*/ 16215 h 324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401" h="32430">
                    <a:moveTo>
                      <a:pt x="32402" y="16215"/>
                    </a:moveTo>
                    <a:cubicBezTo>
                      <a:pt x="32402" y="25170"/>
                      <a:pt x="25148" y="32430"/>
                      <a:pt x="16201" y="32430"/>
                    </a:cubicBezTo>
                    <a:cubicBezTo>
                      <a:pt x="7253" y="32430"/>
                      <a:pt x="0" y="25170"/>
                      <a:pt x="0" y="16215"/>
                    </a:cubicBezTo>
                    <a:cubicBezTo>
                      <a:pt x="0" y="7260"/>
                      <a:pt x="7253" y="0"/>
                      <a:pt x="16201" y="0"/>
                    </a:cubicBezTo>
                    <a:cubicBezTo>
                      <a:pt x="25148" y="0"/>
                      <a:pt x="32402" y="7260"/>
                      <a:pt x="32402" y="16215"/>
                    </a:cubicBezTo>
                    <a:close/>
                  </a:path>
                </a:pathLst>
              </a:custGeom>
              <a:noFill/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6" name="Free-form: Shape 95">
                <a:extLst>
                  <a:ext uri="{FF2B5EF4-FFF2-40B4-BE49-F238E27FC236}">
                    <a16:creationId xmlns:a16="http://schemas.microsoft.com/office/drawing/2014/main" id="{36391501-2BEA-973E-D51D-3F773BD73CC7}"/>
                  </a:ext>
                </a:extLst>
              </p:cNvPr>
              <p:cNvSpPr/>
              <p:nvPr/>
            </p:nvSpPr>
            <p:spPr>
              <a:xfrm>
                <a:off x="9510380" y="3873408"/>
                <a:ext cx="32401" cy="32430"/>
              </a:xfrm>
              <a:custGeom>
                <a:avLst/>
                <a:gdLst>
                  <a:gd name="connsiteX0" fmla="*/ 32402 w 32401"/>
                  <a:gd name="connsiteY0" fmla="*/ 16215 h 32430"/>
                  <a:gd name="connsiteX1" fmla="*/ 16201 w 32401"/>
                  <a:gd name="connsiteY1" fmla="*/ 32430 h 32430"/>
                  <a:gd name="connsiteX2" fmla="*/ 0 w 32401"/>
                  <a:gd name="connsiteY2" fmla="*/ 16215 h 32430"/>
                  <a:gd name="connsiteX3" fmla="*/ 16201 w 32401"/>
                  <a:gd name="connsiteY3" fmla="*/ 0 h 32430"/>
                  <a:gd name="connsiteX4" fmla="*/ 32402 w 32401"/>
                  <a:gd name="connsiteY4" fmla="*/ 16215 h 324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401" h="32430">
                    <a:moveTo>
                      <a:pt x="32402" y="16215"/>
                    </a:moveTo>
                    <a:cubicBezTo>
                      <a:pt x="32402" y="25170"/>
                      <a:pt x="25148" y="32430"/>
                      <a:pt x="16201" y="32430"/>
                    </a:cubicBezTo>
                    <a:cubicBezTo>
                      <a:pt x="7253" y="32430"/>
                      <a:pt x="0" y="25170"/>
                      <a:pt x="0" y="16215"/>
                    </a:cubicBezTo>
                    <a:cubicBezTo>
                      <a:pt x="0" y="7260"/>
                      <a:pt x="7253" y="0"/>
                      <a:pt x="16201" y="0"/>
                    </a:cubicBezTo>
                    <a:cubicBezTo>
                      <a:pt x="25148" y="0"/>
                      <a:pt x="32402" y="7260"/>
                      <a:pt x="32402" y="16215"/>
                    </a:cubicBezTo>
                    <a:close/>
                  </a:path>
                </a:pathLst>
              </a:custGeom>
              <a:noFill/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7" name="Free-form: Shape 96">
                <a:extLst>
                  <a:ext uri="{FF2B5EF4-FFF2-40B4-BE49-F238E27FC236}">
                    <a16:creationId xmlns:a16="http://schemas.microsoft.com/office/drawing/2014/main" id="{4038B1C7-DFAB-477F-4065-4FBE520C1713}"/>
                  </a:ext>
                </a:extLst>
              </p:cNvPr>
              <p:cNvSpPr/>
              <p:nvPr/>
            </p:nvSpPr>
            <p:spPr>
              <a:xfrm>
                <a:off x="9859189" y="3880790"/>
                <a:ext cx="32401" cy="32430"/>
              </a:xfrm>
              <a:custGeom>
                <a:avLst/>
                <a:gdLst>
                  <a:gd name="connsiteX0" fmla="*/ 32402 w 32401"/>
                  <a:gd name="connsiteY0" fmla="*/ 16215 h 32430"/>
                  <a:gd name="connsiteX1" fmla="*/ 16201 w 32401"/>
                  <a:gd name="connsiteY1" fmla="*/ 32430 h 32430"/>
                  <a:gd name="connsiteX2" fmla="*/ 0 w 32401"/>
                  <a:gd name="connsiteY2" fmla="*/ 16215 h 32430"/>
                  <a:gd name="connsiteX3" fmla="*/ 16201 w 32401"/>
                  <a:gd name="connsiteY3" fmla="*/ 0 h 32430"/>
                  <a:gd name="connsiteX4" fmla="*/ 32402 w 32401"/>
                  <a:gd name="connsiteY4" fmla="*/ 16215 h 324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401" h="32430">
                    <a:moveTo>
                      <a:pt x="32402" y="16215"/>
                    </a:moveTo>
                    <a:cubicBezTo>
                      <a:pt x="32402" y="25170"/>
                      <a:pt x="25148" y="32430"/>
                      <a:pt x="16201" y="32430"/>
                    </a:cubicBezTo>
                    <a:cubicBezTo>
                      <a:pt x="7253" y="32430"/>
                      <a:pt x="0" y="25170"/>
                      <a:pt x="0" y="16215"/>
                    </a:cubicBezTo>
                    <a:cubicBezTo>
                      <a:pt x="0" y="7260"/>
                      <a:pt x="7253" y="0"/>
                      <a:pt x="16201" y="0"/>
                    </a:cubicBezTo>
                    <a:cubicBezTo>
                      <a:pt x="25148" y="0"/>
                      <a:pt x="32402" y="7260"/>
                      <a:pt x="32402" y="16215"/>
                    </a:cubicBezTo>
                    <a:close/>
                  </a:path>
                </a:pathLst>
              </a:custGeom>
              <a:noFill/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8" name="Free-form: Shape 97">
                <a:extLst>
                  <a:ext uri="{FF2B5EF4-FFF2-40B4-BE49-F238E27FC236}">
                    <a16:creationId xmlns:a16="http://schemas.microsoft.com/office/drawing/2014/main" id="{C5557AFC-9BF4-8449-AD19-CF6A0DF973DC}"/>
                  </a:ext>
                </a:extLst>
              </p:cNvPr>
              <p:cNvSpPr/>
              <p:nvPr/>
            </p:nvSpPr>
            <p:spPr>
              <a:xfrm>
                <a:off x="10211440" y="3883745"/>
                <a:ext cx="32401" cy="32430"/>
              </a:xfrm>
              <a:custGeom>
                <a:avLst/>
                <a:gdLst>
                  <a:gd name="connsiteX0" fmla="*/ 32402 w 32401"/>
                  <a:gd name="connsiteY0" fmla="*/ 16215 h 32430"/>
                  <a:gd name="connsiteX1" fmla="*/ 16201 w 32401"/>
                  <a:gd name="connsiteY1" fmla="*/ 32430 h 32430"/>
                  <a:gd name="connsiteX2" fmla="*/ 0 w 32401"/>
                  <a:gd name="connsiteY2" fmla="*/ 16215 h 32430"/>
                  <a:gd name="connsiteX3" fmla="*/ 16201 w 32401"/>
                  <a:gd name="connsiteY3" fmla="*/ 0 h 32430"/>
                  <a:gd name="connsiteX4" fmla="*/ 32402 w 32401"/>
                  <a:gd name="connsiteY4" fmla="*/ 16215 h 324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401" h="32430">
                    <a:moveTo>
                      <a:pt x="32402" y="16215"/>
                    </a:moveTo>
                    <a:cubicBezTo>
                      <a:pt x="32402" y="25170"/>
                      <a:pt x="25148" y="32430"/>
                      <a:pt x="16201" y="32430"/>
                    </a:cubicBezTo>
                    <a:cubicBezTo>
                      <a:pt x="7253" y="32430"/>
                      <a:pt x="0" y="25170"/>
                      <a:pt x="0" y="16215"/>
                    </a:cubicBezTo>
                    <a:cubicBezTo>
                      <a:pt x="0" y="7260"/>
                      <a:pt x="7253" y="0"/>
                      <a:pt x="16201" y="0"/>
                    </a:cubicBezTo>
                    <a:cubicBezTo>
                      <a:pt x="25148" y="0"/>
                      <a:pt x="32402" y="7260"/>
                      <a:pt x="32402" y="16215"/>
                    </a:cubicBezTo>
                    <a:close/>
                  </a:path>
                </a:pathLst>
              </a:custGeom>
              <a:noFill/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9" name="Free-form: Shape 98">
                <a:extLst>
                  <a:ext uri="{FF2B5EF4-FFF2-40B4-BE49-F238E27FC236}">
                    <a16:creationId xmlns:a16="http://schemas.microsoft.com/office/drawing/2014/main" id="{1F0015B9-C56A-2C58-33F5-4882879575C8}"/>
                  </a:ext>
                </a:extLst>
              </p:cNvPr>
              <p:cNvSpPr/>
              <p:nvPr/>
            </p:nvSpPr>
            <p:spPr>
              <a:xfrm>
                <a:off x="10561970" y="3880790"/>
                <a:ext cx="32401" cy="32430"/>
              </a:xfrm>
              <a:custGeom>
                <a:avLst/>
                <a:gdLst>
                  <a:gd name="connsiteX0" fmla="*/ 32402 w 32401"/>
                  <a:gd name="connsiteY0" fmla="*/ 16215 h 32430"/>
                  <a:gd name="connsiteX1" fmla="*/ 16201 w 32401"/>
                  <a:gd name="connsiteY1" fmla="*/ 32430 h 32430"/>
                  <a:gd name="connsiteX2" fmla="*/ 0 w 32401"/>
                  <a:gd name="connsiteY2" fmla="*/ 16215 h 32430"/>
                  <a:gd name="connsiteX3" fmla="*/ 16201 w 32401"/>
                  <a:gd name="connsiteY3" fmla="*/ 0 h 32430"/>
                  <a:gd name="connsiteX4" fmla="*/ 32402 w 32401"/>
                  <a:gd name="connsiteY4" fmla="*/ 16215 h 324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401" h="32430">
                    <a:moveTo>
                      <a:pt x="32402" y="16215"/>
                    </a:moveTo>
                    <a:cubicBezTo>
                      <a:pt x="32402" y="25170"/>
                      <a:pt x="25148" y="32430"/>
                      <a:pt x="16201" y="32430"/>
                    </a:cubicBezTo>
                    <a:cubicBezTo>
                      <a:pt x="7253" y="32430"/>
                      <a:pt x="0" y="25170"/>
                      <a:pt x="0" y="16215"/>
                    </a:cubicBezTo>
                    <a:cubicBezTo>
                      <a:pt x="0" y="7260"/>
                      <a:pt x="7253" y="0"/>
                      <a:pt x="16201" y="0"/>
                    </a:cubicBezTo>
                    <a:cubicBezTo>
                      <a:pt x="25148" y="0"/>
                      <a:pt x="32402" y="7260"/>
                      <a:pt x="32402" y="16215"/>
                    </a:cubicBezTo>
                    <a:close/>
                  </a:path>
                </a:pathLst>
              </a:custGeom>
              <a:noFill/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0" name="Free-form: Shape 99">
                <a:extLst>
                  <a:ext uri="{FF2B5EF4-FFF2-40B4-BE49-F238E27FC236}">
                    <a16:creationId xmlns:a16="http://schemas.microsoft.com/office/drawing/2014/main" id="{1D1D9953-EA8B-6881-E4A4-A4F18D4A2405}"/>
                  </a:ext>
                </a:extLst>
              </p:cNvPr>
              <p:cNvSpPr/>
              <p:nvPr/>
            </p:nvSpPr>
            <p:spPr>
              <a:xfrm>
                <a:off x="10915441" y="3889624"/>
                <a:ext cx="32401" cy="32430"/>
              </a:xfrm>
              <a:custGeom>
                <a:avLst/>
                <a:gdLst>
                  <a:gd name="connsiteX0" fmla="*/ 32402 w 32401"/>
                  <a:gd name="connsiteY0" fmla="*/ 16215 h 32430"/>
                  <a:gd name="connsiteX1" fmla="*/ 16201 w 32401"/>
                  <a:gd name="connsiteY1" fmla="*/ 32430 h 32430"/>
                  <a:gd name="connsiteX2" fmla="*/ 0 w 32401"/>
                  <a:gd name="connsiteY2" fmla="*/ 16215 h 32430"/>
                  <a:gd name="connsiteX3" fmla="*/ 16201 w 32401"/>
                  <a:gd name="connsiteY3" fmla="*/ 0 h 32430"/>
                  <a:gd name="connsiteX4" fmla="*/ 32402 w 32401"/>
                  <a:gd name="connsiteY4" fmla="*/ 16215 h 324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401" h="32430">
                    <a:moveTo>
                      <a:pt x="32402" y="16215"/>
                    </a:moveTo>
                    <a:cubicBezTo>
                      <a:pt x="32402" y="25170"/>
                      <a:pt x="25148" y="32430"/>
                      <a:pt x="16201" y="32430"/>
                    </a:cubicBezTo>
                    <a:cubicBezTo>
                      <a:pt x="7253" y="32430"/>
                      <a:pt x="0" y="25170"/>
                      <a:pt x="0" y="16215"/>
                    </a:cubicBezTo>
                    <a:cubicBezTo>
                      <a:pt x="0" y="7260"/>
                      <a:pt x="7253" y="0"/>
                      <a:pt x="16201" y="0"/>
                    </a:cubicBezTo>
                    <a:cubicBezTo>
                      <a:pt x="25148" y="0"/>
                      <a:pt x="32402" y="7260"/>
                      <a:pt x="32402" y="16215"/>
                    </a:cubicBezTo>
                    <a:close/>
                  </a:path>
                </a:pathLst>
              </a:custGeom>
              <a:noFill/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101" name="Graphic 14">
                <a:extLst>
                  <a:ext uri="{FF2B5EF4-FFF2-40B4-BE49-F238E27FC236}">
                    <a16:creationId xmlns:a16="http://schemas.microsoft.com/office/drawing/2014/main" id="{8453EE53-7DAE-7701-36B0-15C27A8C5E75}"/>
                  </a:ext>
                </a:extLst>
              </p:cNvPr>
              <p:cNvGrpSpPr/>
              <p:nvPr/>
            </p:nvGrpSpPr>
            <p:grpSpPr>
              <a:xfrm>
                <a:off x="7045383" y="2123166"/>
                <a:ext cx="52037" cy="376384"/>
                <a:chOff x="7045383" y="2123166"/>
                <a:chExt cx="52037" cy="376384"/>
              </a:xfrm>
              <a:noFill/>
            </p:grpSpPr>
            <p:sp>
              <p:nvSpPr>
                <p:cNvPr id="102" name="Free-form: Shape 101">
                  <a:extLst>
                    <a:ext uri="{FF2B5EF4-FFF2-40B4-BE49-F238E27FC236}">
                      <a16:creationId xmlns:a16="http://schemas.microsoft.com/office/drawing/2014/main" id="{233F4C3B-F821-C056-34B9-E11D34D1BAB9}"/>
                    </a:ext>
                  </a:extLst>
                </p:cNvPr>
                <p:cNvSpPr/>
                <p:nvPr/>
              </p:nvSpPr>
              <p:spPr>
                <a:xfrm>
                  <a:off x="7045383" y="2123166"/>
                  <a:ext cx="52036" cy="10441"/>
                </a:xfrm>
                <a:custGeom>
                  <a:avLst/>
                  <a:gdLst>
                    <a:gd name="connsiteX0" fmla="*/ 0 w 52036"/>
                    <a:gd name="connsiteY0" fmla="*/ 0 h 10441"/>
                    <a:gd name="connsiteX1" fmla="*/ 26018 w 52036"/>
                    <a:gd name="connsiteY1" fmla="*/ 0 h 10441"/>
                    <a:gd name="connsiteX2" fmla="*/ 52037 w 52036"/>
                    <a:gd name="connsiteY2" fmla="*/ 0 h 104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52036" h="10441">
                      <a:moveTo>
                        <a:pt x="0" y="0"/>
                      </a:moveTo>
                      <a:lnTo>
                        <a:pt x="26018" y="0"/>
                      </a:lnTo>
                      <a:lnTo>
                        <a:pt x="52037" y="0"/>
                      </a:lnTo>
                    </a:path>
                  </a:pathLst>
                </a:custGeom>
                <a:noFill/>
                <a:ln w="9525" cap="sq">
                  <a:solidFill>
                    <a:srgbClr val="EB170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3" name="Free-form: Shape 102">
                  <a:extLst>
                    <a:ext uri="{FF2B5EF4-FFF2-40B4-BE49-F238E27FC236}">
                      <a16:creationId xmlns:a16="http://schemas.microsoft.com/office/drawing/2014/main" id="{AF7D3994-F615-5631-BCE5-359A85662B14}"/>
                    </a:ext>
                  </a:extLst>
                </p:cNvPr>
                <p:cNvSpPr/>
                <p:nvPr/>
              </p:nvSpPr>
              <p:spPr>
                <a:xfrm>
                  <a:off x="7071402" y="2123166"/>
                  <a:ext cx="10432" cy="376384"/>
                </a:xfrm>
                <a:custGeom>
                  <a:avLst/>
                  <a:gdLst>
                    <a:gd name="connsiteX0" fmla="*/ 0 w 10432"/>
                    <a:gd name="connsiteY0" fmla="*/ 376384 h 376384"/>
                    <a:gd name="connsiteX1" fmla="*/ 0 w 10432"/>
                    <a:gd name="connsiteY1" fmla="*/ 0 h 3763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0432" h="376384">
                      <a:moveTo>
                        <a:pt x="0" y="376384"/>
                      </a:moveTo>
                      <a:lnTo>
                        <a:pt x="0" y="0"/>
                      </a:lnTo>
                    </a:path>
                  </a:pathLst>
                </a:custGeom>
                <a:ln w="9525" cap="sq">
                  <a:solidFill>
                    <a:srgbClr val="EB170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4" name="Free-form: Shape 103">
                  <a:extLst>
                    <a:ext uri="{FF2B5EF4-FFF2-40B4-BE49-F238E27FC236}">
                      <a16:creationId xmlns:a16="http://schemas.microsoft.com/office/drawing/2014/main" id="{9E8BD19C-DC8D-4ED4-9538-C6E2A473E219}"/>
                    </a:ext>
                  </a:extLst>
                </p:cNvPr>
                <p:cNvSpPr/>
                <p:nvPr/>
              </p:nvSpPr>
              <p:spPr>
                <a:xfrm>
                  <a:off x="7045383" y="2499551"/>
                  <a:ext cx="52036" cy="10441"/>
                </a:xfrm>
                <a:custGeom>
                  <a:avLst/>
                  <a:gdLst>
                    <a:gd name="connsiteX0" fmla="*/ 0 w 52036"/>
                    <a:gd name="connsiteY0" fmla="*/ 0 h 10441"/>
                    <a:gd name="connsiteX1" fmla="*/ 52037 w 52036"/>
                    <a:gd name="connsiteY1" fmla="*/ 0 h 104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52036" h="10441">
                      <a:moveTo>
                        <a:pt x="0" y="0"/>
                      </a:moveTo>
                      <a:lnTo>
                        <a:pt x="52037" y="0"/>
                      </a:lnTo>
                    </a:path>
                  </a:pathLst>
                </a:custGeom>
                <a:ln w="9525" cap="sq">
                  <a:solidFill>
                    <a:srgbClr val="EB170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5" name="Graphic 14">
                <a:extLst>
                  <a:ext uri="{FF2B5EF4-FFF2-40B4-BE49-F238E27FC236}">
                    <a16:creationId xmlns:a16="http://schemas.microsoft.com/office/drawing/2014/main" id="{1BDA310D-870C-DB0E-329F-11C0DDD3F030}"/>
                  </a:ext>
                </a:extLst>
              </p:cNvPr>
              <p:cNvGrpSpPr/>
              <p:nvPr/>
            </p:nvGrpSpPr>
            <p:grpSpPr>
              <a:xfrm>
                <a:off x="7396716" y="3673421"/>
                <a:ext cx="52036" cy="82059"/>
                <a:chOff x="7396716" y="3673421"/>
                <a:chExt cx="52036" cy="82059"/>
              </a:xfrm>
              <a:noFill/>
            </p:grpSpPr>
            <p:sp>
              <p:nvSpPr>
                <p:cNvPr id="106" name="Free-form: Shape 105">
                  <a:extLst>
                    <a:ext uri="{FF2B5EF4-FFF2-40B4-BE49-F238E27FC236}">
                      <a16:creationId xmlns:a16="http://schemas.microsoft.com/office/drawing/2014/main" id="{628735A0-82F3-8672-87A7-811765212714}"/>
                    </a:ext>
                  </a:extLst>
                </p:cNvPr>
                <p:cNvSpPr/>
                <p:nvPr/>
              </p:nvSpPr>
              <p:spPr>
                <a:xfrm>
                  <a:off x="7396716" y="3673421"/>
                  <a:ext cx="52036" cy="10441"/>
                </a:xfrm>
                <a:custGeom>
                  <a:avLst/>
                  <a:gdLst>
                    <a:gd name="connsiteX0" fmla="*/ 0 w 52036"/>
                    <a:gd name="connsiteY0" fmla="*/ 0 h 10441"/>
                    <a:gd name="connsiteX1" fmla="*/ 26018 w 52036"/>
                    <a:gd name="connsiteY1" fmla="*/ 0 h 10441"/>
                    <a:gd name="connsiteX2" fmla="*/ 52037 w 52036"/>
                    <a:gd name="connsiteY2" fmla="*/ 0 h 104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52036" h="10441">
                      <a:moveTo>
                        <a:pt x="0" y="0"/>
                      </a:moveTo>
                      <a:lnTo>
                        <a:pt x="26018" y="0"/>
                      </a:lnTo>
                      <a:lnTo>
                        <a:pt x="52037" y="0"/>
                      </a:lnTo>
                    </a:path>
                  </a:pathLst>
                </a:custGeom>
                <a:noFill/>
                <a:ln w="9525" cap="sq">
                  <a:solidFill>
                    <a:srgbClr val="EB170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7" name="Free-form: Shape 106">
                  <a:extLst>
                    <a:ext uri="{FF2B5EF4-FFF2-40B4-BE49-F238E27FC236}">
                      <a16:creationId xmlns:a16="http://schemas.microsoft.com/office/drawing/2014/main" id="{F3DA91E9-651D-AD98-21C4-1F3E80C816D2}"/>
                    </a:ext>
                  </a:extLst>
                </p:cNvPr>
                <p:cNvSpPr/>
                <p:nvPr/>
              </p:nvSpPr>
              <p:spPr>
                <a:xfrm>
                  <a:off x="7422735" y="3673421"/>
                  <a:ext cx="10432" cy="82059"/>
                </a:xfrm>
                <a:custGeom>
                  <a:avLst/>
                  <a:gdLst>
                    <a:gd name="connsiteX0" fmla="*/ 0 w 10432"/>
                    <a:gd name="connsiteY0" fmla="*/ 82060 h 82059"/>
                    <a:gd name="connsiteX1" fmla="*/ 0 w 10432"/>
                    <a:gd name="connsiteY1" fmla="*/ 0 h 820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0432" h="82059">
                      <a:moveTo>
                        <a:pt x="0" y="82060"/>
                      </a:moveTo>
                      <a:lnTo>
                        <a:pt x="0" y="0"/>
                      </a:lnTo>
                    </a:path>
                  </a:pathLst>
                </a:custGeom>
                <a:ln w="9525" cap="sq">
                  <a:solidFill>
                    <a:srgbClr val="EB170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8" name="Free-form: Shape 107">
                  <a:extLst>
                    <a:ext uri="{FF2B5EF4-FFF2-40B4-BE49-F238E27FC236}">
                      <a16:creationId xmlns:a16="http://schemas.microsoft.com/office/drawing/2014/main" id="{F79E1314-BD00-1E24-4396-41852FC762CF}"/>
                    </a:ext>
                  </a:extLst>
                </p:cNvPr>
                <p:cNvSpPr/>
                <p:nvPr/>
              </p:nvSpPr>
              <p:spPr>
                <a:xfrm>
                  <a:off x="7396716" y="3755481"/>
                  <a:ext cx="52036" cy="10441"/>
                </a:xfrm>
                <a:custGeom>
                  <a:avLst/>
                  <a:gdLst>
                    <a:gd name="connsiteX0" fmla="*/ 0 w 52036"/>
                    <a:gd name="connsiteY0" fmla="*/ 0 h 10441"/>
                    <a:gd name="connsiteX1" fmla="*/ 52037 w 52036"/>
                    <a:gd name="connsiteY1" fmla="*/ 0 h 104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52036" h="10441">
                      <a:moveTo>
                        <a:pt x="0" y="0"/>
                      </a:moveTo>
                      <a:lnTo>
                        <a:pt x="52037" y="0"/>
                      </a:lnTo>
                    </a:path>
                  </a:pathLst>
                </a:custGeom>
                <a:ln w="9525" cap="sq">
                  <a:solidFill>
                    <a:srgbClr val="EB170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9" name="Graphic 14">
                <a:extLst>
                  <a:ext uri="{FF2B5EF4-FFF2-40B4-BE49-F238E27FC236}">
                    <a16:creationId xmlns:a16="http://schemas.microsoft.com/office/drawing/2014/main" id="{B7BC1EA3-B86C-D579-361A-CCD0BEC4710B}"/>
                  </a:ext>
                </a:extLst>
              </p:cNvPr>
              <p:cNvGrpSpPr/>
              <p:nvPr/>
            </p:nvGrpSpPr>
            <p:grpSpPr>
              <a:xfrm>
                <a:off x="7744972" y="3798469"/>
                <a:ext cx="52037" cy="52833"/>
                <a:chOff x="7744972" y="3798469"/>
                <a:chExt cx="52037" cy="52833"/>
              </a:xfrm>
              <a:noFill/>
            </p:grpSpPr>
            <p:sp>
              <p:nvSpPr>
                <p:cNvPr id="110" name="Free-form: Shape 109">
                  <a:extLst>
                    <a:ext uri="{FF2B5EF4-FFF2-40B4-BE49-F238E27FC236}">
                      <a16:creationId xmlns:a16="http://schemas.microsoft.com/office/drawing/2014/main" id="{E32C02E3-AB3E-8996-CC9B-B14647A1F58C}"/>
                    </a:ext>
                  </a:extLst>
                </p:cNvPr>
                <p:cNvSpPr/>
                <p:nvPr/>
              </p:nvSpPr>
              <p:spPr>
                <a:xfrm>
                  <a:off x="7744972" y="3798469"/>
                  <a:ext cx="52037" cy="10441"/>
                </a:xfrm>
                <a:custGeom>
                  <a:avLst/>
                  <a:gdLst>
                    <a:gd name="connsiteX0" fmla="*/ 0 w 52037"/>
                    <a:gd name="connsiteY0" fmla="*/ 0 h 10441"/>
                    <a:gd name="connsiteX1" fmla="*/ 26019 w 52037"/>
                    <a:gd name="connsiteY1" fmla="*/ 0 h 10441"/>
                    <a:gd name="connsiteX2" fmla="*/ 52037 w 52037"/>
                    <a:gd name="connsiteY2" fmla="*/ 0 h 104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52037" h="10441">
                      <a:moveTo>
                        <a:pt x="0" y="0"/>
                      </a:moveTo>
                      <a:lnTo>
                        <a:pt x="26019" y="0"/>
                      </a:lnTo>
                      <a:lnTo>
                        <a:pt x="52037" y="0"/>
                      </a:lnTo>
                    </a:path>
                  </a:pathLst>
                </a:custGeom>
                <a:noFill/>
                <a:ln w="9525" cap="sq">
                  <a:solidFill>
                    <a:srgbClr val="EB170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1" name="Free-form: Shape 110">
                  <a:extLst>
                    <a:ext uri="{FF2B5EF4-FFF2-40B4-BE49-F238E27FC236}">
                      <a16:creationId xmlns:a16="http://schemas.microsoft.com/office/drawing/2014/main" id="{BF8FFAEA-AADC-BF64-D5FC-9759CA7B6DC4}"/>
                    </a:ext>
                  </a:extLst>
                </p:cNvPr>
                <p:cNvSpPr/>
                <p:nvPr/>
              </p:nvSpPr>
              <p:spPr>
                <a:xfrm>
                  <a:off x="7770990" y="3798469"/>
                  <a:ext cx="10432" cy="52833"/>
                </a:xfrm>
                <a:custGeom>
                  <a:avLst/>
                  <a:gdLst>
                    <a:gd name="connsiteX0" fmla="*/ 0 w 10432"/>
                    <a:gd name="connsiteY0" fmla="*/ 52834 h 52833"/>
                    <a:gd name="connsiteX1" fmla="*/ 0 w 10432"/>
                    <a:gd name="connsiteY1" fmla="*/ 0 h 528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0432" h="52833">
                      <a:moveTo>
                        <a:pt x="0" y="52834"/>
                      </a:moveTo>
                      <a:lnTo>
                        <a:pt x="0" y="0"/>
                      </a:lnTo>
                    </a:path>
                  </a:pathLst>
                </a:custGeom>
                <a:ln w="9525" cap="sq">
                  <a:solidFill>
                    <a:srgbClr val="EB170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2" name="Free-form: Shape 111">
                  <a:extLst>
                    <a:ext uri="{FF2B5EF4-FFF2-40B4-BE49-F238E27FC236}">
                      <a16:creationId xmlns:a16="http://schemas.microsoft.com/office/drawing/2014/main" id="{148C526F-E676-BA45-52BB-3019327CB475}"/>
                    </a:ext>
                  </a:extLst>
                </p:cNvPr>
                <p:cNvSpPr/>
                <p:nvPr/>
              </p:nvSpPr>
              <p:spPr>
                <a:xfrm>
                  <a:off x="7744972" y="3851303"/>
                  <a:ext cx="52036" cy="10441"/>
                </a:xfrm>
                <a:custGeom>
                  <a:avLst/>
                  <a:gdLst>
                    <a:gd name="connsiteX0" fmla="*/ 0 w 52036"/>
                    <a:gd name="connsiteY0" fmla="*/ 0 h 10441"/>
                    <a:gd name="connsiteX1" fmla="*/ 52037 w 52036"/>
                    <a:gd name="connsiteY1" fmla="*/ 0 h 104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52036" h="10441">
                      <a:moveTo>
                        <a:pt x="0" y="0"/>
                      </a:moveTo>
                      <a:lnTo>
                        <a:pt x="52037" y="0"/>
                      </a:lnTo>
                    </a:path>
                  </a:pathLst>
                </a:custGeom>
                <a:ln w="9525" cap="sq">
                  <a:solidFill>
                    <a:srgbClr val="EB170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13" name="Graphic 14">
                <a:extLst>
                  <a:ext uri="{FF2B5EF4-FFF2-40B4-BE49-F238E27FC236}">
                    <a16:creationId xmlns:a16="http://schemas.microsoft.com/office/drawing/2014/main" id="{1018D922-79BB-E577-BFBF-AE3866BEA64F}"/>
                  </a:ext>
                </a:extLst>
              </p:cNvPr>
              <p:cNvGrpSpPr/>
              <p:nvPr/>
            </p:nvGrpSpPr>
            <p:grpSpPr>
              <a:xfrm>
                <a:off x="8096430" y="3850050"/>
                <a:ext cx="52036" cy="33684"/>
                <a:chOff x="8096430" y="3850050"/>
                <a:chExt cx="52036" cy="33684"/>
              </a:xfrm>
              <a:noFill/>
            </p:grpSpPr>
            <p:sp>
              <p:nvSpPr>
                <p:cNvPr id="114" name="Free-form: Shape 113">
                  <a:extLst>
                    <a:ext uri="{FF2B5EF4-FFF2-40B4-BE49-F238E27FC236}">
                      <a16:creationId xmlns:a16="http://schemas.microsoft.com/office/drawing/2014/main" id="{96645B0B-E8B6-91C6-E28D-CD50717142F1}"/>
                    </a:ext>
                  </a:extLst>
                </p:cNvPr>
                <p:cNvSpPr/>
                <p:nvPr/>
              </p:nvSpPr>
              <p:spPr>
                <a:xfrm>
                  <a:off x="8096430" y="3850050"/>
                  <a:ext cx="52036" cy="10441"/>
                </a:xfrm>
                <a:custGeom>
                  <a:avLst/>
                  <a:gdLst>
                    <a:gd name="connsiteX0" fmla="*/ 0 w 52036"/>
                    <a:gd name="connsiteY0" fmla="*/ 0 h 10441"/>
                    <a:gd name="connsiteX1" fmla="*/ 26018 w 52036"/>
                    <a:gd name="connsiteY1" fmla="*/ 0 h 10441"/>
                    <a:gd name="connsiteX2" fmla="*/ 52037 w 52036"/>
                    <a:gd name="connsiteY2" fmla="*/ 0 h 104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52036" h="10441">
                      <a:moveTo>
                        <a:pt x="0" y="0"/>
                      </a:moveTo>
                      <a:lnTo>
                        <a:pt x="26018" y="0"/>
                      </a:lnTo>
                      <a:lnTo>
                        <a:pt x="52037" y="0"/>
                      </a:lnTo>
                    </a:path>
                  </a:pathLst>
                </a:custGeom>
                <a:noFill/>
                <a:ln w="9525" cap="sq">
                  <a:solidFill>
                    <a:srgbClr val="EB170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5" name="Free-form: Shape 114">
                  <a:extLst>
                    <a:ext uri="{FF2B5EF4-FFF2-40B4-BE49-F238E27FC236}">
                      <a16:creationId xmlns:a16="http://schemas.microsoft.com/office/drawing/2014/main" id="{8AA7F2B8-02FB-49BA-E3BB-C636FDC80FDF}"/>
                    </a:ext>
                  </a:extLst>
                </p:cNvPr>
                <p:cNvSpPr/>
                <p:nvPr/>
              </p:nvSpPr>
              <p:spPr>
                <a:xfrm>
                  <a:off x="8122449" y="3850050"/>
                  <a:ext cx="10432" cy="33684"/>
                </a:xfrm>
                <a:custGeom>
                  <a:avLst/>
                  <a:gdLst>
                    <a:gd name="connsiteX0" fmla="*/ 0 w 10432"/>
                    <a:gd name="connsiteY0" fmla="*/ 33684 h 33684"/>
                    <a:gd name="connsiteX1" fmla="*/ 0 w 10432"/>
                    <a:gd name="connsiteY1" fmla="*/ 0 h 336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0432" h="33684">
                      <a:moveTo>
                        <a:pt x="0" y="33684"/>
                      </a:moveTo>
                      <a:lnTo>
                        <a:pt x="0" y="0"/>
                      </a:lnTo>
                    </a:path>
                  </a:pathLst>
                </a:custGeom>
                <a:ln w="9525" cap="sq">
                  <a:solidFill>
                    <a:srgbClr val="EB170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6" name="Free-form: Shape 115">
                  <a:extLst>
                    <a:ext uri="{FF2B5EF4-FFF2-40B4-BE49-F238E27FC236}">
                      <a16:creationId xmlns:a16="http://schemas.microsoft.com/office/drawing/2014/main" id="{27F3C69B-5706-0BE5-60B1-84D6CFC130E4}"/>
                    </a:ext>
                  </a:extLst>
                </p:cNvPr>
                <p:cNvSpPr/>
                <p:nvPr/>
              </p:nvSpPr>
              <p:spPr>
                <a:xfrm>
                  <a:off x="8096430" y="3883734"/>
                  <a:ext cx="52036" cy="10441"/>
                </a:xfrm>
                <a:custGeom>
                  <a:avLst/>
                  <a:gdLst>
                    <a:gd name="connsiteX0" fmla="*/ 0 w 52036"/>
                    <a:gd name="connsiteY0" fmla="*/ 0 h 10441"/>
                    <a:gd name="connsiteX1" fmla="*/ 52037 w 52036"/>
                    <a:gd name="connsiteY1" fmla="*/ 0 h 104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52036" h="10441">
                      <a:moveTo>
                        <a:pt x="0" y="0"/>
                      </a:moveTo>
                      <a:lnTo>
                        <a:pt x="52037" y="0"/>
                      </a:lnTo>
                    </a:path>
                  </a:pathLst>
                </a:custGeom>
                <a:ln w="9525" cap="sq">
                  <a:solidFill>
                    <a:srgbClr val="EB170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17" name="Graphic 14">
                <a:extLst>
                  <a:ext uri="{FF2B5EF4-FFF2-40B4-BE49-F238E27FC236}">
                    <a16:creationId xmlns:a16="http://schemas.microsoft.com/office/drawing/2014/main" id="{1B0AAD11-4FD9-B91A-26E8-79D7C4D788D1}"/>
                  </a:ext>
                </a:extLst>
              </p:cNvPr>
              <p:cNvGrpSpPr/>
              <p:nvPr/>
            </p:nvGrpSpPr>
            <p:grpSpPr>
              <a:xfrm>
                <a:off x="8447753" y="3866265"/>
                <a:ext cx="52047" cy="23357"/>
                <a:chOff x="8447753" y="3866265"/>
                <a:chExt cx="52047" cy="23357"/>
              </a:xfrm>
              <a:noFill/>
            </p:grpSpPr>
            <p:sp>
              <p:nvSpPr>
                <p:cNvPr id="118" name="Free-form: Shape 117">
                  <a:extLst>
                    <a:ext uri="{FF2B5EF4-FFF2-40B4-BE49-F238E27FC236}">
                      <a16:creationId xmlns:a16="http://schemas.microsoft.com/office/drawing/2014/main" id="{62B0614F-7B8F-EA06-8E79-F6B92ED646C7}"/>
                    </a:ext>
                  </a:extLst>
                </p:cNvPr>
                <p:cNvSpPr/>
                <p:nvPr/>
              </p:nvSpPr>
              <p:spPr>
                <a:xfrm>
                  <a:off x="8447753" y="3866265"/>
                  <a:ext cx="52047" cy="10441"/>
                </a:xfrm>
                <a:custGeom>
                  <a:avLst/>
                  <a:gdLst>
                    <a:gd name="connsiteX0" fmla="*/ 0 w 52047"/>
                    <a:gd name="connsiteY0" fmla="*/ 0 h 10441"/>
                    <a:gd name="connsiteX1" fmla="*/ 26029 w 52047"/>
                    <a:gd name="connsiteY1" fmla="*/ 0 h 10441"/>
                    <a:gd name="connsiteX2" fmla="*/ 52047 w 52047"/>
                    <a:gd name="connsiteY2" fmla="*/ 0 h 104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52047" h="10441">
                      <a:moveTo>
                        <a:pt x="0" y="0"/>
                      </a:moveTo>
                      <a:lnTo>
                        <a:pt x="26029" y="0"/>
                      </a:lnTo>
                      <a:lnTo>
                        <a:pt x="52047" y="0"/>
                      </a:lnTo>
                    </a:path>
                  </a:pathLst>
                </a:custGeom>
                <a:noFill/>
                <a:ln w="9525" cap="sq">
                  <a:solidFill>
                    <a:srgbClr val="EB170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9" name="Free-form: Shape 118">
                  <a:extLst>
                    <a:ext uri="{FF2B5EF4-FFF2-40B4-BE49-F238E27FC236}">
                      <a16:creationId xmlns:a16="http://schemas.microsoft.com/office/drawing/2014/main" id="{92FAF412-DDC0-5DD0-AA5E-C67CD3C49525}"/>
                    </a:ext>
                  </a:extLst>
                </p:cNvPr>
                <p:cNvSpPr/>
                <p:nvPr/>
              </p:nvSpPr>
              <p:spPr>
                <a:xfrm>
                  <a:off x="8473782" y="3866265"/>
                  <a:ext cx="10432" cy="23357"/>
                </a:xfrm>
                <a:custGeom>
                  <a:avLst/>
                  <a:gdLst>
                    <a:gd name="connsiteX0" fmla="*/ 0 w 10432"/>
                    <a:gd name="connsiteY0" fmla="*/ 23358 h 23357"/>
                    <a:gd name="connsiteX1" fmla="*/ 0 w 10432"/>
                    <a:gd name="connsiteY1" fmla="*/ 0 h 2335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0432" h="23357">
                      <a:moveTo>
                        <a:pt x="0" y="23358"/>
                      </a:moveTo>
                      <a:lnTo>
                        <a:pt x="0" y="0"/>
                      </a:lnTo>
                    </a:path>
                  </a:pathLst>
                </a:custGeom>
                <a:ln w="9525" cap="sq">
                  <a:solidFill>
                    <a:srgbClr val="EB170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20" name="Free-form: Shape 119">
                  <a:extLst>
                    <a:ext uri="{FF2B5EF4-FFF2-40B4-BE49-F238E27FC236}">
                      <a16:creationId xmlns:a16="http://schemas.microsoft.com/office/drawing/2014/main" id="{26115DE2-2C3F-5F14-ADF9-DE7DAC2C3175}"/>
                    </a:ext>
                  </a:extLst>
                </p:cNvPr>
                <p:cNvSpPr/>
                <p:nvPr/>
              </p:nvSpPr>
              <p:spPr>
                <a:xfrm>
                  <a:off x="8447753" y="3889623"/>
                  <a:ext cx="52047" cy="10441"/>
                </a:xfrm>
                <a:custGeom>
                  <a:avLst/>
                  <a:gdLst>
                    <a:gd name="connsiteX0" fmla="*/ 0 w 52047"/>
                    <a:gd name="connsiteY0" fmla="*/ 0 h 10441"/>
                    <a:gd name="connsiteX1" fmla="*/ 52047 w 52047"/>
                    <a:gd name="connsiteY1" fmla="*/ 0 h 104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52047" h="10441">
                      <a:moveTo>
                        <a:pt x="0" y="0"/>
                      </a:moveTo>
                      <a:lnTo>
                        <a:pt x="52047" y="0"/>
                      </a:lnTo>
                    </a:path>
                  </a:pathLst>
                </a:custGeom>
                <a:ln w="9525" cap="sq">
                  <a:solidFill>
                    <a:srgbClr val="EB170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21" name="Graphic 14">
                <a:extLst>
                  <a:ext uri="{FF2B5EF4-FFF2-40B4-BE49-F238E27FC236}">
                    <a16:creationId xmlns:a16="http://schemas.microsoft.com/office/drawing/2014/main" id="{ADB6977A-6FEB-C6A7-E782-738B3D3CDA23}"/>
                  </a:ext>
                </a:extLst>
              </p:cNvPr>
              <p:cNvGrpSpPr/>
              <p:nvPr/>
            </p:nvGrpSpPr>
            <p:grpSpPr>
              <a:xfrm>
                <a:off x="8797260" y="3877824"/>
                <a:ext cx="52036" cy="23096"/>
                <a:chOff x="8797260" y="3877824"/>
                <a:chExt cx="52036" cy="23096"/>
              </a:xfrm>
              <a:noFill/>
            </p:grpSpPr>
            <p:sp>
              <p:nvSpPr>
                <p:cNvPr id="122" name="Free-form: Shape 121">
                  <a:extLst>
                    <a:ext uri="{FF2B5EF4-FFF2-40B4-BE49-F238E27FC236}">
                      <a16:creationId xmlns:a16="http://schemas.microsoft.com/office/drawing/2014/main" id="{922D4F43-3B7E-8B44-14DA-A6338F7B0B5F}"/>
                    </a:ext>
                  </a:extLst>
                </p:cNvPr>
                <p:cNvSpPr/>
                <p:nvPr/>
              </p:nvSpPr>
              <p:spPr>
                <a:xfrm>
                  <a:off x="8797260" y="3877824"/>
                  <a:ext cx="52036" cy="10441"/>
                </a:xfrm>
                <a:custGeom>
                  <a:avLst/>
                  <a:gdLst>
                    <a:gd name="connsiteX0" fmla="*/ 0 w 52036"/>
                    <a:gd name="connsiteY0" fmla="*/ 0 h 10441"/>
                    <a:gd name="connsiteX1" fmla="*/ 26018 w 52036"/>
                    <a:gd name="connsiteY1" fmla="*/ 0 h 10441"/>
                    <a:gd name="connsiteX2" fmla="*/ 52037 w 52036"/>
                    <a:gd name="connsiteY2" fmla="*/ 0 h 104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52036" h="10441">
                      <a:moveTo>
                        <a:pt x="0" y="0"/>
                      </a:moveTo>
                      <a:lnTo>
                        <a:pt x="26018" y="0"/>
                      </a:lnTo>
                      <a:lnTo>
                        <a:pt x="52037" y="0"/>
                      </a:lnTo>
                    </a:path>
                  </a:pathLst>
                </a:custGeom>
                <a:noFill/>
                <a:ln w="9525" cap="sq">
                  <a:solidFill>
                    <a:srgbClr val="EB170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23" name="Free-form: Shape 122">
                  <a:extLst>
                    <a:ext uri="{FF2B5EF4-FFF2-40B4-BE49-F238E27FC236}">
                      <a16:creationId xmlns:a16="http://schemas.microsoft.com/office/drawing/2014/main" id="{9364540E-E57A-12C3-9BED-60D0F6A1F772}"/>
                    </a:ext>
                  </a:extLst>
                </p:cNvPr>
                <p:cNvSpPr/>
                <p:nvPr/>
              </p:nvSpPr>
              <p:spPr>
                <a:xfrm>
                  <a:off x="8823279" y="3877824"/>
                  <a:ext cx="10432" cy="23096"/>
                </a:xfrm>
                <a:custGeom>
                  <a:avLst/>
                  <a:gdLst>
                    <a:gd name="connsiteX0" fmla="*/ 0 w 10432"/>
                    <a:gd name="connsiteY0" fmla="*/ 23097 h 23096"/>
                    <a:gd name="connsiteX1" fmla="*/ 0 w 10432"/>
                    <a:gd name="connsiteY1" fmla="*/ 0 h 230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0432" h="23096">
                      <a:moveTo>
                        <a:pt x="0" y="23097"/>
                      </a:moveTo>
                      <a:lnTo>
                        <a:pt x="0" y="0"/>
                      </a:lnTo>
                    </a:path>
                  </a:pathLst>
                </a:custGeom>
                <a:ln w="9525" cap="sq">
                  <a:solidFill>
                    <a:srgbClr val="EB170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24" name="Free-form: Shape 123">
                  <a:extLst>
                    <a:ext uri="{FF2B5EF4-FFF2-40B4-BE49-F238E27FC236}">
                      <a16:creationId xmlns:a16="http://schemas.microsoft.com/office/drawing/2014/main" id="{93EEB0CD-7AE9-BC68-4C30-FEB3119CBF9D}"/>
                    </a:ext>
                  </a:extLst>
                </p:cNvPr>
                <p:cNvSpPr/>
                <p:nvPr/>
              </p:nvSpPr>
              <p:spPr>
                <a:xfrm>
                  <a:off x="8797260" y="3900921"/>
                  <a:ext cx="52036" cy="10441"/>
                </a:xfrm>
                <a:custGeom>
                  <a:avLst/>
                  <a:gdLst>
                    <a:gd name="connsiteX0" fmla="*/ 0 w 52036"/>
                    <a:gd name="connsiteY0" fmla="*/ 0 h 10441"/>
                    <a:gd name="connsiteX1" fmla="*/ 52037 w 52036"/>
                    <a:gd name="connsiteY1" fmla="*/ 0 h 104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52036" h="10441">
                      <a:moveTo>
                        <a:pt x="0" y="0"/>
                      </a:moveTo>
                      <a:lnTo>
                        <a:pt x="52037" y="0"/>
                      </a:lnTo>
                    </a:path>
                  </a:pathLst>
                </a:custGeom>
                <a:ln w="9525" cap="sq">
                  <a:solidFill>
                    <a:srgbClr val="EB170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25" name="Graphic 14">
                <a:extLst>
                  <a:ext uri="{FF2B5EF4-FFF2-40B4-BE49-F238E27FC236}">
                    <a16:creationId xmlns:a16="http://schemas.microsoft.com/office/drawing/2014/main" id="{03857503-2290-EEE5-5FE5-D60857BBF397}"/>
                  </a:ext>
                </a:extLst>
              </p:cNvPr>
              <p:cNvGrpSpPr/>
              <p:nvPr/>
            </p:nvGrpSpPr>
            <p:grpSpPr>
              <a:xfrm>
                <a:off x="9151368" y="3882481"/>
                <a:ext cx="52037" cy="17479"/>
                <a:chOff x="9151368" y="3882481"/>
                <a:chExt cx="52037" cy="17479"/>
              </a:xfrm>
              <a:noFill/>
            </p:grpSpPr>
            <p:sp>
              <p:nvSpPr>
                <p:cNvPr id="126" name="Free-form: Shape 125">
                  <a:extLst>
                    <a:ext uri="{FF2B5EF4-FFF2-40B4-BE49-F238E27FC236}">
                      <a16:creationId xmlns:a16="http://schemas.microsoft.com/office/drawing/2014/main" id="{3A4ABA7A-3276-CD68-4452-AF7590D8296C}"/>
                    </a:ext>
                  </a:extLst>
                </p:cNvPr>
                <p:cNvSpPr/>
                <p:nvPr/>
              </p:nvSpPr>
              <p:spPr>
                <a:xfrm>
                  <a:off x="9151368" y="3882481"/>
                  <a:ext cx="52037" cy="10441"/>
                </a:xfrm>
                <a:custGeom>
                  <a:avLst/>
                  <a:gdLst>
                    <a:gd name="connsiteX0" fmla="*/ 0 w 52037"/>
                    <a:gd name="connsiteY0" fmla="*/ 0 h 10441"/>
                    <a:gd name="connsiteX1" fmla="*/ 26018 w 52037"/>
                    <a:gd name="connsiteY1" fmla="*/ 0 h 10441"/>
                    <a:gd name="connsiteX2" fmla="*/ 52037 w 52037"/>
                    <a:gd name="connsiteY2" fmla="*/ 0 h 104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52037" h="10441">
                      <a:moveTo>
                        <a:pt x="0" y="0"/>
                      </a:moveTo>
                      <a:lnTo>
                        <a:pt x="26018" y="0"/>
                      </a:lnTo>
                      <a:lnTo>
                        <a:pt x="52037" y="0"/>
                      </a:lnTo>
                    </a:path>
                  </a:pathLst>
                </a:custGeom>
                <a:noFill/>
                <a:ln w="9525" cap="sq">
                  <a:solidFill>
                    <a:srgbClr val="EB170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27" name="Free-form: Shape 126">
                  <a:extLst>
                    <a:ext uri="{FF2B5EF4-FFF2-40B4-BE49-F238E27FC236}">
                      <a16:creationId xmlns:a16="http://schemas.microsoft.com/office/drawing/2014/main" id="{46201355-515A-E723-58C5-4FA636F5468F}"/>
                    </a:ext>
                  </a:extLst>
                </p:cNvPr>
                <p:cNvSpPr/>
                <p:nvPr/>
              </p:nvSpPr>
              <p:spPr>
                <a:xfrm>
                  <a:off x="9177387" y="3882481"/>
                  <a:ext cx="10432" cy="17479"/>
                </a:xfrm>
                <a:custGeom>
                  <a:avLst/>
                  <a:gdLst>
                    <a:gd name="connsiteX0" fmla="*/ 0 w 10432"/>
                    <a:gd name="connsiteY0" fmla="*/ 17479 h 17479"/>
                    <a:gd name="connsiteX1" fmla="*/ 0 w 10432"/>
                    <a:gd name="connsiteY1" fmla="*/ 0 h 1747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0432" h="17479">
                      <a:moveTo>
                        <a:pt x="0" y="17479"/>
                      </a:moveTo>
                      <a:lnTo>
                        <a:pt x="0" y="0"/>
                      </a:lnTo>
                    </a:path>
                  </a:pathLst>
                </a:custGeom>
                <a:ln w="9525" cap="sq">
                  <a:solidFill>
                    <a:srgbClr val="EB170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28" name="Free-form: Shape 127">
                  <a:extLst>
                    <a:ext uri="{FF2B5EF4-FFF2-40B4-BE49-F238E27FC236}">
                      <a16:creationId xmlns:a16="http://schemas.microsoft.com/office/drawing/2014/main" id="{771E2ED3-22B6-20AC-D5F0-462FBD812BC6}"/>
                    </a:ext>
                  </a:extLst>
                </p:cNvPr>
                <p:cNvSpPr/>
                <p:nvPr/>
              </p:nvSpPr>
              <p:spPr>
                <a:xfrm>
                  <a:off x="9151368" y="3899960"/>
                  <a:ext cx="52036" cy="10441"/>
                </a:xfrm>
                <a:custGeom>
                  <a:avLst/>
                  <a:gdLst>
                    <a:gd name="connsiteX0" fmla="*/ 0 w 52036"/>
                    <a:gd name="connsiteY0" fmla="*/ 0 h 10441"/>
                    <a:gd name="connsiteX1" fmla="*/ 52037 w 52036"/>
                    <a:gd name="connsiteY1" fmla="*/ 0 h 104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52036" h="10441">
                      <a:moveTo>
                        <a:pt x="0" y="0"/>
                      </a:moveTo>
                      <a:lnTo>
                        <a:pt x="52037" y="0"/>
                      </a:lnTo>
                    </a:path>
                  </a:pathLst>
                </a:custGeom>
                <a:ln w="9525" cap="sq">
                  <a:solidFill>
                    <a:srgbClr val="EB170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29" name="Graphic 14">
                <a:extLst>
                  <a:ext uri="{FF2B5EF4-FFF2-40B4-BE49-F238E27FC236}">
                    <a16:creationId xmlns:a16="http://schemas.microsoft.com/office/drawing/2014/main" id="{E7AB8AFE-DB7A-723A-39C8-18921C29C177}"/>
                  </a:ext>
                </a:extLst>
              </p:cNvPr>
              <p:cNvGrpSpPr/>
              <p:nvPr/>
            </p:nvGrpSpPr>
            <p:grpSpPr>
              <a:xfrm>
                <a:off x="9500563" y="3875120"/>
                <a:ext cx="52037" cy="24840"/>
                <a:chOff x="9500563" y="3875120"/>
                <a:chExt cx="52037" cy="24840"/>
              </a:xfrm>
              <a:noFill/>
            </p:grpSpPr>
            <p:sp>
              <p:nvSpPr>
                <p:cNvPr id="130" name="Free-form: Shape 129">
                  <a:extLst>
                    <a:ext uri="{FF2B5EF4-FFF2-40B4-BE49-F238E27FC236}">
                      <a16:creationId xmlns:a16="http://schemas.microsoft.com/office/drawing/2014/main" id="{EA55DA9D-9E22-1007-78B5-18CEEB5ACD4D}"/>
                    </a:ext>
                  </a:extLst>
                </p:cNvPr>
                <p:cNvSpPr/>
                <p:nvPr/>
              </p:nvSpPr>
              <p:spPr>
                <a:xfrm>
                  <a:off x="9500563" y="3875120"/>
                  <a:ext cx="52037" cy="10441"/>
                </a:xfrm>
                <a:custGeom>
                  <a:avLst/>
                  <a:gdLst>
                    <a:gd name="connsiteX0" fmla="*/ 0 w 52037"/>
                    <a:gd name="connsiteY0" fmla="*/ 0 h 10441"/>
                    <a:gd name="connsiteX1" fmla="*/ 26019 w 52037"/>
                    <a:gd name="connsiteY1" fmla="*/ 0 h 10441"/>
                    <a:gd name="connsiteX2" fmla="*/ 52037 w 52037"/>
                    <a:gd name="connsiteY2" fmla="*/ 0 h 104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52037" h="10441">
                      <a:moveTo>
                        <a:pt x="0" y="0"/>
                      </a:moveTo>
                      <a:lnTo>
                        <a:pt x="26019" y="0"/>
                      </a:lnTo>
                      <a:lnTo>
                        <a:pt x="52037" y="0"/>
                      </a:lnTo>
                    </a:path>
                  </a:pathLst>
                </a:custGeom>
                <a:noFill/>
                <a:ln w="9525" cap="sq">
                  <a:solidFill>
                    <a:srgbClr val="EB170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31" name="Free-form: Shape 130">
                  <a:extLst>
                    <a:ext uri="{FF2B5EF4-FFF2-40B4-BE49-F238E27FC236}">
                      <a16:creationId xmlns:a16="http://schemas.microsoft.com/office/drawing/2014/main" id="{DC23AEF6-D358-ECB0-1301-DDED7DAEE195}"/>
                    </a:ext>
                  </a:extLst>
                </p:cNvPr>
                <p:cNvSpPr/>
                <p:nvPr/>
              </p:nvSpPr>
              <p:spPr>
                <a:xfrm>
                  <a:off x="9526581" y="3875120"/>
                  <a:ext cx="10432" cy="24840"/>
                </a:xfrm>
                <a:custGeom>
                  <a:avLst/>
                  <a:gdLst>
                    <a:gd name="connsiteX0" fmla="*/ 0 w 10432"/>
                    <a:gd name="connsiteY0" fmla="*/ 24840 h 24840"/>
                    <a:gd name="connsiteX1" fmla="*/ 0 w 10432"/>
                    <a:gd name="connsiteY1" fmla="*/ 0 h 248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0432" h="24840">
                      <a:moveTo>
                        <a:pt x="0" y="24840"/>
                      </a:moveTo>
                      <a:lnTo>
                        <a:pt x="0" y="0"/>
                      </a:lnTo>
                    </a:path>
                  </a:pathLst>
                </a:custGeom>
                <a:ln w="9525" cap="sq">
                  <a:solidFill>
                    <a:srgbClr val="EB170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32" name="Free-form: Shape 131">
                  <a:extLst>
                    <a:ext uri="{FF2B5EF4-FFF2-40B4-BE49-F238E27FC236}">
                      <a16:creationId xmlns:a16="http://schemas.microsoft.com/office/drawing/2014/main" id="{BA35C208-1155-2B29-F06B-ACAAC83FB19A}"/>
                    </a:ext>
                  </a:extLst>
                </p:cNvPr>
                <p:cNvSpPr/>
                <p:nvPr/>
              </p:nvSpPr>
              <p:spPr>
                <a:xfrm>
                  <a:off x="9500563" y="3899960"/>
                  <a:ext cx="52036" cy="10441"/>
                </a:xfrm>
                <a:custGeom>
                  <a:avLst/>
                  <a:gdLst>
                    <a:gd name="connsiteX0" fmla="*/ 0 w 52036"/>
                    <a:gd name="connsiteY0" fmla="*/ 0 h 10441"/>
                    <a:gd name="connsiteX1" fmla="*/ 52037 w 52036"/>
                    <a:gd name="connsiteY1" fmla="*/ 0 h 104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52036" h="10441">
                      <a:moveTo>
                        <a:pt x="0" y="0"/>
                      </a:moveTo>
                      <a:lnTo>
                        <a:pt x="52037" y="0"/>
                      </a:lnTo>
                    </a:path>
                  </a:pathLst>
                </a:custGeom>
                <a:ln w="9525" cap="sq">
                  <a:solidFill>
                    <a:srgbClr val="EB170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33" name="Graphic 14">
                <a:extLst>
                  <a:ext uri="{FF2B5EF4-FFF2-40B4-BE49-F238E27FC236}">
                    <a16:creationId xmlns:a16="http://schemas.microsoft.com/office/drawing/2014/main" id="{6DECF238-EFEC-5DF9-379A-B3EEC0401F04}"/>
                  </a:ext>
                </a:extLst>
              </p:cNvPr>
              <p:cNvGrpSpPr/>
              <p:nvPr/>
            </p:nvGrpSpPr>
            <p:grpSpPr>
              <a:xfrm>
                <a:off x="9849371" y="3885457"/>
                <a:ext cx="52037" cy="21843"/>
                <a:chOff x="9849371" y="3885457"/>
                <a:chExt cx="52037" cy="21843"/>
              </a:xfrm>
              <a:noFill/>
            </p:grpSpPr>
            <p:sp>
              <p:nvSpPr>
                <p:cNvPr id="134" name="Free-form: Shape 133">
                  <a:extLst>
                    <a:ext uri="{FF2B5EF4-FFF2-40B4-BE49-F238E27FC236}">
                      <a16:creationId xmlns:a16="http://schemas.microsoft.com/office/drawing/2014/main" id="{7242C61B-52D4-2CDB-2A23-CD7BCE1ADA70}"/>
                    </a:ext>
                  </a:extLst>
                </p:cNvPr>
                <p:cNvSpPr/>
                <p:nvPr/>
              </p:nvSpPr>
              <p:spPr>
                <a:xfrm>
                  <a:off x="9849371" y="3885457"/>
                  <a:ext cx="52037" cy="10441"/>
                </a:xfrm>
                <a:custGeom>
                  <a:avLst/>
                  <a:gdLst>
                    <a:gd name="connsiteX0" fmla="*/ 0 w 52037"/>
                    <a:gd name="connsiteY0" fmla="*/ 0 h 10441"/>
                    <a:gd name="connsiteX1" fmla="*/ 26019 w 52037"/>
                    <a:gd name="connsiteY1" fmla="*/ 0 h 10441"/>
                    <a:gd name="connsiteX2" fmla="*/ 52037 w 52037"/>
                    <a:gd name="connsiteY2" fmla="*/ 0 h 104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52037" h="10441">
                      <a:moveTo>
                        <a:pt x="0" y="0"/>
                      </a:moveTo>
                      <a:lnTo>
                        <a:pt x="26019" y="0"/>
                      </a:lnTo>
                      <a:lnTo>
                        <a:pt x="52037" y="0"/>
                      </a:lnTo>
                    </a:path>
                  </a:pathLst>
                </a:custGeom>
                <a:noFill/>
                <a:ln w="9525" cap="sq">
                  <a:solidFill>
                    <a:srgbClr val="EB170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35" name="Free-form: Shape 134">
                  <a:extLst>
                    <a:ext uri="{FF2B5EF4-FFF2-40B4-BE49-F238E27FC236}">
                      <a16:creationId xmlns:a16="http://schemas.microsoft.com/office/drawing/2014/main" id="{49DB3389-9698-2430-5287-7961CE488E2A}"/>
                    </a:ext>
                  </a:extLst>
                </p:cNvPr>
                <p:cNvSpPr/>
                <p:nvPr/>
              </p:nvSpPr>
              <p:spPr>
                <a:xfrm>
                  <a:off x="9875390" y="3885457"/>
                  <a:ext cx="10432" cy="21843"/>
                </a:xfrm>
                <a:custGeom>
                  <a:avLst/>
                  <a:gdLst>
                    <a:gd name="connsiteX0" fmla="*/ 0 w 10432"/>
                    <a:gd name="connsiteY0" fmla="*/ 21844 h 21843"/>
                    <a:gd name="connsiteX1" fmla="*/ 0 w 10432"/>
                    <a:gd name="connsiteY1" fmla="*/ 0 h 218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0432" h="21843">
                      <a:moveTo>
                        <a:pt x="0" y="21844"/>
                      </a:moveTo>
                      <a:lnTo>
                        <a:pt x="0" y="0"/>
                      </a:lnTo>
                    </a:path>
                  </a:pathLst>
                </a:custGeom>
                <a:ln w="9525" cap="sq">
                  <a:solidFill>
                    <a:srgbClr val="EB170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36" name="Free-form: Shape 135">
                  <a:extLst>
                    <a:ext uri="{FF2B5EF4-FFF2-40B4-BE49-F238E27FC236}">
                      <a16:creationId xmlns:a16="http://schemas.microsoft.com/office/drawing/2014/main" id="{2B4B0581-9547-B637-CE39-3C577FD2C339}"/>
                    </a:ext>
                  </a:extLst>
                </p:cNvPr>
                <p:cNvSpPr/>
                <p:nvPr/>
              </p:nvSpPr>
              <p:spPr>
                <a:xfrm>
                  <a:off x="9849371" y="3907301"/>
                  <a:ext cx="52036" cy="10441"/>
                </a:xfrm>
                <a:custGeom>
                  <a:avLst/>
                  <a:gdLst>
                    <a:gd name="connsiteX0" fmla="*/ 0 w 52036"/>
                    <a:gd name="connsiteY0" fmla="*/ 0 h 10441"/>
                    <a:gd name="connsiteX1" fmla="*/ 52037 w 52036"/>
                    <a:gd name="connsiteY1" fmla="*/ 0 h 104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52036" h="10441">
                      <a:moveTo>
                        <a:pt x="0" y="0"/>
                      </a:moveTo>
                      <a:lnTo>
                        <a:pt x="52037" y="0"/>
                      </a:lnTo>
                    </a:path>
                  </a:pathLst>
                </a:custGeom>
                <a:ln w="9525" cap="sq">
                  <a:solidFill>
                    <a:srgbClr val="EB170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37" name="Graphic 14">
                <a:extLst>
                  <a:ext uri="{FF2B5EF4-FFF2-40B4-BE49-F238E27FC236}">
                    <a16:creationId xmlns:a16="http://schemas.microsoft.com/office/drawing/2014/main" id="{2FB7F4A4-1367-FB48-54C4-93C17008E3E9}"/>
                  </a:ext>
                </a:extLst>
              </p:cNvPr>
              <p:cNvGrpSpPr/>
              <p:nvPr/>
            </p:nvGrpSpPr>
            <p:grpSpPr>
              <a:xfrm>
                <a:off x="10201622" y="3889623"/>
                <a:ext cx="52037" cy="17677"/>
                <a:chOff x="10201622" y="3889623"/>
                <a:chExt cx="52037" cy="17677"/>
              </a:xfrm>
              <a:noFill/>
            </p:grpSpPr>
            <p:sp>
              <p:nvSpPr>
                <p:cNvPr id="138" name="Free-form: Shape 137">
                  <a:extLst>
                    <a:ext uri="{FF2B5EF4-FFF2-40B4-BE49-F238E27FC236}">
                      <a16:creationId xmlns:a16="http://schemas.microsoft.com/office/drawing/2014/main" id="{E132BF64-7A88-ACD7-74D5-1D0B560723D4}"/>
                    </a:ext>
                  </a:extLst>
                </p:cNvPr>
                <p:cNvSpPr/>
                <p:nvPr/>
              </p:nvSpPr>
              <p:spPr>
                <a:xfrm>
                  <a:off x="10201622" y="3889623"/>
                  <a:ext cx="52037" cy="10441"/>
                </a:xfrm>
                <a:custGeom>
                  <a:avLst/>
                  <a:gdLst>
                    <a:gd name="connsiteX0" fmla="*/ 0 w 52037"/>
                    <a:gd name="connsiteY0" fmla="*/ 0 h 10441"/>
                    <a:gd name="connsiteX1" fmla="*/ 26018 w 52037"/>
                    <a:gd name="connsiteY1" fmla="*/ 0 h 10441"/>
                    <a:gd name="connsiteX2" fmla="*/ 52037 w 52037"/>
                    <a:gd name="connsiteY2" fmla="*/ 0 h 104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52037" h="10441">
                      <a:moveTo>
                        <a:pt x="0" y="0"/>
                      </a:moveTo>
                      <a:lnTo>
                        <a:pt x="26018" y="0"/>
                      </a:lnTo>
                      <a:lnTo>
                        <a:pt x="52037" y="0"/>
                      </a:lnTo>
                    </a:path>
                  </a:pathLst>
                </a:custGeom>
                <a:noFill/>
                <a:ln w="9525" cap="sq">
                  <a:solidFill>
                    <a:srgbClr val="EB170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39" name="Free-form: Shape 138">
                  <a:extLst>
                    <a:ext uri="{FF2B5EF4-FFF2-40B4-BE49-F238E27FC236}">
                      <a16:creationId xmlns:a16="http://schemas.microsoft.com/office/drawing/2014/main" id="{C344BE81-30B1-0457-9A5F-082B49ABE300}"/>
                    </a:ext>
                  </a:extLst>
                </p:cNvPr>
                <p:cNvSpPr/>
                <p:nvPr/>
              </p:nvSpPr>
              <p:spPr>
                <a:xfrm>
                  <a:off x="10227641" y="3889623"/>
                  <a:ext cx="10432" cy="17677"/>
                </a:xfrm>
                <a:custGeom>
                  <a:avLst/>
                  <a:gdLst>
                    <a:gd name="connsiteX0" fmla="*/ 0 w 10432"/>
                    <a:gd name="connsiteY0" fmla="*/ 17678 h 17677"/>
                    <a:gd name="connsiteX1" fmla="*/ 0 w 10432"/>
                    <a:gd name="connsiteY1" fmla="*/ 0 h 1767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0432" h="17677">
                      <a:moveTo>
                        <a:pt x="0" y="17678"/>
                      </a:moveTo>
                      <a:lnTo>
                        <a:pt x="0" y="0"/>
                      </a:lnTo>
                    </a:path>
                  </a:pathLst>
                </a:custGeom>
                <a:ln w="9525" cap="sq">
                  <a:solidFill>
                    <a:srgbClr val="EB170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40" name="Free-form: Shape 139">
                  <a:extLst>
                    <a:ext uri="{FF2B5EF4-FFF2-40B4-BE49-F238E27FC236}">
                      <a16:creationId xmlns:a16="http://schemas.microsoft.com/office/drawing/2014/main" id="{B198B1F0-64A7-EBEA-EF10-288ED54296EC}"/>
                    </a:ext>
                  </a:extLst>
                </p:cNvPr>
                <p:cNvSpPr/>
                <p:nvPr/>
              </p:nvSpPr>
              <p:spPr>
                <a:xfrm>
                  <a:off x="10201622" y="3907301"/>
                  <a:ext cx="52036" cy="10441"/>
                </a:xfrm>
                <a:custGeom>
                  <a:avLst/>
                  <a:gdLst>
                    <a:gd name="connsiteX0" fmla="*/ 0 w 52036"/>
                    <a:gd name="connsiteY0" fmla="*/ 0 h 10441"/>
                    <a:gd name="connsiteX1" fmla="*/ 52037 w 52036"/>
                    <a:gd name="connsiteY1" fmla="*/ 0 h 104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52036" h="10441">
                      <a:moveTo>
                        <a:pt x="0" y="0"/>
                      </a:moveTo>
                      <a:lnTo>
                        <a:pt x="52037" y="0"/>
                      </a:lnTo>
                    </a:path>
                  </a:pathLst>
                </a:custGeom>
                <a:ln w="9525" cap="sq">
                  <a:solidFill>
                    <a:srgbClr val="EB170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41" name="Graphic 14">
                <a:extLst>
                  <a:ext uri="{FF2B5EF4-FFF2-40B4-BE49-F238E27FC236}">
                    <a16:creationId xmlns:a16="http://schemas.microsoft.com/office/drawing/2014/main" id="{18823F99-F52A-174D-1F63-F9B29E069964}"/>
                  </a:ext>
                </a:extLst>
              </p:cNvPr>
              <p:cNvGrpSpPr/>
              <p:nvPr/>
            </p:nvGrpSpPr>
            <p:grpSpPr>
              <a:xfrm>
                <a:off x="10552152" y="3889623"/>
                <a:ext cx="52036" cy="17677"/>
                <a:chOff x="10552152" y="3889623"/>
                <a:chExt cx="52036" cy="17677"/>
              </a:xfrm>
              <a:noFill/>
            </p:grpSpPr>
            <p:sp>
              <p:nvSpPr>
                <p:cNvPr id="142" name="Free-form: Shape 141">
                  <a:extLst>
                    <a:ext uri="{FF2B5EF4-FFF2-40B4-BE49-F238E27FC236}">
                      <a16:creationId xmlns:a16="http://schemas.microsoft.com/office/drawing/2014/main" id="{FE067077-2CD4-C7EC-0ADD-7FCD84626BE9}"/>
                    </a:ext>
                  </a:extLst>
                </p:cNvPr>
                <p:cNvSpPr/>
                <p:nvPr/>
              </p:nvSpPr>
              <p:spPr>
                <a:xfrm>
                  <a:off x="10552152" y="3889623"/>
                  <a:ext cx="52036" cy="10441"/>
                </a:xfrm>
                <a:custGeom>
                  <a:avLst/>
                  <a:gdLst>
                    <a:gd name="connsiteX0" fmla="*/ 0 w 52036"/>
                    <a:gd name="connsiteY0" fmla="*/ 0 h 10441"/>
                    <a:gd name="connsiteX1" fmla="*/ 26018 w 52036"/>
                    <a:gd name="connsiteY1" fmla="*/ 0 h 10441"/>
                    <a:gd name="connsiteX2" fmla="*/ 52037 w 52036"/>
                    <a:gd name="connsiteY2" fmla="*/ 0 h 104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52036" h="10441">
                      <a:moveTo>
                        <a:pt x="0" y="0"/>
                      </a:moveTo>
                      <a:lnTo>
                        <a:pt x="26018" y="0"/>
                      </a:lnTo>
                      <a:lnTo>
                        <a:pt x="52037" y="0"/>
                      </a:lnTo>
                    </a:path>
                  </a:pathLst>
                </a:custGeom>
                <a:noFill/>
                <a:ln w="9525" cap="sq">
                  <a:solidFill>
                    <a:srgbClr val="EB170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43" name="Free-form: Shape 142">
                  <a:extLst>
                    <a:ext uri="{FF2B5EF4-FFF2-40B4-BE49-F238E27FC236}">
                      <a16:creationId xmlns:a16="http://schemas.microsoft.com/office/drawing/2014/main" id="{C7A26343-DC9D-854A-1AEB-A110882C0FBF}"/>
                    </a:ext>
                  </a:extLst>
                </p:cNvPr>
                <p:cNvSpPr/>
                <p:nvPr/>
              </p:nvSpPr>
              <p:spPr>
                <a:xfrm>
                  <a:off x="10578170" y="3889623"/>
                  <a:ext cx="10432" cy="17677"/>
                </a:xfrm>
                <a:custGeom>
                  <a:avLst/>
                  <a:gdLst>
                    <a:gd name="connsiteX0" fmla="*/ 0 w 10432"/>
                    <a:gd name="connsiteY0" fmla="*/ 17678 h 17677"/>
                    <a:gd name="connsiteX1" fmla="*/ 0 w 10432"/>
                    <a:gd name="connsiteY1" fmla="*/ 0 h 1767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0432" h="17677">
                      <a:moveTo>
                        <a:pt x="0" y="17678"/>
                      </a:moveTo>
                      <a:lnTo>
                        <a:pt x="0" y="0"/>
                      </a:lnTo>
                    </a:path>
                  </a:pathLst>
                </a:custGeom>
                <a:ln w="9525" cap="sq">
                  <a:solidFill>
                    <a:srgbClr val="EB170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44" name="Free-form: Shape 143">
                  <a:extLst>
                    <a:ext uri="{FF2B5EF4-FFF2-40B4-BE49-F238E27FC236}">
                      <a16:creationId xmlns:a16="http://schemas.microsoft.com/office/drawing/2014/main" id="{76A59100-FAA7-B15A-7E52-95CA3927AE0E}"/>
                    </a:ext>
                  </a:extLst>
                </p:cNvPr>
                <p:cNvSpPr/>
                <p:nvPr/>
              </p:nvSpPr>
              <p:spPr>
                <a:xfrm>
                  <a:off x="10552152" y="3907301"/>
                  <a:ext cx="52036" cy="10441"/>
                </a:xfrm>
                <a:custGeom>
                  <a:avLst/>
                  <a:gdLst>
                    <a:gd name="connsiteX0" fmla="*/ 0 w 52036"/>
                    <a:gd name="connsiteY0" fmla="*/ 0 h 10441"/>
                    <a:gd name="connsiteX1" fmla="*/ 52037 w 52036"/>
                    <a:gd name="connsiteY1" fmla="*/ 0 h 104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52036" h="10441">
                      <a:moveTo>
                        <a:pt x="0" y="0"/>
                      </a:moveTo>
                      <a:lnTo>
                        <a:pt x="52037" y="0"/>
                      </a:lnTo>
                    </a:path>
                  </a:pathLst>
                </a:custGeom>
                <a:ln w="9525" cap="sq">
                  <a:solidFill>
                    <a:srgbClr val="EB170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45" name="Graphic 14">
                <a:extLst>
                  <a:ext uri="{FF2B5EF4-FFF2-40B4-BE49-F238E27FC236}">
                    <a16:creationId xmlns:a16="http://schemas.microsoft.com/office/drawing/2014/main" id="{B9150BBF-5F83-80E2-3415-7B75DC03E98F}"/>
                  </a:ext>
                </a:extLst>
              </p:cNvPr>
              <p:cNvGrpSpPr/>
              <p:nvPr/>
            </p:nvGrpSpPr>
            <p:grpSpPr>
              <a:xfrm>
                <a:off x="10905624" y="3896253"/>
                <a:ext cx="52037" cy="16967"/>
                <a:chOff x="10905624" y="3896253"/>
                <a:chExt cx="52037" cy="16967"/>
              </a:xfrm>
              <a:noFill/>
            </p:grpSpPr>
            <p:sp>
              <p:nvSpPr>
                <p:cNvPr id="146" name="Free-form: Shape 145">
                  <a:extLst>
                    <a:ext uri="{FF2B5EF4-FFF2-40B4-BE49-F238E27FC236}">
                      <a16:creationId xmlns:a16="http://schemas.microsoft.com/office/drawing/2014/main" id="{58EDB296-B9D0-EF02-CA64-A6D74B4790AB}"/>
                    </a:ext>
                  </a:extLst>
                </p:cNvPr>
                <p:cNvSpPr/>
                <p:nvPr/>
              </p:nvSpPr>
              <p:spPr>
                <a:xfrm>
                  <a:off x="10905624" y="3896253"/>
                  <a:ext cx="52037" cy="10441"/>
                </a:xfrm>
                <a:custGeom>
                  <a:avLst/>
                  <a:gdLst>
                    <a:gd name="connsiteX0" fmla="*/ 0 w 52037"/>
                    <a:gd name="connsiteY0" fmla="*/ 0 h 10441"/>
                    <a:gd name="connsiteX1" fmla="*/ 26018 w 52037"/>
                    <a:gd name="connsiteY1" fmla="*/ 0 h 10441"/>
                    <a:gd name="connsiteX2" fmla="*/ 52037 w 52037"/>
                    <a:gd name="connsiteY2" fmla="*/ 0 h 104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52037" h="10441">
                      <a:moveTo>
                        <a:pt x="0" y="0"/>
                      </a:moveTo>
                      <a:lnTo>
                        <a:pt x="26018" y="0"/>
                      </a:lnTo>
                      <a:lnTo>
                        <a:pt x="52037" y="0"/>
                      </a:lnTo>
                    </a:path>
                  </a:pathLst>
                </a:custGeom>
                <a:noFill/>
                <a:ln w="9525" cap="sq">
                  <a:solidFill>
                    <a:srgbClr val="EB170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47" name="Free-form: Shape 146">
                  <a:extLst>
                    <a:ext uri="{FF2B5EF4-FFF2-40B4-BE49-F238E27FC236}">
                      <a16:creationId xmlns:a16="http://schemas.microsoft.com/office/drawing/2014/main" id="{05098042-8A45-BBAB-5F5D-83740A737CC9}"/>
                    </a:ext>
                  </a:extLst>
                </p:cNvPr>
                <p:cNvSpPr/>
                <p:nvPr/>
              </p:nvSpPr>
              <p:spPr>
                <a:xfrm>
                  <a:off x="10931642" y="3896253"/>
                  <a:ext cx="10432" cy="16967"/>
                </a:xfrm>
                <a:custGeom>
                  <a:avLst/>
                  <a:gdLst>
                    <a:gd name="connsiteX0" fmla="*/ 0 w 10432"/>
                    <a:gd name="connsiteY0" fmla="*/ 16968 h 16967"/>
                    <a:gd name="connsiteX1" fmla="*/ 0 w 10432"/>
                    <a:gd name="connsiteY1" fmla="*/ 0 h 169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0432" h="16967">
                      <a:moveTo>
                        <a:pt x="0" y="16968"/>
                      </a:moveTo>
                      <a:lnTo>
                        <a:pt x="0" y="0"/>
                      </a:lnTo>
                    </a:path>
                  </a:pathLst>
                </a:custGeom>
                <a:ln w="9525" cap="sq">
                  <a:solidFill>
                    <a:srgbClr val="EB170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48" name="Free-form: Shape 147">
                  <a:extLst>
                    <a:ext uri="{FF2B5EF4-FFF2-40B4-BE49-F238E27FC236}">
                      <a16:creationId xmlns:a16="http://schemas.microsoft.com/office/drawing/2014/main" id="{615BB29E-E6AB-CB94-1C30-26A0C292D119}"/>
                    </a:ext>
                  </a:extLst>
                </p:cNvPr>
                <p:cNvSpPr/>
                <p:nvPr/>
              </p:nvSpPr>
              <p:spPr>
                <a:xfrm>
                  <a:off x="10905624" y="3913221"/>
                  <a:ext cx="52036" cy="10441"/>
                </a:xfrm>
                <a:custGeom>
                  <a:avLst/>
                  <a:gdLst>
                    <a:gd name="connsiteX0" fmla="*/ 0 w 52036"/>
                    <a:gd name="connsiteY0" fmla="*/ 0 h 10441"/>
                    <a:gd name="connsiteX1" fmla="*/ 52037 w 52036"/>
                    <a:gd name="connsiteY1" fmla="*/ 0 h 104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52036" h="10441">
                      <a:moveTo>
                        <a:pt x="0" y="0"/>
                      </a:moveTo>
                      <a:lnTo>
                        <a:pt x="52037" y="0"/>
                      </a:lnTo>
                    </a:path>
                  </a:pathLst>
                </a:custGeom>
                <a:ln w="9525" cap="sq">
                  <a:solidFill>
                    <a:srgbClr val="EB1700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49" name="Graphic 14">
              <a:extLst>
                <a:ext uri="{FF2B5EF4-FFF2-40B4-BE49-F238E27FC236}">
                  <a16:creationId xmlns:a16="http://schemas.microsoft.com/office/drawing/2014/main" id="{DC0CC8EA-52DC-341D-D12F-581A76D6025E}"/>
                </a:ext>
              </a:extLst>
            </p:cNvPr>
            <p:cNvGrpSpPr/>
            <p:nvPr/>
          </p:nvGrpSpPr>
          <p:grpSpPr>
            <a:xfrm>
              <a:off x="7083180" y="2093892"/>
              <a:ext cx="52037" cy="588457"/>
              <a:chOff x="7083180" y="2093892"/>
              <a:chExt cx="52037" cy="588457"/>
            </a:xfrm>
            <a:noFill/>
          </p:grpSpPr>
          <p:sp>
            <p:nvSpPr>
              <p:cNvPr id="150" name="Free-form: Shape 149">
                <a:extLst>
                  <a:ext uri="{FF2B5EF4-FFF2-40B4-BE49-F238E27FC236}">
                    <a16:creationId xmlns:a16="http://schemas.microsoft.com/office/drawing/2014/main" id="{D6D0CB34-F665-3718-F8E9-EE65BC10D22E}"/>
                  </a:ext>
                </a:extLst>
              </p:cNvPr>
              <p:cNvSpPr/>
              <p:nvPr/>
            </p:nvSpPr>
            <p:spPr>
              <a:xfrm>
                <a:off x="7083180" y="2093892"/>
                <a:ext cx="52036" cy="10441"/>
              </a:xfrm>
              <a:custGeom>
                <a:avLst/>
                <a:gdLst>
                  <a:gd name="connsiteX0" fmla="*/ 0 w 52036"/>
                  <a:gd name="connsiteY0" fmla="*/ 0 h 10441"/>
                  <a:gd name="connsiteX1" fmla="*/ 26019 w 52036"/>
                  <a:gd name="connsiteY1" fmla="*/ 0 h 10441"/>
                  <a:gd name="connsiteX2" fmla="*/ 52037 w 52036"/>
                  <a:gd name="connsiteY2" fmla="*/ 0 h 10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2036" h="10441">
                    <a:moveTo>
                      <a:pt x="0" y="0"/>
                    </a:moveTo>
                    <a:lnTo>
                      <a:pt x="26019" y="0"/>
                    </a:lnTo>
                    <a:lnTo>
                      <a:pt x="52037" y="0"/>
                    </a:lnTo>
                  </a:path>
                </a:pathLst>
              </a:custGeom>
              <a:noFill/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1" name="Free-form: Shape 150">
                <a:extLst>
                  <a:ext uri="{FF2B5EF4-FFF2-40B4-BE49-F238E27FC236}">
                    <a16:creationId xmlns:a16="http://schemas.microsoft.com/office/drawing/2014/main" id="{63453D4B-0308-913E-99F1-E3ED1636A6E9}"/>
                  </a:ext>
                </a:extLst>
              </p:cNvPr>
              <p:cNvSpPr/>
              <p:nvPr/>
            </p:nvSpPr>
            <p:spPr>
              <a:xfrm>
                <a:off x="7109198" y="2093892"/>
                <a:ext cx="10432" cy="588457"/>
              </a:xfrm>
              <a:custGeom>
                <a:avLst/>
                <a:gdLst>
                  <a:gd name="connsiteX0" fmla="*/ 0 w 10432"/>
                  <a:gd name="connsiteY0" fmla="*/ 588458 h 588457"/>
                  <a:gd name="connsiteX1" fmla="*/ 0 w 10432"/>
                  <a:gd name="connsiteY1" fmla="*/ 0 h 5884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0432" h="588457">
                    <a:moveTo>
                      <a:pt x="0" y="588458"/>
                    </a:moveTo>
                    <a:lnTo>
                      <a:pt x="0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2" name="Free-form: Shape 151">
                <a:extLst>
                  <a:ext uri="{FF2B5EF4-FFF2-40B4-BE49-F238E27FC236}">
                    <a16:creationId xmlns:a16="http://schemas.microsoft.com/office/drawing/2014/main" id="{45AA8245-43A2-903D-24F4-00AEADEFAA95}"/>
                  </a:ext>
                </a:extLst>
              </p:cNvPr>
              <p:cNvSpPr/>
              <p:nvPr/>
            </p:nvSpPr>
            <p:spPr>
              <a:xfrm>
                <a:off x="7083180" y="2682350"/>
                <a:ext cx="52036" cy="10441"/>
              </a:xfrm>
              <a:custGeom>
                <a:avLst/>
                <a:gdLst>
                  <a:gd name="connsiteX0" fmla="*/ 0 w 52036"/>
                  <a:gd name="connsiteY0" fmla="*/ 0 h 10441"/>
                  <a:gd name="connsiteX1" fmla="*/ 52037 w 52036"/>
                  <a:gd name="connsiteY1" fmla="*/ 0 h 10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2036" h="10441">
                    <a:moveTo>
                      <a:pt x="0" y="0"/>
                    </a:moveTo>
                    <a:lnTo>
                      <a:pt x="52037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153" name="Free-form: Shape 152">
              <a:extLst>
                <a:ext uri="{FF2B5EF4-FFF2-40B4-BE49-F238E27FC236}">
                  <a16:creationId xmlns:a16="http://schemas.microsoft.com/office/drawing/2014/main" id="{ADDF05A5-27CB-A103-C3EB-77BDF0325F84}"/>
                </a:ext>
              </a:extLst>
            </p:cNvPr>
            <p:cNvSpPr/>
            <p:nvPr/>
          </p:nvSpPr>
          <p:spPr>
            <a:xfrm>
              <a:off x="7096429" y="2375346"/>
              <a:ext cx="25528" cy="25550"/>
            </a:xfrm>
            <a:custGeom>
              <a:avLst/>
              <a:gdLst>
                <a:gd name="connsiteX0" fmla="*/ 25528 w 25528"/>
                <a:gd name="connsiteY0" fmla="*/ 25550 h 25550"/>
                <a:gd name="connsiteX1" fmla="*/ 0 w 25528"/>
                <a:gd name="connsiteY1" fmla="*/ 25550 h 25550"/>
                <a:gd name="connsiteX2" fmla="*/ 12769 w 25528"/>
                <a:gd name="connsiteY2" fmla="*/ 0 h 25550"/>
                <a:gd name="connsiteX3" fmla="*/ 25528 w 25528"/>
                <a:gd name="connsiteY3" fmla="*/ 25550 h 25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528" h="25550">
                  <a:moveTo>
                    <a:pt x="25528" y="25550"/>
                  </a:moveTo>
                  <a:lnTo>
                    <a:pt x="0" y="25550"/>
                  </a:lnTo>
                  <a:lnTo>
                    <a:pt x="12769" y="0"/>
                  </a:lnTo>
                  <a:lnTo>
                    <a:pt x="25528" y="25550"/>
                  </a:lnTo>
                  <a:close/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54" name="Graphic 14">
              <a:extLst>
                <a:ext uri="{FF2B5EF4-FFF2-40B4-BE49-F238E27FC236}">
                  <a16:creationId xmlns:a16="http://schemas.microsoft.com/office/drawing/2014/main" id="{E3758AE9-0A55-66A8-36C6-039683BBD213}"/>
                </a:ext>
              </a:extLst>
            </p:cNvPr>
            <p:cNvGrpSpPr/>
            <p:nvPr/>
          </p:nvGrpSpPr>
          <p:grpSpPr>
            <a:xfrm>
              <a:off x="7433720" y="3428224"/>
              <a:ext cx="52036" cy="150357"/>
              <a:chOff x="7433720" y="3428224"/>
              <a:chExt cx="52036" cy="150357"/>
            </a:xfrm>
            <a:noFill/>
          </p:grpSpPr>
          <p:sp>
            <p:nvSpPr>
              <p:cNvPr id="155" name="Free-form: Shape 154">
                <a:extLst>
                  <a:ext uri="{FF2B5EF4-FFF2-40B4-BE49-F238E27FC236}">
                    <a16:creationId xmlns:a16="http://schemas.microsoft.com/office/drawing/2014/main" id="{255496CE-534F-C2AB-2D06-3ABDC92AE52C}"/>
                  </a:ext>
                </a:extLst>
              </p:cNvPr>
              <p:cNvSpPr/>
              <p:nvPr/>
            </p:nvSpPr>
            <p:spPr>
              <a:xfrm>
                <a:off x="7433720" y="3428224"/>
                <a:ext cx="52036" cy="10441"/>
              </a:xfrm>
              <a:custGeom>
                <a:avLst/>
                <a:gdLst>
                  <a:gd name="connsiteX0" fmla="*/ 0 w 52036"/>
                  <a:gd name="connsiteY0" fmla="*/ 0 h 10441"/>
                  <a:gd name="connsiteX1" fmla="*/ 26019 w 52036"/>
                  <a:gd name="connsiteY1" fmla="*/ 0 h 10441"/>
                  <a:gd name="connsiteX2" fmla="*/ 52037 w 52036"/>
                  <a:gd name="connsiteY2" fmla="*/ 0 h 10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2036" h="10441">
                    <a:moveTo>
                      <a:pt x="0" y="0"/>
                    </a:moveTo>
                    <a:lnTo>
                      <a:pt x="26019" y="0"/>
                    </a:lnTo>
                    <a:lnTo>
                      <a:pt x="52037" y="0"/>
                    </a:lnTo>
                  </a:path>
                </a:pathLst>
              </a:custGeom>
              <a:noFill/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6" name="Free-form: Shape 155">
                <a:extLst>
                  <a:ext uri="{FF2B5EF4-FFF2-40B4-BE49-F238E27FC236}">
                    <a16:creationId xmlns:a16="http://schemas.microsoft.com/office/drawing/2014/main" id="{1BFA945D-DE11-BE5B-06C5-999E5C5F732C}"/>
                  </a:ext>
                </a:extLst>
              </p:cNvPr>
              <p:cNvSpPr/>
              <p:nvPr/>
            </p:nvSpPr>
            <p:spPr>
              <a:xfrm>
                <a:off x="7459739" y="3428224"/>
                <a:ext cx="10432" cy="150357"/>
              </a:xfrm>
              <a:custGeom>
                <a:avLst/>
                <a:gdLst>
                  <a:gd name="connsiteX0" fmla="*/ 0 w 10432"/>
                  <a:gd name="connsiteY0" fmla="*/ 150358 h 150357"/>
                  <a:gd name="connsiteX1" fmla="*/ 0 w 10432"/>
                  <a:gd name="connsiteY1" fmla="*/ 0 h 1503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0432" h="150357">
                    <a:moveTo>
                      <a:pt x="0" y="150358"/>
                    </a:moveTo>
                    <a:lnTo>
                      <a:pt x="0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7" name="Free-form: Shape 156">
                <a:extLst>
                  <a:ext uri="{FF2B5EF4-FFF2-40B4-BE49-F238E27FC236}">
                    <a16:creationId xmlns:a16="http://schemas.microsoft.com/office/drawing/2014/main" id="{99FBF789-050D-4C2F-78F1-59DC002C0A3E}"/>
                  </a:ext>
                </a:extLst>
              </p:cNvPr>
              <p:cNvSpPr/>
              <p:nvPr/>
            </p:nvSpPr>
            <p:spPr>
              <a:xfrm>
                <a:off x="7433720" y="3578581"/>
                <a:ext cx="52036" cy="10441"/>
              </a:xfrm>
              <a:custGeom>
                <a:avLst/>
                <a:gdLst>
                  <a:gd name="connsiteX0" fmla="*/ 0 w 52036"/>
                  <a:gd name="connsiteY0" fmla="*/ 0 h 10441"/>
                  <a:gd name="connsiteX1" fmla="*/ 52037 w 52036"/>
                  <a:gd name="connsiteY1" fmla="*/ 0 h 10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2036" h="10441">
                    <a:moveTo>
                      <a:pt x="0" y="0"/>
                    </a:moveTo>
                    <a:lnTo>
                      <a:pt x="52037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158" name="Free-form: Shape 157">
              <a:extLst>
                <a:ext uri="{FF2B5EF4-FFF2-40B4-BE49-F238E27FC236}">
                  <a16:creationId xmlns:a16="http://schemas.microsoft.com/office/drawing/2014/main" id="{5EE5B390-2E8C-7668-40F3-87933AC93733}"/>
                </a:ext>
              </a:extLst>
            </p:cNvPr>
            <p:cNvSpPr/>
            <p:nvPr/>
          </p:nvSpPr>
          <p:spPr>
            <a:xfrm>
              <a:off x="7446969" y="3491123"/>
              <a:ext cx="25528" cy="25550"/>
            </a:xfrm>
            <a:custGeom>
              <a:avLst/>
              <a:gdLst>
                <a:gd name="connsiteX0" fmla="*/ 25528 w 25528"/>
                <a:gd name="connsiteY0" fmla="*/ 25550 h 25550"/>
                <a:gd name="connsiteX1" fmla="*/ 0 w 25528"/>
                <a:gd name="connsiteY1" fmla="*/ 25550 h 25550"/>
                <a:gd name="connsiteX2" fmla="*/ 12769 w 25528"/>
                <a:gd name="connsiteY2" fmla="*/ 0 h 25550"/>
                <a:gd name="connsiteX3" fmla="*/ 25528 w 25528"/>
                <a:gd name="connsiteY3" fmla="*/ 25550 h 25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528" h="25550">
                  <a:moveTo>
                    <a:pt x="25528" y="25550"/>
                  </a:moveTo>
                  <a:lnTo>
                    <a:pt x="0" y="25550"/>
                  </a:lnTo>
                  <a:lnTo>
                    <a:pt x="12769" y="0"/>
                  </a:lnTo>
                  <a:lnTo>
                    <a:pt x="25528" y="25550"/>
                  </a:lnTo>
                  <a:close/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9" name="Free-form: Shape 158">
              <a:extLst>
                <a:ext uri="{FF2B5EF4-FFF2-40B4-BE49-F238E27FC236}">
                  <a16:creationId xmlns:a16="http://schemas.microsoft.com/office/drawing/2014/main" id="{B54FEBB6-5AFC-1D9B-D4A5-1F0FB4123398}"/>
                </a:ext>
              </a:extLst>
            </p:cNvPr>
            <p:cNvSpPr/>
            <p:nvPr/>
          </p:nvSpPr>
          <p:spPr>
            <a:xfrm>
              <a:off x="7799972" y="3594306"/>
              <a:ext cx="25528" cy="25550"/>
            </a:xfrm>
            <a:custGeom>
              <a:avLst/>
              <a:gdLst>
                <a:gd name="connsiteX0" fmla="*/ 25528 w 25528"/>
                <a:gd name="connsiteY0" fmla="*/ 25550 h 25550"/>
                <a:gd name="connsiteX1" fmla="*/ 0 w 25528"/>
                <a:gd name="connsiteY1" fmla="*/ 25550 h 25550"/>
                <a:gd name="connsiteX2" fmla="*/ 12759 w 25528"/>
                <a:gd name="connsiteY2" fmla="*/ 0 h 25550"/>
                <a:gd name="connsiteX3" fmla="*/ 25528 w 25528"/>
                <a:gd name="connsiteY3" fmla="*/ 25550 h 25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528" h="25550">
                  <a:moveTo>
                    <a:pt x="25528" y="25550"/>
                  </a:moveTo>
                  <a:lnTo>
                    <a:pt x="0" y="25550"/>
                  </a:lnTo>
                  <a:lnTo>
                    <a:pt x="12759" y="0"/>
                  </a:lnTo>
                  <a:lnTo>
                    <a:pt x="25528" y="25550"/>
                  </a:lnTo>
                  <a:close/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0" name="Free-form: Shape 159">
              <a:extLst>
                <a:ext uri="{FF2B5EF4-FFF2-40B4-BE49-F238E27FC236}">
                  <a16:creationId xmlns:a16="http://schemas.microsoft.com/office/drawing/2014/main" id="{BC977EFE-21CD-C221-7FA4-88F17F45DAA4}"/>
                </a:ext>
              </a:extLst>
            </p:cNvPr>
            <p:cNvSpPr/>
            <p:nvPr/>
          </p:nvSpPr>
          <p:spPr>
            <a:xfrm>
              <a:off x="8148467" y="3638536"/>
              <a:ext cx="25528" cy="25550"/>
            </a:xfrm>
            <a:custGeom>
              <a:avLst/>
              <a:gdLst>
                <a:gd name="connsiteX0" fmla="*/ 25528 w 25528"/>
                <a:gd name="connsiteY0" fmla="*/ 25550 h 25550"/>
                <a:gd name="connsiteX1" fmla="*/ 0 w 25528"/>
                <a:gd name="connsiteY1" fmla="*/ 25550 h 25550"/>
                <a:gd name="connsiteX2" fmla="*/ 12759 w 25528"/>
                <a:gd name="connsiteY2" fmla="*/ 0 h 25550"/>
                <a:gd name="connsiteX3" fmla="*/ 25528 w 25528"/>
                <a:gd name="connsiteY3" fmla="*/ 25550 h 25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528" h="25550">
                  <a:moveTo>
                    <a:pt x="25528" y="25550"/>
                  </a:moveTo>
                  <a:lnTo>
                    <a:pt x="0" y="25550"/>
                  </a:lnTo>
                  <a:lnTo>
                    <a:pt x="12759" y="0"/>
                  </a:lnTo>
                  <a:lnTo>
                    <a:pt x="25528" y="25550"/>
                  </a:lnTo>
                  <a:close/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1" name="Free-form: Shape 160">
              <a:extLst>
                <a:ext uri="{FF2B5EF4-FFF2-40B4-BE49-F238E27FC236}">
                  <a16:creationId xmlns:a16="http://schemas.microsoft.com/office/drawing/2014/main" id="{65692BB6-929D-A1A8-F310-77E19F5658E5}"/>
                </a:ext>
              </a:extLst>
            </p:cNvPr>
            <p:cNvSpPr/>
            <p:nvPr/>
          </p:nvSpPr>
          <p:spPr>
            <a:xfrm>
              <a:off x="8502753" y="3838533"/>
              <a:ext cx="25528" cy="25550"/>
            </a:xfrm>
            <a:custGeom>
              <a:avLst/>
              <a:gdLst>
                <a:gd name="connsiteX0" fmla="*/ 25528 w 25528"/>
                <a:gd name="connsiteY0" fmla="*/ 25550 h 25550"/>
                <a:gd name="connsiteX1" fmla="*/ 0 w 25528"/>
                <a:gd name="connsiteY1" fmla="*/ 25550 h 25550"/>
                <a:gd name="connsiteX2" fmla="*/ 12769 w 25528"/>
                <a:gd name="connsiteY2" fmla="*/ 0 h 25550"/>
                <a:gd name="connsiteX3" fmla="*/ 25528 w 25528"/>
                <a:gd name="connsiteY3" fmla="*/ 25550 h 25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528" h="25550">
                  <a:moveTo>
                    <a:pt x="25528" y="25550"/>
                  </a:moveTo>
                  <a:lnTo>
                    <a:pt x="0" y="25550"/>
                  </a:lnTo>
                  <a:lnTo>
                    <a:pt x="12769" y="0"/>
                  </a:lnTo>
                  <a:lnTo>
                    <a:pt x="25528" y="25550"/>
                  </a:lnTo>
                  <a:close/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2" name="Free-form: Shape 161">
              <a:extLst>
                <a:ext uri="{FF2B5EF4-FFF2-40B4-BE49-F238E27FC236}">
                  <a16:creationId xmlns:a16="http://schemas.microsoft.com/office/drawing/2014/main" id="{D6543E72-5AD1-858A-609A-9EF8CCF86730}"/>
                </a:ext>
              </a:extLst>
            </p:cNvPr>
            <p:cNvSpPr/>
            <p:nvPr/>
          </p:nvSpPr>
          <p:spPr>
            <a:xfrm>
              <a:off x="8849297" y="3865169"/>
              <a:ext cx="25528" cy="25550"/>
            </a:xfrm>
            <a:custGeom>
              <a:avLst/>
              <a:gdLst>
                <a:gd name="connsiteX0" fmla="*/ 25528 w 25528"/>
                <a:gd name="connsiteY0" fmla="*/ 25550 h 25550"/>
                <a:gd name="connsiteX1" fmla="*/ 0 w 25528"/>
                <a:gd name="connsiteY1" fmla="*/ 25550 h 25550"/>
                <a:gd name="connsiteX2" fmla="*/ 12769 w 25528"/>
                <a:gd name="connsiteY2" fmla="*/ 0 h 25550"/>
                <a:gd name="connsiteX3" fmla="*/ 25528 w 25528"/>
                <a:gd name="connsiteY3" fmla="*/ 25550 h 25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528" h="25550">
                  <a:moveTo>
                    <a:pt x="25528" y="25550"/>
                  </a:moveTo>
                  <a:lnTo>
                    <a:pt x="0" y="25550"/>
                  </a:lnTo>
                  <a:lnTo>
                    <a:pt x="12769" y="0"/>
                  </a:lnTo>
                  <a:lnTo>
                    <a:pt x="25528" y="25550"/>
                  </a:lnTo>
                  <a:close/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3" name="Free-form: Shape 162">
              <a:extLst>
                <a:ext uri="{FF2B5EF4-FFF2-40B4-BE49-F238E27FC236}">
                  <a16:creationId xmlns:a16="http://schemas.microsoft.com/office/drawing/2014/main" id="{827C3A0D-E9DF-CA7F-9C2D-D2E203AF97C3}"/>
                </a:ext>
              </a:extLst>
            </p:cNvPr>
            <p:cNvSpPr/>
            <p:nvPr/>
          </p:nvSpPr>
          <p:spPr>
            <a:xfrm>
              <a:off x="9203405" y="3893058"/>
              <a:ext cx="25528" cy="25550"/>
            </a:xfrm>
            <a:custGeom>
              <a:avLst/>
              <a:gdLst>
                <a:gd name="connsiteX0" fmla="*/ 25528 w 25528"/>
                <a:gd name="connsiteY0" fmla="*/ 25550 h 25550"/>
                <a:gd name="connsiteX1" fmla="*/ 0 w 25528"/>
                <a:gd name="connsiteY1" fmla="*/ 25550 h 25550"/>
                <a:gd name="connsiteX2" fmla="*/ 12769 w 25528"/>
                <a:gd name="connsiteY2" fmla="*/ 0 h 25550"/>
                <a:gd name="connsiteX3" fmla="*/ 25528 w 25528"/>
                <a:gd name="connsiteY3" fmla="*/ 25550 h 25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528" h="25550">
                  <a:moveTo>
                    <a:pt x="25528" y="25550"/>
                  </a:moveTo>
                  <a:lnTo>
                    <a:pt x="0" y="25550"/>
                  </a:lnTo>
                  <a:lnTo>
                    <a:pt x="12769" y="0"/>
                  </a:lnTo>
                  <a:lnTo>
                    <a:pt x="25528" y="25550"/>
                  </a:lnTo>
                  <a:close/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4" name="Free-form: Shape 163">
              <a:extLst>
                <a:ext uri="{FF2B5EF4-FFF2-40B4-BE49-F238E27FC236}">
                  <a16:creationId xmlns:a16="http://schemas.microsoft.com/office/drawing/2014/main" id="{635943E9-77D8-9443-1318-D37BF0098702}"/>
                </a:ext>
              </a:extLst>
            </p:cNvPr>
            <p:cNvSpPr/>
            <p:nvPr/>
          </p:nvSpPr>
          <p:spPr>
            <a:xfrm>
              <a:off x="9552600" y="3891962"/>
              <a:ext cx="25528" cy="25550"/>
            </a:xfrm>
            <a:custGeom>
              <a:avLst/>
              <a:gdLst>
                <a:gd name="connsiteX0" fmla="*/ 25528 w 25528"/>
                <a:gd name="connsiteY0" fmla="*/ 25550 h 25550"/>
                <a:gd name="connsiteX1" fmla="*/ 0 w 25528"/>
                <a:gd name="connsiteY1" fmla="*/ 25550 h 25550"/>
                <a:gd name="connsiteX2" fmla="*/ 12769 w 25528"/>
                <a:gd name="connsiteY2" fmla="*/ 0 h 25550"/>
                <a:gd name="connsiteX3" fmla="*/ 25528 w 25528"/>
                <a:gd name="connsiteY3" fmla="*/ 25550 h 25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528" h="25550">
                  <a:moveTo>
                    <a:pt x="25528" y="25550"/>
                  </a:moveTo>
                  <a:lnTo>
                    <a:pt x="0" y="25550"/>
                  </a:lnTo>
                  <a:lnTo>
                    <a:pt x="12769" y="0"/>
                  </a:lnTo>
                  <a:lnTo>
                    <a:pt x="25528" y="25550"/>
                  </a:lnTo>
                  <a:close/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5" name="Free-form: Shape 164">
              <a:extLst>
                <a:ext uri="{FF2B5EF4-FFF2-40B4-BE49-F238E27FC236}">
                  <a16:creationId xmlns:a16="http://schemas.microsoft.com/office/drawing/2014/main" id="{D2F926F6-7E4B-D555-9B75-4505D84BE2F1}"/>
                </a:ext>
              </a:extLst>
            </p:cNvPr>
            <p:cNvSpPr/>
            <p:nvPr/>
          </p:nvSpPr>
          <p:spPr>
            <a:xfrm>
              <a:off x="9901408" y="3891962"/>
              <a:ext cx="25528" cy="25550"/>
            </a:xfrm>
            <a:custGeom>
              <a:avLst/>
              <a:gdLst>
                <a:gd name="connsiteX0" fmla="*/ 25528 w 25528"/>
                <a:gd name="connsiteY0" fmla="*/ 25550 h 25550"/>
                <a:gd name="connsiteX1" fmla="*/ 0 w 25528"/>
                <a:gd name="connsiteY1" fmla="*/ 25550 h 25550"/>
                <a:gd name="connsiteX2" fmla="*/ 12769 w 25528"/>
                <a:gd name="connsiteY2" fmla="*/ 0 h 25550"/>
                <a:gd name="connsiteX3" fmla="*/ 25528 w 25528"/>
                <a:gd name="connsiteY3" fmla="*/ 25550 h 25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528" h="25550">
                  <a:moveTo>
                    <a:pt x="25528" y="25550"/>
                  </a:moveTo>
                  <a:lnTo>
                    <a:pt x="0" y="25550"/>
                  </a:lnTo>
                  <a:lnTo>
                    <a:pt x="12769" y="0"/>
                  </a:lnTo>
                  <a:lnTo>
                    <a:pt x="25528" y="25550"/>
                  </a:lnTo>
                  <a:close/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6" name="Free-form: Shape 165">
              <a:extLst>
                <a:ext uri="{FF2B5EF4-FFF2-40B4-BE49-F238E27FC236}">
                  <a16:creationId xmlns:a16="http://schemas.microsoft.com/office/drawing/2014/main" id="{88441C64-2CEE-3CA8-991A-6F54A1EABD28}"/>
                </a:ext>
              </a:extLst>
            </p:cNvPr>
            <p:cNvSpPr/>
            <p:nvPr/>
          </p:nvSpPr>
          <p:spPr>
            <a:xfrm>
              <a:off x="10253659" y="3893058"/>
              <a:ext cx="25528" cy="25550"/>
            </a:xfrm>
            <a:custGeom>
              <a:avLst/>
              <a:gdLst>
                <a:gd name="connsiteX0" fmla="*/ 25528 w 25528"/>
                <a:gd name="connsiteY0" fmla="*/ 25550 h 25550"/>
                <a:gd name="connsiteX1" fmla="*/ 0 w 25528"/>
                <a:gd name="connsiteY1" fmla="*/ 25550 h 25550"/>
                <a:gd name="connsiteX2" fmla="*/ 12759 w 25528"/>
                <a:gd name="connsiteY2" fmla="*/ 0 h 25550"/>
                <a:gd name="connsiteX3" fmla="*/ 25528 w 25528"/>
                <a:gd name="connsiteY3" fmla="*/ 25550 h 25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528" h="25550">
                  <a:moveTo>
                    <a:pt x="25528" y="25550"/>
                  </a:moveTo>
                  <a:lnTo>
                    <a:pt x="0" y="25550"/>
                  </a:lnTo>
                  <a:lnTo>
                    <a:pt x="12759" y="0"/>
                  </a:lnTo>
                  <a:lnTo>
                    <a:pt x="25528" y="25550"/>
                  </a:lnTo>
                  <a:close/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7" name="Free-form: Shape 166">
              <a:extLst>
                <a:ext uri="{FF2B5EF4-FFF2-40B4-BE49-F238E27FC236}">
                  <a16:creationId xmlns:a16="http://schemas.microsoft.com/office/drawing/2014/main" id="{148ABCD3-F2A6-A98F-F107-3FBE8D9C88C8}"/>
                </a:ext>
              </a:extLst>
            </p:cNvPr>
            <p:cNvSpPr/>
            <p:nvPr/>
          </p:nvSpPr>
          <p:spPr>
            <a:xfrm>
              <a:off x="10608602" y="3887190"/>
              <a:ext cx="25528" cy="25550"/>
            </a:xfrm>
            <a:custGeom>
              <a:avLst/>
              <a:gdLst>
                <a:gd name="connsiteX0" fmla="*/ 25528 w 25528"/>
                <a:gd name="connsiteY0" fmla="*/ 25550 h 25550"/>
                <a:gd name="connsiteX1" fmla="*/ 0 w 25528"/>
                <a:gd name="connsiteY1" fmla="*/ 25550 h 25550"/>
                <a:gd name="connsiteX2" fmla="*/ 12769 w 25528"/>
                <a:gd name="connsiteY2" fmla="*/ 0 h 25550"/>
                <a:gd name="connsiteX3" fmla="*/ 25528 w 25528"/>
                <a:gd name="connsiteY3" fmla="*/ 25550 h 25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528" h="25550">
                  <a:moveTo>
                    <a:pt x="25528" y="25550"/>
                  </a:moveTo>
                  <a:lnTo>
                    <a:pt x="0" y="25550"/>
                  </a:lnTo>
                  <a:lnTo>
                    <a:pt x="12769" y="0"/>
                  </a:lnTo>
                  <a:lnTo>
                    <a:pt x="25528" y="25550"/>
                  </a:lnTo>
                  <a:close/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8" name="Free-form: Shape 167">
              <a:extLst>
                <a:ext uri="{FF2B5EF4-FFF2-40B4-BE49-F238E27FC236}">
                  <a16:creationId xmlns:a16="http://schemas.microsoft.com/office/drawing/2014/main" id="{1F460A56-491E-8A73-FACE-633503E9EB2C}"/>
                </a:ext>
              </a:extLst>
            </p:cNvPr>
            <p:cNvSpPr/>
            <p:nvPr/>
          </p:nvSpPr>
          <p:spPr>
            <a:xfrm>
              <a:off x="10957661" y="3883598"/>
              <a:ext cx="25528" cy="25550"/>
            </a:xfrm>
            <a:custGeom>
              <a:avLst/>
              <a:gdLst>
                <a:gd name="connsiteX0" fmla="*/ 25528 w 25528"/>
                <a:gd name="connsiteY0" fmla="*/ 25550 h 25550"/>
                <a:gd name="connsiteX1" fmla="*/ 0 w 25528"/>
                <a:gd name="connsiteY1" fmla="*/ 25550 h 25550"/>
                <a:gd name="connsiteX2" fmla="*/ 12769 w 25528"/>
                <a:gd name="connsiteY2" fmla="*/ 0 h 25550"/>
                <a:gd name="connsiteX3" fmla="*/ 25528 w 25528"/>
                <a:gd name="connsiteY3" fmla="*/ 25550 h 25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528" h="25550">
                  <a:moveTo>
                    <a:pt x="25528" y="25550"/>
                  </a:moveTo>
                  <a:lnTo>
                    <a:pt x="0" y="25550"/>
                  </a:lnTo>
                  <a:lnTo>
                    <a:pt x="12769" y="0"/>
                  </a:lnTo>
                  <a:lnTo>
                    <a:pt x="25528" y="25550"/>
                  </a:lnTo>
                  <a:close/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69" name="Graphic 14">
              <a:extLst>
                <a:ext uri="{FF2B5EF4-FFF2-40B4-BE49-F238E27FC236}">
                  <a16:creationId xmlns:a16="http://schemas.microsoft.com/office/drawing/2014/main" id="{5EDE8323-C90E-3DE1-0673-0A4925642E7B}"/>
                </a:ext>
              </a:extLst>
            </p:cNvPr>
            <p:cNvGrpSpPr/>
            <p:nvPr/>
          </p:nvGrpSpPr>
          <p:grpSpPr>
            <a:xfrm>
              <a:off x="7786712" y="3544678"/>
              <a:ext cx="52036" cy="123334"/>
              <a:chOff x="7786712" y="3544678"/>
              <a:chExt cx="52036" cy="123334"/>
            </a:xfrm>
            <a:noFill/>
          </p:grpSpPr>
          <p:sp>
            <p:nvSpPr>
              <p:cNvPr id="170" name="Free-form: Shape 169">
                <a:extLst>
                  <a:ext uri="{FF2B5EF4-FFF2-40B4-BE49-F238E27FC236}">
                    <a16:creationId xmlns:a16="http://schemas.microsoft.com/office/drawing/2014/main" id="{CDE95A80-94F7-D1F6-9247-7729DCBFB70E}"/>
                  </a:ext>
                </a:extLst>
              </p:cNvPr>
              <p:cNvSpPr/>
              <p:nvPr/>
            </p:nvSpPr>
            <p:spPr>
              <a:xfrm>
                <a:off x="7786712" y="3544678"/>
                <a:ext cx="52036" cy="10441"/>
              </a:xfrm>
              <a:custGeom>
                <a:avLst/>
                <a:gdLst>
                  <a:gd name="connsiteX0" fmla="*/ 0 w 52036"/>
                  <a:gd name="connsiteY0" fmla="*/ 0 h 10441"/>
                  <a:gd name="connsiteX1" fmla="*/ 26019 w 52036"/>
                  <a:gd name="connsiteY1" fmla="*/ 0 h 10441"/>
                  <a:gd name="connsiteX2" fmla="*/ 52037 w 52036"/>
                  <a:gd name="connsiteY2" fmla="*/ 0 h 10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2036" h="10441">
                    <a:moveTo>
                      <a:pt x="0" y="0"/>
                    </a:moveTo>
                    <a:lnTo>
                      <a:pt x="26019" y="0"/>
                    </a:lnTo>
                    <a:lnTo>
                      <a:pt x="52037" y="0"/>
                    </a:lnTo>
                  </a:path>
                </a:pathLst>
              </a:custGeom>
              <a:noFill/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71" name="Free-form: Shape 170">
                <a:extLst>
                  <a:ext uri="{FF2B5EF4-FFF2-40B4-BE49-F238E27FC236}">
                    <a16:creationId xmlns:a16="http://schemas.microsoft.com/office/drawing/2014/main" id="{8A0C33D5-00CA-85A8-78BA-5E2E2983A2B2}"/>
                  </a:ext>
                </a:extLst>
              </p:cNvPr>
              <p:cNvSpPr/>
              <p:nvPr/>
            </p:nvSpPr>
            <p:spPr>
              <a:xfrm>
                <a:off x="7812730" y="3544678"/>
                <a:ext cx="10432" cy="123334"/>
              </a:xfrm>
              <a:custGeom>
                <a:avLst/>
                <a:gdLst>
                  <a:gd name="connsiteX0" fmla="*/ 0 w 10432"/>
                  <a:gd name="connsiteY0" fmla="*/ 123335 h 123334"/>
                  <a:gd name="connsiteX1" fmla="*/ 0 w 10432"/>
                  <a:gd name="connsiteY1" fmla="*/ 0 h 1233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0432" h="123334">
                    <a:moveTo>
                      <a:pt x="0" y="123335"/>
                    </a:moveTo>
                    <a:lnTo>
                      <a:pt x="0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72" name="Free-form: Shape 171">
                <a:extLst>
                  <a:ext uri="{FF2B5EF4-FFF2-40B4-BE49-F238E27FC236}">
                    <a16:creationId xmlns:a16="http://schemas.microsoft.com/office/drawing/2014/main" id="{BAE411D5-93C6-0834-7C0A-745FCA22C725}"/>
                  </a:ext>
                </a:extLst>
              </p:cNvPr>
              <p:cNvSpPr/>
              <p:nvPr/>
            </p:nvSpPr>
            <p:spPr>
              <a:xfrm>
                <a:off x="7786712" y="3668013"/>
                <a:ext cx="52036" cy="10441"/>
              </a:xfrm>
              <a:custGeom>
                <a:avLst/>
                <a:gdLst>
                  <a:gd name="connsiteX0" fmla="*/ 0 w 52036"/>
                  <a:gd name="connsiteY0" fmla="*/ 0 h 10441"/>
                  <a:gd name="connsiteX1" fmla="*/ 52037 w 52036"/>
                  <a:gd name="connsiteY1" fmla="*/ 0 h 10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2036" h="10441">
                    <a:moveTo>
                      <a:pt x="0" y="0"/>
                    </a:moveTo>
                    <a:lnTo>
                      <a:pt x="52037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73" name="Graphic 14">
              <a:extLst>
                <a:ext uri="{FF2B5EF4-FFF2-40B4-BE49-F238E27FC236}">
                  <a16:creationId xmlns:a16="http://schemas.microsoft.com/office/drawing/2014/main" id="{F5BB272C-9AAE-8542-240B-3ECE9AE44178}"/>
                </a:ext>
              </a:extLst>
            </p:cNvPr>
            <p:cNvGrpSpPr/>
            <p:nvPr/>
          </p:nvGrpSpPr>
          <p:grpSpPr>
            <a:xfrm>
              <a:off x="8135207" y="3578581"/>
              <a:ext cx="52037" cy="137096"/>
              <a:chOff x="8135207" y="3578581"/>
              <a:chExt cx="52037" cy="137096"/>
            </a:xfrm>
            <a:noFill/>
          </p:grpSpPr>
          <p:sp>
            <p:nvSpPr>
              <p:cNvPr id="174" name="Free-form: Shape 173">
                <a:extLst>
                  <a:ext uri="{FF2B5EF4-FFF2-40B4-BE49-F238E27FC236}">
                    <a16:creationId xmlns:a16="http://schemas.microsoft.com/office/drawing/2014/main" id="{BDCBE4AF-25B0-CBEA-9EE9-5CACC63F3929}"/>
                  </a:ext>
                </a:extLst>
              </p:cNvPr>
              <p:cNvSpPr/>
              <p:nvPr/>
            </p:nvSpPr>
            <p:spPr>
              <a:xfrm>
                <a:off x="8135207" y="3578581"/>
                <a:ext cx="52037" cy="10441"/>
              </a:xfrm>
              <a:custGeom>
                <a:avLst/>
                <a:gdLst>
                  <a:gd name="connsiteX0" fmla="*/ 0 w 52037"/>
                  <a:gd name="connsiteY0" fmla="*/ 0 h 10441"/>
                  <a:gd name="connsiteX1" fmla="*/ 26019 w 52037"/>
                  <a:gd name="connsiteY1" fmla="*/ 0 h 10441"/>
                  <a:gd name="connsiteX2" fmla="*/ 52037 w 52037"/>
                  <a:gd name="connsiteY2" fmla="*/ 0 h 10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2037" h="10441">
                    <a:moveTo>
                      <a:pt x="0" y="0"/>
                    </a:moveTo>
                    <a:lnTo>
                      <a:pt x="26019" y="0"/>
                    </a:lnTo>
                    <a:lnTo>
                      <a:pt x="52037" y="0"/>
                    </a:lnTo>
                  </a:path>
                </a:pathLst>
              </a:custGeom>
              <a:noFill/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75" name="Free-form: Shape 174">
                <a:extLst>
                  <a:ext uri="{FF2B5EF4-FFF2-40B4-BE49-F238E27FC236}">
                    <a16:creationId xmlns:a16="http://schemas.microsoft.com/office/drawing/2014/main" id="{36870578-9098-5161-B9BF-BEDECB0BBE77}"/>
                  </a:ext>
                </a:extLst>
              </p:cNvPr>
              <p:cNvSpPr/>
              <p:nvPr/>
            </p:nvSpPr>
            <p:spPr>
              <a:xfrm>
                <a:off x="8161226" y="3578581"/>
                <a:ext cx="10432" cy="137096"/>
              </a:xfrm>
              <a:custGeom>
                <a:avLst/>
                <a:gdLst>
                  <a:gd name="connsiteX0" fmla="*/ 0 w 10432"/>
                  <a:gd name="connsiteY0" fmla="*/ 137097 h 137096"/>
                  <a:gd name="connsiteX1" fmla="*/ 0 w 10432"/>
                  <a:gd name="connsiteY1" fmla="*/ 0 h 137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0432" h="137096">
                    <a:moveTo>
                      <a:pt x="0" y="137097"/>
                    </a:moveTo>
                    <a:lnTo>
                      <a:pt x="0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76" name="Free-form: Shape 175">
                <a:extLst>
                  <a:ext uri="{FF2B5EF4-FFF2-40B4-BE49-F238E27FC236}">
                    <a16:creationId xmlns:a16="http://schemas.microsoft.com/office/drawing/2014/main" id="{D258A851-59C6-8DFE-E2FD-9D77C6D525B5}"/>
                  </a:ext>
                </a:extLst>
              </p:cNvPr>
              <p:cNvSpPr/>
              <p:nvPr/>
            </p:nvSpPr>
            <p:spPr>
              <a:xfrm>
                <a:off x="8135207" y="3715678"/>
                <a:ext cx="52036" cy="10441"/>
              </a:xfrm>
              <a:custGeom>
                <a:avLst/>
                <a:gdLst>
                  <a:gd name="connsiteX0" fmla="*/ 0 w 52036"/>
                  <a:gd name="connsiteY0" fmla="*/ 0 h 10441"/>
                  <a:gd name="connsiteX1" fmla="*/ 52037 w 52036"/>
                  <a:gd name="connsiteY1" fmla="*/ 0 h 10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2036" h="10441">
                    <a:moveTo>
                      <a:pt x="0" y="0"/>
                    </a:moveTo>
                    <a:lnTo>
                      <a:pt x="52037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77" name="Graphic 14">
              <a:extLst>
                <a:ext uri="{FF2B5EF4-FFF2-40B4-BE49-F238E27FC236}">
                  <a16:creationId xmlns:a16="http://schemas.microsoft.com/office/drawing/2014/main" id="{24813345-115D-1B32-9284-D611309E282E}"/>
                </a:ext>
              </a:extLst>
            </p:cNvPr>
            <p:cNvGrpSpPr/>
            <p:nvPr/>
          </p:nvGrpSpPr>
          <p:grpSpPr>
            <a:xfrm>
              <a:off x="8489503" y="3829177"/>
              <a:ext cx="52037" cy="41264"/>
              <a:chOff x="8489503" y="3829177"/>
              <a:chExt cx="52037" cy="41264"/>
            </a:xfrm>
            <a:noFill/>
          </p:grpSpPr>
          <p:sp>
            <p:nvSpPr>
              <p:cNvPr id="178" name="Free-form: Shape 177">
                <a:extLst>
                  <a:ext uri="{FF2B5EF4-FFF2-40B4-BE49-F238E27FC236}">
                    <a16:creationId xmlns:a16="http://schemas.microsoft.com/office/drawing/2014/main" id="{1DCE836D-6D9E-A70A-BB56-ABC10E5CEB58}"/>
                  </a:ext>
                </a:extLst>
              </p:cNvPr>
              <p:cNvSpPr/>
              <p:nvPr/>
            </p:nvSpPr>
            <p:spPr>
              <a:xfrm>
                <a:off x="8489503" y="3829177"/>
                <a:ext cx="52037" cy="10441"/>
              </a:xfrm>
              <a:custGeom>
                <a:avLst/>
                <a:gdLst>
                  <a:gd name="connsiteX0" fmla="*/ 0 w 52037"/>
                  <a:gd name="connsiteY0" fmla="*/ 0 h 10441"/>
                  <a:gd name="connsiteX1" fmla="*/ 26019 w 52037"/>
                  <a:gd name="connsiteY1" fmla="*/ 0 h 10441"/>
                  <a:gd name="connsiteX2" fmla="*/ 52037 w 52037"/>
                  <a:gd name="connsiteY2" fmla="*/ 0 h 10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2037" h="10441">
                    <a:moveTo>
                      <a:pt x="0" y="0"/>
                    </a:moveTo>
                    <a:lnTo>
                      <a:pt x="26019" y="0"/>
                    </a:lnTo>
                    <a:lnTo>
                      <a:pt x="52037" y="0"/>
                    </a:lnTo>
                  </a:path>
                </a:pathLst>
              </a:custGeom>
              <a:noFill/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79" name="Free-form: Shape 178">
                <a:extLst>
                  <a:ext uri="{FF2B5EF4-FFF2-40B4-BE49-F238E27FC236}">
                    <a16:creationId xmlns:a16="http://schemas.microsoft.com/office/drawing/2014/main" id="{BA89D45A-0939-96CF-DB7E-E7F56989CF29}"/>
                  </a:ext>
                </a:extLst>
              </p:cNvPr>
              <p:cNvSpPr/>
              <p:nvPr/>
            </p:nvSpPr>
            <p:spPr>
              <a:xfrm>
                <a:off x="8515522" y="3829177"/>
                <a:ext cx="10432" cy="41264"/>
              </a:xfrm>
              <a:custGeom>
                <a:avLst/>
                <a:gdLst>
                  <a:gd name="connsiteX0" fmla="*/ 0 w 10432"/>
                  <a:gd name="connsiteY0" fmla="*/ 41265 h 41264"/>
                  <a:gd name="connsiteX1" fmla="*/ 0 w 10432"/>
                  <a:gd name="connsiteY1" fmla="*/ 0 h 412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0432" h="41264">
                    <a:moveTo>
                      <a:pt x="0" y="41265"/>
                    </a:moveTo>
                    <a:lnTo>
                      <a:pt x="0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0" name="Free-form: Shape 179">
                <a:extLst>
                  <a:ext uri="{FF2B5EF4-FFF2-40B4-BE49-F238E27FC236}">
                    <a16:creationId xmlns:a16="http://schemas.microsoft.com/office/drawing/2014/main" id="{6D5C9891-85A6-6C39-3ED4-8FEDFBDE9B8C}"/>
                  </a:ext>
                </a:extLst>
              </p:cNvPr>
              <p:cNvSpPr/>
              <p:nvPr/>
            </p:nvSpPr>
            <p:spPr>
              <a:xfrm>
                <a:off x="8489503" y="3870442"/>
                <a:ext cx="52036" cy="10441"/>
              </a:xfrm>
              <a:custGeom>
                <a:avLst/>
                <a:gdLst>
                  <a:gd name="connsiteX0" fmla="*/ 0 w 52036"/>
                  <a:gd name="connsiteY0" fmla="*/ 0 h 10441"/>
                  <a:gd name="connsiteX1" fmla="*/ 52037 w 52036"/>
                  <a:gd name="connsiteY1" fmla="*/ 0 h 10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2036" h="10441">
                    <a:moveTo>
                      <a:pt x="0" y="0"/>
                    </a:moveTo>
                    <a:lnTo>
                      <a:pt x="52037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81" name="Graphic 14">
              <a:extLst>
                <a:ext uri="{FF2B5EF4-FFF2-40B4-BE49-F238E27FC236}">
                  <a16:creationId xmlns:a16="http://schemas.microsoft.com/office/drawing/2014/main" id="{587CC2AB-2DAE-738A-D5A0-65F61CA3ACB2}"/>
                </a:ext>
              </a:extLst>
            </p:cNvPr>
            <p:cNvGrpSpPr/>
            <p:nvPr/>
          </p:nvGrpSpPr>
          <p:grpSpPr>
            <a:xfrm>
              <a:off x="8836048" y="3861849"/>
              <a:ext cx="52037" cy="41264"/>
              <a:chOff x="8836048" y="3861849"/>
              <a:chExt cx="52037" cy="41264"/>
            </a:xfrm>
            <a:noFill/>
          </p:grpSpPr>
          <p:sp>
            <p:nvSpPr>
              <p:cNvPr id="182" name="Free-form: Shape 181">
                <a:extLst>
                  <a:ext uri="{FF2B5EF4-FFF2-40B4-BE49-F238E27FC236}">
                    <a16:creationId xmlns:a16="http://schemas.microsoft.com/office/drawing/2014/main" id="{06BE094D-D5DF-6221-DA6B-009E64EF5B76}"/>
                  </a:ext>
                </a:extLst>
              </p:cNvPr>
              <p:cNvSpPr/>
              <p:nvPr/>
            </p:nvSpPr>
            <p:spPr>
              <a:xfrm>
                <a:off x="8836048" y="3861849"/>
                <a:ext cx="52037" cy="10441"/>
              </a:xfrm>
              <a:custGeom>
                <a:avLst/>
                <a:gdLst>
                  <a:gd name="connsiteX0" fmla="*/ 0 w 52037"/>
                  <a:gd name="connsiteY0" fmla="*/ 0 h 10441"/>
                  <a:gd name="connsiteX1" fmla="*/ 26018 w 52037"/>
                  <a:gd name="connsiteY1" fmla="*/ 0 h 10441"/>
                  <a:gd name="connsiteX2" fmla="*/ 52037 w 52037"/>
                  <a:gd name="connsiteY2" fmla="*/ 0 h 10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2037" h="10441">
                    <a:moveTo>
                      <a:pt x="0" y="0"/>
                    </a:moveTo>
                    <a:lnTo>
                      <a:pt x="26018" y="0"/>
                    </a:lnTo>
                    <a:lnTo>
                      <a:pt x="52037" y="0"/>
                    </a:lnTo>
                  </a:path>
                </a:pathLst>
              </a:custGeom>
              <a:noFill/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3" name="Free-form: Shape 182">
                <a:extLst>
                  <a:ext uri="{FF2B5EF4-FFF2-40B4-BE49-F238E27FC236}">
                    <a16:creationId xmlns:a16="http://schemas.microsoft.com/office/drawing/2014/main" id="{02FEE2BA-604B-AD53-EEDC-F768BCD9CD92}"/>
                  </a:ext>
                </a:extLst>
              </p:cNvPr>
              <p:cNvSpPr/>
              <p:nvPr/>
            </p:nvSpPr>
            <p:spPr>
              <a:xfrm>
                <a:off x="8862066" y="3861849"/>
                <a:ext cx="10432" cy="41264"/>
              </a:xfrm>
              <a:custGeom>
                <a:avLst/>
                <a:gdLst>
                  <a:gd name="connsiteX0" fmla="*/ 0 w 10432"/>
                  <a:gd name="connsiteY0" fmla="*/ 41265 h 41264"/>
                  <a:gd name="connsiteX1" fmla="*/ 0 w 10432"/>
                  <a:gd name="connsiteY1" fmla="*/ 0 h 412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0432" h="41264">
                    <a:moveTo>
                      <a:pt x="0" y="41265"/>
                    </a:moveTo>
                    <a:lnTo>
                      <a:pt x="0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4" name="Free-form: Shape 183">
                <a:extLst>
                  <a:ext uri="{FF2B5EF4-FFF2-40B4-BE49-F238E27FC236}">
                    <a16:creationId xmlns:a16="http://schemas.microsoft.com/office/drawing/2014/main" id="{44D74C49-5D82-A8F5-F811-89D956741883}"/>
                  </a:ext>
                </a:extLst>
              </p:cNvPr>
              <p:cNvSpPr/>
              <p:nvPr/>
            </p:nvSpPr>
            <p:spPr>
              <a:xfrm>
                <a:off x="8836048" y="3903113"/>
                <a:ext cx="52036" cy="10441"/>
              </a:xfrm>
              <a:custGeom>
                <a:avLst/>
                <a:gdLst>
                  <a:gd name="connsiteX0" fmla="*/ 0 w 52036"/>
                  <a:gd name="connsiteY0" fmla="*/ 0 h 10441"/>
                  <a:gd name="connsiteX1" fmla="*/ 52037 w 52036"/>
                  <a:gd name="connsiteY1" fmla="*/ 0 h 10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2036" h="10441">
                    <a:moveTo>
                      <a:pt x="0" y="0"/>
                    </a:moveTo>
                    <a:lnTo>
                      <a:pt x="52037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85" name="Graphic 14">
              <a:extLst>
                <a:ext uri="{FF2B5EF4-FFF2-40B4-BE49-F238E27FC236}">
                  <a16:creationId xmlns:a16="http://schemas.microsoft.com/office/drawing/2014/main" id="{CE3B4CCF-512C-431F-4D58-83EC838C0683}"/>
                </a:ext>
              </a:extLst>
            </p:cNvPr>
            <p:cNvGrpSpPr/>
            <p:nvPr/>
          </p:nvGrpSpPr>
          <p:grpSpPr>
            <a:xfrm>
              <a:off x="9190156" y="3897976"/>
              <a:ext cx="52037" cy="15244"/>
              <a:chOff x="9190156" y="3897976"/>
              <a:chExt cx="52037" cy="15244"/>
            </a:xfrm>
            <a:noFill/>
          </p:grpSpPr>
          <p:sp>
            <p:nvSpPr>
              <p:cNvPr id="186" name="Free-form: Shape 185">
                <a:extLst>
                  <a:ext uri="{FF2B5EF4-FFF2-40B4-BE49-F238E27FC236}">
                    <a16:creationId xmlns:a16="http://schemas.microsoft.com/office/drawing/2014/main" id="{8D1AB56B-E847-B7E7-19D1-D65F344EF998}"/>
                  </a:ext>
                </a:extLst>
              </p:cNvPr>
              <p:cNvSpPr/>
              <p:nvPr/>
            </p:nvSpPr>
            <p:spPr>
              <a:xfrm>
                <a:off x="9190156" y="3897976"/>
                <a:ext cx="52037" cy="10441"/>
              </a:xfrm>
              <a:custGeom>
                <a:avLst/>
                <a:gdLst>
                  <a:gd name="connsiteX0" fmla="*/ 0 w 52037"/>
                  <a:gd name="connsiteY0" fmla="*/ 0 h 10441"/>
                  <a:gd name="connsiteX1" fmla="*/ 26019 w 52037"/>
                  <a:gd name="connsiteY1" fmla="*/ 0 h 10441"/>
                  <a:gd name="connsiteX2" fmla="*/ 52037 w 52037"/>
                  <a:gd name="connsiteY2" fmla="*/ 0 h 10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2037" h="10441">
                    <a:moveTo>
                      <a:pt x="0" y="0"/>
                    </a:moveTo>
                    <a:lnTo>
                      <a:pt x="26019" y="0"/>
                    </a:lnTo>
                    <a:lnTo>
                      <a:pt x="52037" y="0"/>
                    </a:lnTo>
                  </a:path>
                </a:pathLst>
              </a:custGeom>
              <a:noFill/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7" name="Free-form: Shape 186">
                <a:extLst>
                  <a:ext uri="{FF2B5EF4-FFF2-40B4-BE49-F238E27FC236}">
                    <a16:creationId xmlns:a16="http://schemas.microsoft.com/office/drawing/2014/main" id="{4EDBA87D-0CCF-A7E8-C52B-AFE67B60AD9D}"/>
                  </a:ext>
                </a:extLst>
              </p:cNvPr>
              <p:cNvSpPr/>
              <p:nvPr/>
            </p:nvSpPr>
            <p:spPr>
              <a:xfrm>
                <a:off x="9216174" y="3897976"/>
                <a:ext cx="10432" cy="15244"/>
              </a:xfrm>
              <a:custGeom>
                <a:avLst/>
                <a:gdLst>
                  <a:gd name="connsiteX0" fmla="*/ 0 w 10432"/>
                  <a:gd name="connsiteY0" fmla="*/ 15245 h 15244"/>
                  <a:gd name="connsiteX1" fmla="*/ 0 w 10432"/>
                  <a:gd name="connsiteY1" fmla="*/ 0 h 152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0432" h="15244">
                    <a:moveTo>
                      <a:pt x="0" y="15245"/>
                    </a:moveTo>
                    <a:lnTo>
                      <a:pt x="0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8" name="Free-form: Shape 187">
                <a:extLst>
                  <a:ext uri="{FF2B5EF4-FFF2-40B4-BE49-F238E27FC236}">
                    <a16:creationId xmlns:a16="http://schemas.microsoft.com/office/drawing/2014/main" id="{2B7F1636-F932-67BB-B5AC-B293258D70EB}"/>
                  </a:ext>
                </a:extLst>
              </p:cNvPr>
              <p:cNvSpPr/>
              <p:nvPr/>
            </p:nvSpPr>
            <p:spPr>
              <a:xfrm>
                <a:off x="9190156" y="3913221"/>
                <a:ext cx="52036" cy="10441"/>
              </a:xfrm>
              <a:custGeom>
                <a:avLst/>
                <a:gdLst>
                  <a:gd name="connsiteX0" fmla="*/ 0 w 52036"/>
                  <a:gd name="connsiteY0" fmla="*/ 0 h 10441"/>
                  <a:gd name="connsiteX1" fmla="*/ 52037 w 52036"/>
                  <a:gd name="connsiteY1" fmla="*/ 0 h 10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2036" h="10441">
                    <a:moveTo>
                      <a:pt x="0" y="0"/>
                    </a:moveTo>
                    <a:lnTo>
                      <a:pt x="52037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89" name="Graphic 14">
              <a:extLst>
                <a:ext uri="{FF2B5EF4-FFF2-40B4-BE49-F238E27FC236}">
                  <a16:creationId xmlns:a16="http://schemas.microsoft.com/office/drawing/2014/main" id="{11163296-A662-0DE3-8B4E-E3FAD610E4CD}"/>
                </a:ext>
              </a:extLst>
            </p:cNvPr>
            <p:cNvGrpSpPr/>
            <p:nvPr/>
          </p:nvGrpSpPr>
          <p:grpSpPr>
            <a:xfrm>
              <a:off x="9539350" y="3892108"/>
              <a:ext cx="52036" cy="25404"/>
              <a:chOff x="9539350" y="3892108"/>
              <a:chExt cx="52036" cy="25404"/>
            </a:xfrm>
            <a:noFill/>
          </p:grpSpPr>
          <p:sp>
            <p:nvSpPr>
              <p:cNvPr id="190" name="Free-form: Shape 189">
                <a:extLst>
                  <a:ext uri="{FF2B5EF4-FFF2-40B4-BE49-F238E27FC236}">
                    <a16:creationId xmlns:a16="http://schemas.microsoft.com/office/drawing/2014/main" id="{2F11342D-C32C-8BBD-61F4-0E42AB695A7B}"/>
                  </a:ext>
                </a:extLst>
              </p:cNvPr>
              <p:cNvSpPr/>
              <p:nvPr/>
            </p:nvSpPr>
            <p:spPr>
              <a:xfrm>
                <a:off x="9539351" y="3892108"/>
                <a:ext cx="52036" cy="10441"/>
              </a:xfrm>
              <a:custGeom>
                <a:avLst/>
                <a:gdLst>
                  <a:gd name="connsiteX0" fmla="*/ 0 w 52036"/>
                  <a:gd name="connsiteY0" fmla="*/ 0 h 10441"/>
                  <a:gd name="connsiteX1" fmla="*/ 26018 w 52036"/>
                  <a:gd name="connsiteY1" fmla="*/ 0 h 10441"/>
                  <a:gd name="connsiteX2" fmla="*/ 52037 w 52036"/>
                  <a:gd name="connsiteY2" fmla="*/ 0 h 10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2036" h="10441">
                    <a:moveTo>
                      <a:pt x="0" y="0"/>
                    </a:moveTo>
                    <a:lnTo>
                      <a:pt x="26018" y="0"/>
                    </a:lnTo>
                    <a:lnTo>
                      <a:pt x="52037" y="0"/>
                    </a:lnTo>
                  </a:path>
                </a:pathLst>
              </a:custGeom>
              <a:noFill/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1" name="Free-form: Shape 190">
                <a:extLst>
                  <a:ext uri="{FF2B5EF4-FFF2-40B4-BE49-F238E27FC236}">
                    <a16:creationId xmlns:a16="http://schemas.microsoft.com/office/drawing/2014/main" id="{B33E11A5-6A6E-FDA7-36CA-042B4788FB05}"/>
                  </a:ext>
                </a:extLst>
              </p:cNvPr>
              <p:cNvSpPr/>
              <p:nvPr/>
            </p:nvSpPr>
            <p:spPr>
              <a:xfrm>
                <a:off x="9565369" y="3892108"/>
                <a:ext cx="10432" cy="25404"/>
              </a:xfrm>
              <a:custGeom>
                <a:avLst/>
                <a:gdLst>
                  <a:gd name="connsiteX0" fmla="*/ 0 w 10432"/>
                  <a:gd name="connsiteY0" fmla="*/ 25404 h 25404"/>
                  <a:gd name="connsiteX1" fmla="*/ 0 w 10432"/>
                  <a:gd name="connsiteY1" fmla="*/ 0 h 254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0432" h="25404">
                    <a:moveTo>
                      <a:pt x="0" y="25404"/>
                    </a:moveTo>
                    <a:lnTo>
                      <a:pt x="0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2" name="Free-form: Shape 191">
                <a:extLst>
                  <a:ext uri="{FF2B5EF4-FFF2-40B4-BE49-F238E27FC236}">
                    <a16:creationId xmlns:a16="http://schemas.microsoft.com/office/drawing/2014/main" id="{800DD62E-1542-BB3C-AF84-04CF9D46B9FE}"/>
                  </a:ext>
                </a:extLst>
              </p:cNvPr>
              <p:cNvSpPr/>
              <p:nvPr/>
            </p:nvSpPr>
            <p:spPr>
              <a:xfrm>
                <a:off x="9539350" y="3917512"/>
                <a:ext cx="52036" cy="10441"/>
              </a:xfrm>
              <a:custGeom>
                <a:avLst/>
                <a:gdLst>
                  <a:gd name="connsiteX0" fmla="*/ 0 w 52036"/>
                  <a:gd name="connsiteY0" fmla="*/ 0 h 10441"/>
                  <a:gd name="connsiteX1" fmla="*/ 52037 w 52036"/>
                  <a:gd name="connsiteY1" fmla="*/ 0 h 10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2036" h="10441">
                    <a:moveTo>
                      <a:pt x="0" y="0"/>
                    </a:moveTo>
                    <a:lnTo>
                      <a:pt x="52037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93" name="Graphic 14">
              <a:extLst>
                <a:ext uri="{FF2B5EF4-FFF2-40B4-BE49-F238E27FC236}">
                  <a16:creationId xmlns:a16="http://schemas.microsoft.com/office/drawing/2014/main" id="{54B0F9AE-D627-E320-4820-FB96C1DB78C5}"/>
                </a:ext>
              </a:extLst>
            </p:cNvPr>
            <p:cNvGrpSpPr/>
            <p:nvPr/>
          </p:nvGrpSpPr>
          <p:grpSpPr>
            <a:xfrm>
              <a:off x="9888159" y="3895063"/>
              <a:ext cx="52037" cy="23545"/>
              <a:chOff x="9888159" y="3895063"/>
              <a:chExt cx="52037" cy="23545"/>
            </a:xfrm>
            <a:noFill/>
          </p:grpSpPr>
          <p:sp>
            <p:nvSpPr>
              <p:cNvPr id="194" name="Free-form: Shape 193">
                <a:extLst>
                  <a:ext uri="{FF2B5EF4-FFF2-40B4-BE49-F238E27FC236}">
                    <a16:creationId xmlns:a16="http://schemas.microsoft.com/office/drawing/2014/main" id="{E5FFA137-26DE-268A-405B-A360720C8E8F}"/>
                  </a:ext>
                </a:extLst>
              </p:cNvPr>
              <p:cNvSpPr/>
              <p:nvPr/>
            </p:nvSpPr>
            <p:spPr>
              <a:xfrm>
                <a:off x="9888159" y="3895063"/>
                <a:ext cx="52037" cy="10441"/>
              </a:xfrm>
              <a:custGeom>
                <a:avLst/>
                <a:gdLst>
                  <a:gd name="connsiteX0" fmla="*/ 0 w 52037"/>
                  <a:gd name="connsiteY0" fmla="*/ 0 h 10441"/>
                  <a:gd name="connsiteX1" fmla="*/ 26018 w 52037"/>
                  <a:gd name="connsiteY1" fmla="*/ 0 h 10441"/>
                  <a:gd name="connsiteX2" fmla="*/ 52037 w 52037"/>
                  <a:gd name="connsiteY2" fmla="*/ 0 h 10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2037" h="10441">
                    <a:moveTo>
                      <a:pt x="0" y="0"/>
                    </a:moveTo>
                    <a:lnTo>
                      <a:pt x="26018" y="0"/>
                    </a:lnTo>
                    <a:lnTo>
                      <a:pt x="52037" y="0"/>
                    </a:lnTo>
                  </a:path>
                </a:pathLst>
              </a:custGeom>
              <a:noFill/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5" name="Free-form: Shape 194">
                <a:extLst>
                  <a:ext uri="{FF2B5EF4-FFF2-40B4-BE49-F238E27FC236}">
                    <a16:creationId xmlns:a16="http://schemas.microsoft.com/office/drawing/2014/main" id="{DB82F828-E3E2-7F79-561C-086B2D4E853F}"/>
                  </a:ext>
                </a:extLst>
              </p:cNvPr>
              <p:cNvSpPr/>
              <p:nvPr/>
            </p:nvSpPr>
            <p:spPr>
              <a:xfrm>
                <a:off x="9914177" y="3895063"/>
                <a:ext cx="10432" cy="23545"/>
              </a:xfrm>
              <a:custGeom>
                <a:avLst/>
                <a:gdLst>
                  <a:gd name="connsiteX0" fmla="*/ 0 w 10432"/>
                  <a:gd name="connsiteY0" fmla="*/ 23546 h 23545"/>
                  <a:gd name="connsiteX1" fmla="*/ 0 w 10432"/>
                  <a:gd name="connsiteY1" fmla="*/ 0 h 235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0432" h="23545">
                    <a:moveTo>
                      <a:pt x="0" y="23546"/>
                    </a:moveTo>
                    <a:lnTo>
                      <a:pt x="0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6" name="Free-form: Shape 195">
                <a:extLst>
                  <a:ext uri="{FF2B5EF4-FFF2-40B4-BE49-F238E27FC236}">
                    <a16:creationId xmlns:a16="http://schemas.microsoft.com/office/drawing/2014/main" id="{FB688108-F9CA-2061-7FAD-86BFA222430C}"/>
                  </a:ext>
                </a:extLst>
              </p:cNvPr>
              <p:cNvSpPr/>
              <p:nvPr/>
            </p:nvSpPr>
            <p:spPr>
              <a:xfrm>
                <a:off x="9888159" y="3918609"/>
                <a:ext cx="52036" cy="10441"/>
              </a:xfrm>
              <a:custGeom>
                <a:avLst/>
                <a:gdLst>
                  <a:gd name="connsiteX0" fmla="*/ 0 w 52036"/>
                  <a:gd name="connsiteY0" fmla="*/ 0 h 10441"/>
                  <a:gd name="connsiteX1" fmla="*/ 52037 w 52036"/>
                  <a:gd name="connsiteY1" fmla="*/ 0 h 10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2036" h="10441">
                    <a:moveTo>
                      <a:pt x="0" y="0"/>
                    </a:moveTo>
                    <a:lnTo>
                      <a:pt x="52037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97" name="Graphic 14">
              <a:extLst>
                <a:ext uri="{FF2B5EF4-FFF2-40B4-BE49-F238E27FC236}">
                  <a16:creationId xmlns:a16="http://schemas.microsoft.com/office/drawing/2014/main" id="{5A427A04-D99F-7F82-191A-811E2D9EDA6E}"/>
                </a:ext>
              </a:extLst>
            </p:cNvPr>
            <p:cNvGrpSpPr/>
            <p:nvPr/>
          </p:nvGrpSpPr>
          <p:grpSpPr>
            <a:xfrm>
              <a:off x="10240400" y="3895522"/>
              <a:ext cx="52047" cy="23086"/>
              <a:chOff x="10240400" y="3895522"/>
              <a:chExt cx="52047" cy="23086"/>
            </a:xfrm>
            <a:noFill/>
          </p:grpSpPr>
          <p:sp>
            <p:nvSpPr>
              <p:cNvPr id="198" name="Free-form: Shape 197">
                <a:extLst>
                  <a:ext uri="{FF2B5EF4-FFF2-40B4-BE49-F238E27FC236}">
                    <a16:creationId xmlns:a16="http://schemas.microsoft.com/office/drawing/2014/main" id="{EBD28E2B-E856-7594-CA40-CB66B99042C8}"/>
                  </a:ext>
                </a:extLst>
              </p:cNvPr>
              <p:cNvSpPr/>
              <p:nvPr/>
            </p:nvSpPr>
            <p:spPr>
              <a:xfrm>
                <a:off x="10240400" y="3895522"/>
                <a:ext cx="52047" cy="10441"/>
              </a:xfrm>
              <a:custGeom>
                <a:avLst/>
                <a:gdLst>
                  <a:gd name="connsiteX0" fmla="*/ 0 w 52047"/>
                  <a:gd name="connsiteY0" fmla="*/ 0 h 10441"/>
                  <a:gd name="connsiteX1" fmla="*/ 26018 w 52047"/>
                  <a:gd name="connsiteY1" fmla="*/ 0 h 10441"/>
                  <a:gd name="connsiteX2" fmla="*/ 52047 w 52047"/>
                  <a:gd name="connsiteY2" fmla="*/ 0 h 10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2047" h="10441">
                    <a:moveTo>
                      <a:pt x="0" y="0"/>
                    </a:moveTo>
                    <a:lnTo>
                      <a:pt x="26018" y="0"/>
                    </a:lnTo>
                    <a:lnTo>
                      <a:pt x="52047" y="0"/>
                    </a:lnTo>
                  </a:path>
                </a:pathLst>
              </a:custGeom>
              <a:noFill/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9" name="Free-form: Shape 198">
                <a:extLst>
                  <a:ext uri="{FF2B5EF4-FFF2-40B4-BE49-F238E27FC236}">
                    <a16:creationId xmlns:a16="http://schemas.microsoft.com/office/drawing/2014/main" id="{1999CF6A-D2C3-6D38-F965-3E4C568CDF1F}"/>
                  </a:ext>
                </a:extLst>
              </p:cNvPr>
              <p:cNvSpPr/>
              <p:nvPr/>
            </p:nvSpPr>
            <p:spPr>
              <a:xfrm>
                <a:off x="10266418" y="3895522"/>
                <a:ext cx="10432" cy="23086"/>
              </a:xfrm>
              <a:custGeom>
                <a:avLst/>
                <a:gdLst>
                  <a:gd name="connsiteX0" fmla="*/ 0 w 10432"/>
                  <a:gd name="connsiteY0" fmla="*/ 23086 h 23086"/>
                  <a:gd name="connsiteX1" fmla="*/ 0 w 10432"/>
                  <a:gd name="connsiteY1" fmla="*/ 0 h 230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0432" h="23086">
                    <a:moveTo>
                      <a:pt x="0" y="23086"/>
                    </a:moveTo>
                    <a:lnTo>
                      <a:pt x="0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0" name="Free-form: Shape 199">
                <a:extLst>
                  <a:ext uri="{FF2B5EF4-FFF2-40B4-BE49-F238E27FC236}">
                    <a16:creationId xmlns:a16="http://schemas.microsoft.com/office/drawing/2014/main" id="{CB3ABB2F-A280-AD48-DA4F-9793A190E434}"/>
                  </a:ext>
                </a:extLst>
              </p:cNvPr>
              <p:cNvSpPr/>
              <p:nvPr/>
            </p:nvSpPr>
            <p:spPr>
              <a:xfrm>
                <a:off x="10240400" y="3918609"/>
                <a:ext cx="52047" cy="10441"/>
              </a:xfrm>
              <a:custGeom>
                <a:avLst/>
                <a:gdLst>
                  <a:gd name="connsiteX0" fmla="*/ 0 w 52047"/>
                  <a:gd name="connsiteY0" fmla="*/ 0 h 10441"/>
                  <a:gd name="connsiteX1" fmla="*/ 52047 w 52047"/>
                  <a:gd name="connsiteY1" fmla="*/ 0 h 10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2047" h="10441">
                    <a:moveTo>
                      <a:pt x="0" y="0"/>
                    </a:moveTo>
                    <a:lnTo>
                      <a:pt x="52047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201" name="Graphic 14">
              <a:extLst>
                <a:ext uri="{FF2B5EF4-FFF2-40B4-BE49-F238E27FC236}">
                  <a16:creationId xmlns:a16="http://schemas.microsoft.com/office/drawing/2014/main" id="{1C40AA15-EAA9-E7E4-7A66-16A0CBE67648}"/>
                </a:ext>
              </a:extLst>
            </p:cNvPr>
            <p:cNvGrpSpPr/>
            <p:nvPr/>
          </p:nvGrpSpPr>
          <p:grpSpPr>
            <a:xfrm>
              <a:off x="10595353" y="3886209"/>
              <a:ext cx="52037" cy="26531"/>
              <a:chOff x="10595353" y="3886209"/>
              <a:chExt cx="52037" cy="26531"/>
            </a:xfrm>
            <a:noFill/>
          </p:grpSpPr>
          <p:sp>
            <p:nvSpPr>
              <p:cNvPr id="202" name="Free-form: Shape 201">
                <a:extLst>
                  <a:ext uri="{FF2B5EF4-FFF2-40B4-BE49-F238E27FC236}">
                    <a16:creationId xmlns:a16="http://schemas.microsoft.com/office/drawing/2014/main" id="{294C0A6F-9D98-19DF-8034-83FAD7A05F1F}"/>
                  </a:ext>
                </a:extLst>
              </p:cNvPr>
              <p:cNvSpPr/>
              <p:nvPr/>
            </p:nvSpPr>
            <p:spPr>
              <a:xfrm>
                <a:off x="10595353" y="3886209"/>
                <a:ext cx="52037" cy="10441"/>
              </a:xfrm>
              <a:custGeom>
                <a:avLst/>
                <a:gdLst>
                  <a:gd name="connsiteX0" fmla="*/ 0 w 52037"/>
                  <a:gd name="connsiteY0" fmla="*/ 0 h 10441"/>
                  <a:gd name="connsiteX1" fmla="*/ 26018 w 52037"/>
                  <a:gd name="connsiteY1" fmla="*/ 0 h 10441"/>
                  <a:gd name="connsiteX2" fmla="*/ 52037 w 52037"/>
                  <a:gd name="connsiteY2" fmla="*/ 0 h 10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2037" h="10441">
                    <a:moveTo>
                      <a:pt x="0" y="0"/>
                    </a:moveTo>
                    <a:lnTo>
                      <a:pt x="26018" y="0"/>
                    </a:lnTo>
                    <a:lnTo>
                      <a:pt x="52037" y="0"/>
                    </a:lnTo>
                  </a:path>
                </a:pathLst>
              </a:custGeom>
              <a:noFill/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3" name="Free-form: Shape 202">
                <a:extLst>
                  <a:ext uri="{FF2B5EF4-FFF2-40B4-BE49-F238E27FC236}">
                    <a16:creationId xmlns:a16="http://schemas.microsoft.com/office/drawing/2014/main" id="{F8883E91-80C5-A9E3-8CA6-3B3514431009}"/>
                  </a:ext>
                </a:extLst>
              </p:cNvPr>
              <p:cNvSpPr/>
              <p:nvPr/>
            </p:nvSpPr>
            <p:spPr>
              <a:xfrm>
                <a:off x="10621371" y="3886209"/>
                <a:ext cx="10432" cy="26531"/>
              </a:xfrm>
              <a:custGeom>
                <a:avLst/>
                <a:gdLst>
                  <a:gd name="connsiteX0" fmla="*/ 0 w 10432"/>
                  <a:gd name="connsiteY0" fmla="*/ 26532 h 26531"/>
                  <a:gd name="connsiteX1" fmla="*/ 0 w 10432"/>
                  <a:gd name="connsiteY1" fmla="*/ 0 h 265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0432" h="26531">
                    <a:moveTo>
                      <a:pt x="0" y="26532"/>
                    </a:moveTo>
                    <a:lnTo>
                      <a:pt x="0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4" name="Free-form: Shape 203">
                <a:extLst>
                  <a:ext uri="{FF2B5EF4-FFF2-40B4-BE49-F238E27FC236}">
                    <a16:creationId xmlns:a16="http://schemas.microsoft.com/office/drawing/2014/main" id="{C58DDB5D-2529-E2CF-1698-1FA7E9E857B4}"/>
                  </a:ext>
                </a:extLst>
              </p:cNvPr>
              <p:cNvSpPr/>
              <p:nvPr/>
            </p:nvSpPr>
            <p:spPr>
              <a:xfrm>
                <a:off x="10595353" y="3912741"/>
                <a:ext cx="52036" cy="10441"/>
              </a:xfrm>
              <a:custGeom>
                <a:avLst/>
                <a:gdLst>
                  <a:gd name="connsiteX0" fmla="*/ 0 w 52036"/>
                  <a:gd name="connsiteY0" fmla="*/ 0 h 10441"/>
                  <a:gd name="connsiteX1" fmla="*/ 52037 w 52036"/>
                  <a:gd name="connsiteY1" fmla="*/ 0 h 10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2036" h="10441">
                    <a:moveTo>
                      <a:pt x="0" y="0"/>
                    </a:moveTo>
                    <a:lnTo>
                      <a:pt x="52037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205" name="Graphic 14">
              <a:extLst>
                <a:ext uri="{FF2B5EF4-FFF2-40B4-BE49-F238E27FC236}">
                  <a16:creationId xmlns:a16="http://schemas.microsoft.com/office/drawing/2014/main" id="{8655B4C2-2B7A-B8BC-15B5-1FC36C0B5AA6}"/>
                </a:ext>
              </a:extLst>
            </p:cNvPr>
            <p:cNvGrpSpPr/>
            <p:nvPr/>
          </p:nvGrpSpPr>
          <p:grpSpPr>
            <a:xfrm>
              <a:off x="10944411" y="3877824"/>
              <a:ext cx="52037" cy="31324"/>
              <a:chOff x="10944411" y="3877824"/>
              <a:chExt cx="52037" cy="31324"/>
            </a:xfrm>
            <a:noFill/>
          </p:grpSpPr>
          <p:sp>
            <p:nvSpPr>
              <p:cNvPr id="206" name="Free-form: Shape 205">
                <a:extLst>
                  <a:ext uri="{FF2B5EF4-FFF2-40B4-BE49-F238E27FC236}">
                    <a16:creationId xmlns:a16="http://schemas.microsoft.com/office/drawing/2014/main" id="{8820EE0C-7981-E90D-E7AD-B83D6FCFB1D0}"/>
                  </a:ext>
                </a:extLst>
              </p:cNvPr>
              <p:cNvSpPr/>
              <p:nvPr/>
            </p:nvSpPr>
            <p:spPr>
              <a:xfrm>
                <a:off x="10944411" y="3877824"/>
                <a:ext cx="52037" cy="10441"/>
              </a:xfrm>
              <a:custGeom>
                <a:avLst/>
                <a:gdLst>
                  <a:gd name="connsiteX0" fmla="*/ 0 w 52037"/>
                  <a:gd name="connsiteY0" fmla="*/ 0 h 10441"/>
                  <a:gd name="connsiteX1" fmla="*/ 26019 w 52037"/>
                  <a:gd name="connsiteY1" fmla="*/ 0 h 10441"/>
                  <a:gd name="connsiteX2" fmla="*/ 52037 w 52037"/>
                  <a:gd name="connsiteY2" fmla="*/ 0 h 10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2037" h="10441">
                    <a:moveTo>
                      <a:pt x="0" y="0"/>
                    </a:moveTo>
                    <a:lnTo>
                      <a:pt x="26019" y="0"/>
                    </a:lnTo>
                    <a:lnTo>
                      <a:pt x="52037" y="0"/>
                    </a:lnTo>
                  </a:path>
                </a:pathLst>
              </a:custGeom>
              <a:noFill/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7" name="Free-form: Shape 206">
                <a:extLst>
                  <a:ext uri="{FF2B5EF4-FFF2-40B4-BE49-F238E27FC236}">
                    <a16:creationId xmlns:a16="http://schemas.microsoft.com/office/drawing/2014/main" id="{72EF10DD-1018-E32F-40A5-C55B5EEBF2CF}"/>
                  </a:ext>
                </a:extLst>
              </p:cNvPr>
              <p:cNvSpPr/>
              <p:nvPr/>
            </p:nvSpPr>
            <p:spPr>
              <a:xfrm>
                <a:off x="10970430" y="3877824"/>
                <a:ext cx="10432" cy="31324"/>
              </a:xfrm>
              <a:custGeom>
                <a:avLst/>
                <a:gdLst>
                  <a:gd name="connsiteX0" fmla="*/ 0 w 10432"/>
                  <a:gd name="connsiteY0" fmla="*/ 31325 h 31324"/>
                  <a:gd name="connsiteX1" fmla="*/ 0 w 10432"/>
                  <a:gd name="connsiteY1" fmla="*/ 0 h 313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0432" h="31324">
                    <a:moveTo>
                      <a:pt x="0" y="31325"/>
                    </a:moveTo>
                    <a:lnTo>
                      <a:pt x="0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8" name="Free-form: Shape 207">
                <a:extLst>
                  <a:ext uri="{FF2B5EF4-FFF2-40B4-BE49-F238E27FC236}">
                    <a16:creationId xmlns:a16="http://schemas.microsoft.com/office/drawing/2014/main" id="{40988DF4-3A19-9061-970D-6A35EE042C99}"/>
                  </a:ext>
                </a:extLst>
              </p:cNvPr>
              <p:cNvSpPr/>
              <p:nvPr/>
            </p:nvSpPr>
            <p:spPr>
              <a:xfrm>
                <a:off x="10944412" y="3909149"/>
                <a:ext cx="52036" cy="10441"/>
              </a:xfrm>
              <a:custGeom>
                <a:avLst/>
                <a:gdLst>
                  <a:gd name="connsiteX0" fmla="*/ 0 w 52036"/>
                  <a:gd name="connsiteY0" fmla="*/ 0 h 10441"/>
                  <a:gd name="connsiteX1" fmla="*/ 52037 w 52036"/>
                  <a:gd name="connsiteY1" fmla="*/ 0 h 10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2036" h="10441">
                    <a:moveTo>
                      <a:pt x="0" y="0"/>
                    </a:moveTo>
                    <a:lnTo>
                      <a:pt x="52037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209" name="Free-form: Shape 208">
              <a:extLst>
                <a:ext uri="{FF2B5EF4-FFF2-40B4-BE49-F238E27FC236}">
                  <a16:creationId xmlns:a16="http://schemas.microsoft.com/office/drawing/2014/main" id="{FB5A9619-EB85-531C-A271-36F72C6DAFF8}"/>
                </a:ext>
              </a:extLst>
            </p:cNvPr>
            <p:cNvSpPr/>
            <p:nvPr/>
          </p:nvSpPr>
          <p:spPr>
            <a:xfrm>
              <a:off x="7109198" y="2388121"/>
              <a:ext cx="3861231" cy="1521027"/>
            </a:xfrm>
            <a:custGeom>
              <a:avLst/>
              <a:gdLst>
                <a:gd name="connsiteX0" fmla="*/ 0 w 3861231"/>
                <a:gd name="connsiteY0" fmla="*/ 0 h 1521027"/>
                <a:gd name="connsiteX1" fmla="*/ 350540 w 3861231"/>
                <a:gd name="connsiteY1" fmla="*/ 1115772 h 1521027"/>
                <a:gd name="connsiteX2" fmla="*/ 703532 w 3861231"/>
                <a:gd name="connsiteY2" fmla="*/ 1218966 h 1521027"/>
                <a:gd name="connsiteX3" fmla="*/ 1052028 w 3861231"/>
                <a:gd name="connsiteY3" fmla="*/ 1263185 h 1521027"/>
                <a:gd name="connsiteX4" fmla="*/ 1406323 w 3861231"/>
                <a:gd name="connsiteY4" fmla="*/ 1463182 h 1521027"/>
                <a:gd name="connsiteX5" fmla="*/ 1752868 w 3861231"/>
                <a:gd name="connsiteY5" fmla="*/ 1489818 h 1521027"/>
                <a:gd name="connsiteX6" fmla="*/ 2106976 w 3861231"/>
                <a:gd name="connsiteY6" fmla="*/ 1521028 h 1521027"/>
                <a:gd name="connsiteX7" fmla="*/ 2456171 w 3861231"/>
                <a:gd name="connsiteY7" fmla="*/ 1516611 h 1521027"/>
                <a:gd name="connsiteX8" fmla="*/ 2804979 w 3861231"/>
                <a:gd name="connsiteY8" fmla="*/ 1516611 h 1521027"/>
                <a:gd name="connsiteX9" fmla="*/ 3157220 w 3861231"/>
                <a:gd name="connsiteY9" fmla="*/ 1517718 h 1521027"/>
                <a:gd name="connsiteX10" fmla="*/ 3512173 w 3861231"/>
                <a:gd name="connsiteY10" fmla="*/ 1514993 h 1521027"/>
                <a:gd name="connsiteX11" fmla="*/ 3861232 w 3861231"/>
                <a:gd name="connsiteY11" fmla="*/ 1508258 h 1521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861231" h="1521027">
                  <a:moveTo>
                    <a:pt x="0" y="0"/>
                  </a:moveTo>
                  <a:lnTo>
                    <a:pt x="350540" y="1115772"/>
                  </a:lnTo>
                  <a:lnTo>
                    <a:pt x="703532" y="1218966"/>
                  </a:lnTo>
                  <a:lnTo>
                    <a:pt x="1052028" y="1263185"/>
                  </a:lnTo>
                  <a:lnTo>
                    <a:pt x="1406323" y="1463182"/>
                  </a:lnTo>
                  <a:lnTo>
                    <a:pt x="1752868" y="1489818"/>
                  </a:lnTo>
                  <a:lnTo>
                    <a:pt x="2106976" y="1521028"/>
                  </a:lnTo>
                  <a:lnTo>
                    <a:pt x="2456171" y="1516611"/>
                  </a:lnTo>
                  <a:lnTo>
                    <a:pt x="2804979" y="1516611"/>
                  </a:lnTo>
                  <a:lnTo>
                    <a:pt x="3157220" y="1517718"/>
                  </a:lnTo>
                  <a:lnTo>
                    <a:pt x="3512173" y="1514993"/>
                  </a:lnTo>
                  <a:lnTo>
                    <a:pt x="3861232" y="1508258"/>
                  </a:lnTo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210" name="Graphic 14">
              <a:extLst>
                <a:ext uri="{FF2B5EF4-FFF2-40B4-BE49-F238E27FC236}">
                  <a16:creationId xmlns:a16="http://schemas.microsoft.com/office/drawing/2014/main" id="{5AD50701-7AAD-384A-C0EC-214B9D90C9D3}"/>
                </a:ext>
              </a:extLst>
            </p:cNvPr>
            <p:cNvGrpSpPr/>
            <p:nvPr/>
          </p:nvGrpSpPr>
          <p:grpSpPr>
            <a:xfrm>
              <a:off x="7683410" y="4888505"/>
              <a:ext cx="2498442" cy="208091"/>
              <a:chOff x="7683410" y="4888505"/>
              <a:chExt cx="2498442" cy="208091"/>
            </a:xfrm>
          </p:grpSpPr>
          <p:sp>
            <p:nvSpPr>
              <p:cNvPr id="211" name="TextBox 210">
                <a:extLst>
                  <a:ext uri="{FF2B5EF4-FFF2-40B4-BE49-F238E27FC236}">
                    <a16:creationId xmlns:a16="http://schemas.microsoft.com/office/drawing/2014/main" id="{61D93B0A-8A03-16C0-113C-E04038CD43E3}"/>
                  </a:ext>
                </a:extLst>
              </p:cNvPr>
              <p:cNvSpPr txBox="1"/>
              <p:nvPr/>
            </p:nvSpPr>
            <p:spPr>
              <a:xfrm>
                <a:off x="7896159" y="4888505"/>
                <a:ext cx="1032298" cy="2080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750" spc="0" baseline="0">
                    <a:ln/>
                    <a:solidFill>
                      <a:srgbClr val="EB1700"/>
                    </a:solidFill>
                    <a:latin typeface="Arial"/>
                    <a:cs typeface="Arial"/>
                    <a:sym typeface="Arial"/>
                    <a:rtl val="0"/>
                  </a:rPr>
                  <a:t>D+immediate VCd</a:t>
                </a:r>
              </a:p>
            </p:txBody>
          </p:sp>
          <p:sp>
            <p:nvSpPr>
              <p:cNvPr id="212" name="TextBox 211">
                <a:extLst>
                  <a:ext uri="{FF2B5EF4-FFF2-40B4-BE49-F238E27FC236}">
                    <a16:creationId xmlns:a16="http://schemas.microsoft.com/office/drawing/2014/main" id="{4C22704B-80E2-07AB-1C1F-5E12227F83D8}"/>
                  </a:ext>
                </a:extLst>
              </p:cNvPr>
              <p:cNvSpPr txBox="1"/>
              <p:nvPr/>
            </p:nvSpPr>
            <p:spPr>
              <a:xfrm>
                <a:off x="9242214" y="4888505"/>
                <a:ext cx="939638" cy="2080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750" spc="0" baseline="0">
                    <a:ln/>
                    <a:solidFill>
                      <a:srgbClr val="000000"/>
                    </a:solidFill>
                    <a:latin typeface="Arial"/>
                    <a:cs typeface="Arial"/>
                    <a:sym typeface="Arial"/>
                    <a:rtl val="0"/>
                  </a:rPr>
                  <a:t>D+deferred VCd</a:t>
                </a:r>
              </a:p>
            </p:txBody>
          </p:sp>
          <p:sp>
            <p:nvSpPr>
              <p:cNvPr id="213" name="Free-form: Shape 212">
                <a:extLst>
                  <a:ext uri="{FF2B5EF4-FFF2-40B4-BE49-F238E27FC236}">
                    <a16:creationId xmlns:a16="http://schemas.microsoft.com/office/drawing/2014/main" id="{43CAD371-6181-024D-D52B-E39242A13E61}"/>
                  </a:ext>
                </a:extLst>
              </p:cNvPr>
              <p:cNvSpPr/>
              <p:nvPr/>
            </p:nvSpPr>
            <p:spPr>
              <a:xfrm>
                <a:off x="7803331" y="4975143"/>
                <a:ext cx="32401" cy="32430"/>
              </a:xfrm>
              <a:custGeom>
                <a:avLst/>
                <a:gdLst>
                  <a:gd name="connsiteX0" fmla="*/ 32402 w 32401"/>
                  <a:gd name="connsiteY0" fmla="*/ 16215 h 32430"/>
                  <a:gd name="connsiteX1" fmla="*/ 16201 w 32401"/>
                  <a:gd name="connsiteY1" fmla="*/ 32430 h 32430"/>
                  <a:gd name="connsiteX2" fmla="*/ 0 w 32401"/>
                  <a:gd name="connsiteY2" fmla="*/ 16215 h 32430"/>
                  <a:gd name="connsiteX3" fmla="*/ 16201 w 32401"/>
                  <a:gd name="connsiteY3" fmla="*/ 0 h 32430"/>
                  <a:gd name="connsiteX4" fmla="*/ 32402 w 32401"/>
                  <a:gd name="connsiteY4" fmla="*/ 16215 h 324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401" h="32430">
                    <a:moveTo>
                      <a:pt x="32402" y="16215"/>
                    </a:moveTo>
                    <a:cubicBezTo>
                      <a:pt x="32402" y="25170"/>
                      <a:pt x="25148" y="32430"/>
                      <a:pt x="16201" y="32430"/>
                    </a:cubicBezTo>
                    <a:cubicBezTo>
                      <a:pt x="7254" y="32430"/>
                      <a:pt x="0" y="25170"/>
                      <a:pt x="0" y="16215"/>
                    </a:cubicBezTo>
                    <a:cubicBezTo>
                      <a:pt x="0" y="7260"/>
                      <a:pt x="7254" y="0"/>
                      <a:pt x="16201" y="0"/>
                    </a:cubicBezTo>
                    <a:cubicBezTo>
                      <a:pt x="25149" y="0"/>
                      <a:pt x="32402" y="7260"/>
                      <a:pt x="32402" y="16215"/>
                    </a:cubicBezTo>
                    <a:close/>
                  </a:path>
                </a:pathLst>
              </a:custGeom>
              <a:noFill/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4" name="Free-form: Shape 213">
                <a:extLst>
                  <a:ext uri="{FF2B5EF4-FFF2-40B4-BE49-F238E27FC236}">
                    <a16:creationId xmlns:a16="http://schemas.microsoft.com/office/drawing/2014/main" id="{0CF37726-A6AD-FDF8-0F87-304BAFEFC2B2}"/>
                  </a:ext>
                </a:extLst>
              </p:cNvPr>
              <p:cNvSpPr/>
              <p:nvPr/>
            </p:nvSpPr>
            <p:spPr>
              <a:xfrm>
                <a:off x="7683410" y="4991358"/>
                <a:ext cx="272244" cy="0"/>
              </a:xfrm>
              <a:custGeom>
                <a:avLst/>
                <a:gdLst>
                  <a:gd name="connsiteX0" fmla="*/ 0 w 272244"/>
                  <a:gd name="connsiteY0" fmla="*/ 0 h 10441"/>
                  <a:gd name="connsiteX1" fmla="*/ 272245 w 272244"/>
                  <a:gd name="connsiteY1" fmla="*/ 0 h 10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72244" h="10441">
                    <a:moveTo>
                      <a:pt x="0" y="0"/>
                    </a:moveTo>
                    <a:lnTo>
                      <a:pt x="272245" y="0"/>
                    </a:lnTo>
                  </a:path>
                </a:pathLst>
              </a:custGeom>
              <a:ln w="9525" cap="sq">
                <a:solidFill>
                  <a:srgbClr val="EB17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5" name="Free-form: Shape 214">
                <a:extLst>
                  <a:ext uri="{FF2B5EF4-FFF2-40B4-BE49-F238E27FC236}">
                    <a16:creationId xmlns:a16="http://schemas.microsoft.com/office/drawing/2014/main" id="{E21FE156-6C4E-3065-FA89-1C70013A4D8B}"/>
                  </a:ext>
                </a:extLst>
              </p:cNvPr>
              <p:cNvSpPr/>
              <p:nvPr/>
            </p:nvSpPr>
            <p:spPr>
              <a:xfrm>
                <a:off x="9005898" y="4991358"/>
                <a:ext cx="272244" cy="0"/>
              </a:xfrm>
              <a:custGeom>
                <a:avLst/>
                <a:gdLst>
                  <a:gd name="connsiteX0" fmla="*/ 0 w 272244"/>
                  <a:gd name="connsiteY0" fmla="*/ 0 h 10441"/>
                  <a:gd name="connsiteX1" fmla="*/ 272245 w 272244"/>
                  <a:gd name="connsiteY1" fmla="*/ 0 h 10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72244" h="10441">
                    <a:moveTo>
                      <a:pt x="0" y="0"/>
                    </a:moveTo>
                    <a:lnTo>
                      <a:pt x="272245" y="0"/>
                    </a:lnTo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6" name="Free-form: Shape 215">
                <a:extLst>
                  <a:ext uri="{FF2B5EF4-FFF2-40B4-BE49-F238E27FC236}">
                    <a16:creationId xmlns:a16="http://schemas.microsoft.com/office/drawing/2014/main" id="{4ED4438A-0FB4-5605-302B-672C6F7AEC05}"/>
                  </a:ext>
                </a:extLst>
              </p:cNvPr>
              <p:cNvSpPr/>
              <p:nvPr/>
            </p:nvSpPr>
            <p:spPr>
              <a:xfrm>
                <a:off x="9129252" y="4978588"/>
                <a:ext cx="25528" cy="25550"/>
              </a:xfrm>
              <a:custGeom>
                <a:avLst/>
                <a:gdLst>
                  <a:gd name="connsiteX0" fmla="*/ 25528 w 25528"/>
                  <a:gd name="connsiteY0" fmla="*/ 25551 h 25550"/>
                  <a:gd name="connsiteX1" fmla="*/ 0 w 25528"/>
                  <a:gd name="connsiteY1" fmla="*/ 25551 h 25550"/>
                  <a:gd name="connsiteX2" fmla="*/ 12769 w 25528"/>
                  <a:gd name="connsiteY2" fmla="*/ 0 h 25550"/>
                  <a:gd name="connsiteX3" fmla="*/ 25528 w 25528"/>
                  <a:gd name="connsiteY3" fmla="*/ 25551 h 255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5528" h="25550">
                    <a:moveTo>
                      <a:pt x="25528" y="25551"/>
                    </a:moveTo>
                    <a:lnTo>
                      <a:pt x="0" y="25551"/>
                    </a:lnTo>
                    <a:lnTo>
                      <a:pt x="12769" y="0"/>
                    </a:lnTo>
                    <a:lnTo>
                      <a:pt x="25528" y="25551"/>
                    </a:lnTo>
                    <a:close/>
                  </a:path>
                </a:pathLst>
              </a:custGeom>
              <a:noFill/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aphicFrame>
        <p:nvGraphicFramePr>
          <p:cNvPr id="18" name="Content Placeholder 8">
            <a:extLst>
              <a:ext uri="{FF2B5EF4-FFF2-40B4-BE49-F238E27FC236}">
                <a16:creationId xmlns:a16="http://schemas.microsoft.com/office/drawing/2014/main" id="{DDCB1574-B2EB-CFF0-5C7A-82F54610853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7413418"/>
              </p:ext>
            </p:extLst>
          </p:nvPr>
        </p:nvGraphicFramePr>
        <p:xfrm>
          <a:off x="317523" y="1619416"/>
          <a:ext cx="5035527" cy="24878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19" name="TextBox 1">
            <a:extLst>
              <a:ext uri="{FF2B5EF4-FFF2-40B4-BE49-F238E27FC236}">
                <a16:creationId xmlns:a16="http://schemas.microsoft.com/office/drawing/2014/main" id="{341B9147-A0FA-57AD-9D02-0B1F1DDE9949}"/>
              </a:ext>
            </a:extLst>
          </p:cNvPr>
          <p:cNvSpPr txBox="1"/>
          <p:nvPr/>
        </p:nvSpPr>
        <p:spPr>
          <a:xfrm>
            <a:off x="2984131" y="3874095"/>
            <a:ext cx="1367699" cy="364141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 b="1" kern="1200" dirty="0">
                <a:latin typeface="Arial" panose="020B0604020202020204" pitchFamily="34" charset="0"/>
                <a:cs typeface="Arial" panose="020B0604020202020204" pitchFamily="34" charset="0"/>
              </a:rPr>
              <a:t>D + Deferred </a:t>
            </a:r>
            <a:r>
              <a:rPr lang="en-US" sz="1000" b="1" kern="1200" dirty="0" err="1">
                <a:latin typeface="Arial" panose="020B0604020202020204" pitchFamily="34" charset="0"/>
                <a:cs typeface="Arial" panose="020B0604020202020204" pitchFamily="34" charset="0"/>
              </a:rPr>
              <a:t>VCd</a:t>
            </a:r>
            <a:endParaRPr lang="en-US" sz="1000" b="1" kern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kern="1200" dirty="0">
                <a:latin typeface="Arial" panose="020B0604020202020204" pitchFamily="34" charset="0"/>
                <a:cs typeface="Arial" panose="020B0604020202020204" pitchFamily="34" charset="0"/>
              </a:rPr>
              <a:t>(n = 39)</a:t>
            </a:r>
          </a:p>
        </p:txBody>
      </p:sp>
      <p:sp>
        <p:nvSpPr>
          <p:cNvPr id="220" name="TextBox 1">
            <a:extLst>
              <a:ext uri="{FF2B5EF4-FFF2-40B4-BE49-F238E27FC236}">
                <a16:creationId xmlns:a16="http://schemas.microsoft.com/office/drawing/2014/main" id="{550D1B5D-A8BF-B73C-F01F-24EC8A30E85A}"/>
              </a:ext>
            </a:extLst>
          </p:cNvPr>
          <p:cNvSpPr txBox="1"/>
          <p:nvPr/>
        </p:nvSpPr>
        <p:spPr>
          <a:xfrm>
            <a:off x="1123492" y="3874095"/>
            <a:ext cx="1506075" cy="364141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 b="1" kern="1200" dirty="0">
                <a:latin typeface="Arial" panose="020B0604020202020204" pitchFamily="34" charset="0"/>
                <a:cs typeface="Arial" panose="020B0604020202020204" pitchFamily="34" charset="0"/>
              </a:rPr>
              <a:t>D + Immediate </a:t>
            </a:r>
            <a:r>
              <a:rPr lang="en-US" sz="1000" b="1" kern="1200" dirty="0" err="1">
                <a:latin typeface="Arial" panose="020B0604020202020204" pitchFamily="34" charset="0"/>
                <a:cs typeface="Arial" panose="020B0604020202020204" pitchFamily="34" charset="0"/>
              </a:rPr>
              <a:t>VCd</a:t>
            </a:r>
            <a:endParaRPr lang="en-US" sz="1000" b="1" kern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kern="1200" dirty="0">
                <a:latin typeface="Arial" panose="020B0604020202020204" pitchFamily="34" charset="0"/>
                <a:cs typeface="Arial" panose="020B0604020202020204" pitchFamily="34" charset="0"/>
              </a:rPr>
              <a:t>(n = 103)</a:t>
            </a:r>
          </a:p>
        </p:txBody>
      </p:sp>
    </p:spTree>
    <p:extLst>
      <p:ext uri="{BB962C8B-B14F-4D97-AF65-F5344CB8AC3E}">
        <p14:creationId xmlns:p14="http://schemas.microsoft.com/office/powerpoint/2010/main" val="27747147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1D6973-9D17-DA4B-61E7-4F0A9AB54B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79EF6-9E70-B829-16E5-D20EA1475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AQUARIUS: Cardiac Response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48B75C-2111-D11B-E883-4C9A1265FED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baseline="30000" dirty="0">
                <a:cs typeface="Arial" panose="020B0604020202020204" pitchFamily="34" charset="0"/>
              </a:rPr>
              <a:t>a</a:t>
            </a:r>
            <a:r>
              <a:rPr lang="en-GB" dirty="0">
                <a:cs typeface="Arial" panose="020B0604020202020204" pitchFamily="34" charset="0"/>
              </a:rPr>
              <a:t>95% Cis are based on Clopper-Pearson exact test. </a:t>
            </a:r>
            <a:r>
              <a:rPr lang="en-GB" baseline="30000" dirty="0">
                <a:cs typeface="Arial" panose="020B0604020202020204" pitchFamily="34" charset="0"/>
              </a:rPr>
              <a:t>b</a:t>
            </a:r>
            <a:r>
              <a:rPr lang="en-US" kern="100" dirty="0"/>
              <a:t>n (%) is displayed as number of subjects who achieved cardiac response at 6 months / number of subjects who are cardiac response-evaluable and have at least one NYHA or central lab NT-</a:t>
            </a:r>
            <a:r>
              <a:rPr lang="en-US" kern="100" dirty="0" err="1"/>
              <a:t>proBNP</a:t>
            </a:r>
            <a:r>
              <a:rPr lang="en-US" kern="100" dirty="0"/>
              <a:t> assessment at 6 months). </a:t>
            </a:r>
            <a:endParaRPr lang="en-GB" dirty="0">
              <a:cs typeface="Arial" panose="020B0604020202020204" pitchFamily="34" charset="0"/>
            </a:endParaRPr>
          </a:p>
          <a:p>
            <a:r>
              <a:rPr lang="en-GB" dirty="0">
                <a:cs typeface="Arial" panose="020B0604020202020204" pitchFamily="34" charset="0"/>
              </a:rPr>
              <a:t>D, daratumumab subcutaneous + recombinant human hyaluronidase PH20 (rHuPH20); </a:t>
            </a:r>
            <a:r>
              <a:rPr lang="en-GB" dirty="0" err="1">
                <a:cs typeface="Arial" panose="020B0604020202020204" pitchFamily="34" charset="0"/>
              </a:rPr>
              <a:t>VCd</a:t>
            </a:r>
            <a:r>
              <a:rPr lang="en-GB" dirty="0">
                <a:cs typeface="Arial" panose="020B0604020202020204" pitchFamily="34" charset="0"/>
              </a:rPr>
              <a:t>, bortezomib, cyclophosphamide, dexamethasone.</a:t>
            </a:r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A63298-E1A0-11EB-8336-594F85A6B9B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D1BBCB-56E8-744E-B233-22800C75D8C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8A72FBD3-D1B8-0A1B-B68B-A6ED2E857C85}"/>
              </a:ext>
            </a:extLst>
          </p:cNvPr>
          <p:cNvSpPr txBox="1"/>
          <p:nvPr/>
        </p:nvSpPr>
        <p:spPr>
          <a:xfrm>
            <a:off x="355598" y="5279707"/>
            <a:ext cx="11480806" cy="510778"/>
          </a:xfrm>
          <a:prstGeom prst="roundRect">
            <a:avLst>
              <a:gd name="adj" fmla="val 16922"/>
            </a:avLst>
          </a:prstGeom>
          <a:solidFill>
            <a:srgbClr val="564C47"/>
          </a:solidFill>
        </p:spPr>
        <p:txBody>
          <a:bodyPr wrap="square" lIns="91440" tIns="91440" rIns="91440" bIns="91440">
            <a:spAutoFit/>
          </a:bodyPr>
          <a:lstStyle/>
          <a:p>
            <a:pPr marL="0" marR="0" lvl="1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Arial" panose="020B0606030504020204" pitchFamily="34" charset="0"/>
                <a:cs typeface="Arial" panose="020B0604020202020204" pitchFamily="34" charset="0"/>
                <a:sym typeface="Arial"/>
              </a:rPr>
              <a:t>C</a:t>
            </a:r>
            <a:r>
              <a:rPr lang="en-GB" b="1" kern="0" dirty="0" err="1">
                <a:solidFill>
                  <a:srgbClr val="FFFFFF"/>
                </a:solidFill>
                <a:latin typeface="Arial" panose="020B0604020202020204" pitchFamily="34" charset="0"/>
                <a:ea typeface="Arial" panose="020B0606030504020204" pitchFamily="34" charset="0"/>
                <a:cs typeface="Arial" panose="020B0604020202020204" pitchFamily="34" charset="0"/>
                <a:sym typeface="Arial"/>
              </a:rPr>
              <a:t>ardiac</a:t>
            </a:r>
            <a:r>
              <a:rPr lang="en-GB" b="1" kern="0" dirty="0">
                <a:solidFill>
                  <a:srgbClr val="FFFFFF"/>
                </a:solidFill>
                <a:latin typeface="Arial" panose="020B0604020202020204" pitchFamily="34" charset="0"/>
                <a:ea typeface="Arial" panose="020B0606030504020204" pitchFamily="34" charset="0"/>
                <a:cs typeface="Arial" panose="020B0604020202020204" pitchFamily="34" charset="0"/>
                <a:sym typeface="Arial"/>
              </a:rPr>
              <a:t> response</a:t>
            </a:r>
            <a:r>
              <a:rPr kumimoji="0" lang="en-GB" sz="1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Arial" panose="020B0606030504020204" pitchFamily="34" charset="0"/>
                <a:cs typeface="Arial" panose="020B0604020202020204" pitchFamily="34" charset="0"/>
                <a:sym typeface="Arial"/>
              </a:rPr>
              <a:t> rates were similar between the immediate </a:t>
            </a:r>
            <a:r>
              <a:rPr kumimoji="0" lang="en-GB" sz="1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Arial" panose="020B0606030504020204" pitchFamily="34" charset="0"/>
                <a:cs typeface="Arial" panose="020B0604020202020204" pitchFamily="34" charset="0"/>
                <a:sym typeface="Arial"/>
              </a:rPr>
              <a:t>VCd</a:t>
            </a:r>
            <a:r>
              <a:rPr kumimoji="0" lang="en-GB" sz="1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Arial" panose="020B0606030504020204" pitchFamily="34" charset="0"/>
                <a:cs typeface="Arial" panose="020B0604020202020204" pitchFamily="34" charset="0"/>
                <a:sym typeface="Arial"/>
              </a:rPr>
              <a:t> group and the deferred </a:t>
            </a:r>
            <a:r>
              <a:rPr kumimoji="0" lang="en-GB" sz="1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Arial" panose="020B0606030504020204" pitchFamily="34" charset="0"/>
                <a:cs typeface="Arial" panose="020B0604020202020204" pitchFamily="34" charset="0"/>
                <a:sym typeface="Arial"/>
              </a:rPr>
              <a:t>VCd</a:t>
            </a:r>
            <a:r>
              <a:rPr kumimoji="0" lang="en-GB" sz="1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Arial" panose="020B0606030504020204" pitchFamily="34" charset="0"/>
                <a:cs typeface="Arial" panose="020B0604020202020204" pitchFamily="34" charset="0"/>
                <a:sym typeface="Arial"/>
              </a:rPr>
              <a:t> group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B9031123-6DD2-9A2E-4291-4FEA0447F2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9876354"/>
              </p:ext>
            </p:extLst>
          </p:nvPr>
        </p:nvGraphicFramePr>
        <p:xfrm>
          <a:off x="1154133" y="2600012"/>
          <a:ext cx="9883733" cy="13159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9889">
                  <a:extLst>
                    <a:ext uri="{9D8B030D-6E8A-4147-A177-3AD203B41FA5}">
                      <a16:colId xmlns:a16="http://schemas.microsoft.com/office/drawing/2014/main" val="287408040"/>
                    </a:ext>
                  </a:extLst>
                </a:gridCol>
                <a:gridCol w="1473461">
                  <a:extLst>
                    <a:ext uri="{9D8B030D-6E8A-4147-A177-3AD203B41FA5}">
                      <a16:colId xmlns:a16="http://schemas.microsoft.com/office/drawing/2014/main" val="861936077"/>
                    </a:ext>
                  </a:extLst>
                </a:gridCol>
                <a:gridCol w="1473461">
                  <a:extLst>
                    <a:ext uri="{9D8B030D-6E8A-4147-A177-3AD203B41FA5}">
                      <a16:colId xmlns:a16="http://schemas.microsoft.com/office/drawing/2014/main" val="1034683220"/>
                    </a:ext>
                  </a:extLst>
                </a:gridCol>
                <a:gridCol w="1473461">
                  <a:extLst>
                    <a:ext uri="{9D8B030D-6E8A-4147-A177-3AD203B41FA5}">
                      <a16:colId xmlns:a16="http://schemas.microsoft.com/office/drawing/2014/main" val="756697184"/>
                    </a:ext>
                  </a:extLst>
                </a:gridCol>
                <a:gridCol w="1473461">
                  <a:extLst>
                    <a:ext uri="{9D8B030D-6E8A-4147-A177-3AD203B41FA5}">
                      <a16:colId xmlns:a16="http://schemas.microsoft.com/office/drawing/2014/main" val="3820150534"/>
                    </a:ext>
                  </a:extLst>
                </a:gridCol>
              </a:tblGrid>
              <a:tr h="322701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 + Immediate 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VCd</a:t>
                      </a:r>
                      <a:endParaRPr lang="en-US" sz="16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 + Deferred 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VCd</a:t>
                      </a:r>
                      <a:endParaRPr lang="en-US" sz="16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9107970"/>
                  </a:ext>
                </a:extLst>
              </a:tr>
              <a:tr h="322701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 (%)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95%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</a:t>
                      </a:r>
                      <a:r>
                        <a:rPr lang="en-US" sz="1600" baseline="300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for %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 (%)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95%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</a:t>
                      </a:r>
                      <a:r>
                        <a:rPr lang="en-US" sz="1600" baseline="300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for %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267266"/>
                  </a:ext>
                </a:extLst>
              </a:tr>
              <a:tr h="32270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Cardiac response-evaluable patients</a:t>
                      </a:r>
                    </a:p>
                  </a:txBody>
                  <a:tcPr marL="42545" marR="42545" marT="0" marB="0" anchor="ctr"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85</a:t>
                      </a:r>
                    </a:p>
                  </a:txBody>
                  <a:tcPr marL="42545" marR="4254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2545" marR="4254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34</a:t>
                      </a:r>
                    </a:p>
                  </a:txBody>
                  <a:tcPr marL="42545" marR="4254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2545" marR="4254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4266555"/>
                  </a:ext>
                </a:extLst>
              </a:tr>
              <a:tr h="32270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Cardiac response at 6 </a:t>
                      </a:r>
                      <a:r>
                        <a:rPr lang="en-US" sz="1600" kern="1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months</a:t>
                      </a:r>
                      <a:r>
                        <a:rPr lang="en-US" sz="1600" kern="100" baseline="300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2545" marR="42545" marT="0" marB="0" anchor="ctr"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 (55.3)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2545" marR="4254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(44.1–66.1)</a:t>
                      </a:r>
                    </a:p>
                  </a:txBody>
                  <a:tcPr marL="42545" marR="4254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(58.8)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2545" marR="4254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(40.7–75.4)</a:t>
                      </a:r>
                    </a:p>
                  </a:txBody>
                  <a:tcPr marL="42545" marR="4254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0865886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8C9DDA38-F94D-BFC1-3D1C-C8CA0833603E}"/>
              </a:ext>
            </a:extLst>
          </p:cNvPr>
          <p:cNvSpPr txBox="1"/>
          <p:nvPr/>
        </p:nvSpPr>
        <p:spPr>
          <a:xfrm>
            <a:off x="1662111" y="2183635"/>
            <a:ext cx="886777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US" sz="1600" b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Summary of Cardiac Response </a:t>
            </a:r>
            <a:r>
              <a:rPr lang="en-US" sz="1600" b="1" dirty="0">
                <a:solidFill>
                  <a:srgbClr val="000000"/>
                </a:solidFill>
                <a:latin typeface="Arial"/>
                <a:cs typeface="Arial"/>
              </a:rPr>
              <a:t>R</a:t>
            </a:r>
            <a:r>
              <a:rPr kumimoji="0" lang="en-US" sz="1600" b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ate at 6 </a:t>
            </a:r>
            <a:r>
              <a:rPr lang="en-US" sz="1600" b="1" dirty="0">
                <a:solidFill>
                  <a:srgbClr val="000000"/>
                </a:solidFill>
                <a:latin typeface="Arial"/>
                <a:cs typeface="Arial"/>
              </a:rPr>
              <a:t>M</a:t>
            </a:r>
            <a:r>
              <a:rPr kumimoji="0" lang="en-US" sz="1600" b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onths</a:t>
            </a:r>
            <a:r>
              <a:rPr kumimoji="0" lang="en-US" sz="1600" b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 Based on Investigator Assessment</a:t>
            </a:r>
            <a:endParaRPr lang="en-US" sz="16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238874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E31DA-14C5-8D85-2961-2DC37AAB3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AQUARIUS: Cardiac Events Characterization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14C762-70B0-517F-3018-3E24016FA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1BBCB-56E8-744E-B233-22800C75D8C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31CCD9-DED7-AD19-F406-D1B63E2E434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55598" y="1597023"/>
            <a:ext cx="5073652" cy="64611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Cardiac TEAEs (any grade) were more frequent in Mayo stage III patients, independent of treatment schedule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C7B125-9368-666A-4C9C-7A435019C31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5658225" y="1597023"/>
            <a:ext cx="6177403" cy="4389120"/>
          </a:xfrm>
        </p:spPr>
        <p:txBody>
          <a:bodyPr/>
          <a:lstStyle/>
          <a:p>
            <a:pPr lvl="1"/>
            <a:r>
              <a:rPr lang="en-US" sz="1400" b="1" dirty="0"/>
              <a:t>Major cardiac </a:t>
            </a:r>
            <a:r>
              <a:rPr lang="en-US" sz="1400" b="1" dirty="0" err="1"/>
              <a:t>TEAEs</a:t>
            </a:r>
            <a:r>
              <a:rPr lang="en-US" sz="1400" b="1" baseline="30000" dirty="0" err="1"/>
              <a:t>a</a:t>
            </a:r>
            <a:r>
              <a:rPr lang="en-US" sz="1400" b="1" dirty="0"/>
              <a:t> (Grade &gt;3/Serious): 30 events in 20 patients</a:t>
            </a:r>
          </a:p>
          <a:p>
            <a:pPr lvl="2"/>
            <a:r>
              <a:rPr lang="en-US" sz="1200" dirty="0"/>
              <a:t>28 events attributed to underlying cardiac amyloid disease, per independent committee. </a:t>
            </a:r>
          </a:p>
          <a:p>
            <a:pPr lvl="2"/>
            <a:r>
              <a:rPr lang="en-US" sz="1200" dirty="0"/>
              <a:t>Patients with major cardiac TEAEs had worse baseline characteristics vs the rest: </a:t>
            </a:r>
          </a:p>
          <a:p>
            <a:pPr lvl="2"/>
            <a:endParaRPr lang="en-US" sz="1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EA6CAC4-2831-7568-10C7-6D3D022ECE49}"/>
              </a:ext>
            </a:extLst>
          </p:cNvPr>
          <p:cNvSpPr txBox="1"/>
          <p:nvPr/>
        </p:nvSpPr>
        <p:spPr>
          <a:xfrm>
            <a:off x="847990" y="2417320"/>
            <a:ext cx="40142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Cardiac TEAEs (any grade), stratified by Mayo Stage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8072C19-7663-8214-0C03-60CEA7BAB9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0369023"/>
              </p:ext>
            </p:extLst>
          </p:nvPr>
        </p:nvGraphicFramePr>
        <p:xfrm>
          <a:off x="629824" y="2722716"/>
          <a:ext cx="4450572" cy="968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3524">
                  <a:extLst>
                    <a:ext uri="{9D8B030D-6E8A-4147-A177-3AD203B41FA5}">
                      <a16:colId xmlns:a16="http://schemas.microsoft.com/office/drawing/2014/main" val="287408040"/>
                    </a:ext>
                  </a:extLst>
                </a:gridCol>
                <a:gridCol w="1483524">
                  <a:extLst>
                    <a:ext uri="{9D8B030D-6E8A-4147-A177-3AD203B41FA5}">
                      <a16:colId xmlns:a16="http://schemas.microsoft.com/office/drawing/2014/main" val="861936077"/>
                    </a:ext>
                  </a:extLst>
                </a:gridCol>
                <a:gridCol w="1483524">
                  <a:extLst>
                    <a:ext uri="{9D8B030D-6E8A-4147-A177-3AD203B41FA5}">
                      <a16:colId xmlns:a16="http://schemas.microsoft.com/office/drawing/2014/main" val="756697184"/>
                    </a:ext>
                  </a:extLst>
                </a:gridCol>
              </a:tblGrid>
              <a:tr h="322701"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Cardiac stage</a:t>
                      </a:r>
                    </a:p>
                  </a:txBody>
                  <a:tcPr anchor="ctr">
                    <a:lnL w="12700" cmpd="sng">
                      <a:noFill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 + Immediate </a:t>
                      </a:r>
                      <a:r>
                        <a:rPr lang="en-US" sz="10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VCd</a:t>
                      </a:r>
                      <a:endParaRPr lang="en-US" sz="10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 + Deferred </a:t>
                      </a:r>
                      <a:r>
                        <a:rPr lang="en-US" sz="10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VCd</a:t>
                      </a:r>
                      <a:endParaRPr lang="en-US" sz="10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29107970"/>
                  </a:ext>
                </a:extLst>
              </a:tr>
              <a:tr h="322701"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Mayo Stage II</a:t>
                      </a:r>
                    </a:p>
                  </a:txBody>
                  <a:tcPr anchor="ctr"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35.9%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57.1%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0865886"/>
                  </a:ext>
                </a:extLst>
              </a:tr>
              <a:tr h="322701"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Mayo Stage III</a:t>
                      </a:r>
                    </a:p>
                  </a:txBody>
                  <a:tcPr anchor="ctr"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73.0%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68.8%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9810048"/>
                  </a:ext>
                </a:extLst>
              </a:tr>
            </a:tbl>
          </a:graphicData>
        </a:graphic>
      </p:graphicFrame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2254B7E-D369-C942-3578-4DA683D98881}"/>
              </a:ext>
            </a:extLst>
          </p:cNvPr>
          <p:cNvSpPr txBox="1">
            <a:spLocks/>
          </p:cNvSpPr>
          <p:nvPr/>
        </p:nvSpPr>
        <p:spPr>
          <a:xfrm>
            <a:off x="5772150" y="1440660"/>
            <a:ext cx="6172225" cy="43891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396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None/>
              <a:defRPr lang="en-US" sz="18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71450" indent="-171450" algn="l" defTabSz="914396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lang="en-US"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341313" indent="-171450" algn="l" defTabSz="914396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Arial" panose="020B0606030504020204" pitchFamily="34" charset="0"/>
              <a:buChar char="–"/>
              <a:defRPr lang="en-US"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512763" indent="-171450" algn="l" defTabSz="914396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§"/>
              <a:defRPr lang="en-US"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825500" indent="-173736" algn="l" defTabSz="914396" rtl="0" eaLnBrk="1" latinLnBrk="0" hangingPunct="1">
              <a:lnSpc>
                <a:spcPct val="95000"/>
              </a:lnSpc>
              <a:spcBef>
                <a:spcPts val="600"/>
              </a:spcBef>
              <a:buClr>
                <a:schemeClr val="accent1"/>
              </a:buClr>
              <a:buFont typeface="Arial" panose="02070309020205020404" pitchFamily="49" charset="0"/>
              <a:buChar char="o"/>
              <a:defRPr lang="en-US"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590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88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86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85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2" indent="0">
              <a:buFont typeface="Arial" panose="020B0606030504020204" pitchFamily="34" charset="0"/>
              <a:buNone/>
            </a:pPr>
            <a:endParaRPr lang="en-US" dirty="0"/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565B8A0A-A937-1E0C-84AD-4B94FE93B1FF}"/>
              </a:ext>
            </a:extLst>
          </p:cNvPr>
          <p:cNvSpPr txBox="1">
            <a:spLocks/>
          </p:cNvSpPr>
          <p:nvPr/>
        </p:nvSpPr>
        <p:spPr>
          <a:xfrm>
            <a:off x="355597" y="6309360"/>
            <a:ext cx="10473747" cy="314298"/>
          </a:xfrm>
          <a:prstGeom prst="rect">
            <a:avLst/>
          </a:prstGeom>
        </p:spPr>
        <p:txBody>
          <a:bodyPr vert="horz" lIns="90000" tIns="0" rIns="90000" bIns="0" rtlCol="0" anchor="b" anchorCtr="0"/>
          <a:lstStyle>
            <a:defPPr>
              <a:defRPr lang="en-US"/>
            </a:defPPr>
            <a:lvl1pPr marL="0" algn="l" defTabSz="914400" rtl="0" eaLnBrk="1" latinLnBrk="0" hangingPunct="1">
              <a:lnSpc>
                <a:spcPct val="100000"/>
              </a:lnSpc>
              <a:spcAft>
                <a:spcPts val="0"/>
              </a:spcAft>
              <a:defRPr sz="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aseline="30000" dirty="0" err="1">
                <a:solidFill>
                  <a:schemeClr val="tx1"/>
                </a:solidFill>
                <a:latin typeface="Arial"/>
                <a:cs typeface="Arial"/>
              </a:rPr>
              <a:t>a</a:t>
            </a:r>
            <a:r>
              <a:rPr lang="en-US" dirty="0" err="1">
                <a:solidFill>
                  <a:schemeClr val="tx1"/>
                </a:solidFill>
                <a:latin typeface="Arial"/>
                <a:cs typeface="Arial"/>
              </a:rPr>
              <a:t>Major</a:t>
            </a: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 cardiac TEAEs included all clinically relevant Grade 3-5 or Serious Cardiac AEs (except for solitary lab findings). All Major cardiac TEAEs were reviewed by an independent committee to assess causality</a:t>
            </a:r>
            <a:r>
              <a:rPr lang="en-US">
                <a:solidFill>
                  <a:schemeClr val="tx1"/>
                </a:solidFill>
                <a:latin typeface="Arial"/>
                <a:cs typeface="Arial"/>
              </a:rPr>
              <a:t>. </a:t>
            </a:r>
            <a:r>
              <a:rPr lang="en-US" baseline="30000">
                <a:solidFill>
                  <a:schemeClr val="tx1"/>
                </a:solidFill>
                <a:latin typeface="Arial"/>
                <a:cs typeface="Arial"/>
              </a:rPr>
              <a:t>b</a:t>
            </a:r>
            <a:r>
              <a:rPr lang="en-US">
                <a:solidFill>
                  <a:schemeClr val="tx1"/>
                </a:solidFill>
                <a:latin typeface="Arial"/>
                <a:cs typeface="Arial"/>
              </a:rPr>
              <a:t>116 </a:t>
            </a: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patients without major cardiac TEAEs. </a:t>
            </a:r>
            <a:r>
              <a:rPr lang="en-US" baseline="300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19 patients with major cardiac TEAEs; 121 patients without major cardiac TEAEs. </a:t>
            </a:r>
            <a:r>
              <a:rPr lang="en-US" baseline="30000" dirty="0">
                <a:solidFill>
                  <a:schemeClr val="tx1"/>
                </a:solidFill>
                <a:latin typeface="Arial"/>
                <a:cs typeface="Arial"/>
              </a:rPr>
              <a:t>d</a:t>
            </a: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17 patients with major cardiac TEAEs; 115 patients without major cardiac TEAEs.</a:t>
            </a:r>
          </a:p>
          <a:p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D, daratumumab </a:t>
            </a:r>
            <a:r>
              <a:rPr lang="en-GB" dirty="0">
                <a:solidFill>
                  <a:schemeClr val="tx1"/>
                </a:solidFill>
                <a:cs typeface="Arial" panose="020B0604020202020204" pitchFamily="34" charset="0"/>
              </a:rPr>
              <a:t>subcutaneous + recombinant human hyaluronidase PH20 (rHuPH20)</a:t>
            </a: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; GLS, global longitudinal strain; HS, high sensitivity; NT-</a:t>
            </a:r>
            <a:r>
              <a:rPr lang="en-US" dirty="0" err="1">
                <a:solidFill>
                  <a:schemeClr val="tx1"/>
                </a:solidFill>
                <a:latin typeface="Arial"/>
                <a:cs typeface="Arial"/>
              </a:rPr>
              <a:t>proBNP</a:t>
            </a: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, N-terminal pro-brain natriuretic peptide; </a:t>
            </a:r>
            <a:r>
              <a:rPr lang="en-GB" dirty="0">
                <a:solidFill>
                  <a:schemeClr val="tx1"/>
                </a:solidFill>
                <a:latin typeface="Arial"/>
                <a:cs typeface="Arial"/>
              </a:rPr>
              <a:t>TEAE, treatment-emergent adverse event; </a:t>
            </a:r>
            <a:r>
              <a:rPr lang="en-GB" dirty="0" err="1">
                <a:solidFill>
                  <a:schemeClr val="tx1"/>
                </a:solidFill>
                <a:latin typeface="Arial"/>
                <a:cs typeface="Arial"/>
              </a:rPr>
              <a:t>VCd</a:t>
            </a:r>
            <a:r>
              <a:rPr lang="en-GB" dirty="0">
                <a:solidFill>
                  <a:schemeClr val="tx1"/>
                </a:solidFill>
                <a:latin typeface="Arial"/>
                <a:cs typeface="Arial"/>
              </a:rPr>
              <a:t>, bortezomib, cyclophosphamide, dexamethasone</a:t>
            </a: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.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999C615A-1512-739F-3C96-C655088587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3714603"/>
              </p:ext>
            </p:extLst>
          </p:nvPr>
        </p:nvGraphicFramePr>
        <p:xfrm>
          <a:off x="5658224" y="2722716"/>
          <a:ext cx="6172225" cy="23076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95326">
                  <a:extLst>
                    <a:ext uri="{9D8B030D-6E8A-4147-A177-3AD203B41FA5}">
                      <a16:colId xmlns:a16="http://schemas.microsoft.com/office/drawing/2014/main" val="2834110506"/>
                    </a:ext>
                  </a:extLst>
                </a:gridCol>
                <a:gridCol w="1206420">
                  <a:extLst>
                    <a:ext uri="{9D8B030D-6E8A-4147-A177-3AD203B41FA5}">
                      <a16:colId xmlns:a16="http://schemas.microsoft.com/office/drawing/2014/main" val="1770903543"/>
                    </a:ext>
                  </a:extLst>
                </a:gridCol>
                <a:gridCol w="1370479">
                  <a:extLst>
                    <a:ext uri="{9D8B030D-6E8A-4147-A177-3AD203B41FA5}">
                      <a16:colId xmlns:a16="http://schemas.microsoft.com/office/drawing/2014/main" val="2662687"/>
                    </a:ext>
                  </a:extLst>
                </a:gridCol>
              </a:tblGrid>
              <a:tr h="461122"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Baseline characteristics</a:t>
                      </a:r>
                    </a:p>
                  </a:txBody>
                  <a:tcPr anchor="ctr">
                    <a:lnL w="12700" cmpd="sng">
                      <a:noFill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Patients with major cardiac TEAEs</a:t>
                      </a:r>
                    </a:p>
                    <a:p>
                      <a:pPr algn="ctr"/>
                      <a:r>
                        <a:rPr lang="en-GB" sz="10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 = 20</a:t>
                      </a:r>
                      <a:endParaRPr lang="en-US" sz="10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Patients without major cardiac TEAEs</a:t>
                      </a:r>
                    </a:p>
                    <a:p>
                      <a:pPr algn="ctr"/>
                      <a:r>
                        <a:rPr lang="en-GB" sz="1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 = 122</a:t>
                      </a:r>
                      <a:endParaRPr lang="en-US" sz="10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31715335"/>
                  </a:ext>
                </a:extLst>
              </a:tr>
              <a:tr h="267766">
                <a:tc>
                  <a:txBody>
                    <a:bodyPr/>
                    <a:lstStyle/>
                    <a:p>
                      <a:pPr marL="0" indent="7938">
                        <a:lnSpc>
                          <a:spcPct val="115000"/>
                        </a:lnSpc>
                        <a:buNone/>
                      </a:pPr>
                      <a:r>
                        <a:rPr lang="en-GB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Mayo Stage IIIa, n (%)</a:t>
                      </a:r>
                      <a:endParaRPr lang="en-US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2545" marR="42545" marT="0" marB="0" anchor="ctr"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 (70.0)</a:t>
                      </a:r>
                    </a:p>
                  </a:txBody>
                  <a:tcPr marL="42545" marR="4254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36 (29.5)</a:t>
                      </a:r>
                    </a:p>
                  </a:txBody>
                  <a:tcPr marL="42545" marR="4254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9226473"/>
                  </a:ext>
                </a:extLst>
              </a:tr>
              <a:tr h="267766">
                <a:tc>
                  <a:txBody>
                    <a:bodyPr/>
                    <a:lstStyle/>
                    <a:p>
                      <a:pPr marL="0" indent="-55245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NT-</a:t>
                      </a:r>
                      <a:r>
                        <a:rPr lang="en-US" sz="1000" kern="1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ProBNP</a:t>
                      </a: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(ng/L), median</a:t>
                      </a:r>
                    </a:p>
                  </a:txBody>
                  <a:tcPr marL="42545" marR="4254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4862</a:t>
                      </a:r>
                    </a:p>
                  </a:txBody>
                  <a:tcPr marL="42545" marR="4254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1723</a:t>
                      </a:r>
                    </a:p>
                  </a:txBody>
                  <a:tcPr marL="42545" marR="4254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772575"/>
                  </a:ext>
                </a:extLst>
              </a:tr>
              <a:tr h="267766">
                <a:tc>
                  <a:txBody>
                    <a:bodyPr/>
                    <a:lstStyle/>
                    <a:p>
                      <a:pPr marL="0" indent="-55245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6-Minute Walk Test (m),</a:t>
                      </a:r>
                      <a:r>
                        <a:rPr lang="en-US" sz="1000" kern="100" baseline="30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</a:t>
                      </a: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median</a:t>
                      </a:r>
                    </a:p>
                  </a:txBody>
                  <a:tcPr marL="42545" marR="4254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318.8</a:t>
                      </a:r>
                    </a:p>
                  </a:txBody>
                  <a:tcPr marL="42545" marR="4254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363.0</a:t>
                      </a:r>
                    </a:p>
                  </a:txBody>
                  <a:tcPr marL="42545" marR="4254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2199673"/>
                  </a:ext>
                </a:extLst>
              </a:tr>
              <a:tr h="267766">
                <a:tc>
                  <a:txBody>
                    <a:bodyPr/>
                    <a:lstStyle/>
                    <a:p>
                      <a:pPr marL="0" indent="-55245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Overall cardiac signs &amp; symptoms score, mean (SD)</a:t>
                      </a:r>
                    </a:p>
                  </a:txBody>
                  <a:tcPr marL="42545" marR="4254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96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7.7 (4.4)</a:t>
                      </a:r>
                    </a:p>
                  </a:txBody>
                  <a:tcPr marL="42545" marR="4254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4.7 (3.6)</a:t>
                      </a:r>
                    </a:p>
                  </a:txBody>
                  <a:tcPr marL="42545" marR="4254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9200001"/>
                  </a:ext>
                </a:extLst>
              </a:tr>
              <a:tr h="267766">
                <a:tc>
                  <a:txBody>
                    <a:bodyPr/>
                    <a:lstStyle/>
                    <a:p>
                      <a:pPr marL="0" marR="0" lvl="0" indent="-55245" algn="l" defTabSz="914396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GLS %</a:t>
                      </a: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,</a:t>
                      </a:r>
                      <a:r>
                        <a:rPr lang="en-US" sz="1000" kern="100" baseline="30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</a:t>
                      </a: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median</a:t>
                      </a:r>
                      <a:r>
                        <a:rPr lang="en-GB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(greater absolute value = better function)</a:t>
                      </a:r>
                      <a:endParaRPr lang="en-US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2545" marR="4254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–8.8</a:t>
                      </a:r>
                    </a:p>
                  </a:txBody>
                  <a:tcPr marL="42545" marR="4254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–13.7</a:t>
                      </a:r>
                    </a:p>
                  </a:txBody>
                  <a:tcPr marL="42545" marR="4254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3046393"/>
                  </a:ext>
                </a:extLst>
              </a:tr>
              <a:tr h="267766">
                <a:tc>
                  <a:txBody>
                    <a:bodyPr/>
                    <a:lstStyle/>
                    <a:p>
                      <a:pPr marL="0" marR="0" lvl="0" indent="-55245" algn="l" defTabSz="914396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 Prime Lateral</a:t>
                      </a: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,</a:t>
                      </a:r>
                      <a:r>
                        <a:rPr lang="en-US" sz="1000" kern="100" baseline="30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</a:t>
                      </a: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median</a:t>
                      </a:r>
                      <a:r>
                        <a:rPr lang="en-GB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(greater value = better function)</a:t>
                      </a:r>
                      <a:endParaRPr lang="en-US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2545" marR="4254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4.4</a:t>
                      </a:r>
                    </a:p>
                  </a:txBody>
                  <a:tcPr marL="42545" marR="4254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6.1</a:t>
                      </a:r>
                    </a:p>
                  </a:txBody>
                  <a:tcPr marL="42545" marR="4254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0810451"/>
                  </a:ext>
                </a:extLst>
              </a:tr>
            </a:tbl>
          </a:graphicData>
        </a:graphic>
      </p:graphicFrame>
      <p:sp>
        <p:nvSpPr>
          <p:cNvPr id="31" name="TextBox 3">
            <a:extLst>
              <a:ext uri="{FF2B5EF4-FFF2-40B4-BE49-F238E27FC236}">
                <a16:creationId xmlns:a16="http://schemas.microsoft.com/office/drawing/2014/main" id="{727DB072-6196-9DD7-7811-2AB287113FCA}"/>
              </a:ext>
            </a:extLst>
          </p:cNvPr>
          <p:cNvSpPr txBox="1">
            <a:spLocks noGrp="1"/>
          </p:cNvSpPr>
          <p:nvPr>
            <p:ph type="ftr" sz="quarter" idx="15"/>
          </p:nvPr>
        </p:nvSpPr>
        <p:spPr>
          <a:xfrm>
            <a:off x="356373" y="5393226"/>
            <a:ext cx="11479256" cy="476726"/>
          </a:xfrm>
          <a:prstGeom prst="roundRect">
            <a:avLst>
              <a:gd name="adj" fmla="val 16922"/>
            </a:avLst>
          </a:prstGeom>
          <a:solidFill>
            <a:srgbClr val="564C47"/>
          </a:solidFill>
        </p:spPr>
        <p:txBody>
          <a:bodyPr wrap="square" lIns="91440" tIns="91440" rIns="91440" bIns="91440">
            <a:spAutoFit/>
          </a:bodyPr>
          <a:lstStyle/>
          <a:p>
            <a:pPr marL="0" lvl="1" algn="ctr" defTabSz="457200">
              <a:defRPr/>
            </a:pPr>
            <a:r>
              <a:rPr lang="en-US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Cardiac events occurred more frequently among patients with more advanced cardiac disease at baseline</a:t>
            </a:r>
            <a:endParaRPr kumimoji="0" lang="en-GB" sz="10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Arial" panose="020B0606030504020204" pitchFamily="34" charset="0"/>
              <a:cs typeface="Arial" panose="020B060402020202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7929631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JJ v6.0.3">
      <a:dk1>
        <a:srgbClr val="000000"/>
      </a:dk1>
      <a:lt1>
        <a:srgbClr val="FFFFFF"/>
      </a:lt1>
      <a:dk2>
        <a:srgbClr val="564C47"/>
      </a:dk2>
      <a:lt2>
        <a:srgbClr val="EB1700"/>
      </a:lt2>
      <a:accent1>
        <a:srgbClr val="EB1700"/>
      </a:accent1>
      <a:accent2>
        <a:srgbClr val="000000"/>
      </a:accent2>
      <a:accent3>
        <a:srgbClr val="A39992"/>
      </a:accent3>
      <a:accent4>
        <a:srgbClr val="0F68B2"/>
      </a:accent4>
      <a:accent5>
        <a:srgbClr val="328714"/>
      </a:accent5>
      <a:accent6>
        <a:srgbClr val="8C3BBB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Custom 8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1E9FA2"/>
    </a:accent1>
    <a:accent2>
      <a:srgbClr val="A092BD"/>
    </a:accent2>
    <a:accent3>
      <a:srgbClr val="733B8F"/>
    </a:accent3>
    <a:accent4>
      <a:srgbClr val="8DC0CA"/>
    </a:accent4>
    <a:accent5>
      <a:srgbClr val="4BACC6"/>
    </a:accent5>
    <a:accent6>
      <a:srgbClr val="7F7F7F"/>
    </a:accent6>
    <a:hlink>
      <a:srgbClr val="0563C1"/>
    </a:hlink>
    <a:folHlink>
      <a:srgbClr val="954F72"/>
    </a:folHlink>
  </a:clrScheme>
  <a:fontScheme name="Office">
    <a:majorFont>
      <a:latin typeface="Arial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rial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Custom 8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1E9FA2"/>
    </a:accent1>
    <a:accent2>
      <a:srgbClr val="A092BD"/>
    </a:accent2>
    <a:accent3>
      <a:srgbClr val="733B8F"/>
    </a:accent3>
    <a:accent4>
      <a:srgbClr val="8DC0CA"/>
    </a:accent4>
    <a:accent5>
      <a:srgbClr val="4BACC6"/>
    </a:accent5>
    <a:accent6>
      <a:srgbClr val="7F7F7F"/>
    </a:accent6>
    <a:hlink>
      <a:srgbClr val="0563C1"/>
    </a:hlink>
    <a:folHlink>
      <a:srgbClr val="954F72"/>
    </a:folHlink>
  </a:clrScheme>
  <a:fontScheme name="Office">
    <a:majorFont>
      <a:latin typeface="Arial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rial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574047e-4355-484a-8650-d1e8562b2a2a" xsi:nil="true"/>
    <lcf76f155ced4ddcb4097134ff3c332f xmlns="2f84697c-8c79-4a9d-9d5f-a35f0e484c33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ADB955BC92BC946B462D1E2002EDF29" ma:contentTypeVersion="16" ma:contentTypeDescription="Create a new document." ma:contentTypeScope="" ma:versionID="6a4ceb832abafc9001eb6e5f431f7891">
  <xsd:schema xmlns:xsd="http://www.w3.org/2001/XMLSchema" xmlns:xs="http://www.w3.org/2001/XMLSchema" xmlns:p="http://schemas.microsoft.com/office/2006/metadata/properties" xmlns:ns2="2f84697c-8c79-4a9d-9d5f-a35f0e484c33" xmlns:ns3="8574047e-4355-484a-8650-d1e8562b2a2a" targetNamespace="http://schemas.microsoft.com/office/2006/metadata/properties" ma:root="true" ma:fieldsID="1a800783c95ff493801922e3c688d246" ns2:_="" ns3:_="">
    <xsd:import namespace="2f84697c-8c79-4a9d-9d5f-a35f0e484c33"/>
    <xsd:import namespace="8574047e-4355-484a-8650-d1e8562b2a2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84697c-8c79-4a9d-9d5f-a35f0e484c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description="" ma:indexed="true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50e8c867-016e-4e7e-ac72-082d690dc73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74047e-4355-484a-8650-d1e8562b2a2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362e2aa2-4a73-44d1-8442-803299cdb16f}" ma:internalName="TaxCatchAll" ma:showField="CatchAllData" ma:web="8574047e-4355-484a-8650-d1e8562b2a2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7FDC5B1-5E05-4B93-8C4F-B317CACD25B1}">
  <ds:schemaRefs>
    <ds:schemaRef ds:uri="http://purl.org/dc/dcmitype/"/>
    <ds:schemaRef ds:uri="2f84697c-8c79-4a9d-9d5f-a35f0e484c33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8574047e-4355-484a-8650-d1e8562b2a2a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FCAB4E0F-6249-465E-84E4-9BEAD22FC6C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7E8023A-A380-42C4-B24E-CD3DC8C5282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84697c-8c79-4a9d-9d5f-a35f0e484c33"/>
    <ds:schemaRef ds:uri="8574047e-4355-484a-8650-d1e8562b2a2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5010</TotalTime>
  <Words>3584</Words>
  <Application>Microsoft Macintosh PowerPoint</Application>
  <PresentationFormat>Widescreen</PresentationFormat>
  <Paragraphs>649</Paragraphs>
  <Slides>17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Johnson Text</vt:lpstr>
      <vt:lpstr>Wingdings</vt:lpstr>
      <vt:lpstr>1_Office Theme</vt:lpstr>
      <vt:lpstr>Cardiac Risk Factors and Cardiac Events in Patients with Newly Diagnosed Amyloid Light Chain (AL) Amyloidosis from the Phase 2 AQUARIUS Study of Daratumumab (DARA) plus Bortezomib, Cyclophosphamide, and Dexamethasone (D-VCd)</vt:lpstr>
      <vt:lpstr>AQUARIUS: Introduction</vt:lpstr>
      <vt:lpstr>AQUARIUS: Study Design (Cardiac Safety Analysis Set)1,2</vt:lpstr>
      <vt:lpstr>AQUARIUS: Disposition, Treatment Duration, and Deaths</vt:lpstr>
      <vt:lpstr>AQUARIUS: Baseline Characteristics</vt:lpstr>
      <vt:lpstr>AQUARIUS: Cardiac Events (Primary Endpoint)</vt:lpstr>
      <vt:lpstr>AQUARIUS: Hematologic Response</vt:lpstr>
      <vt:lpstr>AQUARIUS: Cardiac Response</vt:lpstr>
      <vt:lpstr>AQUARIUS: Cardiac Events Characterization</vt:lpstr>
      <vt:lpstr>AQUARIUS: Cardiac Biomarkers Over Time</vt:lpstr>
      <vt:lpstr>AQUARIUS: Cardiac Signs &amp; Symptoms Over Time</vt:lpstr>
      <vt:lpstr>AQUARIUS: 6-Minute Walk Test Total Distance Over Time</vt:lpstr>
      <vt:lpstr>AQUARIUS: Conclusions</vt:lpstr>
      <vt:lpstr>AQUARIUS: Acknowledgments</vt:lpstr>
      <vt:lpstr>PowerPoint Presentation</vt:lpstr>
      <vt:lpstr>Back Up</vt:lpstr>
      <vt:lpstr>ANDROMEDA: Overall Hematologic Complete Response Rate (Primary Endpoint)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 Ingleby</dc:creator>
  <cp:lastModifiedBy>Kalinowski, Damian</cp:lastModifiedBy>
  <cp:revision>19</cp:revision>
  <cp:lastPrinted>2025-10-14T13:34:42Z</cp:lastPrinted>
  <dcterms:created xsi:type="dcterms:W3CDTF">2025-10-07T11:21:13Z</dcterms:created>
  <dcterms:modified xsi:type="dcterms:W3CDTF">2026-01-12T17:03:24Z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0x010100CADB955BC92BC946B462D1E2002EDF29</vt:lpwstr>
  </property>
  <property fmtid="{D5CDD505-2E9C-101B-9397-08002B2CF9AE}" pid="3" name="MediaServiceImageTags">
    <vt:lpwstr/>
  </property>
</Properties>
</file>