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342" r:id="rId5"/>
    <p:sldId id="343" r:id="rId6"/>
    <p:sldId id="345" r:id="rId7"/>
    <p:sldId id="344" r:id="rId8"/>
    <p:sldId id="346" r:id="rId9"/>
    <p:sldId id="347" r:id="rId10"/>
    <p:sldId id="341" r:id="rId11"/>
  </p:sldIdLst>
  <p:sldSz cx="10160000" cy="7620000"/>
  <p:notesSz cx="10160000" cy="7620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64"/>
    <p:restoredTop sz="95559"/>
  </p:normalViewPr>
  <p:slideViewPr>
    <p:cSldViewPr>
      <p:cViewPr varScale="1">
        <p:scale>
          <a:sx n="111" d="100"/>
          <a:sy n="111" d="100"/>
        </p:scale>
        <p:origin x="1184" y="168"/>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02138" cy="3825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754688" y="0"/>
            <a:ext cx="4403725" cy="382588"/>
          </a:xfrm>
          <a:prstGeom prst="rect">
            <a:avLst/>
          </a:prstGeom>
        </p:spPr>
        <p:txBody>
          <a:bodyPr vert="horz" lIns="91440" tIns="45720" rIns="91440" bIns="45720" rtlCol="0"/>
          <a:lstStyle>
            <a:lvl1pPr algn="r">
              <a:defRPr sz="1200"/>
            </a:lvl1pPr>
          </a:lstStyle>
          <a:p>
            <a:fld id="{0BB6DA30-1F90-F34B-97BF-AC3897CD8347}" type="datetimeFigureOut">
              <a:rPr lang="en-US" smtClean="0"/>
              <a:t>12/4/25</a:t>
            </a:fld>
            <a:endParaRPr lang="en-US"/>
          </a:p>
        </p:txBody>
      </p:sp>
      <p:sp>
        <p:nvSpPr>
          <p:cNvPr id="4" name="Slide Image Placeholder 3"/>
          <p:cNvSpPr>
            <a:spLocks noGrp="1" noRot="1" noChangeAspect="1"/>
          </p:cNvSpPr>
          <p:nvPr>
            <p:ph type="sldImg" idx="2"/>
          </p:nvPr>
        </p:nvSpPr>
        <p:spPr>
          <a:xfrm>
            <a:off x="3365500" y="95250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16000" y="3667125"/>
            <a:ext cx="8128000" cy="300037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7237413"/>
            <a:ext cx="4402138" cy="3825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754688" y="7237413"/>
            <a:ext cx="4403725" cy="382587"/>
          </a:xfrm>
          <a:prstGeom prst="rect">
            <a:avLst/>
          </a:prstGeom>
        </p:spPr>
        <p:txBody>
          <a:bodyPr vert="horz" lIns="91440" tIns="45720" rIns="91440" bIns="45720" rtlCol="0" anchor="b"/>
          <a:lstStyle>
            <a:lvl1pPr algn="r">
              <a:defRPr sz="1200"/>
            </a:lvl1pPr>
          </a:lstStyle>
          <a:p>
            <a:fld id="{3D33490F-1905-4B49-80B8-EB07BB7063AE}" type="slidenum">
              <a:rPr lang="en-US" smtClean="0"/>
              <a:t>‹#›</a:t>
            </a:fld>
            <a:endParaRPr lang="en-US"/>
          </a:p>
        </p:txBody>
      </p:sp>
    </p:spTree>
    <p:extLst>
      <p:ext uri="{BB962C8B-B14F-4D97-AF65-F5344CB8AC3E}">
        <p14:creationId xmlns:p14="http://schemas.microsoft.com/office/powerpoint/2010/main" val="2368835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33490F-1905-4B49-80B8-EB07BB7063AE}" type="slidenum">
              <a:rPr lang="en-US" smtClean="0"/>
              <a:t>1</a:t>
            </a:fld>
            <a:endParaRPr lang="en-US"/>
          </a:p>
        </p:txBody>
      </p:sp>
    </p:spTree>
    <p:extLst>
      <p:ext uri="{BB962C8B-B14F-4D97-AF65-F5344CB8AC3E}">
        <p14:creationId xmlns:p14="http://schemas.microsoft.com/office/powerpoint/2010/main" val="382504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33490F-1905-4B49-80B8-EB07BB7063AE}" type="slidenum">
              <a:rPr lang="en-US" smtClean="0"/>
              <a:t>7</a:t>
            </a:fld>
            <a:endParaRPr lang="en-US"/>
          </a:p>
        </p:txBody>
      </p:sp>
    </p:spTree>
    <p:extLst>
      <p:ext uri="{BB962C8B-B14F-4D97-AF65-F5344CB8AC3E}">
        <p14:creationId xmlns:p14="http://schemas.microsoft.com/office/powerpoint/2010/main" val="1703203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www.bartlett.ucl.ac.uk/dpu"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6A30F5A9-4EF8-984B-8E55-0946BFC60057}"/>
              </a:ext>
            </a:extLst>
          </p:cNvPr>
          <p:cNvSpPr/>
          <p:nvPr userDrawn="1"/>
        </p:nvSpPr>
        <p:spPr>
          <a:xfrm>
            <a:off x="0" y="600760"/>
            <a:ext cx="10160000" cy="693420"/>
          </a:xfrm>
          <a:custGeom>
            <a:avLst/>
            <a:gdLst/>
            <a:ahLst/>
            <a:cxnLst/>
            <a:rect l="l" t="t" r="r" b="b"/>
            <a:pathLst>
              <a:path w="10160000" h="693419">
                <a:moveTo>
                  <a:pt x="0" y="693127"/>
                </a:moveTo>
                <a:lnTo>
                  <a:pt x="7716100" y="693127"/>
                </a:lnTo>
                <a:lnTo>
                  <a:pt x="7709050" y="687976"/>
                </a:lnTo>
                <a:lnTo>
                  <a:pt x="7702280" y="682671"/>
                </a:lnTo>
                <a:lnTo>
                  <a:pt x="7655021" y="629307"/>
                </a:lnTo>
                <a:lnTo>
                  <a:pt x="7633705" y="585147"/>
                </a:lnTo>
                <a:lnTo>
                  <a:pt x="7622344" y="539871"/>
                </a:lnTo>
                <a:lnTo>
                  <a:pt x="7617538" y="494254"/>
                </a:lnTo>
                <a:lnTo>
                  <a:pt x="7615885" y="449072"/>
                </a:lnTo>
                <a:lnTo>
                  <a:pt x="7615885" y="26200"/>
                </a:lnTo>
                <a:lnTo>
                  <a:pt x="7842402" y="26200"/>
                </a:lnTo>
                <a:lnTo>
                  <a:pt x="7842402" y="470242"/>
                </a:lnTo>
                <a:lnTo>
                  <a:pt x="7842956" y="492962"/>
                </a:lnTo>
                <a:lnTo>
                  <a:pt x="7853921" y="536497"/>
                </a:lnTo>
                <a:lnTo>
                  <a:pt x="7883886" y="567961"/>
                </a:lnTo>
                <a:lnTo>
                  <a:pt x="7920749" y="580577"/>
                </a:lnTo>
                <a:lnTo>
                  <a:pt x="7940509" y="581977"/>
                </a:lnTo>
                <a:lnTo>
                  <a:pt x="7964813" y="579745"/>
                </a:lnTo>
                <a:lnTo>
                  <a:pt x="8000528" y="565850"/>
                </a:lnTo>
                <a:lnTo>
                  <a:pt x="8027667" y="536931"/>
                </a:lnTo>
                <a:lnTo>
                  <a:pt x="8039049" y="492978"/>
                </a:lnTo>
                <a:lnTo>
                  <a:pt x="8039620" y="470242"/>
                </a:lnTo>
                <a:lnTo>
                  <a:pt x="8039620" y="26200"/>
                </a:lnTo>
                <a:lnTo>
                  <a:pt x="8267153" y="26200"/>
                </a:lnTo>
                <a:lnTo>
                  <a:pt x="8267153" y="404761"/>
                </a:lnTo>
                <a:lnTo>
                  <a:pt x="8266765" y="447322"/>
                </a:lnTo>
                <a:lnTo>
                  <a:pt x="8264044" y="492511"/>
                </a:lnTo>
                <a:lnTo>
                  <a:pt x="8256660" y="538930"/>
                </a:lnTo>
                <a:lnTo>
                  <a:pt x="8242280" y="585180"/>
                </a:lnTo>
                <a:lnTo>
                  <a:pt x="8218573" y="629862"/>
                </a:lnTo>
                <a:lnTo>
                  <a:pt x="8183206" y="671576"/>
                </a:lnTo>
                <a:lnTo>
                  <a:pt x="8156803" y="693127"/>
                </a:lnTo>
                <a:lnTo>
                  <a:pt x="8495995" y="693127"/>
                </a:lnTo>
                <a:lnTo>
                  <a:pt x="8456430" y="659630"/>
                </a:lnTo>
                <a:lnTo>
                  <a:pt x="8423240" y="621149"/>
                </a:lnTo>
                <a:lnTo>
                  <a:pt x="8396318" y="578587"/>
                </a:lnTo>
                <a:lnTo>
                  <a:pt x="8375562" y="532851"/>
                </a:lnTo>
                <a:lnTo>
                  <a:pt x="8360865" y="484843"/>
                </a:lnTo>
                <a:lnTo>
                  <a:pt x="8352124" y="435470"/>
                </a:lnTo>
                <a:lnTo>
                  <a:pt x="8349233" y="385635"/>
                </a:lnTo>
                <a:lnTo>
                  <a:pt x="8351506" y="341525"/>
                </a:lnTo>
                <a:lnTo>
                  <a:pt x="8358297" y="297846"/>
                </a:lnTo>
                <a:lnTo>
                  <a:pt x="8369564" y="255137"/>
                </a:lnTo>
                <a:lnTo>
                  <a:pt x="8385266" y="213938"/>
                </a:lnTo>
                <a:lnTo>
                  <a:pt x="8405362" y="174787"/>
                </a:lnTo>
                <a:lnTo>
                  <a:pt x="8429810" y="138223"/>
                </a:lnTo>
                <a:lnTo>
                  <a:pt x="8458569" y="104785"/>
                </a:lnTo>
                <a:lnTo>
                  <a:pt x="8491597" y="75013"/>
                </a:lnTo>
                <a:lnTo>
                  <a:pt x="8528852" y="49446"/>
                </a:lnTo>
                <a:lnTo>
                  <a:pt x="8570294" y="28622"/>
                </a:lnTo>
                <a:lnTo>
                  <a:pt x="8615881" y="13080"/>
                </a:lnTo>
                <a:lnTo>
                  <a:pt x="8665572" y="3359"/>
                </a:lnTo>
                <a:lnTo>
                  <a:pt x="8719324" y="0"/>
                </a:lnTo>
                <a:lnTo>
                  <a:pt x="8772904" y="3189"/>
                </a:lnTo>
                <a:lnTo>
                  <a:pt x="8824996" y="12758"/>
                </a:lnTo>
                <a:lnTo>
                  <a:pt x="8874956" y="28705"/>
                </a:lnTo>
                <a:lnTo>
                  <a:pt x="8922139" y="51029"/>
                </a:lnTo>
                <a:lnTo>
                  <a:pt x="8965901" y="79730"/>
                </a:lnTo>
                <a:lnTo>
                  <a:pt x="9005595" y="114807"/>
                </a:lnTo>
                <a:lnTo>
                  <a:pt x="9041098" y="157713"/>
                </a:lnTo>
                <a:lnTo>
                  <a:pt x="9065171" y="198361"/>
                </a:lnTo>
                <a:lnTo>
                  <a:pt x="8876093" y="292023"/>
                </a:lnTo>
                <a:lnTo>
                  <a:pt x="8858723" y="255762"/>
                </a:lnTo>
                <a:lnTo>
                  <a:pt x="8831097" y="217246"/>
                </a:lnTo>
                <a:lnTo>
                  <a:pt x="8789050" y="186664"/>
                </a:lnTo>
                <a:lnTo>
                  <a:pt x="8728417" y="174205"/>
                </a:lnTo>
                <a:lnTo>
                  <a:pt x="8694670" y="178061"/>
                </a:lnTo>
                <a:lnTo>
                  <a:pt x="8646836" y="200121"/>
                </a:lnTo>
                <a:lnTo>
                  <a:pt x="8601414" y="255173"/>
                </a:lnTo>
                <a:lnTo>
                  <a:pt x="8585500" y="301186"/>
                </a:lnTo>
                <a:lnTo>
                  <a:pt x="8579636" y="342865"/>
                </a:lnTo>
                <a:lnTo>
                  <a:pt x="8578799" y="372567"/>
                </a:lnTo>
                <a:lnTo>
                  <a:pt x="8582238" y="424483"/>
                </a:lnTo>
                <a:lnTo>
                  <a:pt x="8593152" y="472797"/>
                </a:lnTo>
                <a:lnTo>
                  <a:pt x="8612439" y="514904"/>
                </a:lnTo>
                <a:lnTo>
                  <a:pt x="8640997" y="548202"/>
                </a:lnTo>
                <a:lnTo>
                  <a:pt x="8679721" y="570090"/>
                </a:lnTo>
                <a:lnTo>
                  <a:pt x="8729510" y="577964"/>
                </a:lnTo>
                <a:lnTo>
                  <a:pt x="8795335" y="563110"/>
                </a:lnTo>
                <a:lnTo>
                  <a:pt x="8838206" y="528621"/>
                </a:lnTo>
                <a:lnTo>
                  <a:pt x="8862869" y="489603"/>
                </a:lnTo>
                <a:lnTo>
                  <a:pt x="8874074" y="461162"/>
                </a:lnTo>
                <a:lnTo>
                  <a:pt x="9066263" y="553808"/>
                </a:lnTo>
                <a:lnTo>
                  <a:pt x="9037418" y="604135"/>
                </a:lnTo>
                <a:lnTo>
                  <a:pt x="8996514" y="654481"/>
                </a:lnTo>
                <a:lnTo>
                  <a:pt x="8961374" y="684324"/>
                </a:lnTo>
                <a:lnTo>
                  <a:pt x="8948877" y="693127"/>
                </a:lnTo>
                <a:lnTo>
                  <a:pt x="9156649" y="693127"/>
                </a:lnTo>
                <a:lnTo>
                  <a:pt x="9156649" y="25171"/>
                </a:lnTo>
                <a:lnTo>
                  <a:pt x="9382074" y="25171"/>
                </a:lnTo>
                <a:lnTo>
                  <a:pt x="9382074" y="550164"/>
                </a:lnTo>
                <a:lnTo>
                  <a:pt x="9674745" y="550164"/>
                </a:lnTo>
                <a:lnTo>
                  <a:pt x="9674745" y="693127"/>
                </a:lnTo>
                <a:lnTo>
                  <a:pt x="10159771" y="693127"/>
                </a:lnTo>
              </a:path>
            </a:pathLst>
          </a:custGeom>
          <a:ln w="8420">
            <a:solidFill>
              <a:srgbClr val="FFFFFF"/>
            </a:solidFill>
          </a:ln>
        </p:spPr>
        <p:txBody>
          <a:bodyPr wrap="square" lIns="0" tIns="0" rIns="0" bIns="0" rtlCol="0"/>
          <a:lstStyle/>
          <a:p>
            <a:endParaRPr/>
          </a:p>
        </p:txBody>
      </p:sp>
      <p:sp>
        <p:nvSpPr>
          <p:cNvPr id="12" name="object 8">
            <a:extLst>
              <a:ext uri="{FF2B5EF4-FFF2-40B4-BE49-F238E27FC236}">
                <a16:creationId xmlns:a16="http://schemas.microsoft.com/office/drawing/2014/main" id="{03E68EB5-A6FE-0644-A577-0BF8CEEDAD32}"/>
              </a:ext>
            </a:extLst>
          </p:cNvPr>
          <p:cNvSpPr txBox="1"/>
          <p:nvPr userDrawn="1"/>
        </p:nvSpPr>
        <p:spPr>
          <a:xfrm>
            <a:off x="444500" y="6800165"/>
            <a:ext cx="3612515" cy="243656"/>
          </a:xfrm>
          <a:prstGeom prst="rect">
            <a:avLst/>
          </a:prstGeom>
        </p:spPr>
        <p:txBody>
          <a:bodyPr vert="horz" wrap="square" lIns="0" tIns="12700" rIns="0" bIns="0" rtlCol="0">
            <a:spAutoFit/>
          </a:bodyPr>
          <a:lstStyle/>
          <a:p>
            <a:pPr marL="383540">
              <a:lnSpc>
                <a:spcPct val="100000"/>
              </a:lnSpc>
            </a:pPr>
            <a:r>
              <a:rPr sz="1500" b="1" spc="-5" dirty="0">
                <a:solidFill>
                  <a:srgbClr val="FFFFFF"/>
                </a:solidFill>
                <a:latin typeface="Arial"/>
                <a:cs typeface="Arial"/>
              </a:rPr>
              <a:t>@</a:t>
            </a:r>
            <a:r>
              <a:rPr lang="en-GB" sz="1500" b="1" spc="-5" dirty="0">
                <a:solidFill>
                  <a:srgbClr val="FFFFFF"/>
                </a:solidFill>
                <a:latin typeface="Arial"/>
                <a:cs typeface="Arial"/>
              </a:rPr>
              <a:t>twitter username</a:t>
            </a:r>
            <a:endParaRPr sz="1500" dirty="0">
              <a:latin typeface="Arial"/>
              <a:cs typeface="Arial"/>
            </a:endParaRPr>
          </a:p>
        </p:txBody>
      </p:sp>
      <p:sp>
        <p:nvSpPr>
          <p:cNvPr id="13" name="object 9">
            <a:extLst>
              <a:ext uri="{FF2B5EF4-FFF2-40B4-BE49-F238E27FC236}">
                <a16:creationId xmlns:a16="http://schemas.microsoft.com/office/drawing/2014/main" id="{F95586CB-5124-4E48-90CF-35C030E1A3F1}"/>
              </a:ext>
            </a:extLst>
          </p:cNvPr>
          <p:cNvSpPr/>
          <p:nvPr userDrawn="1"/>
        </p:nvSpPr>
        <p:spPr>
          <a:xfrm>
            <a:off x="457200" y="6819900"/>
            <a:ext cx="279400" cy="279400"/>
          </a:xfrm>
          <a:custGeom>
            <a:avLst/>
            <a:gdLst/>
            <a:ahLst/>
            <a:cxnLst/>
            <a:rect l="l" t="t" r="r" b="b"/>
            <a:pathLst>
              <a:path w="279400" h="279400">
                <a:moveTo>
                  <a:pt x="139700" y="0"/>
                </a:moveTo>
                <a:lnTo>
                  <a:pt x="95544" y="7122"/>
                </a:lnTo>
                <a:lnTo>
                  <a:pt x="57195" y="26954"/>
                </a:lnTo>
                <a:lnTo>
                  <a:pt x="26954" y="57195"/>
                </a:lnTo>
                <a:lnTo>
                  <a:pt x="7122" y="95544"/>
                </a:lnTo>
                <a:lnTo>
                  <a:pt x="0" y="139700"/>
                </a:lnTo>
                <a:lnTo>
                  <a:pt x="7122" y="183855"/>
                </a:lnTo>
                <a:lnTo>
                  <a:pt x="26954" y="222204"/>
                </a:lnTo>
                <a:lnTo>
                  <a:pt x="57195" y="252445"/>
                </a:lnTo>
                <a:lnTo>
                  <a:pt x="95544" y="272277"/>
                </a:lnTo>
                <a:lnTo>
                  <a:pt x="139700" y="279400"/>
                </a:lnTo>
                <a:lnTo>
                  <a:pt x="183855" y="272277"/>
                </a:lnTo>
                <a:lnTo>
                  <a:pt x="222204" y="252445"/>
                </a:lnTo>
                <a:lnTo>
                  <a:pt x="252445" y="222204"/>
                </a:lnTo>
                <a:lnTo>
                  <a:pt x="272277" y="183855"/>
                </a:lnTo>
                <a:lnTo>
                  <a:pt x="279400" y="139700"/>
                </a:lnTo>
                <a:lnTo>
                  <a:pt x="272277" y="95544"/>
                </a:lnTo>
                <a:lnTo>
                  <a:pt x="252445" y="57195"/>
                </a:lnTo>
                <a:lnTo>
                  <a:pt x="222204" y="26954"/>
                </a:lnTo>
                <a:lnTo>
                  <a:pt x="183855" y="7122"/>
                </a:lnTo>
                <a:lnTo>
                  <a:pt x="139700" y="0"/>
                </a:lnTo>
                <a:close/>
              </a:path>
            </a:pathLst>
          </a:custGeom>
          <a:solidFill>
            <a:srgbClr val="FFFFFF"/>
          </a:solidFill>
        </p:spPr>
        <p:txBody>
          <a:bodyPr wrap="square" lIns="0" tIns="0" rIns="0" bIns="0" rtlCol="0"/>
          <a:lstStyle/>
          <a:p>
            <a:endParaRPr/>
          </a:p>
        </p:txBody>
      </p:sp>
      <p:sp>
        <p:nvSpPr>
          <p:cNvPr id="23" name="object 2">
            <a:extLst>
              <a:ext uri="{FF2B5EF4-FFF2-40B4-BE49-F238E27FC236}">
                <a16:creationId xmlns:a16="http://schemas.microsoft.com/office/drawing/2014/main" id="{D021F3C1-A546-B443-A6C2-AB55CEBA362B}"/>
              </a:ext>
            </a:extLst>
          </p:cNvPr>
          <p:cNvSpPr/>
          <p:nvPr userDrawn="1"/>
        </p:nvSpPr>
        <p:spPr>
          <a:xfrm>
            <a:off x="0" y="0"/>
            <a:ext cx="10160000" cy="7620000"/>
          </a:xfrm>
          <a:custGeom>
            <a:avLst/>
            <a:gdLst/>
            <a:ahLst/>
            <a:cxnLst/>
            <a:rect l="l" t="t" r="r" b="b"/>
            <a:pathLst>
              <a:path w="10160000" h="7620000">
                <a:moveTo>
                  <a:pt x="0" y="7620000"/>
                </a:moveTo>
                <a:lnTo>
                  <a:pt x="10160000" y="7620000"/>
                </a:lnTo>
                <a:lnTo>
                  <a:pt x="10160000" y="0"/>
                </a:lnTo>
                <a:lnTo>
                  <a:pt x="0" y="0"/>
                </a:lnTo>
                <a:lnTo>
                  <a:pt x="0" y="7620000"/>
                </a:lnTo>
                <a:close/>
              </a:path>
            </a:pathLst>
          </a:custGeom>
          <a:solidFill>
            <a:srgbClr val="5A1B31"/>
          </a:solidFill>
        </p:spPr>
        <p:txBody>
          <a:bodyPr wrap="square" lIns="0" tIns="0" rIns="0" bIns="0" rtlCol="0"/>
          <a:lstStyle/>
          <a:p>
            <a:endParaRPr/>
          </a:p>
        </p:txBody>
      </p:sp>
      <p:sp>
        <p:nvSpPr>
          <p:cNvPr id="26" name="object 3">
            <a:extLst>
              <a:ext uri="{FF2B5EF4-FFF2-40B4-BE49-F238E27FC236}">
                <a16:creationId xmlns:a16="http://schemas.microsoft.com/office/drawing/2014/main" id="{200432D4-D2D7-EA45-BE43-62EE8E31D42D}"/>
              </a:ext>
            </a:extLst>
          </p:cNvPr>
          <p:cNvSpPr/>
          <p:nvPr userDrawn="1"/>
        </p:nvSpPr>
        <p:spPr>
          <a:xfrm>
            <a:off x="0" y="600760"/>
            <a:ext cx="10160000" cy="693420"/>
          </a:xfrm>
          <a:custGeom>
            <a:avLst/>
            <a:gdLst/>
            <a:ahLst/>
            <a:cxnLst/>
            <a:rect l="l" t="t" r="r" b="b"/>
            <a:pathLst>
              <a:path w="10160000" h="693419">
                <a:moveTo>
                  <a:pt x="0" y="693127"/>
                </a:moveTo>
                <a:lnTo>
                  <a:pt x="7716100" y="693127"/>
                </a:lnTo>
                <a:lnTo>
                  <a:pt x="7709050" y="687976"/>
                </a:lnTo>
                <a:lnTo>
                  <a:pt x="7702280" y="682671"/>
                </a:lnTo>
                <a:lnTo>
                  <a:pt x="7655021" y="629307"/>
                </a:lnTo>
                <a:lnTo>
                  <a:pt x="7633705" y="585147"/>
                </a:lnTo>
                <a:lnTo>
                  <a:pt x="7622344" y="539871"/>
                </a:lnTo>
                <a:lnTo>
                  <a:pt x="7617538" y="494254"/>
                </a:lnTo>
                <a:lnTo>
                  <a:pt x="7615885" y="449072"/>
                </a:lnTo>
                <a:lnTo>
                  <a:pt x="7615885" y="26200"/>
                </a:lnTo>
                <a:lnTo>
                  <a:pt x="7842402" y="26200"/>
                </a:lnTo>
                <a:lnTo>
                  <a:pt x="7842402" y="470242"/>
                </a:lnTo>
                <a:lnTo>
                  <a:pt x="7842956" y="492962"/>
                </a:lnTo>
                <a:lnTo>
                  <a:pt x="7853921" y="536497"/>
                </a:lnTo>
                <a:lnTo>
                  <a:pt x="7883886" y="567961"/>
                </a:lnTo>
                <a:lnTo>
                  <a:pt x="7920749" y="580577"/>
                </a:lnTo>
                <a:lnTo>
                  <a:pt x="7940509" y="581977"/>
                </a:lnTo>
                <a:lnTo>
                  <a:pt x="7964813" y="579745"/>
                </a:lnTo>
                <a:lnTo>
                  <a:pt x="8000528" y="565850"/>
                </a:lnTo>
                <a:lnTo>
                  <a:pt x="8027667" y="536931"/>
                </a:lnTo>
                <a:lnTo>
                  <a:pt x="8039049" y="492978"/>
                </a:lnTo>
                <a:lnTo>
                  <a:pt x="8039620" y="470242"/>
                </a:lnTo>
                <a:lnTo>
                  <a:pt x="8039620" y="26200"/>
                </a:lnTo>
                <a:lnTo>
                  <a:pt x="8267153" y="26200"/>
                </a:lnTo>
                <a:lnTo>
                  <a:pt x="8267153" y="404761"/>
                </a:lnTo>
                <a:lnTo>
                  <a:pt x="8266765" y="447322"/>
                </a:lnTo>
                <a:lnTo>
                  <a:pt x="8264044" y="492511"/>
                </a:lnTo>
                <a:lnTo>
                  <a:pt x="8256660" y="538930"/>
                </a:lnTo>
                <a:lnTo>
                  <a:pt x="8242280" y="585180"/>
                </a:lnTo>
                <a:lnTo>
                  <a:pt x="8218573" y="629862"/>
                </a:lnTo>
                <a:lnTo>
                  <a:pt x="8183206" y="671576"/>
                </a:lnTo>
                <a:lnTo>
                  <a:pt x="8156803" y="693127"/>
                </a:lnTo>
                <a:lnTo>
                  <a:pt x="8495995" y="693127"/>
                </a:lnTo>
                <a:lnTo>
                  <a:pt x="8456430" y="659630"/>
                </a:lnTo>
                <a:lnTo>
                  <a:pt x="8423240" y="621149"/>
                </a:lnTo>
                <a:lnTo>
                  <a:pt x="8396318" y="578587"/>
                </a:lnTo>
                <a:lnTo>
                  <a:pt x="8375562" y="532851"/>
                </a:lnTo>
                <a:lnTo>
                  <a:pt x="8360865" y="484843"/>
                </a:lnTo>
                <a:lnTo>
                  <a:pt x="8352124" y="435470"/>
                </a:lnTo>
                <a:lnTo>
                  <a:pt x="8349233" y="385635"/>
                </a:lnTo>
                <a:lnTo>
                  <a:pt x="8351506" y="341525"/>
                </a:lnTo>
                <a:lnTo>
                  <a:pt x="8358297" y="297846"/>
                </a:lnTo>
                <a:lnTo>
                  <a:pt x="8369564" y="255137"/>
                </a:lnTo>
                <a:lnTo>
                  <a:pt x="8385266" y="213938"/>
                </a:lnTo>
                <a:lnTo>
                  <a:pt x="8405362" y="174787"/>
                </a:lnTo>
                <a:lnTo>
                  <a:pt x="8429810" y="138223"/>
                </a:lnTo>
                <a:lnTo>
                  <a:pt x="8458569" y="104785"/>
                </a:lnTo>
                <a:lnTo>
                  <a:pt x="8491597" y="75013"/>
                </a:lnTo>
                <a:lnTo>
                  <a:pt x="8528852" y="49446"/>
                </a:lnTo>
                <a:lnTo>
                  <a:pt x="8570294" y="28622"/>
                </a:lnTo>
                <a:lnTo>
                  <a:pt x="8615881" y="13080"/>
                </a:lnTo>
                <a:lnTo>
                  <a:pt x="8665572" y="3359"/>
                </a:lnTo>
                <a:lnTo>
                  <a:pt x="8719324" y="0"/>
                </a:lnTo>
                <a:lnTo>
                  <a:pt x="8772904" y="3189"/>
                </a:lnTo>
                <a:lnTo>
                  <a:pt x="8824996" y="12758"/>
                </a:lnTo>
                <a:lnTo>
                  <a:pt x="8874956" y="28705"/>
                </a:lnTo>
                <a:lnTo>
                  <a:pt x="8922139" y="51029"/>
                </a:lnTo>
                <a:lnTo>
                  <a:pt x="8965901" y="79730"/>
                </a:lnTo>
                <a:lnTo>
                  <a:pt x="9005595" y="114807"/>
                </a:lnTo>
                <a:lnTo>
                  <a:pt x="9041098" y="157713"/>
                </a:lnTo>
                <a:lnTo>
                  <a:pt x="9065171" y="198361"/>
                </a:lnTo>
                <a:lnTo>
                  <a:pt x="8876093" y="292023"/>
                </a:lnTo>
                <a:lnTo>
                  <a:pt x="8858723" y="255762"/>
                </a:lnTo>
                <a:lnTo>
                  <a:pt x="8831097" y="217246"/>
                </a:lnTo>
                <a:lnTo>
                  <a:pt x="8789050" y="186664"/>
                </a:lnTo>
                <a:lnTo>
                  <a:pt x="8728417" y="174205"/>
                </a:lnTo>
                <a:lnTo>
                  <a:pt x="8694670" y="178061"/>
                </a:lnTo>
                <a:lnTo>
                  <a:pt x="8646836" y="200121"/>
                </a:lnTo>
                <a:lnTo>
                  <a:pt x="8601414" y="255173"/>
                </a:lnTo>
                <a:lnTo>
                  <a:pt x="8585500" y="301186"/>
                </a:lnTo>
                <a:lnTo>
                  <a:pt x="8579636" y="342865"/>
                </a:lnTo>
                <a:lnTo>
                  <a:pt x="8578799" y="372567"/>
                </a:lnTo>
                <a:lnTo>
                  <a:pt x="8582238" y="424483"/>
                </a:lnTo>
                <a:lnTo>
                  <a:pt x="8593152" y="472797"/>
                </a:lnTo>
                <a:lnTo>
                  <a:pt x="8612439" y="514904"/>
                </a:lnTo>
                <a:lnTo>
                  <a:pt x="8640997" y="548202"/>
                </a:lnTo>
                <a:lnTo>
                  <a:pt x="8679721" y="570090"/>
                </a:lnTo>
                <a:lnTo>
                  <a:pt x="8729510" y="577964"/>
                </a:lnTo>
                <a:lnTo>
                  <a:pt x="8795335" y="563110"/>
                </a:lnTo>
                <a:lnTo>
                  <a:pt x="8838206" y="528621"/>
                </a:lnTo>
                <a:lnTo>
                  <a:pt x="8862869" y="489603"/>
                </a:lnTo>
                <a:lnTo>
                  <a:pt x="8874074" y="461162"/>
                </a:lnTo>
                <a:lnTo>
                  <a:pt x="9066263" y="553808"/>
                </a:lnTo>
                <a:lnTo>
                  <a:pt x="9037418" y="604135"/>
                </a:lnTo>
                <a:lnTo>
                  <a:pt x="8996514" y="654481"/>
                </a:lnTo>
                <a:lnTo>
                  <a:pt x="8961374" y="684324"/>
                </a:lnTo>
                <a:lnTo>
                  <a:pt x="8948877" y="693127"/>
                </a:lnTo>
                <a:lnTo>
                  <a:pt x="9156649" y="693127"/>
                </a:lnTo>
                <a:lnTo>
                  <a:pt x="9156649" y="25171"/>
                </a:lnTo>
                <a:lnTo>
                  <a:pt x="9382074" y="25171"/>
                </a:lnTo>
                <a:lnTo>
                  <a:pt x="9382074" y="550164"/>
                </a:lnTo>
                <a:lnTo>
                  <a:pt x="9674745" y="550164"/>
                </a:lnTo>
                <a:lnTo>
                  <a:pt x="9674745" y="693127"/>
                </a:lnTo>
                <a:lnTo>
                  <a:pt x="10159771" y="693127"/>
                </a:lnTo>
              </a:path>
            </a:pathLst>
          </a:custGeom>
          <a:ln w="8420">
            <a:solidFill>
              <a:srgbClr val="FFFFFF"/>
            </a:solidFill>
          </a:ln>
        </p:spPr>
        <p:txBody>
          <a:bodyPr wrap="square" lIns="0" tIns="0" rIns="0" bIns="0" rtlCol="0"/>
          <a:lstStyle/>
          <a:p>
            <a:endParaRPr/>
          </a:p>
        </p:txBody>
      </p:sp>
      <p:sp>
        <p:nvSpPr>
          <p:cNvPr id="27" name="object 4">
            <a:extLst>
              <a:ext uri="{FF2B5EF4-FFF2-40B4-BE49-F238E27FC236}">
                <a16:creationId xmlns:a16="http://schemas.microsoft.com/office/drawing/2014/main" id="{5939FA33-310B-7049-9ADD-0A8F8905A247}"/>
              </a:ext>
            </a:extLst>
          </p:cNvPr>
          <p:cNvSpPr/>
          <p:nvPr userDrawn="1"/>
        </p:nvSpPr>
        <p:spPr>
          <a:xfrm>
            <a:off x="299923" y="292096"/>
            <a:ext cx="1854113" cy="220411"/>
          </a:xfrm>
          <a:prstGeom prst="rect">
            <a:avLst/>
          </a:prstGeom>
          <a:blipFill>
            <a:blip r:embed="rId2" cstate="print"/>
            <a:stretch>
              <a:fillRect/>
            </a:stretch>
          </a:blipFill>
        </p:spPr>
        <p:txBody>
          <a:bodyPr wrap="square" lIns="0" tIns="0" rIns="0" bIns="0" rtlCol="0"/>
          <a:lstStyle/>
          <a:p>
            <a:endParaRPr/>
          </a:p>
        </p:txBody>
      </p:sp>
      <p:sp>
        <p:nvSpPr>
          <p:cNvPr id="28" name="object 5">
            <a:extLst>
              <a:ext uri="{FF2B5EF4-FFF2-40B4-BE49-F238E27FC236}">
                <a16:creationId xmlns:a16="http://schemas.microsoft.com/office/drawing/2014/main" id="{07B091AE-3620-384A-A353-718499A205A4}"/>
              </a:ext>
            </a:extLst>
          </p:cNvPr>
          <p:cNvSpPr/>
          <p:nvPr userDrawn="1"/>
        </p:nvSpPr>
        <p:spPr>
          <a:xfrm>
            <a:off x="7250869" y="632246"/>
            <a:ext cx="256540" cy="299720"/>
          </a:xfrm>
          <a:custGeom>
            <a:avLst/>
            <a:gdLst/>
            <a:ahLst/>
            <a:cxnLst/>
            <a:rect l="l" t="t" r="r" b="b"/>
            <a:pathLst>
              <a:path w="256540" h="299719">
                <a:moveTo>
                  <a:pt x="246900" y="267970"/>
                </a:moveTo>
                <a:lnTo>
                  <a:pt x="9613" y="267970"/>
                </a:lnTo>
                <a:lnTo>
                  <a:pt x="9613" y="283210"/>
                </a:lnTo>
                <a:lnTo>
                  <a:pt x="0" y="283210"/>
                </a:lnTo>
                <a:lnTo>
                  <a:pt x="0" y="299720"/>
                </a:lnTo>
                <a:lnTo>
                  <a:pt x="256514" y="299720"/>
                </a:lnTo>
                <a:lnTo>
                  <a:pt x="256514" y="284480"/>
                </a:lnTo>
                <a:lnTo>
                  <a:pt x="246900" y="284480"/>
                </a:lnTo>
                <a:lnTo>
                  <a:pt x="246900" y="267970"/>
                </a:lnTo>
                <a:close/>
              </a:path>
              <a:path w="256540" h="299719">
                <a:moveTo>
                  <a:pt x="237337" y="260350"/>
                </a:moveTo>
                <a:lnTo>
                  <a:pt x="19215" y="260350"/>
                </a:lnTo>
                <a:lnTo>
                  <a:pt x="19215" y="267970"/>
                </a:lnTo>
                <a:lnTo>
                  <a:pt x="237337" y="267970"/>
                </a:lnTo>
                <a:lnTo>
                  <a:pt x="237337" y="260350"/>
                </a:lnTo>
                <a:close/>
              </a:path>
              <a:path w="256540" h="299719">
                <a:moveTo>
                  <a:pt x="37249" y="257810"/>
                </a:moveTo>
                <a:lnTo>
                  <a:pt x="19342" y="257810"/>
                </a:lnTo>
                <a:lnTo>
                  <a:pt x="19227" y="260350"/>
                </a:lnTo>
                <a:lnTo>
                  <a:pt x="37350" y="260350"/>
                </a:lnTo>
                <a:lnTo>
                  <a:pt x="37249" y="257810"/>
                </a:lnTo>
                <a:close/>
              </a:path>
              <a:path w="256540" h="299719">
                <a:moveTo>
                  <a:pt x="77228" y="257810"/>
                </a:moveTo>
                <a:lnTo>
                  <a:pt x="59334" y="257810"/>
                </a:lnTo>
                <a:lnTo>
                  <a:pt x="59220" y="260350"/>
                </a:lnTo>
                <a:lnTo>
                  <a:pt x="77330" y="260350"/>
                </a:lnTo>
                <a:lnTo>
                  <a:pt x="77228" y="257810"/>
                </a:lnTo>
                <a:close/>
              </a:path>
              <a:path w="256540" h="299719">
                <a:moveTo>
                  <a:pt x="117220" y="257810"/>
                </a:moveTo>
                <a:lnTo>
                  <a:pt x="99313" y="257810"/>
                </a:lnTo>
                <a:lnTo>
                  <a:pt x="99225" y="260350"/>
                </a:lnTo>
                <a:lnTo>
                  <a:pt x="117322" y="260350"/>
                </a:lnTo>
                <a:lnTo>
                  <a:pt x="117220" y="257810"/>
                </a:lnTo>
                <a:close/>
              </a:path>
              <a:path w="256540" h="299719">
                <a:moveTo>
                  <a:pt x="157200" y="257810"/>
                </a:moveTo>
                <a:lnTo>
                  <a:pt x="139331" y="257810"/>
                </a:lnTo>
                <a:lnTo>
                  <a:pt x="139204" y="260350"/>
                </a:lnTo>
                <a:lnTo>
                  <a:pt x="157327" y="260350"/>
                </a:lnTo>
                <a:lnTo>
                  <a:pt x="157327" y="259080"/>
                </a:lnTo>
                <a:lnTo>
                  <a:pt x="157200" y="257810"/>
                </a:lnTo>
                <a:close/>
              </a:path>
              <a:path w="256540" h="299719">
                <a:moveTo>
                  <a:pt x="197192" y="257810"/>
                </a:moveTo>
                <a:lnTo>
                  <a:pt x="179311" y="257810"/>
                </a:lnTo>
                <a:lnTo>
                  <a:pt x="179209" y="260350"/>
                </a:lnTo>
                <a:lnTo>
                  <a:pt x="197319" y="260350"/>
                </a:lnTo>
                <a:lnTo>
                  <a:pt x="197192" y="257810"/>
                </a:lnTo>
                <a:close/>
              </a:path>
              <a:path w="256540" h="299719">
                <a:moveTo>
                  <a:pt x="237197" y="257810"/>
                </a:moveTo>
                <a:lnTo>
                  <a:pt x="219290" y="257810"/>
                </a:lnTo>
                <a:lnTo>
                  <a:pt x="219163" y="259080"/>
                </a:lnTo>
                <a:lnTo>
                  <a:pt x="219163" y="260350"/>
                </a:lnTo>
                <a:lnTo>
                  <a:pt x="237324" y="260350"/>
                </a:lnTo>
                <a:lnTo>
                  <a:pt x="237324" y="259080"/>
                </a:lnTo>
                <a:lnTo>
                  <a:pt x="237197" y="257810"/>
                </a:lnTo>
                <a:close/>
              </a:path>
              <a:path w="256540" h="299719">
                <a:moveTo>
                  <a:pt x="35877" y="256540"/>
                </a:moveTo>
                <a:lnTo>
                  <a:pt x="20662" y="256540"/>
                </a:lnTo>
                <a:lnTo>
                  <a:pt x="20650" y="257810"/>
                </a:lnTo>
                <a:lnTo>
                  <a:pt x="35877" y="257810"/>
                </a:lnTo>
                <a:lnTo>
                  <a:pt x="35877" y="256540"/>
                </a:lnTo>
                <a:close/>
              </a:path>
              <a:path w="256540" h="299719">
                <a:moveTo>
                  <a:pt x="75869" y="256540"/>
                </a:moveTo>
                <a:lnTo>
                  <a:pt x="60667" y="256540"/>
                </a:lnTo>
                <a:lnTo>
                  <a:pt x="60667" y="257810"/>
                </a:lnTo>
                <a:lnTo>
                  <a:pt x="75869" y="257810"/>
                </a:lnTo>
                <a:lnTo>
                  <a:pt x="75869" y="256540"/>
                </a:lnTo>
                <a:close/>
              </a:path>
              <a:path w="256540" h="299719">
                <a:moveTo>
                  <a:pt x="115874" y="256540"/>
                </a:moveTo>
                <a:lnTo>
                  <a:pt x="100660" y="256540"/>
                </a:lnTo>
                <a:lnTo>
                  <a:pt x="100660" y="257810"/>
                </a:lnTo>
                <a:lnTo>
                  <a:pt x="115874" y="257810"/>
                </a:lnTo>
                <a:lnTo>
                  <a:pt x="115874" y="256540"/>
                </a:lnTo>
                <a:close/>
              </a:path>
              <a:path w="256540" h="299719">
                <a:moveTo>
                  <a:pt x="154774" y="186690"/>
                </a:moveTo>
                <a:lnTo>
                  <a:pt x="141757" y="186690"/>
                </a:lnTo>
                <a:lnTo>
                  <a:pt x="141757" y="255270"/>
                </a:lnTo>
                <a:lnTo>
                  <a:pt x="140817" y="256540"/>
                </a:lnTo>
                <a:lnTo>
                  <a:pt x="140627" y="256540"/>
                </a:lnTo>
                <a:lnTo>
                  <a:pt x="140627" y="257810"/>
                </a:lnTo>
                <a:lnTo>
                  <a:pt x="155841" y="257810"/>
                </a:lnTo>
                <a:lnTo>
                  <a:pt x="155841" y="256540"/>
                </a:lnTo>
                <a:lnTo>
                  <a:pt x="154774" y="255270"/>
                </a:lnTo>
                <a:lnTo>
                  <a:pt x="154774" y="186690"/>
                </a:lnTo>
                <a:close/>
              </a:path>
              <a:path w="256540" h="299719">
                <a:moveTo>
                  <a:pt x="195846" y="256540"/>
                </a:moveTo>
                <a:lnTo>
                  <a:pt x="180632" y="256540"/>
                </a:lnTo>
                <a:lnTo>
                  <a:pt x="180632" y="257810"/>
                </a:lnTo>
                <a:lnTo>
                  <a:pt x="195846" y="257810"/>
                </a:lnTo>
                <a:lnTo>
                  <a:pt x="195846" y="256540"/>
                </a:lnTo>
                <a:close/>
              </a:path>
              <a:path w="256540" h="299719">
                <a:moveTo>
                  <a:pt x="235851" y="256540"/>
                </a:moveTo>
                <a:lnTo>
                  <a:pt x="220637" y="256540"/>
                </a:lnTo>
                <a:lnTo>
                  <a:pt x="220637" y="257810"/>
                </a:lnTo>
                <a:lnTo>
                  <a:pt x="235851" y="257810"/>
                </a:lnTo>
                <a:lnTo>
                  <a:pt x="235851" y="256540"/>
                </a:lnTo>
                <a:close/>
              </a:path>
              <a:path w="256540" h="299719">
                <a:moveTo>
                  <a:pt x="34772" y="186690"/>
                </a:moveTo>
                <a:lnTo>
                  <a:pt x="21767" y="186690"/>
                </a:lnTo>
                <a:lnTo>
                  <a:pt x="21767" y="255270"/>
                </a:lnTo>
                <a:lnTo>
                  <a:pt x="20840" y="256540"/>
                </a:lnTo>
                <a:lnTo>
                  <a:pt x="35852" y="256540"/>
                </a:lnTo>
                <a:lnTo>
                  <a:pt x="34772" y="255270"/>
                </a:lnTo>
                <a:lnTo>
                  <a:pt x="34772" y="186690"/>
                </a:lnTo>
                <a:close/>
              </a:path>
              <a:path w="256540" h="299719">
                <a:moveTo>
                  <a:pt x="74777" y="186690"/>
                </a:moveTo>
                <a:lnTo>
                  <a:pt x="61760" y="186690"/>
                </a:lnTo>
                <a:lnTo>
                  <a:pt x="61760" y="255270"/>
                </a:lnTo>
                <a:lnTo>
                  <a:pt x="60845" y="256540"/>
                </a:lnTo>
                <a:lnTo>
                  <a:pt x="75844" y="256540"/>
                </a:lnTo>
                <a:lnTo>
                  <a:pt x="74777" y="255270"/>
                </a:lnTo>
                <a:lnTo>
                  <a:pt x="74777" y="186690"/>
                </a:lnTo>
                <a:close/>
              </a:path>
              <a:path w="256540" h="299719">
                <a:moveTo>
                  <a:pt x="114769" y="186690"/>
                </a:moveTo>
                <a:lnTo>
                  <a:pt x="101765" y="186690"/>
                </a:lnTo>
                <a:lnTo>
                  <a:pt x="101765" y="255270"/>
                </a:lnTo>
                <a:lnTo>
                  <a:pt x="100812" y="256540"/>
                </a:lnTo>
                <a:lnTo>
                  <a:pt x="115658" y="256540"/>
                </a:lnTo>
                <a:lnTo>
                  <a:pt x="114769" y="255270"/>
                </a:lnTo>
                <a:lnTo>
                  <a:pt x="114769" y="186690"/>
                </a:lnTo>
                <a:close/>
              </a:path>
              <a:path w="256540" h="299719">
                <a:moveTo>
                  <a:pt x="194767" y="186690"/>
                </a:moveTo>
                <a:lnTo>
                  <a:pt x="181724" y="186690"/>
                </a:lnTo>
                <a:lnTo>
                  <a:pt x="181762" y="255270"/>
                </a:lnTo>
                <a:lnTo>
                  <a:pt x="181533" y="255270"/>
                </a:lnTo>
                <a:lnTo>
                  <a:pt x="180809" y="256540"/>
                </a:lnTo>
                <a:lnTo>
                  <a:pt x="195668" y="256540"/>
                </a:lnTo>
                <a:lnTo>
                  <a:pt x="194767" y="255270"/>
                </a:lnTo>
                <a:lnTo>
                  <a:pt x="194767" y="186690"/>
                </a:lnTo>
                <a:close/>
              </a:path>
              <a:path w="256540" h="299719">
                <a:moveTo>
                  <a:pt x="234746" y="186690"/>
                </a:moveTo>
                <a:lnTo>
                  <a:pt x="221729" y="186690"/>
                </a:lnTo>
                <a:lnTo>
                  <a:pt x="221729" y="255270"/>
                </a:lnTo>
                <a:lnTo>
                  <a:pt x="220814" y="256540"/>
                </a:lnTo>
                <a:lnTo>
                  <a:pt x="235635" y="256540"/>
                </a:lnTo>
                <a:lnTo>
                  <a:pt x="234746" y="255270"/>
                </a:lnTo>
                <a:lnTo>
                  <a:pt x="234746" y="186690"/>
                </a:lnTo>
                <a:close/>
              </a:path>
              <a:path w="256540" h="299719">
                <a:moveTo>
                  <a:pt x="35509" y="184150"/>
                </a:moveTo>
                <a:lnTo>
                  <a:pt x="21018" y="184150"/>
                </a:lnTo>
                <a:lnTo>
                  <a:pt x="21018" y="186690"/>
                </a:lnTo>
                <a:lnTo>
                  <a:pt x="35509" y="186690"/>
                </a:lnTo>
                <a:lnTo>
                  <a:pt x="35509" y="184150"/>
                </a:lnTo>
                <a:close/>
              </a:path>
              <a:path w="256540" h="299719">
                <a:moveTo>
                  <a:pt x="75501" y="184150"/>
                </a:moveTo>
                <a:lnTo>
                  <a:pt x="61010" y="184150"/>
                </a:lnTo>
                <a:lnTo>
                  <a:pt x="61010" y="186690"/>
                </a:lnTo>
                <a:lnTo>
                  <a:pt x="75501" y="186690"/>
                </a:lnTo>
                <a:lnTo>
                  <a:pt x="75501" y="184150"/>
                </a:lnTo>
                <a:close/>
              </a:path>
              <a:path w="256540" h="299719">
                <a:moveTo>
                  <a:pt x="115506" y="184150"/>
                </a:moveTo>
                <a:lnTo>
                  <a:pt x="101015" y="184150"/>
                </a:lnTo>
                <a:lnTo>
                  <a:pt x="101015" y="186690"/>
                </a:lnTo>
                <a:lnTo>
                  <a:pt x="115506" y="186690"/>
                </a:lnTo>
                <a:lnTo>
                  <a:pt x="115506" y="184150"/>
                </a:lnTo>
                <a:close/>
              </a:path>
              <a:path w="256540" h="299719">
                <a:moveTo>
                  <a:pt x="155498" y="184150"/>
                </a:moveTo>
                <a:lnTo>
                  <a:pt x="141008" y="184150"/>
                </a:lnTo>
                <a:lnTo>
                  <a:pt x="141008" y="186690"/>
                </a:lnTo>
                <a:lnTo>
                  <a:pt x="155498" y="186690"/>
                </a:lnTo>
                <a:lnTo>
                  <a:pt x="155498" y="184150"/>
                </a:lnTo>
                <a:close/>
              </a:path>
              <a:path w="256540" h="299719">
                <a:moveTo>
                  <a:pt x="195465" y="184150"/>
                </a:moveTo>
                <a:lnTo>
                  <a:pt x="180974" y="184150"/>
                </a:lnTo>
                <a:lnTo>
                  <a:pt x="180974" y="186690"/>
                </a:lnTo>
                <a:lnTo>
                  <a:pt x="195465" y="186690"/>
                </a:lnTo>
                <a:lnTo>
                  <a:pt x="195465" y="184150"/>
                </a:lnTo>
                <a:close/>
              </a:path>
              <a:path w="256540" h="299719">
                <a:moveTo>
                  <a:pt x="235470" y="184150"/>
                </a:moveTo>
                <a:lnTo>
                  <a:pt x="221005" y="184150"/>
                </a:lnTo>
                <a:lnTo>
                  <a:pt x="221005" y="186690"/>
                </a:lnTo>
                <a:lnTo>
                  <a:pt x="235470" y="186690"/>
                </a:lnTo>
                <a:lnTo>
                  <a:pt x="235470" y="184150"/>
                </a:lnTo>
                <a:close/>
              </a:path>
              <a:path w="256540" h="299719">
                <a:moveTo>
                  <a:pt x="35852" y="182880"/>
                </a:moveTo>
                <a:lnTo>
                  <a:pt x="20713" y="182880"/>
                </a:lnTo>
                <a:lnTo>
                  <a:pt x="20993" y="184150"/>
                </a:lnTo>
                <a:lnTo>
                  <a:pt x="35737" y="184150"/>
                </a:lnTo>
                <a:lnTo>
                  <a:pt x="35852" y="182880"/>
                </a:lnTo>
                <a:close/>
              </a:path>
              <a:path w="256540" h="299719">
                <a:moveTo>
                  <a:pt x="75844" y="182880"/>
                </a:moveTo>
                <a:lnTo>
                  <a:pt x="60693" y="182880"/>
                </a:lnTo>
                <a:lnTo>
                  <a:pt x="60845" y="184150"/>
                </a:lnTo>
                <a:lnTo>
                  <a:pt x="75552" y="184150"/>
                </a:lnTo>
                <a:lnTo>
                  <a:pt x="75844" y="182880"/>
                </a:lnTo>
                <a:close/>
              </a:path>
              <a:path w="256540" h="299719">
                <a:moveTo>
                  <a:pt x="115849" y="182880"/>
                </a:moveTo>
                <a:lnTo>
                  <a:pt x="100685" y="182880"/>
                </a:lnTo>
                <a:lnTo>
                  <a:pt x="100812" y="184150"/>
                </a:lnTo>
                <a:lnTo>
                  <a:pt x="115696" y="184150"/>
                </a:lnTo>
                <a:lnTo>
                  <a:pt x="115849" y="182880"/>
                </a:lnTo>
                <a:close/>
              </a:path>
              <a:path w="256540" h="299719">
                <a:moveTo>
                  <a:pt x="155816" y="182880"/>
                </a:moveTo>
                <a:lnTo>
                  <a:pt x="140690" y="182880"/>
                </a:lnTo>
                <a:lnTo>
                  <a:pt x="140817" y="184150"/>
                </a:lnTo>
                <a:lnTo>
                  <a:pt x="155549" y="184150"/>
                </a:lnTo>
                <a:lnTo>
                  <a:pt x="155816" y="182880"/>
                </a:lnTo>
                <a:close/>
              </a:path>
              <a:path w="256540" h="299719">
                <a:moveTo>
                  <a:pt x="195821" y="182880"/>
                </a:moveTo>
                <a:lnTo>
                  <a:pt x="180657" y="182880"/>
                </a:lnTo>
                <a:lnTo>
                  <a:pt x="180809" y="184150"/>
                </a:lnTo>
                <a:lnTo>
                  <a:pt x="195541" y="184150"/>
                </a:lnTo>
                <a:lnTo>
                  <a:pt x="195821" y="182880"/>
                </a:lnTo>
                <a:close/>
              </a:path>
              <a:path w="256540" h="299719">
                <a:moveTo>
                  <a:pt x="235826" y="182880"/>
                </a:moveTo>
                <a:lnTo>
                  <a:pt x="220687" y="182880"/>
                </a:lnTo>
                <a:lnTo>
                  <a:pt x="220814" y="184150"/>
                </a:lnTo>
                <a:lnTo>
                  <a:pt x="235661" y="184150"/>
                </a:lnTo>
                <a:lnTo>
                  <a:pt x="235826" y="182880"/>
                </a:lnTo>
                <a:close/>
              </a:path>
              <a:path w="256540" h="299719">
                <a:moveTo>
                  <a:pt x="36360" y="177800"/>
                </a:moveTo>
                <a:lnTo>
                  <a:pt x="20192" y="177800"/>
                </a:lnTo>
                <a:lnTo>
                  <a:pt x="20192" y="179070"/>
                </a:lnTo>
                <a:lnTo>
                  <a:pt x="20421" y="180340"/>
                </a:lnTo>
                <a:lnTo>
                  <a:pt x="22313" y="182880"/>
                </a:lnTo>
                <a:lnTo>
                  <a:pt x="34264" y="182880"/>
                </a:lnTo>
                <a:lnTo>
                  <a:pt x="36182" y="181610"/>
                </a:lnTo>
                <a:lnTo>
                  <a:pt x="36271" y="180340"/>
                </a:lnTo>
                <a:lnTo>
                  <a:pt x="36360" y="177800"/>
                </a:lnTo>
                <a:close/>
              </a:path>
              <a:path w="256540" h="299719">
                <a:moveTo>
                  <a:pt x="76352" y="177800"/>
                </a:moveTo>
                <a:lnTo>
                  <a:pt x="60197" y="177800"/>
                </a:lnTo>
                <a:lnTo>
                  <a:pt x="60197" y="179070"/>
                </a:lnTo>
                <a:lnTo>
                  <a:pt x="60413" y="180340"/>
                </a:lnTo>
                <a:lnTo>
                  <a:pt x="62318" y="182880"/>
                </a:lnTo>
                <a:lnTo>
                  <a:pt x="74231" y="182880"/>
                </a:lnTo>
                <a:lnTo>
                  <a:pt x="76174" y="181610"/>
                </a:lnTo>
                <a:lnTo>
                  <a:pt x="76263" y="180340"/>
                </a:lnTo>
                <a:lnTo>
                  <a:pt x="76352" y="177800"/>
                </a:lnTo>
                <a:close/>
              </a:path>
              <a:path w="256540" h="299719">
                <a:moveTo>
                  <a:pt x="116357" y="177800"/>
                </a:moveTo>
                <a:lnTo>
                  <a:pt x="100164" y="177800"/>
                </a:lnTo>
                <a:lnTo>
                  <a:pt x="100164" y="179070"/>
                </a:lnTo>
                <a:lnTo>
                  <a:pt x="100393" y="180340"/>
                </a:lnTo>
                <a:lnTo>
                  <a:pt x="102323" y="182880"/>
                </a:lnTo>
                <a:lnTo>
                  <a:pt x="114236" y="182880"/>
                </a:lnTo>
                <a:lnTo>
                  <a:pt x="116179" y="181610"/>
                </a:lnTo>
                <a:lnTo>
                  <a:pt x="116268" y="180340"/>
                </a:lnTo>
                <a:lnTo>
                  <a:pt x="116357" y="177800"/>
                </a:lnTo>
                <a:close/>
              </a:path>
              <a:path w="256540" h="299719">
                <a:moveTo>
                  <a:pt x="156324" y="177800"/>
                </a:moveTo>
                <a:lnTo>
                  <a:pt x="140169" y="177800"/>
                </a:lnTo>
                <a:lnTo>
                  <a:pt x="140169" y="179070"/>
                </a:lnTo>
                <a:lnTo>
                  <a:pt x="140385" y="180340"/>
                </a:lnTo>
                <a:lnTo>
                  <a:pt x="142290" y="182880"/>
                </a:lnTo>
                <a:lnTo>
                  <a:pt x="154228" y="182880"/>
                </a:lnTo>
                <a:lnTo>
                  <a:pt x="156171" y="181610"/>
                </a:lnTo>
                <a:lnTo>
                  <a:pt x="156248" y="180340"/>
                </a:lnTo>
                <a:lnTo>
                  <a:pt x="156324" y="177800"/>
                </a:lnTo>
                <a:close/>
              </a:path>
              <a:path w="256540" h="299719">
                <a:moveTo>
                  <a:pt x="196329" y="177800"/>
                </a:moveTo>
                <a:lnTo>
                  <a:pt x="180162" y="177800"/>
                </a:lnTo>
                <a:lnTo>
                  <a:pt x="180162" y="179070"/>
                </a:lnTo>
                <a:lnTo>
                  <a:pt x="180378" y="180340"/>
                </a:lnTo>
                <a:lnTo>
                  <a:pt x="182283" y="182880"/>
                </a:lnTo>
                <a:lnTo>
                  <a:pt x="194221" y="182880"/>
                </a:lnTo>
                <a:lnTo>
                  <a:pt x="196164" y="181610"/>
                </a:lnTo>
                <a:lnTo>
                  <a:pt x="196253" y="180340"/>
                </a:lnTo>
                <a:lnTo>
                  <a:pt x="196329" y="177800"/>
                </a:lnTo>
                <a:close/>
              </a:path>
              <a:path w="256540" h="299719">
                <a:moveTo>
                  <a:pt x="236321" y="177800"/>
                </a:moveTo>
                <a:lnTo>
                  <a:pt x="220167" y="177800"/>
                </a:lnTo>
                <a:lnTo>
                  <a:pt x="220167" y="179070"/>
                </a:lnTo>
                <a:lnTo>
                  <a:pt x="220357" y="180340"/>
                </a:lnTo>
                <a:lnTo>
                  <a:pt x="222288" y="182880"/>
                </a:lnTo>
                <a:lnTo>
                  <a:pt x="234416" y="182880"/>
                </a:lnTo>
                <a:lnTo>
                  <a:pt x="236143" y="181610"/>
                </a:lnTo>
                <a:lnTo>
                  <a:pt x="236232" y="180340"/>
                </a:lnTo>
                <a:lnTo>
                  <a:pt x="236321" y="177800"/>
                </a:lnTo>
                <a:close/>
              </a:path>
              <a:path w="256540" h="299719">
                <a:moveTo>
                  <a:pt x="37820" y="173990"/>
                </a:moveTo>
                <a:lnTo>
                  <a:pt x="18745" y="173990"/>
                </a:lnTo>
                <a:lnTo>
                  <a:pt x="18745" y="177800"/>
                </a:lnTo>
                <a:lnTo>
                  <a:pt x="37820" y="177800"/>
                </a:lnTo>
                <a:lnTo>
                  <a:pt x="37820" y="173990"/>
                </a:lnTo>
                <a:close/>
              </a:path>
              <a:path w="256540" h="299719">
                <a:moveTo>
                  <a:pt x="77825" y="173990"/>
                </a:moveTo>
                <a:lnTo>
                  <a:pt x="58737" y="173990"/>
                </a:lnTo>
                <a:lnTo>
                  <a:pt x="58737" y="177800"/>
                </a:lnTo>
                <a:lnTo>
                  <a:pt x="77825" y="177800"/>
                </a:lnTo>
                <a:lnTo>
                  <a:pt x="77825" y="173990"/>
                </a:lnTo>
                <a:close/>
              </a:path>
              <a:path w="256540" h="299719">
                <a:moveTo>
                  <a:pt x="117805" y="173990"/>
                </a:moveTo>
                <a:lnTo>
                  <a:pt x="98742" y="173990"/>
                </a:lnTo>
                <a:lnTo>
                  <a:pt x="98742" y="177800"/>
                </a:lnTo>
                <a:lnTo>
                  <a:pt x="117805" y="177800"/>
                </a:lnTo>
                <a:lnTo>
                  <a:pt x="117805" y="173990"/>
                </a:lnTo>
                <a:close/>
              </a:path>
              <a:path w="256540" h="299719">
                <a:moveTo>
                  <a:pt x="157797" y="173990"/>
                </a:moveTo>
                <a:lnTo>
                  <a:pt x="138709" y="173990"/>
                </a:lnTo>
                <a:lnTo>
                  <a:pt x="138709" y="177800"/>
                </a:lnTo>
                <a:lnTo>
                  <a:pt x="157797" y="177800"/>
                </a:lnTo>
                <a:lnTo>
                  <a:pt x="157797" y="173990"/>
                </a:lnTo>
                <a:close/>
              </a:path>
              <a:path w="256540" h="299719">
                <a:moveTo>
                  <a:pt x="197815" y="173990"/>
                </a:moveTo>
                <a:lnTo>
                  <a:pt x="178714" y="173990"/>
                </a:lnTo>
                <a:lnTo>
                  <a:pt x="178714" y="177800"/>
                </a:lnTo>
                <a:lnTo>
                  <a:pt x="197815" y="177800"/>
                </a:lnTo>
                <a:lnTo>
                  <a:pt x="197815" y="173990"/>
                </a:lnTo>
                <a:close/>
              </a:path>
              <a:path w="256540" h="299719">
                <a:moveTo>
                  <a:pt x="237794" y="173990"/>
                </a:moveTo>
                <a:lnTo>
                  <a:pt x="218693" y="173990"/>
                </a:lnTo>
                <a:lnTo>
                  <a:pt x="218693" y="177800"/>
                </a:lnTo>
                <a:lnTo>
                  <a:pt x="237794" y="177800"/>
                </a:lnTo>
                <a:lnTo>
                  <a:pt x="237794" y="173990"/>
                </a:lnTo>
                <a:close/>
              </a:path>
              <a:path w="256540" h="299719">
                <a:moveTo>
                  <a:pt x="246735" y="161290"/>
                </a:moveTo>
                <a:lnTo>
                  <a:pt x="9702" y="161290"/>
                </a:lnTo>
                <a:lnTo>
                  <a:pt x="10807" y="163830"/>
                </a:lnTo>
                <a:lnTo>
                  <a:pt x="12598" y="173990"/>
                </a:lnTo>
                <a:lnTo>
                  <a:pt x="243852" y="173990"/>
                </a:lnTo>
                <a:lnTo>
                  <a:pt x="245681" y="163830"/>
                </a:lnTo>
                <a:lnTo>
                  <a:pt x="246735" y="161290"/>
                </a:lnTo>
                <a:close/>
              </a:path>
              <a:path w="256540" h="299719">
                <a:moveTo>
                  <a:pt x="250951" y="154940"/>
                </a:moveTo>
                <a:lnTo>
                  <a:pt x="5613" y="154940"/>
                </a:lnTo>
                <a:lnTo>
                  <a:pt x="5803" y="156210"/>
                </a:lnTo>
                <a:lnTo>
                  <a:pt x="7492" y="161290"/>
                </a:lnTo>
                <a:lnTo>
                  <a:pt x="249034" y="161290"/>
                </a:lnTo>
                <a:lnTo>
                  <a:pt x="250723" y="156210"/>
                </a:lnTo>
                <a:lnTo>
                  <a:pt x="250951" y="154940"/>
                </a:lnTo>
                <a:close/>
              </a:path>
              <a:path w="256540" h="299719">
                <a:moveTo>
                  <a:pt x="128244" y="128270"/>
                </a:moveTo>
                <a:lnTo>
                  <a:pt x="6248" y="154940"/>
                </a:lnTo>
                <a:lnTo>
                  <a:pt x="250278" y="154940"/>
                </a:lnTo>
                <a:lnTo>
                  <a:pt x="128244" y="128270"/>
                </a:lnTo>
                <a:close/>
              </a:path>
              <a:path w="256540" h="299719">
                <a:moveTo>
                  <a:pt x="181673" y="111760"/>
                </a:moveTo>
                <a:lnTo>
                  <a:pt x="75031" y="111760"/>
                </a:lnTo>
                <a:lnTo>
                  <a:pt x="75031" y="121920"/>
                </a:lnTo>
                <a:lnTo>
                  <a:pt x="73583" y="123190"/>
                </a:lnTo>
                <a:lnTo>
                  <a:pt x="72389" y="123190"/>
                </a:lnTo>
                <a:lnTo>
                  <a:pt x="72389" y="132080"/>
                </a:lnTo>
                <a:lnTo>
                  <a:pt x="128308" y="119380"/>
                </a:lnTo>
                <a:lnTo>
                  <a:pt x="181673" y="119380"/>
                </a:lnTo>
                <a:lnTo>
                  <a:pt x="181673" y="111760"/>
                </a:lnTo>
                <a:close/>
              </a:path>
              <a:path w="256540" h="299719">
                <a:moveTo>
                  <a:pt x="181673" y="119380"/>
                </a:moveTo>
                <a:lnTo>
                  <a:pt x="128409" y="119380"/>
                </a:lnTo>
                <a:lnTo>
                  <a:pt x="184340" y="132080"/>
                </a:lnTo>
                <a:lnTo>
                  <a:pt x="184340" y="123190"/>
                </a:lnTo>
                <a:lnTo>
                  <a:pt x="183108" y="123190"/>
                </a:lnTo>
                <a:lnTo>
                  <a:pt x="181673" y="121920"/>
                </a:lnTo>
                <a:lnTo>
                  <a:pt x="181673" y="119380"/>
                </a:lnTo>
                <a:close/>
              </a:path>
              <a:path w="256540" h="299719">
                <a:moveTo>
                  <a:pt x="184683" y="107950"/>
                </a:moveTo>
                <a:lnTo>
                  <a:pt x="72034" y="107950"/>
                </a:lnTo>
                <a:lnTo>
                  <a:pt x="73190" y="109220"/>
                </a:lnTo>
                <a:lnTo>
                  <a:pt x="73190" y="111760"/>
                </a:lnTo>
                <a:lnTo>
                  <a:pt x="183502" y="111760"/>
                </a:lnTo>
                <a:lnTo>
                  <a:pt x="183502" y="109220"/>
                </a:lnTo>
                <a:lnTo>
                  <a:pt x="184683" y="107950"/>
                </a:lnTo>
                <a:close/>
              </a:path>
              <a:path w="256540" h="299719">
                <a:moveTo>
                  <a:pt x="185585" y="105410"/>
                </a:moveTo>
                <a:lnTo>
                  <a:pt x="71145" y="105410"/>
                </a:lnTo>
                <a:lnTo>
                  <a:pt x="71145" y="107950"/>
                </a:lnTo>
                <a:lnTo>
                  <a:pt x="185585" y="107950"/>
                </a:lnTo>
                <a:lnTo>
                  <a:pt x="185585" y="105410"/>
                </a:lnTo>
                <a:close/>
              </a:path>
              <a:path w="256540" h="299719">
                <a:moveTo>
                  <a:pt x="182638" y="101600"/>
                </a:moveTo>
                <a:lnTo>
                  <a:pt x="74091" y="101600"/>
                </a:lnTo>
                <a:lnTo>
                  <a:pt x="74117" y="105410"/>
                </a:lnTo>
                <a:lnTo>
                  <a:pt x="182613" y="105410"/>
                </a:lnTo>
                <a:lnTo>
                  <a:pt x="182638" y="101600"/>
                </a:lnTo>
                <a:close/>
              </a:path>
              <a:path w="256540" h="299719">
                <a:moveTo>
                  <a:pt x="179755" y="99060"/>
                </a:moveTo>
                <a:lnTo>
                  <a:pt x="76949" y="99060"/>
                </a:lnTo>
                <a:lnTo>
                  <a:pt x="76949" y="101600"/>
                </a:lnTo>
                <a:lnTo>
                  <a:pt x="179755" y="101600"/>
                </a:lnTo>
                <a:lnTo>
                  <a:pt x="179755" y="99060"/>
                </a:lnTo>
                <a:close/>
              </a:path>
              <a:path w="256540" h="299719">
                <a:moveTo>
                  <a:pt x="140995" y="40640"/>
                </a:moveTo>
                <a:lnTo>
                  <a:pt x="115696" y="40640"/>
                </a:lnTo>
                <a:lnTo>
                  <a:pt x="112191" y="41910"/>
                </a:lnTo>
                <a:lnTo>
                  <a:pt x="112128" y="44450"/>
                </a:lnTo>
                <a:lnTo>
                  <a:pt x="107001" y="46990"/>
                </a:lnTo>
                <a:lnTo>
                  <a:pt x="80213" y="85090"/>
                </a:lnTo>
                <a:lnTo>
                  <a:pt x="79374" y="99060"/>
                </a:lnTo>
                <a:lnTo>
                  <a:pt x="177342" y="99060"/>
                </a:lnTo>
                <a:lnTo>
                  <a:pt x="162359" y="57150"/>
                </a:lnTo>
                <a:lnTo>
                  <a:pt x="144614" y="44450"/>
                </a:lnTo>
                <a:lnTo>
                  <a:pt x="144513" y="41910"/>
                </a:lnTo>
                <a:lnTo>
                  <a:pt x="140995" y="40640"/>
                </a:lnTo>
                <a:close/>
              </a:path>
              <a:path w="256540" h="299719">
                <a:moveTo>
                  <a:pt x="138620" y="36830"/>
                </a:moveTo>
                <a:lnTo>
                  <a:pt x="118046" y="36830"/>
                </a:lnTo>
                <a:lnTo>
                  <a:pt x="118770" y="38100"/>
                </a:lnTo>
                <a:lnTo>
                  <a:pt x="118744" y="39370"/>
                </a:lnTo>
                <a:lnTo>
                  <a:pt x="118046" y="40640"/>
                </a:lnTo>
                <a:lnTo>
                  <a:pt x="138645" y="40640"/>
                </a:lnTo>
                <a:lnTo>
                  <a:pt x="137947" y="39370"/>
                </a:lnTo>
                <a:lnTo>
                  <a:pt x="137921" y="38100"/>
                </a:lnTo>
                <a:lnTo>
                  <a:pt x="138620" y="36830"/>
                </a:lnTo>
                <a:close/>
              </a:path>
              <a:path w="256540" h="299719">
                <a:moveTo>
                  <a:pt x="140246" y="34290"/>
                </a:moveTo>
                <a:lnTo>
                  <a:pt x="116408" y="34290"/>
                </a:lnTo>
                <a:lnTo>
                  <a:pt x="116408" y="36830"/>
                </a:lnTo>
                <a:lnTo>
                  <a:pt x="140246" y="36830"/>
                </a:lnTo>
                <a:lnTo>
                  <a:pt x="140246" y="34290"/>
                </a:lnTo>
                <a:close/>
              </a:path>
              <a:path w="256540" h="299719">
                <a:moveTo>
                  <a:pt x="136182" y="30480"/>
                </a:moveTo>
                <a:lnTo>
                  <a:pt x="120548" y="30480"/>
                </a:lnTo>
                <a:lnTo>
                  <a:pt x="120014" y="31750"/>
                </a:lnTo>
                <a:lnTo>
                  <a:pt x="120014" y="33020"/>
                </a:lnTo>
                <a:lnTo>
                  <a:pt x="119799" y="34290"/>
                </a:lnTo>
                <a:lnTo>
                  <a:pt x="136931" y="34290"/>
                </a:lnTo>
                <a:lnTo>
                  <a:pt x="136677" y="33020"/>
                </a:lnTo>
                <a:lnTo>
                  <a:pt x="136677" y="31750"/>
                </a:lnTo>
                <a:lnTo>
                  <a:pt x="136182" y="30480"/>
                </a:lnTo>
                <a:close/>
              </a:path>
              <a:path w="256540" h="299719">
                <a:moveTo>
                  <a:pt x="135775" y="16510"/>
                </a:moveTo>
                <a:lnTo>
                  <a:pt x="120942" y="16510"/>
                </a:lnTo>
                <a:lnTo>
                  <a:pt x="120942" y="30480"/>
                </a:lnTo>
                <a:lnTo>
                  <a:pt x="135775" y="30480"/>
                </a:lnTo>
                <a:lnTo>
                  <a:pt x="135775" y="16510"/>
                </a:lnTo>
                <a:close/>
              </a:path>
              <a:path w="256540" h="299719">
                <a:moveTo>
                  <a:pt x="136982" y="15240"/>
                </a:moveTo>
                <a:lnTo>
                  <a:pt x="119748" y="15240"/>
                </a:lnTo>
                <a:lnTo>
                  <a:pt x="119748" y="16510"/>
                </a:lnTo>
                <a:lnTo>
                  <a:pt x="136982" y="16510"/>
                </a:lnTo>
                <a:lnTo>
                  <a:pt x="136982" y="15240"/>
                </a:lnTo>
                <a:close/>
              </a:path>
              <a:path w="256540" h="299719">
                <a:moveTo>
                  <a:pt x="135661" y="12700"/>
                </a:moveTo>
                <a:lnTo>
                  <a:pt x="121069" y="12700"/>
                </a:lnTo>
                <a:lnTo>
                  <a:pt x="121069" y="13970"/>
                </a:lnTo>
                <a:lnTo>
                  <a:pt x="120891" y="15240"/>
                </a:lnTo>
                <a:lnTo>
                  <a:pt x="135801" y="15240"/>
                </a:lnTo>
                <a:lnTo>
                  <a:pt x="135661" y="13970"/>
                </a:lnTo>
                <a:lnTo>
                  <a:pt x="135661" y="12700"/>
                </a:lnTo>
                <a:close/>
              </a:path>
              <a:path w="256540" h="299719">
                <a:moveTo>
                  <a:pt x="136982" y="11430"/>
                </a:moveTo>
                <a:lnTo>
                  <a:pt x="119748" y="11430"/>
                </a:lnTo>
                <a:lnTo>
                  <a:pt x="119748" y="12700"/>
                </a:lnTo>
                <a:lnTo>
                  <a:pt x="136982" y="12700"/>
                </a:lnTo>
                <a:lnTo>
                  <a:pt x="136982" y="11430"/>
                </a:lnTo>
                <a:close/>
              </a:path>
              <a:path w="256540" h="299719">
                <a:moveTo>
                  <a:pt x="130149" y="3810"/>
                </a:moveTo>
                <a:lnTo>
                  <a:pt x="126580" y="3810"/>
                </a:lnTo>
                <a:lnTo>
                  <a:pt x="126288" y="5080"/>
                </a:lnTo>
                <a:lnTo>
                  <a:pt x="126263" y="6350"/>
                </a:lnTo>
                <a:lnTo>
                  <a:pt x="123939" y="8890"/>
                </a:lnTo>
                <a:lnTo>
                  <a:pt x="121297" y="10160"/>
                </a:lnTo>
                <a:lnTo>
                  <a:pt x="121069" y="11430"/>
                </a:lnTo>
                <a:lnTo>
                  <a:pt x="135635" y="11430"/>
                </a:lnTo>
                <a:lnTo>
                  <a:pt x="135394" y="10160"/>
                </a:lnTo>
                <a:lnTo>
                  <a:pt x="135102" y="10160"/>
                </a:lnTo>
                <a:lnTo>
                  <a:pt x="132778" y="8890"/>
                </a:lnTo>
                <a:lnTo>
                  <a:pt x="130428" y="6350"/>
                </a:lnTo>
                <a:lnTo>
                  <a:pt x="130428" y="5080"/>
                </a:lnTo>
                <a:lnTo>
                  <a:pt x="130149" y="3810"/>
                </a:lnTo>
                <a:close/>
              </a:path>
              <a:path w="256540" h="299719">
                <a:moveTo>
                  <a:pt x="128409" y="0"/>
                </a:moveTo>
                <a:lnTo>
                  <a:pt x="127114" y="2540"/>
                </a:lnTo>
                <a:lnTo>
                  <a:pt x="127114" y="3810"/>
                </a:lnTo>
                <a:lnTo>
                  <a:pt x="129578" y="3810"/>
                </a:lnTo>
                <a:lnTo>
                  <a:pt x="129578" y="2540"/>
                </a:lnTo>
                <a:lnTo>
                  <a:pt x="128409" y="0"/>
                </a:lnTo>
                <a:close/>
              </a:path>
            </a:pathLst>
          </a:custGeom>
          <a:solidFill>
            <a:srgbClr val="FFFFFF"/>
          </a:solidFill>
        </p:spPr>
        <p:txBody>
          <a:bodyPr wrap="square" lIns="0" tIns="0" rIns="0" bIns="0" rtlCol="0"/>
          <a:lstStyle/>
          <a:p>
            <a:endParaRPr/>
          </a:p>
        </p:txBody>
      </p:sp>
      <p:sp>
        <p:nvSpPr>
          <p:cNvPr id="29" name="object 6">
            <a:extLst>
              <a:ext uri="{FF2B5EF4-FFF2-40B4-BE49-F238E27FC236}">
                <a16:creationId xmlns:a16="http://schemas.microsoft.com/office/drawing/2014/main" id="{575FAA9D-DABE-DB41-B392-03F2FCA69862}"/>
              </a:ext>
            </a:extLst>
          </p:cNvPr>
          <p:cNvSpPr txBox="1">
            <a:spLocks noGrp="1"/>
          </p:cNvSpPr>
          <p:nvPr>
            <p:ph type="title"/>
          </p:nvPr>
        </p:nvSpPr>
        <p:spPr>
          <a:xfrm>
            <a:off x="596900" y="1756476"/>
            <a:ext cx="9185275" cy="1936428"/>
          </a:xfrm>
          <a:prstGeom prst="rect">
            <a:avLst/>
          </a:prstGeom>
        </p:spPr>
        <p:txBody>
          <a:bodyPr vert="horz" wrap="square" lIns="0" tIns="12700" rIns="0" bIns="0" rtlCol="0">
            <a:spAutoFit/>
          </a:bodyPr>
          <a:lstStyle>
            <a:lvl1pPr>
              <a:defRPr b="1">
                <a:latin typeface="+mn-lt"/>
              </a:defRPr>
            </a:lvl1pPr>
          </a:lstStyle>
          <a:p>
            <a:pPr marL="12700">
              <a:lnSpc>
                <a:spcPts val="4980"/>
              </a:lnSpc>
              <a:spcBef>
                <a:spcPts val="100"/>
              </a:spcBef>
            </a:pPr>
            <a:r>
              <a:rPr lang="en-GB" sz="4300" spc="-15" dirty="0">
                <a:solidFill>
                  <a:srgbClr val="FFFFFF"/>
                </a:solidFill>
              </a:rPr>
              <a:t>Title</a:t>
            </a:r>
            <a:br>
              <a:rPr lang="en-GB" sz="4300" spc="-15" dirty="0">
                <a:solidFill>
                  <a:srgbClr val="FFFFFF"/>
                </a:solidFill>
              </a:rPr>
            </a:br>
            <a:r>
              <a:rPr lang="en-GB" sz="4300" spc="-15" dirty="0">
                <a:solidFill>
                  <a:srgbClr val="FFFFFF"/>
                </a:solidFill>
              </a:rPr>
              <a:t>Title</a:t>
            </a:r>
            <a:br>
              <a:rPr lang="en-GB" sz="4300" spc="-15" dirty="0">
                <a:solidFill>
                  <a:srgbClr val="FFFFFF"/>
                </a:solidFill>
              </a:rPr>
            </a:br>
            <a:r>
              <a:rPr lang="en-GB" sz="4300" spc="-15" dirty="0">
                <a:solidFill>
                  <a:srgbClr val="FFFFFF"/>
                </a:solidFill>
              </a:rPr>
              <a:t>Title</a:t>
            </a:r>
            <a:endParaRPr sz="4300" dirty="0"/>
          </a:p>
        </p:txBody>
      </p:sp>
      <p:sp>
        <p:nvSpPr>
          <p:cNvPr id="30" name="object 7">
            <a:extLst>
              <a:ext uri="{FF2B5EF4-FFF2-40B4-BE49-F238E27FC236}">
                <a16:creationId xmlns:a16="http://schemas.microsoft.com/office/drawing/2014/main" id="{6D989112-20B1-BB48-A6D6-75AA7ACFAC74}"/>
              </a:ext>
            </a:extLst>
          </p:cNvPr>
          <p:cNvSpPr txBox="1"/>
          <p:nvPr userDrawn="1"/>
        </p:nvSpPr>
        <p:spPr>
          <a:xfrm>
            <a:off x="596900" y="3953576"/>
            <a:ext cx="8998585" cy="846386"/>
          </a:xfrm>
          <a:prstGeom prst="rect">
            <a:avLst/>
          </a:prstGeom>
        </p:spPr>
        <p:txBody>
          <a:bodyPr vert="horz" wrap="square" lIns="0" tIns="38100" rIns="0" bIns="0" rtlCol="0">
            <a:spAutoFit/>
          </a:bodyPr>
          <a:lstStyle/>
          <a:p>
            <a:pPr marL="12700" marR="6812915">
              <a:lnSpc>
                <a:spcPts val="3000"/>
              </a:lnSpc>
              <a:spcBef>
                <a:spcPts val="300"/>
              </a:spcBef>
            </a:pPr>
            <a:r>
              <a:rPr lang="en-GB" sz="2600" b="1" spc="-5" dirty="0">
                <a:solidFill>
                  <a:srgbClr val="FFFFFF"/>
                </a:solidFill>
                <a:latin typeface="Arial"/>
                <a:cs typeface="Arial"/>
              </a:rPr>
              <a:t>Name </a:t>
            </a:r>
            <a:r>
              <a:rPr lang="en-GB" sz="2600" spc="-5" dirty="0">
                <a:solidFill>
                  <a:srgbClr val="FFFFFF"/>
                </a:solidFill>
                <a:latin typeface="Arial"/>
                <a:cs typeface="Arial"/>
              </a:rPr>
              <a:t>|</a:t>
            </a:r>
            <a:r>
              <a:rPr lang="en-GB" sz="2600" b="1" spc="-5" dirty="0">
                <a:solidFill>
                  <a:srgbClr val="FFFFFF"/>
                </a:solidFill>
                <a:latin typeface="Arial"/>
                <a:cs typeface="Arial"/>
              </a:rPr>
              <a:t> Role</a:t>
            </a:r>
          </a:p>
          <a:p>
            <a:pPr marL="12700" marR="6812915">
              <a:lnSpc>
                <a:spcPts val="3000"/>
              </a:lnSpc>
              <a:spcBef>
                <a:spcPts val="300"/>
              </a:spcBef>
            </a:pPr>
            <a:r>
              <a:rPr lang="en-GB" sz="2600" b="1" spc="-5" dirty="0">
                <a:solidFill>
                  <a:srgbClr val="FFFFFF"/>
                </a:solidFill>
                <a:latin typeface="Arial"/>
                <a:cs typeface="Arial"/>
              </a:rPr>
              <a:t>Name </a:t>
            </a:r>
            <a:r>
              <a:rPr lang="en-GB" sz="2600" spc="-5" dirty="0">
                <a:solidFill>
                  <a:srgbClr val="FFFFFF"/>
                </a:solidFill>
                <a:latin typeface="Arial"/>
                <a:cs typeface="Arial"/>
              </a:rPr>
              <a:t>|</a:t>
            </a:r>
            <a:r>
              <a:rPr lang="en-GB" sz="2600" b="1" spc="-5" dirty="0">
                <a:solidFill>
                  <a:srgbClr val="FFFFFF"/>
                </a:solidFill>
                <a:latin typeface="Arial"/>
                <a:cs typeface="Arial"/>
              </a:rPr>
              <a:t> Role</a:t>
            </a:r>
            <a:endParaRPr lang="en-GB" sz="2600" dirty="0">
              <a:latin typeface="Arial"/>
              <a:cs typeface="Arial"/>
            </a:endParaRPr>
          </a:p>
        </p:txBody>
      </p:sp>
      <p:sp>
        <p:nvSpPr>
          <p:cNvPr id="31" name="object 8">
            <a:extLst>
              <a:ext uri="{FF2B5EF4-FFF2-40B4-BE49-F238E27FC236}">
                <a16:creationId xmlns:a16="http://schemas.microsoft.com/office/drawing/2014/main" id="{79AC342E-6017-4E4D-A74C-F9252D65DCD8}"/>
              </a:ext>
            </a:extLst>
          </p:cNvPr>
          <p:cNvSpPr txBox="1"/>
          <p:nvPr userDrawn="1"/>
        </p:nvSpPr>
        <p:spPr>
          <a:xfrm>
            <a:off x="596900" y="6952565"/>
            <a:ext cx="3612515" cy="243656"/>
          </a:xfrm>
          <a:prstGeom prst="rect">
            <a:avLst/>
          </a:prstGeom>
        </p:spPr>
        <p:txBody>
          <a:bodyPr vert="horz" wrap="square" lIns="0" tIns="12700" rIns="0" bIns="0" rtlCol="0">
            <a:spAutoFit/>
          </a:bodyPr>
          <a:lstStyle/>
          <a:p>
            <a:pPr marL="383540">
              <a:lnSpc>
                <a:spcPct val="100000"/>
              </a:lnSpc>
            </a:pPr>
            <a:r>
              <a:rPr sz="1500" b="1" spc="-5" dirty="0">
                <a:solidFill>
                  <a:srgbClr val="FFFFFF"/>
                </a:solidFill>
                <a:latin typeface="Arial"/>
                <a:cs typeface="Arial"/>
              </a:rPr>
              <a:t>@</a:t>
            </a:r>
            <a:r>
              <a:rPr lang="en-GB" sz="1500" b="1" spc="-5" dirty="0">
                <a:solidFill>
                  <a:srgbClr val="FFFFFF"/>
                </a:solidFill>
                <a:latin typeface="Arial"/>
                <a:cs typeface="Arial"/>
              </a:rPr>
              <a:t>twitter username</a:t>
            </a:r>
            <a:endParaRPr sz="1500" dirty="0">
              <a:latin typeface="Arial"/>
              <a:cs typeface="Arial"/>
            </a:endParaRPr>
          </a:p>
        </p:txBody>
      </p:sp>
      <p:sp>
        <p:nvSpPr>
          <p:cNvPr id="32" name="object 9">
            <a:extLst>
              <a:ext uri="{FF2B5EF4-FFF2-40B4-BE49-F238E27FC236}">
                <a16:creationId xmlns:a16="http://schemas.microsoft.com/office/drawing/2014/main" id="{54F0271D-5A3E-E743-ADD4-E74C0F1A9C1D}"/>
              </a:ext>
            </a:extLst>
          </p:cNvPr>
          <p:cNvSpPr/>
          <p:nvPr userDrawn="1"/>
        </p:nvSpPr>
        <p:spPr>
          <a:xfrm>
            <a:off x="628650" y="6952565"/>
            <a:ext cx="279400" cy="279400"/>
          </a:xfrm>
          <a:custGeom>
            <a:avLst/>
            <a:gdLst/>
            <a:ahLst/>
            <a:cxnLst/>
            <a:rect l="l" t="t" r="r" b="b"/>
            <a:pathLst>
              <a:path w="279400" h="279400">
                <a:moveTo>
                  <a:pt x="139700" y="0"/>
                </a:moveTo>
                <a:lnTo>
                  <a:pt x="95544" y="7122"/>
                </a:lnTo>
                <a:lnTo>
                  <a:pt x="57195" y="26954"/>
                </a:lnTo>
                <a:lnTo>
                  <a:pt x="26954" y="57195"/>
                </a:lnTo>
                <a:lnTo>
                  <a:pt x="7122" y="95544"/>
                </a:lnTo>
                <a:lnTo>
                  <a:pt x="0" y="139700"/>
                </a:lnTo>
                <a:lnTo>
                  <a:pt x="7122" y="183855"/>
                </a:lnTo>
                <a:lnTo>
                  <a:pt x="26954" y="222204"/>
                </a:lnTo>
                <a:lnTo>
                  <a:pt x="57195" y="252445"/>
                </a:lnTo>
                <a:lnTo>
                  <a:pt x="95544" y="272277"/>
                </a:lnTo>
                <a:lnTo>
                  <a:pt x="139700" y="279400"/>
                </a:lnTo>
                <a:lnTo>
                  <a:pt x="183855" y="272277"/>
                </a:lnTo>
                <a:lnTo>
                  <a:pt x="222204" y="252445"/>
                </a:lnTo>
                <a:lnTo>
                  <a:pt x="252445" y="222204"/>
                </a:lnTo>
                <a:lnTo>
                  <a:pt x="272277" y="183855"/>
                </a:lnTo>
                <a:lnTo>
                  <a:pt x="279400" y="139700"/>
                </a:lnTo>
                <a:lnTo>
                  <a:pt x="272277" y="95544"/>
                </a:lnTo>
                <a:lnTo>
                  <a:pt x="252445" y="57195"/>
                </a:lnTo>
                <a:lnTo>
                  <a:pt x="222204" y="26954"/>
                </a:lnTo>
                <a:lnTo>
                  <a:pt x="183855" y="7122"/>
                </a:lnTo>
                <a:lnTo>
                  <a:pt x="139700" y="0"/>
                </a:lnTo>
                <a:close/>
              </a:path>
            </a:pathLst>
          </a:custGeom>
          <a:solidFill>
            <a:srgbClr val="FFFFFF"/>
          </a:solidFill>
        </p:spPr>
        <p:txBody>
          <a:bodyPr wrap="square" lIns="0" tIns="0" rIns="0" bIns="0" rtlCol="0"/>
          <a:lstStyle/>
          <a:p>
            <a:endParaRPr/>
          </a:p>
        </p:txBody>
      </p:sp>
      <p:sp>
        <p:nvSpPr>
          <p:cNvPr id="34" name="object 10">
            <a:extLst>
              <a:ext uri="{FF2B5EF4-FFF2-40B4-BE49-F238E27FC236}">
                <a16:creationId xmlns:a16="http://schemas.microsoft.com/office/drawing/2014/main" id="{D928B97A-5EA8-EA44-AE89-305917009A01}"/>
              </a:ext>
            </a:extLst>
          </p:cNvPr>
          <p:cNvSpPr/>
          <p:nvPr userDrawn="1"/>
        </p:nvSpPr>
        <p:spPr>
          <a:xfrm>
            <a:off x="674916" y="7033724"/>
            <a:ext cx="186867" cy="152125"/>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35EAC823-D6C4-BF4D-BC1C-FEFAC60C560C}"/>
              </a:ext>
            </a:extLst>
          </p:cNvPr>
          <p:cNvSpPr txBox="1">
            <a:spLocks noGrp="1"/>
          </p:cNvSpPr>
          <p:nvPr>
            <p:ph type="title"/>
          </p:nvPr>
        </p:nvSpPr>
        <p:spPr>
          <a:xfrm>
            <a:off x="444500" y="316700"/>
            <a:ext cx="9271000" cy="592470"/>
          </a:xfrm>
          <a:prstGeom prst="rect">
            <a:avLst/>
          </a:prstGeom>
        </p:spPr>
        <p:txBody>
          <a:bodyPr vert="horz" wrap="square" lIns="0" tIns="66040" rIns="0" bIns="0" rtlCol="0">
            <a:spAutoFit/>
          </a:bodyPr>
          <a:lstStyle>
            <a:lvl1pPr>
              <a:defRPr sz="3700" b="1">
                <a:latin typeface="+mn-lt"/>
              </a:defRPr>
            </a:lvl1pPr>
          </a:lstStyle>
          <a:p>
            <a:pPr marL="12700" marR="5080">
              <a:lnSpc>
                <a:spcPts val="4100"/>
              </a:lnSpc>
              <a:spcBef>
                <a:spcPts val="520"/>
              </a:spcBef>
            </a:pPr>
            <a:r>
              <a:rPr lang="en-GB" dirty="0"/>
              <a:t>Title - slide sample V.01</a:t>
            </a:r>
            <a:endParaRPr dirty="0"/>
          </a:p>
        </p:txBody>
      </p:sp>
      <p:sp>
        <p:nvSpPr>
          <p:cNvPr id="9" name="object 5">
            <a:extLst>
              <a:ext uri="{FF2B5EF4-FFF2-40B4-BE49-F238E27FC236}">
                <a16:creationId xmlns:a16="http://schemas.microsoft.com/office/drawing/2014/main" id="{454C43EB-F3E3-4A40-A60D-92686F0D3699}"/>
              </a:ext>
            </a:extLst>
          </p:cNvPr>
          <p:cNvSpPr/>
          <p:nvPr userDrawn="1"/>
        </p:nvSpPr>
        <p:spPr>
          <a:xfrm>
            <a:off x="533400" y="1262598"/>
            <a:ext cx="9169400" cy="0"/>
          </a:xfrm>
          <a:custGeom>
            <a:avLst/>
            <a:gdLst/>
            <a:ahLst/>
            <a:cxnLst/>
            <a:rect l="l" t="t" r="r" b="b"/>
            <a:pathLst>
              <a:path w="9169400">
                <a:moveTo>
                  <a:pt x="0" y="0"/>
                </a:moveTo>
                <a:lnTo>
                  <a:pt x="9169400" y="0"/>
                </a:lnTo>
              </a:path>
            </a:pathLst>
          </a:custGeom>
          <a:ln w="19050">
            <a:solidFill>
              <a:srgbClr val="000000"/>
            </a:solidFill>
          </a:ln>
        </p:spPr>
        <p:txBody>
          <a:bodyPr wrap="square" lIns="0" tIns="0" rIns="0" bIns="0" rtlCol="0"/>
          <a:lstStyle/>
          <a:p>
            <a:endParaRPr/>
          </a:p>
        </p:txBody>
      </p:sp>
      <p:sp>
        <p:nvSpPr>
          <p:cNvPr id="10" name="object 6">
            <a:extLst>
              <a:ext uri="{FF2B5EF4-FFF2-40B4-BE49-F238E27FC236}">
                <a16:creationId xmlns:a16="http://schemas.microsoft.com/office/drawing/2014/main" id="{71CE728C-7110-6845-BE87-82C885E58B19}"/>
              </a:ext>
            </a:extLst>
          </p:cNvPr>
          <p:cNvSpPr/>
          <p:nvPr userDrawn="1"/>
        </p:nvSpPr>
        <p:spPr>
          <a:xfrm>
            <a:off x="3596216" y="1684251"/>
            <a:ext cx="190500" cy="190500"/>
          </a:xfrm>
          <a:custGeom>
            <a:avLst/>
            <a:gdLst/>
            <a:ahLst/>
            <a:cxnLst/>
            <a:rect l="l" t="t" r="r" b="b"/>
            <a:pathLst>
              <a:path w="190500" h="190500">
                <a:moveTo>
                  <a:pt x="95250" y="0"/>
                </a:moveTo>
                <a:lnTo>
                  <a:pt x="58175" y="7485"/>
                </a:lnTo>
                <a:lnTo>
                  <a:pt x="27898" y="27898"/>
                </a:lnTo>
                <a:lnTo>
                  <a:pt x="7485" y="58175"/>
                </a:lnTo>
                <a:lnTo>
                  <a:pt x="0" y="95250"/>
                </a:lnTo>
                <a:lnTo>
                  <a:pt x="7485" y="132324"/>
                </a:lnTo>
                <a:lnTo>
                  <a:pt x="27898" y="162601"/>
                </a:lnTo>
                <a:lnTo>
                  <a:pt x="58175" y="183014"/>
                </a:lnTo>
                <a:lnTo>
                  <a:pt x="95250" y="190500"/>
                </a:lnTo>
                <a:lnTo>
                  <a:pt x="132324" y="183014"/>
                </a:lnTo>
                <a:lnTo>
                  <a:pt x="162601" y="162601"/>
                </a:lnTo>
                <a:lnTo>
                  <a:pt x="183014" y="132324"/>
                </a:lnTo>
                <a:lnTo>
                  <a:pt x="190500" y="95250"/>
                </a:lnTo>
                <a:lnTo>
                  <a:pt x="183014" y="58175"/>
                </a:lnTo>
                <a:lnTo>
                  <a:pt x="162601" y="27898"/>
                </a:lnTo>
                <a:lnTo>
                  <a:pt x="132324" y="7485"/>
                </a:lnTo>
                <a:lnTo>
                  <a:pt x="95250" y="0"/>
                </a:lnTo>
                <a:close/>
              </a:path>
            </a:pathLst>
          </a:custGeom>
          <a:solidFill>
            <a:srgbClr val="FFFFFF"/>
          </a:solidFill>
        </p:spPr>
        <p:txBody>
          <a:bodyPr wrap="square" lIns="0" tIns="0" rIns="0" bIns="0" rtlCol="0"/>
          <a:lstStyle/>
          <a:p>
            <a:endParaRPr/>
          </a:p>
        </p:txBody>
      </p:sp>
      <p:sp>
        <p:nvSpPr>
          <p:cNvPr id="11" name="object 7">
            <a:extLst>
              <a:ext uri="{FF2B5EF4-FFF2-40B4-BE49-F238E27FC236}">
                <a16:creationId xmlns:a16="http://schemas.microsoft.com/office/drawing/2014/main" id="{F64FCA1D-8DD4-7B49-9E4E-62927542F9C0}"/>
              </a:ext>
            </a:extLst>
          </p:cNvPr>
          <p:cNvSpPr/>
          <p:nvPr userDrawn="1"/>
        </p:nvSpPr>
        <p:spPr>
          <a:xfrm>
            <a:off x="6728883" y="1684251"/>
            <a:ext cx="190500" cy="190500"/>
          </a:xfrm>
          <a:custGeom>
            <a:avLst/>
            <a:gdLst/>
            <a:ahLst/>
            <a:cxnLst/>
            <a:rect l="l" t="t" r="r" b="b"/>
            <a:pathLst>
              <a:path w="190500" h="190500">
                <a:moveTo>
                  <a:pt x="95250" y="0"/>
                </a:moveTo>
                <a:lnTo>
                  <a:pt x="58175" y="7485"/>
                </a:lnTo>
                <a:lnTo>
                  <a:pt x="27898" y="27898"/>
                </a:lnTo>
                <a:lnTo>
                  <a:pt x="7485" y="58175"/>
                </a:lnTo>
                <a:lnTo>
                  <a:pt x="0" y="95250"/>
                </a:lnTo>
                <a:lnTo>
                  <a:pt x="7485" y="132324"/>
                </a:lnTo>
                <a:lnTo>
                  <a:pt x="27898" y="162601"/>
                </a:lnTo>
                <a:lnTo>
                  <a:pt x="58175" y="183014"/>
                </a:lnTo>
                <a:lnTo>
                  <a:pt x="95250" y="190500"/>
                </a:lnTo>
                <a:lnTo>
                  <a:pt x="132324" y="183014"/>
                </a:lnTo>
                <a:lnTo>
                  <a:pt x="162601" y="162601"/>
                </a:lnTo>
                <a:lnTo>
                  <a:pt x="183014" y="132324"/>
                </a:lnTo>
                <a:lnTo>
                  <a:pt x="190500" y="95250"/>
                </a:lnTo>
                <a:lnTo>
                  <a:pt x="183014" y="58175"/>
                </a:lnTo>
                <a:lnTo>
                  <a:pt x="162601" y="27898"/>
                </a:lnTo>
                <a:lnTo>
                  <a:pt x="132324" y="7485"/>
                </a:lnTo>
                <a:lnTo>
                  <a:pt x="95250" y="0"/>
                </a:lnTo>
                <a:close/>
              </a:path>
            </a:pathLst>
          </a:custGeom>
          <a:solidFill>
            <a:srgbClr val="FFFFFF"/>
          </a:solidFill>
        </p:spPr>
        <p:txBody>
          <a:bodyPr wrap="square" lIns="0" tIns="0" rIns="0" bIns="0" rtlCol="0"/>
          <a:lstStyle/>
          <a:p>
            <a:endParaRPr/>
          </a:p>
        </p:txBody>
      </p:sp>
      <p:sp>
        <p:nvSpPr>
          <p:cNvPr id="12" name="object 8">
            <a:extLst>
              <a:ext uri="{FF2B5EF4-FFF2-40B4-BE49-F238E27FC236}">
                <a16:creationId xmlns:a16="http://schemas.microsoft.com/office/drawing/2014/main" id="{F4FE36FC-4329-A145-8C95-4C9D47AF9B54}"/>
              </a:ext>
            </a:extLst>
          </p:cNvPr>
          <p:cNvSpPr/>
          <p:nvPr userDrawn="1"/>
        </p:nvSpPr>
        <p:spPr>
          <a:xfrm>
            <a:off x="463550" y="1167348"/>
            <a:ext cx="190500" cy="190500"/>
          </a:xfrm>
          <a:prstGeom prst="rect">
            <a:avLst/>
          </a:prstGeom>
          <a:blipFill>
            <a:blip r:embed="rId2" cstate="print"/>
            <a:stretch>
              <a:fillRect/>
            </a:stretch>
          </a:blipFill>
        </p:spPr>
        <p:txBody>
          <a:bodyPr wrap="square" lIns="0" tIns="0" rIns="0" bIns="0" rtlCol="0"/>
          <a:lstStyle/>
          <a:p>
            <a:endParaRPr/>
          </a:p>
        </p:txBody>
      </p:sp>
      <p:sp>
        <p:nvSpPr>
          <p:cNvPr id="13" name="object 9">
            <a:extLst>
              <a:ext uri="{FF2B5EF4-FFF2-40B4-BE49-F238E27FC236}">
                <a16:creationId xmlns:a16="http://schemas.microsoft.com/office/drawing/2014/main" id="{D28F9078-5E10-1E4A-A03F-119B9B1216CC}"/>
              </a:ext>
            </a:extLst>
          </p:cNvPr>
          <p:cNvSpPr/>
          <p:nvPr userDrawn="1"/>
        </p:nvSpPr>
        <p:spPr>
          <a:xfrm>
            <a:off x="3596216" y="1167348"/>
            <a:ext cx="190500" cy="190500"/>
          </a:xfrm>
          <a:custGeom>
            <a:avLst/>
            <a:gdLst/>
            <a:ahLst/>
            <a:cxnLst/>
            <a:rect l="l" t="t" r="r" b="b"/>
            <a:pathLst>
              <a:path w="190500" h="190500">
                <a:moveTo>
                  <a:pt x="95250" y="0"/>
                </a:moveTo>
                <a:lnTo>
                  <a:pt x="58175" y="7485"/>
                </a:lnTo>
                <a:lnTo>
                  <a:pt x="27898" y="27898"/>
                </a:lnTo>
                <a:lnTo>
                  <a:pt x="7485" y="58175"/>
                </a:lnTo>
                <a:lnTo>
                  <a:pt x="0" y="95250"/>
                </a:lnTo>
                <a:lnTo>
                  <a:pt x="7485" y="132324"/>
                </a:lnTo>
                <a:lnTo>
                  <a:pt x="27898" y="162601"/>
                </a:lnTo>
                <a:lnTo>
                  <a:pt x="58175" y="183014"/>
                </a:lnTo>
                <a:lnTo>
                  <a:pt x="95250" y="190500"/>
                </a:lnTo>
                <a:lnTo>
                  <a:pt x="132324" y="183014"/>
                </a:lnTo>
                <a:lnTo>
                  <a:pt x="162601" y="162601"/>
                </a:lnTo>
                <a:lnTo>
                  <a:pt x="183014" y="132324"/>
                </a:lnTo>
                <a:lnTo>
                  <a:pt x="190500" y="95250"/>
                </a:lnTo>
                <a:lnTo>
                  <a:pt x="183014" y="58175"/>
                </a:lnTo>
                <a:lnTo>
                  <a:pt x="162601" y="27898"/>
                </a:lnTo>
                <a:lnTo>
                  <a:pt x="132324" y="7485"/>
                </a:lnTo>
                <a:lnTo>
                  <a:pt x="95250" y="0"/>
                </a:lnTo>
                <a:close/>
              </a:path>
            </a:pathLst>
          </a:custGeom>
          <a:solidFill>
            <a:srgbClr val="000000"/>
          </a:solidFill>
        </p:spPr>
        <p:txBody>
          <a:bodyPr wrap="square" lIns="0" tIns="0" rIns="0" bIns="0" rtlCol="0"/>
          <a:lstStyle/>
          <a:p>
            <a:endParaRPr/>
          </a:p>
        </p:txBody>
      </p:sp>
      <p:sp>
        <p:nvSpPr>
          <p:cNvPr id="14" name="object 10">
            <a:extLst>
              <a:ext uri="{FF2B5EF4-FFF2-40B4-BE49-F238E27FC236}">
                <a16:creationId xmlns:a16="http://schemas.microsoft.com/office/drawing/2014/main" id="{BE654EDF-183B-A542-A196-D0E50A37EC14}"/>
              </a:ext>
            </a:extLst>
          </p:cNvPr>
          <p:cNvSpPr/>
          <p:nvPr userDrawn="1"/>
        </p:nvSpPr>
        <p:spPr>
          <a:xfrm>
            <a:off x="6728883" y="1167348"/>
            <a:ext cx="190500" cy="190500"/>
          </a:xfrm>
          <a:custGeom>
            <a:avLst/>
            <a:gdLst/>
            <a:ahLst/>
            <a:cxnLst/>
            <a:rect l="l" t="t" r="r" b="b"/>
            <a:pathLst>
              <a:path w="190500" h="190500">
                <a:moveTo>
                  <a:pt x="95250" y="0"/>
                </a:moveTo>
                <a:lnTo>
                  <a:pt x="58175" y="7485"/>
                </a:lnTo>
                <a:lnTo>
                  <a:pt x="27898" y="27898"/>
                </a:lnTo>
                <a:lnTo>
                  <a:pt x="7485" y="58175"/>
                </a:lnTo>
                <a:lnTo>
                  <a:pt x="0" y="95250"/>
                </a:lnTo>
                <a:lnTo>
                  <a:pt x="7485" y="132324"/>
                </a:lnTo>
                <a:lnTo>
                  <a:pt x="27898" y="162601"/>
                </a:lnTo>
                <a:lnTo>
                  <a:pt x="58175" y="183014"/>
                </a:lnTo>
                <a:lnTo>
                  <a:pt x="95250" y="190500"/>
                </a:lnTo>
                <a:lnTo>
                  <a:pt x="132324" y="183014"/>
                </a:lnTo>
                <a:lnTo>
                  <a:pt x="162601" y="162601"/>
                </a:lnTo>
                <a:lnTo>
                  <a:pt x="183014" y="132324"/>
                </a:lnTo>
                <a:lnTo>
                  <a:pt x="190500" y="95250"/>
                </a:lnTo>
                <a:lnTo>
                  <a:pt x="183014" y="58175"/>
                </a:lnTo>
                <a:lnTo>
                  <a:pt x="162601" y="27898"/>
                </a:lnTo>
                <a:lnTo>
                  <a:pt x="132324" y="7485"/>
                </a:lnTo>
                <a:lnTo>
                  <a:pt x="95250" y="0"/>
                </a:lnTo>
                <a:close/>
              </a:path>
            </a:pathLst>
          </a:custGeom>
          <a:solidFill>
            <a:srgbClr val="000000"/>
          </a:solidFill>
        </p:spPr>
        <p:txBody>
          <a:bodyPr wrap="square" lIns="0" tIns="0" rIns="0" bIns="0" rtlCol="0"/>
          <a:lstStyle/>
          <a:p>
            <a:endParaRPr/>
          </a:p>
        </p:txBody>
      </p:sp>
      <p:sp>
        <p:nvSpPr>
          <p:cNvPr id="15" name="object 4">
            <a:extLst>
              <a:ext uri="{FF2B5EF4-FFF2-40B4-BE49-F238E27FC236}">
                <a16:creationId xmlns:a16="http://schemas.microsoft.com/office/drawing/2014/main" id="{3BCE722D-ED2C-5D48-A008-5DBDBD5A1A84}"/>
              </a:ext>
            </a:extLst>
          </p:cNvPr>
          <p:cNvSpPr/>
          <p:nvPr userDrawn="1"/>
        </p:nvSpPr>
        <p:spPr>
          <a:xfrm>
            <a:off x="463550" y="1167348"/>
            <a:ext cx="190500" cy="190500"/>
          </a:xfrm>
          <a:prstGeom prst="rect">
            <a:avLst/>
          </a:prstGeom>
          <a:blipFill>
            <a:blip r:embed="rId2" cstate="print"/>
            <a:stretch>
              <a:fillRect/>
            </a:stretch>
          </a:blipFill>
        </p:spPr>
        <p:txBody>
          <a:bodyPr wrap="square" lIns="0" tIns="0" rIns="0" bIns="0" rtlCol="0"/>
          <a:lstStyle/>
          <a:p>
            <a:endParaRPr/>
          </a:p>
        </p:txBody>
      </p:sp>
      <p:sp>
        <p:nvSpPr>
          <p:cNvPr id="16" name="object 3">
            <a:extLst>
              <a:ext uri="{FF2B5EF4-FFF2-40B4-BE49-F238E27FC236}">
                <a16:creationId xmlns:a16="http://schemas.microsoft.com/office/drawing/2014/main" id="{65214246-351A-1D43-A492-386894E142FD}"/>
              </a:ext>
            </a:extLst>
          </p:cNvPr>
          <p:cNvSpPr txBox="1"/>
          <p:nvPr userDrawn="1"/>
        </p:nvSpPr>
        <p:spPr>
          <a:xfrm>
            <a:off x="444501" y="1701000"/>
            <a:ext cx="2635250" cy="2721258"/>
          </a:xfrm>
          <a:prstGeom prst="rect">
            <a:avLst/>
          </a:prstGeom>
        </p:spPr>
        <p:txBody>
          <a:bodyPr vert="horz" wrap="square" lIns="0" tIns="12700" rIns="0" bIns="0" rtlCol="0">
            <a:spAutoFit/>
          </a:bodyPr>
          <a:lstStyle/>
          <a:p>
            <a:pPr marL="12700">
              <a:lnSpc>
                <a:spcPct val="100000"/>
              </a:lnSpc>
              <a:spcBef>
                <a:spcPts val="100"/>
              </a:spcBef>
              <a:tabLst>
                <a:tab pos="240665" algn="l"/>
                <a:tab pos="241300" algn="l"/>
              </a:tabLst>
            </a:pPr>
            <a:r>
              <a:rPr lang="en-GB" sz="2200" b="1" dirty="0">
                <a:latin typeface="Arial" panose="020B0604020202020204" pitchFamily="34" charset="0"/>
                <a:cs typeface="Arial" panose="020B0604020202020204" pitchFamily="34" charset="0"/>
              </a:rPr>
              <a:t>Lorem ipsum</a:t>
            </a:r>
          </a:p>
          <a:p>
            <a:pPr marL="12700">
              <a:lnSpc>
                <a:spcPct val="100000"/>
              </a:lnSpc>
              <a:spcBef>
                <a:spcPts val="100"/>
              </a:spcBef>
              <a:tabLst>
                <a:tab pos="240665" algn="l"/>
                <a:tab pos="241300" algn="l"/>
              </a:tabLst>
            </a:pPr>
            <a:r>
              <a:rPr lang="en-GB" sz="2200" b="1" dirty="0" err="1">
                <a:latin typeface="Arial" panose="020B0604020202020204" pitchFamily="34" charset="0"/>
                <a:cs typeface="Arial" panose="020B0604020202020204" pitchFamily="34" charset="0"/>
              </a:rPr>
              <a:t>dolor</a:t>
            </a:r>
            <a:r>
              <a:rPr lang="en-GB" sz="2200" b="1" dirty="0">
                <a:latin typeface="Arial" panose="020B0604020202020204" pitchFamily="34" charset="0"/>
                <a:cs typeface="Arial" panose="020B0604020202020204" pitchFamily="34" charset="0"/>
              </a:rPr>
              <a:t> sit </a:t>
            </a:r>
            <a:r>
              <a:rPr lang="en-GB" sz="2200" b="1" dirty="0" err="1">
                <a:latin typeface="Arial" panose="020B0604020202020204" pitchFamily="34" charset="0"/>
                <a:cs typeface="Arial" panose="020B0604020202020204" pitchFamily="34" charset="0"/>
              </a:rPr>
              <a:t>amet</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consectetur</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adipisici</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elit</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sed</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eiusmod</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tempor</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incidunt</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ut</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labore</a:t>
            </a:r>
            <a:r>
              <a:rPr lang="en-GB" sz="2200" b="1" dirty="0">
                <a:latin typeface="Arial" panose="020B0604020202020204" pitchFamily="34" charset="0"/>
                <a:cs typeface="Arial" panose="020B0604020202020204" pitchFamily="34" charset="0"/>
              </a:rPr>
              <a:t> et dolore magna </a:t>
            </a:r>
            <a:r>
              <a:rPr lang="en-GB" sz="2200" b="1" dirty="0" err="1">
                <a:latin typeface="Arial" panose="020B0604020202020204" pitchFamily="34" charset="0"/>
                <a:cs typeface="Arial" panose="020B0604020202020204" pitchFamily="34" charset="0"/>
              </a:rPr>
              <a:t>aliqua</a:t>
            </a:r>
            <a:r>
              <a:rPr lang="en-GB" sz="2200" b="1" dirty="0">
                <a:latin typeface="Arial" panose="020B0604020202020204" pitchFamily="34" charset="0"/>
                <a:cs typeface="Arial" panose="020B0604020202020204" pitchFamily="34" charset="0"/>
              </a:rPr>
              <a:t>.</a:t>
            </a:r>
            <a:endParaRPr sz="2200" b="1" dirty="0">
              <a:latin typeface="Arial" panose="020B0604020202020204" pitchFamily="34" charset="0"/>
              <a:cs typeface="Arial" panose="020B0604020202020204" pitchFamily="34" charset="0"/>
            </a:endParaRPr>
          </a:p>
        </p:txBody>
      </p:sp>
      <p:sp>
        <p:nvSpPr>
          <p:cNvPr id="17" name="object 3">
            <a:extLst>
              <a:ext uri="{FF2B5EF4-FFF2-40B4-BE49-F238E27FC236}">
                <a16:creationId xmlns:a16="http://schemas.microsoft.com/office/drawing/2014/main" id="{7A78B714-73A8-9244-8C14-1162281741EC}"/>
              </a:ext>
            </a:extLst>
          </p:cNvPr>
          <p:cNvSpPr txBox="1"/>
          <p:nvPr userDrawn="1"/>
        </p:nvSpPr>
        <p:spPr>
          <a:xfrm>
            <a:off x="3630152" y="1701000"/>
            <a:ext cx="2743134" cy="2382704"/>
          </a:xfrm>
          <a:prstGeom prst="rect">
            <a:avLst/>
          </a:prstGeom>
        </p:spPr>
        <p:txBody>
          <a:bodyPr vert="horz" wrap="square" lIns="0" tIns="12700" rIns="0" bIns="0" rtlCol="0">
            <a:spAutoFit/>
          </a:bodyPr>
          <a:lstStyle/>
          <a:p>
            <a:pPr marL="12700">
              <a:lnSpc>
                <a:spcPct val="100000"/>
              </a:lnSpc>
              <a:spcBef>
                <a:spcPts val="100"/>
              </a:spcBef>
              <a:tabLst>
                <a:tab pos="240665" algn="l"/>
                <a:tab pos="241300" algn="l"/>
              </a:tabLst>
            </a:pPr>
            <a:r>
              <a:rPr lang="en-GB" sz="2200" b="1" dirty="0">
                <a:latin typeface="Arial" panose="020B0604020202020204" pitchFamily="34" charset="0"/>
                <a:cs typeface="Arial" panose="020B0604020202020204" pitchFamily="34" charset="0"/>
              </a:rPr>
              <a:t>Ut </a:t>
            </a:r>
            <a:r>
              <a:rPr lang="en-GB" sz="2200" b="1" dirty="0" err="1">
                <a:latin typeface="Arial" panose="020B0604020202020204" pitchFamily="34" charset="0"/>
                <a:cs typeface="Arial" panose="020B0604020202020204" pitchFamily="34" charset="0"/>
              </a:rPr>
              <a:t>enim</a:t>
            </a:r>
            <a:r>
              <a:rPr lang="en-GB" sz="2200" b="1" dirty="0">
                <a:latin typeface="Arial" panose="020B0604020202020204" pitchFamily="34" charset="0"/>
                <a:cs typeface="Arial" panose="020B0604020202020204" pitchFamily="34" charset="0"/>
              </a:rPr>
              <a:t> ad minim </a:t>
            </a:r>
            <a:r>
              <a:rPr lang="en-GB" sz="2200" b="1" dirty="0" err="1">
                <a:latin typeface="Arial" panose="020B0604020202020204" pitchFamily="34" charset="0"/>
                <a:cs typeface="Arial" panose="020B0604020202020204" pitchFamily="34" charset="0"/>
              </a:rPr>
              <a:t>veniam</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quis</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nostrud</a:t>
            </a:r>
            <a:r>
              <a:rPr lang="en-GB" sz="2200" b="1" dirty="0">
                <a:latin typeface="Arial" panose="020B0604020202020204" pitchFamily="34" charset="0"/>
                <a:cs typeface="Arial" panose="020B0604020202020204" pitchFamily="34" charset="0"/>
              </a:rPr>
              <a:t> exercitation </a:t>
            </a:r>
            <a:r>
              <a:rPr lang="en-GB" sz="2200" b="1" dirty="0" err="1">
                <a:latin typeface="Arial" panose="020B0604020202020204" pitchFamily="34" charset="0"/>
                <a:cs typeface="Arial" panose="020B0604020202020204" pitchFamily="34" charset="0"/>
              </a:rPr>
              <a:t>ullamco</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laboris</a:t>
            </a:r>
            <a:r>
              <a:rPr lang="en-GB" sz="2200" b="1" dirty="0">
                <a:latin typeface="Arial" panose="020B0604020202020204" pitchFamily="34" charset="0"/>
                <a:cs typeface="Arial" panose="020B0604020202020204" pitchFamily="34" charset="0"/>
              </a:rPr>
              <a:t> nisi </a:t>
            </a:r>
            <a:r>
              <a:rPr lang="en-GB" sz="2200" b="1" dirty="0" err="1">
                <a:latin typeface="Arial" panose="020B0604020202020204" pitchFamily="34" charset="0"/>
                <a:cs typeface="Arial" panose="020B0604020202020204" pitchFamily="34" charset="0"/>
              </a:rPr>
              <a:t>ut</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aliquid</a:t>
            </a:r>
            <a:r>
              <a:rPr lang="en-GB" sz="2200" b="1" dirty="0">
                <a:latin typeface="Arial" panose="020B0604020202020204" pitchFamily="34" charset="0"/>
                <a:cs typeface="Arial" panose="020B0604020202020204" pitchFamily="34" charset="0"/>
              </a:rPr>
              <a:t> ex </a:t>
            </a:r>
            <a:r>
              <a:rPr lang="en-GB" sz="2200" b="1" dirty="0" err="1">
                <a:latin typeface="Arial" panose="020B0604020202020204" pitchFamily="34" charset="0"/>
                <a:cs typeface="Arial" panose="020B0604020202020204" pitchFamily="34" charset="0"/>
              </a:rPr>
              <a:t>ea</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commodi</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consequat</a:t>
            </a:r>
            <a:r>
              <a:rPr lang="en-GB" sz="2200" b="1" dirty="0">
                <a:latin typeface="Arial" panose="020B0604020202020204" pitchFamily="34" charset="0"/>
                <a:cs typeface="Arial" panose="020B0604020202020204" pitchFamily="34" charset="0"/>
              </a:rPr>
              <a:t>.</a:t>
            </a:r>
            <a:endParaRPr sz="2200" b="1" dirty="0">
              <a:latin typeface="Arial" panose="020B0604020202020204" pitchFamily="34" charset="0"/>
              <a:cs typeface="Arial" panose="020B0604020202020204" pitchFamily="34" charset="0"/>
            </a:endParaRPr>
          </a:p>
        </p:txBody>
      </p:sp>
      <p:sp>
        <p:nvSpPr>
          <p:cNvPr id="18" name="object 3">
            <a:extLst>
              <a:ext uri="{FF2B5EF4-FFF2-40B4-BE49-F238E27FC236}">
                <a16:creationId xmlns:a16="http://schemas.microsoft.com/office/drawing/2014/main" id="{238AA8C2-27D0-4B40-82D4-B6DBEECE9E52}"/>
              </a:ext>
            </a:extLst>
          </p:cNvPr>
          <p:cNvSpPr txBox="1"/>
          <p:nvPr userDrawn="1"/>
        </p:nvSpPr>
        <p:spPr>
          <a:xfrm>
            <a:off x="6727313" y="1701000"/>
            <a:ext cx="2635250" cy="1705595"/>
          </a:xfrm>
          <a:prstGeom prst="rect">
            <a:avLst/>
          </a:prstGeom>
        </p:spPr>
        <p:txBody>
          <a:bodyPr vert="horz" wrap="square" lIns="0" tIns="12700" rIns="0" bIns="0" rtlCol="0">
            <a:spAutoFit/>
          </a:bodyPr>
          <a:lstStyle/>
          <a:p>
            <a:pPr marL="12700">
              <a:lnSpc>
                <a:spcPct val="100000"/>
              </a:lnSpc>
              <a:spcBef>
                <a:spcPts val="100"/>
              </a:spcBef>
              <a:tabLst>
                <a:tab pos="240665" algn="l"/>
                <a:tab pos="241300" algn="l"/>
              </a:tabLst>
            </a:pPr>
            <a:r>
              <a:rPr lang="en-GB" sz="2200" b="1" dirty="0" err="1"/>
              <a:t>Quis</a:t>
            </a:r>
            <a:r>
              <a:rPr lang="en-GB" sz="2200" b="1" dirty="0"/>
              <a:t> </a:t>
            </a:r>
            <a:r>
              <a:rPr lang="en-GB" sz="2200" b="1" dirty="0" err="1"/>
              <a:t>aute</a:t>
            </a:r>
            <a:r>
              <a:rPr lang="en-GB" sz="2200" b="1" dirty="0"/>
              <a:t> </a:t>
            </a:r>
            <a:r>
              <a:rPr lang="en-GB" sz="2200" b="1" dirty="0" err="1"/>
              <a:t>iure</a:t>
            </a:r>
            <a:r>
              <a:rPr lang="en-GB" sz="2200" b="1" dirty="0"/>
              <a:t> </a:t>
            </a:r>
            <a:r>
              <a:rPr lang="en-GB" sz="2200" b="1" dirty="0" err="1"/>
              <a:t>reprehenderit</a:t>
            </a:r>
            <a:r>
              <a:rPr lang="en-GB" sz="2200" b="1" dirty="0"/>
              <a:t> in </a:t>
            </a:r>
            <a:r>
              <a:rPr lang="en-GB" sz="2200" b="1" dirty="0" err="1"/>
              <a:t>voluptate</a:t>
            </a:r>
            <a:r>
              <a:rPr lang="en-GB" sz="2200" b="1" dirty="0"/>
              <a:t> </a:t>
            </a:r>
            <a:r>
              <a:rPr lang="en-GB" sz="2200" b="1" dirty="0" err="1"/>
              <a:t>velit</a:t>
            </a:r>
            <a:r>
              <a:rPr lang="en-GB" sz="2200" b="1" dirty="0"/>
              <a:t> </a:t>
            </a:r>
            <a:r>
              <a:rPr lang="en-GB" sz="2200" b="1" dirty="0" err="1"/>
              <a:t>esse</a:t>
            </a:r>
            <a:r>
              <a:rPr lang="en-GB" sz="2200" b="1" dirty="0"/>
              <a:t> </a:t>
            </a:r>
            <a:r>
              <a:rPr lang="en-GB" sz="2200" b="1" dirty="0" err="1"/>
              <a:t>cillum</a:t>
            </a:r>
            <a:r>
              <a:rPr lang="en-GB" sz="2200" b="1" dirty="0"/>
              <a:t> dolore </a:t>
            </a:r>
            <a:r>
              <a:rPr lang="en-GB" sz="2200" b="1" dirty="0" err="1"/>
              <a:t>eu</a:t>
            </a:r>
            <a:r>
              <a:rPr lang="en-GB" sz="2200" b="1" dirty="0"/>
              <a:t> </a:t>
            </a:r>
            <a:r>
              <a:rPr lang="en-GB" sz="2200" b="1" dirty="0" err="1"/>
              <a:t>fugiat</a:t>
            </a:r>
            <a:r>
              <a:rPr lang="en-GB" sz="2200" b="1" dirty="0"/>
              <a:t> </a:t>
            </a:r>
            <a:r>
              <a:rPr lang="en-GB" sz="2200" b="1" dirty="0" err="1"/>
              <a:t>nulla</a:t>
            </a:r>
            <a:r>
              <a:rPr lang="en-GB" sz="2200" b="1" dirty="0"/>
              <a:t> </a:t>
            </a:r>
            <a:r>
              <a:rPr lang="en-GB" sz="2200" b="1" dirty="0" err="1"/>
              <a:t>pariatur</a:t>
            </a:r>
            <a:r>
              <a:rPr lang="en-GB" sz="2200" b="1" dirty="0"/>
              <a:t>.</a:t>
            </a:r>
            <a:endParaRPr sz="2200" b="1" dirty="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B9B01EF-9EDD-3D42-9AEB-CF2F1F0EC3B3}"/>
              </a:ext>
            </a:extLst>
          </p:cNvPr>
          <p:cNvSpPr txBox="1">
            <a:spLocks noGrp="1"/>
          </p:cNvSpPr>
          <p:nvPr>
            <p:ph type="title"/>
          </p:nvPr>
        </p:nvSpPr>
        <p:spPr>
          <a:xfrm>
            <a:off x="444500" y="316700"/>
            <a:ext cx="3860800" cy="582211"/>
          </a:xfrm>
          <a:prstGeom prst="rect">
            <a:avLst/>
          </a:prstGeom>
        </p:spPr>
        <p:txBody>
          <a:bodyPr vert="horz" wrap="square" lIns="0" tIns="12700" rIns="0" bIns="0" rtlCol="0">
            <a:spAutoFit/>
          </a:bodyPr>
          <a:lstStyle>
            <a:lvl1pPr>
              <a:defRPr sz="3700" b="1">
                <a:latin typeface="Arial" panose="020B0604020202020204" pitchFamily="34" charset="0"/>
                <a:cs typeface="Arial" panose="020B0604020202020204" pitchFamily="34" charset="0"/>
              </a:defRPr>
            </a:lvl1pPr>
          </a:lstStyle>
          <a:p>
            <a:pPr marL="12700">
              <a:lnSpc>
                <a:spcPct val="100000"/>
              </a:lnSpc>
              <a:spcBef>
                <a:spcPts val="100"/>
              </a:spcBef>
            </a:pPr>
            <a:r>
              <a:rPr lang="en-GB" dirty="0"/>
              <a:t>Slide sample 02</a:t>
            </a:r>
            <a:endParaRPr dirty="0"/>
          </a:p>
        </p:txBody>
      </p:sp>
      <p:sp>
        <p:nvSpPr>
          <p:cNvPr id="7" name="object 3">
            <a:extLst>
              <a:ext uri="{FF2B5EF4-FFF2-40B4-BE49-F238E27FC236}">
                <a16:creationId xmlns:a16="http://schemas.microsoft.com/office/drawing/2014/main" id="{97B3F6BC-CE9D-8342-A785-4387AE18728B}"/>
              </a:ext>
            </a:extLst>
          </p:cNvPr>
          <p:cNvSpPr txBox="1"/>
          <p:nvPr userDrawn="1"/>
        </p:nvSpPr>
        <p:spPr>
          <a:xfrm>
            <a:off x="444500" y="1701000"/>
            <a:ext cx="2633980" cy="703580"/>
          </a:xfrm>
          <a:prstGeom prst="rect">
            <a:avLst/>
          </a:prstGeom>
        </p:spPr>
        <p:txBody>
          <a:bodyPr vert="horz" wrap="square" lIns="0" tIns="5080" rIns="0" bIns="0" rtlCol="0">
            <a:spAutoFit/>
          </a:bodyPr>
          <a:lstStyle/>
          <a:p>
            <a:pPr marL="12700" marR="5080">
              <a:lnSpc>
                <a:spcPct val="102200"/>
              </a:lnSpc>
              <a:spcBef>
                <a:spcPts val="40"/>
              </a:spcBef>
            </a:pPr>
            <a:r>
              <a:rPr sz="2200" b="1" spc="-5" dirty="0">
                <a:latin typeface="Arial"/>
                <a:cs typeface="Arial"/>
              </a:rPr>
              <a:t>How </a:t>
            </a:r>
            <a:r>
              <a:rPr sz="2200" b="1" dirty="0">
                <a:latin typeface="Arial"/>
                <a:cs typeface="Arial"/>
              </a:rPr>
              <a:t>do we</a:t>
            </a:r>
            <a:r>
              <a:rPr sz="2200" b="1" spc="-95" dirty="0">
                <a:latin typeface="Arial"/>
                <a:cs typeface="Arial"/>
              </a:rPr>
              <a:t> </a:t>
            </a:r>
            <a:r>
              <a:rPr sz="2200" b="1" spc="-5" dirty="0">
                <a:latin typeface="Arial"/>
                <a:cs typeface="Arial"/>
              </a:rPr>
              <a:t>address  </a:t>
            </a:r>
            <a:r>
              <a:rPr sz="2200" b="1" dirty="0">
                <a:latin typeface="Arial"/>
                <a:cs typeface="Arial"/>
              </a:rPr>
              <a:t>our</a:t>
            </a:r>
            <a:r>
              <a:rPr sz="2200" b="1" spc="-5" dirty="0">
                <a:latin typeface="Arial"/>
                <a:cs typeface="Arial"/>
              </a:rPr>
              <a:t> </a:t>
            </a:r>
            <a:r>
              <a:rPr sz="2200" b="1" spc="-10" dirty="0">
                <a:latin typeface="Arial"/>
                <a:cs typeface="Arial"/>
              </a:rPr>
              <a:t>Vision?</a:t>
            </a:r>
            <a:endParaRPr sz="2200">
              <a:latin typeface="Arial"/>
              <a:cs typeface="Arial"/>
            </a:endParaRPr>
          </a:p>
        </p:txBody>
      </p:sp>
      <p:sp>
        <p:nvSpPr>
          <p:cNvPr id="8" name="object 4">
            <a:extLst>
              <a:ext uri="{FF2B5EF4-FFF2-40B4-BE49-F238E27FC236}">
                <a16:creationId xmlns:a16="http://schemas.microsoft.com/office/drawing/2014/main" id="{00160BF5-2A23-EC47-9013-18A70AFF8D9B}"/>
              </a:ext>
            </a:extLst>
          </p:cNvPr>
          <p:cNvSpPr/>
          <p:nvPr userDrawn="1"/>
        </p:nvSpPr>
        <p:spPr>
          <a:xfrm>
            <a:off x="463550" y="1167348"/>
            <a:ext cx="190500" cy="190500"/>
          </a:xfrm>
          <a:prstGeom prst="rect">
            <a:avLst/>
          </a:prstGeom>
          <a:blipFill>
            <a:blip r:embed="rId2"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F5D1A71D-34AA-9D4F-851E-DC0E1338D501}"/>
              </a:ext>
            </a:extLst>
          </p:cNvPr>
          <p:cNvSpPr/>
          <p:nvPr userDrawn="1"/>
        </p:nvSpPr>
        <p:spPr>
          <a:xfrm>
            <a:off x="558800" y="1262598"/>
            <a:ext cx="9144000" cy="0"/>
          </a:xfrm>
          <a:custGeom>
            <a:avLst/>
            <a:gdLst/>
            <a:ahLst/>
            <a:cxnLst/>
            <a:rect l="l" t="t" r="r" b="b"/>
            <a:pathLst>
              <a:path w="9144000">
                <a:moveTo>
                  <a:pt x="0" y="0"/>
                </a:moveTo>
                <a:lnTo>
                  <a:pt x="9144000" y="0"/>
                </a:lnTo>
              </a:path>
            </a:pathLst>
          </a:custGeom>
          <a:ln w="19050">
            <a:solidFill>
              <a:srgbClr val="000000"/>
            </a:solidFill>
          </a:ln>
        </p:spPr>
        <p:txBody>
          <a:bodyPr wrap="square" lIns="0" tIns="0" rIns="0" bIns="0" rtlCol="0"/>
          <a:lstStyle/>
          <a:p>
            <a:endParaRPr/>
          </a:p>
        </p:txBody>
      </p:sp>
      <p:sp>
        <p:nvSpPr>
          <p:cNvPr id="10" name="object 6">
            <a:extLst>
              <a:ext uri="{FF2B5EF4-FFF2-40B4-BE49-F238E27FC236}">
                <a16:creationId xmlns:a16="http://schemas.microsoft.com/office/drawing/2014/main" id="{08AF91B6-60D3-F442-8D86-25885F0CD7FA}"/>
              </a:ext>
            </a:extLst>
          </p:cNvPr>
          <p:cNvSpPr txBox="1"/>
          <p:nvPr userDrawn="1"/>
        </p:nvSpPr>
        <p:spPr>
          <a:xfrm>
            <a:off x="3998400" y="1611548"/>
            <a:ext cx="4664075" cy="4103688"/>
          </a:xfrm>
          <a:prstGeom prst="rect">
            <a:avLst/>
          </a:prstGeom>
        </p:spPr>
        <p:txBody>
          <a:bodyPr vert="horz" wrap="square" lIns="0" tIns="38100" rIns="0" bIns="0" rtlCol="0">
            <a:spAutoFit/>
          </a:bodyPr>
          <a:lstStyle/>
          <a:p>
            <a:pPr marL="12700" marR="70485">
              <a:lnSpc>
                <a:spcPts val="3500"/>
              </a:lnSpc>
              <a:spcBef>
                <a:spcPts val="300"/>
              </a:spcBef>
              <a:buAutoNum type="arabicPeriod"/>
              <a:tabLst>
                <a:tab pos="436245" algn="l"/>
              </a:tabLst>
            </a:pPr>
            <a:r>
              <a:rPr lang="en-GB" sz="3000" b="1" spc="-5" dirty="0">
                <a:latin typeface="Arial"/>
                <a:cs typeface="Arial"/>
              </a:rPr>
              <a:t> </a:t>
            </a:r>
            <a:r>
              <a:rPr sz="3000" b="1" spc="-5" dirty="0">
                <a:latin typeface="Arial"/>
                <a:cs typeface="Arial"/>
              </a:rPr>
              <a:t>By </a:t>
            </a:r>
            <a:r>
              <a:rPr sz="3000" b="1" dirty="0">
                <a:latin typeface="Arial"/>
                <a:cs typeface="Arial"/>
              </a:rPr>
              <a:t>building the  </a:t>
            </a:r>
            <a:r>
              <a:rPr sz="3000" b="1" spc="-5" dirty="0">
                <a:latin typeface="Arial"/>
                <a:cs typeface="Arial"/>
              </a:rPr>
              <a:t>capacity </a:t>
            </a:r>
            <a:r>
              <a:rPr sz="3000" b="1" dirty="0">
                <a:latin typeface="Arial"/>
                <a:cs typeface="Arial"/>
              </a:rPr>
              <a:t>of</a:t>
            </a:r>
            <a:r>
              <a:rPr sz="3000" b="1" spc="-95" dirty="0">
                <a:latin typeface="Arial"/>
                <a:cs typeface="Arial"/>
              </a:rPr>
              <a:t> </a:t>
            </a:r>
            <a:r>
              <a:rPr sz="3000" b="1" dirty="0">
                <a:latin typeface="Arial"/>
                <a:cs typeface="Arial"/>
              </a:rPr>
              <a:t>professionals  </a:t>
            </a:r>
            <a:r>
              <a:rPr sz="3000" b="1" spc="-5" dirty="0">
                <a:latin typeface="Arial"/>
                <a:cs typeface="Arial"/>
              </a:rPr>
              <a:t>and</a:t>
            </a:r>
            <a:r>
              <a:rPr sz="3000" b="1" spc="-15" dirty="0">
                <a:latin typeface="Arial"/>
                <a:cs typeface="Arial"/>
              </a:rPr>
              <a:t> </a:t>
            </a:r>
            <a:r>
              <a:rPr sz="3000" b="1" dirty="0">
                <a:latin typeface="Arial"/>
                <a:cs typeface="Arial"/>
              </a:rPr>
              <a:t>institutions</a:t>
            </a:r>
            <a:endParaRPr sz="3000" dirty="0">
              <a:latin typeface="Arial"/>
              <a:cs typeface="Arial"/>
            </a:endParaRPr>
          </a:p>
          <a:p>
            <a:pPr>
              <a:lnSpc>
                <a:spcPct val="100000"/>
              </a:lnSpc>
              <a:spcBef>
                <a:spcPts val="50"/>
              </a:spcBef>
              <a:buFont typeface="Arial"/>
              <a:buAutoNum type="arabicPeriod"/>
            </a:pPr>
            <a:endParaRPr sz="3000" dirty="0">
              <a:latin typeface="Times New Roman"/>
              <a:cs typeface="Times New Roman"/>
            </a:endParaRPr>
          </a:p>
          <a:p>
            <a:pPr marL="12700" marR="5080">
              <a:lnSpc>
                <a:spcPts val="3500"/>
              </a:lnSpc>
              <a:buAutoNum type="arabicPeriod"/>
              <a:tabLst>
                <a:tab pos="436245" algn="l"/>
              </a:tabLst>
            </a:pPr>
            <a:r>
              <a:rPr lang="en-GB" sz="3000" b="1" spc="-5" dirty="0">
                <a:latin typeface="Arial"/>
                <a:cs typeface="Arial"/>
              </a:rPr>
              <a:t> </a:t>
            </a:r>
            <a:r>
              <a:rPr sz="3000" b="1" spc="-5" dirty="0">
                <a:latin typeface="Arial"/>
                <a:cs typeface="Arial"/>
              </a:rPr>
              <a:t>By </a:t>
            </a:r>
            <a:r>
              <a:rPr sz="3000" b="1" dirty="0">
                <a:latin typeface="Arial"/>
                <a:cs typeface="Arial"/>
              </a:rPr>
              <a:t>designing &amp;  implementing innovative,  </a:t>
            </a:r>
            <a:r>
              <a:rPr sz="3000" b="1" spc="-5" dirty="0">
                <a:latin typeface="Arial"/>
                <a:cs typeface="Arial"/>
              </a:rPr>
              <a:t>sustainable </a:t>
            </a:r>
            <a:r>
              <a:rPr sz="3000" b="1" dirty="0">
                <a:latin typeface="Arial"/>
                <a:cs typeface="Arial"/>
              </a:rPr>
              <a:t>&amp; inclusive  </a:t>
            </a:r>
            <a:r>
              <a:rPr sz="3000" b="1" spc="-5" dirty="0">
                <a:latin typeface="Arial"/>
                <a:cs typeface="Arial"/>
              </a:rPr>
              <a:t>strategies at </a:t>
            </a:r>
            <a:r>
              <a:rPr sz="3000" b="1" dirty="0">
                <a:latin typeface="Arial"/>
                <a:cs typeface="Arial"/>
              </a:rPr>
              <a:t>the local,  national </a:t>
            </a:r>
            <a:r>
              <a:rPr sz="3000" b="1" spc="-5" dirty="0">
                <a:latin typeface="Arial"/>
                <a:cs typeface="Arial"/>
              </a:rPr>
              <a:t>and </a:t>
            </a:r>
            <a:r>
              <a:rPr sz="3000" b="1" dirty="0">
                <a:latin typeface="Arial"/>
                <a:cs typeface="Arial"/>
              </a:rPr>
              <a:t>global</a:t>
            </a:r>
            <a:r>
              <a:rPr sz="3000" b="1" spc="-95" dirty="0">
                <a:latin typeface="Arial"/>
                <a:cs typeface="Arial"/>
              </a:rPr>
              <a:t> </a:t>
            </a:r>
            <a:r>
              <a:rPr sz="3000" b="1" dirty="0">
                <a:latin typeface="Arial"/>
                <a:cs typeface="Arial"/>
              </a:rPr>
              <a:t>levels</a:t>
            </a:r>
            <a:endParaRPr sz="3000" dirty="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DA386C68-9F64-1540-99BF-04046E093426}"/>
              </a:ext>
            </a:extLst>
          </p:cNvPr>
          <p:cNvSpPr txBox="1">
            <a:spLocks noGrp="1"/>
          </p:cNvSpPr>
          <p:nvPr>
            <p:ph type="title"/>
          </p:nvPr>
        </p:nvSpPr>
        <p:spPr>
          <a:xfrm>
            <a:off x="444499" y="316700"/>
            <a:ext cx="4584701" cy="582211"/>
          </a:xfrm>
          <a:prstGeom prst="rect">
            <a:avLst/>
          </a:prstGeom>
        </p:spPr>
        <p:txBody>
          <a:bodyPr vert="horz" wrap="square" lIns="0" tIns="12700" rIns="0" bIns="0" rtlCol="0">
            <a:spAutoFit/>
          </a:bodyPr>
          <a:lstStyle>
            <a:lvl1pPr>
              <a:defRPr sz="3700" b="1">
                <a:latin typeface="Arial" panose="020B0604020202020204" pitchFamily="34" charset="0"/>
                <a:cs typeface="Arial" panose="020B0604020202020204" pitchFamily="34" charset="0"/>
              </a:defRPr>
            </a:lvl1pPr>
          </a:lstStyle>
          <a:p>
            <a:pPr marL="12700">
              <a:lnSpc>
                <a:spcPct val="100000"/>
              </a:lnSpc>
              <a:spcBef>
                <a:spcPts val="100"/>
              </a:spcBef>
            </a:pPr>
            <a:r>
              <a:rPr lang="en-GB" spc="-5" dirty="0"/>
              <a:t>Slide sample 03</a:t>
            </a:r>
            <a:endParaRPr spc="-5" dirty="0"/>
          </a:p>
        </p:txBody>
      </p:sp>
      <p:sp>
        <p:nvSpPr>
          <p:cNvPr id="4" name="object 3">
            <a:extLst>
              <a:ext uri="{FF2B5EF4-FFF2-40B4-BE49-F238E27FC236}">
                <a16:creationId xmlns:a16="http://schemas.microsoft.com/office/drawing/2014/main" id="{BC7E674A-2DED-F245-B6E5-B2FA0885DF1B}"/>
              </a:ext>
            </a:extLst>
          </p:cNvPr>
          <p:cNvSpPr txBox="1"/>
          <p:nvPr userDrawn="1"/>
        </p:nvSpPr>
        <p:spPr>
          <a:xfrm>
            <a:off x="444500" y="1701000"/>
            <a:ext cx="3747135" cy="1405513"/>
          </a:xfrm>
          <a:prstGeom prst="rect">
            <a:avLst/>
          </a:prstGeom>
        </p:spPr>
        <p:txBody>
          <a:bodyPr vert="horz" wrap="square" lIns="0" tIns="12700" rIns="0" bIns="0" rtlCol="0">
            <a:spAutoFit/>
          </a:bodyPr>
          <a:lstStyle/>
          <a:p>
            <a:pPr marL="240665" indent="-227965">
              <a:lnSpc>
                <a:spcPct val="100000"/>
              </a:lnSpc>
              <a:spcBef>
                <a:spcPts val="100"/>
              </a:spcBef>
              <a:buChar char="•"/>
              <a:tabLst>
                <a:tab pos="240665" algn="l"/>
                <a:tab pos="241300" algn="l"/>
              </a:tabLst>
            </a:pPr>
            <a:r>
              <a:rPr lang="en-GB" sz="2200" b="1" spc="-5" dirty="0">
                <a:latin typeface="Arial"/>
                <a:cs typeface="Arial"/>
              </a:rPr>
              <a:t>Bullet point</a:t>
            </a:r>
            <a:endParaRPr sz="2200" dirty="0">
              <a:latin typeface="Arial"/>
              <a:cs typeface="Arial"/>
            </a:endParaRPr>
          </a:p>
          <a:p>
            <a:pPr marL="240665" indent="-227965">
              <a:lnSpc>
                <a:spcPct val="100000"/>
              </a:lnSpc>
              <a:spcBef>
                <a:spcPts val="100"/>
              </a:spcBef>
              <a:buChar char="•"/>
              <a:tabLst>
                <a:tab pos="240665" algn="l"/>
                <a:tab pos="241300" algn="l"/>
              </a:tabLst>
            </a:pPr>
            <a:r>
              <a:rPr lang="en-GB" sz="2200" b="1" spc="-5" dirty="0">
                <a:latin typeface="Arial"/>
                <a:cs typeface="Arial"/>
              </a:rPr>
              <a:t>Bullet point</a:t>
            </a:r>
            <a:endParaRPr lang="en-GB" sz="2200" dirty="0">
              <a:latin typeface="Arial"/>
              <a:cs typeface="Arial"/>
            </a:endParaRPr>
          </a:p>
          <a:p>
            <a:pPr marL="240665" indent="-227965">
              <a:lnSpc>
                <a:spcPct val="100000"/>
              </a:lnSpc>
              <a:spcBef>
                <a:spcPts val="100"/>
              </a:spcBef>
              <a:buChar char="•"/>
              <a:tabLst>
                <a:tab pos="240665" algn="l"/>
                <a:tab pos="241300" algn="l"/>
              </a:tabLst>
            </a:pPr>
            <a:r>
              <a:rPr lang="en-GB" sz="2200" b="1" spc="-5" dirty="0">
                <a:latin typeface="Arial"/>
                <a:cs typeface="Arial"/>
              </a:rPr>
              <a:t>Bullet point</a:t>
            </a:r>
            <a:endParaRPr lang="en-GB" sz="2200" dirty="0">
              <a:latin typeface="Arial"/>
              <a:cs typeface="Arial"/>
            </a:endParaRPr>
          </a:p>
          <a:p>
            <a:pPr marL="240665" indent="-227965">
              <a:lnSpc>
                <a:spcPct val="100000"/>
              </a:lnSpc>
              <a:spcBef>
                <a:spcPts val="100"/>
              </a:spcBef>
              <a:buChar char="•"/>
              <a:tabLst>
                <a:tab pos="240665" algn="l"/>
                <a:tab pos="241300" algn="l"/>
              </a:tabLst>
            </a:pPr>
            <a:r>
              <a:rPr lang="en-GB" sz="2200" b="1" spc="-5" dirty="0">
                <a:latin typeface="Arial"/>
                <a:cs typeface="Arial"/>
              </a:rPr>
              <a:t>Bullet point</a:t>
            </a:r>
            <a:endParaRPr lang="en-GB" sz="2200" dirty="0">
              <a:latin typeface="Arial"/>
              <a:cs typeface="Arial"/>
            </a:endParaRPr>
          </a:p>
        </p:txBody>
      </p:sp>
      <p:sp>
        <p:nvSpPr>
          <p:cNvPr id="5" name="object 4">
            <a:extLst>
              <a:ext uri="{FF2B5EF4-FFF2-40B4-BE49-F238E27FC236}">
                <a16:creationId xmlns:a16="http://schemas.microsoft.com/office/drawing/2014/main" id="{F261452D-A630-B949-8E85-5710CAC2AD57}"/>
              </a:ext>
            </a:extLst>
          </p:cNvPr>
          <p:cNvSpPr/>
          <p:nvPr userDrawn="1"/>
        </p:nvSpPr>
        <p:spPr>
          <a:xfrm>
            <a:off x="463550" y="1167348"/>
            <a:ext cx="190500" cy="190500"/>
          </a:xfrm>
          <a:prstGeom prst="rect">
            <a:avLst/>
          </a:prstGeom>
          <a:blipFill>
            <a:blip r:embed="rId2" cstate="print"/>
            <a:stretch>
              <a:fillRect/>
            </a:stretch>
          </a:blipFill>
        </p:spPr>
        <p:txBody>
          <a:bodyPr wrap="square" lIns="0" tIns="0" rIns="0" bIns="0" rtlCol="0"/>
          <a:lstStyle/>
          <a:p>
            <a:endParaRPr/>
          </a:p>
        </p:txBody>
      </p:sp>
      <p:sp>
        <p:nvSpPr>
          <p:cNvPr id="6" name="object 5">
            <a:extLst>
              <a:ext uri="{FF2B5EF4-FFF2-40B4-BE49-F238E27FC236}">
                <a16:creationId xmlns:a16="http://schemas.microsoft.com/office/drawing/2014/main" id="{913B9597-782D-144A-B288-AF583DAD7BBA}"/>
              </a:ext>
            </a:extLst>
          </p:cNvPr>
          <p:cNvSpPr/>
          <p:nvPr userDrawn="1"/>
        </p:nvSpPr>
        <p:spPr>
          <a:xfrm>
            <a:off x="558800" y="1262598"/>
            <a:ext cx="9144000" cy="0"/>
          </a:xfrm>
          <a:custGeom>
            <a:avLst/>
            <a:gdLst/>
            <a:ahLst/>
            <a:cxnLst/>
            <a:rect l="l" t="t" r="r" b="b"/>
            <a:pathLst>
              <a:path w="9144000">
                <a:moveTo>
                  <a:pt x="0" y="0"/>
                </a:moveTo>
                <a:lnTo>
                  <a:pt x="9144000" y="0"/>
                </a:lnTo>
              </a:path>
            </a:pathLst>
          </a:custGeom>
          <a:ln w="19050">
            <a:solidFill>
              <a:srgbClr val="000000"/>
            </a:solidFill>
          </a:ln>
        </p:spPr>
        <p:txBody>
          <a:bodyPr wrap="square" lIns="0" tIns="0" rIns="0" bIns="0" rtlCol="0"/>
          <a:lstStyle/>
          <a:p>
            <a:endParaRPr/>
          </a:p>
        </p:txBody>
      </p:sp>
      <p:sp>
        <p:nvSpPr>
          <p:cNvPr id="8" name="object 2">
            <a:extLst>
              <a:ext uri="{FF2B5EF4-FFF2-40B4-BE49-F238E27FC236}">
                <a16:creationId xmlns:a16="http://schemas.microsoft.com/office/drawing/2014/main" id="{96064B03-E922-1649-9B2A-1076BE6FB2E5}"/>
              </a:ext>
            </a:extLst>
          </p:cNvPr>
          <p:cNvSpPr txBox="1">
            <a:spLocks/>
          </p:cNvSpPr>
          <p:nvPr userDrawn="1"/>
        </p:nvSpPr>
        <p:spPr>
          <a:xfrm>
            <a:off x="5353049" y="219171"/>
            <a:ext cx="3206751" cy="382156"/>
          </a:xfrm>
          <a:prstGeom prst="rect">
            <a:avLst/>
          </a:prstGeom>
        </p:spPr>
        <p:txBody>
          <a:bodyPr vert="horz" wrap="square" lIns="0" tIns="12700" rIns="0" bIns="0" rtlCol="0">
            <a:spAutoFit/>
          </a:bodyPr>
          <a:lstStyle>
            <a:lvl1pPr>
              <a:defRPr sz="3700" b="1" i="0">
                <a:solidFill>
                  <a:schemeClr val="tx1"/>
                </a:solidFill>
                <a:latin typeface="Arial"/>
                <a:ea typeface="+mj-ea"/>
                <a:cs typeface="Arial"/>
              </a:defRPr>
            </a:lvl1pPr>
          </a:lstStyle>
          <a:p>
            <a:pPr marL="12700">
              <a:spcBef>
                <a:spcPts val="100"/>
              </a:spcBef>
            </a:pPr>
            <a:r>
              <a:rPr lang="en-GB" sz="2400" b="0" kern="0" spc="-5" dirty="0">
                <a:solidFill>
                  <a:schemeClr val="bg1"/>
                </a:solidFill>
              </a:rPr>
              <a:t>Image if you have</a:t>
            </a:r>
          </a:p>
        </p:txBody>
      </p:sp>
      <p:sp>
        <p:nvSpPr>
          <p:cNvPr id="9" name="Holder 4">
            <a:extLst>
              <a:ext uri="{FF2B5EF4-FFF2-40B4-BE49-F238E27FC236}">
                <a16:creationId xmlns:a16="http://schemas.microsoft.com/office/drawing/2014/main" id="{A18E0E29-5F2A-F740-8A8D-DC89C5A503CC}"/>
              </a:ext>
            </a:extLst>
          </p:cNvPr>
          <p:cNvSpPr>
            <a:spLocks noGrp="1"/>
          </p:cNvSpPr>
          <p:nvPr>
            <p:ph sz="half" idx="3"/>
          </p:nvPr>
        </p:nvSpPr>
        <p:spPr>
          <a:xfrm>
            <a:off x="5130802" y="0"/>
            <a:ext cx="5029198" cy="7620000"/>
          </a:xfrm>
          <a:prstGeom prst="rect">
            <a:avLst/>
          </a:prstGeom>
        </p:spPr>
        <p:txBody>
          <a:bodyPr wrap="square" lIns="0" tIns="0" rIns="0" bIns="0">
            <a:spAutoFit/>
          </a:bodyPr>
          <a:lstStyle>
            <a:lvl1pPr>
              <a:defRPr sz="1600" b="0" i="0">
                <a:solidFill>
                  <a:schemeClr val="tx1"/>
                </a:solidFill>
                <a:latin typeface="Arial"/>
                <a:cs typeface="Arial"/>
              </a:defRPr>
            </a:lvl1pPr>
          </a:lstStyle>
          <a:p>
            <a:endParaRPr dirty="0"/>
          </a:p>
        </p:txBody>
      </p:sp>
    </p:spTree>
    <p:extLst>
      <p:ext uri="{BB962C8B-B14F-4D97-AF65-F5344CB8AC3E}">
        <p14:creationId xmlns:p14="http://schemas.microsoft.com/office/powerpoint/2010/main" val="64249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7DF31217-1E0E-BF43-B976-24C2DC631180}"/>
              </a:ext>
            </a:extLst>
          </p:cNvPr>
          <p:cNvSpPr txBox="1">
            <a:spLocks noGrp="1"/>
          </p:cNvSpPr>
          <p:nvPr>
            <p:ph type="title"/>
          </p:nvPr>
        </p:nvSpPr>
        <p:spPr>
          <a:xfrm>
            <a:off x="444500" y="316700"/>
            <a:ext cx="4489450" cy="582211"/>
          </a:xfrm>
          <a:prstGeom prst="rect">
            <a:avLst/>
          </a:prstGeom>
        </p:spPr>
        <p:txBody>
          <a:bodyPr vert="horz" wrap="square" lIns="0" tIns="12700" rIns="0" bIns="0" rtlCol="0">
            <a:spAutoFit/>
          </a:bodyPr>
          <a:lstStyle>
            <a:lvl1pPr>
              <a:defRPr sz="3700" b="1">
                <a:latin typeface="Arial" panose="020B0604020202020204" pitchFamily="34" charset="0"/>
                <a:cs typeface="Arial" panose="020B0604020202020204" pitchFamily="34" charset="0"/>
              </a:defRPr>
            </a:lvl1pPr>
          </a:lstStyle>
          <a:p>
            <a:pPr marL="12700">
              <a:lnSpc>
                <a:spcPct val="100000"/>
              </a:lnSpc>
              <a:spcBef>
                <a:spcPts val="100"/>
              </a:spcBef>
            </a:pPr>
            <a:r>
              <a:rPr lang="en-GB" spc="-5" dirty="0"/>
              <a:t>Slide sample 04</a:t>
            </a:r>
            <a:endParaRPr dirty="0"/>
          </a:p>
        </p:txBody>
      </p:sp>
      <p:sp>
        <p:nvSpPr>
          <p:cNvPr id="4" name="object 3">
            <a:extLst>
              <a:ext uri="{FF2B5EF4-FFF2-40B4-BE49-F238E27FC236}">
                <a16:creationId xmlns:a16="http://schemas.microsoft.com/office/drawing/2014/main" id="{79EF4619-C750-524B-9D1C-99757D432328}"/>
              </a:ext>
            </a:extLst>
          </p:cNvPr>
          <p:cNvSpPr/>
          <p:nvPr userDrawn="1"/>
        </p:nvSpPr>
        <p:spPr>
          <a:xfrm>
            <a:off x="463550" y="1167348"/>
            <a:ext cx="190500" cy="190500"/>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BC3D24D2-658C-5646-8AB7-8C84E875AB38}"/>
              </a:ext>
            </a:extLst>
          </p:cNvPr>
          <p:cNvSpPr txBox="1"/>
          <p:nvPr userDrawn="1"/>
        </p:nvSpPr>
        <p:spPr>
          <a:xfrm>
            <a:off x="444500" y="1646500"/>
            <a:ext cx="3288665" cy="1109980"/>
          </a:xfrm>
          <a:prstGeom prst="rect">
            <a:avLst/>
          </a:prstGeom>
        </p:spPr>
        <p:txBody>
          <a:bodyPr vert="horz" wrap="square" lIns="0" tIns="66040" rIns="0" bIns="0" rtlCol="0">
            <a:spAutoFit/>
          </a:bodyPr>
          <a:lstStyle/>
          <a:p>
            <a:pPr marL="12700" marR="5080">
              <a:lnSpc>
                <a:spcPts val="4100"/>
              </a:lnSpc>
              <a:spcBef>
                <a:spcPts val="520"/>
              </a:spcBef>
            </a:pPr>
            <a:r>
              <a:rPr sz="3700" b="1" spc="-5" dirty="0">
                <a:latin typeface="Arial"/>
                <a:cs typeface="Arial"/>
              </a:rPr>
              <a:t>Multicultural</a:t>
            </a:r>
            <a:r>
              <a:rPr sz="3700" b="1" spc="-90" dirty="0">
                <a:latin typeface="Arial"/>
                <a:cs typeface="Arial"/>
              </a:rPr>
              <a:t> </a:t>
            </a:r>
            <a:r>
              <a:rPr sz="3700" b="1" dirty="0">
                <a:latin typeface="Arial"/>
                <a:cs typeface="Arial"/>
              </a:rPr>
              <a:t>&amp;  international</a:t>
            </a:r>
            <a:endParaRPr sz="3700" dirty="0">
              <a:latin typeface="Arial"/>
              <a:cs typeface="Arial"/>
            </a:endParaRPr>
          </a:p>
        </p:txBody>
      </p:sp>
      <p:sp>
        <p:nvSpPr>
          <p:cNvPr id="6" name="object 6">
            <a:extLst>
              <a:ext uri="{FF2B5EF4-FFF2-40B4-BE49-F238E27FC236}">
                <a16:creationId xmlns:a16="http://schemas.microsoft.com/office/drawing/2014/main" id="{60958C5E-00BF-1C4B-BD38-C474E61A6FCE}"/>
              </a:ext>
            </a:extLst>
          </p:cNvPr>
          <p:cNvSpPr txBox="1"/>
          <p:nvPr userDrawn="1"/>
        </p:nvSpPr>
        <p:spPr>
          <a:xfrm>
            <a:off x="444500" y="3221300"/>
            <a:ext cx="3876675" cy="1046480"/>
          </a:xfrm>
          <a:prstGeom prst="rect">
            <a:avLst/>
          </a:prstGeom>
        </p:spPr>
        <p:txBody>
          <a:bodyPr vert="horz" wrap="square" lIns="0" tIns="5080" rIns="0" bIns="0" rtlCol="0">
            <a:spAutoFit/>
          </a:bodyPr>
          <a:lstStyle/>
          <a:p>
            <a:pPr marL="12700" marR="5080">
              <a:lnSpc>
                <a:spcPct val="102299"/>
              </a:lnSpc>
              <a:spcBef>
                <a:spcPts val="40"/>
              </a:spcBef>
            </a:pPr>
            <a:r>
              <a:rPr sz="2200" b="1" dirty="0">
                <a:latin typeface="Arial"/>
                <a:cs typeface="Arial"/>
              </a:rPr>
              <a:t>Over </a:t>
            </a:r>
            <a:r>
              <a:rPr sz="2200" b="1" spc="-5" dirty="0">
                <a:latin typeface="Arial"/>
                <a:cs typeface="Arial"/>
              </a:rPr>
              <a:t>200 </a:t>
            </a:r>
            <a:r>
              <a:rPr sz="2200" b="1" dirty="0">
                <a:latin typeface="Arial"/>
                <a:cs typeface="Arial"/>
              </a:rPr>
              <a:t>new </a:t>
            </a:r>
            <a:r>
              <a:rPr sz="2200" b="1" spc="-5" dirty="0">
                <a:latin typeface="Arial"/>
                <a:cs typeface="Arial"/>
              </a:rPr>
              <a:t>students</a:t>
            </a:r>
            <a:r>
              <a:rPr sz="2200" b="1" spc="-95" dirty="0">
                <a:latin typeface="Arial"/>
                <a:cs typeface="Arial"/>
              </a:rPr>
              <a:t> </a:t>
            </a:r>
            <a:r>
              <a:rPr sz="2200" b="1" spc="-5" dirty="0">
                <a:latin typeface="Arial"/>
                <a:cs typeface="Arial"/>
              </a:rPr>
              <a:t>every  year </a:t>
            </a:r>
            <a:r>
              <a:rPr sz="2200" b="1" dirty="0">
                <a:latin typeface="Arial"/>
                <a:cs typeface="Arial"/>
              </a:rPr>
              <a:t>from over </a:t>
            </a:r>
            <a:r>
              <a:rPr sz="2200" b="1" spc="-5" dirty="0">
                <a:latin typeface="Arial"/>
                <a:cs typeface="Arial"/>
              </a:rPr>
              <a:t>50 </a:t>
            </a:r>
            <a:r>
              <a:rPr sz="2200" b="1" dirty="0">
                <a:latin typeface="Arial"/>
                <a:cs typeface="Arial"/>
              </a:rPr>
              <a:t>different  nationalities.</a:t>
            </a:r>
            <a:endParaRPr sz="2200">
              <a:latin typeface="Arial"/>
              <a:cs typeface="Arial"/>
            </a:endParaRPr>
          </a:p>
        </p:txBody>
      </p:sp>
      <p:sp>
        <p:nvSpPr>
          <p:cNvPr id="7" name="object 5">
            <a:extLst>
              <a:ext uri="{FF2B5EF4-FFF2-40B4-BE49-F238E27FC236}">
                <a16:creationId xmlns:a16="http://schemas.microsoft.com/office/drawing/2014/main" id="{DDAE6CD3-CC79-2947-BC28-82BCA9643279}"/>
              </a:ext>
            </a:extLst>
          </p:cNvPr>
          <p:cNvSpPr/>
          <p:nvPr userDrawn="1"/>
        </p:nvSpPr>
        <p:spPr>
          <a:xfrm>
            <a:off x="558800" y="1262598"/>
            <a:ext cx="9144000" cy="0"/>
          </a:xfrm>
          <a:custGeom>
            <a:avLst/>
            <a:gdLst/>
            <a:ahLst/>
            <a:cxnLst/>
            <a:rect l="l" t="t" r="r" b="b"/>
            <a:pathLst>
              <a:path w="9144000">
                <a:moveTo>
                  <a:pt x="0" y="0"/>
                </a:moveTo>
                <a:lnTo>
                  <a:pt x="9144000" y="0"/>
                </a:lnTo>
              </a:path>
            </a:pathLst>
          </a:custGeom>
          <a:ln w="19050">
            <a:solidFill>
              <a:srgbClr val="000000"/>
            </a:solidFill>
          </a:ln>
        </p:spPr>
        <p:txBody>
          <a:bodyPr wrap="square" lIns="0" tIns="0" rIns="0" bIns="0" rtlCol="0"/>
          <a:lstStyle/>
          <a:p>
            <a:endParaRPr/>
          </a:p>
        </p:txBody>
      </p:sp>
      <p:sp>
        <p:nvSpPr>
          <p:cNvPr id="8" name="Holder 4">
            <a:extLst>
              <a:ext uri="{FF2B5EF4-FFF2-40B4-BE49-F238E27FC236}">
                <a16:creationId xmlns:a16="http://schemas.microsoft.com/office/drawing/2014/main" id="{1B9ECBAC-1A79-A543-849D-16E946DF7FC9}"/>
              </a:ext>
            </a:extLst>
          </p:cNvPr>
          <p:cNvSpPr>
            <a:spLocks noGrp="1"/>
          </p:cNvSpPr>
          <p:nvPr>
            <p:ph sz="half" idx="3"/>
          </p:nvPr>
        </p:nvSpPr>
        <p:spPr>
          <a:xfrm>
            <a:off x="5130802" y="0"/>
            <a:ext cx="5029198" cy="7620000"/>
          </a:xfrm>
          <a:prstGeom prst="rect">
            <a:avLst/>
          </a:prstGeom>
        </p:spPr>
        <p:txBody>
          <a:bodyPr wrap="square" lIns="0" tIns="0" rIns="0" bIns="0">
            <a:spAutoFit/>
          </a:bodyPr>
          <a:lstStyle>
            <a:lvl1pPr>
              <a:defRPr sz="1600" b="0" i="0">
                <a:solidFill>
                  <a:schemeClr val="tx1"/>
                </a:solidFill>
                <a:latin typeface="Arial"/>
                <a:cs typeface="Arial"/>
              </a:defRPr>
            </a:lvl1pPr>
          </a:lstStyle>
          <a:p>
            <a:endParaRPr dirty="0"/>
          </a:p>
        </p:txBody>
      </p:sp>
    </p:spTree>
    <p:extLst>
      <p:ext uri="{BB962C8B-B14F-4D97-AF65-F5344CB8AC3E}">
        <p14:creationId xmlns:p14="http://schemas.microsoft.com/office/powerpoint/2010/main" val="368426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6D79A4E0-28A2-9E41-B044-37772DE24042}"/>
              </a:ext>
            </a:extLst>
          </p:cNvPr>
          <p:cNvSpPr txBox="1">
            <a:spLocks noGrp="1"/>
          </p:cNvSpPr>
          <p:nvPr>
            <p:ph type="title"/>
          </p:nvPr>
        </p:nvSpPr>
        <p:spPr>
          <a:xfrm>
            <a:off x="444500" y="316700"/>
            <a:ext cx="6007100" cy="582211"/>
          </a:xfrm>
          <a:prstGeom prst="rect">
            <a:avLst/>
          </a:prstGeom>
        </p:spPr>
        <p:txBody>
          <a:bodyPr vert="horz" wrap="square" lIns="0" tIns="12700" rIns="0" bIns="0" rtlCol="0">
            <a:spAutoFit/>
          </a:bodyPr>
          <a:lstStyle>
            <a:lvl1pPr>
              <a:defRPr sz="3700" b="1">
                <a:latin typeface="+mn-lt"/>
              </a:defRPr>
            </a:lvl1pPr>
          </a:lstStyle>
          <a:p>
            <a:pPr marL="12700">
              <a:lnSpc>
                <a:spcPct val="100000"/>
              </a:lnSpc>
              <a:spcBef>
                <a:spcPts val="100"/>
              </a:spcBef>
            </a:pPr>
            <a:r>
              <a:rPr lang="en-GB" dirty="0"/>
              <a:t>Slide with quote sample</a:t>
            </a:r>
            <a:endParaRPr spc="-15" dirty="0"/>
          </a:p>
        </p:txBody>
      </p:sp>
      <p:sp>
        <p:nvSpPr>
          <p:cNvPr id="4" name="object 3">
            <a:extLst>
              <a:ext uri="{FF2B5EF4-FFF2-40B4-BE49-F238E27FC236}">
                <a16:creationId xmlns:a16="http://schemas.microsoft.com/office/drawing/2014/main" id="{1E10F894-DEDC-544C-969E-5A8738DDEE14}"/>
              </a:ext>
            </a:extLst>
          </p:cNvPr>
          <p:cNvSpPr txBox="1"/>
          <p:nvPr userDrawn="1"/>
        </p:nvSpPr>
        <p:spPr>
          <a:xfrm>
            <a:off x="444500" y="1701000"/>
            <a:ext cx="3038475" cy="1046480"/>
          </a:xfrm>
          <a:prstGeom prst="rect">
            <a:avLst/>
          </a:prstGeom>
        </p:spPr>
        <p:txBody>
          <a:bodyPr vert="horz" wrap="square" lIns="0" tIns="5080" rIns="0" bIns="0" rtlCol="0">
            <a:spAutoFit/>
          </a:bodyPr>
          <a:lstStyle/>
          <a:p>
            <a:pPr marL="12700" marR="5080">
              <a:lnSpc>
                <a:spcPct val="102200"/>
              </a:lnSpc>
              <a:spcBef>
                <a:spcPts val="40"/>
              </a:spcBef>
            </a:pPr>
            <a:r>
              <a:rPr sz="2200" b="1" spc="-20" dirty="0">
                <a:latin typeface="Arial"/>
                <a:cs typeface="Arial"/>
              </a:rPr>
              <a:t>DPU’s </a:t>
            </a:r>
            <a:r>
              <a:rPr sz="2200" b="1" dirty="0">
                <a:latin typeface="Arial"/>
                <a:cs typeface="Arial"/>
              </a:rPr>
              <a:t>‘vision’ </a:t>
            </a:r>
            <a:r>
              <a:rPr sz="2200" b="1" spc="-5" dirty="0">
                <a:latin typeface="Arial"/>
                <a:cs typeface="Arial"/>
              </a:rPr>
              <a:t>mirrors  </a:t>
            </a:r>
            <a:r>
              <a:rPr sz="2200" b="1" dirty="0">
                <a:latin typeface="Arial"/>
                <a:cs typeface="Arial"/>
              </a:rPr>
              <a:t>the inclusive</a:t>
            </a:r>
            <a:r>
              <a:rPr sz="2200" b="1" spc="-100" dirty="0">
                <a:latin typeface="Arial"/>
                <a:cs typeface="Arial"/>
              </a:rPr>
              <a:t> </a:t>
            </a:r>
            <a:r>
              <a:rPr sz="2200" b="1" spc="-5" dirty="0">
                <a:latin typeface="Arial"/>
                <a:cs typeface="Arial"/>
              </a:rPr>
              <a:t>concerns  </a:t>
            </a:r>
            <a:r>
              <a:rPr sz="2200" b="1" dirty="0">
                <a:latin typeface="Arial"/>
                <a:cs typeface="Arial"/>
              </a:rPr>
              <a:t>of</a:t>
            </a:r>
            <a:r>
              <a:rPr sz="2200" b="1" spc="-5" dirty="0">
                <a:latin typeface="Arial"/>
                <a:cs typeface="Arial"/>
              </a:rPr>
              <a:t> UCL:</a:t>
            </a:r>
            <a:endParaRPr sz="2200" dirty="0">
              <a:latin typeface="Arial"/>
              <a:cs typeface="Arial"/>
            </a:endParaRPr>
          </a:p>
        </p:txBody>
      </p:sp>
      <p:sp>
        <p:nvSpPr>
          <p:cNvPr id="5" name="object 4">
            <a:extLst>
              <a:ext uri="{FF2B5EF4-FFF2-40B4-BE49-F238E27FC236}">
                <a16:creationId xmlns:a16="http://schemas.microsoft.com/office/drawing/2014/main" id="{F360597E-78F2-A34B-8124-3F4717ACE0E3}"/>
              </a:ext>
            </a:extLst>
          </p:cNvPr>
          <p:cNvSpPr txBox="1">
            <a:spLocks noGrp="1"/>
          </p:cNvSpPr>
          <p:nvPr>
            <p:ph type="body" idx="1"/>
          </p:nvPr>
        </p:nvSpPr>
        <p:spPr>
          <a:xfrm>
            <a:off x="690372" y="1648978"/>
            <a:ext cx="8779255" cy="4962897"/>
          </a:xfrm>
          <a:prstGeom prst="rect">
            <a:avLst/>
          </a:prstGeom>
        </p:spPr>
        <p:txBody>
          <a:bodyPr vert="horz" wrap="square" lIns="0" tIns="38100" rIns="0" bIns="0" rtlCol="0">
            <a:spAutoFit/>
          </a:bodyPr>
          <a:lstStyle>
            <a:lvl1pPr>
              <a:defRPr sz="3000" b="1">
                <a:latin typeface="Arial" panose="020B0604020202020204" pitchFamily="34" charset="0"/>
                <a:cs typeface="Arial" panose="020B0604020202020204" pitchFamily="34" charset="0"/>
              </a:defRPr>
            </a:lvl1pPr>
          </a:lstStyle>
          <a:p>
            <a:pPr marL="4763770" marR="208279">
              <a:lnSpc>
                <a:spcPts val="3500"/>
              </a:lnSpc>
              <a:spcBef>
                <a:spcPts val="300"/>
              </a:spcBef>
            </a:pPr>
            <a:r>
              <a:rPr lang="en-GB" dirty="0"/>
              <a:t>A just world in</a:t>
            </a:r>
            <a:r>
              <a:rPr lang="en-GB" spc="-215" dirty="0"/>
              <a:t> </a:t>
            </a:r>
            <a:r>
              <a:rPr lang="en-GB" dirty="0"/>
              <a:t>which  women </a:t>
            </a:r>
            <a:r>
              <a:rPr lang="en-GB" spc="-5" dirty="0"/>
              <a:t>and</a:t>
            </a:r>
            <a:r>
              <a:rPr lang="en-GB" spc="-25" dirty="0"/>
              <a:t> </a:t>
            </a:r>
            <a:r>
              <a:rPr lang="en-GB" spc="-5" dirty="0"/>
              <a:t>men</a:t>
            </a:r>
          </a:p>
          <a:p>
            <a:pPr marL="3347720" marR="622300" indent="1416050">
              <a:lnSpc>
                <a:spcPts val="3500"/>
              </a:lnSpc>
            </a:pPr>
            <a:r>
              <a:rPr lang="en-GB" spc="-5" dirty="0"/>
              <a:t>are equally able </a:t>
            </a:r>
            <a:r>
              <a:rPr lang="en-GB" dirty="0"/>
              <a:t>to  </a:t>
            </a:r>
            <a:r>
              <a:rPr lang="en-GB" spc="-5" dirty="0"/>
              <a:t>choose, </a:t>
            </a:r>
            <a:r>
              <a:rPr lang="en-GB" dirty="0"/>
              <a:t>plan </a:t>
            </a:r>
            <a:r>
              <a:rPr lang="en-GB" spc="-5" dirty="0"/>
              <a:t>and manage  </a:t>
            </a:r>
            <a:r>
              <a:rPr lang="en-GB" dirty="0"/>
              <a:t>their own lives </a:t>
            </a:r>
            <a:r>
              <a:rPr lang="en-GB" spc="-5" dirty="0"/>
              <a:t>and </a:t>
            </a:r>
            <a:r>
              <a:rPr lang="en-GB" dirty="0"/>
              <a:t>that of  their </a:t>
            </a:r>
            <a:r>
              <a:rPr lang="en-GB" spc="-5" dirty="0"/>
              <a:t>communities, and </a:t>
            </a:r>
            <a:r>
              <a:rPr lang="en-GB" dirty="0"/>
              <a:t>to  influence local, national  </a:t>
            </a:r>
            <a:r>
              <a:rPr lang="en-GB" spc="-5" dirty="0"/>
              <a:t>and </a:t>
            </a:r>
            <a:r>
              <a:rPr lang="en-GB" dirty="0"/>
              <a:t>global development  in ways that </a:t>
            </a:r>
            <a:r>
              <a:rPr lang="en-GB" spc="-5" dirty="0"/>
              <a:t>are</a:t>
            </a:r>
            <a:r>
              <a:rPr lang="en-GB" spc="-90" dirty="0"/>
              <a:t> </a:t>
            </a:r>
            <a:r>
              <a:rPr lang="en-GB" spc="-20" dirty="0"/>
              <a:t>politically,  </a:t>
            </a:r>
            <a:r>
              <a:rPr lang="en-GB" spc="-25" dirty="0"/>
              <a:t>economically, </a:t>
            </a:r>
            <a:r>
              <a:rPr lang="en-GB" spc="-5" dirty="0"/>
              <a:t>socially</a:t>
            </a:r>
            <a:r>
              <a:rPr lang="en-GB" spc="-25" dirty="0"/>
              <a:t> </a:t>
            </a:r>
            <a:r>
              <a:rPr lang="en-GB" spc="-5" dirty="0"/>
              <a:t>and</a:t>
            </a:r>
          </a:p>
          <a:p>
            <a:pPr marL="3347720">
              <a:lnSpc>
                <a:spcPts val="3410"/>
              </a:lnSpc>
            </a:pPr>
            <a:r>
              <a:rPr lang="en-GB" spc="-5" dirty="0"/>
              <a:t>environmentally</a:t>
            </a:r>
            <a:r>
              <a:rPr lang="en-GB" spc="-80" dirty="0"/>
              <a:t> </a:t>
            </a:r>
            <a:r>
              <a:rPr lang="en-GB" spc="-5" dirty="0"/>
              <a:t>sustainable.”</a:t>
            </a:r>
          </a:p>
        </p:txBody>
      </p:sp>
      <p:sp>
        <p:nvSpPr>
          <p:cNvPr id="6" name="object 5">
            <a:extLst>
              <a:ext uri="{FF2B5EF4-FFF2-40B4-BE49-F238E27FC236}">
                <a16:creationId xmlns:a16="http://schemas.microsoft.com/office/drawing/2014/main" id="{5F46F1D7-C7D0-BC4B-AF58-361422BAE7CA}"/>
              </a:ext>
            </a:extLst>
          </p:cNvPr>
          <p:cNvSpPr/>
          <p:nvPr userDrawn="1"/>
        </p:nvSpPr>
        <p:spPr>
          <a:xfrm>
            <a:off x="4038597" y="1765303"/>
            <a:ext cx="1247140" cy="981075"/>
          </a:xfrm>
          <a:custGeom>
            <a:avLst/>
            <a:gdLst/>
            <a:ahLst/>
            <a:cxnLst/>
            <a:rect l="l" t="t" r="r" b="b"/>
            <a:pathLst>
              <a:path w="1247139" h="981075">
                <a:moveTo>
                  <a:pt x="401713" y="0"/>
                </a:moveTo>
                <a:lnTo>
                  <a:pt x="354747" y="18289"/>
                </a:lnTo>
                <a:lnTo>
                  <a:pt x="310647" y="38726"/>
                </a:lnTo>
                <a:lnTo>
                  <a:pt x="269416" y="61312"/>
                </a:lnTo>
                <a:lnTo>
                  <a:pt x="231053" y="86046"/>
                </a:lnTo>
                <a:lnTo>
                  <a:pt x="195561" y="112929"/>
                </a:lnTo>
                <a:lnTo>
                  <a:pt x="162940" y="141960"/>
                </a:lnTo>
                <a:lnTo>
                  <a:pt x="127866" y="179041"/>
                </a:lnTo>
                <a:lnTo>
                  <a:pt x="97502" y="217987"/>
                </a:lnTo>
                <a:lnTo>
                  <a:pt x="71849" y="258802"/>
                </a:lnTo>
                <a:lnTo>
                  <a:pt x="50909" y="301488"/>
                </a:lnTo>
                <a:lnTo>
                  <a:pt x="34683" y="346049"/>
                </a:lnTo>
                <a:lnTo>
                  <a:pt x="24080" y="386268"/>
                </a:lnTo>
                <a:lnTo>
                  <a:pt x="15407" y="431104"/>
                </a:lnTo>
                <a:lnTo>
                  <a:pt x="8664" y="480558"/>
                </a:lnTo>
                <a:lnTo>
                  <a:pt x="3849" y="534628"/>
                </a:lnTo>
                <a:lnTo>
                  <a:pt x="962" y="593314"/>
                </a:lnTo>
                <a:lnTo>
                  <a:pt x="0" y="656615"/>
                </a:lnTo>
                <a:lnTo>
                  <a:pt x="0" y="980884"/>
                </a:lnTo>
                <a:lnTo>
                  <a:pt x="453339" y="980884"/>
                </a:lnTo>
                <a:lnTo>
                  <a:pt x="453339" y="527545"/>
                </a:lnTo>
                <a:lnTo>
                  <a:pt x="233933" y="527545"/>
                </a:lnTo>
                <a:lnTo>
                  <a:pt x="237442" y="476120"/>
                </a:lnTo>
                <a:lnTo>
                  <a:pt x="245406" y="428953"/>
                </a:lnTo>
                <a:lnTo>
                  <a:pt x="257827" y="386040"/>
                </a:lnTo>
                <a:lnTo>
                  <a:pt x="274704" y="347383"/>
                </a:lnTo>
                <a:lnTo>
                  <a:pt x="296036" y="312978"/>
                </a:lnTo>
                <a:lnTo>
                  <a:pt x="322656" y="282134"/>
                </a:lnTo>
                <a:lnTo>
                  <a:pt x="355408" y="254128"/>
                </a:lnTo>
                <a:lnTo>
                  <a:pt x="394291" y="228959"/>
                </a:lnTo>
                <a:lnTo>
                  <a:pt x="439304" y="206627"/>
                </a:lnTo>
                <a:lnTo>
                  <a:pt x="490448" y="187134"/>
                </a:lnTo>
                <a:lnTo>
                  <a:pt x="401713" y="0"/>
                </a:lnTo>
                <a:close/>
              </a:path>
              <a:path w="1247139" h="981075">
                <a:moveTo>
                  <a:pt x="1158354" y="0"/>
                </a:moveTo>
                <a:lnTo>
                  <a:pt x="1111851" y="18289"/>
                </a:lnTo>
                <a:lnTo>
                  <a:pt x="1068088" y="38726"/>
                </a:lnTo>
                <a:lnTo>
                  <a:pt x="1027063" y="61312"/>
                </a:lnTo>
                <a:lnTo>
                  <a:pt x="988773" y="86046"/>
                </a:lnTo>
                <a:lnTo>
                  <a:pt x="953217" y="112929"/>
                </a:lnTo>
                <a:lnTo>
                  <a:pt x="920394" y="141960"/>
                </a:lnTo>
                <a:lnTo>
                  <a:pt x="885025" y="179011"/>
                </a:lnTo>
                <a:lnTo>
                  <a:pt x="854433" y="217866"/>
                </a:lnTo>
                <a:lnTo>
                  <a:pt x="828618" y="258522"/>
                </a:lnTo>
                <a:lnTo>
                  <a:pt x="807582" y="300980"/>
                </a:lnTo>
                <a:lnTo>
                  <a:pt x="791324" y="345236"/>
                </a:lnTo>
                <a:lnTo>
                  <a:pt x="780720" y="385259"/>
                </a:lnTo>
                <a:lnTo>
                  <a:pt x="772048" y="430031"/>
                </a:lnTo>
                <a:lnTo>
                  <a:pt x="765305" y="479551"/>
                </a:lnTo>
                <a:lnTo>
                  <a:pt x="760490" y="533822"/>
                </a:lnTo>
                <a:lnTo>
                  <a:pt x="757602" y="592843"/>
                </a:lnTo>
                <a:lnTo>
                  <a:pt x="756640" y="656615"/>
                </a:lnTo>
                <a:lnTo>
                  <a:pt x="756640" y="980884"/>
                </a:lnTo>
                <a:lnTo>
                  <a:pt x="1209979" y="980884"/>
                </a:lnTo>
                <a:lnTo>
                  <a:pt x="1209979" y="527545"/>
                </a:lnTo>
                <a:lnTo>
                  <a:pt x="990561" y="527545"/>
                </a:lnTo>
                <a:lnTo>
                  <a:pt x="994076" y="476120"/>
                </a:lnTo>
                <a:lnTo>
                  <a:pt x="1002044" y="428953"/>
                </a:lnTo>
                <a:lnTo>
                  <a:pt x="1014467" y="386040"/>
                </a:lnTo>
                <a:lnTo>
                  <a:pt x="1031344" y="347383"/>
                </a:lnTo>
                <a:lnTo>
                  <a:pt x="1052677" y="312978"/>
                </a:lnTo>
                <a:lnTo>
                  <a:pt x="1079297" y="282134"/>
                </a:lnTo>
                <a:lnTo>
                  <a:pt x="1112047" y="254128"/>
                </a:lnTo>
                <a:lnTo>
                  <a:pt x="1150928" y="228959"/>
                </a:lnTo>
                <a:lnTo>
                  <a:pt x="1195938" y="206627"/>
                </a:lnTo>
                <a:lnTo>
                  <a:pt x="1247076" y="187134"/>
                </a:lnTo>
                <a:lnTo>
                  <a:pt x="1158354" y="0"/>
                </a:lnTo>
                <a:close/>
              </a:path>
            </a:pathLst>
          </a:custGeom>
          <a:solidFill>
            <a:srgbClr val="000000"/>
          </a:solidFill>
        </p:spPr>
        <p:txBody>
          <a:bodyPr wrap="square" lIns="0" tIns="0" rIns="0" bIns="0" rtlCol="0"/>
          <a:lstStyle/>
          <a:p>
            <a:endParaRPr/>
          </a:p>
        </p:txBody>
      </p:sp>
      <p:sp>
        <p:nvSpPr>
          <p:cNvPr id="7" name="object 6">
            <a:extLst>
              <a:ext uri="{FF2B5EF4-FFF2-40B4-BE49-F238E27FC236}">
                <a16:creationId xmlns:a16="http://schemas.microsoft.com/office/drawing/2014/main" id="{940D3D16-0B88-F747-ADCF-E2CD0E233FAF}"/>
              </a:ext>
            </a:extLst>
          </p:cNvPr>
          <p:cNvSpPr/>
          <p:nvPr userDrawn="1"/>
        </p:nvSpPr>
        <p:spPr>
          <a:xfrm>
            <a:off x="463550" y="1167348"/>
            <a:ext cx="190500" cy="190500"/>
          </a:xfrm>
          <a:prstGeom prst="rect">
            <a:avLst/>
          </a:prstGeom>
          <a:blipFill>
            <a:blip r:embed="rId2" cstate="print"/>
            <a:stretch>
              <a:fillRect/>
            </a:stretch>
          </a:blipFill>
        </p:spPr>
        <p:txBody>
          <a:bodyPr wrap="square" lIns="0" tIns="0" rIns="0" bIns="0" rtlCol="0"/>
          <a:lstStyle/>
          <a:p>
            <a:endParaRPr/>
          </a:p>
        </p:txBody>
      </p:sp>
      <p:sp>
        <p:nvSpPr>
          <p:cNvPr id="8" name="object 7">
            <a:extLst>
              <a:ext uri="{FF2B5EF4-FFF2-40B4-BE49-F238E27FC236}">
                <a16:creationId xmlns:a16="http://schemas.microsoft.com/office/drawing/2014/main" id="{47FC9453-BE79-7C47-805B-6AF7E26667AE}"/>
              </a:ext>
            </a:extLst>
          </p:cNvPr>
          <p:cNvSpPr/>
          <p:nvPr userDrawn="1"/>
        </p:nvSpPr>
        <p:spPr>
          <a:xfrm>
            <a:off x="558800" y="1262598"/>
            <a:ext cx="9144000" cy="0"/>
          </a:xfrm>
          <a:custGeom>
            <a:avLst/>
            <a:gdLst/>
            <a:ahLst/>
            <a:cxnLst/>
            <a:rect l="l" t="t" r="r" b="b"/>
            <a:pathLst>
              <a:path w="9144000">
                <a:moveTo>
                  <a:pt x="0" y="0"/>
                </a:moveTo>
                <a:lnTo>
                  <a:pt x="9144000" y="0"/>
                </a:lnTo>
              </a:path>
            </a:pathLst>
          </a:custGeom>
          <a:ln w="19050">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154025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09BB30E7-4D5A-A448-A85E-5EAEE31B6A4D}"/>
              </a:ext>
            </a:extLst>
          </p:cNvPr>
          <p:cNvSpPr/>
          <p:nvPr userDrawn="1"/>
        </p:nvSpPr>
        <p:spPr>
          <a:xfrm>
            <a:off x="0" y="6350"/>
            <a:ext cx="10160000" cy="7613650"/>
          </a:xfrm>
          <a:custGeom>
            <a:avLst/>
            <a:gdLst/>
            <a:ahLst/>
            <a:cxnLst/>
            <a:rect l="l" t="t" r="r" b="b"/>
            <a:pathLst>
              <a:path w="10160000" h="7613650">
                <a:moveTo>
                  <a:pt x="0" y="7613650"/>
                </a:moveTo>
                <a:lnTo>
                  <a:pt x="10160000" y="7613650"/>
                </a:lnTo>
                <a:lnTo>
                  <a:pt x="10160000" y="0"/>
                </a:lnTo>
                <a:lnTo>
                  <a:pt x="0" y="0"/>
                </a:lnTo>
                <a:lnTo>
                  <a:pt x="0" y="7613650"/>
                </a:lnTo>
                <a:close/>
              </a:path>
            </a:pathLst>
          </a:custGeom>
          <a:solidFill>
            <a:srgbClr val="5A1B31"/>
          </a:solidFill>
        </p:spPr>
        <p:txBody>
          <a:bodyPr wrap="square" lIns="0" tIns="0" rIns="0" bIns="0" rtlCol="0"/>
          <a:lstStyle/>
          <a:p>
            <a:endParaRPr/>
          </a:p>
        </p:txBody>
      </p:sp>
      <p:sp>
        <p:nvSpPr>
          <p:cNvPr id="7" name="object 6">
            <a:extLst>
              <a:ext uri="{FF2B5EF4-FFF2-40B4-BE49-F238E27FC236}">
                <a16:creationId xmlns:a16="http://schemas.microsoft.com/office/drawing/2014/main" id="{5F34CE27-AB12-F54E-9951-94D467871E71}"/>
              </a:ext>
            </a:extLst>
          </p:cNvPr>
          <p:cNvSpPr txBox="1">
            <a:spLocks noGrp="1"/>
          </p:cNvSpPr>
          <p:nvPr>
            <p:ph type="title"/>
          </p:nvPr>
        </p:nvSpPr>
        <p:spPr>
          <a:xfrm>
            <a:off x="438765" y="3137112"/>
            <a:ext cx="9185275" cy="668837"/>
          </a:xfrm>
          <a:prstGeom prst="rect">
            <a:avLst/>
          </a:prstGeom>
        </p:spPr>
        <p:txBody>
          <a:bodyPr vert="horz" wrap="square" lIns="0" tIns="12700" rIns="0" bIns="0" rtlCol="0">
            <a:spAutoFit/>
          </a:bodyPr>
          <a:lstStyle>
            <a:lvl1pPr>
              <a:defRPr b="1">
                <a:latin typeface="Arial" panose="020B0604020202020204" pitchFamily="34" charset="0"/>
                <a:cs typeface="Arial" panose="020B0604020202020204" pitchFamily="34" charset="0"/>
              </a:defRPr>
            </a:lvl1pPr>
          </a:lstStyle>
          <a:p>
            <a:pPr marL="12700" algn="ctr">
              <a:lnSpc>
                <a:spcPts val="4980"/>
              </a:lnSpc>
              <a:spcBef>
                <a:spcPts val="100"/>
              </a:spcBef>
            </a:pPr>
            <a:r>
              <a:rPr lang="en-GB" sz="6000" spc="-15" dirty="0">
                <a:solidFill>
                  <a:schemeClr val="bg1"/>
                </a:solidFill>
              </a:rPr>
              <a:t>Thank you</a:t>
            </a:r>
            <a:endParaRPr sz="6000" dirty="0">
              <a:solidFill>
                <a:schemeClr val="bg1"/>
              </a:solidFill>
            </a:endParaRPr>
          </a:p>
        </p:txBody>
      </p:sp>
      <p:sp>
        <p:nvSpPr>
          <p:cNvPr id="8" name="object 8">
            <a:extLst>
              <a:ext uri="{FF2B5EF4-FFF2-40B4-BE49-F238E27FC236}">
                <a16:creationId xmlns:a16="http://schemas.microsoft.com/office/drawing/2014/main" id="{CDDCE152-09D1-2D48-97CE-FFE431D080E8}"/>
              </a:ext>
            </a:extLst>
          </p:cNvPr>
          <p:cNvSpPr txBox="1"/>
          <p:nvPr userDrawn="1"/>
        </p:nvSpPr>
        <p:spPr>
          <a:xfrm>
            <a:off x="444500" y="6406254"/>
            <a:ext cx="3612515" cy="794769"/>
          </a:xfrm>
          <a:prstGeom prst="rect">
            <a:avLst/>
          </a:prstGeom>
        </p:spPr>
        <p:txBody>
          <a:bodyPr vert="horz" wrap="square" lIns="0" tIns="12700" rIns="0" bIns="0" rtlCol="0">
            <a:spAutoFit/>
          </a:bodyPr>
          <a:lstStyle/>
          <a:p>
            <a:pPr marL="12700" marR="5080">
              <a:lnSpc>
                <a:spcPct val="105600"/>
              </a:lnSpc>
              <a:spcBef>
                <a:spcPts val="100"/>
              </a:spcBef>
            </a:pPr>
            <a:r>
              <a:rPr sz="1200" b="1" dirty="0">
                <a:solidFill>
                  <a:srgbClr val="FFFFFF"/>
                </a:solidFill>
                <a:latin typeface="Arial"/>
                <a:cs typeface="Arial"/>
              </a:rPr>
              <a:t>The </a:t>
            </a:r>
            <a:r>
              <a:rPr sz="1200" b="1" spc="-5" dirty="0">
                <a:solidFill>
                  <a:srgbClr val="FFFFFF"/>
                </a:solidFill>
                <a:latin typeface="Arial"/>
                <a:cs typeface="Arial"/>
              </a:rPr>
              <a:t>Bartlett Development </a:t>
            </a:r>
            <a:r>
              <a:rPr sz="1200" b="1" dirty="0">
                <a:solidFill>
                  <a:srgbClr val="FFFFFF"/>
                </a:solidFill>
                <a:latin typeface="Arial"/>
                <a:cs typeface="Arial"/>
              </a:rPr>
              <a:t>Planning </a:t>
            </a:r>
            <a:r>
              <a:rPr sz="1200" b="1" spc="-5" dirty="0">
                <a:solidFill>
                  <a:srgbClr val="FFFFFF"/>
                </a:solidFill>
                <a:latin typeface="Arial"/>
                <a:cs typeface="Arial"/>
              </a:rPr>
              <a:t>Unit </a:t>
            </a:r>
            <a:endParaRPr lang="en-GB" sz="1200" b="1" spc="-5" dirty="0">
              <a:solidFill>
                <a:srgbClr val="FFFFFF"/>
              </a:solidFill>
              <a:latin typeface="Arial"/>
              <a:cs typeface="Arial"/>
            </a:endParaRPr>
          </a:p>
          <a:p>
            <a:pPr marL="12700" marR="5080">
              <a:lnSpc>
                <a:spcPct val="105600"/>
              </a:lnSpc>
              <a:spcBef>
                <a:spcPts val="100"/>
              </a:spcBef>
            </a:pPr>
            <a:r>
              <a:rPr sz="1200" b="1" spc="-5" dirty="0">
                <a:solidFill>
                  <a:srgbClr val="FFFFFF"/>
                </a:solidFill>
                <a:latin typeface="Arial"/>
                <a:cs typeface="Arial"/>
              </a:rPr>
              <a:t>34 </a:t>
            </a:r>
            <a:r>
              <a:rPr sz="1200" b="1" spc="-20" dirty="0">
                <a:solidFill>
                  <a:srgbClr val="FFFFFF"/>
                </a:solidFill>
                <a:latin typeface="Arial"/>
                <a:cs typeface="Arial"/>
              </a:rPr>
              <a:t>Tavistock</a:t>
            </a:r>
            <a:r>
              <a:rPr sz="1200" b="1" spc="-10" dirty="0">
                <a:solidFill>
                  <a:srgbClr val="FFFFFF"/>
                </a:solidFill>
                <a:latin typeface="Arial"/>
                <a:cs typeface="Arial"/>
              </a:rPr>
              <a:t> </a:t>
            </a:r>
            <a:r>
              <a:rPr sz="1200" b="1" dirty="0">
                <a:solidFill>
                  <a:srgbClr val="FFFFFF"/>
                </a:solidFill>
                <a:latin typeface="Arial"/>
                <a:cs typeface="Arial"/>
              </a:rPr>
              <a:t>Square</a:t>
            </a:r>
            <a:endParaRPr sz="1200" dirty="0">
              <a:latin typeface="Arial"/>
              <a:cs typeface="Arial"/>
            </a:endParaRPr>
          </a:p>
          <a:p>
            <a:pPr marL="12700" marR="1184910">
              <a:lnSpc>
                <a:spcPct val="105600"/>
              </a:lnSpc>
            </a:pPr>
            <a:r>
              <a:rPr sz="1200" b="1" dirty="0">
                <a:solidFill>
                  <a:srgbClr val="FFFFFF"/>
                </a:solidFill>
                <a:latin typeface="Arial"/>
                <a:cs typeface="Arial"/>
              </a:rPr>
              <a:t>London WC1H </a:t>
            </a:r>
            <a:r>
              <a:rPr sz="1200" b="1" spc="-5" dirty="0">
                <a:solidFill>
                  <a:srgbClr val="FFFFFF"/>
                </a:solidFill>
                <a:latin typeface="Arial"/>
                <a:cs typeface="Arial"/>
              </a:rPr>
              <a:t>9EZ  </a:t>
            </a:r>
            <a:r>
              <a:rPr sz="1200" b="1" dirty="0">
                <a:solidFill>
                  <a:srgbClr val="FFFFFF"/>
                </a:solidFill>
                <a:latin typeface="Arial"/>
                <a:cs typeface="Arial"/>
                <a:hlinkClick r:id="rId2"/>
              </a:rPr>
              <a:t>ww</a:t>
            </a:r>
            <a:r>
              <a:rPr sz="1200" b="1" spc="-60" dirty="0">
                <a:solidFill>
                  <a:srgbClr val="FFFFFF"/>
                </a:solidFill>
                <a:latin typeface="Arial"/>
                <a:cs typeface="Arial"/>
                <a:hlinkClick r:id="rId2"/>
              </a:rPr>
              <a:t>w</a:t>
            </a:r>
            <a:r>
              <a:rPr sz="1200" b="1" dirty="0">
                <a:solidFill>
                  <a:srgbClr val="FFFFFF"/>
                </a:solidFill>
                <a:latin typeface="Arial"/>
                <a:cs typeface="Arial"/>
                <a:hlinkClick r:id="rId2"/>
              </a:rPr>
              <a:t>.bartlett.ucl.ac.uk/dpu</a:t>
            </a:r>
            <a:endParaRPr sz="1200" dirty="0">
              <a:latin typeface="Arial"/>
              <a:cs typeface="Arial"/>
            </a:endParaRPr>
          </a:p>
        </p:txBody>
      </p:sp>
      <p:pic>
        <p:nvPicPr>
          <p:cNvPr id="9" name="Picture 8">
            <a:extLst>
              <a:ext uri="{FF2B5EF4-FFF2-40B4-BE49-F238E27FC236}">
                <a16:creationId xmlns:a16="http://schemas.microsoft.com/office/drawing/2014/main" id="{455576A4-FFF3-7F4A-9373-9E722597E821}"/>
              </a:ext>
            </a:extLst>
          </p:cNvPr>
          <p:cNvPicPr>
            <a:picLocks noChangeAspect="1"/>
          </p:cNvPicPr>
          <p:nvPr userDrawn="1"/>
        </p:nvPicPr>
        <p:blipFill>
          <a:blip r:embed="rId3"/>
          <a:stretch>
            <a:fillRect/>
          </a:stretch>
        </p:blipFill>
        <p:spPr>
          <a:xfrm>
            <a:off x="6102986" y="6424971"/>
            <a:ext cx="3549013" cy="76322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object 6">
            <a:extLst>
              <a:ext uri="{FF2B5EF4-FFF2-40B4-BE49-F238E27FC236}">
                <a16:creationId xmlns:a16="http://schemas.microsoft.com/office/drawing/2014/main" id="{E90CE9FA-801A-1147-AE29-E5BCDC60797D}"/>
              </a:ext>
            </a:extLst>
          </p:cNvPr>
          <p:cNvSpPr/>
          <p:nvPr userDrawn="1"/>
        </p:nvSpPr>
        <p:spPr>
          <a:xfrm>
            <a:off x="3596216" y="1684251"/>
            <a:ext cx="190500" cy="190500"/>
          </a:xfrm>
          <a:custGeom>
            <a:avLst/>
            <a:gdLst/>
            <a:ahLst/>
            <a:cxnLst/>
            <a:rect l="l" t="t" r="r" b="b"/>
            <a:pathLst>
              <a:path w="190500" h="190500">
                <a:moveTo>
                  <a:pt x="95250" y="0"/>
                </a:moveTo>
                <a:lnTo>
                  <a:pt x="58175" y="7485"/>
                </a:lnTo>
                <a:lnTo>
                  <a:pt x="27898" y="27898"/>
                </a:lnTo>
                <a:lnTo>
                  <a:pt x="7485" y="58175"/>
                </a:lnTo>
                <a:lnTo>
                  <a:pt x="0" y="95250"/>
                </a:lnTo>
                <a:lnTo>
                  <a:pt x="7485" y="132324"/>
                </a:lnTo>
                <a:lnTo>
                  <a:pt x="27898" y="162601"/>
                </a:lnTo>
                <a:lnTo>
                  <a:pt x="58175" y="183014"/>
                </a:lnTo>
                <a:lnTo>
                  <a:pt x="95250" y="190500"/>
                </a:lnTo>
                <a:lnTo>
                  <a:pt x="132324" y="183014"/>
                </a:lnTo>
                <a:lnTo>
                  <a:pt x="162601" y="162601"/>
                </a:lnTo>
                <a:lnTo>
                  <a:pt x="183014" y="132324"/>
                </a:lnTo>
                <a:lnTo>
                  <a:pt x="190500" y="95250"/>
                </a:lnTo>
                <a:lnTo>
                  <a:pt x="183014" y="58175"/>
                </a:lnTo>
                <a:lnTo>
                  <a:pt x="162601" y="27898"/>
                </a:lnTo>
                <a:lnTo>
                  <a:pt x="132324" y="7485"/>
                </a:lnTo>
                <a:lnTo>
                  <a:pt x="95250" y="0"/>
                </a:lnTo>
                <a:close/>
              </a:path>
            </a:pathLst>
          </a:custGeom>
          <a:solidFill>
            <a:srgbClr val="FFFFFF"/>
          </a:solidFill>
        </p:spPr>
        <p:txBody>
          <a:bodyPr wrap="square" lIns="0" tIns="0" rIns="0" bIns="0" rtlCol="0"/>
          <a:lstStyle/>
          <a:p>
            <a:endParaRPr/>
          </a:p>
        </p:txBody>
      </p:sp>
      <p:sp>
        <p:nvSpPr>
          <p:cNvPr id="19" name="object 7">
            <a:extLst>
              <a:ext uri="{FF2B5EF4-FFF2-40B4-BE49-F238E27FC236}">
                <a16:creationId xmlns:a16="http://schemas.microsoft.com/office/drawing/2014/main" id="{DF61A3BA-0333-464A-8FF1-369E77AC2216}"/>
              </a:ext>
            </a:extLst>
          </p:cNvPr>
          <p:cNvSpPr/>
          <p:nvPr userDrawn="1"/>
        </p:nvSpPr>
        <p:spPr>
          <a:xfrm>
            <a:off x="6728883" y="1684251"/>
            <a:ext cx="190500" cy="190500"/>
          </a:xfrm>
          <a:custGeom>
            <a:avLst/>
            <a:gdLst/>
            <a:ahLst/>
            <a:cxnLst/>
            <a:rect l="l" t="t" r="r" b="b"/>
            <a:pathLst>
              <a:path w="190500" h="190500">
                <a:moveTo>
                  <a:pt x="95250" y="0"/>
                </a:moveTo>
                <a:lnTo>
                  <a:pt x="58175" y="7485"/>
                </a:lnTo>
                <a:lnTo>
                  <a:pt x="27898" y="27898"/>
                </a:lnTo>
                <a:lnTo>
                  <a:pt x="7485" y="58175"/>
                </a:lnTo>
                <a:lnTo>
                  <a:pt x="0" y="95250"/>
                </a:lnTo>
                <a:lnTo>
                  <a:pt x="7485" y="132324"/>
                </a:lnTo>
                <a:lnTo>
                  <a:pt x="27898" y="162601"/>
                </a:lnTo>
                <a:lnTo>
                  <a:pt x="58175" y="183014"/>
                </a:lnTo>
                <a:lnTo>
                  <a:pt x="95250" y="190500"/>
                </a:lnTo>
                <a:lnTo>
                  <a:pt x="132324" y="183014"/>
                </a:lnTo>
                <a:lnTo>
                  <a:pt x="162601" y="162601"/>
                </a:lnTo>
                <a:lnTo>
                  <a:pt x="183014" y="132324"/>
                </a:lnTo>
                <a:lnTo>
                  <a:pt x="190500" y="95250"/>
                </a:lnTo>
                <a:lnTo>
                  <a:pt x="183014" y="58175"/>
                </a:lnTo>
                <a:lnTo>
                  <a:pt x="162601" y="27898"/>
                </a:lnTo>
                <a:lnTo>
                  <a:pt x="132324" y="7485"/>
                </a:lnTo>
                <a:lnTo>
                  <a:pt x="95250" y="0"/>
                </a:lnTo>
                <a:close/>
              </a:path>
            </a:pathLst>
          </a:custGeom>
          <a:solidFill>
            <a:srgbClr val="FFFFFF"/>
          </a:solid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6" r:id="rId5"/>
    <p:sldLayoutId id="2147483667" r:id="rId6"/>
    <p:sldLayoutId id="2147483668" r:id="rId7"/>
    <p:sldLayoutId id="2147483665"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artlett.ucl.ac.uk/dp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92096"/>
            <a:ext cx="10160000" cy="7620000"/>
          </a:xfrm>
          <a:custGeom>
            <a:avLst/>
            <a:gdLst/>
            <a:ahLst/>
            <a:cxnLst/>
            <a:rect l="l" t="t" r="r" b="b"/>
            <a:pathLst>
              <a:path w="10160000" h="7620000">
                <a:moveTo>
                  <a:pt x="0" y="7620000"/>
                </a:moveTo>
                <a:lnTo>
                  <a:pt x="10160000" y="7620000"/>
                </a:lnTo>
                <a:lnTo>
                  <a:pt x="10160000" y="0"/>
                </a:lnTo>
                <a:lnTo>
                  <a:pt x="0" y="0"/>
                </a:lnTo>
                <a:lnTo>
                  <a:pt x="0" y="7620000"/>
                </a:lnTo>
                <a:close/>
              </a:path>
            </a:pathLst>
          </a:custGeom>
          <a:solidFill>
            <a:srgbClr val="5A1B31"/>
          </a:solidFill>
        </p:spPr>
        <p:txBody>
          <a:bodyPr wrap="square" lIns="0" tIns="0" rIns="0" bIns="0" rtlCol="0"/>
          <a:lstStyle/>
          <a:p>
            <a:endParaRPr dirty="0"/>
          </a:p>
        </p:txBody>
      </p:sp>
      <p:sp>
        <p:nvSpPr>
          <p:cNvPr id="3" name="object 3"/>
          <p:cNvSpPr/>
          <p:nvPr/>
        </p:nvSpPr>
        <p:spPr>
          <a:xfrm>
            <a:off x="0" y="600760"/>
            <a:ext cx="10160000" cy="693420"/>
          </a:xfrm>
          <a:custGeom>
            <a:avLst/>
            <a:gdLst/>
            <a:ahLst/>
            <a:cxnLst/>
            <a:rect l="l" t="t" r="r" b="b"/>
            <a:pathLst>
              <a:path w="10160000" h="693419">
                <a:moveTo>
                  <a:pt x="0" y="693127"/>
                </a:moveTo>
                <a:lnTo>
                  <a:pt x="7716100" y="693127"/>
                </a:lnTo>
                <a:lnTo>
                  <a:pt x="7709050" y="687976"/>
                </a:lnTo>
                <a:lnTo>
                  <a:pt x="7702280" y="682671"/>
                </a:lnTo>
                <a:lnTo>
                  <a:pt x="7655021" y="629307"/>
                </a:lnTo>
                <a:lnTo>
                  <a:pt x="7633705" y="585147"/>
                </a:lnTo>
                <a:lnTo>
                  <a:pt x="7622344" y="539871"/>
                </a:lnTo>
                <a:lnTo>
                  <a:pt x="7617538" y="494254"/>
                </a:lnTo>
                <a:lnTo>
                  <a:pt x="7615885" y="449072"/>
                </a:lnTo>
                <a:lnTo>
                  <a:pt x="7615885" y="26200"/>
                </a:lnTo>
                <a:lnTo>
                  <a:pt x="7842402" y="26200"/>
                </a:lnTo>
                <a:lnTo>
                  <a:pt x="7842402" y="470242"/>
                </a:lnTo>
                <a:lnTo>
                  <a:pt x="7842956" y="492962"/>
                </a:lnTo>
                <a:lnTo>
                  <a:pt x="7853921" y="536497"/>
                </a:lnTo>
                <a:lnTo>
                  <a:pt x="7883886" y="567961"/>
                </a:lnTo>
                <a:lnTo>
                  <a:pt x="7920749" y="580577"/>
                </a:lnTo>
                <a:lnTo>
                  <a:pt x="7940509" y="581977"/>
                </a:lnTo>
                <a:lnTo>
                  <a:pt x="7964813" y="579745"/>
                </a:lnTo>
                <a:lnTo>
                  <a:pt x="8000528" y="565850"/>
                </a:lnTo>
                <a:lnTo>
                  <a:pt x="8027667" y="536931"/>
                </a:lnTo>
                <a:lnTo>
                  <a:pt x="8039049" y="492978"/>
                </a:lnTo>
                <a:lnTo>
                  <a:pt x="8039620" y="470242"/>
                </a:lnTo>
                <a:lnTo>
                  <a:pt x="8039620" y="26200"/>
                </a:lnTo>
                <a:lnTo>
                  <a:pt x="8267153" y="26200"/>
                </a:lnTo>
                <a:lnTo>
                  <a:pt x="8267153" y="404761"/>
                </a:lnTo>
                <a:lnTo>
                  <a:pt x="8266765" y="447322"/>
                </a:lnTo>
                <a:lnTo>
                  <a:pt x="8264044" y="492511"/>
                </a:lnTo>
                <a:lnTo>
                  <a:pt x="8256660" y="538930"/>
                </a:lnTo>
                <a:lnTo>
                  <a:pt x="8242280" y="585180"/>
                </a:lnTo>
                <a:lnTo>
                  <a:pt x="8218573" y="629862"/>
                </a:lnTo>
                <a:lnTo>
                  <a:pt x="8183206" y="671576"/>
                </a:lnTo>
                <a:lnTo>
                  <a:pt x="8156803" y="693127"/>
                </a:lnTo>
                <a:lnTo>
                  <a:pt x="8495995" y="693127"/>
                </a:lnTo>
                <a:lnTo>
                  <a:pt x="8456430" y="659630"/>
                </a:lnTo>
                <a:lnTo>
                  <a:pt x="8423240" y="621149"/>
                </a:lnTo>
                <a:lnTo>
                  <a:pt x="8396318" y="578587"/>
                </a:lnTo>
                <a:lnTo>
                  <a:pt x="8375562" y="532851"/>
                </a:lnTo>
                <a:lnTo>
                  <a:pt x="8360865" y="484843"/>
                </a:lnTo>
                <a:lnTo>
                  <a:pt x="8352124" y="435470"/>
                </a:lnTo>
                <a:lnTo>
                  <a:pt x="8349233" y="385635"/>
                </a:lnTo>
                <a:lnTo>
                  <a:pt x="8351506" y="341525"/>
                </a:lnTo>
                <a:lnTo>
                  <a:pt x="8358297" y="297846"/>
                </a:lnTo>
                <a:lnTo>
                  <a:pt x="8369564" y="255137"/>
                </a:lnTo>
                <a:lnTo>
                  <a:pt x="8385266" y="213938"/>
                </a:lnTo>
                <a:lnTo>
                  <a:pt x="8405362" y="174787"/>
                </a:lnTo>
                <a:lnTo>
                  <a:pt x="8429810" y="138223"/>
                </a:lnTo>
                <a:lnTo>
                  <a:pt x="8458569" y="104785"/>
                </a:lnTo>
                <a:lnTo>
                  <a:pt x="8491597" y="75013"/>
                </a:lnTo>
                <a:lnTo>
                  <a:pt x="8528852" y="49446"/>
                </a:lnTo>
                <a:lnTo>
                  <a:pt x="8570294" y="28622"/>
                </a:lnTo>
                <a:lnTo>
                  <a:pt x="8615881" y="13080"/>
                </a:lnTo>
                <a:lnTo>
                  <a:pt x="8665572" y="3359"/>
                </a:lnTo>
                <a:lnTo>
                  <a:pt x="8719324" y="0"/>
                </a:lnTo>
                <a:lnTo>
                  <a:pt x="8772904" y="3189"/>
                </a:lnTo>
                <a:lnTo>
                  <a:pt x="8824996" y="12758"/>
                </a:lnTo>
                <a:lnTo>
                  <a:pt x="8874956" y="28705"/>
                </a:lnTo>
                <a:lnTo>
                  <a:pt x="8922139" y="51029"/>
                </a:lnTo>
                <a:lnTo>
                  <a:pt x="8965901" y="79730"/>
                </a:lnTo>
                <a:lnTo>
                  <a:pt x="9005595" y="114807"/>
                </a:lnTo>
                <a:lnTo>
                  <a:pt x="9041098" y="157713"/>
                </a:lnTo>
                <a:lnTo>
                  <a:pt x="9065171" y="198361"/>
                </a:lnTo>
                <a:lnTo>
                  <a:pt x="8876093" y="292023"/>
                </a:lnTo>
                <a:lnTo>
                  <a:pt x="8858723" y="255762"/>
                </a:lnTo>
                <a:lnTo>
                  <a:pt x="8831097" y="217246"/>
                </a:lnTo>
                <a:lnTo>
                  <a:pt x="8789050" y="186664"/>
                </a:lnTo>
                <a:lnTo>
                  <a:pt x="8728417" y="174205"/>
                </a:lnTo>
                <a:lnTo>
                  <a:pt x="8694670" y="178061"/>
                </a:lnTo>
                <a:lnTo>
                  <a:pt x="8646836" y="200121"/>
                </a:lnTo>
                <a:lnTo>
                  <a:pt x="8601414" y="255173"/>
                </a:lnTo>
                <a:lnTo>
                  <a:pt x="8585500" y="301186"/>
                </a:lnTo>
                <a:lnTo>
                  <a:pt x="8579636" y="342865"/>
                </a:lnTo>
                <a:lnTo>
                  <a:pt x="8578799" y="372567"/>
                </a:lnTo>
                <a:lnTo>
                  <a:pt x="8582238" y="424483"/>
                </a:lnTo>
                <a:lnTo>
                  <a:pt x="8593152" y="472797"/>
                </a:lnTo>
                <a:lnTo>
                  <a:pt x="8612439" y="514904"/>
                </a:lnTo>
                <a:lnTo>
                  <a:pt x="8640997" y="548202"/>
                </a:lnTo>
                <a:lnTo>
                  <a:pt x="8679721" y="570090"/>
                </a:lnTo>
                <a:lnTo>
                  <a:pt x="8729510" y="577964"/>
                </a:lnTo>
                <a:lnTo>
                  <a:pt x="8795335" y="563110"/>
                </a:lnTo>
                <a:lnTo>
                  <a:pt x="8838206" y="528621"/>
                </a:lnTo>
                <a:lnTo>
                  <a:pt x="8862869" y="489603"/>
                </a:lnTo>
                <a:lnTo>
                  <a:pt x="8874074" y="461162"/>
                </a:lnTo>
                <a:lnTo>
                  <a:pt x="9066263" y="553808"/>
                </a:lnTo>
                <a:lnTo>
                  <a:pt x="9037418" y="604135"/>
                </a:lnTo>
                <a:lnTo>
                  <a:pt x="8996514" y="654481"/>
                </a:lnTo>
                <a:lnTo>
                  <a:pt x="8961374" y="684324"/>
                </a:lnTo>
                <a:lnTo>
                  <a:pt x="8948877" y="693127"/>
                </a:lnTo>
                <a:lnTo>
                  <a:pt x="9156649" y="693127"/>
                </a:lnTo>
                <a:lnTo>
                  <a:pt x="9156649" y="25171"/>
                </a:lnTo>
                <a:lnTo>
                  <a:pt x="9382074" y="25171"/>
                </a:lnTo>
                <a:lnTo>
                  <a:pt x="9382074" y="550164"/>
                </a:lnTo>
                <a:lnTo>
                  <a:pt x="9674745" y="550164"/>
                </a:lnTo>
                <a:lnTo>
                  <a:pt x="9674745" y="693127"/>
                </a:lnTo>
                <a:lnTo>
                  <a:pt x="10159771" y="693127"/>
                </a:lnTo>
              </a:path>
            </a:pathLst>
          </a:custGeom>
          <a:ln w="8420">
            <a:solidFill>
              <a:srgbClr val="FFFFFF"/>
            </a:solidFill>
          </a:ln>
        </p:spPr>
        <p:txBody>
          <a:bodyPr wrap="square" lIns="0" tIns="0" rIns="0" bIns="0" rtlCol="0"/>
          <a:lstStyle/>
          <a:p>
            <a:endParaRPr/>
          </a:p>
        </p:txBody>
      </p:sp>
      <p:sp>
        <p:nvSpPr>
          <p:cNvPr id="4" name="object 4"/>
          <p:cNvSpPr/>
          <p:nvPr/>
        </p:nvSpPr>
        <p:spPr>
          <a:xfrm>
            <a:off x="299923" y="292096"/>
            <a:ext cx="1854113" cy="22041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50869" y="632246"/>
            <a:ext cx="256540" cy="299720"/>
          </a:xfrm>
          <a:custGeom>
            <a:avLst/>
            <a:gdLst/>
            <a:ahLst/>
            <a:cxnLst/>
            <a:rect l="l" t="t" r="r" b="b"/>
            <a:pathLst>
              <a:path w="256540" h="299719">
                <a:moveTo>
                  <a:pt x="246900" y="267970"/>
                </a:moveTo>
                <a:lnTo>
                  <a:pt x="9613" y="267970"/>
                </a:lnTo>
                <a:lnTo>
                  <a:pt x="9613" y="283210"/>
                </a:lnTo>
                <a:lnTo>
                  <a:pt x="0" y="283210"/>
                </a:lnTo>
                <a:lnTo>
                  <a:pt x="0" y="299720"/>
                </a:lnTo>
                <a:lnTo>
                  <a:pt x="256514" y="299720"/>
                </a:lnTo>
                <a:lnTo>
                  <a:pt x="256514" y="284480"/>
                </a:lnTo>
                <a:lnTo>
                  <a:pt x="246900" y="284480"/>
                </a:lnTo>
                <a:lnTo>
                  <a:pt x="246900" y="267970"/>
                </a:lnTo>
                <a:close/>
              </a:path>
              <a:path w="256540" h="299719">
                <a:moveTo>
                  <a:pt x="237337" y="260350"/>
                </a:moveTo>
                <a:lnTo>
                  <a:pt x="19215" y="260350"/>
                </a:lnTo>
                <a:lnTo>
                  <a:pt x="19215" y="267970"/>
                </a:lnTo>
                <a:lnTo>
                  <a:pt x="237337" y="267970"/>
                </a:lnTo>
                <a:lnTo>
                  <a:pt x="237337" y="260350"/>
                </a:lnTo>
                <a:close/>
              </a:path>
              <a:path w="256540" h="299719">
                <a:moveTo>
                  <a:pt x="37249" y="257810"/>
                </a:moveTo>
                <a:lnTo>
                  <a:pt x="19342" y="257810"/>
                </a:lnTo>
                <a:lnTo>
                  <a:pt x="19227" y="260350"/>
                </a:lnTo>
                <a:lnTo>
                  <a:pt x="37350" y="260350"/>
                </a:lnTo>
                <a:lnTo>
                  <a:pt x="37249" y="257810"/>
                </a:lnTo>
                <a:close/>
              </a:path>
              <a:path w="256540" h="299719">
                <a:moveTo>
                  <a:pt x="77228" y="257810"/>
                </a:moveTo>
                <a:lnTo>
                  <a:pt x="59334" y="257810"/>
                </a:lnTo>
                <a:lnTo>
                  <a:pt x="59220" y="260350"/>
                </a:lnTo>
                <a:lnTo>
                  <a:pt x="77330" y="260350"/>
                </a:lnTo>
                <a:lnTo>
                  <a:pt x="77228" y="257810"/>
                </a:lnTo>
                <a:close/>
              </a:path>
              <a:path w="256540" h="299719">
                <a:moveTo>
                  <a:pt x="117220" y="257810"/>
                </a:moveTo>
                <a:lnTo>
                  <a:pt x="99313" y="257810"/>
                </a:lnTo>
                <a:lnTo>
                  <a:pt x="99225" y="260350"/>
                </a:lnTo>
                <a:lnTo>
                  <a:pt x="117322" y="260350"/>
                </a:lnTo>
                <a:lnTo>
                  <a:pt x="117220" y="257810"/>
                </a:lnTo>
                <a:close/>
              </a:path>
              <a:path w="256540" h="299719">
                <a:moveTo>
                  <a:pt x="157200" y="257810"/>
                </a:moveTo>
                <a:lnTo>
                  <a:pt x="139331" y="257810"/>
                </a:lnTo>
                <a:lnTo>
                  <a:pt x="139204" y="260350"/>
                </a:lnTo>
                <a:lnTo>
                  <a:pt x="157327" y="260350"/>
                </a:lnTo>
                <a:lnTo>
                  <a:pt x="157327" y="259080"/>
                </a:lnTo>
                <a:lnTo>
                  <a:pt x="157200" y="257810"/>
                </a:lnTo>
                <a:close/>
              </a:path>
              <a:path w="256540" h="299719">
                <a:moveTo>
                  <a:pt x="197192" y="257810"/>
                </a:moveTo>
                <a:lnTo>
                  <a:pt x="179311" y="257810"/>
                </a:lnTo>
                <a:lnTo>
                  <a:pt x="179209" y="260350"/>
                </a:lnTo>
                <a:lnTo>
                  <a:pt x="197319" y="260350"/>
                </a:lnTo>
                <a:lnTo>
                  <a:pt x="197192" y="257810"/>
                </a:lnTo>
                <a:close/>
              </a:path>
              <a:path w="256540" h="299719">
                <a:moveTo>
                  <a:pt x="237197" y="257810"/>
                </a:moveTo>
                <a:lnTo>
                  <a:pt x="219290" y="257810"/>
                </a:lnTo>
                <a:lnTo>
                  <a:pt x="219163" y="259080"/>
                </a:lnTo>
                <a:lnTo>
                  <a:pt x="219163" y="260350"/>
                </a:lnTo>
                <a:lnTo>
                  <a:pt x="237324" y="260350"/>
                </a:lnTo>
                <a:lnTo>
                  <a:pt x="237324" y="259080"/>
                </a:lnTo>
                <a:lnTo>
                  <a:pt x="237197" y="257810"/>
                </a:lnTo>
                <a:close/>
              </a:path>
              <a:path w="256540" h="299719">
                <a:moveTo>
                  <a:pt x="35877" y="256540"/>
                </a:moveTo>
                <a:lnTo>
                  <a:pt x="20662" y="256540"/>
                </a:lnTo>
                <a:lnTo>
                  <a:pt x="20650" y="257810"/>
                </a:lnTo>
                <a:lnTo>
                  <a:pt x="35877" y="257810"/>
                </a:lnTo>
                <a:lnTo>
                  <a:pt x="35877" y="256540"/>
                </a:lnTo>
                <a:close/>
              </a:path>
              <a:path w="256540" h="299719">
                <a:moveTo>
                  <a:pt x="75869" y="256540"/>
                </a:moveTo>
                <a:lnTo>
                  <a:pt x="60667" y="256540"/>
                </a:lnTo>
                <a:lnTo>
                  <a:pt x="60667" y="257810"/>
                </a:lnTo>
                <a:lnTo>
                  <a:pt x="75869" y="257810"/>
                </a:lnTo>
                <a:lnTo>
                  <a:pt x="75869" y="256540"/>
                </a:lnTo>
                <a:close/>
              </a:path>
              <a:path w="256540" h="299719">
                <a:moveTo>
                  <a:pt x="115874" y="256540"/>
                </a:moveTo>
                <a:lnTo>
                  <a:pt x="100660" y="256540"/>
                </a:lnTo>
                <a:lnTo>
                  <a:pt x="100660" y="257810"/>
                </a:lnTo>
                <a:lnTo>
                  <a:pt x="115874" y="257810"/>
                </a:lnTo>
                <a:lnTo>
                  <a:pt x="115874" y="256540"/>
                </a:lnTo>
                <a:close/>
              </a:path>
              <a:path w="256540" h="299719">
                <a:moveTo>
                  <a:pt x="154774" y="186690"/>
                </a:moveTo>
                <a:lnTo>
                  <a:pt x="141757" y="186690"/>
                </a:lnTo>
                <a:lnTo>
                  <a:pt x="141757" y="255270"/>
                </a:lnTo>
                <a:lnTo>
                  <a:pt x="140817" y="256540"/>
                </a:lnTo>
                <a:lnTo>
                  <a:pt x="140627" y="256540"/>
                </a:lnTo>
                <a:lnTo>
                  <a:pt x="140627" y="257810"/>
                </a:lnTo>
                <a:lnTo>
                  <a:pt x="155841" y="257810"/>
                </a:lnTo>
                <a:lnTo>
                  <a:pt x="155841" y="256540"/>
                </a:lnTo>
                <a:lnTo>
                  <a:pt x="154774" y="255270"/>
                </a:lnTo>
                <a:lnTo>
                  <a:pt x="154774" y="186690"/>
                </a:lnTo>
                <a:close/>
              </a:path>
              <a:path w="256540" h="299719">
                <a:moveTo>
                  <a:pt x="195846" y="256540"/>
                </a:moveTo>
                <a:lnTo>
                  <a:pt x="180632" y="256540"/>
                </a:lnTo>
                <a:lnTo>
                  <a:pt x="180632" y="257810"/>
                </a:lnTo>
                <a:lnTo>
                  <a:pt x="195846" y="257810"/>
                </a:lnTo>
                <a:lnTo>
                  <a:pt x="195846" y="256540"/>
                </a:lnTo>
                <a:close/>
              </a:path>
              <a:path w="256540" h="299719">
                <a:moveTo>
                  <a:pt x="235851" y="256540"/>
                </a:moveTo>
                <a:lnTo>
                  <a:pt x="220637" y="256540"/>
                </a:lnTo>
                <a:lnTo>
                  <a:pt x="220637" y="257810"/>
                </a:lnTo>
                <a:lnTo>
                  <a:pt x="235851" y="257810"/>
                </a:lnTo>
                <a:lnTo>
                  <a:pt x="235851" y="256540"/>
                </a:lnTo>
                <a:close/>
              </a:path>
              <a:path w="256540" h="299719">
                <a:moveTo>
                  <a:pt x="34772" y="186690"/>
                </a:moveTo>
                <a:lnTo>
                  <a:pt x="21767" y="186690"/>
                </a:lnTo>
                <a:lnTo>
                  <a:pt x="21767" y="255270"/>
                </a:lnTo>
                <a:lnTo>
                  <a:pt x="20840" y="256540"/>
                </a:lnTo>
                <a:lnTo>
                  <a:pt x="35852" y="256540"/>
                </a:lnTo>
                <a:lnTo>
                  <a:pt x="34772" y="255270"/>
                </a:lnTo>
                <a:lnTo>
                  <a:pt x="34772" y="186690"/>
                </a:lnTo>
                <a:close/>
              </a:path>
              <a:path w="256540" h="299719">
                <a:moveTo>
                  <a:pt x="74777" y="186690"/>
                </a:moveTo>
                <a:lnTo>
                  <a:pt x="61760" y="186690"/>
                </a:lnTo>
                <a:lnTo>
                  <a:pt x="61760" y="255270"/>
                </a:lnTo>
                <a:lnTo>
                  <a:pt x="60845" y="256540"/>
                </a:lnTo>
                <a:lnTo>
                  <a:pt x="75844" y="256540"/>
                </a:lnTo>
                <a:lnTo>
                  <a:pt x="74777" y="255270"/>
                </a:lnTo>
                <a:lnTo>
                  <a:pt x="74777" y="186690"/>
                </a:lnTo>
                <a:close/>
              </a:path>
              <a:path w="256540" h="299719">
                <a:moveTo>
                  <a:pt x="114769" y="186690"/>
                </a:moveTo>
                <a:lnTo>
                  <a:pt x="101765" y="186690"/>
                </a:lnTo>
                <a:lnTo>
                  <a:pt x="101765" y="255270"/>
                </a:lnTo>
                <a:lnTo>
                  <a:pt x="100812" y="256540"/>
                </a:lnTo>
                <a:lnTo>
                  <a:pt x="115658" y="256540"/>
                </a:lnTo>
                <a:lnTo>
                  <a:pt x="114769" y="255270"/>
                </a:lnTo>
                <a:lnTo>
                  <a:pt x="114769" y="186690"/>
                </a:lnTo>
                <a:close/>
              </a:path>
              <a:path w="256540" h="299719">
                <a:moveTo>
                  <a:pt x="194767" y="186690"/>
                </a:moveTo>
                <a:lnTo>
                  <a:pt x="181724" y="186690"/>
                </a:lnTo>
                <a:lnTo>
                  <a:pt x="181762" y="255270"/>
                </a:lnTo>
                <a:lnTo>
                  <a:pt x="181533" y="255270"/>
                </a:lnTo>
                <a:lnTo>
                  <a:pt x="180809" y="256540"/>
                </a:lnTo>
                <a:lnTo>
                  <a:pt x="195668" y="256540"/>
                </a:lnTo>
                <a:lnTo>
                  <a:pt x="194767" y="255270"/>
                </a:lnTo>
                <a:lnTo>
                  <a:pt x="194767" y="186690"/>
                </a:lnTo>
                <a:close/>
              </a:path>
              <a:path w="256540" h="299719">
                <a:moveTo>
                  <a:pt x="234746" y="186690"/>
                </a:moveTo>
                <a:lnTo>
                  <a:pt x="221729" y="186690"/>
                </a:lnTo>
                <a:lnTo>
                  <a:pt x="221729" y="255270"/>
                </a:lnTo>
                <a:lnTo>
                  <a:pt x="220814" y="256540"/>
                </a:lnTo>
                <a:lnTo>
                  <a:pt x="235635" y="256540"/>
                </a:lnTo>
                <a:lnTo>
                  <a:pt x="234746" y="255270"/>
                </a:lnTo>
                <a:lnTo>
                  <a:pt x="234746" y="186690"/>
                </a:lnTo>
                <a:close/>
              </a:path>
              <a:path w="256540" h="299719">
                <a:moveTo>
                  <a:pt x="35509" y="184150"/>
                </a:moveTo>
                <a:lnTo>
                  <a:pt x="21018" y="184150"/>
                </a:lnTo>
                <a:lnTo>
                  <a:pt x="21018" y="186690"/>
                </a:lnTo>
                <a:lnTo>
                  <a:pt x="35509" y="186690"/>
                </a:lnTo>
                <a:lnTo>
                  <a:pt x="35509" y="184150"/>
                </a:lnTo>
                <a:close/>
              </a:path>
              <a:path w="256540" h="299719">
                <a:moveTo>
                  <a:pt x="75501" y="184150"/>
                </a:moveTo>
                <a:lnTo>
                  <a:pt x="61010" y="184150"/>
                </a:lnTo>
                <a:lnTo>
                  <a:pt x="61010" y="186690"/>
                </a:lnTo>
                <a:lnTo>
                  <a:pt x="75501" y="186690"/>
                </a:lnTo>
                <a:lnTo>
                  <a:pt x="75501" y="184150"/>
                </a:lnTo>
                <a:close/>
              </a:path>
              <a:path w="256540" h="299719">
                <a:moveTo>
                  <a:pt x="115506" y="184150"/>
                </a:moveTo>
                <a:lnTo>
                  <a:pt x="101015" y="184150"/>
                </a:lnTo>
                <a:lnTo>
                  <a:pt x="101015" y="186690"/>
                </a:lnTo>
                <a:lnTo>
                  <a:pt x="115506" y="186690"/>
                </a:lnTo>
                <a:lnTo>
                  <a:pt x="115506" y="184150"/>
                </a:lnTo>
                <a:close/>
              </a:path>
              <a:path w="256540" h="299719">
                <a:moveTo>
                  <a:pt x="155498" y="184150"/>
                </a:moveTo>
                <a:lnTo>
                  <a:pt x="141008" y="184150"/>
                </a:lnTo>
                <a:lnTo>
                  <a:pt x="141008" y="186690"/>
                </a:lnTo>
                <a:lnTo>
                  <a:pt x="155498" y="186690"/>
                </a:lnTo>
                <a:lnTo>
                  <a:pt x="155498" y="184150"/>
                </a:lnTo>
                <a:close/>
              </a:path>
              <a:path w="256540" h="299719">
                <a:moveTo>
                  <a:pt x="195465" y="184150"/>
                </a:moveTo>
                <a:lnTo>
                  <a:pt x="180974" y="184150"/>
                </a:lnTo>
                <a:lnTo>
                  <a:pt x="180974" y="186690"/>
                </a:lnTo>
                <a:lnTo>
                  <a:pt x="195465" y="186690"/>
                </a:lnTo>
                <a:lnTo>
                  <a:pt x="195465" y="184150"/>
                </a:lnTo>
                <a:close/>
              </a:path>
              <a:path w="256540" h="299719">
                <a:moveTo>
                  <a:pt x="235470" y="184150"/>
                </a:moveTo>
                <a:lnTo>
                  <a:pt x="221005" y="184150"/>
                </a:lnTo>
                <a:lnTo>
                  <a:pt x="221005" y="186690"/>
                </a:lnTo>
                <a:lnTo>
                  <a:pt x="235470" y="186690"/>
                </a:lnTo>
                <a:lnTo>
                  <a:pt x="235470" y="184150"/>
                </a:lnTo>
                <a:close/>
              </a:path>
              <a:path w="256540" h="299719">
                <a:moveTo>
                  <a:pt x="35852" y="182880"/>
                </a:moveTo>
                <a:lnTo>
                  <a:pt x="20713" y="182880"/>
                </a:lnTo>
                <a:lnTo>
                  <a:pt x="20993" y="184150"/>
                </a:lnTo>
                <a:lnTo>
                  <a:pt x="35737" y="184150"/>
                </a:lnTo>
                <a:lnTo>
                  <a:pt x="35852" y="182880"/>
                </a:lnTo>
                <a:close/>
              </a:path>
              <a:path w="256540" h="299719">
                <a:moveTo>
                  <a:pt x="75844" y="182880"/>
                </a:moveTo>
                <a:lnTo>
                  <a:pt x="60693" y="182880"/>
                </a:lnTo>
                <a:lnTo>
                  <a:pt x="60845" y="184150"/>
                </a:lnTo>
                <a:lnTo>
                  <a:pt x="75552" y="184150"/>
                </a:lnTo>
                <a:lnTo>
                  <a:pt x="75844" y="182880"/>
                </a:lnTo>
                <a:close/>
              </a:path>
              <a:path w="256540" h="299719">
                <a:moveTo>
                  <a:pt x="115849" y="182880"/>
                </a:moveTo>
                <a:lnTo>
                  <a:pt x="100685" y="182880"/>
                </a:lnTo>
                <a:lnTo>
                  <a:pt x="100812" y="184150"/>
                </a:lnTo>
                <a:lnTo>
                  <a:pt x="115696" y="184150"/>
                </a:lnTo>
                <a:lnTo>
                  <a:pt x="115849" y="182880"/>
                </a:lnTo>
                <a:close/>
              </a:path>
              <a:path w="256540" h="299719">
                <a:moveTo>
                  <a:pt x="155816" y="182880"/>
                </a:moveTo>
                <a:lnTo>
                  <a:pt x="140690" y="182880"/>
                </a:lnTo>
                <a:lnTo>
                  <a:pt x="140817" y="184150"/>
                </a:lnTo>
                <a:lnTo>
                  <a:pt x="155549" y="184150"/>
                </a:lnTo>
                <a:lnTo>
                  <a:pt x="155816" y="182880"/>
                </a:lnTo>
                <a:close/>
              </a:path>
              <a:path w="256540" h="299719">
                <a:moveTo>
                  <a:pt x="195821" y="182880"/>
                </a:moveTo>
                <a:lnTo>
                  <a:pt x="180657" y="182880"/>
                </a:lnTo>
                <a:lnTo>
                  <a:pt x="180809" y="184150"/>
                </a:lnTo>
                <a:lnTo>
                  <a:pt x="195541" y="184150"/>
                </a:lnTo>
                <a:lnTo>
                  <a:pt x="195821" y="182880"/>
                </a:lnTo>
                <a:close/>
              </a:path>
              <a:path w="256540" h="299719">
                <a:moveTo>
                  <a:pt x="235826" y="182880"/>
                </a:moveTo>
                <a:lnTo>
                  <a:pt x="220687" y="182880"/>
                </a:lnTo>
                <a:lnTo>
                  <a:pt x="220814" y="184150"/>
                </a:lnTo>
                <a:lnTo>
                  <a:pt x="235661" y="184150"/>
                </a:lnTo>
                <a:lnTo>
                  <a:pt x="235826" y="182880"/>
                </a:lnTo>
                <a:close/>
              </a:path>
              <a:path w="256540" h="299719">
                <a:moveTo>
                  <a:pt x="36360" y="177800"/>
                </a:moveTo>
                <a:lnTo>
                  <a:pt x="20192" y="177800"/>
                </a:lnTo>
                <a:lnTo>
                  <a:pt x="20192" y="179070"/>
                </a:lnTo>
                <a:lnTo>
                  <a:pt x="20421" y="180340"/>
                </a:lnTo>
                <a:lnTo>
                  <a:pt x="22313" y="182880"/>
                </a:lnTo>
                <a:lnTo>
                  <a:pt x="34264" y="182880"/>
                </a:lnTo>
                <a:lnTo>
                  <a:pt x="36182" y="181610"/>
                </a:lnTo>
                <a:lnTo>
                  <a:pt x="36271" y="180340"/>
                </a:lnTo>
                <a:lnTo>
                  <a:pt x="36360" y="177800"/>
                </a:lnTo>
                <a:close/>
              </a:path>
              <a:path w="256540" h="299719">
                <a:moveTo>
                  <a:pt x="76352" y="177800"/>
                </a:moveTo>
                <a:lnTo>
                  <a:pt x="60197" y="177800"/>
                </a:lnTo>
                <a:lnTo>
                  <a:pt x="60197" y="179070"/>
                </a:lnTo>
                <a:lnTo>
                  <a:pt x="60413" y="180340"/>
                </a:lnTo>
                <a:lnTo>
                  <a:pt x="62318" y="182880"/>
                </a:lnTo>
                <a:lnTo>
                  <a:pt x="74231" y="182880"/>
                </a:lnTo>
                <a:lnTo>
                  <a:pt x="76174" y="181610"/>
                </a:lnTo>
                <a:lnTo>
                  <a:pt x="76263" y="180340"/>
                </a:lnTo>
                <a:lnTo>
                  <a:pt x="76352" y="177800"/>
                </a:lnTo>
                <a:close/>
              </a:path>
              <a:path w="256540" h="299719">
                <a:moveTo>
                  <a:pt x="116357" y="177800"/>
                </a:moveTo>
                <a:lnTo>
                  <a:pt x="100164" y="177800"/>
                </a:lnTo>
                <a:lnTo>
                  <a:pt x="100164" y="179070"/>
                </a:lnTo>
                <a:lnTo>
                  <a:pt x="100393" y="180340"/>
                </a:lnTo>
                <a:lnTo>
                  <a:pt x="102323" y="182880"/>
                </a:lnTo>
                <a:lnTo>
                  <a:pt x="114236" y="182880"/>
                </a:lnTo>
                <a:lnTo>
                  <a:pt x="116179" y="181610"/>
                </a:lnTo>
                <a:lnTo>
                  <a:pt x="116268" y="180340"/>
                </a:lnTo>
                <a:lnTo>
                  <a:pt x="116357" y="177800"/>
                </a:lnTo>
                <a:close/>
              </a:path>
              <a:path w="256540" h="299719">
                <a:moveTo>
                  <a:pt x="156324" y="177800"/>
                </a:moveTo>
                <a:lnTo>
                  <a:pt x="140169" y="177800"/>
                </a:lnTo>
                <a:lnTo>
                  <a:pt x="140169" y="179070"/>
                </a:lnTo>
                <a:lnTo>
                  <a:pt x="140385" y="180340"/>
                </a:lnTo>
                <a:lnTo>
                  <a:pt x="142290" y="182880"/>
                </a:lnTo>
                <a:lnTo>
                  <a:pt x="154228" y="182880"/>
                </a:lnTo>
                <a:lnTo>
                  <a:pt x="156171" y="181610"/>
                </a:lnTo>
                <a:lnTo>
                  <a:pt x="156248" y="180340"/>
                </a:lnTo>
                <a:lnTo>
                  <a:pt x="156324" y="177800"/>
                </a:lnTo>
                <a:close/>
              </a:path>
              <a:path w="256540" h="299719">
                <a:moveTo>
                  <a:pt x="196329" y="177800"/>
                </a:moveTo>
                <a:lnTo>
                  <a:pt x="180162" y="177800"/>
                </a:lnTo>
                <a:lnTo>
                  <a:pt x="180162" y="179070"/>
                </a:lnTo>
                <a:lnTo>
                  <a:pt x="180378" y="180340"/>
                </a:lnTo>
                <a:lnTo>
                  <a:pt x="182283" y="182880"/>
                </a:lnTo>
                <a:lnTo>
                  <a:pt x="194221" y="182880"/>
                </a:lnTo>
                <a:lnTo>
                  <a:pt x="196164" y="181610"/>
                </a:lnTo>
                <a:lnTo>
                  <a:pt x="196253" y="180340"/>
                </a:lnTo>
                <a:lnTo>
                  <a:pt x="196329" y="177800"/>
                </a:lnTo>
                <a:close/>
              </a:path>
              <a:path w="256540" h="299719">
                <a:moveTo>
                  <a:pt x="236321" y="177800"/>
                </a:moveTo>
                <a:lnTo>
                  <a:pt x="220167" y="177800"/>
                </a:lnTo>
                <a:lnTo>
                  <a:pt x="220167" y="179070"/>
                </a:lnTo>
                <a:lnTo>
                  <a:pt x="220357" y="180340"/>
                </a:lnTo>
                <a:lnTo>
                  <a:pt x="222288" y="182880"/>
                </a:lnTo>
                <a:lnTo>
                  <a:pt x="234416" y="182880"/>
                </a:lnTo>
                <a:lnTo>
                  <a:pt x="236143" y="181610"/>
                </a:lnTo>
                <a:lnTo>
                  <a:pt x="236232" y="180340"/>
                </a:lnTo>
                <a:lnTo>
                  <a:pt x="236321" y="177800"/>
                </a:lnTo>
                <a:close/>
              </a:path>
              <a:path w="256540" h="299719">
                <a:moveTo>
                  <a:pt x="37820" y="173990"/>
                </a:moveTo>
                <a:lnTo>
                  <a:pt x="18745" y="173990"/>
                </a:lnTo>
                <a:lnTo>
                  <a:pt x="18745" y="177800"/>
                </a:lnTo>
                <a:lnTo>
                  <a:pt x="37820" y="177800"/>
                </a:lnTo>
                <a:lnTo>
                  <a:pt x="37820" y="173990"/>
                </a:lnTo>
                <a:close/>
              </a:path>
              <a:path w="256540" h="299719">
                <a:moveTo>
                  <a:pt x="77825" y="173990"/>
                </a:moveTo>
                <a:lnTo>
                  <a:pt x="58737" y="173990"/>
                </a:lnTo>
                <a:lnTo>
                  <a:pt x="58737" y="177800"/>
                </a:lnTo>
                <a:lnTo>
                  <a:pt x="77825" y="177800"/>
                </a:lnTo>
                <a:lnTo>
                  <a:pt x="77825" y="173990"/>
                </a:lnTo>
                <a:close/>
              </a:path>
              <a:path w="256540" h="299719">
                <a:moveTo>
                  <a:pt x="117805" y="173990"/>
                </a:moveTo>
                <a:lnTo>
                  <a:pt x="98742" y="173990"/>
                </a:lnTo>
                <a:lnTo>
                  <a:pt x="98742" y="177800"/>
                </a:lnTo>
                <a:lnTo>
                  <a:pt x="117805" y="177800"/>
                </a:lnTo>
                <a:lnTo>
                  <a:pt x="117805" y="173990"/>
                </a:lnTo>
                <a:close/>
              </a:path>
              <a:path w="256540" h="299719">
                <a:moveTo>
                  <a:pt x="157797" y="173990"/>
                </a:moveTo>
                <a:lnTo>
                  <a:pt x="138709" y="173990"/>
                </a:lnTo>
                <a:lnTo>
                  <a:pt x="138709" y="177800"/>
                </a:lnTo>
                <a:lnTo>
                  <a:pt x="157797" y="177800"/>
                </a:lnTo>
                <a:lnTo>
                  <a:pt x="157797" y="173990"/>
                </a:lnTo>
                <a:close/>
              </a:path>
              <a:path w="256540" h="299719">
                <a:moveTo>
                  <a:pt x="197815" y="173990"/>
                </a:moveTo>
                <a:lnTo>
                  <a:pt x="178714" y="173990"/>
                </a:lnTo>
                <a:lnTo>
                  <a:pt x="178714" y="177800"/>
                </a:lnTo>
                <a:lnTo>
                  <a:pt x="197815" y="177800"/>
                </a:lnTo>
                <a:lnTo>
                  <a:pt x="197815" y="173990"/>
                </a:lnTo>
                <a:close/>
              </a:path>
              <a:path w="256540" h="299719">
                <a:moveTo>
                  <a:pt x="237794" y="173990"/>
                </a:moveTo>
                <a:lnTo>
                  <a:pt x="218693" y="173990"/>
                </a:lnTo>
                <a:lnTo>
                  <a:pt x="218693" y="177800"/>
                </a:lnTo>
                <a:lnTo>
                  <a:pt x="237794" y="177800"/>
                </a:lnTo>
                <a:lnTo>
                  <a:pt x="237794" y="173990"/>
                </a:lnTo>
                <a:close/>
              </a:path>
              <a:path w="256540" h="299719">
                <a:moveTo>
                  <a:pt x="246735" y="161290"/>
                </a:moveTo>
                <a:lnTo>
                  <a:pt x="9702" y="161290"/>
                </a:lnTo>
                <a:lnTo>
                  <a:pt x="10807" y="163830"/>
                </a:lnTo>
                <a:lnTo>
                  <a:pt x="12598" y="173990"/>
                </a:lnTo>
                <a:lnTo>
                  <a:pt x="243852" y="173990"/>
                </a:lnTo>
                <a:lnTo>
                  <a:pt x="245681" y="163830"/>
                </a:lnTo>
                <a:lnTo>
                  <a:pt x="246735" y="161290"/>
                </a:lnTo>
                <a:close/>
              </a:path>
              <a:path w="256540" h="299719">
                <a:moveTo>
                  <a:pt x="250951" y="154940"/>
                </a:moveTo>
                <a:lnTo>
                  <a:pt x="5613" y="154940"/>
                </a:lnTo>
                <a:lnTo>
                  <a:pt x="5803" y="156210"/>
                </a:lnTo>
                <a:lnTo>
                  <a:pt x="7492" y="161290"/>
                </a:lnTo>
                <a:lnTo>
                  <a:pt x="249034" y="161290"/>
                </a:lnTo>
                <a:lnTo>
                  <a:pt x="250723" y="156210"/>
                </a:lnTo>
                <a:lnTo>
                  <a:pt x="250951" y="154940"/>
                </a:lnTo>
                <a:close/>
              </a:path>
              <a:path w="256540" h="299719">
                <a:moveTo>
                  <a:pt x="128244" y="128270"/>
                </a:moveTo>
                <a:lnTo>
                  <a:pt x="6248" y="154940"/>
                </a:lnTo>
                <a:lnTo>
                  <a:pt x="250278" y="154940"/>
                </a:lnTo>
                <a:lnTo>
                  <a:pt x="128244" y="128270"/>
                </a:lnTo>
                <a:close/>
              </a:path>
              <a:path w="256540" h="299719">
                <a:moveTo>
                  <a:pt x="181673" y="111760"/>
                </a:moveTo>
                <a:lnTo>
                  <a:pt x="75031" y="111760"/>
                </a:lnTo>
                <a:lnTo>
                  <a:pt x="75031" y="121920"/>
                </a:lnTo>
                <a:lnTo>
                  <a:pt x="73583" y="123190"/>
                </a:lnTo>
                <a:lnTo>
                  <a:pt x="72389" y="123190"/>
                </a:lnTo>
                <a:lnTo>
                  <a:pt x="72389" y="132080"/>
                </a:lnTo>
                <a:lnTo>
                  <a:pt x="128308" y="119380"/>
                </a:lnTo>
                <a:lnTo>
                  <a:pt x="181673" y="119380"/>
                </a:lnTo>
                <a:lnTo>
                  <a:pt x="181673" y="111760"/>
                </a:lnTo>
                <a:close/>
              </a:path>
              <a:path w="256540" h="299719">
                <a:moveTo>
                  <a:pt x="181673" y="119380"/>
                </a:moveTo>
                <a:lnTo>
                  <a:pt x="128409" y="119380"/>
                </a:lnTo>
                <a:lnTo>
                  <a:pt x="184340" y="132080"/>
                </a:lnTo>
                <a:lnTo>
                  <a:pt x="184340" y="123190"/>
                </a:lnTo>
                <a:lnTo>
                  <a:pt x="183108" y="123190"/>
                </a:lnTo>
                <a:lnTo>
                  <a:pt x="181673" y="121920"/>
                </a:lnTo>
                <a:lnTo>
                  <a:pt x="181673" y="119380"/>
                </a:lnTo>
                <a:close/>
              </a:path>
              <a:path w="256540" h="299719">
                <a:moveTo>
                  <a:pt x="184683" y="107950"/>
                </a:moveTo>
                <a:lnTo>
                  <a:pt x="72034" y="107950"/>
                </a:lnTo>
                <a:lnTo>
                  <a:pt x="73190" y="109220"/>
                </a:lnTo>
                <a:lnTo>
                  <a:pt x="73190" y="111760"/>
                </a:lnTo>
                <a:lnTo>
                  <a:pt x="183502" y="111760"/>
                </a:lnTo>
                <a:lnTo>
                  <a:pt x="183502" y="109220"/>
                </a:lnTo>
                <a:lnTo>
                  <a:pt x="184683" y="107950"/>
                </a:lnTo>
                <a:close/>
              </a:path>
              <a:path w="256540" h="299719">
                <a:moveTo>
                  <a:pt x="185585" y="105410"/>
                </a:moveTo>
                <a:lnTo>
                  <a:pt x="71145" y="105410"/>
                </a:lnTo>
                <a:lnTo>
                  <a:pt x="71145" y="107950"/>
                </a:lnTo>
                <a:lnTo>
                  <a:pt x="185585" y="107950"/>
                </a:lnTo>
                <a:lnTo>
                  <a:pt x="185585" y="105410"/>
                </a:lnTo>
                <a:close/>
              </a:path>
              <a:path w="256540" h="299719">
                <a:moveTo>
                  <a:pt x="182638" y="101600"/>
                </a:moveTo>
                <a:lnTo>
                  <a:pt x="74091" y="101600"/>
                </a:lnTo>
                <a:lnTo>
                  <a:pt x="74117" y="105410"/>
                </a:lnTo>
                <a:lnTo>
                  <a:pt x="182613" y="105410"/>
                </a:lnTo>
                <a:lnTo>
                  <a:pt x="182638" y="101600"/>
                </a:lnTo>
                <a:close/>
              </a:path>
              <a:path w="256540" h="299719">
                <a:moveTo>
                  <a:pt x="179755" y="99060"/>
                </a:moveTo>
                <a:lnTo>
                  <a:pt x="76949" y="99060"/>
                </a:lnTo>
                <a:lnTo>
                  <a:pt x="76949" y="101600"/>
                </a:lnTo>
                <a:lnTo>
                  <a:pt x="179755" y="101600"/>
                </a:lnTo>
                <a:lnTo>
                  <a:pt x="179755" y="99060"/>
                </a:lnTo>
                <a:close/>
              </a:path>
              <a:path w="256540" h="299719">
                <a:moveTo>
                  <a:pt x="140995" y="40640"/>
                </a:moveTo>
                <a:lnTo>
                  <a:pt x="115696" y="40640"/>
                </a:lnTo>
                <a:lnTo>
                  <a:pt x="112191" y="41910"/>
                </a:lnTo>
                <a:lnTo>
                  <a:pt x="112128" y="44450"/>
                </a:lnTo>
                <a:lnTo>
                  <a:pt x="107001" y="46990"/>
                </a:lnTo>
                <a:lnTo>
                  <a:pt x="80213" y="85090"/>
                </a:lnTo>
                <a:lnTo>
                  <a:pt x="79374" y="99060"/>
                </a:lnTo>
                <a:lnTo>
                  <a:pt x="177342" y="99060"/>
                </a:lnTo>
                <a:lnTo>
                  <a:pt x="162359" y="57150"/>
                </a:lnTo>
                <a:lnTo>
                  <a:pt x="144614" y="44450"/>
                </a:lnTo>
                <a:lnTo>
                  <a:pt x="144513" y="41910"/>
                </a:lnTo>
                <a:lnTo>
                  <a:pt x="140995" y="40640"/>
                </a:lnTo>
                <a:close/>
              </a:path>
              <a:path w="256540" h="299719">
                <a:moveTo>
                  <a:pt x="138620" y="36830"/>
                </a:moveTo>
                <a:lnTo>
                  <a:pt x="118046" y="36830"/>
                </a:lnTo>
                <a:lnTo>
                  <a:pt x="118770" y="38100"/>
                </a:lnTo>
                <a:lnTo>
                  <a:pt x="118744" y="39370"/>
                </a:lnTo>
                <a:lnTo>
                  <a:pt x="118046" y="40640"/>
                </a:lnTo>
                <a:lnTo>
                  <a:pt x="138645" y="40640"/>
                </a:lnTo>
                <a:lnTo>
                  <a:pt x="137947" y="39370"/>
                </a:lnTo>
                <a:lnTo>
                  <a:pt x="137921" y="38100"/>
                </a:lnTo>
                <a:lnTo>
                  <a:pt x="138620" y="36830"/>
                </a:lnTo>
                <a:close/>
              </a:path>
              <a:path w="256540" h="299719">
                <a:moveTo>
                  <a:pt x="140246" y="34290"/>
                </a:moveTo>
                <a:lnTo>
                  <a:pt x="116408" y="34290"/>
                </a:lnTo>
                <a:lnTo>
                  <a:pt x="116408" y="36830"/>
                </a:lnTo>
                <a:lnTo>
                  <a:pt x="140246" y="36830"/>
                </a:lnTo>
                <a:lnTo>
                  <a:pt x="140246" y="34290"/>
                </a:lnTo>
                <a:close/>
              </a:path>
              <a:path w="256540" h="299719">
                <a:moveTo>
                  <a:pt x="136182" y="30480"/>
                </a:moveTo>
                <a:lnTo>
                  <a:pt x="120548" y="30480"/>
                </a:lnTo>
                <a:lnTo>
                  <a:pt x="120014" y="31750"/>
                </a:lnTo>
                <a:lnTo>
                  <a:pt x="120014" y="33020"/>
                </a:lnTo>
                <a:lnTo>
                  <a:pt x="119799" y="34290"/>
                </a:lnTo>
                <a:lnTo>
                  <a:pt x="136931" y="34290"/>
                </a:lnTo>
                <a:lnTo>
                  <a:pt x="136677" y="33020"/>
                </a:lnTo>
                <a:lnTo>
                  <a:pt x="136677" y="31750"/>
                </a:lnTo>
                <a:lnTo>
                  <a:pt x="136182" y="30480"/>
                </a:lnTo>
                <a:close/>
              </a:path>
              <a:path w="256540" h="299719">
                <a:moveTo>
                  <a:pt x="135775" y="16510"/>
                </a:moveTo>
                <a:lnTo>
                  <a:pt x="120942" y="16510"/>
                </a:lnTo>
                <a:lnTo>
                  <a:pt x="120942" y="30480"/>
                </a:lnTo>
                <a:lnTo>
                  <a:pt x="135775" y="30480"/>
                </a:lnTo>
                <a:lnTo>
                  <a:pt x="135775" y="16510"/>
                </a:lnTo>
                <a:close/>
              </a:path>
              <a:path w="256540" h="299719">
                <a:moveTo>
                  <a:pt x="136982" y="15240"/>
                </a:moveTo>
                <a:lnTo>
                  <a:pt x="119748" y="15240"/>
                </a:lnTo>
                <a:lnTo>
                  <a:pt x="119748" y="16510"/>
                </a:lnTo>
                <a:lnTo>
                  <a:pt x="136982" y="16510"/>
                </a:lnTo>
                <a:lnTo>
                  <a:pt x="136982" y="15240"/>
                </a:lnTo>
                <a:close/>
              </a:path>
              <a:path w="256540" h="299719">
                <a:moveTo>
                  <a:pt x="135661" y="12700"/>
                </a:moveTo>
                <a:lnTo>
                  <a:pt x="121069" y="12700"/>
                </a:lnTo>
                <a:lnTo>
                  <a:pt x="121069" y="13970"/>
                </a:lnTo>
                <a:lnTo>
                  <a:pt x="120891" y="15240"/>
                </a:lnTo>
                <a:lnTo>
                  <a:pt x="135801" y="15240"/>
                </a:lnTo>
                <a:lnTo>
                  <a:pt x="135661" y="13970"/>
                </a:lnTo>
                <a:lnTo>
                  <a:pt x="135661" y="12700"/>
                </a:lnTo>
                <a:close/>
              </a:path>
              <a:path w="256540" h="299719">
                <a:moveTo>
                  <a:pt x="136982" y="11430"/>
                </a:moveTo>
                <a:lnTo>
                  <a:pt x="119748" y="11430"/>
                </a:lnTo>
                <a:lnTo>
                  <a:pt x="119748" y="12700"/>
                </a:lnTo>
                <a:lnTo>
                  <a:pt x="136982" y="12700"/>
                </a:lnTo>
                <a:lnTo>
                  <a:pt x="136982" y="11430"/>
                </a:lnTo>
                <a:close/>
              </a:path>
              <a:path w="256540" h="299719">
                <a:moveTo>
                  <a:pt x="130149" y="3810"/>
                </a:moveTo>
                <a:lnTo>
                  <a:pt x="126580" y="3810"/>
                </a:lnTo>
                <a:lnTo>
                  <a:pt x="126288" y="5080"/>
                </a:lnTo>
                <a:lnTo>
                  <a:pt x="126263" y="6350"/>
                </a:lnTo>
                <a:lnTo>
                  <a:pt x="123939" y="8890"/>
                </a:lnTo>
                <a:lnTo>
                  <a:pt x="121297" y="10160"/>
                </a:lnTo>
                <a:lnTo>
                  <a:pt x="121069" y="11430"/>
                </a:lnTo>
                <a:lnTo>
                  <a:pt x="135635" y="11430"/>
                </a:lnTo>
                <a:lnTo>
                  <a:pt x="135394" y="10160"/>
                </a:lnTo>
                <a:lnTo>
                  <a:pt x="135102" y="10160"/>
                </a:lnTo>
                <a:lnTo>
                  <a:pt x="132778" y="8890"/>
                </a:lnTo>
                <a:lnTo>
                  <a:pt x="130428" y="6350"/>
                </a:lnTo>
                <a:lnTo>
                  <a:pt x="130428" y="5080"/>
                </a:lnTo>
                <a:lnTo>
                  <a:pt x="130149" y="3810"/>
                </a:lnTo>
                <a:close/>
              </a:path>
              <a:path w="256540" h="299719">
                <a:moveTo>
                  <a:pt x="128409" y="0"/>
                </a:moveTo>
                <a:lnTo>
                  <a:pt x="127114" y="2540"/>
                </a:lnTo>
                <a:lnTo>
                  <a:pt x="127114" y="3810"/>
                </a:lnTo>
                <a:lnTo>
                  <a:pt x="129578" y="3810"/>
                </a:lnTo>
                <a:lnTo>
                  <a:pt x="129578" y="2540"/>
                </a:lnTo>
                <a:lnTo>
                  <a:pt x="128409" y="0"/>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444500" y="2514251"/>
            <a:ext cx="9185275" cy="1886991"/>
          </a:xfrm>
          <a:prstGeom prst="rect">
            <a:avLst/>
          </a:prstGeom>
        </p:spPr>
        <p:txBody>
          <a:bodyPr vert="horz" wrap="square" lIns="0" tIns="12700" rIns="0" bIns="0" rtlCol="0">
            <a:spAutoFit/>
          </a:bodyPr>
          <a:lstStyle/>
          <a:p>
            <a:pPr marL="12700">
              <a:lnSpc>
                <a:spcPts val="4980"/>
              </a:lnSpc>
              <a:spcBef>
                <a:spcPts val="100"/>
              </a:spcBef>
            </a:pPr>
            <a:r>
              <a:rPr lang="en-GB" sz="3800" b="1" dirty="0">
                <a:solidFill>
                  <a:schemeClr val="bg1"/>
                </a:solidFill>
              </a:rPr>
              <a:t>Tropes of Academic </a:t>
            </a:r>
            <a:r>
              <a:rPr lang="en-GB" sz="3800" b="1" dirty="0" err="1">
                <a:solidFill>
                  <a:schemeClr val="bg1"/>
                </a:solidFill>
              </a:rPr>
              <a:t>Extractivism</a:t>
            </a:r>
            <a:r>
              <a:rPr lang="en-GB" sz="3800" b="1" dirty="0">
                <a:solidFill>
                  <a:schemeClr val="bg1"/>
                </a:solidFill>
              </a:rPr>
              <a:t> and Omissions in Urban Studies</a:t>
            </a:r>
            <a:br>
              <a:rPr lang="en-GB" sz="3800" b="1" dirty="0">
                <a:solidFill>
                  <a:schemeClr val="bg1"/>
                </a:solidFill>
              </a:rPr>
            </a:br>
            <a:r>
              <a:rPr lang="en-GB" sz="3500" b="1" dirty="0">
                <a:solidFill>
                  <a:schemeClr val="bg1"/>
                </a:solidFill>
              </a:rPr>
              <a:t>RGS-IBG Conference 2025 </a:t>
            </a:r>
            <a:endParaRPr sz="3500" b="1" dirty="0">
              <a:solidFill>
                <a:schemeClr val="bg1"/>
              </a:solidFill>
            </a:endParaRPr>
          </a:p>
        </p:txBody>
      </p:sp>
      <p:sp>
        <p:nvSpPr>
          <p:cNvPr id="11" name="object 6">
            <a:extLst>
              <a:ext uri="{FF2B5EF4-FFF2-40B4-BE49-F238E27FC236}">
                <a16:creationId xmlns:a16="http://schemas.microsoft.com/office/drawing/2014/main" id="{74D909CC-4F44-CBAD-8B4B-5F51E04F9844}"/>
              </a:ext>
            </a:extLst>
          </p:cNvPr>
          <p:cNvSpPr txBox="1">
            <a:spLocks/>
          </p:cNvSpPr>
          <p:nvPr/>
        </p:nvSpPr>
        <p:spPr>
          <a:xfrm>
            <a:off x="487362" y="4800600"/>
            <a:ext cx="9185275" cy="1229439"/>
          </a:xfrm>
          <a:prstGeom prst="rect">
            <a:avLst/>
          </a:prstGeom>
        </p:spPr>
        <p:txBody>
          <a:bodyPr vert="horz" wrap="square" lIns="0" tIns="12700" rIns="0" bIns="0" rtlCol="0">
            <a:spAutoFit/>
          </a:bodyPr>
          <a:lstStyle>
            <a:lvl1pPr>
              <a:defRPr b="1">
                <a:latin typeface="+mn-lt"/>
                <a:ea typeface="+mj-ea"/>
                <a:cs typeface="+mj-cs"/>
              </a:defRPr>
            </a:lvl1pPr>
          </a:lstStyle>
          <a:p>
            <a:pPr marL="12700">
              <a:lnSpc>
                <a:spcPts val="4980"/>
              </a:lnSpc>
              <a:spcBef>
                <a:spcPts val="100"/>
              </a:spcBef>
            </a:pPr>
            <a:r>
              <a:rPr lang="en-GB" sz="2800" kern="0" dirty="0">
                <a:solidFill>
                  <a:schemeClr val="bg1"/>
                </a:solidFill>
              </a:rPr>
              <a:t>Vafa </a:t>
            </a:r>
            <a:r>
              <a:rPr lang="en-GB" sz="2800" kern="0" dirty="0" err="1">
                <a:solidFill>
                  <a:schemeClr val="bg1"/>
                </a:solidFill>
              </a:rPr>
              <a:t>Dianati</a:t>
            </a:r>
            <a:r>
              <a:rPr lang="en-GB" sz="2800" kern="0" dirty="0">
                <a:solidFill>
                  <a:schemeClr val="bg1"/>
                </a:solidFill>
              </a:rPr>
              <a:t>, Raktim Ray; DPU, UCL</a:t>
            </a:r>
          </a:p>
          <a:p>
            <a:pPr marL="12700">
              <a:lnSpc>
                <a:spcPts val="4980"/>
              </a:lnSpc>
              <a:spcBef>
                <a:spcPts val="100"/>
              </a:spcBef>
            </a:pPr>
            <a:r>
              <a:rPr lang="en-GB" sz="2800" kern="0" dirty="0">
                <a:solidFill>
                  <a:schemeClr val="bg1"/>
                </a:solidFill>
              </a:rPr>
              <a:t>Md </a:t>
            </a:r>
            <a:r>
              <a:rPr lang="en-GB" sz="2800" kern="0" dirty="0" err="1">
                <a:solidFill>
                  <a:schemeClr val="bg1"/>
                </a:solidFill>
              </a:rPr>
              <a:t>Shajedur</a:t>
            </a:r>
            <a:r>
              <a:rPr lang="en-GB" sz="2800" kern="0" dirty="0">
                <a:solidFill>
                  <a:schemeClr val="bg1"/>
                </a:solidFill>
              </a:rPr>
              <a:t> Rahman; University of Birmingham </a:t>
            </a:r>
          </a:p>
        </p:txBody>
      </p:sp>
    </p:spTree>
    <p:extLst>
      <p:ext uri="{BB962C8B-B14F-4D97-AF65-F5344CB8AC3E}">
        <p14:creationId xmlns:p14="http://schemas.microsoft.com/office/powerpoint/2010/main" val="2585803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FA1E2A-E852-8A42-BDCF-45BCCDBFBB73}"/>
              </a:ext>
            </a:extLst>
          </p:cNvPr>
          <p:cNvSpPr txBox="1"/>
          <p:nvPr/>
        </p:nvSpPr>
        <p:spPr>
          <a:xfrm>
            <a:off x="5994400" y="4179732"/>
            <a:ext cx="3696143" cy="307777"/>
          </a:xfrm>
          <a:prstGeom prst="rect">
            <a:avLst/>
          </a:prstGeom>
          <a:noFill/>
        </p:spPr>
        <p:txBody>
          <a:bodyPr wrap="square" rtlCol="0">
            <a:spAutoFit/>
          </a:bodyPr>
          <a:lstStyle/>
          <a:p>
            <a:pPr algn="ctr"/>
            <a:r>
              <a:rPr lang="en-GB" sz="1400" dirty="0"/>
              <a:t>Source: The Book Seller Webpage </a:t>
            </a:r>
          </a:p>
        </p:txBody>
      </p:sp>
      <p:sp>
        <p:nvSpPr>
          <p:cNvPr id="11" name="TextBox 10">
            <a:extLst>
              <a:ext uri="{FF2B5EF4-FFF2-40B4-BE49-F238E27FC236}">
                <a16:creationId xmlns:a16="http://schemas.microsoft.com/office/drawing/2014/main" id="{FB06D506-A835-AB42-BF3C-C21AED2DA941}"/>
              </a:ext>
            </a:extLst>
          </p:cNvPr>
          <p:cNvSpPr txBox="1"/>
          <p:nvPr/>
        </p:nvSpPr>
        <p:spPr>
          <a:xfrm>
            <a:off x="144214" y="152400"/>
            <a:ext cx="9651242" cy="492443"/>
          </a:xfrm>
          <a:prstGeom prst="rect">
            <a:avLst/>
          </a:prstGeom>
          <a:noFill/>
        </p:spPr>
        <p:txBody>
          <a:bodyPr wrap="square" rtlCol="0">
            <a:spAutoFit/>
          </a:bodyPr>
          <a:lstStyle/>
          <a:p>
            <a:r>
              <a:rPr lang="en-GB" sz="2600" b="1" dirty="0"/>
              <a:t>Introduction </a:t>
            </a:r>
          </a:p>
        </p:txBody>
      </p:sp>
      <p:sp>
        <p:nvSpPr>
          <p:cNvPr id="12" name="TextBox 11">
            <a:extLst>
              <a:ext uri="{FF2B5EF4-FFF2-40B4-BE49-F238E27FC236}">
                <a16:creationId xmlns:a16="http://schemas.microsoft.com/office/drawing/2014/main" id="{A27AE032-BDA1-DD40-8D21-017EA6E9EE33}"/>
              </a:ext>
            </a:extLst>
          </p:cNvPr>
          <p:cNvSpPr txBox="1"/>
          <p:nvPr/>
        </p:nvSpPr>
        <p:spPr>
          <a:xfrm>
            <a:off x="119887" y="644843"/>
            <a:ext cx="5712002" cy="7104509"/>
          </a:xfrm>
          <a:prstGeom prst="rect">
            <a:avLst/>
          </a:prstGeom>
          <a:noFill/>
        </p:spPr>
        <p:txBody>
          <a:bodyPr wrap="square" rtlCol="0">
            <a:spAutoFit/>
          </a:bodyPr>
          <a:lstStyle/>
          <a:p>
            <a:pPr>
              <a:lnSpc>
                <a:spcPct val="150000"/>
              </a:lnSpc>
            </a:pPr>
            <a:r>
              <a:rPr lang="en-GB" dirty="0"/>
              <a:t>A1: A1’s paper from one of their doctoral chapters was rejected because the editor felt methodologically it was not ‘ethnographic enough’ and the fieldwork duration was not sufficient (fieldwork location was A1’s own home country and community, a site A1 is very familiar with)</a:t>
            </a:r>
          </a:p>
          <a:p>
            <a:pPr>
              <a:lnSpc>
                <a:spcPct val="150000"/>
              </a:lnSpc>
            </a:pPr>
            <a:r>
              <a:rPr lang="en-GB" dirty="0"/>
              <a:t>A2: When a paper was submitted to a high-ranking journal for a special issue, after several rounds of revisions, at the end A2 was asked to cite an article (published after a year while the revision was going on) which was not directly relevant to their work but published by a leading academic, part of the editorial board. </a:t>
            </a:r>
          </a:p>
          <a:p>
            <a:pPr>
              <a:lnSpc>
                <a:spcPct val="150000"/>
              </a:lnSpc>
            </a:pPr>
            <a:r>
              <a:rPr lang="en-GB" dirty="0"/>
              <a:t>A3: A paper was rejected and the ground for the rejection by the editor as the case study (non-western) is not well linked to specificities of the global knowledge (read western). </a:t>
            </a:r>
          </a:p>
        </p:txBody>
      </p:sp>
      <p:pic>
        <p:nvPicPr>
          <p:cNvPr id="6" name="Picture 5">
            <a:extLst>
              <a:ext uri="{FF2B5EF4-FFF2-40B4-BE49-F238E27FC236}">
                <a16:creationId xmlns:a16="http://schemas.microsoft.com/office/drawing/2014/main" id="{55EB8F31-CE4A-BFB1-B489-4FBE34895910}"/>
              </a:ext>
            </a:extLst>
          </p:cNvPr>
          <p:cNvPicPr>
            <a:picLocks noChangeAspect="1"/>
          </p:cNvPicPr>
          <p:nvPr/>
        </p:nvPicPr>
        <p:blipFill>
          <a:blip r:embed="rId2"/>
          <a:stretch>
            <a:fillRect/>
          </a:stretch>
        </p:blipFill>
        <p:spPr>
          <a:xfrm>
            <a:off x="5994400" y="795097"/>
            <a:ext cx="3696143" cy="3384636"/>
          </a:xfrm>
          <a:prstGeom prst="rect">
            <a:avLst/>
          </a:prstGeom>
        </p:spPr>
      </p:pic>
      <p:sp>
        <p:nvSpPr>
          <p:cNvPr id="8" name="TextBox 7">
            <a:extLst>
              <a:ext uri="{FF2B5EF4-FFF2-40B4-BE49-F238E27FC236}">
                <a16:creationId xmlns:a16="http://schemas.microsoft.com/office/drawing/2014/main" id="{38E0B354-0ADD-51BA-2DE4-E16817FBC45D}"/>
              </a:ext>
            </a:extLst>
          </p:cNvPr>
          <p:cNvSpPr txBox="1"/>
          <p:nvPr/>
        </p:nvSpPr>
        <p:spPr>
          <a:xfrm>
            <a:off x="6019442" y="4953000"/>
            <a:ext cx="3696143" cy="1477328"/>
          </a:xfrm>
          <a:prstGeom prst="rect">
            <a:avLst/>
          </a:prstGeom>
          <a:noFill/>
        </p:spPr>
        <p:txBody>
          <a:bodyPr wrap="square" rtlCol="0">
            <a:spAutoFit/>
          </a:bodyPr>
          <a:lstStyle/>
          <a:p>
            <a:r>
              <a:rPr lang="en-GB" dirty="0"/>
              <a:t>3 tropes: a) politics of citation</a:t>
            </a:r>
          </a:p>
          <a:p>
            <a:r>
              <a:rPr lang="en-GB" dirty="0"/>
              <a:t>b) valorisation of certain knowledge at the expense of others </a:t>
            </a:r>
          </a:p>
          <a:p>
            <a:r>
              <a:rPr lang="en-GB" dirty="0"/>
              <a:t>c) politics of qualification </a:t>
            </a:r>
          </a:p>
        </p:txBody>
      </p:sp>
    </p:spTree>
    <p:extLst>
      <p:ext uri="{BB962C8B-B14F-4D97-AF65-F5344CB8AC3E}">
        <p14:creationId xmlns:p14="http://schemas.microsoft.com/office/powerpoint/2010/main" val="12395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8E1CC-A326-6351-C04B-C0529317A62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2B383A71-42B8-A362-5C8E-D8506C3EFAA3}"/>
              </a:ext>
            </a:extLst>
          </p:cNvPr>
          <p:cNvSpPr txBox="1"/>
          <p:nvPr/>
        </p:nvSpPr>
        <p:spPr>
          <a:xfrm>
            <a:off x="144214" y="152400"/>
            <a:ext cx="9651242" cy="492443"/>
          </a:xfrm>
          <a:prstGeom prst="rect">
            <a:avLst/>
          </a:prstGeom>
          <a:noFill/>
        </p:spPr>
        <p:txBody>
          <a:bodyPr wrap="square" rtlCol="0">
            <a:spAutoFit/>
          </a:bodyPr>
          <a:lstStyle/>
          <a:p>
            <a:r>
              <a:rPr lang="en-GB" sz="2600" b="1" dirty="0"/>
              <a:t>Logics of Omission/ Erasure/ Appropriation </a:t>
            </a:r>
          </a:p>
        </p:txBody>
      </p:sp>
      <p:sp>
        <p:nvSpPr>
          <p:cNvPr id="12" name="TextBox 11">
            <a:extLst>
              <a:ext uri="{FF2B5EF4-FFF2-40B4-BE49-F238E27FC236}">
                <a16:creationId xmlns:a16="http://schemas.microsoft.com/office/drawing/2014/main" id="{8CAAF06A-65DA-EDE7-8C0C-6DF5895BDF35}"/>
              </a:ext>
            </a:extLst>
          </p:cNvPr>
          <p:cNvSpPr txBox="1"/>
          <p:nvPr/>
        </p:nvSpPr>
        <p:spPr>
          <a:xfrm>
            <a:off x="119887" y="644843"/>
            <a:ext cx="4655314" cy="5442452"/>
          </a:xfrm>
          <a:prstGeom prst="rect">
            <a:avLst/>
          </a:prstGeom>
          <a:noFill/>
        </p:spPr>
        <p:txBody>
          <a:bodyPr wrap="square" rtlCol="0">
            <a:spAutoFit/>
          </a:bodyPr>
          <a:lstStyle/>
          <a:p>
            <a:pPr marL="285750" indent="-285750">
              <a:lnSpc>
                <a:spcPct val="150000"/>
              </a:lnSpc>
              <a:buFont typeface="Wingdings" pitchFamily="2" charset="2"/>
              <a:buChar char="q"/>
            </a:pPr>
            <a:r>
              <a:rPr lang="en-GB" dirty="0"/>
              <a:t>Perpetuating the inequal power relations that exists between the north and the south which disproportionately benefits the north (Cruz and Luke, 2020)</a:t>
            </a:r>
          </a:p>
          <a:p>
            <a:pPr marL="285750" indent="-285750" algn="just">
              <a:lnSpc>
                <a:spcPct val="150000"/>
              </a:lnSpc>
              <a:buFont typeface="Wingdings" pitchFamily="2" charset="2"/>
              <a:buChar char="q"/>
            </a:pPr>
            <a:r>
              <a:rPr lang="en-GB" dirty="0"/>
              <a:t>Reinforces colonial authority over black/indigenous/ non-western knowledge systems or to fetishize knowledge designed to propel settler colonial logics (Simpson, 2014)</a:t>
            </a:r>
          </a:p>
          <a:p>
            <a:pPr marL="285750" indent="-285750">
              <a:lnSpc>
                <a:spcPct val="150000"/>
              </a:lnSpc>
              <a:buFont typeface="Wingdings" pitchFamily="2" charset="2"/>
              <a:buChar char="q"/>
            </a:pPr>
            <a:r>
              <a:rPr lang="en-GB" dirty="0"/>
              <a:t> Creates ‘jargon’ or conceptual apparatus to isolate academia from engaging in dialogues with insurgent social forces (</a:t>
            </a:r>
            <a:r>
              <a:rPr lang="en-GB" dirty="0" err="1"/>
              <a:t>Cusicanqui</a:t>
            </a:r>
            <a:r>
              <a:rPr lang="en-GB" dirty="0"/>
              <a:t>, 2012) </a:t>
            </a:r>
          </a:p>
        </p:txBody>
      </p:sp>
      <p:pic>
        <p:nvPicPr>
          <p:cNvPr id="2" name="Picture 1">
            <a:extLst>
              <a:ext uri="{FF2B5EF4-FFF2-40B4-BE49-F238E27FC236}">
                <a16:creationId xmlns:a16="http://schemas.microsoft.com/office/drawing/2014/main" id="{1D158150-ABEC-E804-5E45-501EFC850F63}"/>
              </a:ext>
            </a:extLst>
          </p:cNvPr>
          <p:cNvPicPr>
            <a:picLocks noChangeAspect="1"/>
          </p:cNvPicPr>
          <p:nvPr/>
        </p:nvPicPr>
        <p:blipFill>
          <a:blip r:embed="rId2"/>
          <a:stretch>
            <a:fillRect/>
          </a:stretch>
        </p:blipFill>
        <p:spPr>
          <a:xfrm>
            <a:off x="4992731" y="873791"/>
            <a:ext cx="4444293" cy="4495800"/>
          </a:xfrm>
          <a:prstGeom prst="rect">
            <a:avLst/>
          </a:prstGeom>
        </p:spPr>
      </p:pic>
      <p:sp>
        <p:nvSpPr>
          <p:cNvPr id="3" name="TextBox 2">
            <a:extLst>
              <a:ext uri="{FF2B5EF4-FFF2-40B4-BE49-F238E27FC236}">
                <a16:creationId xmlns:a16="http://schemas.microsoft.com/office/drawing/2014/main" id="{D3BC43EA-A424-3C7D-96BF-381F53311366}"/>
              </a:ext>
            </a:extLst>
          </p:cNvPr>
          <p:cNvSpPr txBox="1"/>
          <p:nvPr/>
        </p:nvSpPr>
        <p:spPr>
          <a:xfrm>
            <a:off x="5049234" y="5369591"/>
            <a:ext cx="4387790" cy="307777"/>
          </a:xfrm>
          <a:prstGeom prst="rect">
            <a:avLst/>
          </a:prstGeom>
          <a:noFill/>
        </p:spPr>
        <p:txBody>
          <a:bodyPr wrap="square" rtlCol="0">
            <a:spAutoFit/>
          </a:bodyPr>
          <a:lstStyle/>
          <a:p>
            <a:pPr algn="ctr"/>
            <a:r>
              <a:rPr lang="en-GB" sz="1400" dirty="0"/>
              <a:t>Source: The Gurdian, July 2025</a:t>
            </a:r>
          </a:p>
        </p:txBody>
      </p:sp>
      <p:sp>
        <p:nvSpPr>
          <p:cNvPr id="4" name="TextBox 3">
            <a:extLst>
              <a:ext uri="{FF2B5EF4-FFF2-40B4-BE49-F238E27FC236}">
                <a16:creationId xmlns:a16="http://schemas.microsoft.com/office/drawing/2014/main" id="{C0B2CC64-B6ED-9F8E-DA38-27C1CD97842F}"/>
              </a:ext>
            </a:extLst>
          </p:cNvPr>
          <p:cNvSpPr txBox="1"/>
          <p:nvPr/>
        </p:nvSpPr>
        <p:spPr>
          <a:xfrm>
            <a:off x="355600" y="6328826"/>
            <a:ext cx="8534400" cy="646331"/>
          </a:xfrm>
          <a:prstGeom prst="rect">
            <a:avLst/>
          </a:prstGeom>
          <a:noFill/>
        </p:spPr>
        <p:txBody>
          <a:bodyPr wrap="square" rtlCol="0">
            <a:spAutoFit/>
          </a:bodyPr>
          <a:lstStyle/>
          <a:p>
            <a:r>
              <a:rPr lang="en-GB" dirty="0"/>
              <a:t>Following </a:t>
            </a:r>
            <a:r>
              <a:rPr lang="en-GB" dirty="0" err="1"/>
              <a:t>Grosfoguel</a:t>
            </a:r>
            <a:r>
              <a:rPr lang="en-GB" dirty="0"/>
              <a:t>, 2007, we collectively speak from the epistemic location of the south than the social location. </a:t>
            </a:r>
          </a:p>
        </p:txBody>
      </p:sp>
    </p:spTree>
    <p:extLst>
      <p:ext uri="{BB962C8B-B14F-4D97-AF65-F5344CB8AC3E}">
        <p14:creationId xmlns:p14="http://schemas.microsoft.com/office/powerpoint/2010/main" val="3632249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2A3E8-2679-0E68-6C78-45DC512DB4F9}"/>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097E64B-873E-6C67-A791-F71BFE9BAF04}"/>
              </a:ext>
            </a:extLst>
          </p:cNvPr>
          <p:cNvSpPr txBox="1"/>
          <p:nvPr/>
        </p:nvSpPr>
        <p:spPr>
          <a:xfrm>
            <a:off x="144214" y="152400"/>
            <a:ext cx="9651242" cy="492443"/>
          </a:xfrm>
          <a:prstGeom prst="rect">
            <a:avLst/>
          </a:prstGeom>
          <a:noFill/>
        </p:spPr>
        <p:txBody>
          <a:bodyPr wrap="square" rtlCol="0">
            <a:spAutoFit/>
          </a:bodyPr>
          <a:lstStyle/>
          <a:p>
            <a:r>
              <a:rPr lang="en-GB" sz="2600" b="1" dirty="0"/>
              <a:t>Academic </a:t>
            </a:r>
            <a:r>
              <a:rPr lang="en-GB" sz="2600" b="1" dirty="0" err="1"/>
              <a:t>Extractivism</a:t>
            </a:r>
            <a:r>
              <a:rPr lang="en-GB" sz="2600" b="1" dirty="0"/>
              <a:t>  </a:t>
            </a:r>
          </a:p>
        </p:txBody>
      </p:sp>
      <p:sp>
        <p:nvSpPr>
          <p:cNvPr id="12" name="TextBox 11">
            <a:extLst>
              <a:ext uri="{FF2B5EF4-FFF2-40B4-BE49-F238E27FC236}">
                <a16:creationId xmlns:a16="http://schemas.microsoft.com/office/drawing/2014/main" id="{D37FBDE0-2BD5-5DB2-8313-33D6F5F4EF70}"/>
              </a:ext>
            </a:extLst>
          </p:cNvPr>
          <p:cNvSpPr txBox="1"/>
          <p:nvPr/>
        </p:nvSpPr>
        <p:spPr>
          <a:xfrm>
            <a:off x="119886" y="644843"/>
            <a:ext cx="9675569" cy="4195957"/>
          </a:xfrm>
          <a:prstGeom prst="rect">
            <a:avLst/>
          </a:prstGeom>
          <a:noFill/>
        </p:spPr>
        <p:txBody>
          <a:bodyPr wrap="square" rtlCol="0">
            <a:spAutoFit/>
          </a:bodyPr>
          <a:lstStyle/>
          <a:p>
            <a:pPr marL="285750" indent="-285750">
              <a:lnSpc>
                <a:spcPct val="150000"/>
              </a:lnSpc>
              <a:buFont typeface="Wingdings" pitchFamily="2" charset="2"/>
              <a:buChar char="q"/>
            </a:pPr>
            <a:r>
              <a:rPr lang="en-GB" dirty="0"/>
              <a:t>Extraction is tied to the social reproduction of Whiteness- </a:t>
            </a:r>
            <a:r>
              <a:rPr lang="en-GB" i="1" dirty="0"/>
              <a:t>“a geometry of power that executed dispossession and displacement under the rubric of extraction</a:t>
            </a:r>
            <a:r>
              <a:rPr lang="en-GB" dirty="0"/>
              <a:t>”. (Yusoff, 2018)</a:t>
            </a:r>
          </a:p>
          <a:p>
            <a:pPr marL="285750" indent="-285750">
              <a:lnSpc>
                <a:spcPct val="150000"/>
              </a:lnSpc>
              <a:buFont typeface="Wingdings" pitchFamily="2" charset="2"/>
              <a:buChar char="q"/>
            </a:pPr>
            <a:r>
              <a:rPr lang="en-GB" i="1" dirty="0"/>
              <a:t>“Through the game of who cites whom, hierarchies are structured, and we end up having to consume in a regurgitated form, the very ideas regarding decolonization that we Indigenous people and intellectuals of Bolivia, Peru and Ecuador have produced independently” </a:t>
            </a:r>
            <a:r>
              <a:rPr lang="en-GB" dirty="0"/>
              <a:t>(</a:t>
            </a:r>
            <a:r>
              <a:rPr lang="en-GB" dirty="0" err="1"/>
              <a:t>Cusicanqui</a:t>
            </a:r>
            <a:r>
              <a:rPr lang="en-GB" dirty="0"/>
              <a:t>, 2012: 103) </a:t>
            </a:r>
          </a:p>
          <a:p>
            <a:pPr marL="285750" indent="-285750">
              <a:lnSpc>
                <a:spcPct val="150000"/>
              </a:lnSpc>
              <a:buFont typeface="Wingdings" pitchFamily="2" charset="2"/>
              <a:buChar char="q"/>
            </a:pPr>
            <a:r>
              <a:rPr lang="en-GB" dirty="0"/>
              <a:t>Colonialism and conquest lead to extraction (Madhok 2022)</a:t>
            </a:r>
          </a:p>
          <a:p>
            <a:pPr marL="285750" indent="-285750">
              <a:lnSpc>
                <a:spcPct val="150000"/>
              </a:lnSpc>
              <a:buFont typeface="Wingdings" pitchFamily="2" charset="2"/>
              <a:buChar char="q"/>
            </a:pPr>
            <a:r>
              <a:rPr lang="en-GB" dirty="0"/>
              <a:t>Value-neutral subject in epistemology perpetuates </a:t>
            </a:r>
            <a:r>
              <a:rPr lang="en-GB" dirty="0" err="1"/>
              <a:t>epistemicide</a:t>
            </a:r>
            <a:r>
              <a:rPr lang="en-GB" dirty="0"/>
              <a:t> and produces universalised and abstract representation of colonial, white and European knowledge (</a:t>
            </a:r>
            <a:r>
              <a:rPr lang="en-GB" dirty="0" err="1"/>
              <a:t>Grosfoguel</a:t>
            </a:r>
            <a:r>
              <a:rPr lang="en-GB" dirty="0"/>
              <a:t>, 2013) </a:t>
            </a:r>
          </a:p>
        </p:txBody>
      </p:sp>
      <p:sp>
        <p:nvSpPr>
          <p:cNvPr id="4" name="Down Arrow 3">
            <a:extLst>
              <a:ext uri="{FF2B5EF4-FFF2-40B4-BE49-F238E27FC236}">
                <a16:creationId xmlns:a16="http://schemas.microsoft.com/office/drawing/2014/main" id="{B5BBD1FD-D136-7C82-7496-C9003486A06C}"/>
              </a:ext>
            </a:extLst>
          </p:cNvPr>
          <p:cNvSpPr/>
          <p:nvPr/>
        </p:nvSpPr>
        <p:spPr>
          <a:xfrm>
            <a:off x="3708400" y="4428540"/>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9DF70AB-A5A5-BA91-E6F6-6DF7644572AD}"/>
              </a:ext>
            </a:extLst>
          </p:cNvPr>
          <p:cNvSpPr txBox="1"/>
          <p:nvPr/>
        </p:nvSpPr>
        <p:spPr>
          <a:xfrm>
            <a:off x="169256" y="5486400"/>
            <a:ext cx="9675569" cy="1702967"/>
          </a:xfrm>
          <a:prstGeom prst="rect">
            <a:avLst/>
          </a:prstGeom>
          <a:noFill/>
        </p:spPr>
        <p:txBody>
          <a:bodyPr wrap="square" rtlCol="0">
            <a:spAutoFit/>
          </a:bodyPr>
          <a:lstStyle/>
          <a:p>
            <a:pPr marL="285750" indent="-285750">
              <a:lnSpc>
                <a:spcPct val="150000"/>
              </a:lnSpc>
              <a:buFont typeface="Wingdings" pitchFamily="2" charset="2"/>
              <a:buChar char="Ø"/>
            </a:pPr>
            <a:r>
              <a:rPr lang="en-GB" dirty="0"/>
              <a:t>Theoretical support for racialised and </a:t>
            </a:r>
            <a:r>
              <a:rPr lang="en-GB" dirty="0" err="1"/>
              <a:t>exoticised</a:t>
            </a:r>
            <a:r>
              <a:rPr lang="en-GB" dirty="0"/>
              <a:t> multi- culturalism in the academia for conditional inclusion </a:t>
            </a:r>
          </a:p>
          <a:p>
            <a:pPr marL="285750" indent="-285750">
              <a:lnSpc>
                <a:spcPct val="150000"/>
              </a:lnSpc>
              <a:buFont typeface="Wingdings" pitchFamily="2" charset="2"/>
              <a:buChar char="Ø"/>
            </a:pPr>
            <a:r>
              <a:rPr lang="en-GB" dirty="0"/>
              <a:t>South’s dependence on the north for ‘their development and growth’</a:t>
            </a:r>
          </a:p>
          <a:p>
            <a:pPr marL="285750" indent="-285750">
              <a:lnSpc>
                <a:spcPct val="150000"/>
              </a:lnSpc>
              <a:buFont typeface="Wingdings" pitchFamily="2" charset="2"/>
              <a:buChar char="Ø"/>
            </a:pPr>
            <a:r>
              <a:rPr lang="en-GB" dirty="0"/>
              <a:t>Minimise south subjects as data harvesting points </a:t>
            </a:r>
          </a:p>
        </p:txBody>
      </p:sp>
    </p:spTree>
    <p:extLst>
      <p:ext uri="{BB962C8B-B14F-4D97-AF65-F5344CB8AC3E}">
        <p14:creationId xmlns:p14="http://schemas.microsoft.com/office/powerpoint/2010/main" val="2968076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9235C-2145-90D2-4665-FD7ADF23682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E2222C77-8088-1693-18D1-11152B6BD215}"/>
              </a:ext>
            </a:extLst>
          </p:cNvPr>
          <p:cNvSpPr txBox="1"/>
          <p:nvPr/>
        </p:nvSpPr>
        <p:spPr>
          <a:xfrm>
            <a:off x="144214" y="152400"/>
            <a:ext cx="9651242" cy="492443"/>
          </a:xfrm>
          <a:prstGeom prst="rect">
            <a:avLst/>
          </a:prstGeom>
          <a:noFill/>
        </p:spPr>
        <p:txBody>
          <a:bodyPr wrap="square" rtlCol="0">
            <a:spAutoFit/>
          </a:bodyPr>
          <a:lstStyle/>
          <a:p>
            <a:r>
              <a:rPr lang="en-GB" sz="2600" b="1" dirty="0"/>
              <a:t>Debates in Urban Studies </a:t>
            </a:r>
          </a:p>
        </p:txBody>
      </p:sp>
      <p:sp>
        <p:nvSpPr>
          <p:cNvPr id="2" name="TextBox 1">
            <a:extLst>
              <a:ext uri="{FF2B5EF4-FFF2-40B4-BE49-F238E27FC236}">
                <a16:creationId xmlns:a16="http://schemas.microsoft.com/office/drawing/2014/main" id="{A10C55D4-3F05-F473-5774-350F020C7550}"/>
              </a:ext>
            </a:extLst>
          </p:cNvPr>
          <p:cNvSpPr txBox="1"/>
          <p:nvPr/>
        </p:nvSpPr>
        <p:spPr>
          <a:xfrm>
            <a:off x="119886" y="644843"/>
            <a:ext cx="9675569" cy="2949462"/>
          </a:xfrm>
          <a:prstGeom prst="rect">
            <a:avLst/>
          </a:prstGeom>
          <a:noFill/>
        </p:spPr>
        <p:txBody>
          <a:bodyPr wrap="square" rtlCol="0">
            <a:spAutoFit/>
          </a:bodyPr>
          <a:lstStyle/>
          <a:p>
            <a:pPr marL="285750" indent="-285750">
              <a:lnSpc>
                <a:spcPct val="150000"/>
              </a:lnSpc>
              <a:buFont typeface="Wingdings" pitchFamily="2" charset="2"/>
              <a:buChar char="q"/>
            </a:pPr>
            <a:r>
              <a:rPr lang="en-GB" dirty="0"/>
              <a:t>42% of the journal articles and 17% of the handbook chapters were authored outside the north whereas 15% of the editor positions are outside the north (Muller et al., 2025)</a:t>
            </a:r>
          </a:p>
          <a:p>
            <a:pPr>
              <a:lnSpc>
                <a:spcPct val="150000"/>
              </a:lnSpc>
            </a:pPr>
            <a:r>
              <a:rPr lang="en-GB" dirty="0"/>
              <a:t>     Conceptual grammars of urban studies rely on handful cities like New York, Los Angeles     and London </a:t>
            </a:r>
          </a:p>
          <a:p>
            <a:pPr marL="285750" indent="-285750">
              <a:lnSpc>
                <a:spcPct val="150000"/>
              </a:lnSpc>
              <a:buFont typeface="Wingdings" pitchFamily="2" charset="2"/>
              <a:buChar char="q"/>
            </a:pPr>
            <a:r>
              <a:rPr lang="en-GB" dirty="0"/>
              <a:t>Theoretical metropoles within southern urbanism falls in the same trap (Narayanan 2021)</a:t>
            </a:r>
          </a:p>
          <a:p>
            <a:pPr marL="285750" indent="-285750">
              <a:lnSpc>
                <a:spcPct val="150000"/>
              </a:lnSpc>
              <a:buFont typeface="Wingdings" pitchFamily="2" charset="2"/>
              <a:buChar char="q"/>
            </a:pPr>
            <a:r>
              <a:rPr lang="en-GB" dirty="0"/>
              <a:t>Existing citational canon upholds dominant epistemology even within decolonising urban discussions because of erosion and banalisation of the term (Ortiz et al, 2025) </a:t>
            </a:r>
          </a:p>
        </p:txBody>
      </p:sp>
      <p:sp>
        <p:nvSpPr>
          <p:cNvPr id="13" name="TextBox 12">
            <a:extLst>
              <a:ext uri="{FF2B5EF4-FFF2-40B4-BE49-F238E27FC236}">
                <a16:creationId xmlns:a16="http://schemas.microsoft.com/office/drawing/2014/main" id="{786F1101-CD59-0E81-EC29-A100E475C0C5}"/>
              </a:ext>
            </a:extLst>
          </p:cNvPr>
          <p:cNvSpPr txBox="1"/>
          <p:nvPr/>
        </p:nvSpPr>
        <p:spPr>
          <a:xfrm>
            <a:off x="3412545" y="4062063"/>
            <a:ext cx="6391855" cy="2533963"/>
          </a:xfrm>
          <a:prstGeom prst="rect">
            <a:avLst/>
          </a:prstGeom>
          <a:noFill/>
        </p:spPr>
        <p:txBody>
          <a:bodyPr wrap="square" rtlCol="0">
            <a:spAutoFit/>
          </a:bodyPr>
          <a:lstStyle/>
          <a:p>
            <a:pPr algn="just">
              <a:lnSpc>
                <a:spcPct val="150000"/>
              </a:lnSpc>
            </a:pPr>
            <a:r>
              <a:rPr lang="en-GB" dirty="0"/>
              <a:t>Parameters: a) location of the study (UNM49 Classification)</a:t>
            </a:r>
          </a:p>
          <a:p>
            <a:pPr algn="just">
              <a:lnSpc>
                <a:spcPct val="150000"/>
              </a:lnSpc>
            </a:pPr>
            <a:r>
              <a:rPr lang="en-GB" dirty="0"/>
              <a:t>b) Affiliation of the lead author</a:t>
            </a:r>
          </a:p>
          <a:p>
            <a:pPr algn="just">
              <a:lnSpc>
                <a:spcPct val="150000"/>
              </a:lnSpc>
            </a:pPr>
            <a:r>
              <a:rPr lang="en-GB" dirty="0"/>
              <a:t>c) Nature of the work </a:t>
            </a:r>
          </a:p>
          <a:p>
            <a:pPr algn="just">
              <a:lnSpc>
                <a:spcPct val="150000"/>
              </a:lnSpc>
            </a:pPr>
            <a:r>
              <a:rPr lang="en-GB" dirty="0"/>
              <a:t>d) Frequency of citation</a:t>
            </a:r>
          </a:p>
          <a:p>
            <a:pPr algn="just">
              <a:lnSpc>
                <a:spcPct val="150000"/>
              </a:lnSpc>
            </a:pPr>
            <a:r>
              <a:rPr lang="en-GB" dirty="0"/>
              <a:t>e) Composition of editorial board</a:t>
            </a:r>
          </a:p>
          <a:p>
            <a:pPr algn="just">
              <a:lnSpc>
                <a:spcPct val="150000"/>
              </a:lnSpc>
            </a:pPr>
            <a:r>
              <a:rPr lang="en-GB" dirty="0"/>
              <a:t>f) Nature of co-authorship   </a:t>
            </a:r>
          </a:p>
        </p:txBody>
      </p:sp>
      <p:pic>
        <p:nvPicPr>
          <p:cNvPr id="17" name="Picture 16">
            <a:extLst>
              <a:ext uri="{FF2B5EF4-FFF2-40B4-BE49-F238E27FC236}">
                <a16:creationId xmlns:a16="http://schemas.microsoft.com/office/drawing/2014/main" id="{BFDB55BA-5BBB-151F-7A6A-E351A66CA556}"/>
              </a:ext>
            </a:extLst>
          </p:cNvPr>
          <p:cNvPicPr>
            <a:picLocks noChangeAspect="1"/>
          </p:cNvPicPr>
          <p:nvPr/>
        </p:nvPicPr>
        <p:blipFill>
          <a:blip r:embed="rId2"/>
          <a:srcRect l="26879" r="26878"/>
          <a:stretch>
            <a:fillRect/>
          </a:stretch>
        </p:blipFill>
        <p:spPr>
          <a:xfrm>
            <a:off x="355600" y="3869028"/>
            <a:ext cx="3048000" cy="2959100"/>
          </a:xfrm>
          <a:prstGeom prst="rect">
            <a:avLst/>
          </a:prstGeom>
        </p:spPr>
      </p:pic>
    </p:spTree>
    <p:extLst>
      <p:ext uri="{BB962C8B-B14F-4D97-AF65-F5344CB8AC3E}">
        <p14:creationId xmlns:p14="http://schemas.microsoft.com/office/powerpoint/2010/main" val="796609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A6E97-DE7E-B568-59BD-7C34A3450B9B}"/>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0F090192-1C4D-22DB-B67A-CBBF4AE78823}"/>
              </a:ext>
            </a:extLst>
          </p:cNvPr>
          <p:cNvSpPr txBox="1"/>
          <p:nvPr/>
        </p:nvSpPr>
        <p:spPr>
          <a:xfrm>
            <a:off x="144214" y="152400"/>
            <a:ext cx="9651242" cy="492443"/>
          </a:xfrm>
          <a:prstGeom prst="rect">
            <a:avLst/>
          </a:prstGeom>
          <a:noFill/>
        </p:spPr>
        <p:txBody>
          <a:bodyPr wrap="square" rtlCol="0">
            <a:spAutoFit/>
          </a:bodyPr>
          <a:lstStyle/>
          <a:p>
            <a:r>
              <a:rPr lang="en-GB" sz="2600" b="1" dirty="0"/>
              <a:t>Provocations </a:t>
            </a:r>
          </a:p>
        </p:txBody>
      </p:sp>
      <p:sp>
        <p:nvSpPr>
          <p:cNvPr id="2" name="TextBox 1">
            <a:extLst>
              <a:ext uri="{FF2B5EF4-FFF2-40B4-BE49-F238E27FC236}">
                <a16:creationId xmlns:a16="http://schemas.microsoft.com/office/drawing/2014/main" id="{368008C0-5A03-4488-381A-6EBEB4B85D5F}"/>
              </a:ext>
            </a:extLst>
          </p:cNvPr>
          <p:cNvSpPr txBox="1"/>
          <p:nvPr/>
        </p:nvSpPr>
        <p:spPr>
          <a:xfrm>
            <a:off x="144214" y="762000"/>
            <a:ext cx="9675569" cy="1553054"/>
          </a:xfrm>
          <a:prstGeom prst="rect">
            <a:avLst/>
          </a:prstGeom>
          <a:noFill/>
        </p:spPr>
        <p:txBody>
          <a:bodyPr wrap="square" rtlCol="0">
            <a:spAutoFit/>
          </a:bodyPr>
          <a:lstStyle/>
          <a:p>
            <a:pPr>
              <a:lnSpc>
                <a:spcPct val="150000"/>
              </a:lnSpc>
            </a:pPr>
            <a:r>
              <a:rPr lang="en-GB" sz="2200" b="1" i="1" dirty="0"/>
              <a:t>“For the master's tools will never dismantle the master's house. They may allow us temporarily to beat him at his own game, but they will never enable us to bring about genuine change.” Audre Lorde, 1979</a:t>
            </a:r>
          </a:p>
        </p:txBody>
      </p:sp>
      <p:sp>
        <p:nvSpPr>
          <p:cNvPr id="4" name="TextBox 3">
            <a:extLst>
              <a:ext uri="{FF2B5EF4-FFF2-40B4-BE49-F238E27FC236}">
                <a16:creationId xmlns:a16="http://schemas.microsoft.com/office/drawing/2014/main" id="{493419AA-CA32-C207-5E67-72A12CD55665}"/>
              </a:ext>
            </a:extLst>
          </p:cNvPr>
          <p:cNvSpPr txBox="1"/>
          <p:nvPr/>
        </p:nvSpPr>
        <p:spPr>
          <a:xfrm>
            <a:off x="144214" y="2355485"/>
            <a:ext cx="9675569" cy="2118465"/>
          </a:xfrm>
          <a:prstGeom prst="rect">
            <a:avLst/>
          </a:prstGeom>
          <a:noFill/>
        </p:spPr>
        <p:txBody>
          <a:bodyPr wrap="square" rtlCol="0">
            <a:spAutoFit/>
          </a:bodyPr>
          <a:lstStyle/>
          <a:p>
            <a:pPr marL="285750" indent="-285750">
              <a:lnSpc>
                <a:spcPct val="150000"/>
              </a:lnSpc>
              <a:buFont typeface="Wingdings" pitchFamily="2" charset="2"/>
              <a:buChar char="q"/>
            </a:pPr>
            <a:r>
              <a:rPr lang="en-GB" dirty="0"/>
              <a:t>What do we do when majority of the funding is located in the north? </a:t>
            </a:r>
          </a:p>
          <a:p>
            <a:pPr marL="285750" indent="-285750">
              <a:lnSpc>
                <a:spcPct val="150000"/>
              </a:lnSpc>
              <a:buFont typeface="Wingdings" pitchFamily="2" charset="2"/>
              <a:buChar char="q"/>
            </a:pPr>
            <a:r>
              <a:rPr lang="en-GB" dirty="0"/>
              <a:t>How do we grapple with complexities of ‘marginal native’ researchers located in the north?</a:t>
            </a:r>
          </a:p>
          <a:p>
            <a:pPr marL="285750" indent="-285750">
              <a:lnSpc>
                <a:spcPct val="150000"/>
              </a:lnSpc>
              <a:buFont typeface="Wingdings" pitchFamily="2" charset="2"/>
              <a:buChar char="q"/>
            </a:pPr>
            <a:r>
              <a:rPr lang="en-GB" dirty="0"/>
              <a:t>How do ensure diverse editorial board beyond tick boxing exercise? </a:t>
            </a:r>
          </a:p>
          <a:p>
            <a:pPr marL="285750" indent="-285750">
              <a:lnSpc>
                <a:spcPct val="150000"/>
              </a:lnSpc>
              <a:buFont typeface="Wingdings" pitchFamily="2" charset="2"/>
              <a:buChar char="q"/>
            </a:pPr>
            <a:r>
              <a:rPr lang="en-GB" dirty="0"/>
              <a:t>How do dismantle citational inequality? </a:t>
            </a:r>
          </a:p>
          <a:p>
            <a:pPr marL="285750" indent="-285750">
              <a:lnSpc>
                <a:spcPct val="150000"/>
              </a:lnSpc>
              <a:buFont typeface="Wingdings" pitchFamily="2" charset="2"/>
              <a:buChar char="q"/>
            </a:pPr>
            <a:r>
              <a:rPr lang="en-GB" dirty="0"/>
              <a:t>How to go beyond theoretical metropoles? </a:t>
            </a:r>
          </a:p>
        </p:txBody>
      </p:sp>
      <p:sp>
        <p:nvSpPr>
          <p:cNvPr id="5" name="TextBox 4">
            <a:extLst>
              <a:ext uri="{FF2B5EF4-FFF2-40B4-BE49-F238E27FC236}">
                <a16:creationId xmlns:a16="http://schemas.microsoft.com/office/drawing/2014/main" id="{CB746503-4AFF-0285-4D9A-AFE6114D7B8C}"/>
              </a:ext>
            </a:extLst>
          </p:cNvPr>
          <p:cNvSpPr txBox="1"/>
          <p:nvPr/>
        </p:nvSpPr>
        <p:spPr>
          <a:xfrm>
            <a:off x="147791" y="4751341"/>
            <a:ext cx="9675569" cy="2949462"/>
          </a:xfrm>
          <a:prstGeom prst="rect">
            <a:avLst/>
          </a:prstGeom>
          <a:noFill/>
        </p:spPr>
        <p:txBody>
          <a:bodyPr wrap="square" rtlCol="0">
            <a:spAutoFit/>
          </a:bodyPr>
          <a:lstStyle/>
          <a:p>
            <a:pPr marL="285750" indent="-285750">
              <a:lnSpc>
                <a:spcPct val="150000"/>
              </a:lnSpc>
              <a:buFont typeface="Wingdings" pitchFamily="2" charset="2"/>
              <a:buChar char="Ø"/>
            </a:pPr>
            <a:r>
              <a:rPr lang="en-GB" dirty="0"/>
              <a:t>Southern questions from the peripheries (Bhan, 2019)</a:t>
            </a:r>
          </a:p>
          <a:p>
            <a:pPr marL="285750" indent="-285750">
              <a:lnSpc>
                <a:spcPct val="150000"/>
              </a:lnSpc>
              <a:buFont typeface="Wingdings" pitchFamily="2" charset="2"/>
              <a:buChar char="Ø"/>
            </a:pPr>
            <a:r>
              <a:rPr lang="en-GB" dirty="0"/>
              <a:t>Epistemic justice through unlearning and counteract academic </a:t>
            </a:r>
            <a:r>
              <a:rPr lang="en-GB" dirty="0" err="1"/>
              <a:t>extractivism</a:t>
            </a:r>
            <a:r>
              <a:rPr lang="en-GB" dirty="0"/>
              <a:t> (Ortiz et al., 2025)</a:t>
            </a:r>
          </a:p>
          <a:p>
            <a:pPr marL="285750" indent="-285750">
              <a:lnSpc>
                <a:spcPct val="150000"/>
              </a:lnSpc>
              <a:buFont typeface="Wingdings" pitchFamily="2" charset="2"/>
              <a:buChar char="Ø"/>
            </a:pPr>
            <a:r>
              <a:rPr lang="en-GB" dirty="0"/>
              <a:t>Rasing ontological questions through doing ‘dirty research’ (Shafique, 2025)</a:t>
            </a:r>
          </a:p>
          <a:p>
            <a:pPr marL="285750" indent="-285750">
              <a:lnSpc>
                <a:spcPct val="150000"/>
              </a:lnSpc>
              <a:buFont typeface="Wingdings" pitchFamily="2" charset="2"/>
              <a:buChar char="Ø"/>
            </a:pPr>
            <a:r>
              <a:rPr lang="en-GB" dirty="0"/>
              <a:t>Iteration of careful obstructions to disrupt categories with its discursive praxis and creating new categories (Sircar, Ray, </a:t>
            </a:r>
            <a:r>
              <a:rPr lang="en-GB" dirty="0" err="1"/>
              <a:t>Paiker</a:t>
            </a:r>
            <a:r>
              <a:rPr lang="en-GB" dirty="0"/>
              <a:t>, 2025)</a:t>
            </a:r>
          </a:p>
          <a:p>
            <a:pPr marL="285750" indent="-285750">
              <a:lnSpc>
                <a:spcPct val="150000"/>
              </a:lnSpc>
              <a:buFont typeface="Wingdings" pitchFamily="2" charset="2"/>
              <a:buChar char="Ø"/>
            </a:pPr>
            <a:endParaRPr lang="en-GB" dirty="0"/>
          </a:p>
        </p:txBody>
      </p:sp>
    </p:spTree>
    <p:extLst>
      <p:ext uri="{BB962C8B-B14F-4D97-AF65-F5344CB8AC3E}">
        <p14:creationId xmlns:p14="http://schemas.microsoft.com/office/powerpoint/2010/main" val="532958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50"/>
            <a:ext cx="10160000" cy="7613650"/>
          </a:xfrm>
          <a:custGeom>
            <a:avLst/>
            <a:gdLst/>
            <a:ahLst/>
            <a:cxnLst/>
            <a:rect l="l" t="t" r="r" b="b"/>
            <a:pathLst>
              <a:path w="10160000" h="7613650">
                <a:moveTo>
                  <a:pt x="0" y="7613650"/>
                </a:moveTo>
                <a:lnTo>
                  <a:pt x="10160000" y="7613650"/>
                </a:lnTo>
                <a:lnTo>
                  <a:pt x="10160000" y="0"/>
                </a:lnTo>
                <a:lnTo>
                  <a:pt x="0" y="0"/>
                </a:lnTo>
                <a:lnTo>
                  <a:pt x="0" y="7613650"/>
                </a:lnTo>
                <a:close/>
              </a:path>
            </a:pathLst>
          </a:custGeom>
          <a:solidFill>
            <a:srgbClr val="5A1B31"/>
          </a:solidFill>
        </p:spPr>
        <p:txBody>
          <a:bodyPr wrap="square" lIns="0" tIns="0" rIns="0" bIns="0" rtlCol="0"/>
          <a:lstStyle/>
          <a:p>
            <a:endParaRPr/>
          </a:p>
        </p:txBody>
      </p:sp>
      <p:sp>
        <p:nvSpPr>
          <p:cNvPr id="6" name="object 6"/>
          <p:cNvSpPr txBox="1">
            <a:spLocks noGrp="1"/>
          </p:cNvSpPr>
          <p:nvPr>
            <p:ph type="title"/>
          </p:nvPr>
        </p:nvSpPr>
        <p:spPr>
          <a:xfrm>
            <a:off x="438765" y="3137112"/>
            <a:ext cx="9185275" cy="668837"/>
          </a:xfrm>
          <a:prstGeom prst="rect">
            <a:avLst/>
          </a:prstGeom>
        </p:spPr>
        <p:txBody>
          <a:bodyPr vert="horz" wrap="square" lIns="0" tIns="12700" rIns="0" bIns="0" rtlCol="0">
            <a:spAutoFit/>
          </a:bodyPr>
          <a:lstStyle/>
          <a:p>
            <a:pPr marL="12700" algn="ctr">
              <a:lnSpc>
                <a:spcPts val="4980"/>
              </a:lnSpc>
              <a:spcBef>
                <a:spcPts val="100"/>
              </a:spcBef>
            </a:pPr>
            <a:r>
              <a:rPr lang="en-GB" sz="6000" spc="-15" dirty="0">
                <a:solidFill>
                  <a:schemeClr val="bg1"/>
                </a:solidFill>
              </a:rPr>
              <a:t>Thank you</a:t>
            </a:r>
            <a:endParaRPr sz="6000" dirty="0">
              <a:solidFill>
                <a:schemeClr val="bg1"/>
              </a:solidFill>
            </a:endParaRPr>
          </a:p>
        </p:txBody>
      </p:sp>
      <p:sp>
        <p:nvSpPr>
          <p:cNvPr id="7" name="object 8">
            <a:extLst>
              <a:ext uri="{FF2B5EF4-FFF2-40B4-BE49-F238E27FC236}">
                <a16:creationId xmlns:a16="http://schemas.microsoft.com/office/drawing/2014/main" id="{F8BDBEA3-616B-6C4B-931B-A0FAB4F801DB}"/>
              </a:ext>
            </a:extLst>
          </p:cNvPr>
          <p:cNvSpPr txBox="1"/>
          <p:nvPr/>
        </p:nvSpPr>
        <p:spPr>
          <a:xfrm>
            <a:off x="444500" y="6406254"/>
            <a:ext cx="3612515" cy="794769"/>
          </a:xfrm>
          <a:prstGeom prst="rect">
            <a:avLst/>
          </a:prstGeom>
        </p:spPr>
        <p:txBody>
          <a:bodyPr vert="horz" wrap="square" lIns="0" tIns="12700" rIns="0" bIns="0" rtlCol="0">
            <a:spAutoFit/>
          </a:bodyPr>
          <a:lstStyle/>
          <a:p>
            <a:pPr marL="12700" marR="5080">
              <a:lnSpc>
                <a:spcPct val="105600"/>
              </a:lnSpc>
              <a:spcBef>
                <a:spcPts val="100"/>
              </a:spcBef>
            </a:pPr>
            <a:r>
              <a:rPr sz="1200" b="1" dirty="0">
                <a:solidFill>
                  <a:srgbClr val="FFFFFF"/>
                </a:solidFill>
                <a:latin typeface="Arial"/>
                <a:cs typeface="Arial"/>
              </a:rPr>
              <a:t>The </a:t>
            </a:r>
            <a:r>
              <a:rPr sz="1200" b="1" spc="-5" dirty="0">
                <a:solidFill>
                  <a:srgbClr val="FFFFFF"/>
                </a:solidFill>
                <a:latin typeface="Arial"/>
                <a:cs typeface="Arial"/>
              </a:rPr>
              <a:t>Bartlett Development </a:t>
            </a:r>
            <a:r>
              <a:rPr sz="1200" b="1" dirty="0">
                <a:solidFill>
                  <a:srgbClr val="FFFFFF"/>
                </a:solidFill>
                <a:latin typeface="Arial"/>
                <a:cs typeface="Arial"/>
              </a:rPr>
              <a:t>Planning </a:t>
            </a:r>
            <a:r>
              <a:rPr sz="1200" b="1" spc="-5" dirty="0">
                <a:solidFill>
                  <a:srgbClr val="FFFFFF"/>
                </a:solidFill>
                <a:latin typeface="Arial"/>
                <a:cs typeface="Arial"/>
              </a:rPr>
              <a:t>Unit </a:t>
            </a:r>
            <a:endParaRPr lang="en-GB" sz="1200" b="1" spc="-5" dirty="0">
              <a:solidFill>
                <a:srgbClr val="FFFFFF"/>
              </a:solidFill>
              <a:latin typeface="Arial"/>
              <a:cs typeface="Arial"/>
            </a:endParaRPr>
          </a:p>
          <a:p>
            <a:pPr marL="12700" marR="5080">
              <a:lnSpc>
                <a:spcPct val="105600"/>
              </a:lnSpc>
              <a:spcBef>
                <a:spcPts val="100"/>
              </a:spcBef>
            </a:pPr>
            <a:r>
              <a:rPr sz="1200" b="1" spc="-5" dirty="0">
                <a:solidFill>
                  <a:srgbClr val="FFFFFF"/>
                </a:solidFill>
                <a:latin typeface="Arial"/>
                <a:cs typeface="Arial"/>
              </a:rPr>
              <a:t>34 </a:t>
            </a:r>
            <a:r>
              <a:rPr sz="1200" b="1" spc="-20" dirty="0">
                <a:solidFill>
                  <a:srgbClr val="FFFFFF"/>
                </a:solidFill>
                <a:latin typeface="Arial"/>
                <a:cs typeface="Arial"/>
              </a:rPr>
              <a:t>Tavistock</a:t>
            </a:r>
            <a:r>
              <a:rPr sz="1200" b="1" spc="-10" dirty="0">
                <a:solidFill>
                  <a:srgbClr val="FFFFFF"/>
                </a:solidFill>
                <a:latin typeface="Arial"/>
                <a:cs typeface="Arial"/>
              </a:rPr>
              <a:t> </a:t>
            </a:r>
            <a:r>
              <a:rPr sz="1200" b="1" dirty="0">
                <a:solidFill>
                  <a:srgbClr val="FFFFFF"/>
                </a:solidFill>
                <a:latin typeface="Arial"/>
                <a:cs typeface="Arial"/>
              </a:rPr>
              <a:t>Square</a:t>
            </a:r>
            <a:endParaRPr sz="1200" dirty="0">
              <a:latin typeface="Arial"/>
              <a:cs typeface="Arial"/>
            </a:endParaRPr>
          </a:p>
          <a:p>
            <a:pPr marL="12700" marR="1184910">
              <a:lnSpc>
                <a:spcPct val="105600"/>
              </a:lnSpc>
            </a:pPr>
            <a:r>
              <a:rPr sz="1200" b="1" dirty="0">
                <a:solidFill>
                  <a:srgbClr val="FFFFFF"/>
                </a:solidFill>
                <a:latin typeface="Arial"/>
                <a:cs typeface="Arial"/>
              </a:rPr>
              <a:t>London WC1H </a:t>
            </a:r>
            <a:r>
              <a:rPr sz="1200" b="1" spc="-5" dirty="0">
                <a:solidFill>
                  <a:srgbClr val="FFFFFF"/>
                </a:solidFill>
                <a:latin typeface="Arial"/>
                <a:cs typeface="Arial"/>
              </a:rPr>
              <a:t>9EZ  </a:t>
            </a:r>
            <a:r>
              <a:rPr sz="1200" b="1" dirty="0">
                <a:solidFill>
                  <a:srgbClr val="FFFFFF"/>
                </a:solidFill>
                <a:latin typeface="Arial"/>
                <a:cs typeface="Arial"/>
                <a:hlinkClick r:id="rId3"/>
              </a:rPr>
              <a:t>ww</a:t>
            </a:r>
            <a:r>
              <a:rPr sz="1200" b="1" spc="-60" dirty="0">
                <a:solidFill>
                  <a:srgbClr val="FFFFFF"/>
                </a:solidFill>
                <a:latin typeface="Arial"/>
                <a:cs typeface="Arial"/>
                <a:hlinkClick r:id="rId3"/>
              </a:rPr>
              <a:t>w</a:t>
            </a:r>
            <a:r>
              <a:rPr sz="1200" b="1" dirty="0">
                <a:solidFill>
                  <a:srgbClr val="FFFFFF"/>
                </a:solidFill>
                <a:latin typeface="Arial"/>
                <a:cs typeface="Arial"/>
                <a:hlinkClick r:id="rId3"/>
              </a:rPr>
              <a:t>.bartlett.ucl.ac.uk/dpu</a:t>
            </a:r>
            <a:endParaRPr sz="1200" dirty="0">
              <a:latin typeface="Arial"/>
              <a:cs typeface="Arial"/>
            </a:endParaRPr>
          </a:p>
        </p:txBody>
      </p:sp>
      <p:pic>
        <p:nvPicPr>
          <p:cNvPr id="10" name="Picture 9">
            <a:extLst>
              <a:ext uri="{FF2B5EF4-FFF2-40B4-BE49-F238E27FC236}">
                <a16:creationId xmlns:a16="http://schemas.microsoft.com/office/drawing/2014/main" id="{41B592B3-6AB7-2E46-B7CA-B82B4ABDFCFB}"/>
              </a:ext>
            </a:extLst>
          </p:cNvPr>
          <p:cNvPicPr>
            <a:picLocks noChangeAspect="1"/>
          </p:cNvPicPr>
          <p:nvPr/>
        </p:nvPicPr>
        <p:blipFill>
          <a:blip r:embed="rId4"/>
          <a:stretch>
            <a:fillRect/>
          </a:stretch>
        </p:blipFill>
        <p:spPr>
          <a:xfrm>
            <a:off x="6102986" y="6424971"/>
            <a:ext cx="3549013" cy="763228"/>
          </a:xfrm>
          <a:prstGeom prst="rect">
            <a:avLst/>
          </a:prstGeom>
        </p:spPr>
      </p:pic>
    </p:spTree>
    <p:extLst>
      <p:ext uri="{BB962C8B-B14F-4D97-AF65-F5344CB8AC3E}">
        <p14:creationId xmlns:p14="http://schemas.microsoft.com/office/powerpoint/2010/main" val="198781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8F4170E52634408852F92241FF89EF" ma:contentTypeVersion="8" ma:contentTypeDescription="Create a new document." ma:contentTypeScope="" ma:versionID="b8453a0df885d151fdedbf3cc751a2b7">
  <xsd:schema xmlns:xsd="http://www.w3.org/2001/XMLSchema" xmlns:xs="http://www.w3.org/2001/XMLSchema" xmlns:p="http://schemas.microsoft.com/office/2006/metadata/properties" xmlns:ns2="1b0517d3-c488-40a2-9c09-5b6e8fb1b76f" targetNamespace="http://schemas.microsoft.com/office/2006/metadata/properties" ma:root="true" ma:fieldsID="808cd38072c869d266ed3eff8b8294e7" ns2:_="">
    <xsd:import namespace="1b0517d3-c488-40a2-9c09-5b6e8fb1b7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0517d3-c488-40a2-9c09-5b6e8fb1b7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406B29-CA37-4DE8-9FB8-B7C53DAEF5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0517d3-c488-40a2-9c09-5b6e8fb1b7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AF02D1-23B3-4760-9E99-2D2FAD108953}">
  <ds:schemaRefs>
    <ds:schemaRef ds:uri="http://schemas.microsoft.com/sharepoint/v3/contenttype/forms"/>
  </ds:schemaRefs>
</ds:datastoreItem>
</file>

<file path=customXml/itemProps3.xml><?xml version="1.0" encoding="utf-8"?>
<ds:datastoreItem xmlns:ds="http://schemas.openxmlformats.org/officeDocument/2006/customXml" ds:itemID="{EAC496F0-469B-479C-99C6-3544E89D323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3668</TotalTime>
  <Words>797</Words>
  <Application>Microsoft Macintosh PowerPoint</Application>
  <PresentationFormat>Custom</PresentationFormat>
  <Paragraphs>53</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Times New Roman</vt:lpstr>
      <vt:lpstr>Wingdings</vt:lpstr>
      <vt:lpstr>Office Theme</vt:lpstr>
      <vt:lpstr>Tropes of Academic Extractivism and Omissions in Urban Studies RGS-IBG Conference 2025 </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Bartlett Development Planning Unit  University College London</dc:title>
  <cp:lastModifiedBy>Kalinowski, Damian</cp:lastModifiedBy>
  <cp:revision>127</cp:revision>
  <dcterms:created xsi:type="dcterms:W3CDTF">2019-09-20T10:09:46Z</dcterms:created>
  <dcterms:modified xsi:type="dcterms:W3CDTF">2025-12-04T17:20:41Z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2019-09-20T00:00:00Z</vt:filetime>
  </property>
  <property fmtid="{D5CDD505-2E9C-101B-9397-08002B2CF9AE}" pid="3" name="Creator">
    <vt:lpwstr>Adobe InDesign 14.0 (Macintosh)</vt:lpwstr>
  </property>
  <property fmtid="{D5CDD505-2E9C-101B-9397-08002B2CF9AE}" pid="4" name="LastSaved">
    <vt:filetime>2019-09-20T00:00:00Z</vt:filetime>
  </property>
  <property fmtid="{D5CDD505-2E9C-101B-9397-08002B2CF9AE}" pid="5" name="ContentTypeId">
    <vt:lpwstr>0x010100DA8F4170E52634408852F92241FF89EF</vt:lpwstr>
  </property>
</Properties>
</file>