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Lst>
  <p:notesMasterIdLst>
    <p:notesMasterId r:id="rId40"/>
  </p:notesMasterIdLst>
  <p:handoutMasterIdLst>
    <p:handoutMasterId r:id="rId41"/>
  </p:handoutMasterIdLst>
  <p:sldIdLst>
    <p:sldId id="318" r:id="rId5"/>
    <p:sldId id="316" r:id="rId6"/>
    <p:sldId id="428" r:id="rId7"/>
    <p:sldId id="333" r:id="rId8"/>
    <p:sldId id="336" r:id="rId9"/>
    <p:sldId id="323" r:id="rId10"/>
    <p:sldId id="430" r:id="rId11"/>
    <p:sldId id="431" r:id="rId12"/>
    <p:sldId id="436" r:id="rId13"/>
    <p:sldId id="324" r:id="rId14"/>
    <p:sldId id="452" r:id="rId15"/>
    <p:sldId id="453" r:id="rId16"/>
    <p:sldId id="335" r:id="rId17"/>
    <p:sldId id="449" r:id="rId18"/>
    <p:sldId id="342" r:id="rId19"/>
    <p:sldId id="344" r:id="rId20"/>
    <p:sldId id="345" r:id="rId21"/>
    <p:sldId id="346" r:id="rId22"/>
    <p:sldId id="349" r:id="rId23"/>
    <p:sldId id="350" r:id="rId24"/>
    <p:sldId id="446" r:id="rId25"/>
    <p:sldId id="351" r:id="rId26"/>
    <p:sldId id="352" r:id="rId27"/>
    <p:sldId id="353" r:id="rId28"/>
    <p:sldId id="447" r:id="rId29"/>
    <p:sldId id="443" r:id="rId30"/>
    <p:sldId id="444" r:id="rId31"/>
    <p:sldId id="445" r:id="rId32"/>
    <p:sldId id="341" r:id="rId33"/>
    <p:sldId id="450" r:id="rId34"/>
    <p:sldId id="451" r:id="rId35"/>
    <p:sldId id="356" r:id="rId36"/>
    <p:sldId id="358" r:id="rId37"/>
    <p:sldId id="357" r:id="rId38"/>
    <p:sldId id="359" r:id="rId39"/>
  </p:sldIdLst>
  <p:sldSz cx="9144000" cy="5143500" type="screen16x9"/>
  <p:notesSz cx="6858000" cy="9144000"/>
  <p:defaultTextStyle>
    <a:defPPr>
      <a:defRPr lang="en-GB"/>
    </a:defPPr>
    <a:lvl1pPr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604020202020204" pitchFamily="34" charset="0"/>
        <a:ea typeface="+mn-ea"/>
        <a:cs typeface="+mn-cs"/>
      </a:defRPr>
    </a:lvl5pPr>
    <a:lvl6pPr marL="2286000" algn="l" defTabSz="914400" rtl="0" eaLnBrk="1" latinLnBrk="0" hangingPunct="1">
      <a:defRPr kern="1200">
        <a:solidFill>
          <a:schemeClr val="tx1"/>
        </a:solidFill>
        <a:latin typeface="Arial Black" panose="020B0604020202020204" pitchFamily="34" charset="0"/>
        <a:ea typeface="+mn-ea"/>
        <a:cs typeface="+mn-cs"/>
      </a:defRPr>
    </a:lvl6pPr>
    <a:lvl7pPr marL="2743200" algn="l" defTabSz="914400" rtl="0" eaLnBrk="1" latinLnBrk="0" hangingPunct="1">
      <a:defRPr kern="1200">
        <a:solidFill>
          <a:schemeClr val="tx1"/>
        </a:solidFill>
        <a:latin typeface="Arial Black" panose="020B0604020202020204" pitchFamily="34" charset="0"/>
        <a:ea typeface="+mn-ea"/>
        <a:cs typeface="+mn-cs"/>
      </a:defRPr>
    </a:lvl7pPr>
    <a:lvl8pPr marL="3200400" algn="l" defTabSz="914400" rtl="0" eaLnBrk="1" latinLnBrk="0" hangingPunct="1">
      <a:defRPr kern="1200">
        <a:solidFill>
          <a:schemeClr val="tx1"/>
        </a:solidFill>
        <a:latin typeface="Arial Black" panose="020B0604020202020204" pitchFamily="34" charset="0"/>
        <a:ea typeface="+mn-ea"/>
        <a:cs typeface="+mn-cs"/>
      </a:defRPr>
    </a:lvl8pPr>
    <a:lvl9pPr marL="3657600" algn="l" defTabSz="914400" rtl="0" eaLnBrk="1" latinLnBrk="0" hangingPunct="1">
      <a:defRPr kern="1200">
        <a:solidFill>
          <a:schemeClr val="tx1"/>
        </a:solidFill>
        <a:latin typeface="Arial Black"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80A31-1C1A-4F07-AB8C-42FD103277FC}" v="23" dt="2025-05-07T07:22:45.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94755" autoAdjust="0"/>
  </p:normalViewPr>
  <p:slideViewPr>
    <p:cSldViewPr>
      <p:cViewPr varScale="1">
        <p:scale>
          <a:sx n="78" d="100"/>
          <a:sy n="78" d="100"/>
        </p:scale>
        <p:origin x="73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wford, Helen" userId="e68417a7-c944-47fe-ab61-9e3000f58eb4" providerId="ADAL" clId="{7D680A31-1C1A-4F07-AB8C-42FD103277FC}"/>
    <pc:docChg chg="addSld modSld sldOrd">
      <pc:chgData name="Crawford, Helen" userId="e68417a7-c944-47fe-ab61-9e3000f58eb4" providerId="ADAL" clId="{7D680A31-1C1A-4F07-AB8C-42FD103277FC}" dt="2025-05-07T07:28:06.350" v="56" actId="113"/>
      <pc:docMkLst>
        <pc:docMk/>
      </pc:docMkLst>
      <pc:sldChg chg="modSp mod ord">
        <pc:chgData name="Crawford, Helen" userId="e68417a7-c944-47fe-ab61-9e3000f58eb4" providerId="ADAL" clId="{7D680A31-1C1A-4F07-AB8C-42FD103277FC}" dt="2025-05-07T07:17:29.424" v="32" actId="1076"/>
        <pc:sldMkLst>
          <pc:docMk/>
          <pc:sldMk cId="3926009308" sldId="323"/>
        </pc:sldMkLst>
        <pc:spChg chg="mod">
          <ac:chgData name="Crawford, Helen" userId="e68417a7-c944-47fe-ab61-9e3000f58eb4" providerId="ADAL" clId="{7D680A31-1C1A-4F07-AB8C-42FD103277FC}" dt="2025-05-07T07:15:50.023" v="23" actId="20577"/>
          <ac:spMkLst>
            <pc:docMk/>
            <pc:sldMk cId="3926009308" sldId="323"/>
            <ac:spMk id="2" creationId="{ED3EDFAB-1A22-B5EE-9A11-9BA2010DE948}"/>
          </ac:spMkLst>
        </pc:spChg>
        <pc:spChg chg="mod">
          <ac:chgData name="Crawford, Helen" userId="e68417a7-c944-47fe-ab61-9e3000f58eb4" providerId="ADAL" clId="{7D680A31-1C1A-4F07-AB8C-42FD103277FC}" dt="2025-05-07T07:17:29.424" v="32" actId="1076"/>
          <ac:spMkLst>
            <pc:docMk/>
            <pc:sldMk cId="3926009308" sldId="323"/>
            <ac:spMk id="3" creationId="{1393DD5F-5A10-4589-4A82-4CD6B506848C}"/>
          </ac:spMkLst>
        </pc:spChg>
      </pc:sldChg>
      <pc:sldChg chg="modSp ord">
        <pc:chgData name="Crawford, Helen" userId="e68417a7-c944-47fe-ab61-9e3000f58eb4" providerId="ADAL" clId="{7D680A31-1C1A-4F07-AB8C-42FD103277FC}" dt="2025-05-07T07:20:23.348" v="40" actId="20577"/>
        <pc:sldMkLst>
          <pc:docMk/>
          <pc:sldMk cId="2556482064" sldId="333"/>
        </pc:sldMkLst>
        <pc:spChg chg="mod">
          <ac:chgData name="Crawford, Helen" userId="e68417a7-c944-47fe-ab61-9e3000f58eb4" providerId="ADAL" clId="{7D680A31-1C1A-4F07-AB8C-42FD103277FC}" dt="2025-05-07T07:20:23.348" v="40" actId="20577"/>
          <ac:spMkLst>
            <pc:docMk/>
            <pc:sldMk cId="2556482064" sldId="333"/>
            <ac:spMk id="3" creationId="{EFD17B15-F1D1-0123-C16D-7813B8F4A0CF}"/>
          </ac:spMkLst>
        </pc:spChg>
      </pc:sldChg>
      <pc:sldChg chg="modSp mod ord">
        <pc:chgData name="Crawford, Helen" userId="e68417a7-c944-47fe-ab61-9e3000f58eb4" providerId="ADAL" clId="{7D680A31-1C1A-4F07-AB8C-42FD103277FC}" dt="2025-05-07T07:17:47.546" v="35"/>
        <pc:sldMkLst>
          <pc:docMk/>
          <pc:sldMk cId="379971085" sldId="336"/>
        </pc:sldMkLst>
        <pc:spChg chg="mod">
          <ac:chgData name="Crawford, Helen" userId="e68417a7-c944-47fe-ab61-9e3000f58eb4" providerId="ADAL" clId="{7D680A31-1C1A-4F07-AB8C-42FD103277FC}" dt="2025-05-07T07:17:36.191" v="33" actId="255"/>
          <ac:spMkLst>
            <pc:docMk/>
            <pc:sldMk cId="379971085" sldId="336"/>
            <ac:spMk id="3" creationId="{B370268F-E454-0960-2BB6-5AE2089209A3}"/>
          </ac:spMkLst>
        </pc:spChg>
      </pc:sldChg>
      <pc:sldChg chg="modSp mod">
        <pc:chgData name="Crawford, Helen" userId="e68417a7-c944-47fe-ab61-9e3000f58eb4" providerId="ADAL" clId="{7D680A31-1C1A-4F07-AB8C-42FD103277FC}" dt="2025-05-07T07:28:06.350" v="56" actId="113"/>
        <pc:sldMkLst>
          <pc:docMk/>
          <pc:sldMk cId="4089489820" sldId="345"/>
        </pc:sldMkLst>
        <pc:spChg chg="mod">
          <ac:chgData name="Crawford, Helen" userId="e68417a7-c944-47fe-ab61-9e3000f58eb4" providerId="ADAL" clId="{7D680A31-1C1A-4F07-AB8C-42FD103277FC}" dt="2025-05-07T07:28:06.350" v="56" actId="113"/>
          <ac:spMkLst>
            <pc:docMk/>
            <pc:sldMk cId="4089489820" sldId="345"/>
            <ac:spMk id="2" creationId="{BBE542BA-4F8D-756E-7362-5F1593501A6D}"/>
          </ac:spMkLst>
        </pc:spChg>
      </pc:sldChg>
      <pc:sldChg chg="ord">
        <pc:chgData name="Crawford, Helen" userId="e68417a7-c944-47fe-ab61-9e3000f58eb4" providerId="ADAL" clId="{7D680A31-1C1A-4F07-AB8C-42FD103277FC}" dt="2025-05-07T07:16:30.816" v="27"/>
        <pc:sldMkLst>
          <pc:docMk/>
          <pc:sldMk cId="1672747300" sldId="428"/>
        </pc:sldMkLst>
      </pc:sldChg>
      <pc:sldChg chg="modAnim">
        <pc:chgData name="Crawford, Helen" userId="e68417a7-c944-47fe-ab61-9e3000f58eb4" providerId="ADAL" clId="{7D680A31-1C1A-4F07-AB8C-42FD103277FC}" dt="2025-05-07T07:22:45.809" v="55"/>
        <pc:sldMkLst>
          <pc:docMk/>
          <pc:sldMk cId="2511540196" sldId="430"/>
        </pc:sldMkLst>
      </pc:sldChg>
      <pc:sldChg chg="add">
        <pc:chgData name="Crawford, Helen" userId="e68417a7-c944-47fe-ab61-9e3000f58eb4" providerId="ADAL" clId="{7D680A31-1C1A-4F07-AB8C-42FD103277FC}" dt="2025-05-07T07:19:20.781" v="36"/>
        <pc:sldMkLst>
          <pc:docMk/>
          <pc:sldMk cId="3892104649" sldId="4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4411F-C761-4674-96C1-CB6B97796965}"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587130DE-EC62-4DAC-95CC-4B2317CA5540}">
      <dgm:prSet custT="1"/>
      <dgm:spPr/>
      <dgm:t>
        <a:bodyPr/>
        <a:lstStyle/>
        <a:p>
          <a:r>
            <a:rPr lang="en-GB" sz="2000" b="0" i="0" dirty="0">
              <a:latin typeface="Lato" panose="020F0502020204030203" pitchFamily="34" charset="0"/>
              <a:ea typeface="Lato" panose="020F0502020204030203" pitchFamily="34" charset="0"/>
              <a:cs typeface="Lato" panose="020F0502020204030203" pitchFamily="34" charset="0"/>
            </a:rPr>
            <a:t>to enhance understanding of the importance of effective curriculum sequencing</a:t>
          </a:r>
          <a:endParaRPr lang="en-US" sz="2000" dirty="0">
            <a:latin typeface="Lato" panose="020F0502020204030203" pitchFamily="34" charset="0"/>
            <a:ea typeface="Lato" panose="020F0502020204030203" pitchFamily="34" charset="0"/>
            <a:cs typeface="Lato" panose="020F0502020204030203" pitchFamily="34" charset="0"/>
          </a:endParaRPr>
        </a:p>
      </dgm:t>
    </dgm:pt>
    <dgm:pt modelId="{6554910F-73F0-4083-989D-9BC8E5AC3A8B}" type="parTrans" cxnId="{77678563-0BA5-496B-BE48-A52B03CC3F3E}">
      <dgm:prSet/>
      <dgm:spPr/>
      <dgm:t>
        <a:bodyPr/>
        <a:lstStyle/>
        <a:p>
          <a:endParaRPr lang="en-US"/>
        </a:p>
      </dgm:t>
    </dgm:pt>
    <dgm:pt modelId="{B324850F-AE9D-43D0-903B-BC57AE8ABB94}" type="sibTrans" cxnId="{77678563-0BA5-496B-BE48-A52B03CC3F3E}">
      <dgm:prSet/>
      <dgm:spPr/>
      <dgm:t>
        <a:bodyPr/>
        <a:lstStyle/>
        <a:p>
          <a:endParaRPr lang="en-US"/>
        </a:p>
      </dgm:t>
    </dgm:pt>
    <dgm:pt modelId="{C62B9834-EBDD-4340-8698-F2E84F547403}">
      <dgm:prSet custT="1"/>
      <dgm:spPr/>
      <dgm:t>
        <a:bodyPr/>
        <a:lstStyle/>
        <a:p>
          <a:r>
            <a:rPr lang="en-GB" sz="2000" b="0" i="0" dirty="0">
              <a:latin typeface="Lato" panose="020F0502020204030203" pitchFamily="34" charset="0"/>
              <a:ea typeface="Lato" panose="020F0502020204030203" pitchFamily="34" charset="0"/>
              <a:cs typeface="Lato" panose="020F0502020204030203" pitchFamily="34" charset="0"/>
            </a:rPr>
            <a:t>to enhance understanding of strategies to support phase transition</a:t>
          </a:r>
          <a:endParaRPr lang="en-US" sz="2000" dirty="0">
            <a:latin typeface="Lato" panose="020F0502020204030203" pitchFamily="34" charset="0"/>
            <a:ea typeface="Lato" panose="020F0502020204030203" pitchFamily="34" charset="0"/>
            <a:cs typeface="Lato" panose="020F0502020204030203" pitchFamily="34" charset="0"/>
          </a:endParaRPr>
        </a:p>
      </dgm:t>
    </dgm:pt>
    <dgm:pt modelId="{6ED8641C-A039-490C-8DA3-4A3936F240CD}" type="parTrans" cxnId="{63CC374B-7B20-4120-96D5-45197DC5C8F7}">
      <dgm:prSet/>
      <dgm:spPr/>
      <dgm:t>
        <a:bodyPr/>
        <a:lstStyle/>
        <a:p>
          <a:endParaRPr lang="en-US"/>
        </a:p>
      </dgm:t>
    </dgm:pt>
    <dgm:pt modelId="{C49DCCCB-8E5B-4C4D-96CD-149472A45B01}" type="sibTrans" cxnId="{63CC374B-7B20-4120-96D5-45197DC5C8F7}">
      <dgm:prSet/>
      <dgm:spPr/>
      <dgm:t>
        <a:bodyPr/>
        <a:lstStyle/>
        <a:p>
          <a:endParaRPr lang="en-US"/>
        </a:p>
      </dgm:t>
    </dgm:pt>
    <dgm:pt modelId="{878DC3A8-51A8-452E-8B08-3DF61DDC2709}" type="pres">
      <dgm:prSet presAssocID="{D634411F-C761-4674-96C1-CB6B97796965}" presName="hierChild1" presStyleCnt="0">
        <dgm:presLayoutVars>
          <dgm:orgChart val="1"/>
          <dgm:chPref val="1"/>
          <dgm:dir/>
          <dgm:animOne val="branch"/>
          <dgm:animLvl val="lvl"/>
          <dgm:resizeHandles/>
        </dgm:presLayoutVars>
      </dgm:prSet>
      <dgm:spPr/>
    </dgm:pt>
    <dgm:pt modelId="{7D7BFAE6-0EBC-40CA-A8D9-2D360DDB25B2}" type="pres">
      <dgm:prSet presAssocID="{587130DE-EC62-4DAC-95CC-4B2317CA5540}" presName="hierRoot1" presStyleCnt="0">
        <dgm:presLayoutVars>
          <dgm:hierBranch val="init"/>
        </dgm:presLayoutVars>
      </dgm:prSet>
      <dgm:spPr/>
    </dgm:pt>
    <dgm:pt modelId="{2A7FA294-7EFD-4635-99C6-844FB094AC10}" type="pres">
      <dgm:prSet presAssocID="{587130DE-EC62-4DAC-95CC-4B2317CA5540}" presName="rootComposite1" presStyleCnt="0"/>
      <dgm:spPr/>
    </dgm:pt>
    <dgm:pt modelId="{F8F6F856-C7C4-4855-BB1A-0E51E4210EDD}" type="pres">
      <dgm:prSet presAssocID="{587130DE-EC62-4DAC-95CC-4B2317CA5540}" presName="rootText1" presStyleLbl="node0" presStyleIdx="0" presStyleCnt="2">
        <dgm:presLayoutVars>
          <dgm:chPref val="3"/>
        </dgm:presLayoutVars>
      </dgm:prSet>
      <dgm:spPr/>
    </dgm:pt>
    <dgm:pt modelId="{1ADCC88F-4A56-4DDF-BD19-1F1752C24984}" type="pres">
      <dgm:prSet presAssocID="{587130DE-EC62-4DAC-95CC-4B2317CA5540}" presName="rootConnector1" presStyleLbl="node1" presStyleIdx="0" presStyleCnt="0"/>
      <dgm:spPr/>
    </dgm:pt>
    <dgm:pt modelId="{DDE2C990-97D8-48A2-A13E-D211F7031B31}" type="pres">
      <dgm:prSet presAssocID="{587130DE-EC62-4DAC-95CC-4B2317CA5540}" presName="hierChild2" presStyleCnt="0"/>
      <dgm:spPr/>
    </dgm:pt>
    <dgm:pt modelId="{CDC8181A-0B99-4122-934B-B3797D76CF5F}" type="pres">
      <dgm:prSet presAssocID="{587130DE-EC62-4DAC-95CC-4B2317CA5540}" presName="hierChild3" presStyleCnt="0"/>
      <dgm:spPr/>
    </dgm:pt>
    <dgm:pt modelId="{14AAA9BA-F60E-4E18-AAFB-F9790433BA4D}" type="pres">
      <dgm:prSet presAssocID="{C62B9834-EBDD-4340-8698-F2E84F547403}" presName="hierRoot1" presStyleCnt="0">
        <dgm:presLayoutVars>
          <dgm:hierBranch val="init"/>
        </dgm:presLayoutVars>
      </dgm:prSet>
      <dgm:spPr/>
    </dgm:pt>
    <dgm:pt modelId="{D78B61C3-F037-4C94-B62F-7628BCA60A69}" type="pres">
      <dgm:prSet presAssocID="{C62B9834-EBDD-4340-8698-F2E84F547403}" presName="rootComposite1" presStyleCnt="0"/>
      <dgm:spPr/>
    </dgm:pt>
    <dgm:pt modelId="{AFD91949-3C62-4C32-B700-A4D0CBFCFAD1}" type="pres">
      <dgm:prSet presAssocID="{C62B9834-EBDD-4340-8698-F2E84F547403}" presName="rootText1" presStyleLbl="node0" presStyleIdx="1" presStyleCnt="2">
        <dgm:presLayoutVars>
          <dgm:chPref val="3"/>
        </dgm:presLayoutVars>
      </dgm:prSet>
      <dgm:spPr/>
    </dgm:pt>
    <dgm:pt modelId="{7C377B93-98B6-4C85-A9F5-D8A11A5C7C14}" type="pres">
      <dgm:prSet presAssocID="{C62B9834-EBDD-4340-8698-F2E84F547403}" presName="rootConnector1" presStyleLbl="node1" presStyleIdx="0" presStyleCnt="0"/>
      <dgm:spPr/>
    </dgm:pt>
    <dgm:pt modelId="{A8D28E37-30E5-4DF1-A954-28D69CD71CC5}" type="pres">
      <dgm:prSet presAssocID="{C62B9834-EBDD-4340-8698-F2E84F547403}" presName="hierChild2" presStyleCnt="0"/>
      <dgm:spPr/>
    </dgm:pt>
    <dgm:pt modelId="{A7C6AAC6-A2A8-46C5-8022-E2FCD5E0A80C}" type="pres">
      <dgm:prSet presAssocID="{C62B9834-EBDD-4340-8698-F2E84F547403}" presName="hierChild3" presStyleCnt="0"/>
      <dgm:spPr/>
    </dgm:pt>
  </dgm:ptLst>
  <dgm:cxnLst>
    <dgm:cxn modelId="{B16F9601-0A44-4443-8570-2565A19175AF}" type="presOf" srcId="{587130DE-EC62-4DAC-95CC-4B2317CA5540}" destId="{1ADCC88F-4A56-4DDF-BD19-1F1752C24984}" srcOrd="1" destOrd="0" presId="urn:microsoft.com/office/officeart/2005/8/layout/orgChart1"/>
    <dgm:cxn modelId="{2906C82B-EFB9-4A77-A8E0-5109D5EA662A}" type="presOf" srcId="{D634411F-C761-4674-96C1-CB6B97796965}" destId="{878DC3A8-51A8-452E-8B08-3DF61DDC2709}" srcOrd="0" destOrd="0" presId="urn:microsoft.com/office/officeart/2005/8/layout/orgChart1"/>
    <dgm:cxn modelId="{77678563-0BA5-496B-BE48-A52B03CC3F3E}" srcId="{D634411F-C761-4674-96C1-CB6B97796965}" destId="{587130DE-EC62-4DAC-95CC-4B2317CA5540}" srcOrd="0" destOrd="0" parTransId="{6554910F-73F0-4083-989D-9BC8E5AC3A8B}" sibTransId="{B324850F-AE9D-43D0-903B-BC57AE8ABB94}"/>
    <dgm:cxn modelId="{63CC374B-7B20-4120-96D5-45197DC5C8F7}" srcId="{D634411F-C761-4674-96C1-CB6B97796965}" destId="{C62B9834-EBDD-4340-8698-F2E84F547403}" srcOrd="1" destOrd="0" parTransId="{6ED8641C-A039-490C-8DA3-4A3936F240CD}" sibTransId="{C49DCCCB-8E5B-4C4D-96CD-149472A45B01}"/>
    <dgm:cxn modelId="{93A2B27F-312A-4C72-893C-E2084E48A6C3}" type="presOf" srcId="{C62B9834-EBDD-4340-8698-F2E84F547403}" destId="{7C377B93-98B6-4C85-A9F5-D8A11A5C7C14}" srcOrd="1" destOrd="0" presId="urn:microsoft.com/office/officeart/2005/8/layout/orgChart1"/>
    <dgm:cxn modelId="{DFA76B99-E8B1-4077-9525-E7C791E0B617}" type="presOf" srcId="{587130DE-EC62-4DAC-95CC-4B2317CA5540}" destId="{F8F6F856-C7C4-4855-BB1A-0E51E4210EDD}" srcOrd="0" destOrd="0" presId="urn:microsoft.com/office/officeart/2005/8/layout/orgChart1"/>
    <dgm:cxn modelId="{5CECE29E-59C9-4BF6-9926-30A0CD4467E3}" type="presOf" srcId="{C62B9834-EBDD-4340-8698-F2E84F547403}" destId="{AFD91949-3C62-4C32-B700-A4D0CBFCFAD1}" srcOrd="0" destOrd="0" presId="urn:microsoft.com/office/officeart/2005/8/layout/orgChart1"/>
    <dgm:cxn modelId="{72CC19FB-344A-4F95-BF98-E5012F8ECF75}" type="presParOf" srcId="{878DC3A8-51A8-452E-8B08-3DF61DDC2709}" destId="{7D7BFAE6-0EBC-40CA-A8D9-2D360DDB25B2}" srcOrd="0" destOrd="0" presId="urn:microsoft.com/office/officeart/2005/8/layout/orgChart1"/>
    <dgm:cxn modelId="{27CE8C8B-8CB9-453E-8342-549C004E2A6A}" type="presParOf" srcId="{7D7BFAE6-0EBC-40CA-A8D9-2D360DDB25B2}" destId="{2A7FA294-7EFD-4635-99C6-844FB094AC10}" srcOrd="0" destOrd="0" presId="urn:microsoft.com/office/officeart/2005/8/layout/orgChart1"/>
    <dgm:cxn modelId="{94E98629-56BF-408A-BF1B-4AB32BD6E20D}" type="presParOf" srcId="{2A7FA294-7EFD-4635-99C6-844FB094AC10}" destId="{F8F6F856-C7C4-4855-BB1A-0E51E4210EDD}" srcOrd="0" destOrd="0" presId="urn:microsoft.com/office/officeart/2005/8/layout/orgChart1"/>
    <dgm:cxn modelId="{42CA3478-C2EB-4CF6-A7A6-2DC4FB2280FE}" type="presParOf" srcId="{2A7FA294-7EFD-4635-99C6-844FB094AC10}" destId="{1ADCC88F-4A56-4DDF-BD19-1F1752C24984}" srcOrd="1" destOrd="0" presId="urn:microsoft.com/office/officeart/2005/8/layout/orgChart1"/>
    <dgm:cxn modelId="{B5C75E41-C9F3-484E-A805-3566C06E6AF3}" type="presParOf" srcId="{7D7BFAE6-0EBC-40CA-A8D9-2D360DDB25B2}" destId="{DDE2C990-97D8-48A2-A13E-D211F7031B31}" srcOrd="1" destOrd="0" presId="urn:microsoft.com/office/officeart/2005/8/layout/orgChart1"/>
    <dgm:cxn modelId="{993F26A4-54B9-47A6-A93C-603628B48C9D}" type="presParOf" srcId="{7D7BFAE6-0EBC-40CA-A8D9-2D360DDB25B2}" destId="{CDC8181A-0B99-4122-934B-B3797D76CF5F}" srcOrd="2" destOrd="0" presId="urn:microsoft.com/office/officeart/2005/8/layout/orgChart1"/>
    <dgm:cxn modelId="{7564EB28-8DCF-472A-A3C3-0344BDA39A72}" type="presParOf" srcId="{878DC3A8-51A8-452E-8B08-3DF61DDC2709}" destId="{14AAA9BA-F60E-4E18-AAFB-F9790433BA4D}" srcOrd="1" destOrd="0" presId="urn:microsoft.com/office/officeart/2005/8/layout/orgChart1"/>
    <dgm:cxn modelId="{8BCA748C-F79E-40DE-9300-603E97C377A7}" type="presParOf" srcId="{14AAA9BA-F60E-4E18-AAFB-F9790433BA4D}" destId="{D78B61C3-F037-4C94-B62F-7628BCA60A69}" srcOrd="0" destOrd="0" presId="urn:microsoft.com/office/officeart/2005/8/layout/orgChart1"/>
    <dgm:cxn modelId="{60D99932-3A54-4748-85E4-DA4E6AC8448A}" type="presParOf" srcId="{D78B61C3-F037-4C94-B62F-7628BCA60A69}" destId="{AFD91949-3C62-4C32-B700-A4D0CBFCFAD1}" srcOrd="0" destOrd="0" presId="urn:microsoft.com/office/officeart/2005/8/layout/orgChart1"/>
    <dgm:cxn modelId="{EA82E243-E0E3-4D0D-BB28-C0E46D5B1FF6}" type="presParOf" srcId="{D78B61C3-F037-4C94-B62F-7628BCA60A69}" destId="{7C377B93-98B6-4C85-A9F5-D8A11A5C7C14}" srcOrd="1" destOrd="0" presId="urn:microsoft.com/office/officeart/2005/8/layout/orgChart1"/>
    <dgm:cxn modelId="{00E18EC1-BAE0-4D77-9811-50E2D6E32141}" type="presParOf" srcId="{14AAA9BA-F60E-4E18-AAFB-F9790433BA4D}" destId="{A8D28E37-30E5-4DF1-A954-28D69CD71CC5}" srcOrd="1" destOrd="0" presId="urn:microsoft.com/office/officeart/2005/8/layout/orgChart1"/>
    <dgm:cxn modelId="{2D95E297-2E42-4EC4-9CC1-1B254DE5DDB0}" type="presParOf" srcId="{14AAA9BA-F60E-4E18-AAFB-F9790433BA4D}" destId="{A7C6AAC6-A2A8-46C5-8022-E2FCD5E0A8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A3F74-753F-4BA3-B9E5-3599185B05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3F2B90-7383-48AB-BA0E-18627893F194}">
      <dgm:prSet custT="1"/>
      <dgm:spPr/>
      <dgm:t>
        <a:bodyPr/>
        <a:lstStyle/>
        <a:p>
          <a:r>
            <a:rPr lang="en-GB" sz="1400" dirty="0">
              <a:latin typeface="Lato" panose="020F0502020204030203" pitchFamily="34" charset="0"/>
              <a:ea typeface="Lato" panose="020F0502020204030203" pitchFamily="34" charset="0"/>
              <a:cs typeface="Lato" panose="020F0502020204030203" pitchFamily="34" charset="0"/>
            </a:rPr>
            <a:t>Changes within living memory. Where appropriate, these should be used to reveal aspects of change in national life.   </a:t>
          </a:r>
          <a:endParaRPr lang="en-US" sz="1400" dirty="0">
            <a:latin typeface="Lato" panose="020F0502020204030203" pitchFamily="34" charset="0"/>
            <a:ea typeface="Lato" panose="020F0502020204030203" pitchFamily="34" charset="0"/>
            <a:cs typeface="Lato" panose="020F0502020204030203" pitchFamily="34" charset="0"/>
          </a:endParaRPr>
        </a:p>
      </dgm:t>
    </dgm:pt>
    <dgm:pt modelId="{B5FC5BF0-6762-47A7-9A33-8B0705BB9A12}" type="parTrans" cxnId="{785243DC-3BEA-450E-85F9-A1E3C4D28110}">
      <dgm:prSet/>
      <dgm:spPr/>
      <dgm:t>
        <a:bodyPr/>
        <a:lstStyle/>
        <a:p>
          <a:endParaRPr lang="en-US"/>
        </a:p>
      </dgm:t>
    </dgm:pt>
    <dgm:pt modelId="{E9B7D0F8-7BEF-4BC7-95BC-77E6D1B0CBA5}" type="sibTrans" cxnId="{785243DC-3BEA-450E-85F9-A1E3C4D28110}">
      <dgm:prSet/>
      <dgm:spPr/>
      <dgm:t>
        <a:bodyPr/>
        <a:lstStyle/>
        <a:p>
          <a:endParaRPr lang="en-US"/>
        </a:p>
      </dgm:t>
    </dgm:pt>
    <dgm:pt modelId="{D269F880-5688-45C4-B791-FB56908BEF73}">
      <dgm:prSet custT="1"/>
      <dgm:spPr/>
      <dgm:t>
        <a:bodyPr/>
        <a:lstStyle/>
        <a:p>
          <a:r>
            <a:rPr lang="en-GB" sz="1400" dirty="0">
              <a:latin typeface="Lato" panose="020F0502020204030203" pitchFamily="34" charset="0"/>
              <a:ea typeface="Lato" panose="020F0502020204030203" pitchFamily="34" charset="0"/>
              <a:cs typeface="Lato" panose="020F0502020204030203" pitchFamily="34" charset="0"/>
            </a:rPr>
            <a:t>Events beyond living memory that are significant nationally or globally. </a:t>
          </a:r>
          <a:endParaRPr lang="en-US" sz="1400" dirty="0">
            <a:latin typeface="Lato" panose="020F0502020204030203" pitchFamily="34" charset="0"/>
            <a:ea typeface="Lato" panose="020F0502020204030203" pitchFamily="34" charset="0"/>
            <a:cs typeface="Lato" panose="020F0502020204030203" pitchFamily="34" charset="0"/>
          </a:endParaRPr>
        </a:p>
      </dgm:t>
    </dgm:pt>
    <dgm:pt modelId="{1D8A62EC-413C-4526-AAB5-F7D71F686748}" type="parTrans" cxnId="{DCE81740-0E93-48F7-96E2-39E6BA3202FE}">
      <dgm:prSet/>
      <dgm:spPr/>
      <dgm:t>
        <a:bodyPr/>
        <a:lstStyle/>
        <a:p>
          <a:endParaRPr lang="en-US"/>
        </a:p>
      </dgm:t>
    </dgm:pt>
    <dgm:pt modelId="{D236A998-679F-4476-9A19-6856DA9FA004}" type="sibTrans" cxnId="{DCE81740-0E93-48F7-96E2-39E6BA3202FE}">
      <dgm:prSet/>
      <dgm:spPr/>
      <dgm:t>
        <a:bodyPr/>
        <a:lstStyle/>
        <a:p>
          <a:endParaRPr lang="en-US"/>
        </a:p>
      </dgm:t>
    </dgm:pt>
    <dgm:pt modelId="{A25F0526-BEA9-4821-B83D-CD96B2C7451B}">
      <dgm:prSet custT="1"/>
      <dgm:spPr/>
      <dgm:t>
        <a:bodyPr/>
        <a:lstStyle/>
        <a:p>
          <a:r>
            <a:rPr lang="en-GB" sz="1400" dirty="0">
              <a:latin typeface="Lato" panose="020F0502020204030203" pitchFamily="34" charset="0"/>
              <a:ea typeface="Lato" panose="020F0502020204030203" pitchFamily="34" charset="0"/>
              <a:cs typeface="Lato" panose="020F0502020204030203" pitchFamily="34" charset="0"/>
            </a:rPr>
            <a:t>The lives of significant individuals in the past who have contributed to national and international achievements. Some should be used to compare aspects of life in different periods. </a:t>
          </a:r>
          <a:endParaRPr lang="en-US" sz="1400" dirty="0">
            <a:latin typeface="Lato" panose="020F0502020204030203" pitchFamily="34" charset="0"/>
            <a:ea typeface="Lato" panose="020F0502020204030203" pitchFamily="34" charset="0"/>
            <a:cs typeface="Lato" panose="020F0502020204030203" pitchFamily="34" charset="0"/>
          </a:endParaRPr>
        </a:p>
      </dgm:t>
    </dgm:pt>
    <dgm:pt modelId="{F3367C41-AA63-4B5F-A142-4CABAC9E1EC4}" type="parTrans" cxnId="{340C9089-322A-48F0-AA38-15D44E98C3F7}">
      <dgm:prSet/>
      <dgm:spPr/>
      <dgm:t>
        <a:bodyPr/>
        <a:lstStyle/>
        <a:p>
          <a:endParaRPr lang="en-US"/>
        </a:p>
      </dgm:t>
    </dgm:pt>
    <dgm:pt modelId="{BD1A26B3-EC23-4297-A6C7-C15A1016D7F0}" type="sibTrans" cxnId="{340C9089-322A-48F0-AA38-15D44E98C3F7}">
      <dgm:prSet/>
      <dgm:spPr/>
      <dgm:t>
        <a:bodyPr/>
        <a:lstStyle/>
        <a:p>
          <a:endParaRPr lang="en-US"/>
        </a:p>
      </dgm:t>
    </dgm:pt>
    <dgm:pt modelId="{188B78D8-5BC4-457E-8595-5568F3DA295F}">
      <dgm:prSet custT="1"/>
      <dgm:spPr/>
      <dgm:t>
        <a:bodyPr/>
        <a:lstStyle/>
        <a:p>
          <a:r>
            <a:rPr lang="en-GB" sz="1400" dirty="0">
              <a:latin typeface="Lato" panose="020F0502020204030203" pitchFamily="34" charset="0"/>
              <a:ea typeface="Lato" panose="020F0502020204030203" pitchFamily="34" charset="0"/>
              <a:cs typeface="Lato" panose="020F0502020204030203" pitchFamily="34" charset="0"/>
            </a:rPr>
            <a:t>Significant historical events, people and places in their own locality.</a:t>
          </a:r>
        </a:p>
        <a:p>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							                           (DfE, 2013) </a:t>
          </a:r>
          <a:endParaRPr lang="en-US" sz="1400" dirty="0">
            <a:latin typeface="Lato" panose="020F0502020204030203" pitchFamily="34" charset="0"/>
            <a:ea typeface="Lato" panose="020F0502020204030203" pitchFamily="34" charset="0"/>
            <a:cs typeface="Lato" panose="020F0502020204030203" pitchFamily="34" charset="0"/>
          </a:endParaRPr>
        </a:p>
      </dgm:t>
    </dgm:pt>
    <dgm:pt modelId="{A25F47BD-2233-479D-935B-92B5FA7BA205}" type="parTrans" cxnId="{F5A6BDD1-3BAE-42BD-950D-6F064F4BC009}">
      <dgm:prSet/>
      <dgm:spPr/>
      <dgm:t>
        <a:bodyPr/>
        <a:lstStyle/>
        <a:p>
          <a:endParaRPr lang="en-US"/>
        </a:p>
      </dgm:t>
    </dgm:pt>
    <dgm:pt modelId="{57264FD5-4C31-4CBE-B3ED-6D453A0F870E}" type="sibTrans" cxnId="{F5A6BDD1-3BAE-42BD-950D-6F064F4BC009}">
      <dgm:prSet/>
      <dgm:spPr/>
      <dgm:t>
        <a:bodyPr/>
        <a:lstStyle/>
        <a:p>
          <a:endParaRPr lang="en-US"/>
        </a:p>
      </dgm:t>
    </dgm:pt>
    <dgm:pt modelId="{AF6179EA-F01B-4FD0-9EA9-642F19FF7BF9}" type="pres">
      <dgm:prSet presAssocID="{68BA3F74-753F-4BA3-B9E5-3599185B059A}" presName="vert0" presStyleCnt="0">
        <dgm:presLayoutVars>
          <dgm:dir/>
          <dgm:animOne val="branch"/>
          <dgm:animLvl val="lvl"/>
        </dgm:presLayoutVars>
      </dgm:prSet>
      <dgm:spPr/>
    </dgm:pt>
    <dgm:pt modelId="{C5330385-83B7-4393-AA5A-AFF3082188D9}" type="pres">
      <dgm:prSet presAssocID="{1A3F2B90-7383-48AB-BA0E-18627893F194}" presName="thickLine" presStyleLbl="alignNode1" presStyleIdx="0" presStyleCnt="4"/>
      <dgm:spPr/>
    </dgm:pt>
    <dgm:pt modelId="{355A6477-1AB9-43AB-BCA3-C43B88E66F81}" type="pres">
      <dgm:prSet presAssocID="{1A3F2B90-7383-48AB-BA0E-18627893F194}" presName="horz1" presStyleCnt="0"/>
      <dgm:spPr/>
    </dgm:pt>
    <dgm:pt modelId="{4F867026-A67F-4797-8F2C-28CE1BBA3D15}" type="pres">
      <dgm:prSet presAssocID="{1A3F2B90-7383-48AB-BA0E-18627893F194}" presName="tx1" presStyleLbl="revTx" presStyleIdx="0" presStyleCnt="4"/>
      <dgm:spPr/>
    </dgm:pt>
    <dgm:pt modelId="{329B9E14-90AE-4172-8DF1-4C871C67DFCC}" type="pres">
      <dgm:prSet presAssocID="{1A3F2B90-7383-48AB-BA0E-18627893F194}" presName="vert1" presStyleCnt="0"/>
      <dgm:spPr/>
    </dgm:pt>
    <dgm:pt modelId="{E8289205-7503-4BC6-859D-8C583985948B}" type="pres">
      <dgm:prSet presAssocID="{D269F880-5688-45C4-B791-FB56908BEF73}" presName="thickLine" presStyleLbl="alignNode1" presStyleIdx="1" presStyleCnt="4"/>
      <dgm:spPr/>
    </dgm:pt>
    <dgm:pt modelId="{9E7E1965-0519-4353-B688-E7641FD9141A}" type="pres">
      <dgm:prSet presAssocID="{D269F880-5688-45C4-B791-FB56908BEF73}" presName="horz1" presStyleCnt="0"/>
      <dgm:spPr/>
    </dgm:pt>
    <dgm:pt modelId="{71515CA2-A456-420E-8A06-3DFA0EF6A278}" type="pres">
      <dgm:prSet presAssocID="{D269F880-5688-45C4-B791-FB56908BEF73}" presName="tx1" presStyleLbl="revTx" presStyleIdx="1" presStyleCnt="4"/>
      <dgm:spPr/>
    </dgm:pt>
    <dgm:pt modelId="{93737405-2094-4AA5-9F5D-C7CAD4E7D885}" type="pres">
      <dgm:prSet presAssocID="{D269F880-5688-45C4-B791-FB56908BEF73}" presName="vert1" presStyleCnt="0"/>
      <dgm:spPr/>
    </dgm:pt>
    <dgm:pt modelId="{F53D3238-7444-4405-BF5D-230A7496117C}" type="pres">
      <dgm:prSet presAssocID="{A25F0526-BEA9-4821-B83D-CD96B2C7451B}" presName="thickLine" presStyleLbl="alignNode1" presStyleIdx="2" presStyleCnt="4"/>
      <dgm:spPr/>
    </dgm:pt>
    <dgm:pt modelId="{EADF8F41-D2F1-42CC-A1F9-C626BAF79565}" type="pres">
      <dgm:prSet presAssocID="{A25F0526-BEA9-4821-B83D-CD96B2C7451B}" presName="horz1" presStyleCnt="0"/>
      <dgm:spPr/>
    </dgm:pt>
    <dgm:pt modelId="{88C4E959-D288-409F-9FE6-4DBDC26742AD}" type="pres">
      <dgm:prSet presAssocID="{A25F0526-BEA9-4821-B83D-CD96B2C7451B}" presName="tx1" presStyleLbl="revTx" presStyleIdx="2" presStyleCnt="4"/>
      <dgm:spPr/>
    </dgm:pt>
    <dgm:pt modelId="{26934DDD-796C-4806-9C85-C2D14B96B6A6}" type="pres">
      <dgm:prSet presAssocID="{A25F0526-BEA9-4821-B83D-CD96B2C7451B}" presName="vert1" presStyleCnt="0"/>
      <dgm:spPr/>
    </dgm:pt>
    <dgm:pt modelId="{FE149CE6-22F8-480D-A8E4-737AE347F305}" type="pres">
      <dgm:prSet presAssocID="{188B78D8-5BC4-457E-8595-5568F3DA295F}" presName="thickLine" presStyleLbl="alignNode1" presStyleIdx="3" presStyleCnt="4"/>
      <dgm:spPr/>
    </dgm:pt>
    <dgm:pt modelId="{FC0CD482-4D3C-4231-B72D-BC56A5ABC21E}" type="pres">
      <dgm:prSet presAssocID="{188B78D8-5BC4-457E-8595-5568F3DA295F}" presName="horz1" presStyleCnt="0"/>
      <dgm:spPr/>
    </dgm:pt>
    <dgm:pt modelId="{2E4537A6-ADC1-48F4-98B4-B11845510E66}" type="pres">
      <dgm:prSet presAssocID="{188B78D8-5BC4-457E-8595-5568F3DA295F}" presName="tx1" presStyleLbl="revTx" presStyleIdx="3" presStyleCnt="4"/>
      <dgm:spPr/>
    </dgm:pt>
    <dgm:pt modelId="{16243AEC-AC00-4299-96CB-7BC5E01275EB}" type="pres">
      <dgm:prSet presAssocID="{188B78D8-5BC4-457E-8595-5568F3DA295F}" presName="vert1" presStyleCnt="0"/>
      <dgm:spPr/>
    </dgm:pt>
  </dgm:ptLst>
  <dgm:cxnLst>
    <dgm:cxn modelId="{DCE81740-0E93-48F7-96E2-39E6BA3202FE}" srcId="{68BA3F74-753F-4BA3-B9E5-3599185B059A}" destId="{D269F880-5688-45C4-B791-FB56908BEF73}" srcOrd="1" destOrd="0" parTransId="{1D8A62EC-413C-4526-AAB5-F7D71F686748}" sibTransId="{D236A998-679F-4476-9A19-6856DA9FA004}"/>
    <dgm:cxn modelId="{96CDB843-51D4-4F31-9D93-B745F5097C62}" type="presOf" srcId="{A25F0526-BEA9-4821-B83D-CD96B2C7451B}" destId="{88C4E959-D288-409F-9FE6-4DBDC26742AD}" srcOrd="0" destOrd="0" presId="urn:microsoft.com/office/officeart/2008/layout/LinedList"/>
    <dgm:cxn modelId="{A0C0AE4A-199A-4A72-BEE3-9FFF58ADCA8C}" type="presOf" srcId="{D269F880-5688-45C4-B791-FB56908BEF73}" destId="{71515CA2-A456-420E-8A06-3DFA0EF6A278}" srcOrd="0" destOrd="0" presId="urn:microsoft.com/office/officeart/2008/layout/LinedList"/>
    <dgm:cxn modelId="{340C9089-322A-48F0-AA38-15D44E98C3F7}" srcId="{68BA3F74-753F-4BA3-B9E5-3599185B059A}" destId="{A25F0526-BEA9-4821-B83D-CD96B2C7451B}" srcOrd="2" destOrd="0" parTransId="{F3367C41-AA63-4B5F-A142-4CABAC9E1EC4}" sibTransId="{BD1A26B3-EC23-4297-A6C7-C15A1016D7F0}"/>
    <dgm:cxn modelId="{47C8C0B0-DE72-4F7B-A634-1F6533EA654E}" type="presOf" srcId="{1A3F2B90-7383-48AB-BA0E-18627893F194}" destId="{4F867026-A67F-4797-8F2C-28CE1BBA3D15}" srcOrd="0" destOrd="0" presId="urn:microsoft.com/office/officeart/2008/layout/LinedList"/>
    <dgm:cxn modelId="{5F25F8B9-2EAD-423C-AF45-7BFB9BFC6F24}" type="presOf" srcId="{68BA3F74-753F-4BA3-B9E5-3599185B059A}" destId="{AF6179EA-F01B-4FD0-9EA9-642F19FF7BF9}" srcOrd="0" destOrd="0" presId="urn:microsoft.com/office/officeart/2008/layout/LinedList"/>
    <dgm:cxn modelId="{F5A6BDD1-3BAE-42BD-950D-6F064F4BC009}" srcId="{68BA3F74-753F-4BA3-B9E5-3599185B059A}" destId="{188B78D8-5BC4-457E-8595-5568F3DA295F}" srcOrd="3" destOrd="0" parTransId="{A25F47BD-2233-479D-935B-92B5FA7BA205}" sibTransId="{57264FD5-4C31-4CBE-B3ED-6D453A0F870E}"/>
    <dgm:cxn modelId="{785243DC-3BEA-450E-85F9-A1E3C4D28110}" srcId="{68BA3F74-753F-4BA3-B9E5-3599185B059A}" destId="{1A3F2B90-7383-48AB-BA0E-18627893F194}" srcOrd="0" destOrd="0" parTransId="{B5FC5BF0-6762-47A7-9A33-8B0705BB9A12}" sibTransId="{E9B7D0F8-7BEF-4BC7-95BC-77E6D1B0CBA5}"/>
    <dgm:cxn modelId="{C52576ED-8DCF-46A4-9F54-C8767E5E3DA1}" type="presOf" srcId="{188B78D8-5BC4-457E-8595-5568F3DA295F}" destId="{2E4537A6-ADC1-48F4-98B4-B11845510E66}" srcOrd="0" destOrd="0" presId="urn:microsoft.com/office/officeart/2008/layout/LinedList"/>
    <dgm:cxn modelId="{3BED9DF1-08CE-4BC5-8EC7-3187CCD0AF65}" type="presParOf" srcId="{AF6179EA-F01B-4FD0-9EA9-642F19FF7BF9}" destId="{C5330385-83B7-4393-AA5A-AFF3082188D9}" srcOrd="0" destOrd="0" presId="urn:microsoft.com/office/officeart/2008/layout/LinedList"/>
    <dgm:cxn modelId="{49614FB3-9211-48BF-9CA8-1B9D749CC2BC}" type="presParOf" srcId="{AF6179EA-F01B-4FD0-9EA9-642F19FF7BF9}" destId="{355A6477-1AB9-43AB-BCA3-C43B88E66F81}" srcOrd="1" destOrd="0" presId="urn:microsoft.com/office/officeart/2008/layout/LinedList"/>
    <dgm:cxn modelId="{BD97E247-BFE3-4557-83ED-D4A5AFCDD3EC}" type="presParOf" srcId="{355A6477-1AB9-43AB-BCA3-C43B88E66F81}" destId="{4F867026-A67F-4797-8F2C-28CE1BBA3D15}" srcOrd="0" destOrd="0" presId="urn:microsoft.com/office/officeart/2008/layout/LinedList"/>
    <dgm:cxn modelId="{4420E8F1-BCDB-4EE2-BACB-782452658CAF}" type="presParOf" srcId="{355A6477-1AB9-43AB-BCA3-C43B88E66F81}" destId="{329B9E14-90AE-4172-8DF1-4C871C67DFCC}" srcOrd="1" destOrd="0" presId="urn:microsoft.com/office/officeart/2008/layout/LinedList"/>
    <dgm:cxn modelId="{7F0DF181-7EAD-4EB2-B570-D129E5C40478}" type="presParOf" srcId="{AF6179EA-F01B-4FD0-9EA9-642F19FF7BF9}" destId="{E8289205-7503-4BC6-859D-8C583985948B}" srcOrd="2" destOrd="0" presId="urn:microsoft.com/office/officeart/2008/layout/LinedList"/>
    <dgm:cxn modelId="{28AA005A-E1D2-4A5B-9B91-0D9AD9BCB1D5}" type="presParOf" srcId="{AF6179EA-F01B-4FD0-9EA9-642F19FF7BF9}" destId="{9E7E1965-0519-4353-B688-E7641FD9141A}" srcOrd="3" destOrd="0" presId="urn:microsoft.com/office/officeart/2008/layout/LinedList"/>
    <dgm:cxn modelId="{F377D2B2-DDA6-4FD5-9546-6D48E010FFE7}" type="presParOf" srcId="{9E7E1965-0519-4353-B688-E7641FD9141A}" destId="{71515CA2-A456-420E-8A06-3DFA0EF6A278}" srcOrd="0" destOrd="0" presId="urn:microsoft.com/office/officeart/2008/layout/LinedList"/>
    <dgm:cxn modelId="{7266D8FB-8044-4654-9E56-CF12AE518020}" type="presParOf" srcId="{9E7E1965-0519-4353-B688-E7641FD9141A}" destId="{93737405-2094-4AA5-9F5D-C7CAD4E7D885}" srcOrd="1" destOrd="0" presId="urn:microsoft.com/office/officeart/2008/layout/LinedList"/>
    <dgm:cxn modelId="{55B4B5A2-1996-46F9-B1BB-182F5F7C686F}" type="presParOf" srcId="{AF6179EA-F01B-4FD0-9EA9-642F19FF7BF9}" destId="{F53D3238-7444-4405-BF5D-230A7496117C}" srcOrd="4" destOrd="0" presId="urn:microsoft.com/office/officeart/2008/layout/LinedList"/>
    <dgm:cxn modelId="{A8D2629D-756A-43C9-AC4B-DB79828745D0}" type="presParOf" srcId="{AF6179EA-F01B-4FD0-9EA9-642F19FF7BF9}" destId="{EADF8F41-D2F1-42CC-A1F9-C626BAF79565}" srcOrd="5" destOrd="0" presId="urn:microsoft.com/office/officeart/2008/layout/LinedList"/>
    <dgm:cxn modelId="{FDB33334-0A08-4B9E-BF92-3D7E7FAED76D}" type="presParOf" srcId="{EADF8F41-D2F1-42CC-A1F9-C626BAF79565}" destId="{88C4E959-D288-409F-9FE6-4DBDC26742AD}" srcOrd="0" destOrd="0" presId="urn:microsoft.com/office/officeart/2008/layout/LinedList"/>
    <dgm:cxn modelId="{BA49B4BD-FD9A-4A97-A9F9-37DC81E503D0}" type="presParOf" srcId="{EADF8F41-D2F1-42CC-A1F9-C626BAF79565}" destId="{26934DDD-796C-4806-9C85-C2D14B96B6A6}" srcOrd="1" destOrd="0" presId="urn:microsoft.com/office/officeart/2008/layout/LinedList"/>
    <dgm:cxn modelId="{C6B51C92-A047-4A10-BE2B-0858DD16E420}" type="presParOf" srcId="{AF6179EA-F01B-4FD0-9EA9-642F19FF7BF9}" destId="{FE149CE6-22F8-480D-A8E4-737AE347F305}" srcOrd="6" destOrd="0" presId="urn:microsoft.com/office/officeart/2008/layout/LinedList"/>
    <dgm:cxn modelId="{339C1F30-1441-4296-9BC9-A4580DA331CC}" type="presParOf" srcId="{AF6179EA-F01B-4FD0-9EA9-642F19FF7BF9}" destId="{FC0CD482-4D3C-4231-B72D-BC56A5ABC21E}" srcOrd="7" destOrd="0" presId="urn:microsoft.com/office/officeart/2008/layout/LinedList"/>
    <dgm:cxn modelId="{0827F347-9075-470B-94A4-E401A77AD187}" type="presParOf" srcId="{FC0CD482-4D3C-4231-B72D-BC56A5ABC21E}" destId="{2E4537A6-ADC1-48F4-98B4-B11845510E66}" srcOrd="0" destOrd="0" presId="urn:microsoft.com/office/officeart/2008/layout/LinedList"/>
    <dgm:cxn modelId="{3256E9A7-933D-477D-84BB-A197C7E23F86}" type="presParOf" srcId="{FC0CD482-4D3C-4231-B72D-BC56A5ABC21E}" destId="{16243AEC-AC00-4299-96CB-7BC5E01275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5D967-3DB1-4C1E-A776-EF5A4851928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CB5A462-9FC4-479B-A21A-D7710D2D64A3}">
      <dgm:prSet phldrT="[Text]" custT="1"/>
      <dgm:spPr/>
      <dgm:t>
        <a:bodyPr/>
        <a:lstStyle/>
        <a:p>
          <a:pPr>
            <a:buNone/>
          </a:pPr>
          <a:r>
            <a:rPr lang="en-GB" sz="2400" b="0" i="0" u="none" strike="noStrike" baseline="0">
              <a:latin typeface="Lato" panose="020F0502020204030203" pitchFamily="34" charset="0"/>
              <a:ea typeface="Lato" panose="020F0502020204030203" pitchFamily="34" charset="0"/>
              <a:cs typeface="Lato" panose="020F0502020204030203" pitchFamily="34" charset="0"/>
            </a:rPr>
            <a:t>Range of scales </a:t>
          </a:r>
          <a:endParaRPr lang="en-GB" sz="2400" dirty="0">
            <a:latin typeface="Lato" panose="020F0502020204030203" pitchFamily="34" charset="0"/>
            <a:ea typeface="Lato" panose="020F0502020204030203" pitchFamily="34" charset="0"/>
            <a:cs typeface="Lato" panose="020F0502020204030203" pitchFamily="34" charset="0"/>
          </a:endParaRPr>
        </a:p>
      </dgm:t>
    </dgm:pt>
    <dgm:pt modelId="{0E23D3C1-12F6-40D5-981E-7F5DE0CE27BD}" type="parTrans" cxnId="{ADD785B3-3F2E-4890-BCED-AC9CA08AACAB}">
      <dgm:prSet/>
      <dgm:spPr/>
      <dgm:t>
        <a:bodyPr/>
        <a:lstStyle/>
        <a:p>
          <a:endParaRPr lang="en-GB"/>
        </a:p>
      </dgm:t>
    </dgm:pt>
    <dgm:pt modelId="{2743D36D-8988-4C19-9CBC-46055C86691F}" type="sibTrans" cxnId="{ADD785B3-3F2E-4890-BCED-AC9CA08AACAB}">
      <dgm:prSet/>
      <dgm:spPr/>
      <dgm:t>
        <a:bodyPr/>
        <a:lstStyle/>
        <a:p>
          <a:endParaRPr lang="en-GB"/>
        </a:p>
      </dgm:t>
    </dgm:pt>
    <dgm:pt modelId="{5E085EFF-78C9-42C8-A757-73B2BC926688}">
      <dgm:prSet custT="1"/>
      <dgm:spPr/>
      <dgm:t>
        <a:bodyPr/>
        <a:lstStyle/>
        <a:p>
          <a:r>
            <a:rPr lang="en-GB" sz="2400" b="0" i="0" u="none" strike="noStrike" baseline="0">
              <a:latin typeface="Lato" panose="020F0502020204030203" pitchFamily="34" charset="0"/>
              <a:ea typeface="Lato" panose="020F0502020204030203" pitchFamily="34" charset="0"/>
              <a:cs typeface="Lato" panose="020F0502020204030203" pitchFamily="34" charset="0"/>
            </a:rPr>
            <a:t>Phase transition </a:t>
          </a:r>
          <a:endParaRPr lang="en-GB" sz="2400" dirty="0">
            <a:latin typeface="Lato" panose="020F0502020204030203" pitchFamily="34" charset="0"/>
            <a:ea typeface="Lato" panose="020F0502020204030203" pitchFamily="34" charset="0"/>
            <a:cs typeface="Lato" panose="020F0502020204030203" pitchFamily="34" charset="0"/>
          </a:endParaRPr>
        </a:p>
      </dgm:t>
    </dgm:pt>
    <dgm:pt modelId="{2F13ABAF-B199-4DBC-AC61-A79B864DC68E}" type="parTrans" cxnId="{FE7FF65F-8426-4302-A03B-9A2086FB0FB7}">
      <dgm:prSet/>
      <dgm:spPr/>
      <dgm:t>
        <a:bodyPr/>
        <a:lstStyle/>
        <a:p>
          <a:endParaRPr lang="en-GB"/>
        </a:p>
      </dgm:t>
    </dgm:pt>
    <dgm:pt modelId="{456B7AF4-54D2-4173-9CDE-753B607CF483}" type="sibTrans" cxnId="{FE7FF65F-8426-4302-A03B-9A2086FB0FB7}">
      <dgm:prSet/>
      <dgm:spPr/>
      <dgm:t>
        <a:bodyPr/>
        <a:lstStyle/>
        <a:p>
          <a:endParaRPr lang="en-GB"/>
        </a:p>
      </dgm:t>
    </dgm:pt>
    <dgm:pt modelId="{3FBD1DCE-AC75-4811-9C03-6581BA9D750C}">
      <dgm:prSet custT="1"/>
      <dgm:spPr/>
      <dgm:t>
        <a:bodyPr/>
        <a:lstStyle/>
        <a:p>
          <a:r>
            <a:rPr lang="en-GB" sz="2400" b="0" i="0" u="none" strike="noStrike" baseline="0" dirty="0">
              <a:latin typeface="Lato" panose="020F0502020204030203" pitchFamily="34" charset="0"/>
              <a:ea typeface="Lato" panose="020F0502020204030203" pitchFamily="34" charset="0"/>
              <a:cs typeface="Lato" panose="020F0502020204030203" pitchFamily="34" charset="0"/>
            </a:rPr>
            <a:t>Progression in history</a:t>
          </a:r>
        </a:p>
      </dgm:t>
    </dgm:pt>
    <dgm:pt modelId="{C02A546B-6CF2-462F-8EAE-D2DBA253CFEE}" type="parTrans" cxnId="{FB2FCB1B-59E3-4A30-9A79-BB1DFD473ABE}">
      <dgm:prSet/>
      <dgm:spPr/>
      <dgm:t>
        <a:bodyPr/>
        <a:lstStyle/>
        <a:p>
          <a:endParaRPr lang="en-GB"/>
        </a:p>
      </dgm:t>
    </dgm:pt>
    <dgm:pt modelId="{61E5A342-CDE0-412D-9F0B-9B26AA8F012D}" type="sibTrans" cxnId="{FB2FCB1B-59E3-4A30-9A79-BB1DFD473ABE}">
      <dgm:prSet/>
      <dgm:spPr/>
      <dgm:t>
        <a:bodyPr/>
        <a:lstStyle/>
        <a:p>
          <a:endParaRPr lang="en-GB"/>
        </a:p>
      </dgm:t>
    </dgm:pt>
    <dgm:pt modelId="{39B104F3-E0F0-4F2B-9FF1-F9ED919D8235}" type="pres">
      <dgm:prSet presAssocID="{EDC5D967-3DB1-4C1E-A776-EF5A48519285}" presName="diagram" presStyleCnt="0">
        <dgm:presLayoutVars>
          <dgm:dir/>
          <dgm:resizeHandles val="exact"/>
        </dgm:presLayoutVars>
      </dgm:prSet>
      <dgm:spPr/>
    </dgm:pt>
    <dgm:pt modelId="{7A1BCBA9-51DB-4813-851A-5D13DD33D5D9}" type="pres">
      <dgm:prSet presAssocID="{FCB5A462-9FC4-479B-A21A-D7710D2D64A3}" presName="node" presStyleLbl="node1" presStyleIdx="0" presStyleCnt="3">
        <dgm:presLayoutVars>
          <dgm:bulletEnabled val="1"/>
        </dgm:presLayoutVars>
      </dgm:prSet>
      <dgm:spPr/>
    </dgm:pt>
    <dgm:pt modelId="{719B493E-AFEC-43CD-BFD3-CAA17FD01CBB}" type="pres">
      <dgm:prSet presAssocID="{2743D36D-8988-4C19-9CBC-46055C86691F}" presName="sibTrans" presStyleCnt="0"/>
      <dgm:spPr/>
    </dgm:pt>
    <dgm:pt modelId="{815B909D-F3AA-445E-AA80-22F6ECC4E394}" type="pres">
      <dgm:prSet presAssocID="{5E085EFF-78C9-42C8-A757-73B2BC926688}" presName="node" presStyleLbl="node1" presStyleIdx="1" presStyleCnt="3">
        <dgm:presLayoutVars>
          <dgm:bulletEnabled val="1"/>
        </dgm:presLayoutVars>
      </dgm:prSet>
      <dgm:spPr/>
    </dgm:pt>
    <dgm:pt modelId="{BFA42338-06A8-47E7-B07F-446AC4D20AC2}" type="pres">
      <dgm:prSet presAssocID="{456B7AF4-54D2-4173-9CDE-753B607CF483}" presName="sibTrans" presStyleCnt="0"/>
      <dgm:spPr/>
    </dgm:pt>
    <dgm:pt modelId="{CFBBBB33-ACC7-49BF-99EA-E04F76C06D56}" type="pres">
      <dgm:prSet presAssocID="{3FBD1DCE-AC75-4811-9C03-6581BA9D750C}" presName="node" presStyleLbl="node1" presStyleIdx="2" presStyleCnt="3">
        <dgm:presLayoutVars>
          <dgm:bulletEnabled val="1"/>
        </dgm:presLayoutVars>
      </dgm:prSet>
      <dgm:spPr/>
    </dgm:pt>
  </dgm:ptLst>
  <dgm:cxnLst>
    <dgm:cxn modelId="{D85F2F10-6DC5-4E54-B2D2-57EA371DDAEC}" type="presOf" srcId="{5E085EFF-78C9-42C8-A757-73B2BC926688}" destId="{815B909D-F3AA-445E-AA80-22F6ECC4E394}" srcOrd="0" destOrd="0" presId="urn:microsoft.com/office/officeart/2005/8/layout/default"/>
    <dgm:cxn modelId="{FB2FCB1B-59E3-4A30-9A79-BB1DFD473ABE}" srcId="{EDC5D967-3DB1-4C1E-A776-EF5A48519285}" destId="{3FBD1DCE-AC75-4811-9C03-6581BA9D750C}" srcOrd="2" destOrd="0" parTransId="{C02A546B-6CF2-462F-8EAE-D2DBA253CFEE}" sibTransId="{61E5A342-CDE0-412D-9F0B-9B26AA8F012D}"/>
    <dgm:cxn modelId="{A2238127-FC8D-45FC-B97D-6B71F95153C2}" type="presOf" srcId="{EDC5D967-3DB1-4C1E-A776-EF5A48519285}" destId="{39B104F3-E0F0-4F2B-9FF1-F9ED919D8235}" srcOrd="0" destOrd="0" presId="urn:microsoft.com/office/officeart/2005/8/layout/default"/>
    <dgm:cxn modelId="{A2C9092A-2DCE-4B7A-B047-DF052325543F}" type="presOf" srcId="{3FBD1DCE-AC75-4811-9C03-6581BA9D750C}" destId="{CFBBBB33-ACC7-49BF-99EA-E04F76C06D56}" srcOrd="0" destOrd="0" presId="urn:microsoft.com/office/officeart/2005/8/layout/default"/>
    <dgm:cxn modelId="{FE7FF65F-8426-4302-A03B-9A2086FB0FB7}" srcId="{EDC5D967-3DB1-4C1E-A776-EF5A48519285}" destId="{5E085EFF-78C9-42C8-A757-73B2BC926688}" srcOrd="1" destOrd="0" parTransId="{2F13ABAF-B199-4DBC-AC61-A79B864DC68E}" sibTransId="{456B7AF4-54D2-4173-9CDE-753B607CF483}"/>
    <dgm:cxn modelId="{ADD785B3-3F2E-4890-BCED-AC9CA08AACAB}" srcId="{EDC5D967-3DB1-4C1E-A776-EF5A48519285}" destId="{FCB5A462-9FC4-479B-A21A-D7710D2D64A3}" srcOrd="0" destOrd="0" parTransId="{0E23D3C1-12F6-40D5-981E-7F5DE0CE27BD}" sibTransId="{2743D36D-8988-4C19-9CBC-46055C86691F}"/>
    <dgm:cxn modelId="{C67260E9-DAE5-43B5-9F24-88286860D6E4}" type="presOf" srcId="{FCB5A462-9FC4-479B-A21A-D7710D2D64A3}" destId="{7A1BCBA9-51DB-4813-851A-5D13DD33D5D9}" srcOrd="0" destOrd="0" presId="urn:microsoft.com/office/officeart/2005/8/layout/default"/>
    <dgm:cxn modelId="{7B04FCF5-A85C-458A-96D3-34FE93BA3757}" type="presParOf" srcId="{39B104F3-E0F0-4F2B-9FF1-F9ED919D8235}" destId="{7A1BCBA9-51DB-4813-851A-5D13DD33D5D9}" srcOrd="0" destOrd="0" presId="urn:microsoft.com/office/officeart/2005/8/layout/default"/>
    <dgm:cxn modelId="{E95ABB11-5534-40F7-A473-756D0353BE3C}" type="presParOf" srcId="{39B104F3-E0F0-4F2B-9FF1-F9ED919D8235}" destId="{719B493E-AFEC-43CD-BFD3-CAA17FD01CBB}" srcOrd="1" destOrd="0" presId="urn:microsoft.com/office/officeart/2005/8/layout/default"/>
    <dgm:cxn modelId="{35CD5E2A-E1A1-4F15-9C58-C379BB757847}" type="presParOf" srcId="{39B104F3-E0F0-4F2B-9FF1-F9ED919D8235}" destId="{815B909D-F3AA-445E-AA80-22F6ECC4E394}" srcOrd="2" destOrd="0" presId="urn:microsoft.com/office/officeart/2005/8/layout/default"/>
    <dgm:cxn modelId="{84EB0D93-90E8-4A69-90D1-F63CDA08F9A7}" type="presParOf" srcId="{39B104F3-E0F0-4F2B-9FF1-F9ED919D8235}" destId="{BFA42338-06A8-47E7-B07F-446AC4D20AC2}" srcOrd="3" destOrd="0" presId="urn:microsoft.com/office/officeart/2005/8/layout/default"/>
    <dgm:cxn modelId="{18EF74FF-B1DA-42F7-8C93-EF8A69891FB3}" type="presParOf" srcId="{39B104F3-E0F0-4F2B-9FF1-F9ED919D8235}" destId="{CFBBBB33-ACC7-49BF-99EA-E04F76C06D5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A1AE5-2ABF-4D9C-9DB1-5DEF7C828DF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GB"/>
        </a:p>
      </dgm:t>
    </dgm:pt>
    <dgm:pt modelId="{62A88C10-A500-4BD4-BE0D-6BB97451CAE5}">
      <dgm:prSet phldrT="[Text]"/>
      <dgm:spPr/>
      <dgm:t>
        <a:bodyPr/>
        <a:lstStyle/>
        <a:p>
          <a:r>
            <a:rPr lang="en-GB" u="sng" dirty="0">
              <a:solidFill>
                <a:schemeClr val="tx2">
                  <a:lumMod val="40000"/>
                  <a:lumOff val="60000"/>
                </a:schemeClr>
              </a:solidFill>
            </a:rPr>
            <a:t>.</a:t>
          </a:r>
        </a:p>
      </dgm:t>
    </dgm:pt>
    <dgm:pt modelId="{D980A80C-AD34-4B44-A17D-A957229D5ABA}" type="parTrans" cxnId="{4883E9E2-8BBC-41DB-8EA9-B77814CCEB01}">
      <dgm:prSet/>
      <dgm:spPr/>
      <dgm:t>
        <a:bodyPr/>
        <a:lstStyle/>
        <a:p>
          <a:endParaRPr lang="en-GB">
            <a:solidFill>
              <a:srgbClr val="0070C0"/>
            </a:solidFill>
          </a:endParaRPr>
        </a:p>
      </dgm:t>
    </dgm:pt>
    <dgm:pt modelId="{B2E2C2B9-575A-4108-AAB7-4D823687F660}" type="sibTrans" cxnId="{4883E9E2-8BBC-41DB-8EA9-B77814CCEB01}">
      <dgm:prSet/>
      <dgm:spPr/>
      <dgm:t>
        <a:bodyPr/>
        <a:lstStyle/>
        <a:p>
          <a:endParaRPr lang="en-GB">
            <a:solidFill>
              <a:srgbClr val="0070C0"/>
            </a:solidFill>
          </a:endParaRPr>
        </a:p>
      </dgm:t>
    </dgm:pt>
    <dgm:pt modelId="{C327466E-317A-48DA-B911-E3F46B3D88C7}">
      <dgm:prSet phldrT="[Text]"/>
      <dgm:spPr/>
      <dgm:t>
        <a:bodyPr/>
        <a:lstStyle/>
        <a:p>
          <a:r>
            <a:rPr lang="en-GB" u="sng" dirty="0">
              <a:solidFill>
                <a:srgbClr val="00B050"/>
              </a:solidFill>
            </a:rPr>
            <a:t>.</a:t>
          </a:r>
        </a:p>
      </dgm:t>
    </dgm:pt>
    <dgm:pt modelId="{92DC1AF8-91CF-4CC3-BF6D-3510B7E4D3A7}" type="parTrans" cxnId="{A56FED63-3E38-4FE2-894E-BE28A7657A93}">
      <dgm:prSet/>
      <dgm:spPr/>
      <dgm:t>
        <a:bodyPr/>
        <a:lstStyle/>
        <a:p>
          <a:endParaRPr lang="en-GB">
            <a:solidFill>
              <a:srgbClr val="0070C0"/>
            </a:solidFill>
          </a:endParaRPr>
        </a:p>
      </dgm:t>
    </dgm:pt>
    <dgm:pt modelId="{DE0DFFCE-AA6F-45B1-B700-15B1C22E7556}" type="sibTrans" cxnId="{A56FED63-3E38-4FE2-894E-BE28A7657A93}">
      <dgm:prSet/>
      <dgm:spPr/>
      <dgm:t>
        <a:bodyPr/>
        <a:lstStyle/>
        <a:p>
          <a:endParaRPr lang="en-GB">
            <a:solidFill>
              <a:srgbClr val="0070C0"/>
            </a:solidFill>
          </a:endParaRPr>
        </a:p>
      </dgm:t>
    </dgm:pt>
    <dgm:pt modelId="{2AA876CC-75DD-4325-9543-A1889D0DB092}">
      <dgm:prSet phldrT="[Text]"/>
      <dgm:spPr/>
      <dgm:t>
        <a:bodyPr/>
        <a:lstStyle/>
        <a:p>
          <a:r>
            <a:rPr lang="en-GB" u="sng" dirty="0">
              <a:solidFill>
                <a:srgbClr val="92D050"/>
              </a:solidFill>
            </a:rPr>
            <a:t>.</a:t>
          </a:r>
        </a:p>
      </dgm:t>
    </dgm:pt>
    <dgm:pt modelId="{255737E6-CA2A-4509-9585-872F22727CCA}" type="parTrans" cxnId="{92E00389-6E7C-4DD8-8B32-BD6132B02C43}">
      <dgm:prSet/>
      <dgm:spPr/>
      <dgm:t>
        <a:bodyPr/>
        <a:lstStyle/>
        <a:p>
          <a:endParaRPr lang="en-GB">
            <a:solidFill>
              <a:srgbClr val="0070C0"/>
            </a:solidFill>
          </a:endParaRPr>
        </a:p>
      </dgm:t>
    </dgm:pt>
    <dgm:pt modelId="{844AAFEA-0E5F-4383-BCA4-3046387BC8D6}" type="sibTrans" cxnId="{92E00389-6E7C-4DD8-8B32-BD6132B02C43}">
      <dgm:prSet/>
      <dgm:spPr/>
      <dgm:t>
        <a:bodyPr/>
        <a:lstStyle/>
        <a:p>
          <a:endParaRPr lang="en-GB">
            <a:solidFill>
              <a:srgbClr val="0070C0"/>
            </a:solidFill>
          </a:endParaRPr>
        </a:p>
      </dgm:t>
    </dgm:pt>
    <dgm:pt modelId="{408D028A-B9D4-41A1-B125-C176E3B15A68}">
      <dgm:prSet phldrT="[Text]"/>
      <dgm:spPr/>
      <dgm:t>
        <a:bodyPr/>
        <a:lstStyle/>
        <a:p>
          <a:r>
            <a:rPr lang="en-GB" dirty="0">
              <a:solidFill>
                <a:schemeClr val="accent6"/>
              </a:solidFill>
            </a:rPr>
            <a:t>.</a:t>
          </a:r>
        </a:p>
      </dgm:t>
    </dgm:pt>
    <dgm:pt modelId="{3CB9DF25-6BBF-4649-BAFD-AA0283EBB2C6}" type="parTrans" cxnId="{36C26E66-0E54-498C-A272-46230564677A}">
      <dgm:prSet/>
      <dgm:spPr/>
      <dgm:t>
        <a:bodyPr/>
        <a:lstStyle/>
        <a:p>
          <a:endParaRPr lang="en-GB">
            <a:solidFill>
              <a:srgbClr val="0070C0"/>
            </a:solidFill>
          </a:endParaRPr>
        </a:p>
      </dgm:t>
    </dgm:pt>
    <dgm:pt modelId="{DD38967D-8710-451E-90FD-07EE483D1338}" type="sibTrans" cxnId="{36C26E66-0E54-498C-A272-46230564677A}">
      <dgm:prSet/>
      <dgm:spPr/>
      <dgm:t>
        <a:bodyPr/>
        <a:lstStyle/>
        <a:p>
          <a:endParaRPr lang="en-GB">
            <a:solidFill>
              <a:srgbClr val="0070C0"/>
            </a:solidFill>
          </a:endParaRPr>
        </a:p>
      </dgm:t>
    </dgm:pt>
    <dgm:pt modelId="{287E22B8-3456-4070-B41B-5E7395C3D8C9}" type="pres">
      <dgm:prSet presAssocID="{875A1AE5-2ABF-4D9C-9DB1-5DEF7C828DF5}" presName="Name0" presStyleCnt="0">
        <dgm:presLayoutVars>
          <dgm:chMax val="7"/>
          <dgm:resizeHandles val="exact"/>
        </dgm:presLayoutVars>
      </dgm:prSet>
      <dgm:spPr/>
    </dgm:pt>
    <dgm:pt modelId="{33A9B40D-EC41-4A7C-B346-3F115B412905}" type="pres">
      <dgm:prSet presAssocID="{875A1AE5-2ABF-4D9C-9DB1-5DEF7C828DF5}" presName="comp1" presStyleCnt="0"/>
      <dgm:spPr/>
    </dgm:pt>
    <dgm:pt modelId="{C53AF9F2-783C-4F48-B316-912E58076995}" type="pres">
      <dgm:prSet presAssocID="{875A1AE5-2ABF-4D9C-9DB1-5DEF7C828DF5}" presName="circle1" presStyleLbl="node1" presStyleIdx="0" presStyleCnt="4"/>
      <dgm:spPr/>
    </dgm:pt>
    <dgm:pt modelId="{3EA72F06-89B4-4572-BC79-93AA03F31366}" type="pres">
      <dgm:prSet presAssocID="{875A1AE5-2ABF-4D9C-9DB1-5DEF7C828DF5}" presName="c1text" presStyleLbl="node1" presStyleIdx="0" presStyleCnt="4">
        <dgm:presLayoutVars>
          <dgm:bulletEnabled val="1"/>
        </dgm:presLayoutVars>
      </dgm:prSet>
      <dgm:spPr/>
    </dgm:pt>
    <dgm:pt modelId="{7DD227EA-3775-41D4-A47F-880809A39493}" type="pres">
      <dgm:prSet presAssocID="{875A1AE5-2ABF-4D9C-9DB1-5DEF7C828DF5}" presName="comp2" presStyleCnt="0"/>
      <dgm:spPr/>
    </dgm:pt>
    <dgm:pt modelId="{0D0D9EA9-0248-4017-A1BD-60FC41D143FD}" type="pres">
      <dgm:prSet presAssocID="{875A1AE5-2ABF-4D9C-9DB1-5DEF7C828DF5}" presName="circle2" presStyleLbl="node1" presStyleIdx="1" presStyleCnt="4"/>
      <dgm:spPr/>
    </dgm:pt>
    <dgm:pt modelId="{23782F5E-3478-408E-94DA-496516E37C18}" type="pres">
      <dgm:prSet presAssocID="{875A1AE5-2ABF-4D9C-9DB1-5DEF7C828DF5}" presName="c2text" presStyleLbl="node1" presStyleIdx="1" presStyleCnt="4">
        <dgm:presLayoutVars>
          <dgm:bulletEnabled val="1"/>
        </dgm:presLayoutVars>
      </dgm:prSet>
      <dgm:spPr/>
    </dgm:pt>
    <dgm:pt modelId="{4EAB8090-34B4-4F04-A3AF-55FD64BE51FC}" type="pres">
      <dgm:prSet presAssocID="{875A1AE5-2ABF-4D9C-9DB1-5DEF7C828DF5}" presName="comp3" presStyleCnt="0"/>
      <dgm:spPr/>
    </dgm:pt>
    <dgm:pt modelId="{D0BFE5E4-2E90-4708-A2AF-9F83E5EFDF99}" type="pres">
      <dgm:prSet presAssocID="{875A1AE5-2ABF-4D9C-9DB1-5DEF7C828DF5}" presName="circle3" presStyleLbl="node1" presStyleIdx="2" presStyleCnt="4"/>
      <dgm:spPr/>
    </dgm:pt>
    <dgm:pt modelId="{E2DF7786-2441-4DA9-A159-09202A5C9EBA}" type="pres">
      <dgm:prSet presAssocID="{875A1AE5-2ABF-4D9C-9DB1-5DEF7C828DF5}" presName="c3text" presStyleLbl="node1" presStyleIdx="2" presStyleCnt="4">
        <dgm:presLayoutVars>
          <dgm:bulletEnabled val="1"/>
        </dgm:presLayoutVars>
      </dgm:prSet>
      <dgm:spPr/>
    </dgm:pt>
    <dgm:pt modelId="{9E56FF7D-94F4-447F-AAB9-47BABEFB0E19}" type="pres">
      <dgm:prSet presAssocID="{875A1AE5-2ABF-4D9C-9DB1-5DEF7C828DF5}" presName="comp4" presStyleCnt="0"/>
      <dgm:spPr/>
    </dgm:pt>
    <dgm:pt modelId="{553C2C9C-0B33-4298-B4A6-193AF37DCAA0}" type="pres">
      <dgm:prSet presAssocID="{875A1AE5-2ABF-4D9C-9DB1-5DEF7C828DF5}" presName="circle4" presStyleLbl="node1" presStyleIdx="3" presStyleCnt="4" custLinFactNeighborY="-2852"/>
      <dgm:spPr/>
    </dgm:pt>
    <dgm:pt modelId="{91188255-0049-4ACC-8CAE-B936680EABF5}" type="pres">
      <dgm:prSet presAssocID="{875A1AE5-2ABF-4D9C-9DB1-5DEF7C828DF5}" presName="c4text" presStyleLbl="node1" presStyleIdx="3" presStyleCnt="4">
        <dgm:presLayoutVars>
          <dgm:bulletEnabled val="1"/>
        </dgm:presLayoutVars>
      </dgm:prSet>
      <dgm:spPr/>
    </dgm:pt>
  </dgm:ptLst>
  <dgm:cxnLst>
    <dgm:cxn modelId="{4CF8E724-FF4B-4E57-AE3E-C79D4572A54A}" type="presOf" srcId="{C327466E-317A-48DA-B911-E3F46B3D88C7}" destId="{23782F5E-3478-408E-94DA-496516E37C18}" srcOrd="1" destOrd="0" presId="urn:microsoft.com/office/officeart/2005/8/layout/venn2"/>
    <dgm:cxn modelId="{9F68662D-7B63-426B-8F1F-FAFC6A1A1B49}" type="presOf" srcId="{62A88C10-A500-4BD4-BE0D-6BB97451CAE5}" destId="{C53AF9F2-783C-4F48-B316-912E58076995}" srcOrd="0" destOrd="0" presId="urn:microsoft.com/office/officeart/2005/8/layout/venn2"/>
    <dgm:cxn modelId="{A56FED63-3E38-4FE2-894E-BE28A7657A93}" srcId="{875A1AE5-2ABF-4D9C-9DB1-5DEF7C828DF5}" destId="{C327466E-317A-48DA-B911-E3F46B3D88C7}" srcOrd="1" destOrd="0" parTransId="{92DC1AF8-91CF-4CC3-BF6D-3510B7E4D3A7}" sibTransId="{DE0DFFCE-AA6F-45B1-B700-15B1C22E7556}"/>
    <dgm:cxn modelId="{36C26E66-0E54-498C-A272-46230564677A}" srcId="{875A1AE5-2ABF-4D9C-9DB1-5DEF7C828DF5}" destId="{408D028A-B9D4-41A1-B125-C176E3B15A68}" srcOrd="3" destOrd="0" parTransId="{3CB9DF25-6BBF-4649-BAFD-AA0283EBB2C6}" sibTransId="{DD38967D-8710-451E-90FD-07EE483D1338}"/>
    <dgm:cxn modelId="{141F0C7A-B8DA-4192-8174-1213058AACFA}" type="presOf" srcId="{2AA876CC-75DD-4325-9543-A1889D0DB092}" destId="{D0BFE5E4-2E90-4708-A2AF-9F83E5EFDF99}" srcOrd="0" destOrd="0" presId="urn:microsoft.com/office/officeart/2005/8/layout/venn2"/>
    <dgm:cxn modelId="{5E6F8481-7361-4326-9112-DE627E515F6D}" type="presOf" srcId="{62A88C10-A500-4BD4-BE0D-6BB97451CAE5}" destId="{3EA72F06-89B4-4572-BC79-93AA03F31366}" srcOrd="1" destOrd="0" presId="urn:microsoft.com/office/officeart/2005/8/layout/venn2"/>
    <dgm:cxn modelId="{92E00389-6E7C-4DD8-8B32-BD6132B02C43}" srcId="{875A1AE5-2ABF-4D9C-9DB1-5DEF7C828DF5}" destId="{2AA876CC-75DD-4325-9543-A1889D0DB092}" srcOrd="2" destOrd="0" parTransId="{255737E6-CA2A-4509-9585-872F22727CCA}" sibTransId="{844AAFEA-0E5F-4383-BCA4-3046387BC8D6}"/>
    <dgm:cxn modelId="{55829D93-95C8-4559-A12A-7724595E87F4}" type="presOf" srcId="{408D028A-B9D4-41A1-B125-C176E3B15A68}" destId="{91188255-0049-4ACC-8CAE-B936680EABF5}" srcOrd="1" destOrd="0" presId="urn:microsoft.com/office/officeart/2005/8/layout/venn2"/>
    <dgm:cxn modelId="{A3560595-314D-43AD-9998-02C41131547A}" type="presOf" srcId="{2AA876CC-75DD-4325-9543-A1889D0DB092}" destId="{E2DF7786-2441-4DA9-A159-09202A5C9EBA}" srcOrd="1" destOrd="0" presId="urn:microsoft.com/office/officeart/2005/8/layout/venn2"/>
    <dgm:cxn modelId="{380F2AE2-F1CA-40BF-AFCD-D1872BF98C37}" type="presOf" srcId="{875A1AE5-2ABF-4D9C-9DB1-5DEF7C828DF5}" destId="{287E22B8-3456-4070-B41B-5E7395C3D8C9}" srcOrd="0" destOrd="0" presId="urn:microsoft.com/office/officeart/2005/8/layout/venn2"/>
    <dgm:cxn modelId="{4883E9E2-8BBC-41DB-8EA9-B77814CCEB01}" srcId="{875A1AE5-2ABF-4D9C-9DB1-5DEF7C828DF5}" destId="{62A88C10-A500-4BD4-BE0D-6BB97451CAE5}" srcOrd="0" destOrd="0" parTransId="{D980A80C-AD34-4B44-A17D-A957229D5ABA}" sibTransId="{B2E2C2B9-575A-4108-AAB7-4D823687F660}"/>
    <dgm:cxn modelId="{3DF184F6-C95E-4AEE-9371-8A0AD77E83E0}" type="presOf" srcId="{C327466E-317A-48DA-B911-E3F46B3D88C7}" destId="{0D0D9EA9-0248-4017-A1BD-60FC41D143FD}" srcOrd="0" destOrd="0" presId="urn:microsoft.com/office/officeart/2005/8/layout/venn2"/>
    <dgm:cxn modelId="{0BB497FB-D442-4853-8B25-3ECD4405976C}" type="presOf" srcId="{408D028A-B9D4-41A1-B125-C176E3B15A68}" destId="{553C2C9C-0B33-4298-B4A6-193AF37DCAA0}" srcOrd="0" destOrd="0" presId="urn:microsoft.com/office/officeart/2005/8/layout/venn2"/>
    <dgm:cxn modelId="{1AE653BE-2286-41C3-8CD6-8EAC3048F09B}" type="presParOf" srcId="{287E22B8-3456-4070-B41B-5E7395C3D8C9}" destId="{33A9B40D-EC41-4A7C-B346-3F115B412905}" srcOrd="0" destOrd="0" presId="urn:microsoft.com/office/officeart/2005/8/layout/venn2"/>
    <dgm:cxn modelId="{250BBCB6-53F2-48B0-AA0E-1384ADD781D7}" type="presParOf" srcId="{33A9B40D-EC41-4A7C-B346-3F115B412905}" destId="{C53AF9F2-783C-4F48-B316-912E58076995}" srcOrd="0" destOrd="0" presId="urn:microsoft.com/office/officeart/2005/8/layout/venn2"/>
    <dgm:cxn modelId="{ADA8A976-F862-45D8-92A8-E5496D42F442}" type="presParOf" srcId="{33A9B40D-EC41-4A7C-B346-3F115B412905}" destId="{3EA72F06-89B4-4572-BC79-93AA03F31366}" srcOrd="1" destOrd="0" presId="urn:microsoft.com/office/officeart/2005/8/layout/venn2"/>
    <dgm:cxn modelId="{FC96C32F-1236-40C4-BE5B-C051A254A8F5}" type="presParOf" srcId="{287E22B8-3456-4070-B41B-5E7395C3D8C9}" destId="{7DD227EA-3775-41D4-A47F-880809A39493}" srcOrd="1" destOrd="0" presId="urn:microsoft.com/office/officeart/2005/8/layout/venn2"/>
    <dgm:cxn modelId="{64F36C28-ABBA-4B91-89C1-8F8D69197215}" type="presParOf" srcId="{7DD227EA-3775-41D4-A47F-880809A39493}" destId="{0D0D9EA9-0248-4017-A1BD-60FC41D143FD}" srcOrd="0" destOrd="0" presId="urn:microsoft.com/office/officeart/2005/8/layout/venn2"/>
    <dgm:cxn modelId="{55FAD09C-237D-4BC4-95EB-BC8A647B54CE}" type="presParOf" srcId="{7DD227EA-3775-41D4-A47F-880809A39493}" destId="{23782F5E-3478-408E-94DA-496516E37C18}" srcOrd="1" destOrd="0" presId="urn:microsoft.com/office/officeart/2005/8/layout/venn2"/>
    <dgm:cxn modelId="{5B26A702-9C9E-4BC8-8B49-D9FAB8278C34}" type="presParOf" srcId="{287E22B8-3456-4070-B41B-5E7395C3D8C9}" destId="{4EAB8090-34B4-4F04-A3AF-55FD64BE51FC}" srcOrd="2" destOrd="0" presId="urn:microsoft.com/office/officeart/2005/8/layout/venn2"/>
    <dgm:cxn modelId="{B89E832B-4DC9-4587-80E3-E30821049DD4}" type="presParOf" srcId="{4EAB8090-34B4-4F04-A3AF-55FD64BE51FC}" destId="{D0BFE5E4-2E90-4708-A2AF-9F83E5EFDF99}" srcOrd="0" destOrd="0" presId="urn:microsoft.com/office/officeart/2005/8/layout/venn2"/>
    <dgm:cxn modelId="{D1BD6BEF-C1AF-44AB-9649-34222437EA22}" type="presParOf" srcId="{4EAB8090-34B4-4F04-A3AF-55FD64BE51FC}" destId="{E2DF7786-2441-4DA9-A159-09202A5C9EBA}" srcOrd="1" destOrd="0" presId="urn:microsoft.com/office/officeart/2005/8/layout/venn2"/>
    <dgm:cxn modelId="{1A8196BE-1626-4F7D-88E0-18A40A9A49A3}" type="presParOf" srcId="{287E22B8-3456-4070-B41B-5E7395C3D8C9}" destId="{9E56FF7D-94F4-447F-AAB9-47BABEFB0E19}" srcOrd="3" destOrd="0" presId="urn:microsoft.com/office/officeart/2005/8/layout/venn2"/>
    <dgm:cxn modelId="{5260D8C9-8998-4033-BC18-68AC5357A00D}" type="presParOf" srcId="{9E56FF7D-94F4-447F-AAB9-47BABEFB0E19}" destId="{553C2C9C-0B33-4298-B4A6-193AF37DCAA0}" srcOrd="0" destOrd="0" presId="urn:microsoft.com/office/officeart/2005/8/layout/venn2"/>
    <dgm:cxn modelId="{26FF7FE4-BC1F-4E4A-8094-892F35C0DB72}" type="presParOf" srcId="{9E56FF7D-94F4-447F-AAB9-47BABEFB0E19}" destId="{91188255-0049-4ACC-8CAE-B936680EABF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6F856-C7C4-4855-BB1A-0E51E4210EDD}">
      <dsp:nvSpPr>
        <dsp:cNvPr id="0" name=""/>
        <dsp:cNvSpPr/>
      </dsp:nvSpPr>
      <dsp:spPr>
        <a:xfrm>
          <a:off x="1876" y="323613"/>
          <a:ext cx="3520396" cy="1760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Lato" panose="020F0502020204030203" pitchFamily="34" charset="0"/>
              <a:ea typeface="Lato" panose="020F0502020204030203" pitchFamily="34" charset="0"/>
              <a:cs typeface="Lato" panose="020F0502020204030203" pitchFamily="34" charset="0"/>
            </a:rPr>
            <a:t>to enhance understanding of the importance of effective curriculum sequencing</a:t>
          </a:r>
          <a:endParaRPr lang="en-US" sz="2000" kern="1200" dirty="0">
            <a:latin typeface="Lato" panose="020F0502020204030203" pitchFamily="34" charset="0"/>
            <a:ea typeface="Lato" panose="020F0502020204030203" pitchFamily="34" charset="0"/>
            <a:cs typeface="Lato" panose="020F0502020204030203" pitchFamily="34" charset="0"/>
          </a:endParaRPr>
        </a:p>
      </dsp:txBody>
      <dsp:txXfrm>
        <a:off x="1876" y="323613"/>
        <a:ext cx="3520396" cy="1760198"/>
      </dsp:txXfrm>
    </dsp:sp>
    <dsp:sp modelId="{AFD91949-3C62-4C32-B700-A4D0CBFCFAD1}">
      <dsp:nvSpPr>
        <dsp:cNvPr id="0" name=""/>
        <dsp:cNvSpPr/>
      </dsp:nvSpPr>
      <dsp:spPr>
        <a:xfrm>
          <a:off x="4261556" y="323613"/>
          <a:ext cx="3520396" cy="1760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Lato" panose="020F0502020204030203" pitchFamily="34" charset="0"/>
              <a:ea typeface="Lato" panose="020F0502020204030203" pitchFamily="34" charset="0"/>
              <a:cs typeface="Lato" panose="020F0502020204030203" pitchFamily="34" charset="0"/>
            </a:rPr>
            <a:t>to enhance understanding of strategies to support phase transition</a:t>
          </a:r>
          <a:endParaRPr lang="en-US" sz="2000" kern="1200" dirty="0">
            <a:latin typeface="Lato" panose="020F0502020204030203" pitchFamily="34" charset="0"/>
            <a:ea typeface="Lato" panose="020F0502020204030203" pitchFamily="34" charset="0"/>
            <a:cs typeface="Lato" panose="020F0502020204030203" pitchFamily="34" charset="0"/>
          </a:endParaRPr>
        </a:p>
      </dsp:txBody>
      <dsp:txXfrm>
        <a:off x="4261556" y="323613"/>
        <a:ext cx="3520396" cy="1760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30385-83B7-4393-AA5A-AFF3082188D9}">
      <dsp:nvSpPr>
        <dsp:cNvPr id="0" name=""/>
        <dsp:cNvSpPr/>
      </dsp:nvSpPr>
      <dsp:spPr>
        <a:xfrm>
          <a:off x="0" y="0"/>
          <a:ext cx="66193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67026-A67F-4797-8F2C-28CE1BBA3D15}">
      <dsp:nvSpPr>
        <dsp:cNvPr id="0" name=""/>
        <dsp:cNvSpPr/>
      </dsp:nvSpPr>
      <dsp:spPr>
        <a:xfrm>
          <a:off x="0" y="0"/>
          <a:ext cx="6619314"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Lato" panose="020F0502020204030203" pitchFamily="34" charset="0"/>
              <a:ea typeface="Lato" panose="020F0502020204030203" pitchFamily="34" charset="0"/>
              <a:cs typeface="Lato" panose="020F0502020204030203" pitchFamily="34" charset="0"/>
            </a:rPr>
            <a:t>Changes within living memory. Where appropriate, these should be used to reveal aspects of change in national life.   </a:t>
          </a:r>
          <a:endParaRPr lang="en-US" sz="1400" kern="1200" dirty="0">
            <a:latin typeface="Lato" panose="020F0502020204030203" pitchFamily="34" charset="0"/>
            <a:ea typeface="Lato" panose="020F0502020204030203" pitchFamily="34" charset="0"/>
            <a:cs typeface="Lato" panose="020F0502020204030203" pitchFamily="34" charset="0"/>
          </a:endParaRPr>
        </a:p>
      </dsp:txBody>
      <dsp:txXfrm>
        <a:off x="0" y="0"/>
        <a:ext cx="6619314" cy="815875"/>
      </dsp:txXfrm>
    </dsp:sp>
    <dsp:sp modelId="{E8289205-7503-4BC6-859D-8C583985948B}">
      <dsp:nvSpPr>
        <dsp:cNvPr id="0" name=""/>
        <dsp:cNvSpPr/>
      </dsp:nvSpPr>
      <dsp:spPr>
        <a:xfrm>
          <a:off x="0" y="815875"/>
          <a:ext cx="66193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15CA2-A456-420E-8A06-3DFA0EF6A278}">
      <dsp:nvSpPr>
        <dsp:cNvPr id="0" name=""/>
        <dsp:cNvSpPr/>
      </dsp:nvSpPr>
      <dsp:spPr>
        <a:xfrm>
          <a:off x="0" y="815875"/>
          <a:ext cx="6619314"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Lato" panose="020F0502020204030203" pitchFamily="34" charset="0"/>
              <a:ea typeface="Lato" panose="020F0502020204030203" pitchFamily="34" charset="0"/>
              <a:cs typeface="Lato" panose="020F0502020204030203" pitchFamily="34" charset="0"/>
            </a:rPr>
            <a:t>Events beyond living memory that are significant nationally or globally. </a:t>
          </a:r>
          <a:endParaRPr lang="en-US" sz="1400" kern="1200" dirty="0">
            <a:latin typeface="Lato" panose="020F0502020204030203" pitchFamily="34" charset="0"/>
            <a:ea typeface="Lato" panose="020F0502020204030203" pitchFamily="34" charset="0"/>
            <a:cs typeface="Lato" panose="020F0502020204030203" pitchFamily="34" charset="0"/>
          </a:endParaRPr>
        </a:p>
      </dsp:txBody>
      <dsp:txXfrm>
        <a:off x="0" y="815875"/>
        <a:ext cx="6619314" cy="815875"/>
      </dsp:txXfrm>
    </dsp:sp>
    <dsp:sp modelId="{F53D3238-7444-4405-BF5D-230A7496117C}">
      <dsp:nvSpPr>
        <dsp:cNvPr id="0" name=""/>
        <dsp:cNvSpPr/>
      </dsp:nvSpPr>
      <dsp:spPr>
        <a:xfrm>
          <a:off x="0" y="1631751"/>
          <a:ext cx="66193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4E959-D288-409F-9FE6-4DBDC26742AD}">
      <dsp:nvSpPr>
        <dsp:cNvPr id="0" name=""/>
        <dsp:cNvSpPr/>
      </dsp:nvSpPr>
      <dsp:spPr>
        <a:xfrm>
          <a:off x="0" y="1631751"/>
          <a:ext cx="6619314"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Lato" panose="020F0502020204030203" pitchFamily="34" charset="0"/>
              <a:ea typeface="Lato" panose="020F0502020204030203" pitchFamily="34" charset="0"/>
              <a:cs typeface="Lato" panose="020F0502020204030203" pitchFamily="34" charset="0"/>
            </a:rPr>
            <a:t>The lives of significant individuals in the past who have contributed to national and international achievements. Some should be used to compare aspects of life in different periods. </a:t>
          </a:r>
          <a:endParaRPr lang="en-US" sz="1400" kern="1200" dirty="0">
            <a:latin typeface="Lato" panose="020F0502020204030203" pitchFamily="34" charset="0"/>
            <a:ea typeface="Lato" panose="020F0502020204030203" pitchFamily="34" charset="0"/>
            <a:cs typeface="Lato" panose="020F0502020204030203" pitchFamily="34" charset="0"/>
          </a:endParaRPr>
        </a:p>
      </dsp:txBody>
      <dsp:txXfrm>
        <a:off x="0" y="1631751"/>
        <a:ext cx="6619314" cy="815875"/>
      </dsp:txXfrm>
    </dsp:sp>
    <dsp:sp modelId="{FE149CE6-22F8-480D-A8E4-737AE347F305}">
      <dsp:nvSpPr>
        <dsp:cNvPr id="0" name=""/>
        <dsp:cNvSpPr/>
      </dsp:nvSpPr>
      <dsp:spPr>
        <a:xfrm>
          <a:off x="0" y="2447628"/>
          <a:ext cx="66193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537A6-ADC1-48F4-98B4-B11845510E66}">
      <dsp:nvSpPr>
        <dsp:cNvPr id="0" name=""/>
        <dsp:cNvSpPr/>
      </dsp:nvSpPr>
      <dsp:spPr>
        <a:xfrm>
          <a:off x="0" y="2447627"/>
          <a:ext cx="6619314"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Lato" panose="020F0502020204030203" pitchFamily="34" charset="0"/>
              <a:ea typeface="Lato" panose="020F0502020204030203" pitchFamily="34" charset="0"/>
              <a:cs typeface="Lato" panose="020F0502020204030203" pitchFamily="34" charset="0"/>
            </a:rPr>
            <a:t>Significant historical events, people and places in their own locality.</a:t>
          </a:r>
        </a:p>
        <a:p>
          <a:pPr marL="0" lvl="0" indent="0" algn="l" defTabSz="622300">
            <a:lnSpc>
              <a:spcPct val="90000"/>
            </a:lnSpc>
            <a:spcBef>
              <a:spcPct val="0"/>
            </a:spcBef>
            <a:spcAft>
              <a:spcPct val="35000"/>
            </a:spcAft>
            <a:buNone/>
          </a:pPr>
          <a:endParaRPr lang="en-GB" sz="1400" kern="1200" dirty="0">
            <a:latin typeface="Lato" panose="020F0502020204030203" pitchFamily="34" charset="0"/>
            <a:ea typeface="Lato" panose="020F0502020204030203" pitchFamily="34" charset="0"/>
            <a:cs typeface="Lato" panose="020F0502020204030203" pitchFamily="34" charset="0"/>
          </a:endParaRPr>
        </a:p>
        <a:p>
          <a:pPr marL="0" lvl="0" indent="0" algn="l" defTabSz="622300">
            <a:lnSpc>
              <a:spcPct val="90000"/>
            </a:lnSpc>
            <a:spcBef>
              <a:spcPct val="0"/>
            </a:spcBef>
            <a:spcAft>
              <a:spcPct val="35000"/>
            </a:spcAft>
            <a:buNone/>
          </a:pPr>
          <a:r>
            <a:rPr lang="en-GB" sz="1400" kern="1200" dirty="0">
              <a:latin typeface="Lato" panose="020F0502020204030203" pitchFamily="34" charset="0"/>
              <a:ea typeface="Lato" panose="020F0502020204030203" pitchFamily="34" charset="0"/>
              <a:cs typeface="Lato" panose="020F0502020204030203" pitchFamily="34" charset="0"/>
            </a:rPr>
            <a:t>							                           (DfE, 2013) </a:t>
          </a:r>
          <a:endParaRPr lang="en-US" sz="1400" kern="1200" dirty="0">
            <a:latin typeface="Lato" panose="020F0502020204030203" pitchFamily="34" charset="0"/>
            <a:ea typeface="Lato" panose="020F0502020204030203" pitchFamily="34" charset="0"/>
            <a:cs typeface="Lato" panose="020F0502020204030203" pitchFamily="34" charset="0"/>
          </a:endParaRPr>
        </a:p>
      </dsp:txBody>
      <dsp:txXfrm>
        <a:off x="0" y="2447627"/>
        <a:ext cx="6619314" cy="81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BCBA9-51DB-4813-851A-5D13DD33D5D9}">
      <dsp:nvSpPr>
        <dsp:cNvPr id="0" name=""/>
        <dsp:cNvSpPr/>
      </dsp:nvSpPr>
      <dsp:spPr>
        <a:xfrm>
          <a:off x="0" y="622237"/>
          <a:ext cx="2032620" cy="121957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u="none" strike="noStrike" kern="1200" baseline="0">
              <a:latin typeface="Lato" panose="020F0502020204030203" pitchFamily="34" charset="0"/>
              <a:ea typeface="Lato" panose="020F0502020204030203" pitchFamily="34" charset="0"/>
              <a:cs typeface="Lato" panose="020F0502020204030203" pitchFamily="34" charset="0"/>
            </a:rPr>
            <a:t>Range of scales </a:t>
          </a:r>
          <a:endParaRPr lang="en-GB" sz="2400" kern="1200" dirty="0">
            <a:latin typeface="Lato" panose="020F0502020204030203" pitchFamily="34" charset="0"/>
            <a:ea typeface="Lato" panose="020F0502020204030203" pitchFamily="34" charset="0"/>
            <a:cs typeface="Lato" panose="020F0502020204030203" pitchFamily="34" charset="0"/>
          </a:endParaRPr>
        </a:p>
      </dsp:txBody>
      <dsp:txXfrm>
        <a:off x="0" y="622237"/>
        <a:ext cx="2032620" cy="1219572"/>
      </dsp:txXfrm>
    </dsp:sp>
    <dsp:sp modelId="{815B909D-F3AA-445E-AA80-22F6ECC4E394}">
      <dsp:nvSpPr>
        <dsp:cNvPr id="0" name=""/>
        <dsp:cNvSpPr/>
      </dsp:nvSpPr>
      <dsp:spPr>
        <a:xfrm>
          <a:off x="2235881" y="622237"/>
          <a:ext cx="2032620" cy="121957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u="none" strike="noStrike" kern="1200" baseline="0">
              <a:latin typeface="Lato" panose="020F0502020204030203" pitchFamily="34" charset="0"/>
              <a:ea typeface="Lato" panose="020F0502020204030203" pitchFamily="34" charset="0"/>
              <a:cs typeface="Lato" panose="020F0502020204030203" pitchFamily="34" charset="0"/>
            </a:rPr>
            <a:t>Phase transition </a:t>
          </a:r>
          <a:endParaRPr lang="en-GB" sz="2400" kern="1200" dirty="0">
            <a:latin typeface="Lato" panose="020F0502020204030203" pitchFamily="34" charset="0"/>
            <a:ea typeface="Lato" panose="020F0502020204030203" pitchFamily="34" charset="0"/>
            <a:cs typeface="Lato" panose="020F0502020204030203" pitchFamily="34" charset="0"/>
          </a:endParaRPr>
        </a:p>
      </dsp:txBody>
      <dsp:txXfrm>
        <a:off x="2235881" y="622237"/>
        <a:ext cx="2032620" cy="1219572"/>
      </dsp:txXfrm>
    </dsp:sp>
    <dsp:sp modelId="{CFBBBB33-ACC7-49BF-99EA-E04F76C06D56}">
      <dsp:nvSpPr>
        <dsp:cNvPr id="0" name=""/>
        <dsp:cNvSpPr/>
      </dsp:nvSpPr>
      <dsp:spPr>
        <a:xfrm>
          <a:off x="4471764" y="622237"/>
          <a:ext cx="2032620" cy="121957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u="none" strike="noStrike" kern="1200" baseline="0" dirty="0">
              <a:latin typeface="Lato" panose="020F0502020204030203" pitchFamily="34" charset="0"/>
              <a:ea typeface="Lato" panose="020F0502020204030203" pitchFamily="34" charset="0"/>
              <a:cs typeface="Lato" panose="020F0502020204030203" pitchFamily="34" charset="0"/>
            </a:rPr>
            <a:t>Progression in history</a:t>
          </a:r>
        </a:p>
      </dsp:txBody>
      <dsp:txXfrm>
        <a:off x="4471764" y="622237"/>
        <a:ext cx="2032620" cy="1219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AF9F2-783C-4F48-B316-912E58076995}">
      <dsp:nvSpPr>
        <dsp:cNvPr id="0" name=""/>
        <dsp:cNvSpPr/>
      </dsp:nvSpPr>
      <dsp:spPr>
        <a:xfrm>
          <a:off x="0" y="151903"/>
          <a:ext cx="3816424" cy="38164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u="sng" kern="1200" dirty="0">
              <a:solidFill>
                <a:schemeClr val="tx2">
                  <a:lumMod val="40000"/>
                  <a:lumOff val="60000"/>
                </a:schemeClr>
              </a:solidFill>
            </a:rPr>
            <a:t>.</a:t>
          </a:r>
        </a:p>
      </dsp:txBody>
      <dsp:txXfrm>
        <a:off x="1374675" y="342725"/>
        <a:ext cx="1067072" cy="572463"/>
      </dsp:txXfrm>
    </dsp:sp>
    <dsp:sp modelId="{0D0D9EA9-0248-4017-A1BD-60FC41D143FD}">
      <dsp:nvSpPr>
        <dsp:cNvPr id="0" name=""/>
        <dsp:cNvSpPr/>
      </dsp:nvSpPr>
      <dsp:spPr>
        <a:xfrm>
          <a:off x="381642" y="915188"/>
          <a:ext cx="3053139" cy="3053139"/>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u="sng" kern="1200" dirty="0">
              <a:solidFill>
                <a:srgbClr val="00B050"/>
              </a:solidFill>
            </a:rPr>
            <a:t>.</a:t>
          </a:r>
        </a:p>
      </dsp:txBody>
      <dsp:txXfrm>
        <a:off x="1374675" y="1098377"/>
        <a:ext cx="1067072" cy="549565"/>
      </dsp:txXfrm>
    </dsp:sp>
    <dsp:sp modelId="{D0BFE5E4-2E90-4708-A2AF-9F83E5EFDF99}">
      <dsp:nvSpPr>
        <dsp:cNvPr id="0" name=""/>
        <dsp:cNvSpPr/>
      </dsp:nvSpPr>
      <dsp:spPr>
        <a:xfrm>
          <a:off x="763284" y="1678473"/>
          <a:ext cx="2289854" cy="2289854"/>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u="sng" kern="1200" dirty="0">
              <a:solidFill>
                <a:srgbClr val="92D050"/>
              </a:solidFill>
            </a:rPr>
            <a:t>.</a:t>
          </a:r>
        </a:p>
      </dsp:txBody>
      <dsp:txXfrm>
        <a:off x="1374675" y="1850212"/>
        <a:ext cx="1067072" cy="515217"/>
      </dsp:txXfrm>
    </dsp:sp>
    <dsp:sp modelId="{553C2C9C-0B33-4298-B4A6-193AF37DCAA0}">
      <dsp:nvSpPr>
        <dsp:cNvPr id="0" name=""/>
        <dsp:cNvSpPr/>
      </dsp:nvSpPr>
      <dsp:spPr>
        <a:xfrm>
          <a:off x="1144927" y="2398220"/>
          <a:ext cx="1526569" cy="152656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6"/>
              </a:solidFill>
            </a:rPr>
            <a:t>.</a:t>
          </a:r>
        </a:p>
      </dsp:txBody>
      <dsp:txXfrm>
        <a:off x="1368488" y="2779863"/>
        <a:ext cx="1079447" cy="7632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1986" name="Rectangle 2">
            <a:extLst>
              <a:ext uri="{FF2B5EF4-FFF2-40B4-BE49-F238E27FC236}">
                <a16:creationId xmlns:a16="http://schemas.microsoft.com/office/drawing/2014/main" id="{0A52A92D-28F1-6684-41AC-5450750718A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681987" name="Rectangle 3">
            <a:extLst>
              <a:ext uri="{FF2B5EF4-FFF2-40B4-BE49-F238E27FC236}">
                <a16:creationId xmlns:a16="http://schemas.microsoft.com/office/drawing/2014/main" id="{92881981-AFF9-5519-7F30-22810DD3D8CD}"/>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681988" name="Rectangle 4">
            <a:extLst>
              <a:ext uri="{FF2B5EF4-FFF2-40B4-BE49-F238E27FC236}">
                <a16:creationId xmlns:a16="http://schemas.microsoft.com/office/drawing/2014/main" id="{28968364-FE90-0907-AB5F-0A215BD22D60}"/>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681989" name="Rectangle 5">
            <a:extLst>
              <a:ext uri="{FF2B5EF4-FFF2-40B4-BE49-F238E27FC236}">
                <a16:creationId xmlns:a16="http://schemas.microsoft.com/office/drawing/2014/main" id="{C472E7DA-9FF0-3E38-AD67-7D72D4777137}"/>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078591-A159-E640-B8A9-5332482F0A1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D53116DD-098B-25E7-A948-B0ECA1AC7AC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pPr>
              <a:defRPr/>
            </a:pPr>
            <a:endParaRPr lang="en-GB"/>
          </a:p>
        </p:txBody>
      </p:sp>
      <p:sp>
        <p:nvSpPr>
          <p:cNvPr id="590851" name="Rectangle 3">
            <a:extLst>
              <a:ext uri="{FF2B5EF4-FFF2-40B4-BE49-F238E27FC236}">
                <a16:creationId xmlns:a16="http://schemas.microsoft.com/office/drawing/2014/main" id="{B24111F1-30FE-11BF-05B9-A8ADBD529D4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pPr>
              <a:defRPr/>
            </a:pPr>
            <a:endParaRPr lang="en-GB"/>
          </a:p>
        </p:txBody>
      </p:sp>
      <p:sp>
        <p:nvSpPr>
          <p:cNvPr id="13316" name="Rectangle 4">
            <a:extLst>
              <a:ext uri="{FF2B5EF4-FFF2-40B4-BE49-F238E27FC236}">
                <a16:creationId xmlns:a16="http://schemas.microsoft.com/office/drawing/2014/main" id="{E8A757E3-C6FC-5349-DB3F-59E3EF9760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0853" name="Rectangle 5">
            <a:extLst>
              <a:ext uri="{FF2B5EF4-FFF2-40B4-BE49-F238E27FC236}">
                <a16:creationId xmlns:a16="http://schemas.microsoft.com/office/drawing/2014/main" id="{9FD1AA41-3FBA-A1A9-B84A-C6024CE69F08}"/>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90854" name="Rectangle 6">
            <a:extLst>
              <a:ext uri="{FF2B5EF4-FFF2-40B4-BE49-F238E27FC236}">
                <a16:creationId xmlns:a16="http://schemas.microsoft.com/office/drawing/2014/main" id="{BFB990E9-0AF7-E2C5-9136-B3532762F5D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pPr>
              <a:defRPr/>
            </a:pPr>
            <a:endParaRPr lang="en-GB"/>
          </a:p>
        </p:txBody>
      </p:sp>
      <p:sp>
        <p:nvSpPr>
          <p:cNvPr id="590855" name="Rectangle 7">
            <a:extLst>
              <a:ext uri="{FF2B5EF4-FFF2-40B4-BE49-F238E27FC236}">
                <a16:creationId xmlns:a16="http://schemas.microsoft.com/office/drawing/2014/main" id="{4B053D19-0576-58BF-0972-1EF2B95EBF5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anose="02020603050405020304" pitchFamily="18" charset="0"/>
              </a:defRPr>
            </a:lvl1pPr>
          </a:lstStyle>
          <a:p>
            <a:pPr>
              <a:defRPr/>
            </a:pPr>
            <a:fld id="{CFB9AFE8-A1FD-BA45-BEA1-5878DF3BB5F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latin typeface="Lato" panose="020F0502020204030203" pitchFamily="34" charset="0"/>
                <a:ea typeface="Lato" panose="020F0502020204030203" pitchFamily="34" charset="0"/>
                <a:cs typeface="Lato" panose="020F0502020204030203" pitchFamily="34" charset="0"/>
              </a:rPr>
              <a:t>This recommendation was d</a:t>
            </a: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ropped from the 2000 revised version (</a:t>
            </a:r>
            <a:r>
              <a:rPr lang="en-GB" sz="1200" b="0" i="0" u="none" strike="noStrike" baseline="0" dirty="0" err="1">
                <a:latin typeface="Lato" panose="020F0502020204030203" pitchFamily="34" charset="0"/>
                <a:ea typeface="Lato" panose="020F0502020204030203" pitchFamily="34" charset="0"/>
                <a:cs typeface="Lato" panose="020F0502020204030203" pitchFamily="34" charset="0"/>
              </a:rPr>
              <a:t>DfEE</a:t>
            </a: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/QCA, 1999)</a:t>
            </a:r>
          </a:p>
          <a:p>
            <a:endParaRPr lang="en-GB" dirty="0"/>
          </a:p>
        </p:txBody>
      </p:sp>
      <p:sp>
        <p:nvSpPr>
          <p:cNvPr id="4" name="Slide Number Placeholder 3"/>
          <p:cNvSpPr>
            <a:spLocks noGrp="1"/>
          </p:cNvSpPr>
          <p:nvPr>
            <p:ph type="sldNum" sz="quarter" idx="5"/>
          </p:nvPr>
        </p:nvSpPr>
        <p:spPr/>
        <p:txBody>
          <a:bodyPr/>
          <a:lstStyle/>
          <a:p>
            <a:pPr>
              <a:defRPr/>
            </a:pPr>
            <a:fld id="{CFB9AFE8-A1FD-BA45-BEA1-5878DF3BB5FD}" type="slidenum">
              <a:rPr lang="en-GB" altLang="en-US" smtClean="0"/>
              <a:pPr>
                <a:defRPr/>
              </a:pPr>
              <a:t>4</a:t>
            </a:fld>
            <a:endParaRPr lang="en-GB" altLang="en-US"/>
          </a:p>
        </p:txBody>
      </p:sp>
    </p:spTree>
    <p:extLst>
      <p:ext uri="{BB962C8B-B14F-4D97-AF65-F5344CB8AC3E}">
        <p14:creationId xmlns:p14="http://schemas.microsoft.com/office/powerpoint/2010/main" val="382869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CECA8-9CCF-2663-6ADC-951F7CB871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BF36B-247B-43E0-BE86-8DA3260A2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1CB2-C088-29B1-44D4-48C34324759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latin typeface="Lato" panose="020F0502020204030203" pitchFamily="34" charset="0"/>
                <a:ea typeface="Lato" panose="020F0502020204030203" pitchFamily="34" charset="0"/>
                <a:cs typeface="Lato" panose="020F0502020204030203" pitchFamily="34" charset="0"/>
              </a:rPr>
              <a:t>This recommendation was d</a:t>
            </a: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ropped from the 2000 revised version (</a:t>
            </a:r>
            <a:r>
              <a:rPr lang="en-GB" sz="1200" b="0" i="0" u="none" strike="noStrike" baseline="0" dirty="0" err="1">
                <a:latin typeface="Lato" panose="020F0502020204030203" pitchFamily="34" charset="0"/>
                <a:ea typeface="Lato" panose="020F0502020204030203" pitchFamily="34" charset="0"/>
                <a:cs typeface="Lato" panose="020F0502020204030203" pitchFamily="34" charset="0"/>
              </a:rPr>
              <a:t>DfEE</a:t>
            </a:r>
            <a:r>
              <a:rPr lang="en-GB" sz="1200" b="0" i="0" u="none" strike="noStrike" baseline="0" dirty="0">
                <a:latin typeface="Lato" panose="020F0502020204030203" pitchFamily="34" charset="0"/>
                <a:ea typeface="Lato" panose="020F0502020204030203" pitchFamily="34" charset="0"/>
                <a:cs typeface="Lato" panose="020F0502020204030203" pitchFamily="34" charset="0"/>
              </a:rPr>
              <a:t>/QCA, 1999)</a:t>
            </a:r>
          </a:p>
          <a:p>
            <a:endParaRPr lang="en-GB" dirty="0"/>
          </a:p>
        </p:txBody>
      </p:sp>
      <p:sp>
        <p:nvSpPr>
          <p:cNvPr id="4" name="Slide Number Placeholder 3">
            <a:extLst>
              <a:ext uri="{FF2B5EF4-FFF2-40B4-BE49-F238E27FC236}">
                <a16:creationId xmlns:a16="http://schemas.microsoft.com/office/drawing/2014/main" id="{3B676876-6A57-ED5A-7143-76708E46F0C0}"/>
              </a:ext>
            </a:extLst>
          </p:cNvPr>
          <p:cNvSpPr>
            <a:spLocks noGrp="1"/>
          </p:cNvSpPr>
          <p:nvPr>
            <p:ph type="sldNum" sz="quarter" idx="5"/>
          </p:nvPr>
        </p:nvSpPr>
        <p:spPr/>
        <p:txBody>
          <a:bodyPr/>
          <a:lstStyle/>
          <a:p>
            <a:pPr>
              <a:defRPr/>
            </a:pPr>
            <a:fld id="{CFB9AFE8-A1FD-BA45-BEA1-5878DF3BB5FD}" type="slidenum">
              <a:rPr lang="en-GB" altLang="en-US" smtClean="0"/>
              <a:pPr>
                <a:defRPr/>
              </a:pPr>
              <a:t>12</a:t>
            </a:fld>
            <a:endParaRPr lang="en-GB" altLang="en-US"/>
          </a:p>
        </p:txBody>
      </p:sp>
    </p:spTree>
    <p:extLst>
      <p:ext uri="{BB962C8B-B14F-4D97-AF65-F5344CB8AC3E}">
        <p14:creationId xmlns:p14="http://schemas.microsoft.com/office/powerpoint/2010/main" val="312093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Seemed to associated consequence/impact with difficulty and change as easier</a:t>
            </a:r>
          </a:p>
        </p:txBody>
      </p:sp>
      <p:sp>
        <p:nvSpPr>
          <p:cNvPr id="4" name="Slide Number Placeholder 3"/>
          <p:cNvSpPr>
            <a:spLocks noGrp="1"/>
          </p:cNvSpPr>
          <p:nvPr>
            <p:ph type="sldNum" sz="quarter" idx="5"/>
          </p:nvPr>
        </p:nvSpPr>
        <p:spPr/>
        <p:txBody>
          <a:bodyPr/>
          <a:lstStyle/>
          <a:p>
            <a:pPr>
              <a:defRPr/>
            </a:pPr>
            <a:fld id="{CFB9AFE8-A1FD-BA45-BEA1-5878DF3BB5FD}" type="slidenum">
              <a:rPr lang="en-GB" altLang="en-US" smtClean="0"/>
              <a:pPr>
                <a:defRPr/>
              </a:pPr>
              <a:t>26</a:t>
            </a:fld>
            <a:endParaRPr lang="en-GB" altLang="en-US"/>
          </a:p>
        </p:txBody>
      </p:sp>
    </p:spTree>
    <p:extLst>
      <p:ext uri="{BB962C8B-B14F-4D97-AF65-F5344CB8AC3E}">
        <p14:creationId xmlns:p14="http://schemas.microsoft.com/office/powerpoint/2010/main" val="84744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srgbClr val="000000"/>
                </a:solidFill>
                <a:latin typeface="Times New Roman" panose="02020603050405020304" pitchFamily="18" charset="0"/>
              </a:rPr>
              <a:t>A </a:t>
            </a:r>
            <a:r>
              <a:rPr lang="en-GB" sz="1200" b="0" i="0" u="none" strike="noStrike" baseline="0" dirty="0">
                <a:solidFill>
                  <a:srgbClr val="000000"/>
                </a:solidFill>
                <a:latin typeface="Times New Roman" panose="02020603050405020304" pitchFamily="18" charset="0"/>
              </a:rPr>
              <a:t>form of pedagogical content knowledge (PCK) as this, in part, involves knowledge of how to represent the subject in ways that make content most understandable to learners (Shulman, 2013). </a:t>
            </a: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CFB9AFE8-A1FD-BA45-BEA1-5878DF3BB5FD}" type="slidenum">
              <a:rPr lang="en-GB" altLang="en-US" smtClean="0"/>
              <a:pPr>
                <a:defRPr/>
              </a:pPr>
              <a:t>29</a:t>
            </a:fld>
            <a:endParaRPr lang="en-GB" altLang="en-US"/>
          </a:p>
        </p:txBody>
      </p:sp>
    </p:spTree>
    <p:extLst>
      <p:ext uri="{BB962C8B-B14F-4D97-AF65-F5344CB8AC3E}">
        <p14:creationId xmlns:p14="http://schemas.microsoft.com/office/powerpoint/2010/main" val="64696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200" b="0" i="0" u="none" strike="noStrike" baseline="0" dirty="0">
                <a:solidFill>
                  <a:srgbClr val="000000"/>
                </a:solidFill>
                <a:latin typeface="Times New Roman" panose="02020603050405020304" pitchFamily="18" charset="0"/>
              </a:rPr>
              <a:t>47% primary schools in England have some mixed-aged classes (DfE, 2023c) which inhibits a chronological approach to teaching the subject year by year (HA, 2023).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CFB9AFE8-A1FD-BA45-BEA1-5878DF3BB5FD}" type="slidenum">
              <a:rPr lang="en-GB" altLang="en-US" smtClean="0"/>
              <a:pPr>
                <a:defRPr/>
              </a:pPr>
              <a:t>32</a:t>
            </a:fld>
            <a:endParaRPr lang="en-GB" altLang="en-US"/>
          </a:p>
        </p:txBody>
      </p:sp>
    </p:spTree>
    <p:extLst>
      <p:ext uri="{BB962C8B-B14F-4D97-AF65-F5344CB8AC3E}">
        <p14:creationId xmlns:p14="http://schemas.microsoft.com/office/powerpoint/2010/main" val="66930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E29FE4-D84C-63D2-ED7E-CFE951E4B847}"/>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5AA0E8C1-BD34-F6BA-077D-AFDDCE44C338}"/>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4C100D6-F04F-5DB3-A829-D0249B4E451D}"/>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0B543244-BE11-184F-84B3-8B740928DE5E}" type="slidenum">
              <a:rPr lang="en-GB" altLang="en-US"/>
              <a:pPr>
                <a:defRPr/>
              </a:pPr>
              <a:t>‹#›</a:t>
            </a:fld>
            <a:endParaRPr lang="en-GB" altLang="en-US"/>
          </a:p>
        </p:txBody>
      </p:sp>
    </p:spTree>
    <p:extLst>
      <p:ext uri="{BB962C8B-B14F-4D97-AF65-F5344CB8AC3E}">
        <p14:creationId xmlns:p14="http://schemas.microsoft.com/office/powerpoint/2010/main" val="310270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431751-240F-2C2E-6931-04A3282D174A}"/>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51799F6-B1FF-4CAE-310A-1F8189D763B3}"/>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BB816A-7F16-AD7B-922C-D4A6ACE069E3}"/>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8743700C-6D79-7A4A-8F91-9FEE39A80885}" type="slidenum">
              <a:rPr lang="en-GB" altLang="en-US"/>
              <a:pPr>
                <a:defRPr/>
              </a:pPr>
              <a:t>‹#›</a:t>
            </a:fld>
            <a:endParaRPr lang="en-GB" altLang="en-US"/>
          </a:p>
        </p:txBody>
      </p:sp>
    </p:spTree>
    <p:extLst>
      <p:ext uri="{BB962C8B-B14F-4D97-AF65-F5344CB8AC3E}">
        <p14:creationId xmlns:p14="http://schemas.microsoft.com/office/powerpoint/2010/main" val="175901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2172F-2F13-C1D9-3701-7447F6C5A193}"/>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5D341E70-A3EB-42D3-6D0D-CC8393ACDAA2}"/>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F6C9A0E-F24A-4546-C14A-6696CC9D2C0F}"/>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C2FEF7D2-207C-C044-AD22-17E43E5CFA96}" type="slidenum">
              <a:rPr lang="en-GB" altLang="en-US"/>
              <a:pPr>
                <a:defRPr/>
              </a:pPr>
              <a:t>‹#›</a:t>
            </a:fld>
            <a:endParaRPr lang="en-GB" altLang="en-US"/>
          </a:p>
        </p:txBody>
      </p:sp>
    </p:spTree>
    <p:extLst>
      <p:ext uri="{BB962C8B-B14F-4D97-AF65-F5344CB8AC3E}">
        <p14:creationId xmlns:p14="http://schemas.microsoft.com/office/powerpoint/2010/main" val="317155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8651E-AC3E-7C31-790D-1E13F16F155A}"/>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C446E4B-9EDF-63D2-E8F8-CDDDB940EBC1}"/>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B651AC-E4AD-E010-BD17-ECA99C679187}"/>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83AEB38E-EC52-3141-8ED4-F00B14494642}" type="slidenum">
              <a:rPr lang="en-GB" altLang="en-US"/>
              <a:pPr>
                <a:defRPr/>
              </a:pPr>
              <a:t>‹#›</a:t>
            </a:fld>
            <a:endParaRPr lang="en-GB" altLang="en-US"/>
          </a:p>
        </p:txBody>
      </p:sp>
    </p:spTree>
    <p:extLst>
      <p:ext uri="{BB962C8B-B14F-4D97-AF65-F5344CB8AC3E}">
        <p14:creationId xmlns:p14="http://schemas.microsoft.com/office/powerpoint/2010/main" val="149094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D7A12B-D3DC-62FC-DDE2-F7E944E8C793}"/>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CE08042-47BA-2589-53E5-75C1CC06927E}"/>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560C2E6-2639-B254-2567-7603477A3B0D}"/>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67421CD8-B3AC-8940-9234-FAC05FC18454}" type="slidenum">
              <a:rPr lang="en-GB" altLang="en-US"/>
              <a:pPr>
                <a:defRPr/>
              </a:pPr>
              <a:t>‹#›</a:t>
            </a:fld>
            <a:endParaRPr lang="en-GB" altLang="en-US"/>
          </a:p>
        </p:txBody>
      </p:sp>
    </p:spTree>
    <p:extLst>
      <p:ext uri="{BB962C8B-B14F-4D97-AF65-F5344CB8AC3E}">
        <p14:creationId xmlns:p14="http://schemas.microsoft.com/office/powerpoint/2010/main" val="136754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CC11FC-7991-F3F4-3C2A-8F34F33FC2A7}"/>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2F0C96C1-5737-2F8E-A84C-05E28A5AA31B}"/>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642664A-C1C5-1D10-9556-0150A4682070}"/>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50E84E5E-18DB-BF48-9167-517A9B32054F}" type="slidenum">
              <a:rPr lang="en-GB" altLang="en-US"/>
              <a:pPr>
                <a:defRPr/>
              </a:pPr>
              <a:t>‹#›</a:t>
            </a:fld>
            <a:endParaRPr lang="en-GB" altLang="en-US"/>
          </a:p>
        </p:txBody>
      </p:sp>
    </p:spTree>
    <p:extLst>
      <p:ext uri="{BB962C8B-B14F-4D97-AF65-F5344CB8AC3E}">
        <p14:creationId xmlns:p14="http://schemas.microsoft.com/office/powerpoint/2010/main" val="58323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613B221-F16B-E1A9-5035-1730BB731B4E}"/>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C0F63D29-77FF-D2E1-E6E0-9D5819559944}"/>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CA6C87C-6A33-FACA-C77C-286E1DFE6E91}"/>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9A37BE05-2AAD-BD41-8BFF-C3AE5B4DC231}" type="slidenum">
              <a:rPr lang="en-GB" altLang="en-US"/>
              <a:pPr>
                <a:defRPr/>
              </a:pPr>
              <a:t>‹#›</a:t>
            </a:fld>
            <a:endParaRPr lang="en-GB" altLang="en-US"/>
          </a:p>
        </p:txBody>
      </p:sp>
    </p:spTree>
    <p:extLst>
      <p:ext uri="{BB962C8B-B14F-4D97-AF65-F5344CB8AC3E}">
        <p14:creationId xmlns:p14="http://schemas.microsoft.com/office/powerpoint/2010/main" val="227711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96B5EE7-3325-BD51-4AD9-45DF12A6983D}"/>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06CE39E-C1BB-53D8-BC9C-5A46520267AC}"/>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4202EAE-61EE-738B-4A79-4F7CC527F62C}"/>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98231FF8-61E4-5D41-86AB-8AB0369EEC47}" type="slidenum">
              <a:rPr lang="en-GB" altLang="en-US"/>
              <a:pPr>
                <a:defRPr/>
              </a:pPr>
              <a:t>‹#›</a:t>
            </a:fld>
            <a:endParaRPr lang="en-GB" altLang="en-US"/>
          </a:p>
        </p:txBody>
      </p:sp>
    </p:spTree>
    <p:extLst>
      <p:ext uri="{BB962C8B-B14F-4D97-AF65-F5344CB8AC3E}">
        <p14:creationId xmlns:p14="http://schemas.microsoft.com/office/powerpoint/2010/main" val="289675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BF587E-4A75-0475-FEE7-43A876717BEC}"/>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AEB692E1-9B0D-F42A-A259-95E1428565BF}"/>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1F84497-1D5F-2D3F-0286-1A000168D864}"/>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7AE779D8-4380-0445-9BCE-DCF09D99A98D}" type="slidenum">
              <a:rPr lang="en-GB" altLang="en-US"/>
              <a:pPr>
                <a:defRPr/>
              </a:pPr>
              <a:t>‹#›</a:t>
            </a:fld>
            <a:endParaRPr lang="en-GB" altLang="en-US"/>
          </a:p>
        </p:txBody>
      </p:sp>
    </p:spTree>
    <p:extLst>
      <p:ext uri="{BB962C8B-B14F-4D97-AF65-F5344CB8AC3E}">
        <p14:creationId xmlns:p14="http://schemas.microsoft.com/office/powerpoint/2010/main" val="51475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5E802A4A-497B-4157-7824-8EEF290ECB2E}"/>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D80B019-E03C-1159-997F-555A201F8DE8}"/>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7474F3B-DEC8-202C-A663-126203F189CA}"/>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C7CB9030-1CEC-3847-ABFA-4FB749FD7E83}" type="slidenum">
              <a:rPr lang="en-GB" altLang="en-US"/>
              <a:pPr>
                <a:defRPr/>
              </a:pPr>
              <a:t>‹#›</a:t>
            </a:fld>
            <a:endParaRPr lang="en-GB" altLang="en-US"/>
          </a:p>
        </p:txBody>
      </p:sp>
    </p:spTree>
    <p:extLst>
      <p:ext uri="{BB962C8B-B14F-4D97-AF65-F5344CB8AC3E}">
        <p14:creationId xmlns:p14="http://schemas.microsoft.com/office/powerpoint/2010/main" val="2495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5E05E553-1630-1FEC-3AFE-CAEBC5805A19}"/>
              </a:ext>
            </a:extLst>
          </p:cNvPr>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D6DFA76-779C-14E8-F90E-1BFC5B4A8679}"/>
              </a:ext>
            </a:extLst>
          </p:cNvPr>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0AC0B95-A0DB-90F7-3966-B6A484FC635A}"/>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A2DD2C1E-CEB2-2748-B15A-19FAB8C966C2}" type="slidenum">
              <a:rPr lang="en-GB" altLang="en-US"/>
              <a:pPr>
                <a:defRPr/>
              </a:pPr>
              <a:t>‹#›</a:t>
            </a:fld>
            <a:endParaRPr lang="en-GB" altLang="en-US"/>
          </a:p>
        </p:txBody>
      </p:sp>
    </p:spTree>
    <p:extLst>
      <p:ext uri="{BB962C8B-B14F-4D97-AF65-F5344CB8AC3E}">
        <p14:creationId xmlns:p14="http://schemas.microsoft.com/office/powerpoint/2010/main" val="18394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722647-557A-F15D-8020-28681D5B2298}"/>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DC4CD96-79A5-477F-31F1-5DCD73B8B93B}"/>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school-inspection-handbook-eif/school-inspection-handbook-for-september-2023" TargetMode="External"/><Relationship Id="rId2" Type="http://schemas.openxmlformats.org/officeDocument/2006/relationships/hyperlink" Target="https://assets.publishing.service.gov.uk/government/uploads/system/uploads/attachment_data/file/1087804/Model_history_curriculum_terms_of_reference.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F58B-E3C5-5538-CDEA-20CFBEBC5271}"/>
              </a:ext>
            </a:extLst>
          </p:cNvPr>
          <p:cNvSpPr>
            <a:spLocks noGrp="1"/>
          </p:cNvSpPr>
          <p:nvPr>
            <p:ph type="ctrTitle"/>
          </p:nvPr>
        </p:nvSpPr>
        <p:spPr>
          <a:xfrm>
            <a:off x="685800" y="2499742"/>
            <a:ext cx="7772400" cy="200598"/>
          </a:xfrm>
        </p:spPr>
        <p:txBody>
          <a:bodyPr/>
          <a:lstStyle/>
          <a:p>
            <a:r>
              <a:rPr lang="en-GB" sz="2800" b="1" i="0" dirty="0">
                <a:solidFill>
                  <a:srgbClr val="006BB5"/>
                </a:solidFill>
                <a:effectLst/>
                <a:latin typeface="Lato" panose="020F0502020204030203" pitchFamily="34" charset="0"/>
              </a:rPr>
              <a:t>Should we teach Rosa Parks before or after </a:t>
            </a:r>
            <a:br>
              <a:rPr lang="en-GB" sz="2800" b="1" i="0" dirty="0">
                <a:solidFill>
                  <a:srgbClr val="006BB5"/>
                </a:solidFill>
                <a:effectLst/>
                <a:latin typeface="Lato" panose="020F0502020204030203" pitchFamily="34" charset="0"/>
              </a:rPr>
            </a:br>
            <a:r>
              <a:rPr lang="en-GB" sz="2800" b="1" i="0" dirty="0">
                <a:solidFill>
                  <a:srgbClr val="006BB5"/>
                </a:solidFill>
                <a:effectLst/>
                <a:latin typeface="Lato" panose="020F0502020204030203" pitchFamily="34" charset="0"/>
              </a:rPr>
              <a:t>The Great Fire of London?</a:t>
            </a:r>
            <a:br>
              <a:rPr lang="en-GB" sz="2800" b="1" i="0" dirty="0">
                <a:solidFill>
                  <a:srgbClr val="003362"/>
                </a:solidFill>
                <a:effectLst/>
                <a:latin typeface="Lato" panose="020F0502020204030203" pitchFamily="34" charset="0"/>
              </a:rPr>
            </a:br>
            <a:endParaRPr lang="en-GB" sz="2800" dirty="0"/>
          </a:p>
        </p:txBody>
      </p:sp>
      <p:sp>
        <p:nvSpPr>
          <p:cNvPr id="3" name="Subtitle 2">
            <a:extLst>
              <a:ext uri="{FF2B5EF4-FFF2-40B4-BE49-F238E27FC236}">
                <a16:creationId xmlns:a16="http://schemas.microsoft.com/office/drawing/2014/main" id="{471DC01A-D6B0-3EAB-098F-C659663464E5}"/>
              </a:ext>
            </a:extLst>
          </p:cNvPr>
          <p:cNvSpPr>
            <a:spLocks noGrp="1"/>
          </p:cNvSpPr>
          <p:nvPr>
            <p:ph type="subTitle" idx="1"/>
          </p:nvPr>
        </p:nvSpPr>
        <p:spPr>
          <a:xfrm>
            <a:off x="899592" y="2859782"/>
            <a:ext cx="7086600" cy="881236"/>
          </a:xfrm>
        </p:spPr>
        <p:txBody>
          <a:bodyPr/>
          <a:lstStyle/>
          <a:p>
            <a:pPr>
              <a:spcBef>
                <a:spcPts val="150"/>
              </a:spcBef>
              <a:spcAft>
                <a:spcPts val="150"/>
              </a:spcAft>
            </a:pPr>
            <a:r>
              <a:rPr lang="en-GB" sz="1400" b="1" i="0" dirty="0">
                <a:solidFill>
                  <a:srgbClr val="A7A9AC"/>
                </a:solidFill>
                <a:effectLst/>
                <a:latin typeface="Lato" panose="020F0502020204030203" pitchFamily="34" charset="0"/>
              </a:rPr>
              <a:t>Dr Helen Crawford</a:t>
            </a:r>
          </a:p>
          <a:p>
            <a:pPr>
              <a:spcBef>
                <a:spcPts val="150"/>
              </a:spcBef>
              <a:spcAft>
                <a:spcPts val="150"/>
              </a:spcAft>
            </a:pPr>
            <a:r>
              <a:rPr lang="en-GB" sz="1400" b="1" dirty="0">
                <a:solidFill>
                  <a:srgbClr val="A7A9AC"/>
                </a:solidFill>
                <a:latin typeface="Lato" panose="020F0502020204030203" pitchFamily="34" charset="0"/>
              </a:rPr>
              <a:t>Lecturer in Early Childhood Education</a:t>
            </a:r>
            <a:br>
              <a:rPr lang="en-GB" sz="1400" b="0" i="0" dirty="0">
                <a:solidFill>
                  <a:srgbClr val="A7A9AC"/>
                </a:solidFill>
                <a:effectLst/>
                <a:latin typeface="Lato" panose="020F0502020204030203" pitchFamily="34" charset="0"/>
              </a:rPr>
            </a:br>
            <a:r>
              <a:rPr lang="en-GB" sz="1400" b="1" i="0" dirty="0">
                <a:solidFill>
                  <a:srgbClr val="A7A9AC"/>
                </a:solidFill>
                <a:effectLst/>
                <a:latin typeface="Lato" panose="020F0502020204030203" pitchFamily="34" charset="0"/>
              </a:rPr>
              <a:t>UCL-IOE</a:t>
            </a:r>
          </a:p>
          <a:p>
            <a:endParaRPr lang="en-GB" dirty="0"/>
          </a:p>
        </p:txBody>
      </p:sp>
    </p:spTree>
    <p:extLst>
      <p:ext uri="{BB962C8B-B14F-4D97-AF65-F5344CB8AC3E}">
        <p14:creationId xmlns:p14="http://schemas.microsoft.com/office/powerpoint/2010/main" val="250832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E0B48-CBB3-8C1E-2A6F-BBB8BB9A7D38}"/>
              </a:ext>
            </a:extLst>
          </p:cNvPr>
          <p:cNvSpPr>
            <a:spLocks noGrp="1"/>
          </p:cNvSpPr>
          <p:nvPr>
            <p:ph type="title"/>
          </p:nvPr>
        </p:nvSpPr>
        <p:spPr>
          <a:xfrm>
            <a:off x="480060" y="244026"/>
            <a:ext cx="3276451" cy="1467631"/>
          </a:xfrm>
        </p:spPr>
        <p:txBody>
          <a:bodyPr anchor="b">
            <a:normAutofit/>
          </a:bodyPr>
          <a:lstStyle/>
          <a:p>
            <a:r>
              <a:rPr lang="en-GB" sz="3600" dirty="0">
                <a:latin typeface="Lato" panose="020F0502020204030203" pitchFamily="34" charset="0"/>
                <a:ea typeface="Lato" panose="020F0502020204030203" pitchFamily="34" charset="0"/>
                <a:cs typeface="Lato" panose="020F0502020204030203" pitchFamily="34" charset="0"/>
              </a:rPr>
              <a:t>Let’s build a KS1 curriculum</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7FA508-B54D-A91D-43CC-3276DFB29984}"/>
              </a:ext>
            </a:extLst>
          </p:cNvPr>
          <p:cNvSpPr>
            <a:spLocks noGrp="1"/>
          </p:cNvSpPr>
          <p:nvPr>
            <p:ph idx="1"/>
          </p:nvPr>
        </p:nvSpPr>
        <p:spPr>
          <a:xfrm>
            <a:off x="480060" y="2154674"/>
            <a:ext cx="3276451" cy="2145268"/>
          </a:xfrm>
        </p:spPr>
        <p:txBody>
          <a:bodyPr>
            <a:normAutofit fontScale="92500" lnSpcReduction="10000"/>
          </a:bodyPr>
          <a:lstStyle/>
          <a:p>
            <a:pPr marL="0" indent="0" algn="ctr">
              <a:buNone/>
            </a:pPr>
            <a:r>
              <a:rPr lang="en-GB" sz="1700" dirty="0">
                <a:latin typeface="Lato" panose="020F0502020204030203" pitchFamily="34" charset="0"/>
                <a:ea typeface="Lato" panose="020F0502020204030203" pitchFamily="34" charset="0"/>
                <a:cs typeface="Lato" panose="020F0502020204030203" pitchFamily="34" charset="0"/>
              </a:rPr>
              <a:t>On your table you have some popular curriculum topics/units. </a:t>
            </a:r>
          </a:p>
          <a:p>
            <a:pPr marL="0" indent="0" algn="ctr">
              <a:buNone/>
            </a:pPr>
            <a:endParaRPr lang="en-GB" sz="1700"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700" dirty="0">
                <a:latin typeface="Lato" panose="020F0502020204030203" pitchFamily="34" charset="0"/>
                <a:ea typeface="Lato" panose="020F0502020204030203" pitchFamily="34" charset="0"/>
                <a:cs typeface="Lato" panose="020F0502020204030203" pitchFamily="34" charset="0"/>
              </a:rPr>
              <a:t>Can you build a curriculum for Year 1 and Year 2 pupils?</a:t>
            </a:r>
          </a:p>
          <a:p>
            <a:pPr marL="0" indent="0" algn="ctr">
              <a:buNone/>
            </a:pPr>
            <a:endParaRPr lang="en-GB" sz="1700"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700" dirty="0">
                <a:latin typeface="Lato" panose="020F0502020204030203" pitchFamily="34" charset="0"/>
                <a:ea typeface="Lato" panose="020F0502020204030203" pitchFamily="34" charset="0"/>
                <a:cs typeface="Lato" panose="020F0502020204030203" pitchFamily="34" charset="0"/>
              </a:rPr>
              <a:t>Can you build a curriculum for a mixed Year 1/Year 2?</a:t>
            </a:r>
          </a:p>
          <a:p>
            <a:pPr marL="0" indent="0" algn="ctr">
              <a:buNone/>
            </a:pPr>
            <a:endParaRPr lang="en-GB" sz="1700" dirty="0">
              <a:latin typeface="Lato" panose="020F0502020204030203" pitchFamily="34" charset="0"/>
              <a:ea typeface="Lato" panose="020F0502020204030203" pitchFamily="34" charset="0"/>
              <a:cs typeface="Lato" panose="020F0502020204030203" pitchFamily="34" charset="0"/>
            </a:endParaRPr>
          </a:p>
        </p:txBody>
      </p:sp>
      <p:pic>
        <p:nvPicPr>
          <p:cNvPr id="9" name="Picture 8" descr="Hands holding puzzle pieces">
            <a:extLst>
              <a:ext uri="{FF2B5EF4-FFF2-40B4-BE49-F238E27FC236}">
                <a16:creationId xmlns:a16="http://schemas.microsoft.com/office/drawing/2014/main" id="{07CB7FE3-FD84-1EDC-09AA-D55726CABAE4}"/>
              </a:ext>
            </a:extLst>
          </p:cNvPr>
          <p:cNvPicPr>
            <a:picLocks noChangeAspect="1"/>
          </p:cNvPicPr>
          <p:nvPr/>
        </p:nvPicPr>
        <p:blipFill>
          <a:blip r:embed="rId2">
            <a:extLst>
              <a:ext uri="{28A0092B-C50C-407E-A947-70E740481C1C}">
                <a14:useLocalDpi xmlns:a14="http://schemas.microsoft.com/office/drawing/2010/main" val="0"/>
              </a:ext>
            </a:extLst>
          </a:blip>
          <a:srcRect l="12931" r="14602" b="3"/>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32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0F8CB-C0EF-7B83-11E9-13D4D1CC160C}"/>
              </a:ext>
            </a:extLst>
          </p:cNvPr>
          <p:cNvPicPr>
            <a:picLocks noChangeAspect="1"/>
          </p:cNvPicPr>
          <p:nvPr/>
        </p:nvPicPr>
        <p:blipFill>
          <a:blip r:embed="rId2"/>
          <a:stretch>
            <a:fillRect/>
          </a:stretch>
        </p:blipFill>
        <p:spPr>
          <a:xfrm>
            <a:off x="1454871" y="343003"/>
            <a:ext cx="6234258" cy="4457493"/>
          </a:xfrm>
          <a:prstGeom prst="rect">
            <a:avLst/>
          </a:prstGeom>
        </p:spPr>
      </p:pic>
    </p:spTree>
    <p:extLst>
      <p:ext uri="{BB962C8B-B14F-4D97-AF65-F5344CB8AC3E}">
        <p14:creationId xmlns:p14="http://schemas.microsoft.com/office/powerpoint/2010/main" val="386927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AA583-14EB-6E84-C56E-C48616B98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01638-BB90-90DF-8260-A99BEF978469}"/>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What does the National Curriculum say? </a:t>
            </a:r>
          </a:p>
        </p:txBody>
      </p:sp>
      <p:sp>
        <p:nvSpPr>
          <p:cNvPr id="3" name="Content Placeholder 2">
            <a:extLst>
              <a:ext uri="{FF2B5EF4-FFF2-40B4-BE49-F238E27FC236}">
                <a16:creationId xmlns:a16="http://schemas.microsoft.com/office/drawing/2014/main" id="{90FB58EB-8B69-8064-ED6E-7F0CFCA86963}"/>
              </a:ext>
            </a:extLst>
          </p:cNvPr>
          <p:cNvSpPr>
            <a:spLocks noGrp="1"/>
          </p:cNvSpPr>
          <p:nvPr>
            <p:ph idx="1"/>
          </p:nvPr>
        </p:nvSpPr>
        <p:spPr/>
        <p:txBody>
          <a:bodyPr/>
          <a:lstStyle/>
          <a:p>
            <a:pPr marL="0" indent="0">
              <a:buNone/>
            </a:pP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The current National Curriculum (DfE, 2013) does not provide guidance for content sequencing the Key Stage 1 programme of study.</a:t>
            </a:r>
            <a:endParaRPr lang="en-GB"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However, previous iterations stated:</a:t>
            </a:r>
          </a:p>
          <a:p>
            <a:pPr marL="0" indent="0">
              <a:buNone/>
            </a:pP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“[It is]..</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sensible for very young pupils to </a:t>
            </a:r>
            <a:r>
              <a:rPr lang="en-GB" sz="1800" b="0" i="1" u="none" strike="noStrike" baseline="0" dirty="0">
                <a:latin typeface="Lato" panose="020F0502020204030203" pitchFamily="34" charset="0"/>
                <a:ea typeface="Lato" panose="020F0502020204030203" pitchFamily="34" charset="0"/>
                <a:cs typeface="Lato" panose="020F0502020204030203" pitchFamily="34" charset="0"/>
              </a:rPr>
              <a:t>begin their study of history with the local and familiar, with stories about their own lives and about the times of older people well-known to them such as their parents or grandparents”</a:t>
            </a: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 </a:t>
            </a:r>
          </a:p>
          <a:p>
            <a:pPr marL="0" indent="0">
              <a:buNone/>
            </a:pP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(HMI, 1988, p. 10</a:t>
            </a:r>
            <a:r>
              <a:rPr lang="en-GB" sz="1800" dirty="0">
                <a:latin typeface="Lato" panose="020F0502020204030203" pitchFamily="34" charset="0"/>
                <a:ea typeface="Lato" panose="020F0502020204030203" pitchFamily="34" charset="0"/>
                <a:cs typeface="Lato" panose="020F0502020204030203" pitchFamily="34" charset="0"/>
              </a:rPr>
              <a:t>;  DfES</a:t>
            </a: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 1995)</a:t>
            </a:r>
            <a:endParaRPr lang="en-GB" sz="1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921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8F68-CC99-5D96-2888-BB600197875D}"/>
              </a:ext>
            </a:extLst>
          </p:cNvPr>
          <p:cNvSpPr>
            <a:spLocks noGrp="1"/>
          </p:cNvSpPr>
          <p:nvPr>
            <p:ph type="title"/>
          </p:nvPr>
        </p:nvSpPr>
        <p:spPr>
          <a:xfrm>
            <a:off x="827584" y="195486"/>
            <a:ext cx="7632848" cy="576064"/>
          </a:xfrm>
          <a:ln>
            <a:solidFill>
              <a:srgbClr val="0070C0"/>
            </a:solidFill>
          </a:ln>
        </p:spPr>
        <p:txBody>
          <a:bodyPr/>
          <a:lstStyle/>
          <a:p>
            <a:r>
              <a:rPr lang="en-GB" dirty="0">
                <a:solidFill>
                  <a:srgbClr val="0070C0"/>
                </a:solidFill>
              </a:rPr>
              <a:t>Overall research findings</a:t>
            </a:r>
          </a:p>
        </p:txBody>
      </p:sp>
      <p:sp>
        <p:nvSpPr>
          <p:cNvPr id="3" name="Content Placeholder 2">
            <a:extLst>
              <a:ext uri="{FF2B5EF4-FFF2-40B4-BE49-F238E27FC236}">
                <a16:creationId xmlns:a16="http://schemas.microsoft.com/office/drawing/2014/main" id="{43C2F242-695C-DC8A-8B1C-64B6B8416DD8}"/>
              </a:ext>
            </a:extLst>
          </p:cNvPr>
          <p:cNvSpPr>
            <a:spLocks noGrp="1"/>
          </p:cNvSpPr>
          <p:nvPr>
            <p:ph idx="1"/>
          </p:nvPr>
        </p:nvSpPr>
        <p:spPr>
          <a:xfrm>
            <a:off x="541040" y="2916123"/>
            <a:ext cx="8229600" cy="1311812"/>
          </a:xfrm>
        </p:spPr>
        <p:txBody>
          <a:bodyPr/>
          <a:lstStyle/>
          <a:p>
            <a:pPr marL="0" indent="0">
              <a:buNone/>
            </a:pPr>
            <a:endParaRPr lang="en-GB" sz="1800" dirty="0">
              <a:solidFill>
                <a:srgbClr val="000000"/>
              </a:solidFill>
              <a:latin typeface="Times New Roman" panose="02020603050405020304" pitchFamily="18" charset="0"/>
            </a:endParaRPr>
          </a:p>
          <a:p>
            <a:pPr marL="0" indent="0" algn="ctr">
              <a:buNone/>
            </a:pPr>
            <a:r>
              <a:rPr lang="en-GB" sz="20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 think it's more difficult…Year 3 upwards to Year 6, the topics are in chronological order’ </a:t>
            </a:r>
            <a:endParaRPr lang="en-GB" sz="20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Diagram 3">
            <a:extLst>
              <a:ext uri="{FF2B5EF4-FFF2-40B4-BE49-F238E27FC236}">
                <a16:creationId xmlns:a16="http://schemas.microsoft.com/office/drawing/2014/main" id="{C12B511A-AFB9-845C-10C5-2A456FE79B33}"/>
              </a:ext>
            </a:extLst>
          </p:cNvPr>
          <p:cNvGraphicFramePr/>
          <p:nvPr>
            <p:extLst>
              <p:ext uri="{D42A27DB-BD31-4B8C-83A1-F6EECF244321}">
                <p14:modId xmlns:p14="http://schemas.microsoft.com/office/powerpoint/2010/main" val="3821758161"/>
              </p:ext>
            </p:extLst>
          </p:nvPr>
        </p:nvGraphicFramePr>
        <p:xfrm>
          <a:off x="1403648" y="771550"/>
          <a:ext cx="6504384"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83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3F1A3-1E71-4F7B-E3B3-524B8DF341B8}"/>
              </a:ext>
            </a:extLst>
          </p:cNvPr>
          <p:cNvSpPr>
            <a:spLocks noGrp="1"/>
          </p:cNvSpPr>
          <p:nvPr>
            <p:ph type="title"/>
          </p:nvPr>
        </p:nvSpPr>
        <p:spPr>
          <a:xfrm>
            <a:off x="482458" y="1707654"/>
            <a:ext cx="2678858" cy="1357156"/>
          </a:xfrm>
        </p:spPr>
        <p:txBody>
          <a:bodyPr vert="horz" lIns="91440" tIns="45720" rIns="91440" bIns="45720" rtlCol="0" anchor="b">
            <a:normAutofit/>
          </a:bodyPr>
          <a:lstStyle/>
          <a:p>
            <a:pPr algn="l" eaLnBrk="1" hangingPunct="1">
              <a:lnSpc>
                <a:spcPct val="90000"/>
              </a:lnSpc>
            </a:pPr>
            <a:r>
              <a:rPr lang="en-US" sz="4000" kern="1200" dirty="0">
                <a:solidFill>
                  <a:schemeClr val="tx1"/>
                </a:solidFill>
                <a:latin typeface="+mj-lt"/>
                <a:ea typeface="+mj-ea"/>
                <a:cs typeface="+mj-cs"/>
              </a:rPr>
              <a:t>Range of scales</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3306950"/>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CE26F209-6A10-D399-828C-8A9BAFBB3025}"/>
              </a:ext>
            </a:extLst>
          </p:cNvPr>
          <p:cNvGraphicFramePr/>
          <p:nvPr>
            <p:extLst>
              <p:ext uri="{D42A27DB-BD31-4B8C-83A1-F6EECF244321}">
                <p14:modId xmlns:p14="http://schemas.microsoft.com/office/powerpoint/2010/main" val="937573834"/>
              </p:ext>
            </p:extLst>
          </p:nvPr>
        </p:nvGraphicFramePr>
        <p:xfrm>
          <a:off x="4716016" y="539750"/>
          <a:ext cx="3816424"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51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C578-3AE5-D417-0465-79056109F5C7}"/>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Starting from the known</a:t>
            </a:r>
          </a:p>
        </p:txBody>
      </p:sp>
      <p:sp>
        <p:nvSpPr>
          <p:cNvPr id="3" name="Content Placeholder 2">
            <a:extLst>
              <a:ext uri="{FF2B5EF4-FFF2-40B4-BE49-F238E27FC236}">
                <a16:creationId xmlns:a16="http://schemas.microsoft.com/office/drawing/2014/main" id="{52719BA2-D27B-3272-F776-222359C17E33}"/>
              </a:ext>
            </a:extLst>
          </p:cNvPr>
          <p:cNvSpPr>
            <a:spLocks noGrp="1"/>
          </p:cNvSpPr>
          <p:nvPr>
            <p:ph idx="1"/>
          </p:nvPr>
        </p:nvSpPr>
        <p:spPr>
          <a:xfrm>
            <a:off x="395536" y="1237878"/>
            <a:ext cx="8229600" cy="2667743"/>
          </a:xfrm>
        </p:spPr>
        <p:txBody>
          <a:bodyPr/>
          <a:lstStyle/>
          <a:p>
            <a:pPr marL="0" indent="0" algn="ctr">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‘W</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e tried to start with units, you know, that we kind of almost, in living memory, possibly ones, you know, the children could relate to.’ </a:t>
            </a:r>
            <a:r>
              <a:rPr lang="en-GB" sz="180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Max</a:t>
            </a:r>
          </a:p>
          <a:p>
            <a:pPr marL="0" indent="0" algn="ctr">
              <a:buNone/>
            </a:pPr>
            <a:endParaRPr lang="en-GB"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 think it's just something that they can really relate to, um, you know, in terms of it wasn't too far in the past.’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Alex</a:t>
            </a:r>
          </a:p>
          <a:p>
            <a:pPr marL="0" indent="0" algn="ctr">
              <a:buNone/>
            </a:pPr>
            <a:endPar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‘We did have the Great Fire of London before that [unit on local history], but we quickly realized that that's a very abstract concept to those children, London is s- so far away.’ </a:t>
            </a:r>
            <a:r>
              <a:rPr lang="en-GB" sz="1800" b="0" i="1"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Emma </a:t>
            </a:r>
            <a:endParaRPr lang="en-GB" sz="1800" b="0" i="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endPar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sz="1800" b="0" u="none" strike="noStrike" baseline="0" dirty="0">
              <a:solidFill>
                <a:srgbClr val="000000"/>
              </a:solidFill>
              <a:latin typeface="Times New Roman" panose="02020603050405020304" pitchFamily="18" charset="0"/>
            </a:endParaRPr>
          </a:p>
          <a:p>
            <a:pPr marL="0" indent="0">
              <a:buNone/>
            </a:pPr>
            <a:endParaRPr lang="en-GB" sz="2400" b="0" u="none" strike="noStrike" baseline="0" dirty="0">
              <a:solidFill>
                <a:srgbClr val="000000"/>
              </a:solidFill>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02910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F7C2-97E7-0AAD-DCD2-969913955990}"/>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Starting from the known</a:t>
            </a:r>
            <a:endParaRPr lang="en-GB" sz="2400" b="1"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B3A895B-1A09-DD29-7FDB-049888C100CD}"/>
              </a:ext>
            </a:extLst>
          </p:cNvPr>
          <p:cNvSpPr>
            <a:spLocks noGrp="1"/>
          </p:cNvSpPr>
          <p:nvPr>
            <p:ph idx="1"/>
          </p:nvPr>
        </p:nvSpPr>
        <p:spPr/>
        <p:txBody>
          <a:bodyPr/>
          <a:lstStyle/>
          <a:p>
            <a:pPr marL="0" indent="0">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‘A</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lot of the first sort of units in Year 1, they start looking at their own history. So like my community is a, a unit that we do. So they look at, um, you know, the history of themselves and their grandparents.’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p>
          <a:p>
            <a:pPr marL="0" indent="0">
              <a:buNone/>
            </a:pPr>
            <a:endParaRPr lang="en-GB"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b="0" i="1" u="none" strike="noStrike" baseline="0" dirty="0">
                <a:latin typeface="Lato" panose="020F0502020204030203" pitchFamily="34" charset="0"/>
                <a:ea typeface="Lato" panose="020F0502020204030203" pitchFamily="34" charset="0"/>
                <a:cs typeface="Lato" panose="020F0502020204030203" pitchFamily="34" charset="0"/>
              </a:rPr>
              <a:t>‘it's all within quite a relatively short space of time and we don't want to go further than that, at that stage, purely because we want the children to understand the immediate history before we go into further down the chronological periods.’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Beth</a:t>
            </a:r>
            <a:endParaRPr lang="en-GB" sz="180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177658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42BA-4F8D-756E-7362-5F1593501A6D}"/>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Why is ‘the known’ important?</a:t>
            </a:r>
          </a:p>
        </p:txBody>
      </p:sp>
      <p:sp>
        <p:nvSpPr>
          <p:cNvPr id="3" name="Content Placeholder 2">
            <a:extLst>
              <a:ext uri="{FF2B5EF4-FFF2-40B4-BE49-F238E27FC236}">
                <a16:creationId xmlns:a16="http://schemas.microsoft.com/office/drawing/2014/main" id="{BC5314CA-BD00-2C0B-D69B-188D1D45C195}"/>
              </a:ext>
            </a:extLst>
          </p:cNvPr>
          <p:cNvSpPr>
            <a:spLocks noGrp="1"/>
          </p:cNvSpPr>
          <p:nvPr>
            <p:ph idx="1"/>
          </p:nvPr>
        </p:nvSpPr>
        <p:spPr/>
        <p:txBody>
          <a:bodyPr/>
          <a:lstStyle/>
          <a:p>
            <a:pPr marL="0" indent="0">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‘it’s placing themself in the world. I think they need to know who they are, where they fit into society, where they fit into family and the school, and the wider context because if they can't grasp where they fit in and who their grandparents are, and who a sibling is, then they're not going to have empathy for different cultures, different traditions, different lines of enquiry.’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Beth</a:t>
            </a:r>
            <a:endParaRPr lang="en-GB" sz="180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sz="18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when they then go on to do, you know, topics that they've not got a personal connection to, they can still make that sort of relation.’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endParaRPr lang="en-GB"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8948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3B0B-97A6-CB40-A0CF-525FAE617309}"/>
              </a:ext>
            </a:extLst>
          </p:cNvPr>
          <p:cNvSpPr>
            <a:spLocks noGrp="1"/>
          </p:cNvSpPr>
          <p:nvPr>
            <p:ph type="title"/>
          </p:nvPr>
        </p:nvSpPr>
        <p:spPr>
          <a:xfrm>
            <a:off x="457200" y="205979"/>
            <a:ext cx="8229600" cy="555475"/>
          </a:xfrm>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From known to unknown</a:t>
            </a:r>
          </a:p>
        </p:txBody>
      </p:sp>
      <p:sp>
        <p:nvSpPr>
          <p:cNvPr id="3" name="Content Placeholder 2">
            <a:extLst>
              <a:ext uri="{FF2B5EF4-FFF2-40B4-BE49-F238E27FC236}">
                <a16:creationId xmlns:a16="http://schemas.microsoft.com/office/drawing/2014/main" id="{7CF83E30-1353-0B18-70BA-13263B639EA1}"/>
              </a:ext>
            </a:extLst>
          </p:cNvPr>
          <p:cNvSpPr>
            <a:spLocks noGrp="1"/>
          </p:cNvSpPr>
          <p:nvPr>
            <p:ph idx="1"/>
          </p:nvPr>
        </p:nvSpPr>
        <p:spPr>
          <a:xfrm>
            <a:off x="539552" y="987574"/>
            <a:ext cx="8229600" cy="3394472"/>
          </a:xfrm>
        </p:spPr>
        <p:txBody>
          <a:bodyPr/>
          <a:lstStyle/>
          <a:p>
            <a:pPr marL="0" indent="0">
              <a:buNone/>
            </a:pPr>
            <a:r>
              <a:rPr lang="en-GB" sz="1600" i="1" dirty="0">
                <a:solidFill>
                  <a:srgbClr val="000000"/>
                </a:solidFill>
                <a:latin typeface="Lato" panose="020F0502020204030203" pitchFamily="34" charset="0"/>
                <a:ea typeface="Lato" panose="020F0502020204030203" pitchFamily="34" charset="0"/>
                <a:cs typeface="Lato" panose="020F0502020204030203" pitchFamily="34" charset="0"/>
              </a:rPr>
              <a:t>‘W</a:t>
            </a:r>
            <a:r>
              <a:rPr lang="en-GB" sz="16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e wanted one [unit] that kind of went further afield and kind of extended that timeline further back and we thought explorers was a good topic to do… just trying to look at lots of different people that we could kind of look at from different backgrounds.’ </a:t>
            </a:r>
            <a:r>
              <a:rPr lang="en-GB" sz="16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Max</a:t>
            </a:r>
          </a:p>
          <a:p>
            <a:pPr marL="0" indent="0">
              <a:buNone/>
            </a:pPr>
            <a:endParaRPr lang="en-GB" sz="16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6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GB" sz="1600" i="1" dirty="0">
                <a:solidFill>
                  <a:srgbClr val="000000"/>
                </a:solidFill>
                <a:latin typeface="Lato" panose="020F0502020204030203" pitchFamily="34" charset="0"/>
                <a:ea typeface="Lato" panose="020F0502020204030203" pitchFamily="34" charset="0"/>
                <a:cs typeface="Lato" panose="020F0502020204030203" pitchFamily="34" charset="0"/>
              </a:rPr>
              <a:t>T</a:t>
            </a:r>
            <a:r>
              <a:rPr lang="en-GB" sz="16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hen in the summer term, we then move on to transport because that's </a:t>
            </a:r>
            <a:r>
              <a:rPr lang="en-GB" sz="1600" b="0" i="1" u="none" strike="noStrike" baseline="0" dirty="0" err="1">
                <a:solidFill>
                  <a:srgbClr val="000000"/>
                </a:solidFill>
                <a:latin typeface="Lato" panose="020F0502020204030203" pitchFamily="34" charset="0"/>
                <a:ea typeface="Lato" panose="020F0502020204030203" pitchFamily="34" charset="0"/>
                <a:cs typeface="Lato" panose="020F0502020204030203" pitchFamily="34" charset="0"/>
              </a:rPr>
              <a:t>gonna</a:t>
            </a:r>
            <a:r>
              <a:rPr lang="en-GB" sz="16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now take their understanding from the current, to events beyond that living memory. So that’s nationally and globally.’  </a:t>
            </a:r>
            <a:r>
              <a:rPr lang="en-GB" sz="16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Beth</a:t>
            </a:r>
          </a:p>
          <a:p>
            <a:pPr marL="0" indent="0">
              <a:buNone/>
            </a:pPr>
            <a:endParaRPr lang="en-GB" sz="16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600" i="1" dirty="0">
                <a:solidFill>
                  <a:srgbClr val="000000"/>
                </a:solidFill>
                <a:latin typeface="Lato" panose="020F0502020204030203" pitchFamily="34" charset="0"/>
                <a:ea typeface="Lato" panose="020F0502020204030203" pitchFamily="34" charset="0"/>
                <a:cs typeface="Lato" panose="020F0502020204030203" pitchFamily="34" charset="0"/>
              </a:rPr>
              <a:t>‘S</a:t>
            </a:r>
            <a:r>
              <a:rPr lang="en-GB" sz="16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o, we, we looked at how the child will experience that [the curriculum], and things like the Great Fire of London, making sure that it came after a local experience, so </a:t>
            </a:r>
            <a:r>
              <a:rPr lang="en-GB" sz="1600" b="0" i="1" u="none" strike="noStrike" baseline="0" dirty="0">
                <a:latin typeface="Lato" panose="020F0502020204030203" pitchFamily="34" charset="0"/>
                <a:ea typeface="Lato" panose="020F0502020204030203" pitchFamily="34" charset="0"/>
                <a:cs typeface="Lato" panose="020F0502020204030203" pitchFamily="34" charset="0"/>
              </a:rPr>
              <a:t>that they're able to understand it in a greater depth than they would be able to, uh, as a younger Year 1 child.’ </a:t>
            </a:r>
            <a:r>
              <a:rPr lang="en-GB" sz="16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Emma</a:t>
            </a:r>
            <a:endParaRPr lang="en-GB" sz="160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348288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F7F4-1D30-FD5F-87F5-572884F8F7DC}"/>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Why are expanding scales important?</a:t>
            </a:r>
          </a:p>
        </p:txBody>
      </p:sp>
      <p:sp>
        <p:nvSpPr>
          <p:cNvPr id="3" name="Content Placeholder 2">
            <a:extLst>
              <a:ext uri="{FF2B5EF4-FFF2-40B4-BE49-F238E27FC236}">
                <a16:creationId xmlns:a16="http://schemas.microsoft.com/office/drawing/2014/main" id="{67AD8EBA-9AAE-3AB8-A944-19EEF584EE20}"/>
              </a:ext>
            </a:extLst>
          </p:cNvPr>
          <p:cNvSpPr>
            <a:spLocks noGrp="1"/>
          </p:cNvSpPr>
          <p:nvPr>
            <p:ph idx="1"/>
          </p:nvPr>
        </p:nvSpPr>
        <p:spPr>
          <a:xfrm>
            <a:off x="477788" y="1635646"/>
            <a:ext cx="8229600" cy="1587623"/>
          </a:xfrm>
        </p:spPr>
        <p:txBody>
          <a:bodyPr/>
          <a:lstStyle/>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‘Actually if they've just looked at their community and their own history for two years, when they go on to Year 3 and they start looking at civilizations, I feel like they would be a little bit lost as to understanding, you know, where in the world that might be, who those characters are, the sort of concepts of like rebellion and you know, important documents that we look at</a:t>
            </a: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endParaRPr lang="en-GB"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1195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5" name="Rectangle 1640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07" name="Group 1640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6408" name="Rectangle 1640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9" name="Rectangle 1640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Rectangle 1640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12" name="Rectangle 1641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95B874D8-0446-0B83-7978-6AB0C93C5A37}"/>
              </a:ext>
            </a:extLst>
          </p:cNvPr>
          <p:cNvSpPr>
            <a:spLocks noGrp="1"/>
          </p:cNvSpPr>
          <p:nvPr>
            <p:ph type="title"/>
          </p:nvPr>
        </p:nvSpPr>
        <p:spPr>
          <a:xfrm>
            <a:off x="782723" y="607423"/>
            <a:ext cx="7629757" cy="1165860"/>
          </a:xfrm>
        </p:spPr>
        <p:txBody>
          <a:bodyPr anchor="ctr">
            <a:normAutofit/>
          </a:bodyPr>
          <a:lstStyle/>
          <a:p>
            <a:pPr eaLnBrk="1" hangingPunct="1">
              <a:lnSpc>
                <a:spcPct val="90000"/>
              </a:lnSpc>
            </a:pPr>
            <a:r>
              <a:rPr lang="en-GB" sz="3600" b="1">
                <a:latin typeface="Lato" panose="020F0502020204030203" pitchFamily="34" charset="0"/>
              </a:rPr>
              <a:t>S</a:t>
            </a:r>
            <a:r>
              <a:rPr lang="en-GB" sz="3600" b="1" i="0">
                <a:effectLst/>
                <a:latin typeface="Lato" panose="020F0502020204030203" pitchFamily="34" charset="0"/>
              </a:rPr>
              <a:t>ession </a:t>
            </a:r>
            <a:r>
              <a:rPr lang="en-GB" sz="3600" b="1">
                <a:latin typeface="Lato" panose="020F0502020204030203" pitchFamily="34" charset="0"/>
              </a:rPr>
              <a:t>O</a:t>
            </a:r>
            <a:r>
              <a:rPr lang="en-GB" sz="3600" b="1" i="0">
                <a:effectLst/>
                <a:latin typeface="Lato" panose="020F0502020204030203" pitchFamily="34" charset="0"/>
              </a:rPr>
              <a:t>bjectives</a:t>
            </a:r>
            <a:br>
              <a:rPr lang="en-GB" sz="3600" b="0" i="0">
                <a:effectLst/>
                <a:latin typeface="Lato" panose="020F0502020204030203" pitchFamily="34" charset="0"/>
              </a:rPr>
            </a:br>
            <a:endParaRPr lang="en-US" altLang="en-US" sz="3600"/>
          </a:p>
        </p:txBody>
      </p:sp>
      <p:cxnSp>
        <p:nvCxnSpPr>
          <p:cNvPr id="16414" name="Straight Connector 1641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6387" name="Subtitle 2">
            <a:extLst>
              <a:ext uri="{FF2B5EF4-FFF2-40B4-BE49-F238E27FC236}">
                <a16:creationId xmlns:a16="http://schemas.microsoft.com/office/drawing/2014/main" id="{E4FE12B2-FB8A-8566-C769-C0F60E7D60DE}"/>
              </a:ext>
            </a:extLst>
          </p:cNvPr>
          <p:cNvGraphicFramePr>
            <a:graphicFrameLocks noGrp="1"/>
          </p:cNvGraphicFramePr>
          <p:nvPr>
            <p:ph idx="1"/>
            <p:extLst>
              <p:ext uri="{D42A27DB-BD31-4B8C-83A1-F6EECF244321}">
                <p14:modId xmlns:p14="http://schemas.microsoft.com/office/powerpoint/2010/main" val="1380295921"/>
              </p:ext>
            </p:extLst>
          </p:nvPr>
        </p:nvGraphicFramePr>
        <p:xfrm>
          <a:off x="678451" y="1764307"/>
          <a:ext cx="7783830" cy="240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0E80-E6F0-009E-D0FA-E27B1E64E0BE}"/>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Learning outside the classroom</a:t>
            </a:r>
          </a:p>
        </p:txBody>
      </p:sp>
      <p:sp>
        <p:nvSpPr>
          <p:cNvPr id="3" name="Content Placeholder 2">
            <a:extLst>
              <a:ext uri="{FF2B5EF4-FFF2-40B4-BE49-F238E27FC236}">
                <a16:creationId xmlns:a16="http://schemas.microsoft.com/office/drawing/2014/main" id="{A1FF2F8C-625F-5131-6ECC-5539A505273C}"/>
              </a:ext>
            </a:extLst>
          </p:cNvPr>
          <p:cNvSpPr>
            <a:spLocks noGrp="1"/>
          </p:cNvSpPr>
          <p:nvPr>
            <p:ph idx="1"/>
          </p:nvPr>
        </p:nvSpPr>
        <p:spPr>
          <a:xfrm>
            <a:off x="457200" y="1200151"/>
            <a:ext cx="8229600" cy="2307703"/>
          </a:xfrm>
        </p:spPr>
        <p:txBody>
          <a:bodyPr/>
          <a:lstStyle/>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T</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he seaside in the summer term was chosen obviously, because it's in the summer, so that we can hopefully have a longer, a, a trip that's a little bit further away, and take the children to the seaside, so they can experience that for themselves.’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Emma</a:t>
            </a:r>
          </a:p>
          <a:p>
            <a:pPr marL="0" indent="0" algn="ctr">
              <a:buNone/>
            </a:pPr>
            <a:endPar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 think that Local Heroes [Year 2 summer] we felt fitted nicely into the summer term because we could then, with the weather, go and explore our local area a bit more and be able to go and physically go to the museum.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Beth</a:t>
            </a:r>
          </a:p>
        </p:txBody>
      </p:sp>
    </p:spTree>
    <p:extLst>
      <p:ext uri="{BB962C8B-B14F-4D97-AF65-F5344CB8AC3E}">
        <p14:creationId xmlns:p14="http://schemas.microsoft.com/office/powerpoint/2010/main" val="96507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E4630-A988-384A-A819-8B2052D7AB3C}"/>
              </a:ext>
            </a:extLst>
          </p:cNvPr>
          <p:cNvSpPr>
            <a:spLocks noGrp="1"/>
          </p:cNvSpPr>
          <p:nvPr>
            <p:ph type="title"/>
          </p:nvPr>
        </p:nvSpPr>
        <p:spPr>
          <a:xfrm>
            <a:off x="480060" y="244026"/>
            <a:ext cx="3276451" cy="1467631"/>
          </a:xfrm>
        </p:spPr>
        <p:txBody>
          <a:bodyPr anchor="b">
            <a:normAutofit/>
          </a:bodyPr>
          <a:lstStyle/>
          <a:p>
            <a:r>
              <a:rPr lang="en-GB" sz="4100" dirty="0"/>
              <a:t>Phase transition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BE3E9F0-4E24-2B54-474C-FE07B52C1F7B}"/>
              </a:ext>
            </a:extLst>
          </p:cNvPr>
          <p:cNvSpPr>
            <a:spLocks noGrp="1"/>
          </p:cNvSpPr>
          <p:nvPr>
            <p:ph idx="1"/>
          </p:nvPr>
        </p:nvSpPr>
        <p:spPr>
          <a:xfrm>
            <a:off x="480060" y="2154674"/>
            <a:ext cx="3182691" cy="2490501"/>
          </a:xfrm>
        </p:spPr>
        <p:txBody>
          <a:bodyPr>
            <a:normAutofit/>
          </a:bodyPr>
          <a:lstStyle/>
          <a:p>
            <a:endParaRPr lang="en-US" sz="1700"/>
          </a:p>
        </p:txBody>
      </p:sp>
      <p:pic>
        <p:nvPicPr>
          <p:cNvPr id="4" name="Content Placeholder 3">
            <a:extLst>
              <a:ext uri="{FF2B5EF4-FFF2-40B4-BE49-F238E27FC236}">
                <a16:creationId xmlns:a16="http://schemas.microsoft.com/office/drawing/2014/main" id="{516886A8-2B92-3F56-A602-1C12F7F3EBDE}"/>
              </a:ext>
            </a:extLst>
          </p:cNvPr>
          <p:cNvPicPr>
            <a:picLocks noChangeAspect="1"/>
          </p:cNvPicPr>
          <p:nvPr/>
        </p:nvPicPr>
        <p:blipFill>
          <a:blip r:embed="rId2"/>
          <a:srcRect t="16774" r="1" b="10696"/>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7350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D214-08F9-0688-FBC6-6E5924C84C46}"/>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Content phase transition: EYFS to Year 1</a:t>
            </a:r>
          </a:p>
        </p:txBody>
      </p:sp>
      <p:sp>
        <p:nvSpPr>
          <p:cNvPr id="3" name="Content Placeholder 2">
            <a:extLst>
              <a:ext uri="{FF2B5EF4-FFF2-40B4-BE49-F238E27FC236}">
                <a16:creationId xmlns:a16="http://schemas.microsoft.com/office/drawing/2014/main" id="{DA5D4A0F-8E46-F9B8-7146-699D542C7395}"/>
              </a:ext>
            </a:extLst>
          </p:cNvPr>
          <p:cNvSpPr>
            <a:spLocks noGrp="1"/>
          </p:cNvSpPr>
          <p:nvPr>
            <p:ph idx="1"/>
          </p:nvPr>
        </p:nvSpPr>
        <p:spPr>
          <a:xfrm>
            <a:off x="457200" y="1200151"/>
            <a:ext cx="8229600" cy="2451719"/>
          </a:xfrm>
        </p:spPr>
        <p:txBody>
          <a:bodyPr/>
          <a:lstStyle/>
          <a:p>
            <a:pPr marL="0" indent="0">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 think we wanted to start with a topic that they could relate to… they look at toys in Early Years and again, that's almost like toys from the past. So I think we saw it as a good way of building on some [of that] as well.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Max</a:t>
            </a:r>
          </a:p>
          <a:p>
            <a:endParaRPr lang="en-GB" sz="18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 [the child] would start with Victorian toys and games - which would already be familiar to me, because I've done it [toys] already in Early Years…I've got that experience of my own toys and games.’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Emma</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a:t>
            </a: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8652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ABFA-686A-2B55-4A04-DB5BA8742C72}"/>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Pedagogy phase transition: EYFS to Year 1</a:t>
            </a:r>
          </a:p>
        </p:txBody>
      </p:sp>
      <p:sp>
        <p:nvSpPr>
          <p:cNvPr id="3" name="Content Placeholder 2">
            <a:extLst>
              <a:ext uri="{FF2B5EF4-FFF2-40B4-BE49-F238E27FC236}">
                <a16:creationId xmlns:a16="http://schemas.microsoft.com/office/drawing/2014/main" id="{38DFD562-8B25-0FF9-FD96-BBBF2364845C}"/>
              </a:ext>
            </a:extLst>
          </p:cNvPr>
          <p:cNvSpPr>
            <a:spLocks noGrp="1"/>
          </p:cNvSpPr>
          <p:nvPr>
            <p:ph idx="1"/>
          </p:nvPr>
        </p:nvSpPr>
        <p:spPr/>
        <p:txBody>
          <a:bodyPr/>
          <a:lstStyle/>
          <a:p>
            <a:pPr marL="0" indent="0">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‘S</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o the reason why we put it there [Year 1- autumn] is it fits in quite nicely to their role play area.’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Beth</a:t>
            </a:r>
          </a:p>
          <a:p>
            <a:endParaRPr lang="en-GB" sz="18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in Year 1, the first, uh, topic that they do, first unit, is called stories from history… um, the importance of that is because obviously children at that age are so familiar with stories. They hear stories all the time.’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endParaRPr lang="en-GB"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2413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B88C-042A-BC47-879B-ACB1B6CA2E64}"/>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Content phase transition Year 2 to Year 3</a:t>
            </a:r>
          </a:p>
        </p:txBody>
      </p:sp>
      <p:sp>
        <p:nvSpPr>
          <p:cNvPr id="3" name="Content Placeholder 2">
            <a:extLst>
              <a:ext uri="{FF2B5EF4-FFF2-40B4-BE49-F238E27FC236}">
                <a16:creationId xmlns:a16="http://schemas.microsoft.com/office/drawing/2014/main" id="{60357B65-87C3-C57E-E5FA-3582E7D89593}"/>
              </a:ext>
            </a:extLst>
          </p:cNvPr>
          <p:cNvSpPr>
            <a:spLocks noGrp="1"/>
          </p:cNvSpPr>
          <p:nvPr>
            <p:ph idx="1"/>
          </p:nvPr>
        </p:nvSpPr>
        <p:spPr/>
        <p:txBody>
          <a:bodyPr/>
          <a:lstStyle/>
          <a:p>
            <a:pPr marL="0" indent="0" algn="ctr">
              <a:buNone/>
            </a:pPr>
            <a:endParaRPr lang="en-GB" sz="1800" b="0" i="1" u="none" strike="noStrike" baseline="0" dirty="0">
              <a:solidFill>
                <a:srgbClr val="000000"/>
              </a:solidFill>
              <a:latin typeface="Times New Roman" panose="02020603050405020304" pitchFamily="18" charset="0"/>
            </a:endParaRPr>
          </a:p>
          <a:p>
            <a:pPr marL="0" indent="0" algn="ctr">
              <a:buNone/>
            </a:pPr>
            <a:endParaRPr lang="en-GB" sz="1800" i="1" dirty="0">
              <a:solidFill>
                <a:srgbClr val="000000"/>
              </a:solidFill>
              <a:latin typeface="Times New Roman" panose="02020603050405020304" pitchFamily="18" charset="0"/>
            </a:endParaRPr>
          </a:p>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The end of Year 2, we start looking at, we do the Stone Age and then we do two terms on Ancient Egypt. Um, and obviously that then is giving them that sort of beginning of understanding of looking at civilizations because then for the whole of Year 3 and 4 is every unit is a different civilization.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endParaRPr lang="en-GB"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3025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7C850-412E-2904-F977-A9E3C249EBA8}"/>
              </a:ext>
            </a:extLst>
          </p:cNvPr>
          <p:cNvSpPr>
            <a:spLocks noGrp="1"/>
          </p:cNvSpPr>
          <p:nvPr>
            <p:ph type="title"/>
          </p:nvPr>
        </p:nvSpPr>
        <p:spPr>
          <a:xfrm>
            <a:off x="480060" y="244026"/>
            <a:ext cx="3276451" cy="1467631"/>
          </a:xfrm>
        </p:spPr>
        <p:txBody>
          <a:bodyPr anchor="b">
            <a:normAutofit/>
          </a:bodyPr>
          <a:lstStyle/>
          <a:p>
            <a:r>
              <a:rPr lang="en-GB" sz="4100" dirty="0"/>
              <a:t>Progression in history</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E6693F4F-2F61-EDB4-C4F3-F4FF22A253E3}"/>
              </a:ext>
            </a:extLst>
          </p:cNvPr>
          <p:cNvSpPr>
            <a:spLocks noGrp="1"/>
          </p:cNvSpPr>
          <p:nvPr>
            <p:ph idx="1"/>
          </p:nvPr>
        </p:nvSpPr>
        <p:spPr>
          <a:xfrm>
            <a:off x="480060" y="2154674"/>
            <a:ext cx="3182691" cy="2490501"/>
          </a:xfrm>
        </p:spPr>
        <p:txBody>
          <a:bodyPr>
            <a:normAutofit/>
          </a:bodyPr>
          <a:lstStyle/>
          <a:p>
            <a:endParaRPr lang="en-US" sz="1700" dirty="0"/>
          </a:p>
        </p:txBody>
      </p:sp>
      <p:pic>
        <p:nvPicPr>
          <p:cNvPr id="4" name="Content Placeholder 3" descr="Long ladder glowing among shorter dull ladders">
            <a:extLst>
              <a:ext uri="{FF2B5EF4-FFF2-40B4-BE49-F238E27FC236}">
                <a16:creationId xmlns:a16="http://schemas.microsoft.com/office/drawing/2014/main" id="{6ABDDA8D-14A4-A0E0-A71D-36ED10F242E6}"/>
              </a:ext>
            </a:extLst>
          </p:cNvPr>
          <p:cNvPicPr>
            <a:picLocks noChangeAspect="1"/>
          </p:cNvPicPr>
          <p:nvPr/>
        </p:nvPicPr>
        <p:blipFill>
          <a:blip r:embed="rId2">
            <a:extLst>
              <a:ext uri="{28A0092B-C50C-407E-A947-70E740481C1C}">
                <a14:useLocalDpi xmlns:a14="http://schemas.microsoft.com/office/drawing/2010/main" val="0"/>
              </a:ext>
            </a:extLst>
          </a:blip>
          <a:srcRect l="13770" r="11002"/>
          <a:stretch/>
        </p:blipFill>
        <p:spPr>
          <a:xfrm>
            <a:off x="4038806" y="10"/>
            <a:ext cx="5104051" cy="508862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750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F681-3BA2-4745-6524-E87750DEE53A}"/>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Progression in enquiry</a:t>
            </a:r>
          </a:p>
        </p:txBody>
      </p:sp>
      <p:sp>
        <p:nvSpPr>
          <p:cNvPr id="3" name="Content Placeholder 2">
            <a:extLst>
              <a:ext uri="{FF2B5EF4-FFF2-40B4-BE49-F238E27FC236}">
                <a16:creationId xmlns:a16="http://schemas.microsoft.com/office/drawing/2014/main" id="{754F8E5F-97AA-5F01-6824-BDFA5DEFB39C}"/>
              </a:ext>
            </a:extLst>
          </p:cNvPr>
          <p:cNvSpPr>
            <a:spLocks noGrp="1"/>
          </p:cNvSpPr>
          <p:nvPr>
            <p:ph idx="1"/>
          </p:nvPr>
        </p:nvSpPr>
        <p:spPr/>
        <p:txBody>
          <a:bodyPr/>
          <a:lstStyle/>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‘As you get further up the school, the more challenging [enquiry questions] that they become, the more sort of like historical, uh, you know, disciplinary knowledge, they need to answer those questions… so you can see kind of how those questions evolve from Year 1, looking at how has your community changed [Year 1 autumn/spring], right to Year 2, looking at like, you know, impact and things like that.’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p>
          <a:p>
            <a:pPr marL="0" indent="0" algn="ctr">
              <a:buNone/>
            </a:pPr>
            <a:endParaRPr lang="en-GB"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‘O</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ur</a:t>
            </a:r>
            <a:r>
              <a:rPr lang="en-GB" sz="18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plan is by the </a:t>
            </a:r>
            <a:r>
              <a:rPr lang="en-GB" sz="1800" b="0" i="1" u="none" strike="noStrike" baseline="0" dirty="0">
                <a:latin typeface="Lato" panose="020F0502020204030203" pitchFamily="34" charset="0"/>
                <a:ea typeface="Lato" panose="020F0502020204030203" pitchFamily="34" charset="0"/>
                <a:cs typeface="Lato" panose="020F0502020204030203" pitchFamily="34" charset="0"/>
              </a:rPr>
              <a:t>end of Year 1, they've got that understanding of themselves, that enquiry. So now when you're Year 2, we can really build upon some of those more deeper enquiry questions.’  </a:t>
            </a:r>
            <a:r>
              <a:rPr lang="en-GB" sz="180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Beth</a:t>
            </a:r>
            <a:endParaRPr lang="en-GB"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21289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3545-EEF0-7BC8-7EBE-1CAA05A00F56}"/>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Progression in substantive/disciplinary knowledge</a:t>
            </a:r>
          </a:p>
        </p:txBody>
      </p:sp>
      <p:sp>
        <p:nvSpPr>
          <p:cNvPr id="3" name="Content Placeholder 2">
            <a:extLst>
              <a:ext uri="{FF2B5EF4-FFF2-40B4-BE49-F238E27FC236}">
                <a16:creationId xmlns:a16="http://schemas.microsoft.com/office/drawing/2014/main" id="{41A198F6-8927-9D6B-2E3E-351AD4C583B0}"/>
              </a:ext>
            </a:extLst>
          </p:cNvPr>
          <p:cNvSpPr>
            <a:spLocks noGrp="1"/>
          </p:cNvSpPr>
          <p:nvPr>
            <p:ph idx="1"/>
          </p:nvPr>
        </p:nvSpPr>
        <p:spPr/>
        <p:txBody>
          <a:bodyPr/>
          <a:lstStyle/>
          <a:p>
            <a:pPr marL="0" indent="0" algn="ctr">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 think the main reason we decided to do a lot of them, the way we did, we looked… like how complex the topic was. Um, so the idea of like ‘Rags to Riches’ is even though it's, there's still some challenges in there, it's not as complex as the idea of, um, you know, ‘Invaders and Explorers’ gets a little bit harder each unit that they do.’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Freya</a:t>
            </a:r>
          </a:p>
          <a:p>
            <a:pPr algn="ctr"/>
            <a:endParaRPr lang="en-GB"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‘W</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hen you kind of look at where they've gone from quite, being quite simple with the Transport [Year 1 autumn], to then really looking at some of the themes in the Castles unit [Year 2 summer], it's quite, um, you can kind of see that progress, um, that castles wouldn't really work at the beginning of Year 1. You know, you couldn't put it there, it would just be too, too heavy.’ </a:t>
            </a:r>
            <a:r>
              <a:rPr lang="en-GB" sz="1800" b="0" u="none" strike="noStrike" baseline="0"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rPr>
              <a:t>Alex</a:t>
            </a:r>
            <a:endParaRPr lang="en-GB" dirty="0">
              <a:solidFill>
                <a:schemeClr val="tx2">
                  <a:lumMod val="60000"/>
                  <a:lumOff val="4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9182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FDE3E-39C8-2D16-EBE1-E0C391E8E30F}"/>
              </a:ext>
            </a:extLst>
          </p:cNvPr>
          <p:cNvSpPr>
            <a:spLocks noGrp="1"/>
          </p:cNvSpPr>
          <p:nvPr>
            <p:ph idx="1"/>
          </p:nvPr>
        </p:nvSpPr>
        <p:spPr>
          <a:xfrm>
            <a:off x="457200" y="1200151"/>
            <a:ext cx="8229600" cy="2307703"/>
          </a:xfrm>
        </p:spPr>
        <p:txBody>
          <a:bodyPr/>
          <a:lstStyle/>
          <a:p>
            <a:pPr marL="0" indent="0">
              <a:buNone/>
            </a:pP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‘It was kind of like, well, it can work anywhere, so, um, as long as the, kind of the skills and the things that are being taught are developed. Um, so, yeah, so there's no particular reason.’  </a:t>
            </a:r>
            <a:r>
              <a:rPr lang="en-GB" sz="1800" b="0" i="1" u="none" strike="noStrike" baseline="0" dirty="0">
                <a:solidFill>
                  <a:srgbClr val="0070C0"/>
                </a:solidFill>
                <a:latin typeface="Lato" panose="020F0502020204030203" pitchFamily="34" charset="0"/>
                <a:ea typeface="Lato" panose="020F0502020204030203" pitchFamily="34" charset="0"/>
                <a:cs typeface="Lato" panose="020F0502020204030203" pitchFamily="34" charset="0"/>
              </a:rPr>
              <a:t>Alex</a:t>
            </a:r>
          </a:p>
          <a:p>
            <a:pPr marL="0" indent="0">
              <a:buNone/>
            </a:pPr>
            <a:endParaRPr lang="en-GB" sz="1800" i="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i="1" dirty="0">
                <a:solidFill>
                  <a:srgbClr val="000000"/>
                </a:solidFill>
                <a:latin typeface="Lato" panose="020F0502020204030203" pitchFamily="34" charset="0"/>
                <a:ea typeface="Lato" panose="020F0502020204030203" pitchFamily="34" charset="0"/>
                <a:cs typeface="Lato" panose="020F0502020204030203" pitchFamily="34" charset="0"/>
              </a:rPr>
              <a:t>‘T</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he reason why we do Rebellion before Important Women? That one I'm not sure is why we do, which I </a:t>
            </a:r>
            <a:r>
              <a:rPr lang="en-GB" sz="1800" b="0" i="1" u="none" strike="noStrike" baseline="0" dirty="0" err="1">
                <a:solidFill>
                  <a:srgbClr val="000000"/>
                </a:solidFill>
                <a:latin typeface="Lato" panose="020F0502020204030203" pitchFamily="34" charset="0"/>
                <a:ea typeface="Lato" panose="020F0502020204030203" pitchFamily="34" charset="0"/>
                <a:cs typeface="Lato" panose="020F0502020204030203" pitchFamily="34" charset="0"/>
              </a:rPr>
              <a:t>dunno</a:t>
            </a:r>
            <a:r>
              <a:rPr lang="en-GB" sz="18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 if it would make any difference if we switch those two round.’  </a:t>
            </a:r>
            <a:r>
              <a:rPr lang="en-GB" sz="1800" b="0" i="1" u="none" strike="noStrike" baseline="0" dirty="0">
                <a:solidFill>
                  <a:srgbClr val="0070C0"/>
                </a:solidFill>
                <a:latin typeface="Lato" panose="020F0502020204030203" pitchFamily="34" charset="0"/>
                <a:ea typeface="Lato" panose="020F0502020204030203" pitchFamily="34" charset="0"/>
                <a:cs typeface="Lato" panose="020F0502020204030203" pitchFamily="34" charset="0"/>
              </a:rPr>
              <a:t>Freya</a:t>
            </a:r>
            <a:endParaRPr lang="en-GB" dirty="0">
              <a:solidFill>
                <a:srgbClr val="0070C0"/>
              </a:solidFill>
              <a:latin typeface="Lato" panose="020F0502020204030203" pitchFamily="34" charset="0"/>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0D1FFBB2-E486-F934-1BC1-3CFD0404A2E4}"/>
              </a:ext>
            </a:extLst>
          </p:cNvPr>
          <p:cNvSpPr txBox="1">
            <a:spLocks/>
          </p:cNvSpPr>
          <p:nvPr/>
        </p:nvSpPr>
        <p:spPr bwMode="auto">
          <a:xfrm>
            <a:off x="1547664" y="411510"/>
            <a:ext cx="6172200" cy="5143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Interchangeability of content</a:t>
            </a:r>
          </a:p>
        </p:txBody>
      </p:sp>
    </p:spTree>
    <p:extLst>
      <p:ext uri="{BB962C8B-B14F-4D97-AF65-F5344CB8AC3E}">
        <p14:creationId xmlns:p14="http://schemas.microsoft.com/office/powerpoint/2010/main" val="3918852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2600-20AA-673A-6358-F9D3BE2B3CF1}"/>
              </a:ext>
            </a:extLst>
          </p:cNvPr>
          <p:cNvSpPr>
            <a:spLocks noGrp="1"/>
          </p:cNvSpPr>
          <p:nvPr>
            <p:ph type="title"/>
          </p:nvPr>
        </p:nvSpPr>
        <p:spPr/>
        <p:txBody>
          <a:bodyPr/>
          <a:lstStyle/>
          <a:p>
            <a:r>
              <a:rPr lang="en-GB" sz="2400" b="1">
                <a:solidFill>
                  <a:srgbClr val="0070C0"/>
                </a:solidFill>
                <a:latin typeface="Lato" panose="020F0502020204030203" pitchFamily="34" charset="0"/>
                <a:ea typeface="Lato" panose="020F0502020204030203" pitchFamily="34" charset="0"/>
                <a:cs typeface="Lato" panose="020F0502020204030203" pitchFamily="34" charset="0"/>
              </a:rPr>
              <a:t>Conclusion</a:t>
            </a:r>
            <a:endParaRPr lang="en-GB" sz="2400" b="1" dirty="0">
              <a:solidFill>
                <a:srgbClr val="0070C0"/>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90F19C1B-E5B8-F84D-2C16-CD3C7FA11852}"/>
              </a:ext>
            </a:extLst>
          </p:cNvPr>
          <p:cNvSpPr>
            <a:spLocks noGrp="1"/>
          </p:cNvSpPr>
          <p:nvPr>
            <p:ph idx="1"/>
          </p:nvPr>
        </p:nvSpPr>
        <p:spPr>
          <a:xfrm>
            <a:off x="457200" y="1200151"/>
            <a:ext cx="8229600" cy="2595735"/>
          </a:xfrm>
          <a:solidFill>
            <a:schemeClr val="accent5">
              <a:lumMod val="20000"/>
              <a:lumOff val="80000"/>
            </a:schemeClr>
          </a:solidFill>
        </p:spPr>
        <p:txBody>
          <a:bodyPr/>
          <a:lstStyle/>
          <a:p>
            <a:pPr marL="0" indent="0">
              <a:buNone/>
            </a:pP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Sequencing the KS1 curriculum should draw on knowledge of the child,  knowledge of educational contexts and</a:t>
            </a:r>
            <a:r>
              <a:rPr lang="en-GB" sz="1800" dirty="0">
                <a:latin typeface="Lato" panose="020F0502020204030203" pitchFamily="34" charset="0"/>
                <a:ea typeface="Lato" panose="020F0502020204030203" pitchFamily="34" charset="0"/>
                <a:cs typeface="Lato" panose="020F0502020204030203" pitchFamily="34" charset="0"/>
              </a:rPr>
              <a:t> </a:t>
            </a: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knowledge of the subject.</a:t>
            </a:r>
          </a:p>
          <a:p>
            <a:pPr marL="0" indent="0">
              <a:buNone/>
            </a:pPr>
            <a:endParaRPr lang="en-GB" sz="1800" b="0" i="0" u="none" strike="noStrike" baseline="0" dirty="0">
              <a:latin typeface="Lato" panose="020F0502020204030203" pitchFamily="34" charset="0"/>
              <a:ea typeface="Lato" panose="020F0502020204030203" pitchFamily="34" charset="0"/>
              <a:cs typeface="Lato" panose="020F0502020204030203" pitchFamily="34" charset="0"/>
            </a:endParaRPr>
          </a:p>
          <a:p>
            <a:pPr marL="0" indent="0">
              <a:buNone/>
            </a:pPr>
            <a:r>
              <a:rPr lang="en-GB" sz="1800" dirty="0">
                <a:latin typeface="Lato" panose="020F0502020204030203" pitchFamily="34" charset="0"/>
                <a:ea typeface="Lato" panose="020F0502020204030203" pitchFamily="34" charset="0"/>
                <a:cs typeface="Lato" panose="020F0502020204030203" pitchFamily="34" charset="0"/>
              </a:rPr>
              <a:t>Decision-making is therefore</a:t>
            </a: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 present-focused and future-focused.</a:t>
            </a:r>
          </a:p>
          <a:p>
            <a:pPr marL="0" indent="0">
              <a:buNone/>
            </a:pPr>
            <a:endParaRPr lang="en-GB" sz="1800" b="0" i="0" u="none" strike="noStrike" baseline="0" dirty="0">
              <a:latin typeface="Lato" panose="020F0502020204030203" pitchFamily="34" charset="0"/>
              <a:ea typeface="Lato" panose="020F0502020204030203" pitchFamily="34" charset="0"/>
              <a:cs typeface="Lato" panose="020F0502020204030203" pitchFamily="34" charset="0"/>
            </a:endParaRPr>
          </a:p>
          <a:p>
            <a:pPr marL="0" indent="0">
              <a:buNone/>
            </a:pP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Knowledge of the child particularly informs decision-making at the beginning of Key Stage 1</a:t>
            </a:r>
            <a:r>
              <a:rPr lang="en-GB" sz="1800" dirty="0">
                <a:latin typeface="Lato" panose="020F0502020204030203" pitchFamily="34" charset="0"/>
                <a:ea typeface="Lato" panose="020F0502020204030203" pitchFamily="34" charset="0"/>
                <a:cs typeface="Lato" panose="020F0502020204030203" pitchFamily="34" charset="0"/>
              </a:rPr>
              <a:t>.</a:t>
            </a:r>
          </a:p>
          <a:p>
            <a:pPr marL="0" indent="0">
              <a:buNone/>
            </a:pPr>
            <a:endParaRPr lang="en-GB" dirty="0"/>
          </a:p>
        </p:txBody>
      </p:sp>
    </p:spTree>
    <p:extLst>
      <p:ext uri="{BB962C8B-B14F-4D97-AF65-F5344CB8AC3E}">
        <p14:creationId xmlns:p14="http://schemas.microsoft.com/office/powerpoint/2010/main" val="54268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540E-5ED1-464A-8DA1-1ECEBD0F3B6E}"/>
              </a:ext>
            </a:extLst>
          </p:cNvPr>
          <p:cNvSpPr>
            <a:spLocks noGrp="1"/>
          </p:cNvSpPr>
          <p:nvPr>
            <p:ph type="title"/>
          </p:nvPr>
        </p:nvSpPr>
        <p:spPr>
          <a:xfrm>
            <a:off x="1767150" y="300121"/>
            <a:ext cx="5915025" cy="489432"/>
          </a:xfrm>
          <a:ln>
            <a:solidFill>
              <a:schemeClr val="accent1"/>
            </a:solidFill>
          </a:ln>
        </p:spPr>
        <p:txBody>
          <a:bodyPr>
            <a:normAutofit/>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Key Stage 1 programme of study</a:t>
            </a:r>
          </a:p>
        </p:txBody>
      </p:sp>
      <p:graphicFrame>
        <p:nvGraphicFramePr>
          <p:cNvPr id="14" name="Content Placeholder 2">
            <a:extLst>
              <a:ext uri="{FF2B5EF4-FFF2-40B4-BE49-F238E27FC236}">
                <a16:creationId xmlns:a16="http://schemas.microsoft.com/office/drawing/2014/main" id="{A6A93A2A-1194-5066-8D3F-F1575858B9A4}"/>
              </a:ext>
            </a:extLst>
          </p:cNvPr>
          <p:cNvGraphicFramePr>
            <a:graphicFrameLocks noGrp="1"/>
          </p:cNvGraphicFramePr>
          <p:nvPr>
            <p:ph idx="1"/>
            <p:extLst>
              <p:ext uri="{D42A27DB-BD31-4B8C-83A1-F6EECF244321}">
                <p14:modId xmlns:p14="http://schemas.microsoft.com/office/powerpoint/2010/main" val="3030544965"/>
              </p:ext>
            </p:extLst>
          </p:nvPr>
        </p:nvGraphicFramePr>
        <p:xfrm>
          <a:off x="1415005" y="1203598"/>
          <a:ext cx="661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74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C5126-DD86-8A5D-C7A2-B3868A1EEDAA}"/>
              </a:ext>
            </a:extLst>
          </p:cNvPr>
          <p:cNvSpPr>
            <a:spLocks noGrp="1"/>
          </p:cNvSpPr>
          <p:nvPr>
            <p:ph type="title"/>
          </p:nvPr>
        </p:nvSpPr>
        <p:spPr>
          <a:xfrm>
            <a:off x="571352" y="262647"/>
            <a:ext cx="3485178" cy="1218390"/>
          </a:xfrm>
        </p:spPr>
        <p:txBody>
          <a:bodyPr anchor="ctr">
            <a:normAutofit/>
          </a:bodyPr>
          <a:lstStyle/>
          <a:p>
            <a:r>
              <a:rPr lang="en-GB" sz="3000" dirty="0"/>
              <a:t>Questions for discussion</a:t>
            </a:r>
          </a:p>
        </p:txBody>
      </p:sp>
      <p:sp>
        <p:nvSpPr>
          <p:cNvPr id="3" name="Content Placeholder 2">
            <a:extLst>
              <a:ext uri="{FF2B5EF4-FFF2-40B4-BE49-F238E27FC236}">
                <a16:creationId xmlns:a16="http://schemas.microsoft.com/office/drawing/2014/main" id="{8C180ACD-E2CF-5018-12BF-1E1AED2C1388}"/>
              </a:ext>
            </a:extLst>
          </p:cNvPr>
          <p:cNvSpPr>
            <a:spLocks noGrp="1"/>
          </p:cNvSpPr>
          <p:nvPr>
            <p:ph idx="1"/>
          </p:nvPr>
        </p:nvSpPr>
        <p:spPr>
          <a:xfrm>
            <a:off x="236510" y="1750225"/>
            <a:ext cx="4032448" cy="2915591"/>
          </a:xfrm>
        </p:spPr>
        <p:txBody>
          <a:bodyPr anchor="ctr">
            <a:normAutofit/>
          </a:bodyPr>
          <a:lstStyle/>
          <a:p>
            <a:pPr marL="0" indent="0">
              <a:buNone/>
            </a:pPr>
            <a:r>
              <a:rPr lang="en-GB" sz="1800" dirty="0">
                <a:latin typeface="Lato" panose="020F0502020204030203" pitchFamily="34" charset="0"/>
                <a:ea typeface="Lato" panose="020F0502020204030203" pitchFamily="34" charset="0"/>
                <a:cs typeface="Lato" panose="020F0502020204030203" pitchFamily="34" charset="0"/>
              </a:rPr>
              <a:t>Do the research findings surprise you? If so, in what way?</a:t>
            </a:r>
          </a:p>
          <a:p>
            <a:pPr marL="0" indent="0">
              <a:buNone/>
            </a:pPr>
            <a:endParaRPr lang="en-GB"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en-GB" sz="1800" dirty="0">
                <a:latin typeface="Lato" panose="020F0502020204030203" pitchFamily="34" charset="0"/>
                <a:ea typeface="Lato" panose="020F0502020204030203" pitchFamily="34" charset="0"/>
                <a:cs typeface="Lato" panose="020F0502020204030203" pitchFamily="34" charset="0"/>
              </a:rPr>
              <a:t>Or do they confirm your existing thoughts? If so, in what way?</a:t>
            </a:r>
          </a:p>
          <a:p>
            <a:pPr marL="0" indent="0">
              <a:buNone/>
            </a:pPr>
            <a:endParaRPr lang="en-GB"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en-GB" sz="1800" dirty="0">
                <a:latin typeface="Lato" panose="020F0502020204030203" pitchFamily="34" charset="0"/>
                <a:ea typeface="Lato" panose="020F0502020204030203" pitchFamily="34" charset="0"/>
                <a:cs typeface="Lato" panose="020F0502020204030203" pitchFamily="34" charset="0"/>
              </a:rPr>
              <a:t>What implications, if any, might the findings have for navigating curriculum decision-making in KS1? </a:t>
            </a:r>
          </a:p>
        </p:txBody>
      </p:sp>
      <p:pic>
        <p:nvPicPr>
          <p:cNvPr id="5" name="Picture 4" descr="Different colored question marks">
            <a:extLst>
              <a:ext uri="{FF2B5EF4-FFF2-40B4-BE49-F238E27FC236}">
                <a16:creationId xmlns:a16="http://schemas.microsoft.com/office/drawing/2014/main" id="{75760A94-AFC5-C56C-A391-3B63870EF750}"/>
              </a:ext>
            </a:extLst>
          </p:cNvPr>
          <p:cNvPicPr>
            <a:picLocks noChangeAspect="1"/>
          </p:cNvPicPr>
          <p:nvPr/>
        </p:nvPicPr>
        <p:blipFill>
          <a:blip r:embed="rId2"/>
          <a:srcRect l="23279" r="26665"/>
          <a:stretch/>
        </p:blipFill>
        <p:spPr>
          <a:xfrm>
            <a:off x="4572000" y="10"/>
            <a:ext cx="4577118" cy="5143490"/>
          </a:xfrm>
          <a:prstGeom prst="rect">
            <a:avLst/>
          </a:prstGeom>
        </p:spPr>
      </p:pic>
    </p:spTree>
    <p:extLst>
      <p:ext uri="{BB962C8B-B14F-4D97-AF65-F5344CB8AC3E}">
        <p14:creationId xmlns:p14="http://schemas.microsoft.com/office/powerpoint/2010/main" val="117785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F46E-151C-A992-ACE0-2424D6447451}"/>
              </a:ext>
            </a:extLst>
          </p:cNvPr>
          <p:cNvSpPr>
            <a:spLocks noGrp="1"/>
          </p:cNvSpPr>
          <p:nvPr>
            <p:ph type="title"/>
          </p:nvPr>
        </p:nvSpPr>
        <p:spPr/>
        <p:txBody>
          <a:bodyPr/>
          <a:lstStyle/>
          <a:p>
            <a:r>
              <a:rPr lang="en-GB" sz="2400" dirty="0">
                <a:solidFill>
                  <a:srgbClr val="0070C0"/>
                </a:solidFill>
                <a:latin typeface="Lato" panose="020F0502020204030203" pitchFamily="34" charset="0"/>
                <a:ea typeface="Lato" panose="020F0502020204030203" pitchFamily="34" charset="0"/>
                <a:cs typeface="Lato" panose="020F0502020204030203" pitchFamily="34" charset="0"/>
              </a:rPr>
              <a:t>Reference list</a:t>
            </a:r>
          </a:p>
        </p:txBody>
      </p:sp>
      <p:sp>
        <p:nvSpPr>
          <p:cNvPr id="3" name="Content Placeholder 2">
            <a:extLst>
              <a:ext uri="{FF2B5EF4-FFF2-40B4-BE49-F238E27FC236}">
                <a16:creationId xmlns:a16="http://schemas.microsoft.com/office/drawing/2014/main" id="{F468AF20-F693-DC2E-5AB9-D0EFB93368AA}"/>
              </a:ext>
            </a:extLst>
          </p:cNvPr>
          <p:cNvSpPr>
            <a:spLocks noGrp="1"/>
          </p:cNvSpPr>
          <p:nvPr>
            <p:ph idx="1"/>
          </p:nvPr>
        </p:nvSpPr>
        <p:spPr/>
        <p:txBody>
          <a:bodyPr/>
          <a:lstStyle/>
          <a:p>
            <a:pPr>
              <a:spcAft>
                <a:spcPts val="600"/>
              </a:spcAft>
              <a:buNone/>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Department for Education. (2013). </a:t>
            </a:r>
            <a:r>
              <a:rPr lang="en-GB" sz="1200" i="1" dirty="0">
                <a:solidFill>
                  <a:srgbClr val="000000"/>
                </a:solidFill>
                <a:effectLst/>
                <a:latin typeface="Lato" panose="020F0502020204030203" pitchFamily="34" charset="0"/>
                <a:ea typeface="Lato" panose="020F0502020204030203" pitchFamily="34" charset="0"/>
                <a:cs typeface="Lato" panose="020F0502020204030203" pitchFamily="34" charset="0"/>
              </a:rPr>
              <a:t>The National Curriculum in England: Key Stages 1 and 2 framework document.</a:t>
            </a: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fontAlgn="base">
              <a:spcAft>
                <a:spcPts val="600"/>
              </a:spcAft>
              <a:buNone/>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Department for Education. (2022). </a:t>
            </a:r>
            <a:r>
              <a:rPr lang="en-GB" sz="1200" i="1" dirty="0">
                <a:solidFill>
                  <a:srgbClr val="000000"/>
                </a:solidFill>
                <a:effectLst/>
                <a:latin typeface="Lato" panose="020F0502020204030203" pitchFamily="34" charset="0"/>
                <a:ea typeface="Lato" panose="020F0502020204030203" pitchFamily="34" charset="0"/>
                <a:cs typeface="Lato" panose="020F0502020204030203" pitchFamily="34" charset="0"/>
              </a:rPr>
              <a:t>Model history curriculum terms of reference.</a:t>
            </a: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Retrieved from </a:t>
            </a:r>
            <a:r>
              <a:rPr lang="en-GB" sz="1200" u="sng" dirty="0">
                <a:solidFill>
                  <a:srgbClr val="0000FF"/>
                </a:solidFill>
                <a:effectLst/>
                <a:latin typeface="Lato" panose="020F0502020204030203" pitchFamily="34" charset="0"/>
                <a:ea typeface="Lato" panose="020F0502020204030203" pitchFamily="34" charset="0"/>
                <a:cs typeface="Lato" panose="020F0502020204030203" pitchFamily="34" charset="0"/>
                <a:hlinkClick r:id="rId2" tooltip="Original URL: https://assets.publishing.service.gov.uk/government/uploads/system/uploads/attachment_data/file/1087804/Model_history_curriculum_terms_of_reference.pdf. Click or tap if you trust this link."/>
              </a:rPr>
              <a:t>https://assets.publishing.service.gov.uk/government/uploads/system/uploads/attachment_data/file/1087804/Model_history_curriculum_terms_of_reference.pdf</a:t>
            </a:r>
            <a:endParaRPr lang="en-GB" sz="1200" u="sng" dirty="0">
              <a:latin typeface="Lato" panose="020F0502020204030203" pitchFamily="34" charset="0"/>
              <a:ea typeface="Lato" panose="020F0502020204030203" pitchFamily="34" charset="0"/>
              <a:cs typeface="Lato" panose="020F0502020204030203" pitchFamily="34" charset="0"/>
            </a:endParaRPr>
          </a:p>
          <a:p>
            <a:pPr fontAlgn="base">
              <a:spcAft>
                <a:spcPts val="600"/>
              </a:spcAft>
              <a:buNone/>
            </a:pPr>
            <a:r>
              <a:rPr lang="en-GB" sz="12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DfES. (1995). </a:t>
            </a:r>
            <a:r>
              <a:rPr lang="en-GB" sz="12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History in the National Curriculum: England. </a:t>
            </a:r>
            <a:r>
              <a:rPr lang="en-GB" sz="12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HMSO. </a:t>
            </a:r>
          </a:p>
          <a:p>
            <a:pPr fontAlgn="base">
              <a:spcAft>
                <a:spcPts val="600"/>
              </a:spcAft>
              <a:buNone/>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HMI. (1985). </a:t>
            </a:r>
            <a:r>
              <a:rPr lang="en-GB" sz="1200" i="1" dirty="0">
                <a:solidFill>
                  <a:srgbClr val="000000"/>
                </a:solidFill>
                <a:effectLst/>
                <a:latin typeface="Lato" panose="020F0502020204030203" pitchFamily="34" charset="0"/>
                <a:ea typeface="Lato" panose="020F0502020204030203" pitchFamily="34" charset="0"/>
                <a:cs typeface="Lato" panose="020F0502020204030203" pitchFamily="34" charset="0"/>
              </a:rPr>
              <a:t>History in the Primary and Secondary years</a:t>
            </a: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 </a:t>
            </a:r>
            <a:r>
              <a:rPr lang="en-GB" sz="1200" i="1" dirty="0">
                <a:solidFill>
                  <a:srgbClr val="000000"/>
                </a:solidFill>
                <a:effectLst/>
                <a:latin typeface="Lato" panose="020F0502020204030203" pitchFamily="34" charset="0"/>
                <a:ea typeface="Lato" panose="020F0502020204030203" pitchFamily="34" charset="0"/>
                <a:cs typeface="Lato" panose="020F0502020204030203" pitchFamily="34" charset="0"/>
              </a:rPr>
              <a:t>an HMI view.</a:t>
            </a: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London. HMSO: 1.</a:t>
            </a:r>
          </a:p>
          <a:p>
            <a:pPr fontAlgn="base">
              <a:spcAft>
                <a:spcPts val="600"/>
              </a:spcAft>
              <a:buNone/>
            </a:pPr>
            <a:r>
              <a:rPr lang="en-GB" sz="1200" dirty="0">
                <a:solidFill>
                  <a:srgbClr val="000000"/>
                </a:solidFill>
                <a:latin typeface="Lato" panose="020F0502020204030203" pitchFamily="34" charset="0"/>
                <a:ea typeface="Lato" panose="020F0502020204030203" pitchFamily="34" charset="0"/>
                <a:cs typeface="Lato" panose="020F0502020204030203" pitchFamily="34" charset="0"/>
              </a:rPr>
              <a:t>Ofsted (2024) </a:t>
            </a:r>
            <a:r>
              <a:rPr lang="en-GB" sz="1200" dirty="0">
                <a:solidFill>
                  <a:srgbClr val="000000"/>
                </a:solidFill>
                <a:latin typeface="Lato" panose="020F0502020204030203" pitchFamily="34" charset="0"/>
                <a:ea typeface="Lato" panose="020F0502020204030203" pitchFamily="34" charset="0"/>
                <a:cs typeface="Lato" panose="020F0502020204030203" pitchFamily="34" charset="0"/>
                <a:hlinkClick r:id="rId3"/>
              </a:rPr>
              <a:t>https://www.gov.uk/government/publications/school-inspection-handbook-eif/school-inspection-handbook-for-september-2023</a:t>
            </a:r>
            <a:endParaRPr lang="en-GB"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fontAlgn="base">
              <a:spcAft>
                <a:spcPts val="600"/>
              </a:spcAft>
              <a:buNone/>
            </a:pPr>
            <a:r>
              <a:rPr lang="en-GB" sz="1200" dirty="0">
                <a:latin typeface="Lato" panose="020F0502020204030203" pitchFamily="34" charset="0"/>
                <a:ea typeface="Lato" panose="020F0502020204030203" pitchFamily="34" charset="0"/>
                <a:cs typeface="Lato" panose="020F0502020204030203" pitchFamily="34" charset="0"/>
              </a:rPr>
              <a:t>Ofsted (2025) School Inspection Toolkit; draft for consultation </a:t>
            </a:r>
            <a:r>
              <a:rPr lang="en-GB" sz="1200" u="sng" dirty="0">
                <a:solidFill>
                  <a:srgbClr val="0000FF"/>
                </a:solidFill>
                <a:latin typeface="Lato" panose="020F0502020204030203" pitchFamily="34" charset="0"/>
                <a:ea typeface="Lato" panose="020F0502020204030203" pitchFamily="34" charset="0"/>
                <a:cs typeface="Lato" panose="020F0502020204030203" pitchFamily="34" charset="0"/>
              </a:rPr>
              <a:t>https://assets.publishing.service.gov.uk/media/67927f1ebcd53eb4d9fad612/school_inspection_toolkit_draft_for_consultation.pdf</a:t>
            </a:r>
            <a:endParaRPr lang="en-GB" sz="1200" dirty="0">
              <a:effectLst/>
              <a:latin typeface="Lato" panose="020F0502020204030203" pitchFamily="34" charset="0"/>
              <a:ea typeface="Lato" panose="020F0502020204030203" pitchFamily="34" charset="0"/>
              <a:cs typeface="Lato" panose="020F0502020204030203" pitchFamily="34" charset="0"/>
            </a:endParaRPr>
          </a:p>
          <a:p>
            <a:pPr fontAlgn="base">
              <a:spcAft>
                <a:spcPts val="600"/>
              </a:spcAft>
              <a:buNone/>
            </a:pPr>
            <a:b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fontAlgn="base">
              <a:buNone/>
            </a:pPr>
            <a:b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buNone/>
            </a:pPr>
            <a:b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GB"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4119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D2A9B-B250-D598-DFBC-AE14468C0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ACEF9-5814-634D-2E28-8C167D3B371A}"/>
              </a:ext>
            </a:extLst>
          </p:cNvPr>
          <p:cNvSpPr>
            <a:spLocks noGrp="1"/>
          </p:cNvSpPr>
          <p:nvPr>
            <p:ph type="title"/>
          </p:nvPr>
        </p:nvSpPr>
        <p:spPr/>
        <p:txBody>
          <a:bodyPr/>
          <a:lstStyle/>
          <a:p>
            <a:r>
              <a:rPr lang="en-GB" dirty="0">
                <a:solidFill>
                  <a:srgbClr val="0070C0"/>
                </a:solidFill>
              </a:rPr>
              <a:t>Emma</a:t>
            </a:r>
          </a:p>
        </p:txBody>
      </p:sp>
      <p:pic>
        <p:nvPicPr>
          <p:cNvPr id="5" name="Content Placeholder 4">
            <a:extLst>
              <a:ext uri="{FF2B5EF4-FFF2-40B4-BE49-F238E27FC236}">
                <a16:creationId xmlns:a16="http://schemas.microsoft.com/office/drawing/2014/main" id="{8ADB6A57-74FA-820B-B6DF-7FA48BB1522C}"/>
              </a:ext>
            </a:extLst>
          </p:cNvPr>
          <p:cNvPicPr>
            <a:picLocks noGrp="1" noChangeAspect="1"/>
          </p:cNvPicPr>
          <p:nvPr>
            <p:ph idx="1"/>
          </p:nvPr>
        </p:nvPicPr>
        <p:blipFill>
          <a:blip r:embed="rId3"/>
          <a:stretch>
            <a:fillRect/>
          </a:stretch>
        </p:blipFill>
        <p:spPr>
          <a:xfrm>
            <a:off x="809431" y="1598546"/>
            <a:ext cx="7525137" cy="2597283"/>
          </a:xfrm>
        </p:spPr>
      </p:pic>
    </p:spTree>
    <p:extLst>
      <p:ext uri="{BB962C8B-B14F-4D97-AF65-F5344CB8AC3E}">
        <p14:creationId xmlns:p14="http://schemas.microsoft.com/office/powerpoint/2010/main" val="2791060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65324-0F54-F44A-4D99-5C2F2F02A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39AF3-48A9-9F81-42F0-3965318C8536}"/>
              </a:ext>
            </a:extLst>
          </p:cNvPr>
          <p:cNvSpPr>
            <a:spLocks noGrp="1"/>
          </p:cNvSpPr>
          <p:nvPr>
            <p:ph type="title"/>
          </p:nvPr>
        </p:nvSpPr>
        <p:spPr/>
        <p:txBody>
          <a:bodyPr/>
          <a:lstStyle/>
          <a:p>
            <a:r>
              <a:rPr lang="en-GB" dirty="0">
                <a:solidFill>
                  <a:srgbClr val="0070C0"/>
                </a:solidFill>
              </a:rPr>
              <a:t>Alex</a:t>
            </a:r>
          </a:p>
        </p:txBody>
      </p:sp>
      <p:sp>
        <p:nvSpPr>
          <p:cNvPr id="3" name="Content Placeholder 2">
            <a:extLst>
              <a:ext uri="{FF2B5EF4-FFF2-40B4-BE49-F238E27FC236}">
                <a16:creationId xmlns:a16="http://schemas.microsoft.com/office/drawing/2014/main" id="{8C80C17B-B037-9BD3-DE90-E3CD45683A4D}"/>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9F664A93-B081-9AB0-00F3-494588803ACE}"/>
              </a:ext>
            </a:extLst>
          </p:cNvPr>
          <p:cNvPicPr>
            <a:picLocks noChangeAspect="1"/>
          </p:cNvPicPr>
          <p:nvPr/>
        </p:nvPicPr>
        <p:blipFill>
          <a:blip r:embed="rId2"/>
          <a:stretch>
            <a:fillRect/>
          </a:stretch>
        </p:blipFill>
        <p:spPr>
          <a:xfrm>
            <a:off x="914212" y="1492194"/>
            <a:ext cx="7315576" cy="2159111"/>
          </a:xfrm>
          <a:prstGeom prst="rect">
            <a:avLst/>
          </a:prstGeom>
        </p:spPr>
      </p:pic>
    </p:spTree>
    <p:extLst>
      <p:ext uri="{BB962C8B-B14F-4D97-AF65-F5344CB8AC3E}">
        <p14:creationId xmlns:p14="http://schemas.microsoft.com/office/powerpoint/2010/main" val="1426560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F895D-07FF-BB76-724D-6407E57F0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0D377-52CF-6477-7308-633CF8737E8F}"/>
              </a:ext>
            </a:extLst>
          </p:cNvPr>
          <p:cNvSpPr>
            <a:spLocks noGrp="1"/>
          </p:cNvSpPr>
          <p:nvPr>
            <p:ph type="title"/>
          </p:nvPr>
        </p:nvSpPr>
        <p:spPr/>
        <p:txBody>
          <a:bodyPr/>
          <a:lstStyle/>
          <a:p>
            <a:r>
              <a:rPr lang="en-GB" dirty="0">
                <a:solidFill>
                  <a:srgbClr val="0070C0"/>
                </a:solidFill>
              </a:rPr>
              <a:t>Freya</a:t>
            </a:r>
          </a:p>
        </p:txBody>
      </p:sp>
      <p:pic>
        <p:nvPicPr>
          <p:cNvPr id="5" name="Content Placeholder 4">
            <a:extLst>
              <a:ext uri="{FF2B5EF4-FFF2-40B4-BE49-F238E27FC236}">
                <a16:creationId xmlns:a16="http://schemas.microsoft.com/office/drawing/2014/main" id="{0DF6E293-B79E-949E-C661-E3C7E2D2BAC0}"/>
              </a:ext>
            </a:extLst>
          </p:cNvPr>
          <p:cNvPicPr>
            <a:picLocks noGrp="1" noChangeAspect="1"/>
          </p:cNvPicPr>
          <p:nvPr>
            <p:ph idx="1"/>
          </p:nvPr>
        </p:nvPicPr>
        <p:blipFill>
          <a:blip r:embed="rId2"/>
          <a:stretch>
            <a:fillRect/>
          </a:stretch>
        </p:blipFill>
        <p:spPr>
          <a:xfrm>
            <a:off x="914212" y="1750953"/>
            <a:ext cx="7315576" cy="2292468"/>
          </a:xfrm>
        </p:spPr>
      </p:pic>
    </p:spTree>
    <p:extLst>
      <p:ext uri="{BB962C8B-B14F-4D97-AF65-F5344CB8AC3E}">
        <p14:creationId xmlns:p14="http://schemas.microsoft.com/office/powerpoint/2010/main" val="1542129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53BFD-55F6-55F1-084B-E0204F093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F2404-3E1D-293F-96E7-A4FF723B8C83}"/>
              </a:ext>
            </a:extLst>
          </p:cNvPr>
          <p:cNvSpPr>
            <a:spLocks noGrp="1"/>
          </p:cNvSpPr>
          <p:nvPr>
            <p:ph type="title"/>
          </p:nvPr>
        </p:nvSpPr>
        <p:spPr/>
        <p:txBody>
          <a:bodyPr/>
          <a:lstStyle/>
          <a:p>
            <a:r>
              <a:rPr lang="en-GB" dirty="0">
                <a:solidFill>
                  <a:srgbClr val="0070C0"/>
                </a:solidFill>
              </a:rPr>
              <a:t>Max &amp; Beth</a:t>
            </a:r>
          </a:p>
        </p:txBody>
      </p:sp>
      <p:pic>
        <p:nvPicPr>
          <p:cNvPr id="5" name="Content Placeholder 4">
            <a:extLst>
              <a:ext uri="{FF2B5EF4-FFF2-40B4-BE49-F238E27FC236}">
                <a16:creationId xmlns:a16="http://schemas.microsoft.com/office/drawing/2014/main" id="{93EE7F29-5BFB-319C-9268-208A10B7B0FA}"/>
              </a:ext>
            </a:extLst>
          </p:cNvPr>
          <p:cNvPicPr>
            <a:picLocks noGrp="1" noChangeAspect="1"/>
          </p:cNvPicPr>
          <p:nvPr>
            <p:ph idx="1"/>
          </p:nvPr>
        </p:nvPicPr>
        <p:blipFill>
          <a:blip r:embed="rId2"/>
          <a:stretch>
            <a:fillRect/>
          </a:stretch>
        </p:blipFill>
        <p:spPr>
          <a:xfrm>
            <a:off x="914212" y="1550918"/>
            <a:ext cx="7315576" cy="2692538"/>
          </a:xfrm>
        </p:spPr>
      </p:pic>
    </p:spTree>
    <p:extLst>
      <p:ext uri="{BB962C8B-B14F-4D97-AF65-F5344CB8AC3E}">
        <p14:creationId xmlns:p14="http://schemas.microsoft.com/office/powerpoint/2010/main" val="318551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0219-F578-3F16-930B-E70DAF7B4F13}"/>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What does the National Curriculum say? </a:t>
            </a:r>
          </a:p>
        </p:txBody>
      </p:sp>
      <p:sp>
        <p:nvSpPr>
          <p:cNvPr id="3" name="Content Placeholder 2">
            <a:extLst>
              <a:ext uri="{FF2B5EF4-FFF2-40B4-BE49-F238E27FC236}">
                <a16:creationId xmlns:a16="http://schemas.microsoft.com/office/drawing/2014/main" id="{EFD17B15-F1D1-0123-C16D-7813B8F4A0CF}"/>
              </a:ext>
            </a:extLst>
          </p:cNvPr>
          <p:cNvSpPr>
            <a:spLocks noGrp="1"/>
          </p:cNvSpPr>
          <p:nvPr>
            <p:ph idx="1"/>
          </p:nvPr>
        </p:nvSpPr>
        <p:spPr/>
        <p:txBody>
          <a:bodyPr/>
          <a:lstStyle/>
          <a:p>
            <a:pPr marL="0" indent="0" algn="ctr">
              <a:buNone/>
            </a:pPr>
            <a:endParaRPr lang="en-GB" sz="1800" b="0" i="0" u="none" strike="noStrike" baseline="0"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en-GB" sz="1800"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1800" b="0" i="0" u="none" strike="noStrike" baseline="0" dirty="0">
                <a:latin typeface="Lato" panose="020F0502020204030203" pitchFamily="34" charset="0"/>
                <a:ea typeface="Lato" panose="020F0502020204030203" pitchFamily="34" charset="0"/>
                <a:cs typeface="Lato" panose="020F0502020204030203" pitchFamily="34" charset="0"/>
              </a:rPr>
              <a:t>The current National Curriculum (DfE, 2013) does not provide guidance for content sequencing the Key Stage 1 programme of study.</a:t>
            </a:r>
            <a:endParaRPr lang="en-GB" sz="1800"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en-GB"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However, previous iterations stated:</a:t>
            </a:r>
          </a:p>
          <a:p>
            <a:pPr marL="0" indent="0">
              <a:buNone/>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“[It is]..</a:t>
            </a:r>
            <a:r>
              <a:rPr lang="en-GB" sz="1800" b="0" i="1"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sensible for very young pupils to begin their study of history with the local and familiar, with stories about their own lives and about the times of older people well-known to them such as their parents or grandparents”</a:t>
            </a:r>
            <a:r>
              <a:rPr lang="en-GB" sz="18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 </a:t>
            </a:r>
          </a:p>
          <a:p>
            <a:pPr marL="0" indent="0">
              <a:buNone/>
            </a:pPr>
            <a:r>
              <a:rPr lang="en-GB" sz="18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(HMI, 1988, p. 10</a:t>
            </a: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  DfES</a:t>
            </a:r>
            <a:r>
              <a:rPr lang="en-GB" sz="1800" b="0" i="0" u="none" strike="noStrike" baseline="0" dirty="0">
                <a:solidFill>
                  <a:schemeClr val="bg1"/>
                </a:solidFill>
                <a:latin typeface="Lato" panose="020F0502020204030203" pitchFamily="34" charset="0"/>
                <a:ea typeface="Lato" panose="020F0502020204030203" pitchFamily="34" charset="0"/>
                <a:cs typeface="Lato" panose="020F0502020204030203" pitchFamily="34" charset="0"/>
              </a:rPr>
              <a:t>, 1995)</a:t>
            </a:r>
            <a:endParaRPr lang="en-GB" sz="1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564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8479-D297-D085-9EBD-AA9B4E0ABC5F}"/>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What does Ofsted say?</a:t>
            </a:r>
          </a:p>
        </p:txBody>
      </p:sp>
      <p:sp>
        <p:nvSpPr>
          <p:cNvPr id="3" name="Content Placeholder 2">
            <a:extLst>
              <a:ext uri="{FF2B5EF4-FFF2-40B4-BE49-F238E27FC236}">
                <a16:creationId xmlns:a16="http://schemas.microsoft.com/office/drawing/2014/main" id="{B370268F-E454-0960-2BB6-5AE2089209A3}"/>
              </a:ext>
            </a:extLst>
          </p:cNvPr>
          <p:cNvSpPr>
            <a:spLocks noGrp="1"/>
          </p:cNvSpPr>
          <p:nvPr>
            <p:ph idx="1"/>
          </p:nvPr>
        </p:nvSpPr>
        <p:spPr>
          <a:xfrm>
            <a:off x="824947" y="987574"/>
            <a:ext cx="7869560" cy="3168352"/>
          </a:xfrm>
        </p:spPr>
        <p:txBody>
          <a:bodyPr/>
          <a:lstStyle/>
          <a:p>
            <a:pPr marL="0" indent="0">
              <a:buNone/>
            </a:pPr>
            <a:endParaRPr lang="en-GB" dirty="0"/>
          </a:p>
          <a:p>
            <a:pPr marL="0" indent="0">
              <a:buNone/>
            </a:pPr>
            <a:r>
              <a:rPr lang="en-GB" b="0" i="1" dirty="0">
                <a:solidFill>
                  <a:srgbClr val="0B0C0C"/>
                </a:solidFill>
                <a:effectLst/>
                <a:latin typeface="GDS Transport"/>
              </a:rPr>
              <a:t>‘</a:t>
            </a:r>
            <a:r>
              <a:rPr lang="en-GB" sz="2000" b="0" i="1" dirty="0">
                <a:solidFill>
                  <a:srgbClr val="0B0C0C"/>
                </a:solidFill>
                <a:effectLst/>
                <a:latin typeface="Lato" panose="020F0502020204030203" pitchFamily="34" charset="0"/>
                <a:ea typeface="Lato" panose="020F0502020204030203" pitchFamily="34" charset="0"/>
                <a:cs typeface="Lato" panose="020F0502020204030203" pitchFamily="34" charset="0"/>
              </a:rPr>
              <a:t>School’s curriculum is coherently planned and sequenced’ </a:t>
            </a:r>
            <a:r>
              <a:rPr lang="en-GB" sz="2000" b="0" i="0" dirty="0">
                <a:solidFill>
                  <a:srgbClr val="0B0C0C"/>
                </a:solidFill>
                <a:effectLst/>
                <a:latin typeface="Lato" panose="020F0502020204030203" pitchFamily="34" charset="0"/>
                <a:ea typeface="Lato" panose="020F0502020204030203" pitchFamily="34" charset="0"/>
                <a:cs typeface="Lato" panose="020F0502020204030203" pitchFamily="34" charset="0"/>
              </a:rPr>
              <a:t>Ofsted, 2024 current inspection framework</a:t>
            </a:r>
          </a:p>
          <a:p>
            <a:pPr marL="0" indent="0">
              <a:buNone/>
            </a:pPr>
            <a:endParaRPr lang="en-GB" sz="2000" dirty="0">
              <a:solidFill>
                <a:srgbClr val="0B0C0C"/>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2000" dirty="0">
                <a:latin typeface="Lato" panose="020F0502020204030203" pitchFamily="34" charset="0"/>
                <a:ea typeface="Lato" panose="020F0502020204030203" pitchFamily="34" charset="0"/>
                <a:cs typeface="Lato" panose="020F0502020204030203" pitchFamily="34" charset="0"/>
              </a:rPr>
              <a:t>‘</a:t>
            </a:r>
            <a:r>
              <a:rPr lang="en-GB" sz="2000" i="1" dirty="0">
                <a:latin typeface="Lato" panose="020F0502020204030203" pitchFamily="34" charset="0"/>
                <a:ea typeface="Lato" panose="020F0502020204030203" pitchFamily="34" charset="0"/>
                <a:cs typeface="Lato" panose="020F0502020204030203" pitchFamily="34" charset="0"/>
              </a:rPr>
              <a:t>Subject/area curriculums are well designed to build pupils’ knowledge and skills sequentially and cumulatively’</a:t>
            </a:r>
            <a:r>
              <a:rPr lang="en-GB" sz="20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GB" sz="2000" dirty="0">
                <a:latin typeface="Lato" panose="020F0502020204030203" pitchFamily="34" charset="0"/>
                <a:ea typeface="Lato" panose="020F0502020204030203" pitchFamily="34" charset="0"/>
                <a:cs typeface="Lato" panose="020F0502020204030203" pitchFamily="34" charset="0"/>
              </a:rPr>
              <a:t>Ofsted Toolkit, 2025</a:t>
            </a:r>
          </a:p>
        </p:txBody>
      </p:sp>
    </p:spTree>
    <p:extLst>
      <p:ext uri="{BB962C8B-B14F-4D97-AF65-F5344CB8AC3E}">
        <p14:creationId xmlns:p14="http://schemas.microsoft.com/office/powerpoint/2010/main" val="37997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DFAB-1A22-B5EE-9A11-9BA2010DE948}"/>
              </a:ext>
            </a:extLst>
          </p:cNvPr>
          <p:cNvSpPr>
            <a:spLocks noGrp="1"/>
          </p:cNvSpPr>
          <p:nvPr>
            <p:ph type="title"/>
          </p:nvPr>
        </p:nvSpPr>
        <p:spPr/>
        <p:txBody>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What did the model history curriculum say?</a:t>
            </a:r>
          </a:p>
        </p:txBody>
      </p:sp>
      <p:sp>
        <p:nvSpPr>
          <p:cNvPr id="3" name="Content Placeholder 2">
            <a:extLst>
              <a:ext uri="{FF2B5EF4-FFF2-40B4-BE49-F238E27FC236}">
                <a16:creationId xmlns:a16="http://schemas.microsoft.com/office/drawing/2014/main" id="{1393DD5F-5A10-4589-4A82-4CD6B506848C}"/>
              </a:ext>
            </a:extLst>
          </p:cNvPr>
          <p:cNvSpPr>
            <a:spLocks noGrp="1"/>
          </p:cNvSpPr>
          <p:nvPr>
            <p:ph idx="1"/>
          </p:nvPr>
        </p:nvSpPr>
        <p:spPr>
          <a:xfrm>
            <a:off x="899592" y="1203598"/>
            <a:ext cx="7571184" cy="2019671"/>
          </a:xfrm>
        </p:spPr>
        <p:txBody>
          <a:bodyPr/>
          <a:lstStyle/>
          <a:p>
            <a:pPr marL="0" indent="0">
              <a:buNone/>
            </a:pPr>
            <a:endParaRPr lang="en-GB" dirty="0"/>
          </a:p>
          <a:p>
            <a:pPr marL="0" indent="0">
              <a:buNone/>
            </a:pPr>
            <a:r>
              <a:rPr lang="en-GB" sz="2000" dirty="0">
                <a:latin typeface="Lato" panose="020F0502020204030203" pitchFamily="34" charset="0"/>
                <a:ea typeface="Lato" panose="020F0502020204030203" pitchFamily="34" charset="0"/>
                <a:cs typeface="Lato" panose="020F0502020204030203" pitchFamily="34" charset="0"/>
              </a:rPr>
              <a:t>The model history curriculum will:</a:t>
            </a:r>
          </a:p>
          <a:p>
            <a:pPr marL="0" indent="0">
              <a:buNone/>
            </a:pPr>
            <a:r>
              <a:rPr lang="en-GB" sz="2000" b="0" i="1"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“set out a year-on-year programme of study from year 1 to year 9, following the National Curriculum as the framework for a chronological approach to history” </a:t>
            </a:r>
            <a:r>
              <a:rPr lang="en-GB" sz="2000" b="0" i="0" u="none" strike="noStrike" baseline="0" dirty="0">
                <a:solidFill>
                  <a:srgbClr val="000000"/>
                </a:solidFill>
                <a:latin typeface="Lato" panose="020F0502020204030203" pitchFamily="34" charset="0"/>
                <a:ea typeface="Lato" panose="020F0502020204030203" pitchFamily="34" charset="0"/>
                <a:cs typeface="Lato" panose="020F0502020204030203" pitchFamily="34" charset="0"/>
              </a:rPr>
              <a:t>(DfE, 2022, p. 2) </a:t>
            </a:r>
            <a:endParaRPr lang="en-GB" sz="20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392600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B5B6-F426-25EB-AEBA-377A3F972189}"/>
              </a:ext>
            </a:extLst>
          </p:cNvPr>
          <p:cNvSpPr>
            <a:spLocks noGrp="1"/>
          </p:cNvSpPr>
          <p:nvPr>
            <p:ph type="title"/>
          </p:nvPr>
        </p:nvSpPr>
        <p:spPr>
          <a:xfrm>
            <a:off x="1485900" y="205978"/>
            <a:ext cx="6172200" cy="583574"/>
          </a:xfrm>
          <a:solidFill>
            <a:schemeClr val="accent1"/>
          </a:solidFill>
        </p:spPr>
        <p:txBody>
          <a:bodyPr>
            <a:norm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My Research Questions</a:t>
            </a: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4BF9343-255F-5376-5C88-752849C30E98}"/>
              </a:ext>
            </a:extLst>
          </p:cNvPr>
          <p:cNvSpPr>
            <a:spLocks noGrp="1"/>
          </p:cNvSpPr>
          <p:nvPr>
            <p:ph idx="1"/>
          </p:nvPr>
        </p:nvSpPr>
        <p:spPr>
          <a:xfrm>
            <a:off x="755576" y="1203598"/>
            <a:ext cx="7848872" cy="2523727"/>
          </a:xfrm>
        </p:spPr>
        <p:txBody>
          <a:bodyPr>
            <a:normAutofit/>
          </a:bodyPr>
          <a:lstStyle/>
          <a:p>
            <a:pPr marL="0" indent="0">
              <a:buNone/>
            </a:pPr>
            <a:r>
              <a:rPr lang="en-GB" sz="1800" dirty="0">
                <a:latin typeface="Lato" panose="020F0502020204030203" pitchFamily="34" charset="0"/>
                <a:ea typeface="Lato" panose="020F0502020204030203" pitchFamily="34" charset="0"/>
                <a:cs typeface="Lato" panose="020F0502020204030203" pitchFamily="34" charset="0"/>
              </a:rPr>
              <a:t>What are history subject leaders’ perceptions of:</a:t>
            </a:r>
          </a:p>
          <a:p>
            <a:pPr marL="0" indent="0">
              <a:buNone/>
            </a:pPr>
            <a:endParaRPr lang="en-GB" sz="1800" dirty="0">
              <a:latin typeface="Lato" panose="020F0502020204030203" pitchFamily="34" charset="0"/>
              <a:ea typeface="Lato" panose="020F0502020204030203" pitchFamily="34" charset="0"/>
              <a:cs typeface="Lato" panose="020F0502020204030203" pitchFamily="34" charset="0"/>
            </a:endParaRPr>
          </a:p>
          <a:p>
            <a:r>
              <a:rPr lang="en-GB" sz="1800" dirty="0">
                <a:latin typeface="Lato" panose="020F0502020204030203" pitchFamily="34" charset="0"/>
                <a:ea typeface="Lato" panose="020F0502020204030203" pitchFamily="34" charset="0"/>
                <a:cs typeface="Lato" panose="020F0502020204030203" pitchFamily="34" charset="0"/>
              </a:rPr>
              <a:t>the factors that influence decision-making in relation to the content selection of the KS1 history curriculum?</a:t>
            </a:r>
          </a:p>
          <a:p>
            <a:r>
              <a:rPr lang="en-GB" sz="1800" dirty="0">
                <a:latin typeface="Lato" panose="020F0502020204030203" pitchFamily="34" charset="0"/>
                <a:ea typeface="Lato" panose="020F0502020204030203" pitchFamily="34" charset="0"/>
                <a:cs typeface="Lato" panose="020F0502020204030203" pitchFamily="34" charset="0"/>
              </a:rPr>
              <a:t>the factors that influence decision-making in relation to content sequencing of the KS1 history curriculum?</a:t>
            </a:r>
          </a:p>
          <a:p>
            <a:r>
              <a:rPr lang="en-GB" sz="1800" dirty="0">
                <a:latin typeface="Lato" panose="020F0502020204030203" pitchFamily="34" charset="0"/>
                <a:ea typeface="Lato" panose="020F0502020204030203" pitchFamily="34" charset="0"/>
                <a:cs typeface="Lato" panose="020F0502020204030203" pitchFamily="34" charset="0"/>
              </a:rPr>
              <a:t>their agency to determine the content and sequencing of the KS1 history curriculum?</a:t>
            </a:r>
          </a:p>
        </p:txBody>
      </p:sp>
    </p:spTree>
    <p:extLst>
      <p:ext uri="{BB962C8B-B14F-4D97-AF65-F5344CB8AC3E}">
        <p14:creationId xmlns:p14="http://schemas.microsoft.com/office/powerpoint/2010/main" val="25115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00B0F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00EB-F4BF-E958-8ADF-440FFFC05E6C}"/>
              </a:ext>
            </a:extLst>
          </p:cNvPr>
          <p:cNvSpPr>
            <a:spLocks noGrp="1"/>
          </p:cNvSpPr>
          <p:nvPr>
            <p:ph type="title"/>
          </p:nvPr>
        </p:nvSpPr>
        <p:spPr>
          <a:xfrm>
            <a:off x="1511896" y="515081"/>
            <a:ext cx="6172200" cy="583574"/>
          </a:xfrm>
          <a:ln>
            <a:solidFill>
              <a:schemeClr val="accent1"/>
            </a:solidFill>
          </a:ln>
        </p:spPr>
        <p:txBody>
          <a:bodyPr>
            <a:normAutofit/>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Research sample: finding the ‘best’ schools</a:t>
            </a:r>
          </a:p>
        </p:txBody>
      </p:sp>
      <p:sp>
        <p:nvSpPr>
          <p:cNvPr id="3" name="Content Placeholder 2">
            <a:extLst>
              <a:ext uri="{FF2B5EF4-FFF2-40B4-BE49-F238E27FC236}">
                <a16:creationId xmlns:a16="http://schemas.microsoft.com/office/drawing/2014/main" id="{C8F5BD7E-8BC1-2241-61F0-4B6252608F07}"/>
              </a:ext>
            </a:extLst>
          </p:cNvPr>
          <p:cNvSpPr>
            <a:spLocks noGrp="1"/>
          </p:cNvSpPr>
          <p:nvPr>
            <p:ph idx="1"/>
          </p:nvPr>
        </p:nvSpPr>
        <p:spPr/>
        <p:txBody>
          <a:bodyPr/>
          <a:lstStyle/>
          <a:p>
            <a:pPr marL="0" indent="0">
              <a:buNone/>
            </a:pPr>
            <a:endParaRPr lang="en-GB" sz="1800" dirty="0">
              <a:latin typeface="Times New Roman" panose="02020603050405020304" pitchFamily="18" charset="0"/>
              <a:cs typeface="Times New Roman" panose="02020603050405020304" pitchFamily="18" charset="0"/>
            </a:endParaRPr>
          </a:p>
          <a:p>
            <a:pPr marL="0" indent="0">
              <a:buNone/>
            </a:pPr>
            <a:endParaRPr lang="en-GB" sz="1800" dirty="0">
              <a:latin typeface="Times New Roman" panose="02020603050405020304" pitchFamily="18" charset="0"/>
              <a:cs typeface="Times New Roman" panose="02020603050405020304" pitchFamily="18" charset="0"/>
            </a:endParaRPr>
          </a:p>
          <a:p>
            <a:pPr marL="0" indent="0">
              <a:buNone/>
            </a:pPr>
            <a:endParaRPr lang="en-GB" dirty="0"/>
          </a:p>
        </p:txBody>
      </p:sp>
      <p:pic>
        <p:nvPicPr>
          <p:cNvPr id="9" name="Picture 8">
            <a:extLst>
              <a:ext uri="{FF2B5EF4-FFF2-40B4-BE49-F238E27FC236}">
                <a16:creationId xmlns:a16="http://schemas.microsoft.com/office/drawing/2014/main" id="{2ABF11AD-06FD-898E-E731-3C42279CAC5C}"/>
              </a:ext>
            </a:extLst>
          </p:cNvPr>
          <p:cNvPicPr>
            <a:picLocks noChangeAspect="1"/>
          </p:cNvPicPr>
          <p:nvPr/>
        </p:nvPicPr>
        <p:blipFill>
          <a:blip r:embed="rId2"/>
          <a:stretch>
            <a:fillRect/>
          </a:stretch>
        </p:blipFill>
        <p:spPr>
          <a:xfrm>
            <a:off x="3745356" y="1834576"/>
            <a:ext cx="3907573" cy="1359849"/>
          </a:xfrm>
          <a:prstGeom prst="rect">
            <a:avLst/>
          </a:prstGeom>
          <a:solidFill>
            <a:schemeClr val="accent5">
              <a:lumMod val="20000"/>
              <a:lumOff val="80000"/>
            </a:schemeClr>
          </a:solidFill>
          <a:ln>
            <a:solidFill>
              <a:schemeClr val="accent1"/>
            </a:solidFill>
          </a:ln>
        </p:spPr>
      </p:pic>
      <p:pic>
        <p:nvPicPr>
          <p:cNvPr id="1028" name="Picture 4">
            <a:extLst>
              <a:ext uri="{FF2B5EF4-FFF2-40B4-BE49-F238E27FC236}">
                <a16:creationId xmlns:a16="http://schemas.microsoft.com/office/drawing/2014/main" id="{C037E8C9-362F-CFB9-39D2-84D8FB9F9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072" y="1707654"/>
            <a:ext cx="2082876"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341E3A-5B60-2C64-008D-31E5C38AE431}"/>
              </a:ext>
            </a:extLst>
          </p:cNvPr>
          <p:cNvSpPr txBox="1"/>
          <p:nvPr/>
        </p:nvSpPr>
        <p:spPr>
          <a:xfrm>
            <a:off x="1511896" y="3219823"/>
            <a:ext cx="1547936" cy="219291"/>
          </a:xfrm>
          <a:prstGeom prst="rect">
            <a:avLst/>
          </a:prstGeom>
          <a:noFill/>
        </p:spPr>
        <p:txBody>
          <a:bodyPr wrap="square" rtlCol="0">
            <a:spAutoFit/>
          </a:bodyPr>
          <a:lstStyle/>
          <a:p>
            <a:r>
              <a:rPr lang="en-GB" sz="825" dirty="0">
                <a:latin typeface="Lato" panose="020F0502020204030203" pitchFamily="34" charset="0"/>
                <a:ea typeface="Lato" panose="020F0502020204030203" pitchFamily="34" charset="0"/>
                <a:cs typeface="Lato" panose="020F0502020204030203" pitchFamily="34" charset="0"/>
              </a:rPr>
              <a:t>Copyright: HA</a:t>
            </a:r>
          </a:p>
        </p:txBody>
      </p:sp>
    </p:spTree>
    <p:extLst>
      <p:ext uri="{BB962C8B-B14F-4D97-AF65-F5344CB8AC3E}">
        <p14:creationId xmlns:p14="http://schemas.microsoft.com/office/powerpoint/2010/main" val="407538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00EB-F4BF-E958-8ADF-440FFFC05E6C}"/>
              </a:ext>
            </a:extLst>
          </p:cNvPr>
          <p:cNvSpPr>
            <a:spLocks noGrp="1"/>
          </p:cNvSpPr>
          <p:nvPr>
            <p:ph type="title"/>
          </p:nvPr>
        </p:nvSpPr>
        <p:spPr>
          <a:xfrm>
            <a:off x="1485900" y="205978"/>
            <a:ext cx="6172200" cy="583574"/>
          </a:xfrm>
          <a:ln>
            <a:solidFill>
              <a:schemeClr val="accent1"/>
            </a:solidFill>
          </a:ln>
        </p:spPr>
        <p:txBody>
          <a:bodyPr>
            <a:normAutofit/>
          </a:bodyPr>
          <a:lstStyle/>
          <a:p>
            <a:r>
              <a:rPr lang="en-GB" sz="2400" b="1" dirty="0">
                <a:solidFill>
                  <a:srgbClr val="0070C0"/>
                </a:solidFill>
                <a:latin typeface="Lato" panose="020F0502020204030203" pitchFamily="34" charset="0"/>
                <a:ea typeface="Lato" panose="020F0502020204030203" pitchFamily="34" charset="0"/>
                <a:cs typeface="Lato" panose="020F0502020204030203" pitchFamily="34" charset="0"/>
              </a:rPr>
              <a:t>Research methods</a:t>
            </a:r>
          </a:p>
        </p:txBody>
      </p:sp>
      <p:pic>
        <p:nvPicPr>
          <p:cNvPr id="5" name="Graphic 4" descr="User with solid fill">
            <a:extLst>
              <a:ext uri="{FF2B5EF4-FFF2-40B4-BE49-F238E27FC236}">
                <a16:creationId xmlns:a16="http://schemas.microsoft.com/office/drawing/2014/main" id="{AF2138F4-B166-3C1F-E0A4-4B7C9AF09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3659" y="1673297"/>
            <a:ext cx="685800" cy="685800"/>
          </a:xfrm>
          <a:prstGeom prst="rect">
            <a:avLst/>
          </a:prstGeom>
        </p:spPr>
      </p:pic>
      <p:pic>
        <p:nvPicPr>
          <p:cNvPr id="7" name="Graphic 6" descr="User with solid fill">
            <a:extLst>
              <a:ext uri="{FF2B5EF4-FFF2-40B4-BE49-F238E27FC236}">
                <a16:creationId xmlns:a16="http://schemas.microsoft.com/office/drawing/2014/main" id="{462CD36E-4E46-673E-79BE-ED78EF118E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4542" y="1693949"/>
            <a:ext cx="685800" cy="685800"/>
          </a:xfrm>
          <a:prstGeom prst="rect">
            <a:avLst/>
          </a:prstGeom>
        </p:spPr>
      </p:pic>
      <p:pic>
        <p:nvPicPr>
          <p:cNvPr id="8" name="Graphic 7" descr="User with solid fill">
            <a:extLst>
              <a:ext uri="{FF2B5EF4-FFF2-40B4-BE49-F238E27FC236}">
                <a16:creationId xmlns:a16="http://schemas.microsoft.com/office/drawing/2014/main" id="{C5CBAC06-A2C0-7820-27E9-3ACAE2752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4421" y="1693526"/>
            <a:ext cx="685800" cy="685800"/>
          </a:xfrm>
          <a:prstGeom prst="rect">
            <a:avLst/>
          </a:prstGeom>
        </p:spPr>
      </p:pic>
      <p:pic>
        <p:nvPicPr>
          <p:cNvPr id="12" name="Graphic 11" descr="User with solid fill">
            <a:extLst>
              <a:ext uri="{FF2B5EF4-FFF2-40B4-BE49-F238E27FC236}">
                <a16:creationId xmlns:a16="http://schemas.microsoft.com/office/drawing/2014/main" id="{7791EE91-EBA5-2C5B-4B96-7F438C4EC2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898" y="1673297"/>
            <a:ext cx="685800" cy="685800"/>
          </a:xfrm>
          <a:prstGeom prst="rect">
            <a:avLst/>
          </a:prstGeom>
        </p:spPr>
      </p:pic>
      <p:pic>
        <p:nvPicPr>
          <p:cNvPr id="6" name="Graphic 5" descr="User with solid fill">
            <a:extLst>
              <a:ext uri="{FF2B5EF4-FFF2-40B4-BE49-F238E27FC236}">
                <a16:creationId xmlns:a16="http://schemas.microsoft.com/office/drawing/2014/main" id="{68B64E45-98BF-1AAF-CBD9-712EB0CF2F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80" y="1664159"/>
            <a:ext cx="685800" cy="685800"/>
          </a:xfrm>
          <a:prstGeom prst="rect">
            <a:avLst/>
          </a:prstGeom>
        </p:spPr>
      </p:pic>
      <p:sp>
        <p:nvSpPr>
          <p:cNvPr id="10" name="Content Placeholder 9">
            <a:extLst>
              <a:ext uri="{FF2B5EF4-FFF2-40B4-BE49-F238E27FC236}">
                <a16:creationId xmlns:a16="http://schemas.microsoft.com/office/drawing/2014/main" id="{9C6FC4EA-31E3-331E-0443-DA39B2C768FA}"/>
              </a:ext>
            </a:extLst>
          </p:cNvPr>
          <p:cNvSpPr>
            <a:spLocks noGrp="1"/>
          </p:cNvSpPr>
          <p:nvPr>
            <p:ph idx="1"/>
          </p:nvPr>
        </p:nvSpPr>
        <p:spPr>
          <a:xfrm>
            <a:off x="1515752" y="3355049"/>
            <a:ext cx="6172200" cy="826547"/>
          </a:xfrm>
        </p:spPr>
        <p:txBody>
          <a:bodyPr>
            <a:normAutofit fontScale="92500"/>
          </a:bodyPr>
          <a:lstStyle/>
          <a:p>
            <a:pPr marL="0" indent="0" algn="ctr">
              <a:buNone/>
            </a:pPr>
            <a:r>
              <a:rPr lang="en-GB" sz="2100" dirty="0">
                <a:latin typeface="Lato" panose="020F0502020204030203" pitchFamily="34" charset="0"/>
                <a:ea typeface="Lato" panose="020F0502020204030203" pitchFamily="34" charset="0"/>
                <a:cs typeface="Lato" panose="020F0502020204030203" pitchFamily="34" charset="0"/>
              </a:rPr>
              <a:t>Semi-structured interviews with five history subject leaders </a:t>
            </a:r>
            <a:r>
              <a:rPr lang="en-GB" sz="2000" dirty="0">
                <a:latin typeface="Lato" panose="020F0502020204030203" pitchFamily="34" charset="0"/>
                <a:ea typeface="Lato" panose="020F0502020204030203" pitchFamily="34" charset="0"/>
                <a:cs typeface="Lato" panose="020F0502020204030203" pitchFamily="34" charset="0"/>
              </a:rPr>
              <a:t>schools awarded a gold Quality Mark award</a:t>
            </a:r>
          </a:p>
          <a:p>
            <a:pPr marL="0" indent="0" algn="ctr">
              <a:buNone/>
            </a:pPr>
            <a:endParaRPr lang="en-GB" sz="2100" dirty="0">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A4A042CD-030C-7644-7E34-3389DB3CD1DD}"/>
              </a:ext>
            </a:extLst>
          </p:cNvPr>
          <p:cNvGraphicFramePr>
            <a:graphicFrameLocks noGrp="1"/>
          </p:cNvGraphicFramePr>
          <p:nvPr>
            <p:extLst>
              <p:ext uri="{D42A27DB-BD31-4B8C-83A1-F6EECF244321}">
                <p14:modId xmlns:p14="http://schemas.microsoft.com/office/powerpoint/2010/main" val="2293269717"/>
              </p:ext>
            </p:extLst>
          </p:nvPr>
        </p:nvGraphicFramePr>
        <p:xfrm>
          <a:off x="1763688" y="2466901"/>
          <a:ext cx="5670630" cy="457673"/>
        </p:xfrm>
        <a:graphic>
          <a:graphicData uri="http://schemas.openxmlformats.org/drawingml/2006/table">
            <a:tbl>
              <a:tblPr firstRow="1" bandRow="1">
                <a:tableStyleId>{5C22544A-7EE6-4342-B048-85BDC9FD1C3A}</a:tableStyleId>
              </a:tblPr>
              <a:tblGrid>
                <a:gridCol w="1134126">
                  <a:extLst>
                    <a:ext uri="{9D8B030D-6E8A-4147-A177-3AD203B41FA5}">
                      <a16:colId xmlns:a16="http://schemas.microsoft.com/office/drawing/2014/main" val="3080932812"/>
                    </a:ext>
                  </a:extLst>
                </a:gridCol>
                <a:gridCol w="1134126">
                  <a:extLst>
                    <a:ext uri="{9D8B030D-6E8A-4147-A177-3AD203B41FA5}">
                      <a16:colId xmlns:a16="http://schemas.microsoft.com/office/drawing/2014/main" val="1593482397"/>
                    </a:ext>
                  </a:extLst>
                </a:gridCol>
                <a:gridCol w="1134126">
                  <a:extLst>
                    <a:ext uri="{9D8B030D-6E8A-4147-A177-3AD203B41FA5}">
                      <a16:colId xmlns:a16="http://schemas.microsoft.com/office/drawing/2014/main" val="2848280346"/>
                    </a:ext>
                  </a:extLst>
                </a:gridCol>
                <a:gridCol w="1134126">
                  <a:extLst>
                    <a:ext uri="{9D8B030D-6E8A-4147-A177-3AD203B41FA5}">
                      <a16:colId xmlns:a16="http://schemas.microsoft.com/office/drawing/2014/main" val="3163019767"/>
                    </a:ext>
                  </a:extLst>
                </a:gridCol>
                <a:gridCol w="1134126">
                  <a:extLst>
                    <a:ext uri="{9D8B030D-6E8A-4147-A177-3AD203B41FA5}">
                      <a16:colId xmlns:a16="http://schemas.microsoft.com/office/drawing/2014/main" val="3263961646"/>
                    </a:ext>
                  </a:extLst>
                </a:gridCol>
              </a:tblGrid>
              <a:tr h="457673">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Alex</a:t>
                      </a:r>
                    </a:p>
                  </a:txBody>
                  <a:tcPr marL="68580" marR="68580" marT="34290" marB="34290"/>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Beth</a:t>
                      </a:r>
                    </a:p>
                  </a:txBody>
                  <a:tcPr marL="68580" marR="68580" marT="34290" marB="34290"/>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Emma</a:t>
                      </a:r>
                    </a:p>
                  </a:txBody>
                  <a:tcPr marL="68580" marR="68580" marT="34290" marB="34290"/>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Freya</a:t>
                      </a:r>
                    </a:p>
                  </a:txBody>
                  <a:tcPr marL="68580" marR="68580" marT="34290" marB="34290"/>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Max</a:t>
                      </a:r>
                    </a:p>
                  </a:txBody>
                  <a:tcPr marL="68580" marR="68580" marT="34290" marB="34290"/>
                </a:tc>
                <a:extLst>
                  <a:ext uri="{0D108BD9-81ED-4DB2-BD59-A6C34878D82A}">
                    <a16:rowId xmlns:a16="http://schemas.microsoft.com/office/drawing/2014/main" val="1949951664"/>
                  </a:ext>
                </a:extLst>
              </a:tr>
            </a:tbl>
          </a:graphicData>
        </a:graphic>
      </p:graphicFrame>
    </p:spTree>
    <p:extLst>
      <p:ext uri="{BB962C8B-B14F-4D97-AF65-F5344CB8AC3E}">
        <p14:creationId xmlns:p14="http://schemas.microsoft.com/office/powerpoint/2010/main" val="128551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713B787F54A8429C2D32E263B53E0B" ma:contentTypeVersion="11" ma:contentTypeDescription="Create a new document." ma:contentTypeScope="" ma:versionID="d9a04cff6d47421a244e82714c96f08c">
  <xsd:schema xmlns:xsd="http://www.w3.org/2001/XMLSchema" xmlns:xs="http://www.w3.org/2001/XMLSchema" xmlns:p="http://schemas.microsoft.com/office/2006/metadata/properties" xmlns:ns2="ddda9a30-c1c2-4f44-b015-09c9695898ce" xmlns:ns3="e06c7fbd-00f0-43b3-ace8-0a94f785836e" targetNamespace="http://schemas.microsoft.com/office/2006/metadata/properties" ma:root="true" ma:fieldsID="7c133e742f20c015e06076a53e07339e" ns2:_="" ns3:_="">
    <xsd:import namespace="ddda9a30-c1c2-4f44-b015-09c9695898ce"/>
    <xsd:import namespace="e06c7fbd-00f0-43b3-ace8-0a94f78583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a9a30-c1c2-4f44-b015-09c969589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e54ded8-d1f2-4abc-bb7c-a39a2d7e3c6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6c7fbd-00f0-43b3-ace8-0a94f785836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b38aa08-8cdf-4599-b70b-3e7ef15eaf6e}" ma:internalName="TaxCatchAll" ma:showField="CatchAllData" ma:web="e06c7fbd-00f0-43b3-ace8-0a94f7858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6c7fbd-00f0-43b3-ace8-0a94f785836e" xsi:nil="true"/>
    <lcf76f155ced4ddcb4097134ff3c332f xmlns="ddda9a30-c1c2-4f44-b015-09c9695898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A0DF93-3FF1-450B-BF81-388DE9E6D9FD}">
  <ds:schemaRefs>
    <ds:schemaRef ds:uri="http://schemas.microsoft.com/sharepoint/v3/contenttype/forms"/>
  </ds:schemaRefs>
</ds:datastoreItem>
</file>

<file path=customXml/itemProps2.xml><?xml version="1.0" encoding="utf-8"?>
<ds:datastoreItem xmlns:ds="http://schemas.openxmlformats.org/officeDocument/2006/customXml" ds:itemID="{2B8F4EDB-C24A-401D-A793-0CA8FBCA5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a9a30-c1c2-4f44-b015-09c9695898ce"/>
    <ds:schemaRef ds:uri="e06c7fbd-00f0-43b3-ace8-0a94f7858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8D78F4-B3C8-4AC5-8737-FCE2F352F396}">
  <ds:schemaRefs>
    <ds:schemaRef ds:uri="b18525ac-8596-4b90-b350-d5188a99d938"/>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e06c7fbd-00f0-43b3-ace8-0a94f785836e"/>
    <ds:schemaRef ds:uri="http://schemas.microsoft.com/office/2006/metadata/properties"/>
    <ds:schemaRef ds:uri="http://purl.org/dc/dcmitype/"/>
    <ds:schemaRef ds:uri="ddda9a30-c1c2-4f44-b015-09c9695898ce"/>
  </ds:schemaRefs>
</ds:datastoreItem>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3815</TotalTime>
  <Words>2358</Words>
  <Application>Microsoft Office PowerPoint</Application>
  <PresentationFormat>On-screen Show (16:9)</PresentationFormat>
  <Paragraphs>160</Paragraphs>
  <Slides>35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Arial Narrow</vt:lpstr>
      <vt:lpstr>Calibri</vt:lpstr>
      <vt:lpstr>GDS Transport</vt:lpstr>
      <vt:lpstr>Lato</vt:lpstr>
      <vt:lpstr>Times New Roman</vt:lpstr>
      <vt:lpstr>Office Theme</vt:lpstr>
      <vt:lpstr>Should we teach Rosa Parks before or after  The Great Fire of London? </vt:lpstr>
      <vt:lpstr>Session Objectives </vt:lpstr>
      <vt:lpstr>Key Stage 1 programme of study</vt:lpstr>
      <vt:lpstr>What does the National Curriculum say? </vt:lpstr>
      <vt:lpstr>What does Ofsted say?</vt:lpstr>
      <vt:lpstr>What did the model history curriculum say?</vt:lpstr>
      <vt:lpstr>My Research Questions</vt:lpstr>
      <vt:lpstr>Research sample: finding the ‘best’ schools</vt:lpstr>
      <vt:lpstr>Research methods</vt:lpstr>
      <vt:lpstr>Let’s build a KS1 curriculum</vt:lpstr>
      <vt:lpstr>PowerPoint Presentation</vt:lpstr>
      <vt:lpstr>What does the National Curriculum say? </vt:lpstr>
      <vt:lpstr>Overall research findings</vt:lpstr>
      <vt:lpstr>Range of scales</vt:lpstr>
      <vt:lpstr>Starting from the known</vt:lpstr>
      <vt:lpstr>Starting from the known</vt:lpstr>
      <vt:lpstr>Why is ‘the known’ important?</vt:lpstr>
      <vt:lpstr>From known to unknown</vt:lpstr>
      <vt:lpstr>Why are expanding scales important?</vt:lpstr>
      <vt:lpstr>Learning outside the classroom</vt:lpstr>
      <vt:lpstr>Phase transition</vt:lpstr>
      <vt:lpstr>Content phase transition: EYFS to Year 1</vt:lpstr>
      <vt:lpstr>Pedagogy phase transition: EYFS to Year 1</vt:lpstr>
      <vt:lpstr>Content phase transition Year 2 to Year 3</vt:lpstr>
      <vt:lpstr>Progression in history</vt:lpstr>
      <vt:lpstr>Progression in enquiry</vt:lpstr>
      <vt:lpstr>Progression in substantive/disciplinary knowledge</vt:lpstr>
      <vt:lpstr>PowerPoint Presentation</vt:lpstr>
      <vt:lpstr>Conclusion</vt:lpstr>
      <vt:lpstr>Questions for discussion</vt:lpstr>
      <vt:lpstr>Reference list</vt:lpstr>
      <vt:lpstr>Emma</vt:lpstr>
      <vt:lpstr>Alex</vt:lpstr>
      <vt:lpstr>Freya</vt:lpstr>
      <vt:lpstr>Max &amp; Beth</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Miss Caroline Lowing</dc:creator>
  <cp:lastModifiedBy>Crawford, Helen</cp:lastModifiedBy>
  <cp:revision>218</cp:revision>
  <cp:lastPrinted>1601-01-01T00:00:00Z</cp:lastPrinted>
  <dcterms:created xsi:type="dcterms:W3CDTF">2002-10-28T13:38:36Z</dcterms:created>
  <dcterms:modified xsi:type="dcterms:W3CDTF">2025-05-07T07:28:17Z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0x01010034713B787F54A8429C2D32E263B53E0B</vt:lpwstr>
  </property>
  <property fmtid="{D5CDD505-2E9C-101B-9397-08002B2CF9AE}" pid="3" name="MediaServiceImageTags">
    <vt:lpwstr/>
  </property>
  <property fmtid="{D5CDD505-2E9C-101B-9397-08002B2CF9AE}" pid="4" name="Order">
    <vt:r8>5846500</vt:r8>
  </property>
  <property fmtid="{D5CDD505-2E9C-101B-9397-08002B2CF9AE}" pid="5" name="TriggerFlowInfo">
    <vt:lpwstr/>
  </property>
  <property fmtid="{D5CDD505-2E9C-101B-9397-08002B2CF9AE}" pid="6" name="ComplianceAssetId">
    <vt:lpwstr/>
  </property>
  <property fmtid="{D5CDD505-2E9C-101B-9397-08002B2CF9AE}" pid="7" name="_ExtendedDescription">
    <vt:lpwstr/>
  </property>
</Properties>
</file>