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63" r:id="rId4"/>
    <p:sldId id="264" r:id="rId5"/>
    <p:sldId id="265" r:id="rId6"/>
    <p:sldId id="271" r:id="rId7"/>
    <p:sldId id="268" r:id="rId8"/>
    <p:sldId id="270" r:id="rId9"/>
    <p:sldId id="269" r:id="rId10"/>
    <p:sldId id="272" r:id="rId11"/>
    <p:sldId id="267" r:id="rId12"/>
    <p:sldId id="273" r:id="rId13"/>
    <p:sldId id="274" r:id="rId14"/>
    <p:sldId id="275" r:id="rId15"/>
    <p:sldId id="276"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EDB5E9-2B6D-CA9F-022E-E24FA117D779}" name="Griffiths, Sarah" initials="GS" userId="S::rmjlsg0@ucl.ac.uk::7746e488-2cea-4862-b56b-78db04b207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24" autoAdjust="0"/>
    <p:restoredTop sz="52497" autoAdjust="0"/>
  </p:normalViewPr>
  <p:slideViewPr>
    <p:cSldViewPr snapToGrid="0">
      <p:cViewPr varScale="1">
        <p:scale>
          <a:sx n="33" d="100"/>
          <a:sy n="33" d="100"/>
        </p:scale>
        <p:origin x="1256" y="3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AC1D3-3C4C-4EC2-80D5-B182F14535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88FF248-10D7-43B1-AD92-8142EEDF27C0}">
      <dgm:prSet/>
      <dgm:spPr/>
      <dgm:t>
        <a:bodyPr/>
        <a:lstStyle/>
        <a:p>
          <a:r>
            <a:rPr lang="en-GB" dirty="0"/>
            <a:t>Develop and evaluate an acceptable, feasible and sustainable approach to </a:t>
          </a:r>
          <a:r>
            <a:rPr lang="en-GB" b="1" dirty="0"/>
            <a:t>primary care led </a:t>
          </a:r>
          <a:r>
            <a:rPr lang="en-GB" dirty="0"/>
            <a:t>post-diagnostic dementia care</a:t>
          </a:r>
          <a:endParaRPr lang="en-US" dirty="0"/>
        </a:p>
      </dgm:t>
    </dgm:pt>
    <dgm:pt modelId="{A70EDDCA-1CD5-4803-AAD2-25CB5AB7D972}" type="parTrans" cxnId="{78111D46-6D42-4BAC-89AA-591E4DDE7907}">
      <dgm:prSet/>
      <dgm:spPr/>
      <dgm:t>
        <a:bodyPr/>
        <a:lstStyle/>
        <a:p>
          <a:endParaRPr lang="en-US"/>
        </a:p>
      </dgm:t>
    </dgm:pt>
    <dgm:pt modelId="{5AEA5F89-79DB-4345-ADB6-7EBC5B7A7EA2}" type="sibTrans" cxnId="{78111D46-6D42-4BAC-89AA-591E4DDE7907}">
      <dgm:prSet/>
      <dgm:spPr/>
      <dgm:t>
        <a:bodyPr/>
        <a:lstStyle/>
        <a:p>
          <a:endParaRPr lang="en-US"/>
        </a:p>
      </dgm:t>
    </dgm:pt>
    <dgm:pt modelId="{1E188E49-5FA8-4837-B109-F88EE1A330C1}">
      <dgm:prSet/>
      <dgm:spPr/>
      <dgm:t>
        <a:bodyPr/>
        <a:lstStyle/>
        <a:p>
          <a:r>
            <a:rPr lang="en-GB" dirty="0"/>
            <a:t>Initial workstreams 1-3: Scoping/mapping existing primary care-led models of long-term conditions and dementia, gathering stakeholder experiences (including people with dementia, carers and practitioners),  intervention development </a:t>
          </a:r>
          <a:endParaRPr lang="en-US" dirty="0"/>
        </a:p>
      </dgm:t>
    </dgm:pt>
    <dgm:pt modelId="{9F1CE815-9914-49CF-9513-F83326E63633}" type="parTrans" cxnId="{7C424FB4-52E5-4469-B6BB-3B23201AB789}">
      <dgm:prSet/>
      <dgm:spPr/>
      <dgm:t>
        <a:bodyPr/>
        <a:lstStyle/>
        <a:p>
          <a:endParaRPr lang="en-US"/>
        </a:p>
      </dgm:t>
    </dgm:pt>
    <dgm:pt modelId="{B1073999-8199-43C4-9945-650AFDACFEBA}" type="sibTrans" cxnId="{7C424FB4-52E5-4469-B6BB-3B23201AB789}">
      <dgm:prSet/>
      <dgm:spPr/>
      <dgm:t>
        <a:bodyPr/>
        <a:lstStyle/>
        <a:p>
          <a:endParaRPr lang="en-US"/>
        </a:p>
      </dgm:t>
    </dgm:pt>
    <dgm:pt modelId="{658D1DAC-094B-4629-94A1-872D3BDCD25A}" type="pres">
      <dgm:prSet presAssocID="{2E4AC1D3-3C4C-4EC2-80D5-B182F145358B}" presName="hierChild1" presStyleCnt="0">
        <dgm:presLayoutVars>
          <dgm:chPref val="1"/>
          <dgm:dir/>
          <dgm:animOne val="branch"/>
          <dgm:animLvl val="lvl"/>
          <dgm:resizeHandles/>
        </dgm:presLayoutVars>
      </dgm:prSet>
      <dgm:spPr/>
    </dgm:pt>
    <dgm:pt modelId="{249181DD-EB03-4D1E-A996-C7519331749E}" type="pres">
      <dgm:prSet presAssocID="{288FF248-10D7-43B1-AD92-8142EEDF27C0}" presName="hierRoot1" presStyleCnt="0"/>
      <dgm:spPr/>
    </dgm:pt>
    <dgm:pt modelId="{11073074-D194-4264-BDBD-A1A6956012D8}" type="pres">
      <dgm:prSet presAssocID="{288FF248-10D7-43B1-AD92-8142EEDF27C0}" presName="composite" presStyleCnt="0"/>
      <dgm:spPr/>
    </dgm:pt>
    <dgm:pt modelId="{0F3E265B-F7AD-47DA-97D7-C555C9A268E8}" type="pres">
      <dgm:prSet presAssocID="{288FF248-10D7-43B1-AD92-8142EEDF27C0}" presName="background" presStyleLbl="node0" presStyleIdx="0" presStyleCnt="2"/>
      <dgm:spPr/>
    </dgm:pt>
    <dgm:pt modelId="{7FBDBFC3-C5A0-4031-BAEE-CDD4CA5C348E}" type="pres">
      <dgm:prSet presAssocID="{288FF248-10D7-43B1-AD92-8142EEDF27C0}" presName="text" presStyleLbl="fgAcc0" presStyleIdx="0" presStyleCnt="2">
        <dgm:presLayoutVars>
          <dgm:chPref val="3"/>
        </dgm:presLayoutVars>
      </dgm:prSet>
      <dgm:spPr/>
    </dgm:pt>
    <dgm:pt modelId="{F8A65883-ECC8-4FA3-B9F6-86F5695A513C}" type="pres">
      <dgm:prSet presAssocID="{288FF248-10D7-43B1-AD92-8142EEDF27C0}" presName="hierChild2" presStyleCnt="0"/>
      <dgm:spPr/>
    </dgm:pt>
    <dgm:pt modelId="{8108A682-C3AF-4819-946B-F087605A879D}" type="pres">
      <dgm:prSet presAssocID="{1E188E49-5FA8-4837-B109-F88EE1A330C1}" presName="hierRoot1" presStyleCnt="0"/>
      <dgm:spPr/>
    </dgm:pt>
    <dgm:pt modelId="{699901AD-22AA-4863-AFC2-21D948C978F1}" type="pres">
      <dgm:prSet presAssocID="{1E188E49-5FA8-4837-B109-F88EE1A330C1}" presName="composite" presStyleCnt="0"/>
      <dgm:spPr/>
    </dgm:pt>
    <dgm:pt modelId="{1D228CE1-8A52-4656-8D9D-F26252C2477A}" type="pres">
      <dgm:prSet presAssocID="{1E188E49-5FA8-4837-B109-F88EE1A330C1}" presName="background" presStyleLbl="node0" presStyleIdx="1" presStyleCnt="2"/>
      <dgm:spPr/>
    </dgm:pt>
    <dgm:pt modelId="{25D0FFCA-3293-4FC5-AB5A-F7C876B6D87F}" type="pres">
      <dgm:prSet presAssocID="{1E188E49-5FA8-4837-B109-F88EE1A330C1}" presName="text" presStyleLbl="fgAcc0" presStyleIdx="1" presStyleCnt="2">
        <dgm:presLayoutVars>
          <dgm:chPref val="3"/>
        </dgm:presLayoutVars>
      </dgm:prSet>
      <dgm:spPr/>
    </dgm:pt>
    <dgm:pt modelId="{1E63AC8C-83C1-4DB4-B366-DC245E63638B}" type="pres">
      <dgm:prSet presAssocID="{1E188E49-5FA8-4837-B109-F88EE1A330C1}" presName="hierChild2" presStyleCnt="0"/>
      <dgm:spPr/>
    </dgm:pt>
  </dgm:ptLst>
  <dgm:cxnLst>
    <dgm:cxn modelId="{D8C1D15C-CFEE-4434-9F03-40E841C72EE7}" type="presOf" srcId="{2E4AC1D3-3C4C-4EC2-80D5-B182F145358B}" destId="{658D1DAC-094B-4629-94A1-872D3BDCD25A}" srcOrd="0" destOrd="0" presId="urn:microsoft.com/office/officeart/2005/8/layout/hierarchy1"/>
    <dgm:cxn modelId="{78111D46-6D42-4BAC-89AA-591E4DDE7907}" srcId="{2E4AC1D3-3C4C-4EC2-80D5-B182F145358B}" destId="{288FF248-10D7-43B1-AD92-8142EEDF27C0}" srcOrd="0" destOrd="0" parTransId="{A70EDDCA-1CD5-4803-AAD2-25CB5AB7D972}" sibTransId="{5AEA5F89-79DB-4345-ADB6-7EBC5B7A7EA2}"/>
    <dgm:cxn modelId="{7C424FB4-52E5-4469-B6BB-3B23201AB789}" srcId="{2E4AC1D3-3C4C-4EC2-80D5-B182F145358B}" destId="{1E188E49-5FA8-4837-B109-F88EE1A330C1}" srcOrd="1" destOrd="0" parTransId="{9F1CE815-9914-49CF-9513-F83326E63633}" sibTransId="{B1073999-8199-43C4-9945-650AFDACFEBA}"/>
    <dgm:cxn modelId="{9A27C0EB-24CC-4929-8554-074A8AC3B0F9}" type="presOf" srcId="{1E188E49-5FA8-4837-B109-F88EE1A330C1}" destId="{25D0FFCA-3293-4FC5-AB5A-F7C876B6D87F}" srcOrd="0" destOrd="0" presId="urn:microsoft.com/office/officeart/2005/8/layout/hierarchy1"/>
    <dgm:cxn modelId="{858CA5FD-5484-4A09-BC76-3EF961C4D420}" type="presOf" srcId="{288FF248-10D7-43B1-AD92-8142EEDF27C0}" destId="{7FBDBFC3-C5A0-4031-BAEE-CDD4CA5C348E}" srcOrd="0" destOrd="0" presId="urn:microsoft.com/office/officeart/2005/8/layout/hierarchy1"/>
    <dgm:cxn modelId="{11BEEED9-7C06-4B33-BC46-1DAFA6FD7E85}" type="presParOf" srcId="{658D1DAC-094B-4629-94A1-872D3BDCD25A}" destId="{249181DD-EB03-4D1E-A996-C7519331749E}" srcOrd="0" destOrd="0" presId="urn:microsoft.com/office/officeart/2005/8/layout/hierarchy1"/>
    <dgm:cxn modelId="{40C714CB-69B1-44C1-BA39-24225A5FB330}" type="presParOf" srcId="{249181DD-EB03-4D1E-A996-C7519331749E}" destId="{11073074-D194-4264-BDBD-A1A6956012D8}" srcOrd="0" destOrd="0" presId="urn:microsoft.com/office/officeart/2005/8/layout/hierarchy1"/>
    <dgm:cxn modelId="{F6D4118F-22EC-464F-95D4-61237DBC661E}" type="presParOf" srcId="{11073074-D194-4264-BDBD-A1A6956012D8}" destId="{0F3E265B-F7AD-47DA-97D7-C555C9A268E8}" srcOrd="0" destOrd="0" presId="urn:microsoft.com/office/officeart/2005/8/layout/hierarchy1"/>
    <dgm:cxn modelId="{4A6A6DE8-7B46-4A91-8321-B5491AEC683E}" type="presParOf" srcId="{11073074-D194-4264-BDBD-A1A6956012D8}" destId="{7FBDBFC3-C5A0-4031-BAEE-CDD4CA5C348E}" srcOrd="1" destOrd="0" presId="urn:microsoft.com/office/officeart/2005/8/layout/hierarchy1"/>
    <dgm:cxn modelId="{820891D3-470E-4C19-A974-7135AF009BB3}" type="presParOf" srcId="{249181DD-EB03-4D1E-A996-C7519331749E}" destId="{F8A65883-ECC8-4FA3-B9F6-86F5695A513C}" srcOrd="1" destOrd="0" presId="urn:microsoft.com/office/officeart/2005/8/layout/hierarchy1"/>
    <dgm:cxn modelId="{1DFD81B5-4D40-4306-981F-5249ABDDEAD0}" type="presParOf" srcId="{658D1DAC-094B-4629-94A1-872D3BDCD25A}" destId="{8108A682-C3AF-4819-946B-F087605A879D}" srcOrd="1" destOrd="0" presId="urn:microsoft.com/office/officeart/2005/8/layout/hierarchy1"/>
    <dgm:cxn modelId="{D99FD6E9-9F38-4B13-BA5D-69C73D6A6359}" type="presParOf" srcId="{8108A682-C3AF-4819-946B-F087605A879D}" destId="{699901AD-22AA-4863-AFC2-21D948C978F1}" srcOrd="0" destOrd="0" presId="urn:microsoft.com/office/officeart/2005/8/layout/hierarchy1"/>
    <dgm:cxn modelId="{B56662CE-0FB9-47F8-9444-9514FCF6A907}" type="presParOf" srcId="{699901AD-22AA-4863-AFC2-21D948C978F1}" destId="{1D228CE1-8A52-4656-8D9D-F26252C2477A}" srcOrd="0" destOrd="0" presId="urn:microsoft.com/office/officeart/2005/8/layout/hierarchy1"/>
    <dgm:cxn modelId="{BB4288BA-7B25-4383-9201-A7FCCBFBE1FD}" type="presParOf" srcId="{699901AD-22AA-4863-AFC2-21D948C978F1}" destId="{25D0FFCA-3293-4FC5-AB5A-F7C876B6D87F}" srcOrd="1" destOrd="0" presId="urn:microsoft.com/office/officeart/2005/8/layout/hierarchy1"/>
    <dgm:cxn modelId="{E7CE8A0D-A8D1-4287-ACCC-51735D824DE3}" type="presParOf" srcId="{8108A682-C3AF-4819-946B-F087605A879D}" destId="{1E63AC8C-83C1-4DB4-B366-DC245E636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127A8-DA34-44EA-A113-248E6068346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6D3F0CE-DC39-4D5A-8571-2905DC4E555F}">
      <dgm:prSet/>
      <dgm:spPr/>
      <dgm:t>
        <a:bodyPr/>
        <a:lstStyle/>
        <a:p>
          <a:r>
            <a:rPr lang="en-GB"/>
            <a:t>Feasibility and implementation of PriDem intervention when delivered in Primary Care Networks (PCNs)</a:t>
          </a:r>
          <a:endParaRPr lang="en-US"/>
        </a:p>
      </dgm:t>
    </dgm:pt>
    <dgm:pt modelId="{5229ECE4-4891-4531-A7F1-6A520C72FC89}" type="parTrans" cxnId="{3DE53940-853C-4A04-98D2-C143AC4A2DCC}">
      <dgm:prSet/>
      <dgm:spPr/>
      <dgm:t>
        <a:bodyPr/>
        <a:lstStyle/>
        <a:p>
          <a:endParaRPr lang="en-US"/>
        </a:p>
      </dgm:t>
    </dgm:pt>
    <dgm:pt modelId="{4E9E3DF4-C356-4E6A-99E2-DBBFC064A3EF}" type="sibTrans" cxnId="{3DE53940-853C-4A04-98D2-C143AC4A2DCC}">
      <dgm:prSet/>
      <dgm:spPr/>
      <dgm:t>
        <a:bodyPr/>
        <a:lstStyle/>
        <a:p>
          <a:endParaRPr lang="en-US"/>
        </a:p>
      </dgm:t>
    </dgm:pt>
    <dgm:pt modelId="{FD795F87-AAA6-418F-84D2-A0DE7A6FE492}">
      <dgm:prSet/>
      <dgm:spPr/>
      <dgm:t>
        <a:bodyPr/>
        <a:lstStyle/>
        <a:p>
          <a:r>
            <a:rPr lang="en-GB"/>
            <a:t>During recruitment phase, exploring research participation challenges and strategies to support inclusion for people with dementia and carers (Shepherd et al., 2020, 2022)</a:t>
          </a:r>
          <a:endParaRPr lang="en-US"/>
        </a:p>
      </dgm:t>
    </dgm:pt>
    <dgm:pt modelId="{7A5A2082-0AF4-4E28-B0A5-8519EB88F2E5}" type="parTrans" cxnId="{92CCF777-3C67-46E8-A16A-C810A866729A}">
      <dgm:prSet/>
      <dgm:spPr/>
      <dgm:t>
        <a:bodyPr/>
        <a:lstStyle/>
        <a:p>
          <a:endParaRPr lang="en-US"/>
        </a:p>
      </dgm:t>
    </dgm:pt>
    <dgm:pt modelId="{7B62B122-86DE-4E19-B1C3-F17BA54D5994}" type="sibTrans" cxnId="{92CCF777-3C67-46E8-A16A-C810A866729A}">
      <dgm:prSet/>
      <dgm:spPr/>
      <dgm:t>
        <a:bodyPr/>
        <a:lstStyle/>
        <a:p>
          <a:endParaRPr lang="en-US"/>
        </a:p>
      </dgm:t>
    </dgm:pt>
    <dgm:pt modelId="{38BA8D41-8956-4348-927A-CE855F72E070}">
      <dgm:prSet/>
      <dgm:spPr/>
      <dgm:t>
        <a:bodyPr/>
        <a:lstStyle/>
        <a:p>
          <a:r>
            <a:rPr lang="en-GB" dirty="0"/>
            <a:t>Research processes informed by Dementia Care Community </a:t>
          </a:r>
          <a:endParaRPr lang="en-US" dirty="0"/>
        </a:p>
      </dgm:t>
    </dgm:pt>
    <dgm:pt modelId="{5B33685F-82BA-4F51-9035-67A26ED654BB}" type="parTrans" cxnId="{73DFC10B-2B94-4E79-9C6D-54172C8B22EA}">
      <dgm:prSet/>
      <dgm:spPr/>
      <dgm:t>
        <a:bodyPr/>
        <a:lstStyle/>
        <a:p>
          <a:endParaRPr lang="en-US"/>
        </a:p>
      </dgm:t>
    </dgm:pt>
    <dgm:pt modelId="{B1CA9D0C-3185-4706-B908-C6AA21FD2F08}" type="sibTrans" cxnId="{73DFC10B-2B94-4E79-9C6D-54172C8B22EA}">
      <dgm:prSet/>
      <dgm:spPr/>
      <dgm:t>
        <a:bodyPr/>
        <a:lstStyle/>
        <a:p>
          <a:endParaRPr lang="en-US"/>
        </a:p>
      </dgm:t>
    </dgm:pt>
    <dgm:pt modelId="{45F696B3-A048-4264-B6E7-03C4960953D4}" type="pres">
      <dgm:prSet presAssocID="{52F127A8-DA34-44EA-A113-248E6068346E}" presName="hierChild1" presStyleCnt="0">
        <dgm:presLayoutVars>
          <dgm:chPref val="1"/>
          <dgm:dir/>
          <dgm:animOne val="branch"/>
          <dgm:animLvl val="lvl"/>
          <dgm:resizeHandles/>
        </dgm:presLayoutVars>
      </dgm:prSet>
      <dgm:spPr/>
    </dgm:pt>
    <dgm:pt modelId="{D0B82AAD-173A-4A20-9915-8324E94731B5}" type="pres">
      <dgm:prSet presAssocID="{A6D3F0CE-DC39-4D5A-8571-2905DC4E555F}" presName="hierRoot1" presStyleCnt="0"/>
      <dgm:spPr/>
    </dgm:pt>
    <dgm:pt modelId="{64DBCCC6-F505-4187-8793-A8627B35244C}" type="pres">
      <dgm:prSet presAssocID="{A6D3F0CE-DC39-4D5A-8571-2905DC4E555F}" presName="composite" presStyleCnt="0"/>
      <dgm:spPr/>
    </dgm:pt>
    <dgm:pt modelId="{80B7D55C-1E39-46EC-B7BA-A97E62994A25}" type="pres">
      <dgm:prSet presAssocID="{A6D3F0CE-DC39-4D5A-8571-2905DC4E555F}" presName="background" presStyleLbl="node0" presStyleIdx="0" presStyleCnt="3"/>
      <dgm:spPr/>
    </dgm:pt>
    <dgm:pt modelId="{FE0F26F0-6E6A-4A32-8B72-66660134F8FF}" type="pres">
      <dgm:prSet presAssocID="{A6D3F0CE-DC39-4D5A-8571-2905DC4E555F}" presName="text" presStyleLbl="fgAcc0" presStyleIdx="0" presStyleCnt="3">
        <dgm:presLayoutVars>
          <dgm:chPref val="3"/>
        </dgm:presLayoutVars>
      </dgm:prSet>
      <dgm:spPr/>
    </dgm:pt>
    <dgm:pt modelId="{B86FB262-E0CC-4C83-AA96-1C96A5FC97D8}" type="pres">
      <dgm:prSet presAssocID="{A6D3F0CE-DC39-4D5A-8571-2905DC4E555F}" presName="hierChild2" presStyleCnt="0"/>
      <dgm:spPr/>
    </dgm:pt>
    <dgm:pt modelId="{33FC4F81-6220-4062-85CA-6D5529624C12}" type="pres">
      <dgm:prSet presAssocID="{FD795F87-AAA6-418F-84D2-A0DE7A6FE492}" presName="hierRoot1" presStyleCnt="0"/>
      <dgm:spPr/>
    </dgm:pt>
    <dgm:pt modelId="{588A08AA-942F-4DA3-8EB8-FC131966AA44}" type="pres">
      <dgm:prSet presAssocID="{FD795F87-AAA6-418F-84D2-A0DE7A6FE492}" presName="composite" presStyleCnt="0"/>
      <dgm:spPr/>
    </dgm:pt>
    <dgm:pt modelId="{1EDF8250-EE3A-47C8-A002-AEC4207D9067}" type="pres">
      <dgm:prSet presAssocID="{FD795F87-AAA6-418F-84D2-A0DE7A6FE492}" presName="background" presStyleLbl="node0" presStyleIdx="1" presStyleCnt="3"/>
      <dgm:spPr/>
    </dgm:pt>
    <dgm:pt modelId="{F34D5CE5-F176-4EE3-A74F-D409E808D3FA}" type="pres">
      <dgm:prSet presAssocID="{FD795F87-AAA6-418F-84D2-A0DE7A6FE492}" presName="text" presStyleLbl="fgAcc0" presStyleIdx="1" presStyleCnt="3">
        <dgm:presLayoutVars>
          <dgm:chPref val="3"/>
        </dgm:presLayoutVars>
      </dgm:prSet>
      <dgm:spPr/>
    </dgm:pt>
    <dgm:pt modelId="{74B67513-ACE7-4040-AD26-8AD946EBEE4A}" type="pres">
      <dgm:prSet presAssocID="{FD795F87-AAA6-418F-84D2-A0DE7A6FE492}" presName="hierChild2" presStyleCnt="0"/>
      <dgm:spPr/>
    </dgm:pt>
    <dgm:pt modelId="{3F9AFB83-F372-4FC7-B853-7AEF8004FEDE}" type="pres">
      <dgm:prSet presAssocID="{38BA8D41-8956-4348-927A-CE855F72E070}" presName="hierRoot1" presStyleCnt="0"/>
      <dgm:spPr/>
    </dgm:pt>
    <dgm:pt modelId="{8381F37E-4206-4FC6-A4AC-FAF4CFA7EE66}" type="pres">
      <dgm:prSet presAssocID="{38BA8D41-8956-4348-927A-CE855F72E070}" presName="composite" presStyleCnt="0"/>
      <dgm:spPr/>
    </dgm:pt>
    <dgm:pt modelId="{AEB5853C-1542-4B9F-A99E-4767C946B9D1}" type="pres">
      <dgm:prSet presAssocID="{38BA8D41-8956-4348-927A-CE855F72E070}" presName="background" presStyleLbl="node0" presStyleIdx="2" presStyleCnt="3"/>
      <dgm:spPr/>
    </dgm:pt>
    <dgm:pt modelId="{E7716CC9-9101-45D5-A201-6B4316987454}" type="pres">
      <dgm:prSet presAssocID="{38BA8D41-8956-4348-927A-CE855F72E070}" presName="text" presStyleLbl="fgAcc0" presStyleIdx="2" presStyleCnt="3">
        <dgm:presLayoutVars>
          <dgm:chPref val="3"/>
        </dgm:presLayoutVars>
      </dgm:prSet>
      <dgm:spPr/>
    </dgm:pt>
    <dgm:pt modelId="{D29AC707-0FF4-4BFC-B29E-1518B13BF1A2}" type="pres">
      <dgm:prSet presAssocID="{38BA8D41-8956-4348-927A-CE855F72E070}" presName="hierChild2" presStyleCnt="0"/>
      <dgm:spPr/>
    </dgm:pt>
  </dgm:ptLst>
  <dgm:cxnLst>
    <dgm:cxn modelId="{73DFC10B-2B94-4E79-9C6D-54172C8B22EA}" srcId="{52F127A8-DA34-44EA-A113-248E6068346E}" destId="{38BA8D41-8956-4348-927A-CE855F72E070}" srcOrd="2" destOrd="0" parTransId="{5B33685F-82BA-4F51-9035-67A26ED654BB}" sibTransId="{B1CA9D0C-3185-4706-B908-C6AA21FD2F08}"/>
    <dgm:cxn modelId="{48FFEB3F-C50A-4A61-A7BA-D4ECACFDE33F}" type="presOf" srcId="{A6D3F0CE-DC39-4D5A-8571-2905DC4E555F}" destId="{FE0F26F0-6E6A-4A32-8B72-66660134F8FF}" srcOrd="0" destOrd="0" presId="urn:microsoft.com/office/officeart/2005/8/layout/hierarchy1"/>
    <dgm:cxn modelId="{3DE53940-853C-4A04-98D2-C143AC4A2DCC}" srcId="{52F127A8-DA34-44EA-A113-248E6068346E}" destId="{A6D3F0CE-DC39-4D5A-8571-2905DC4E555F}" srcOrd="0" destOrd="0" parTransId="{5229ECE4-4891-4531-A7F1-6A520C72FC89}" sibTransId="{4E9E3DF4-C356-4E6A-99E2-DBBFC064A3EF}"/>
    <dgm:cxn modelId="{1F167554-A45B-4EA9-A37A-A22199AD5085}" type="presOf" srcId="{52F127A8-DA34-44EA-A113-248E6068346E}" destId="{45F696B3-A048-4264-B6E7-03C4960953D4}" srcOrd="0" destOrd="0" presId="urn:microsoft.com/office/officeart/2005/8/layout/hierarchy1"/>
    <dgm:cxn modelId="{92CCF777-3C67-46E8-A16A-C810A866729A}" srcId="{52F127A8-DA34-44EA-A113-248E6068346E}" destId="{FD795F87-AAA6-418F-84D2-A0DE7A6FE492}" srcOrd="1" destOrd="0" parTransId="{7A5A2082-0AF4-4E28-B0A5-8519EB88F2E5}" sibTransId="{7B62B122-86DE-4E19-B1C3-F17BA54D5994}"/>
    <dgm:cxn modelId="{CF606BA0-8B41-4ACE-A7F3-C8FB5229027F}" type="presOf" srcId="{FD795F87-AAA6-418F-84D2-A0DE7A6FE492}" destId="{F34D5CE5-F176-4EE3-A74F-D409E808D3FA}" srcOrd="0" destOrd="0" presId="urn:microsoft.com/office/officeart/2005/8/layout/hierarchy1"/>
    <dgm:cxn modelId="{DADDB4E9-5B5E-41CC-BBED-A0052EB5E77C}" type="presOf" srcId="{38BA8D41-8956-4348-927A-CE855F72E070}" destId="{E7716CC9-9101-45D5-A201-6B4316987454}" srcOrd="0" destOrd="0" presId="urn:microsoft.com/office/officeart/2005/8/layout/hierarchy1"/>
    <dgm:cxn modelId="{CB06340C-61FA-478E-ACE3-EC6405E27354}" type="presParOf" srcId="{45F696B3-A048-4264-B6E7-03C4960953D4}" destId="{D0B82AAD-173A-4A20-9915-8324E94731B5}" srcOrd="0" destOrd="0" presId="urn:microsoft.com/office/officeart/2005/8/layout/hierarchy1"/>
    <dgm:cxn modelId="{6047E53D-8137-4F2C-A800-0EADB12FD6A9}" type="presParOf" srcId="{D0B82AAD-173A-4A20-9915-8324E94731B5}" destId="{64DBCCC6-F505-4187-8793-A8627B35244C}" srcOrd="0" destOrd="0" presId="urn:microsoft.com/office/officeart/2005/8/layout/hierarchy1"/>
    <dgm:cxn modelId="{BE394C3B-CBCA-4582-9F22-67A35A0C0086}" type="presParOf" srcId="{64DBCCC6-F505-4187-8793-A8627B35244C}" destId="{80B7D55C-1E39-46EC-B7BA-A97E62994A25}" srcOrd="0" destOrd="0" presId="urn:microsoft.com/office/officeart/2005/8/layout/hierarchy1"/>
    <dgm:cxn modelId="{9953B60E-65BD-4C74-946F-ADF86CAB040D}" type="presParOf" srcId="{64DBCCC6-F505-4187-8793-A8627B35244C}" destId="{FE0F26F0-6E6A-4A32-8B72-66660134F8FF}" srcOrd="1" destOrd="0" presId="urn:microsoft.com/office/officeart/2005/8/layout/hierarchy1"/>
    <dgm:cxn modelId="{A7E315C2-1FAB-45CF-A56C-332523F62DEE}" type="presParOf" srcId="{D0B82AAD-173A-4A20-9915-8324E94731B5}" destId="{B86FB262-E0CC-4C83-AA96-1C96A5FC97D8}" srcOrd="1" destOrd="0" presId="urn:microsoft.com/office/officeart/2005/8/layout/hierarchy1"/>
    <dgm:cxn modelId="{20E6116F-750C-4C27-BD98-52034C40C38D}" type="presParOf" srcId="{45F696B3-A048-4264-B6E7-03C4960953D4}" destId="{33FC4F81-6220-4062-85CA-6D5529624C12}" srcOrd="1" destOrd="0" presId="urn:microsoft.com/office/officeart/2005/8/layout/hierarchy1"/>
    <dgm:cxn modelId="{A150EC87-134A-4EDD-A4E2-11355E2E2C8E}" type="presParOf" srcId="{33FC4F81-6220-4062-85CA-6D5529624C12}" destId="{588A08AA-942F-4DA3-8EB8-FC131966AA44}" srcOrd="0" destOrd="0" presId="urn:microsoft.com/office/officeart/2005/8/layout/hierarchy1"/>
    <dgm:cxn modelId="{66163AE3-CC8F-4198-B2DE-E83FD06E9856}" type="presParOf" srcId="{588A08AA-942F-4DA3-8EB8-FC131966AA44}" destId="{1EDF8250-EE3A-47C8-A002-AEC4207D9067}" srcOrd="0" destOrd="0" presId="urn:microsoft.com/office/officeart/2005/8/layout/hierarchy1"/>
    <dgm:cxn modelId="{DDF34645-1FED-4CD6-9C3F-36C56DED9853}" type="presParOf" srcId="{588A08AA-942F-4DA3-8EB8-FC131966AA44}" destId="{F34D5CE5-F176-4EE3-A74F-D409E808D3FA}" srcOrd="1" destOrd="0" presId="urn:microsoft.com/office/officeart/2005/8/layout/hierarchy1"/>
    <dgm:cxn modelId="{AA7F48E5-3E08-4B35-99FA-58BA97462597}" type="presParOf" srcId="{33FC4F81-6220-4062-85CA-6D5529624C12}" destId="{74B67513-ACE7-4040-AD26-8AD946EBEE4A}" srcOrd="1" destOrd="0" presId="urn:microsoft.com/office/officeart/2005/8/layout/hierarchy1"/>
    <dgm:cxn modelId="{46DF5E79-DD8C-4461-A70F-EC27B46E67B4}" type="presParOf" srcId="{45F696B3-A048-4264-B6E7-03C4960953D4}" destId="{3F9AFB83-F372-4FC7-B853-7AEF8004FEDE}" srcOrd="2" destOrd="0" presId="urn:microsoft.com/office/officeart/2005/8/layout/hierarchy1"/>
    <dgm:cxn modelId="{F5A1E6A2-2FC7-427C-AA85-2F347D998409}" type="presParOf" srcId="{3F9AFB83-F372-4FC7-B853-7AEF8004FEDE}" destId="{8381F37E-4206-4FC6-A4AC-FAF4CFA7EE66}" srcOrd="0" destOrd="0" presId="urn:microsoft.com/office/officeart/2005/8/layout/hierarchy1"/>
    <dgm:cxn modelId="{C79A57C8-19ED-4255-B95F-C59416322298}" type="presParOf" srcId="{8381F37E-4206-4FC6-A4AC-FAF4CFA7EE66}" destId="{AEB5853C-1542-4B9F-A99E-4767C946B9D1}" srcOrd="0" destOrd="0" presId="urn:microsoft.com/office/officeart/2005/8/layout/hierarchy1"/>
    <dgm:cxn modelId="{DC72FD3F-E612-4450-A522-5781458E929E}" type="presParOf" srcId="{8381F37E-4206-4FC6-A4AC-FAF4CFA7EE66}" destId="{E7716CC9-9101-45D5-A201-6B4316987454}" srcOrd="1" destOrd="0" presId="urn:microsoft.com/office/officeart/2005/8/layout/hierarchy1"/>
    <dgm:cxn modelId="{9F0A1800-3B4B-40C3-B4B8-741F5FCA87D2}" type="presParOf" srcId="{3F9AFB83-F372-4FC7-B853-7AEF8004FEDE}" destId="{D29AC707-0FF4-4BFC-B29E-1518B13BF1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0E475-32C8-4D66-BFDA-D076743C983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B5BBE2F-3F2A-4D46-88BC-03208926BD44}">
      <dgm:prSet/>
      <dgm:spPr/>
      <dgm:t>
        <a:bodyPr/>
        <a:lstStyle/>
        <a:p>
          <a:r>
            <a:rPr lang="en-GB" b="1" dirty="0"/>
            <a:t>Recruitment process: </a:t>
          </a:r>
          <a:r>
            <a:rPr lang="en-GB" b="0" dirty="0"/>
            <a:t>Ethical, proactive </a:t>
          </a:r>
          <a:r>
            <a:rPr lang="en-GB" dirty="0"/>
            <a:t>approach - combination of letters and staged follow up phone calls has resulted in 75% recruitment target being reached. We are interested in exploring </a:t>
          </a:r>
          <a:r>
            <a:rPr lang="en-GB" b="1" dirty="0"/>
            <a:t>reasons for actively opting out and learning from this</a:t>
          </a:r>
          <a:endParaRPr lang="en-US" dirty="0"/>
        </a:p>
      </dgm:t>
    </dgm:pt>
    <dgm:pt modelId="{0403696D-51A7-40F2-B7DE-A5AA02841518}" type="parTrans" cxnId="{7440C1C4-D9B1-4703-BB4E-EE9C914915CD}">
      <dgm:prSet/>
      <dgm:spPr/>
      <dgm:t>
        <a:bodyPr/>
        <a:lstStyle/>
        <a:p>
          <a:endParaRPr lang="en-US"/>
        </a:p>
      </dgm:t>
    </dgm:pt>
    <dgm:pt modelId="{850EDE77-B1A5-4E0E-B4A5-AC420A4CDAF1}" type="sibTrans" cxnId="{7440C1C4-D9B1-4703-BB4E-EE9C914915CD}">
      <dgm:prSet/>
      <dgm:spPr/>
      <dgm:t>
        <a:bodyPr/>
        <a:lstStyle/>
        <a:p>
          <a:endParaRPr lang="en-US"/>
        </a:p>
      </dgm:t>
    </dgm:pt>
    <dgm:pt modelId="{4DB64111-0D6A-49EE-A52B-45CE4FA34ED6}">
      <dgm:prSet/>
      <dgm:spPr/>
      <dgm:t>
        <a:bodyPr/>
        <a:lstStyle/>
        <a:p>
          <a:r>
            <a:rPr lang="en-GB" b="1"/>
            <a:t>Data collection: </a:t>
          </a:r>
          <a:r>
            <a:rPr lang="en-GB"/>
            <a:t>Cognitive screening, health and wellbeing questionnaires. Options for virtual/in-person visits. Option for some carer measures to be self-complete/online survey format.  </a:t>
          </a:r>
          <a:r>
            <a:rPr lang="en-GB" b="1"/>
            <a:t>What are the challenges and how can participant experiences be enhanced? </a:t>
          </a:r>
          <a:endParaRPr lang="en-US"/>
        </a:p>
      </dgm:t>
    </dgm:pt>
    <dgm:pt modelId="{4FD90625-D109-4B72-9C38-F8B4751D2739}" type="parTrans" cxnId="{ABD3F9B4-CCB1-410E-B655-CB3D6BB08B61}">
      <dgm:prSet/>
      <dgm:spPr/>
      <dgm:t>
        <a:bodyPr/>
        <a:lstStyle/>
        <a:p>
          <a:endParaRPr lang="en-US"/>
        </a:p>
      </dgm:t>
    </dgm:pt>
    <dgm:pt modelId="{E1CB1AAE-318A-4000-9757-1A7AB08D4A0E}" type="sibTrans" cxnId="{ABD3F9B4-CCB1-410E-B655-CB3D6BB08B61}">
      <dgm:prSet/>
      <dgm:spPr/>
      <dgm:t>
        <a:bodyPr/>
        <a:lstStyle/>
        <a:p>
          <a:endParaRPr lang="en-US"/>
        </a:p>
      </dgm:t>
    </dgm:pt>
    <dgm:pt modelId="{3EA897E9-D2DC-4519-B45D-F666490CB2D0}" type="pres">
      <dgm:prSet presAssocID="{F690E475-32C8-4D66-BFDA-D076743C983A}" presName="linear" presStyleCnt="0">
        <dgm:presLayoutVars>
          <dgm:animLvl val="lvl"/>
          <dgm:resizeHandles val="exact"/>
        </dgm:presLayoutVars>
      </dgm:prSet>
      <dgm:spPr/>
    </dgm:pt>
    <dgm:pt modelId="{EF484AFF-D882-4297-92D1-125449AB38D0}" type="pres">
      <dgm:prSet presAssocID="{FB5BBE2F-3F2A-4D46-88BC-03208926BD44}" presName="parentText" presStyleLbl="node1" presStyleIdx="0" presStyleCnt="2">
        <dgm:presLayoutVars>
          <dgm:chMax val="0"/>
          <dgm:bulletEnabled val="1"/>
        </dgm:presLayoutVars>
      </dgm:prSet>
      <dgm:spPr/>
    </dgm:pt>
    <dgm:pt modelId="{CCB60316-24EF-454E-8C22-CBBD98DD6E66}" type="pres">
      <dgm:prSet presAssocID="{850EDE77-B1A5-4E0E-B4A5-AC420A4CDAF1}" presName="spacer" presStyleCnt="0"/>
      <dgm:spPr/>
    </dgm:pt>
    <dgm:pt modelId="{5A748F4D-806C-4BAC-A8F4-1123FF513DA8}" type="pres">
      <dgm:prSet presAssocID="{4DB64111-0D6A-49EE-A52B-45CE4FA34ED6}" presName="parentText" presStyleLbl="node1" presStyleIdx="1" presStyleCnt="2">
        <dgm:presLayoutVars>
          <dgm:chMax val="0"/>
          <dgm:bulletEnabled val="1"/>
        </dgm:presLayoutVars>
      </dgm:prSet>
      <dgm:spPr/>
    </dgm:pt>
  </dgm:ptLst>
  <dgm:cxnLst>
    <dgm:cxn modelId="{5AC0ED21-4CE3-4A74-AC82-FD767E892095}" type="presOf" srcId="{F690E475-32C8-4D66-BFDA-D076743C983A}" destId="{3EA897E9-D2DC-4519-B45D-F666490CB2D0}" srcOrd="0" destOrd="0" presId="urn:microsoft.com/office/officeart/2005/8/layout/vList2"/>
    <dgm:cxn modelId="{C5420B7A-1E3A-42A3-9B71-86A43812E411}" type="presOf" srcId="{FB5BBE2F-3F2A-4D46-88BC-03208926BD44}" destId="{EF484AFF-D882-4297-92D1-125449AB38D0}" srcOrd="0" destOrd="0" presId="urn:microsoft.com/office/officeart/2005/8/layout/vList2"/>
    <dgm:cxn modelId="{ABD3F9B4-CCB1-410E-B655-CB3D6BB08B61}" srcId="{F690E475-32C8-4D66-BFDA-D076743C983A}" destId="{4DB64111-0D6A-49EE-A52B-45CE4FA34ED6}" srcOrd="1" destOrd="0" parTransId="{4FD90625-D109-4B72-9C38-F8B4751D2739}" sibTransId="{E1CB1AAE-318A-4000-9757-1A7AB08D4A0E}"/>
    <dgm:cxn modelId="{D544D8BF-C45B-42EB-909F-3BCCF99DE8ED}" type="presOf" srcId="{4DB64111-0D6A-49EE-A52B-45CE4FA34ED6}" destId="{5A748F4D-806C-4BAC-A8F4-1123FF513DA8}" srcOrd="0" destOrd="0" presId="urn:microsoft.com/office/officeart/2005/8/layout/vList2"/>
    <dgm:cxn modelId="{7440C1C4-D9B1-4703-BB4E-EE9C914915CD}" srcId="{F690E475-32C8-4D66-BFDA-D076743C983A}" destId="{FB5BBE2F-3F2A-4D46-88BC-03208926BD44}" srcOrd="0" destOrd="0" parTransId="{0403696D-51A7-40F2-B7DE-A5AA02841518}" sibTransId="{850EDE77-B1A5-4E0E-B4A5-AC420A4CDAF1}"/>
    <dgm:cxn modelId="{BA881426-D865-43F6-BB96-CD6D4DDB9989}" type="presParOf" srcId="{3EA897E9-D2DC-4519-B45D-F666490CB2D0}" destId="{EF484AFF-D882-4297-92D1-125449AB38D0}" srcOrd="0" destOrd="0" presId="urn:microsoft.com/office/officeart/2005/8/layout/vList2"/>
    <dgm:cxn modelId="{D87082AA-6BC9-4226-9732-C71BF854630F}" type="presParOf" srcId="{3EA897E9-D2DC-4519-B45D-F666490CB2D0}" destId="{CCB60316-24EF-454E-8C22-CBBD98DD6E66}" srcOrd="1" destOrd="0" presId="urn:microsoft.com/office/officeart/2005/8/layout/vList2"/>
    <dgm:cxn modelId="{46352F81-469B-4027-BFF6-9386EE8FFF55}" type="presParOf" srcId="{3EA897E9-D2DC-4519-B45D-F666490CB2D0}" destId="{5A748F4D-806C-4BAC-A8F4-1123FF513DA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FBBC0-4443-418C-A686-EF4C609E3616}" type="doc">
      <dgm:prSet loTypeId="urn:microsoft.com/office/officeart/2005/8/layout/process1" loCatId="process" qsTypeId="urn:microsoft.com/office/officeart/2005/8/quickstyle/simple2" qsCatId="simple" csTypeId="urn:microsoft.com/office/officeart/2005/8/colors/accent2_1" csCatId="accent2" phldr="1"/>
      <dgm:spPr/>
    </dgm:pt>
    <dgm:pt modelId="{E1D5571C-26F3-45B7-987E-5ABDCE066547}">
      <dgm:prSet phldrT="[Text]" custT="1"/>
      <dgm:spPr/>
      <dgm:t>
        <a:bodyPr/>
        <a:lstStyle/>
        <a:p>
          <a:pPr>
            <a:buNone/>
          </a:pPr>
          <a:r>
            <a:rPr lang="en-GB" sz="2400" b="1" dirty="0"/>
            <a:t>Carer strain</a:t>
          </a:r>
          <a:r>
            <a:rPr lang="en-GB" sz="2400" dirty="0"/>
            <a:t>: Person living with dementia has advanced dementia or does not speak English. We would need carer to take part alongside but carers are </a:t>
          </a:r>
          <a:r>
            <a:rPr lang="en-GB" sz="2400" i="1" dirty="0"/>
            <a:t>‘too busy doing all the dementia care’ </a:t>
          </a:r>
          <a:endParaRPr lang="en-GB" sz="2400" dirty="0"/>
        </a:p>
      </dgm:t>
    </dgm:pt>
    <dgm:pt modelId="{DD262FF0-4A56-436A-8D7E-B3E8D30915D7}" type="parTrans" cxnId="{CF1ED397-7A71-485F-8469-96CC8D71152F}">
      <dgm:prSet/>
      <dgm:spPr/>
      <dgm:t>
        <a:bodyPr/>
        <a:lstStyle/>
        <a:p>
          <a:endParaRPr lang="en-GB"/>
        </a:p>
      </dgm:t>
    </dgm:pt>
    <dgm:pt modelId="{C4D624F9-F817-45E8-B18C-2A506A1DBBDA}" type="sibTrans" cxnId="{CF1ED397-7A71-485F-8469-96CC8D71152F}">
      <dgm:prSet/>
      <dgm:spPr/>
      <dgm:t>
        <a:bodyPr/>
        <a:lstStyle/>
        <a:p>
          <a:endParaRPr lang="en-GB"/>
        </a:p>
      </dgm:t>
    </dgm:pt>
    <dgm:pt modelId="{06936D37-D18C-4721-A2BC-B4AD21331CAB}">
      <dgm:prSet phldrT="[Text]"/>
      <dgm:spPr/>
      <dgm:t>
        <a:bodyPr/>
        <a:lstStyle/>
        <a:p>
          <a:pPr>
            <a:buNone/>
          </a:pPr>
          <a:r>
            <a:rPr lang="en-GB" b="1" dirty="0"/>
            <a:t>Potential strategies: </a:t>
          </a:r>
        </a:p>
        <a:p>
          <a:pPr>
            <a:buNone/>
          </a:pPr>
          <a:r>
            <a:rPr lang="en-GB" i="0" dirty="0"/>
            <a:t>Funding for replacement care</a:t>
          </a:r>
        </a:p>
        <a:p>
          <a:pPr>
            <a:buNone/>
          </a:pPr>
          <a:r>
            <a:rPr lang="en-GB" i="0" dirty="0"/>
            <a:t>Work with carer charities - explore help to engage e.g., sitting service </a:t>
          </a:r>
        </a:p>
        <a:p>
          <a:pPr>
            <a:buNone/>
          </a:pPr>
          <a:r>
            <a:rPr lang="en-GB" i="0" dirty="0"/>
            <a:t>Interpreters and links with local groups who can support research from the start e.g., Bangladeshi Dementia groups </a:t>
          </a:r>
        </a:p>
        <a:p>
          <a:pPr>
            <a:buNone/>
          </a:pPr>
          <a:r>
            <a:rPr lang="en-GB" i="0" dirty="0"/>
            <a:t>Be explicit in study information</a:t>
          </a:r>
        </a:p>
      </dgm:t>
    </dgm:pt>
    <dgm:pt modelId="{555E843F-51E2-41C7-A9E5-AB2872D4A969}" type="parTrans" cxnId="{53279FA0-0F97-4943-85E0-ED894877F0D7}">
      <dgm:prSet/>
      <dgm:spPr/>
      <dgm:t>
        <a:bodyPr/>
        <a:lstStyle/>
        <a:p>
          <a:endParaRPr lang="en-GB"/>
        </a:p>
      </dgm:t>
    </dgm:pt>
    <dgm:pt modelId="{D0FCB42B-5800-4AE3-935A-527BEE667A7F}" type="sibTrans" cxnId="{53279FA0-0F97-4943-85E0-ED894877F0D7}">
      <dgm:prSet/>
      <dgm:spPr/>
      <dgm:t>
        <a:bodyPr/>
        <a:lstStyle/>
        <a:p>
          <a:endParaRPr lang="en-GB"/>
        </a:p>
      </dgm:t>
    </dgm:pt>
    <dgm:pt modelId="{C2DF5A41-BC9D-425C-960D-07BAAD01FB1B}" type="pres">
      <dgm:prSet presAssocID="{E81FBBC0-4443-418C-A686-EF4C609E3616}" presName="Name0" presStyleCnt="0">
        <dgm:presLayoutVars>
          <dgm:dir/>
          <dgm:resizeHandles val="exact"/>
        </dgm:presLayoutVars>
      </dgm:prSet>
      <dgm:spPr/>
    </dgm:pt>
    <dgm:pt modelId="{3F313C42-D97C-475B-B978-92381604EC3B}" type="pres">
      <dgm:prSet presAssocID="{E1D5571C-26F3-45B7-987E-5ABDCE066547}" presName="node" presStyleLbl="node1" presStyleIdx="0" presStyleCnt="2">
        <dgm:presLayoutVars>
          <dgm:bulletEnabled val="1"/>
        </dgm:presLayoutVars>
      </dgm:prSet>
      <dgm:spPr/>
    </dgm:pt>
    <dgm:pt modelId="{2AA12363-C4D5-4212-8251-902302FF3532}" type="pres">
      <dgm:prSet presAssocID="{C4D624F9-F817-45E8-B18C-2A506A1DBBDA}" presName="sibTrans" presStyleLbl="sibTrans2D1" presStyleIdx="0" presStyleCnt="1"/>
      <dgm:spPr/>
    </dgm:pt>
    <dgm:pt modelId="{1381375C-5DEB-4D8F-A134-902EA90C82F2}" type="pres">
      <dgm:prSet presAssocID="{C4D624F9-F817-45E8-B18C-2A506A1DBBDA}" presName="connectorText" presStyleLbl="sibTrans2D1" presStyleIdx="0" presStyleCnt="1"/>
      <dgm:spPr/>
    </dgm:pt>
    <dgm:pt modelId="{A1F6ED1C-233D-4A7B-BA21-72B511F70D0C}" type="pres">
      <dgm:prSet presAssocID="{06936D37-D18C-4721-A2BC-B4AD21331CAB}" presName="node" presStyleLbl="node1" presStyleIdx="1" presStyleCnt="2">
        <dgm:presLayoutVars>
          <dgm:bulletEnabled val="1"/>
        </dgm:presLayoutVars>
      </dgm:prSet>
      <dgm:spPr/>
    </dgm:pt>
  </dgm:ptLst>
  <dgm:cxnLst>
    <dgm:cxn modelId="{8275D32B-FBEF-4938-ABE3-131D2BBD368F}" type="presOf" srcId="{C4D624F9-F817-45E8-B18C-2A506A1DBBDA}" destId="{2AA12363-C4D5-4212-8251-902302FF3532}" srcOrd="0" destOrd="0" presId="urn:microsoft.com/office/officeart/2005/8/layout/process1"/>
    <dgm:cxn modelId="{CF1ED397-7A71-485F-8469-96CC8D71152F}" srcId="{E81FBBC0-4443-418C-A686-EF4C609E3616}" destId="{E1D5571C-26F3-45B7-987E-5ABDCE066547}" srcOrd="0" destOrd="0" parTransId="{DD262FF0-4A56-436A-8D7E-B3E8D30915D7}" sibTransId="{C4D624F9-F817-45E8-B18C-2A506A1DBBDA}"/>
    <dgm:cxn modelId="{C61CD399-54B2-45AE-9401-8F64DCABF097}" type="presOf" srcId="{E81FBBC0-4443-418C-A686-EF4C609E3616}" destId="{C2DF5A41-BC9D-425C-960D-07BAAD01FB1B}" srcOrd="0" destOrd="0" presId="urn:microsoft.com/office/officeart/2005/8/layout/process1"/>
    <dgm:cxn modelId="{38DAFD9D-CCDD-4C37-A213-8BA1BDD59693}" type="presOf" srcId="{C4D624F9-F817-45E8-B18C-2A506A1DBBDA}" destId="{1381375C-5DEB-4D8F-A134-902EA90C82F2}" srcOrd="1" destOrd="0" presId="urn:microsoft.com/office/officeart/2005/8/layout/process1"/>
    <dgm:cxn modelId="{53279FA0-0F97-4943-85E0-ED894877F0D7}" srcId="{E81FBBC0-4443-418C-A686-EF4C609E3616}" destId="{06936D37-D18C-4721-A2BC-B4AD21331CAB}" srcOrd="1" destOrd="0" parTransId="{555E843F-51E2-41C7-A9E5-AB2872D4A969}" sibTransId="{D0FCB42B-5800-4AE3-935A-527BEE667A7F}"/>
    <dgm:cxn modelId="{C6B3EAB2-7C1D-4177-9D20-7C5B26708386}" type="presOf" srcId="{06936D37-D18C-4721-A2BC-B4AD21331CAB}" destId="{A1F6ED1C-233D-4A7B-BA21-72B511F70D0C}" srcOrd="0" destOrd="0" presId="urn:microsoft.com/office/officeart/2005/8/layout/process1"/>
    <dgm:cxn modelId="{C478B4D1-AD3E-4AAF-992A-D8F5137D13F6}" type="presOf" srcId="{E1D5571C-26F3-45B7-987E-5ABDCE066547}" destId="{3F313C42-D97C-475B-B978-92381604EC3B}" srcOrd="0" destOrd="0" presId="urn:microsoft.com/office/officeart/2005/8/layout/process1"/>
    <dgm:cxn modelId="{D5960FB5-92DC-4BC6-85CF-1FEC82D5E9DA}" type="presParOf" srcId="{C2DF5A41-BC9D-425C-960D-07BAAD01FB1B}" destId="{3F313C42-D97C-475B-B978-92381604EC3B}" srcOrd="0" destOrd="0" presId="urn:microsoft.com/office/officeart/2005/8/layout/process1"/>
    <dgm:cxn modelId="{A54E8E0F-6A82-4D7E-B3F9-B8C97DA25C77}" type="presParOf" srcId="{C2DF5A41-BC9D-425C-960D-07BAAD01FB1B}" destId="{2AA12363-C4D5-4212-8251-902302FF3532}" srcOrd="1" destOrd="0" presId="urn:microsoft.com/office/officeart/2005/8/layout/process1"/>
    <dgm:cxn modelId="{9020AB95-1B13-4C8E-9815-0F44E71F875D}" type="presParOf" srcId="{2AA12363-C4D5-4212-8251-902302FF3532}" destId="{1381375C-5DEB-4D8F-A134-902EA90C82F2}" srcOrd="0" destOrd="0" presId="urn:microsoft.com/office/officeart/2005/8/layout/process1"/>
    <dgm:cxn modelId="{D61AC941-E240-4D5E-9BA1-F24D6CCF4B83}" type="presParOf" srcId="{C2DF5A41-BC9D-425C-960D-07BAAD01FB1B}" destId="{A1F6ED1C-233D-4A7B-BA21-72B511F70D0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1FBBC0-4443-418C-A686-EF4C609E3616}" type="doc">
      <dgm:prSet loTypeId="urn:microsoft.com/office/officeart/2005/8/layout/process1" loCatId="process" qsTypeId="urn:microsoft.com/office/officeart/2005/8/quickstyle/simple1" qsCatId="simple" csTypeId="urn:microsoft.com/office/officeart/2005/8/colors/accent3_1" csCatId="accent3" phldr="1"/>
      <dgm:spPr/>
    </dgm:pt>
    <dgm:pt modelId="{E1D5571C-26F3-45B7-987E-5ABDCE066547}">
      <dgm:prSet phldrT="[Text]" custT="1"/>
      <dgm:spPr/>
      <dgm:t>
        <a:bodyPr/>
        <a:lstStyle/>
        <a:p>
          <a:pPr>
            <a:buNone/>
          </a:pPr>
          <a:r>
            <a:rPr lang="en-GB" sz="2400" dirty="0"/>
            <a:t>Person living with dementia gets anxious/distressed when interacting with new people </a:t>
          </a:r>
        </a:p>
      </dgm:t>
    </dgm:pt>
    <dgm:pt modelId="{DD262FF0-4A56-436A-8D7E-B3E8D30915D7}" type="parTrans" cxnId="{CF1ED397-7A71-485F-8469-96CC8D71152F}">
      <dgm:prSet/>
      <dgm:spPr/>
      <dgm:t>
        <a:bodyPr/>
        <a:lstStyle/>
        <a:p>
          <a:endParaRPr lang="en-GB"/>
        </a:p>
      </dgm:t>
    </dgm:pt>
    <dgm:pt modelId="{C4D624F9-F817-45E8-B18C-2A506A1DBBDA}" type="sibTrans" cxnId="{CF1ED397-7A71-485F-8469-96CC8D71152F}">
      <dgm:prSet/>
      <dgm:spPr/>
      <dgm:t>
        <a:bodyPr/>
        <a:lstStyle/>
        <a:p>
          <a:endParaRPr lang="en-GB"/>
        </a:p>
      </dgm:t>
    </dgm:pt>
    <dgm:pt modelId="{06936D37-D18C-4721-A2BC-B4AD21331CAB}">
      <dgm:prSet phldrT="[Text]"/>
      <dgm:spPr/>
      <dgm:t>
        <a:bodyPr/>
        <a:lstStyle/>
        <a:p>
          <a:pPr>
            <a:buNone/>
          </a:pPr>
          <a:r>
            <a:rPr lang="en-GB" b="1" dirty="0"/>
            <a:t>Potential strategies:</a:t>
          </a:r>
        </a:p>
        <a:p>
          <a:pPr>
            <a:buNone/>
          </a:pPr>
          <a:r>
            <a:rPr lang="en-GB" dirty="0"/>
            <a:t>Video version of information sheet could be enhanced improve on this, showing friendly team, examples of other people living with dementia taking part/talking about taking part in research. </a:t>
          </a:r>
        </a:p>
        <a:p>
          <a:pPr>
            <a:buNone/>
          </a:pPr>
          <a:endParaRPr lang="en-GB" dirty="0"/>
        </a:p>
        <a:p>
          <a:pPr>
            <a:buNone/>
          </a:pPr>
          <a:r>
            <a:rPr lang="en-GB" dirty="0"/>
            <a:t>Consider providing training/resources for carers to collect and record data  (depends on nature of data) </a:t>
          </a:r>
          <a:r>
            <a:rPr lang="en-GB" b="1" dirty="0"/>
            <a:t> </a:t>
          </a:r>
        </a:p>
      </dgm:t>
    </dgm:pt>
    <dgm:pt modelId="{555E843F-51E2-41C7-A9E5-AB2872D4A969}" type="parTrans" cxnId="{53279FA0-0F97-4943-85E0-ED894877F0D7}">
      <dgm:prSet/>
      <dgm:spPr/>
      <dgm:t>
        <a:bodyPr/>
        <a:lstStyle/>
        <a:p>
          <a:endParaRPr lang="en-GB"/>
        </a:p>
      </dgm:t>
    </dgm:pt>
    <dgm:pt modelId="{D0FCB42B-5800-4AE3-935A-527BEE667A7F}" type="sibTrans" cxnId="{53279FA0-0F97-4943-85E0-ED894877F0D7}">
      <dgm:prSet/>
      <dgm:spPr/>
      <dgm:t>
        <a:bodyPr/>
        <a:lstStyle/>
        <a:p>
          <a:endParaRPr lang="en-GB"/>
        </a:p>
      </dgm:t>
    </dgm:pt>
    <dgm:pt modelId="{C2DF5A41-BC9D-425C-960D-07BAAD01FB1B}" type="pres">
      <dgm:prSet presAssocID="{E81FBBC0-4443-418C-A686-EF4C609E3616}" presName="Name0" presStyleCnt="0">
        <dgm:presLayoutVars>
          <dgm:dir/>
          <dgm:resizeHandles val="exact"/>
        </dgm:presLayoutVars>
      </dgm:prSet>
      <dgm:spPr/>
    </dgm:pt>
    <dgm:pt modelId="{3F313C42-D97C-475B-B978-92381604EC3B}" type="pres">
      <dgm:prSet presAssocID="{E1D5571C-26F3-45B7-987E-5ABDCE066547}" presName="node" presStyleLbl="node1" presStyleIdx="0" presStyleCnt="2">
        <dgm:presLayoutVars>
          <dgm:bulletEnabled val="1"/>
        </dgm:presLayoutVars>
      </dgm:prSet>
      <dgm:spPr/>
    </dgm:pt>
    <dgm:pt modelId="{2AA12363-C4D5-4212-8251-902302FF3532}" type="pres">
      <dgm:prSet presAssocID="{C4D624F9-F817-45E8-B18C-2A506A1DBBDA}" presName="sibTrans" presStyleLbl="sibTrans2D1" presStyleIdx="0" presStyleCnt="1"/>
      <dgm:spPr/>
    </dgm:pt>
    <dgm:pt modelId="{1381375C-5DEB-4D8F-A134-902EA90C82F2}" type="pres">
      <dgm:prSet presAssocID="{C4D624F9-F817-45E8-B18C-2A506A1DBBDA}" presName="connectorText" presStyleLbl="sibTrans2D1" presStyleIdx="0" presStyleCnt="1"/>
      <dgm:spPr/>
    </dgm:pt>
    <dgm:pt modelId="{A1F6ED1C-233D-4A7B-BA21-72B511F70D0C}" type="pres">
      <dgm:prSet presAssocID="{06936D37-D18C-4721-A2BC-B4AD21331CAB}" presName="node" presStyleLbl="node1" presStyleIdx="1" presStyleCnt="2">
        <dgm:presLayoutVars>
          <dgm:bulletEnabled val="1"/>
        </dgm:presLayoutVars>
      </dgm:prSet>
      <dgm:spPr/>
    </dgm:pt>
  </dgm:ptLst>
  <dgm:cxnLst>
    <dgm:cxn modelId="{8275D32B-FBEF-4938-ABE3-131D2BBD368F}" type="presOf" srcId="{C4D624F9-F817-45E8-B18C-2A506A1DBBDA}" destId="{2AA12363-C4D5-4212-8251-902302FF3532}" srcOrd="0" destOrd="0" presId="urn:microsoft.com/office/officeart/2005/8/layout/process1"/>
    <dgm:cxn modelId="{CF1ED397-7A71-485F-8469-96CC8D71152F}" srcId="{E81FBBC0-4443-418C-A686-EF4C609E3616}" destId="{E1D5571C-26F3-45B7-987E-5ABDCE066547}" srcOrd="0" destOrd="0" parTransId="{DD262FF0-4A56-436A-8D7E-B3E8D30915D7}" sibTransId="{C4D624F9-F817-45E8-B18C-2A506A1DBBDA}"/>
    <dgm:cxn modelId="{C61CD399-54B2-45AE-9401-8F64DCABF097}" type="presOf" srcId="{E81FBBC0-4443-418C-A686-EF4C609E3616}" destId="{C2DF5A41-BC9D-425C-960D-07BAAD01FB1B}" srcOrd="0" destOrd="0" presId="urn:microsoft.com/office/officeart/2005/8/layout/process1"/>
    <dgm:cxn modelId="{38DAFD9D-CCDD-4C37-A213-8BA1BDD59693}" type="presOf" srcId="{C4D624F9-F817-45E8-B18C-2A506A1DBBDA}" destId="{1381375C-5DEB-4D8F-A134-902EA90C82F2}" srcOrd="1" destOrd="0" presId="urn:microsoft.com/office/officeart/2005/8/layout/process1"/>
    <dgm:cxn modelId="{53279FA0-0F97-4943-85E0-ED894877F0D7}" srcId="{E81FBBC0-4443-418C-A686-EF4C609E3616}" destId="{06936D37-D18C-4721-A2BC-B4AD21331CAB}" srcOrd="1" destOrd="0" parTransId="{555E843F-51E2-41C7-A9E5-AB2872D4A969}" sibTransId="{D0FCB42B-5800-4AE3-935A-527BEE667A7F}"/>
    <dgm:cxn modelId="{C6B3EAB2-7C1D-4177-9D20-7C5B26708386}" type="presOf" srcId="{06936D37-D18C-4721-A2BC-B4AD21331CAB}" destId="{A1F6ED1C-233D-4A7B-BA21-72B511F70D0C}" srcOrd="0" destOrd="0" presId="urn:microsoft.com/office/officeart/2005/8/layout/process1"/>
    <dgm:cxn modelId="{C478B4D1-AD3E-4AAF-992A-D8F5137D13F6}" type="presOf" srcId="{E1D5571C-26F3-45B7-987E-5ABDCE066547}" destId="{3F313C42-D97C-475B-B978-92381604EC3B}" srcOrd="0" destOrd="0" presId="urn:microsoft.com/office/officeart/2005/8/layout/process1"/>
    <dgm:cxn modelId="{D5960FB5-92DC-4BC6-85CF-1FEC82D5E9DA}" type="presParOf" srcId="{C2DF5A41-BC9D-425C-960D-07BAAD01FB1B}" destId="{3F313C42-D97C-475B-B978-92381604EC3B}" srcOrd="0" destOrd="0" presId="urn:microsoft.com/office/officeart/2005/8/layout/process1"/>
    <dgm:cxn modelId="{A54E8E0F-6A82-4D7E-B3F9-B8C97DA25C77}" type="presParOf" srcId="{C2DF5A41-BC9D-425C-960D-07BAAD01FB1B}" destId="{2AA12363-C4D5-4212-8251-902302FF3532}" srcOrd="1" destOrd="0" presId="urn:microsoft.com/office/officeart/2005/8/layout/process1"/>
    <dgm:cxn modelId="{9020AB95-1B13-4C8E-9815-0F44E71F875D}" type="presParOf" srcId="{2AA12363-C4D5-4212-8251-902302FF3532}" destId="{1381375C-5DEB-4D8F-A134-902EA90C82F2}" srcOrd="0" destOrd="0" presId="urn:microsoft.com/office/officeart/2005/8/layout/process1"/>
    <dgm:cxn modelId="{D61AC941-E240-4D5E-9BA1-F24D6CCF4B83}" type="presParOf" srcId="{C2DF5A41-BC9D-425C-960D-07BAAD01FB1B}" destId="{A1F6ED1C-233D-4A7B-BA21-72B511F70D0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1FBBC0-4443-418C-A686-EF4C609E3616}" type="doc">
      <dgm:prSet loTypeId="urn:microsoft.com/office/officeart/2005/8/layout/process1" loCatId="process" qsTypeId="urn:microsoft.com/office/officeart/2005/8/quickstyle/simple1" qsCatId="simple" csTypeId="urn:microsoft.com/office/officeart/2005/8/colors/accent1_1" csCatId="accent1" phldr="1"/>
      <dgm:spPr/>
    </dgm:pt>
    <dgm:pt modelId="{06936D37-D18C-4721-A2BC-B4AD21331CAB}">
      <dgm:prSet phldrT="[Text]"/>
      <dgm:spPr/>
      <dgm:t>
        <a:bodyPr/>
        <a:lstStyle/>
        <a:p>
          <a:pPr>
            <a:buNone/>
          </a:pPr>
          <a:r>
            <a:rPr lang="en-GB" b="1" dirty="0"/>
            <a:t>Thoughts:</a:t>
          </a:r>
        </a:p>
        <a:p>
          <a:pPr>
            <a:buNone/>
          </a:pPr>
          <a:r>
            <a:rPr lang="en-GB" dirty="0"/>
            <a:t>Tried to limit use of ‘dementia’ in study information but it is in the title of the research</a:t>
          </a:r>
        </a:p>
        <a:p>
          <a:pPr>
            <a:buNone/>
          </a:pPr>
          <a:r>
            <a:rPr lang="en-GB" dirty="0"/>
            <a:t>Support from carers on terminology</a:t>
          </a:r>
        </a:p>
        <a:p>
          <a:pPr>
            <a:buNone/>
          </a:pPr>
          <a:r>
            <a:rPr lang="en-GB" dirty="0"/>
            <a:t>When the person is in denial, carers have also old us that it means they do not get support for themselves. </a:t>
          </a:r>
          <a:endParaRPr lang="en-GB" b="1" dirty="0"/>
        </a:p>
      </dgm:t>
    </dgm:pt>
    <dgm:pt modelId="{555E843F-51E2-41C7-A9E5-AB2872D4A969}" type="parTrans" cxnId="{53279FA0-0F97-4943-85E0-ED894877F0D7}">
      <dgm:prSet/>
      <dgm:spPr/>
      <dgm:t>
        <a:bodyPr/>
        <a:lstStyle/>
        <a:p>
          <a:endParaRPr lang="en-GB"/>
        </a:p>
      </dgm:t>
    </dgm:pt>
    <dgm:pt modelId="{D0FCB42B-5800-4AE3-935A-527BEE667A7F}" type="sibTrans" cxnId="{53279FA0-0F97-4943-85E0-ED894877F0D7}">
      <dgm:prSet/>
      <dgm:spPr/>
      <dgm:t>
        <a:bodyPr/>
        <a:lstStyle/>
        <a:p>
          <a:endParaRPr lang="en-GB"/>
        </a:p>
      </dgm:t>
    </dgm:pt>
    <dgm:pt modelId="{9E1874E7-379D-4040-A60C-BD7FFB4453FB}">
      <dgm:prSet/>
      <dgm:spPr/>
      <dgm:t>
        <a:bodyPr/>
        <a:lstStyle/>
        <a:p>
          <a:pPr>
            <a:buNone/>
          </a:pPr>
          <a:r>
            <a:rPr lang="en-GB" dirty="0"/>
            <a:t>Person living with dementia is in denial and it would be too distressing to take part</a:t>
          </a:r>
        </a:p>
      </dgm:t>
    </dgm:pt>
    <dgm:pt modelId="{B7DB8E09-E46F-4A02-8E76-80AC3E817115}" type="parTrans" cxnId="{2A06F1B6-7386-4EFD-9D4A-3374C87ABC54}">
      <dgm:prSet/>
      <dgm:spPr/>
      <dgm:t>
        <a:bodyPr/>
        <a:lstStyle/>
        <a:p>
          <a:endParaRPr lang="en-GB"/>
        </a:p>
      </dgm:t>
    </dgm:pt>
    <dgm:pt modelId="{F2D78D9C-9050-446D-A096-1E8DD7BF0FD4}" type="sibTrans" cxnId="{2A06F1B6-7386-4EFD-9D4A-3374C87ABC54}">
      <dgm:prSet/>
      <dgm:spPr/>
      <dgm:t>
        <a:bodyPr/>
        <a:lstStyle/>
        <a:p>
          <a:endParaRPr lang="en-GB"/>
        </a:p>
      </dgm:t>
    </dgm:pt>
    <dgm:pt modelId="{C2DF5A41-BC9D-425C-960D-07BAAD01FB1B}" type="pres">
      <dgm:prSet presAssocID="{E81FBBC0-4443-418C-A686-EF4C609E3616}" presName="Name0" presStyleCnt="0">
        <dgm:presLayoutVars>
          <dgm:dir/>
          <dgm:resizeHandles val="exact"/>
        </dgm:presLayoutVars>
      </dgm:prSet>
      <dgm:spPr/>
    </dgm:pt>
    <dgm:pt modelId="{E3E6DB06-3236-4F25-AA40-B67A1C3428EC}" type="pres">
      <dgm:prSet presAssocID="{9E1874E7-379D-4040-A60C-BD7FFB4453FB}" presName="node" presStyleLbl="node1" presStyleIdx="0" presStyleCnt="2">
        <dgm:presLayoutVars>
          <dgm:bulletEnabled val="1"/>
        </dgm:presLayoutVars>
      </dgm:prSet>
      <dgm:spPr/>
    </dgm:pt>
    <dgm:pt modelId="{8DB06D90-FC7E-4AE9-A178-C709DD769C65}" type="pres">
      <dgm:prSet presAssocID="{F2D78D9C-9050-446D-A096-1E8DD7BF0FD4}" presName="sibTrans" presStyleLbl="sibTrans2D1" presStyleIdx="0" presStyleCnt="1"/>
      <dgm:spPr/>
    </dgm:pt>
    <dgm:pt modelId="{3C0A5638-4ADD-45A9-B48A-ADCB3F265144}" type="pres">
      <dgm:prSet presAssocID="{F2D78D9C-9050-446D-A096-1E8DD7BF0FD4}" presName="connectorText" presStyleLbl="sibTrans2D1" presStyleIdx="0" presStyleCnt="1"/>
      <dgm:spPr/>
    </dgm:pt>
    <dgm:pt modelId="{A1F6ED1C-233D-4A7B-BA21-72B511F70D0C}" type="pres">
      <dgm:prSet presAssocID="{06936D37-D18C-4721-A2BC-B4AD21331CAB}" presName="node" presStyleLbl="node1" presStyleIdx="1" presStyleCnt="2">
        <dgm:presLayoutVars>
          <dgm:bulletEnabled val="1"/>
        </dgm:presLayoutVars>
      </dgm:prSet>
      <dgm:spPr/>
    </dgm:pt>
  </dgm:ptLst>
  <dgm:cxnLst>
    <dgm:cxn modelId="{BB692C24-EA9F-4D8C-9193-207728FAA698}" type="presOf" srcId="{9E1874E7-379D-4040-A60C-BD7FFB4453FB}" destId="{E3E6DB06-3236-4F25-AA40-B67A1C3428EC}" srcOrd="0" destOrd="0" presId="urn:microsoft.com/office/officeart/2005/8/layout/process1"/>
    <dgm:cxn modelId="{1564C42F-9C5E-4325-9339-A7E3D6CF592E}" type="presOf" srcId="{F2D78D9C-9050-446D-A096-1E8DD7BF0FD4}" destId="{8DB06D90-FC7E-4AE9-A178-C709DD769C65}" srcOrd="0" destOrd="0" presId="urn:microsoft.com/office/officeart/2005/8/layout/process1"/>
    <dgm:cxn modelId="{C61CD399-54B2-45AE-9401-8F64DCABF097}" type="presOf" srcId="{E81FBBC0-4443-418C-A686-EF4C609E3616}" destId="{C2DF5A41-BC9D-425C-960D-07BAAD01FB1B}" srcOrd="0" destOrd="0" presId="urn:microsoft.com/office/officeart/2005/8/layout/process1"/>
    <dgm:cxn modelId="{53279FA0-0F97-4943-85E0-ED894877F0D7}" srcId="{E81FBBC0-4443-418C-A686-EF4C609E3616}" destId="{06936D37-D18C-4721-A2BC-B4AD21331CAB}" srcOrd="1" destOrd="0" parTransId="{555E843F-51E2-41C7-A9E5-AB2872D4A969}" sibTransId="{D0FCB42B-5800-4AE3-935A-527BEE667A7F}"/>
    <dgm:cxn modelId="{E80327A9-573D-4551-98DE-E26D61E5E20B}" type="presOf" srcId="{F2D78D9C-9050-446D-A096-1E8DD7BF0FD4}" destId="{3C0A5638-4ADD-45A9-B48A-ADCB3F265144}" srcOrd="1" destOrd="0" presId="urn:microsoft.com/office/officeart/2005/8/layout/process1"/>
    <dgm:cxn modelId="{C6B3EAB2-7C1D-4177-9D20-7C5B26708386}" type="presOf" srcId="{06936D37-D18C-4721-A2BC-B4AD21331CAB}" destId="{A1F6ED1C-233D-4A7B-BA21-72B511F70D0C}" srcOrd="0" destOrd="0" presId="urn:microsoft.com/office/officeart/2005/8/layout/process1"/>
    <dgm:cxn modelId="{2A06F1B6-7386-4EFD-9D4A-3374C87ABC54}" srcId="{E81FBBC0-4443-418C-A686-EF4C609E3616}" destId="{9E1874E7-379D-4040-A60C-BD7FFB4453FB}" srcOrd="0" destOrd="0" parTransId="{B7DB8E09-E46F-4A02-8E76-80AC3E817115}" sibTransId="{F2D78D9C-9050-446D-A096-1E8DD7BF0FD4}"/>
    <dgm:cxn modelId="{C358B888-4F13-4B24-9BCE-B8F0B3B8BB52}" type="presParOf" srcId="{C2DF5A41-BC9D-425C-960D-07BAAD01FB1B}" destId="{E3E6DB06-3236-4F25-AA40-B67A1C3428EC}" srcOrd="0" destOrd="0" presId="urn:microsoft.com/office/officeart/2005/8/layout/process1"/>
    <dgm:cxn modelId="{4A87AE35-AD3B-459F-BBF6-06D4641FBBC7}" type="presParOf" srcId="{C2DF5A41-BC9D-425C-960D-07BAAD01FB1B}" destId="{8DB06D90-FC7E-4AE9-A178-C709DD769C65}" srcOrd="1" destOrd="0" presId="urn:microsoft.com/office/officeart/2005/8/layout/process1"/>
    <dgm:cxn modelId="{4764CAD7-D3BB-43B2-AB8B-1D502BAB8ECD}" type="presParOf" srcId="{8DB06D90-FC7E-4AE9-A178-C709DD769C65}" destId="{3C0A5638-4ADD-45A9-B48A-ADCB3F265144}" srcOrd="0" destOrd="0" presId="urn:microsoft.com/office/officeart/2005/8/layout/process1"/>
    <dgm:cxn modelId="{D61AC941-E240-4D5E-9BA1-F24D6CCF4B83}" type="presParOf" srcId="{C2DF5A41-BC9D-425C-960D-07BAAD01FB1B}" destId="{A1F6ED1C-233D-4A7B-BA21-72B511F70D0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6E021B-AE08-4F04-AC8D-CA889F55846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8980EBE-965E-4B6C-847B-854E0FACC6EC}">
      <dgm:prSet/>
      <dgm:spPr/>
      <dgm:t>
        <a:bodyPr/>
        <a:lstStyle/>
        <a:p>
          <a:r>
            <a:rPr lang="en-GB"/>
            <a:t>Standardised wording can be complex leading researchers to approach in different ways. Is the data valid? (Resonates with </a:t>
          </a:r>
          <a:r>
            <a:rPr lang="en-GB" i="1"/>
            <a:t>Jones et al., 2022) </a:t>
          </a:r>
          <a:endParaRPr lang="en-US"/>
        </a:p>
      </dgm:t>
    </dgm:pt>
    <dgm:pt modelId="{96A11029-BEB1-4793-87AA-86F9799458AE}" type="parTrans" cxnId="{00C68734-70F3-4834-8E43-5E0E6C487FEE}">
      <dgm:prSet/>
      <dgm:spPr/>
      <dgm:t>
        <a:bodyPr/>
        <a:lstStyle/>
        <a:p>
          <a:endParaRPr lang="en-US"/>
        </a:p>
      </dgm:t>
    </dgm:pt>
    <dgm:pt modelId="{FE07DD99-9A56-4EE0-A1B2-140EF7420EF0}" type="sibTrans" cxnId="{00C68734-70F3-4834-8E43-5E0E6C487FEE}">
      <dgm:prSet/>
      <dgm:spPr/>
      <dgm:t>
        <a:bodyPr/>
        <a:lstStyle/>
        <a:p>
          <a:endParaRPr lang="en-US"/>
        </a:p>
      </dgm:t>
    </dgm:pt>
    <dgm:pt modelId="{B21FDE00-7165-4F58-AF8B-24E35F408679}">
      <dgm:prSet/>
      <dgm:spPr/>
      <dgm:t>
        <a:bodyPr/>
        <a:lstStyle/>
        <a:p>
          <a:r>
            <a:rPr lang="en-GB"/>
            <a:t>Proxy QoL measures can be problematic</a:t>
          </a:r>
          <a:endParaRPr lang="en-US"/>
        </a:p>
      </dgm:t>
    </dgm:pt>
    <dgm:pt modelId="{08FE66EA-C01A-47E2-99C1-9E83EAB6A36A}" type="parTrans" cxnId="{29AA0C79-DDAD-4F6E-8F27-DF507A16B5A3}">
      <dgm:prSet/>
      <dgm:spPr/>
      <dgm:t>
        <a:bodyPr/>
        <a:lstStyle/>
        <a:p>
          <a:endParaRPr lang="en-US"/>
        </a:p>
      </dgm:t>
    </dgm:pt>
    <dgm:pt modelId="{F0BB6C64-D158-4023-A1BC-F3263095D301}" type="sibTrans" cxnId="{29AA0C79-DDAD-4F6E-8F27-DF507A16B5A3}">
      <dgm:prSet/>
      <dgm:spPr/>
      <dgm:t>
        <a:bodyPr/>
        <a:lstStyle/>
        <a:p>
          <a:endParaRPr lang="en-US"/>
        </a:p>
      </dgm:t>
    </dgm:pt>
    <dgm:pt modelId="{2C43DCB5-F824-46BD-88E9-334CC4E7FDDE}">
      <dgm:prSet/>
      <dgm:spPr/>
      <dgm:t>
        <a:bodyPr/>
        <a:lstStyle/>
        <a:p>
          <a:r>
            <a:rPr lang="en-GB"/>
            <a:t>Discomfort felt by researchers and participants</a:t>
          </a:r>
          <a:endParaRPr lang="en-US"/>
        </a:p>
      </dgm:t>
    </dgm:pt>
    <dgm:pt modelId="{DA8CBF61-58A9-40BF-8720-4F5CF8CB14CE}" type="parTrans" cxnId="{B3591396-9431-4043-8A7B-F0981923F7FF}">
      <dgm:prSet/>
      <dgm:spPr/>
      <dgm:t>
        <a:bodyPr/>
        <a:lstStyle/>
        <a:p>
          <a:endParaRPr lang="en-US"/>
        </a:p>
      </dgm:t>
    </dgm:pt>
    <dgm:pt modelId="{CDF192E0-D7B8-48BE-8885-5D93067E2A6F}" type="sibTrans" cxnId="{B3591396-9431-4043-8A7B-F0981923F7FF}">
      <dgm:prSet/>
      <dgm:spPr/>
      <dgm:t>
        <a:bodyPr/>
        <a:lstStyle/>
        <a:p>
          <a:endParaRPr lang="en-US"/>
        </a:p>
      </dgm:t>
    </dgm:pt>
    <dgm:pt modelId="{3EDC939F-4FFE-4A27-836D-CEB3E28F2ED2}">
      <dgm:prSet/>
      <dgm:spPr/>
      <dgm:t>
        <a:bodyPr/>
        <a:lstStyle/>
        <a:p>
          <a:r>
            <a:rPr lang="en-GB" dirty="0"/>
            <a:t>Highlights need for researcher training/support, continued consideration of participant emotional burden and appropriate outcome measures</a:t>
          </a:r>
          <a:endParaRPr lang="en-US" dirty="0"/>
        </a:p>
      </dgm:t>
    </dgm:pt>
    <dgm:pt modelId="{1C35A304-F780-4BEB-8392-BC9CB1B73AD9}" type="parTrans" cxnId="{0C398E02-4A99-41BC-936C-B69398C77295}">
      <dgm:prSet/>
      <dgm:spPr/>
      <dgm:t>
        <a:bodyPr/>
        <a:lstStyle/>
        <a:p>
          <a:endParaRPr lang="en-US"/>
        </a:p>
      </dgm:t>
    </dgm:pt>
    <dgm:pt modelId="{E974F6AF-E0B4-4DE2-88C8-EA7F21878C81}" type="sibTrans" cxnId="{0C398E02-4A99-41BC-936C-B69398C77295}">
      <dgm:prSet/>
      <dgm:spPr/>
      <dgm:t>
        <a:bodyPr/>
        <a:lstStyle/>
        <a:p>
          <a:endParaRPr lang="en-US"/>
        </a:p>
      </dgm:t>
    </dgm:pt>
    <dgm:pt modelId="{A66DE91A-C94C-46CC-A130-879CDD6B5296}" type="pres">
      <dgm:prSet presAssocID="{AF6E021B-AE08-4F04-AC8D-CA889F55846A}" presName="vert0" presStyleCnt="0">
        <dgm:presLayoutVars>
          <dgm:dir/>
          <dgm:animOne val="branch"/>
          <dgm:animLvl val="lvl"/>
        </dgm:presLayoutVars>
      </dgm:prSet>
      <dgm:spPr/>
    </dgm:pt>
    <dgm:pt modelId="{C924218B-DACB-4AFF-8D5F-F14E54AE6F9F}" type="pres">
      <dgm:prSet presAssocID="{E8980EBE-965E-4B6C-847B-854E0FACC6EC}" presName="thickLine" presStyleLbl="alignNode1" presStyleIdx="0" presStyleCnt="4"/>
      <dgm:spPr/>
    </dgm:pt>
    <dgm:pt modelId="{145CE474-EBE7-46F4-8699-DC7DD36F16B0}" type="pres">
      <dgm:prSet presAssocID="{E8980EBE-965E-4B6C-847B-854E0FACC6EC}" presName="horz1" presStyleCnt="0"/>
      <dgm:spPr/>
    </dgm:pt>
    <dgm:pt modelId="{618894F3-9682-45F9-B20D-EAE3E25C2DAD}" type="pres">
      <dgm:prSet presAssocID="{E8980EBE-965E-4B6C-847B-854E0FACC6EC}" presName="tx1" presStyleLbl="revTx" presStyleIdx="0" presStyleCnt="4"/>
      <dgm:spPr/>
    </dgm:pt>
    <dgm:pt modelId="{DC3A07E0-C7AF-4D41-863B-FE81F548DD76}" type="pres">
      <dgm:prSet presAssocID="{E8980EBE-965E-4B6C-847B-854E0FACC6EC}" presName="vert1" presStyleCnt="0"/>
      <dgm:spPr/>
    </dgm:pt>
    <dgm:pt modelId="{85E21AEC-662F-4D20-B8D6-8799FB5327E0}" type="pres">
      <dgm:prSet presAssocID="{B21FDE00-7165-4F58-AF8B-24E35F408679}" presName="thickLine" presStyleLbl="alignNode1" presStyleIdx="1" presStyleCnt="4"/>
      <dgm:spPr/>
    </dgm:pt>
    <dgm:pt modelId="{4C42C501-8C33-4EF5-A76D-1DC6A6AC8A6B}" type="pres">
      <dgm:prSet presAssocID="{B21FDE00-7165-4F58-AF8B-24E35F408679}" presName="horz1" presStyleCnt="0"/>
      <dgm:spPr/>
    </dgm:pt>
    <dgm:pt modelId="{46D06E05-2BE6-4262-8FA5-9922E32E756B}" type="pres">
      <dgm:prSet presAssocID="{B21FDE00-7165-4F58-AF8B-24E35F408679}" presName="tx1" presStyleLbl="revTx" presStyleIdx="1" presStyleCnt="4"/>
      <dgm:spPr/>
    </dgm:pt>
    <dgm:pt modelId="{C93F3DC9-A97B-4EDE-9582-40AC8D05D81C}" type="pres">
      <dgm:prSet presAssocID="{B21FDE00-7165-4F58-AF8B-24E35F408679}" presName="vert1" presStyleCnt="0"/>
      <dgm:spPr/>
    </dgm:pt>
    <dgm:pt modelId="{C861B92D-C32E-4AE7-9E3D-AC362D500361}" type="pres">
      <dgm:prSet presAssocID="{2C43DCB5-F824-46BD-88E9-334CC4E7FDDE}" presName="thickLine" presStyleLbl="alignNode1" presStyleIdx="2" presStyleCnt="4"/>
      <dgm:spPr/>
    </dgm:pt>
    <dgm:pt modelId="{6193F330-F6B3-4FAE-A37C-06BC7F522BA6}" type="pres">
      <dgm:prSet presAssocID="{2C43DCB5-F824-46BD-88E9-334CC4E7FDDE}" presName="horz1" presStyleCnt="0"/>
      <dgm:spPr/>
    </dgm:pt>
    <dgm:pt modelId="{86402E2A-FD3A-435C-8844-B605C29718EE}" type="pres">
      <dgm:prSet presAssocID="{2C43DCB5-F824-46BD-88E9-334CC4E7FDDE}" presName="tx1" presStyleLbl="revTx" presStyleIdx="2" presStyleCnt="4"/>
      <dgm:spPr/>
    </dgm:pt>
    <dgm:pt modelId="{451E4E7B-38FB-4225-9DEC-33C75992FA52}" type="pres">
      <dgm:prSet presAssocID="{2C43DCB5-F824-46BD-88E9-334CC4E7FDDE}" presName="vert1" presStyleCnt="0"/>
      <dgm:spPr/>
    </dgm:pt>
    <dgm:pt modelId="{4318D0CB-B979-4881-BE57-06080C904039}" type="pres">
      <dgm:prSet presAssocID="{3EDC939F-4FFE-4A27-836D-CEB3E28F2ED2}" presName="thickLine" presStyleLbl="alignNode1" presStyleIdx="3" presStyleCnt="4"/>
      <dgm:spPr/>
    </dgm:pt>
    <dgm:pt modelId="{DEE340A5-8B80-4173-AF6D-3CE9200297B6}" type="pres">
      <dgm:prSet presAssocID="{3EDC939F-4FFE-4A27-836D-CEB3E28F2ED2}" presName="horz1" presStyleCnt="0"/>
      <dgm:spPr/>
    </dgm:pt>
    <dgm:pt modelId="{F274CBF6-3B42-4C69-8B07-91412BA5D3D4}" type="pres">
      <dgm:prSet presAssocID="{3EDC939F-4FFE-4A27-836D-CEB3E28F2ED2}" presName="tx1" presStyleLbl="revTx" presStyleIdx="3" presStyleCnt="4"/>
      <dgm:spPr/>
    </dgm:pt>
    <dgm:pt modelId="{65697527-8B98-4FC2-B26D-3004CBE0447E}" type="pres">
      <dgm:prSet presAssocID="{3EDC939F-4FFE-4A27-836D-CEB3E28F2ED2}" presName="vert1" presStyleCnt="0"/>
      <dgm:spPr/>
    </dgm:pt>
  </dgm:ptLst>
  <dgm:cxnLst>
    <dgm:cxn modelId="{0C398E02-4A99-41BC-936C-B69398C77295}" srcId="{AF6E021B-AE08-4F04-AC8D-CA889F55846A}" destId="{3EDC939F-4FFE-4A27-836D-CEB3E28F2ED2}" srcOrd="3" destOrd="0" parTransId="{1C35A304-F780-4BEB-8392-BC9CB1B73AD9}" sibTransId="{E974F6AF-E0B4-4DE2-88C8-EA7F21878C81}"/>
    <dgm:cxn modelId="{09FFBE12-DAB2-45EF-907C-209C20F4256D}" type="presOf" srcId="{AF6E021B-AE08-4F04-AC8D-CA889F55846A}" destId="{A66DE91A-C94C-46CC-A130-879CDD6B5296}" srcOrd="0" destOrd="0" presId="urn:microsoft.com/office/officeart/2008/layout/LinedList"/>
    <dgm:cxn modelId="{00C68734-70F3-4834-8E43-5E0E6C487FEE}" srcId="{AF6E021B-AE08-4F04-AC8D-CA889F55846A}" destId="{E8980EBE-965E-4B6C-847B-854E0FACC6EC}" srcOrd="0" destOrd="0" parTransId="{96A11029-BEB1-4793-87AA-86F9799458AE}" sibTransId="{FE07DD99-9A56-4EE0-A1B2-140EF7420EF0}"/>
    <dgm:cxn modelId="{4F69A460-0FE5-46EB-894E-DF4052078E24}" type="presOf" srcId="{E8980EBE-965E-4B6C-847B-854E0FACC6EC}" destId="{618894F3-9682-45F9-B20D-EAE3E25C2DAD}" srcOrd="0" destOrd="0" presId="urn:microsoft.com/office/officeart/2008/layout/LinedList"/>
    <dgm:cxn modelId="{C3366F64-26CE-4FD4-8553-93D88E86C444}" type="presOf" srcId="{B21FDE00-7165-4F58-AF8B-24E35F408679}" destId="{46D06E05-2BE6-4262-8FA5-9922E32E756B}" srcOrd="0" destOrd="0" presId="urn:microsoft.com/office/officeart/2008/layout/LinedList"/>
    <dgm:cxn modelId="{AADD5D55-C858-4261-A78B-99A4AC0EAE35}" type="presOf" srcId="{2C43DCB5-F824-46BD-88E9-334CC4E7FDDE}" destId="{86402E2A-FD3A-435C-8844-B605C29718EE}" srcOrd="0" destOrd="0" presId="urn:microsoft.com/office/officeart/2008/layout/LinedList"/>
    <dgm:cxn modelId="{29AA0C79-DDAD-4F6E-8F27-DF507A16B5A3}" srcId="{AF6E021B-AE08-4F04-AC8D-CA889F55846A}" destId="{B21FDE00-7165-4F58-AF8B-24E35F408679}" srcOrd="1" destOrd="0" parTransId="{08FE66EA-C01A-47E2-99C1-9E83EAB6A36A}" sibTransId="{F0BB6C64-D158-4023-A1BC-F3263095D301}"/>
    <dgm:cxn modelId="{B3591396-9431-4043-8A7B-F0981923F7FF}" srcId="{AF6E021B-AE08-4F04-AC8D-CA889F55846A}" destId="{2C43DCB5-F824-46BD-88E9-334CC4E7FDDE}" srcOrd="2" destOrd="0" parTransId="{DA8CBF61-58A9-40BF-8720-4F5CF8CB14CE}" sibTransId="{CDF192E0-D7B8-48BE-8885-5D93067E2A6F}"/>
    <dgm:cxn modelId="{AC50B1E4-B5D2-4BA0-8D43-B28A84785693}" type="presOf" srcId="{3EDC939F-4FFE-4A27-836D-CEB3E28F2ED2}" destId="{F274CBF6-3B42-4C69-8B07-91412BA5D3D4}" srcOrd="0" destOrd="0" presId="urn:microsoft.com/office/officeart/2008/layout/LinedList"/>
    <dgm:cxn modelId="{D67E2A87-6D81-42CC-B3D2-5C03F40F8097}" type="presParOf" srcId="{A66DE91A-C94C-46CC-A130-879CDD6B5296}" destId="{C924218B-DACB-4AFF-8D5F-F14E54AE6F9F}" srcOrd="0" destOrd="0" presId="urn:microsoft.com/office/officeart/2008/layout/LinedList"/>
    <dgm:cxn modelId="{4554D131-FD1C-4A14-88BB-BA431F858995}" type="presParOf" srcId="{A66DE91A-C94C-46CC-A130-879CDD6B5296}" destId="{145CE474-EBE7-46F4-8699-DC7DD36F16B0}" srcOrd="1" destOrd="0" presId="urn:microsoft.com/office/officeart/2008/layout/LinedList"/>
    <dgm:cxn modelId="{D2801618-3780-4E86-89F3-75650318C98F}" type="presParOf" srcId="{145CE474-EBE7-46F4-8699-DC7DD36F16B0}" destId="{618894F3-9682-45F9-B20D-EAE3E25C2DAD}" srcOrd="0" destOrd="0" presId="urn:microsoft.com/office/officeart/2008/layout/LinedList"/>
    <dgm:cxn modelId="{E40CD79D-D293-494F-881D-939BB9A4E164}" type="presParOf" srcId="{145CE474-EBE7-46F4-8699-DC7DD36F16B0}" destId="{DC3A07E0-C7AF-4D41-863B-FE81F548DD76}" srcOrd="1" destOrd="0" presId="urn:microsoft.com/office/officeart/2008/layout/LinedList"/>
    <dgm:cxn modelId="{ED0FFF19-F49B-4300-A288-992194F16293}" type="presParOf" srcId="{A66DE91A-C94C-46CC-A130-879CDD6B5296}" destId="{85E21AEC-662F-4D20-B8D6-8799FB5327E0}" srcOrd="2" destOrd="0" presId="urn:microsoft.com/office/officeart/2008/layout/LinedList"/>
    <dgm:cxn modelId="{D58F0365-C7EB-4DF7-ABCE-C35CC474CD74}" type="presParOf" srcId="{A66DE91A-C94C-46CC-A130-879CDD6B5296}" destId="{4C42C501-8C33-4EF5-A76D-1DC6A6AC8A6B}" srcOrd="3" destOrd="0" presId="urn:microsoft.com/office/officeart/2008/layout/LinedList"/>
    <dgm:cxn modelId="{E8A6DB10-37EB-4FFF-B048-991C72ED207D}" type="presParOf" srcId="{4C42C501-8C33-4EF5-A76D-1DC6A6AC8A6B}" destId="{46D06E05-2BE6-4262-8FA5-9922E32E756B}" srcOrd="0" destOrd="0" presId="urn:microsoft.com/office/officeart/2008/layout/LinedList"/>
    <dgm:cxn modelId="{4D960BDE-D6B6-49A4-AF10-6B4FACEF4EA3}" type="presParOf" srcId="{4C42C501-8C33-4EF5-A76D-1DC6A6AC8A6B}" destId="{C93F3DC9-A97B-4EDE-9582-40AC8D05D81C}" srcOrd="1" destOrd="0" presId="urn:microsoft.com/office/officeart/2008/layout/LinedList"/>
    <dgm:cxn modelId="{9E3372D7-3ACE-40BE-9BA5-008DB6730490}" type="presParOf" srcId="{A66DE91A-C94C-46CC-A130-879CDD6B5296}" destId="{C861B92D-C32E-4AE7-9E3D-AC362D500361}" srcOrd="4" destOrd="0" presId="urn:microsoft.com/office/officeart/2008/layout/LinedList"/>
    <dgm:cxn modelId="{C2D8970C-6B6B-4C74-9FC5-4706EF26E10F}" type="presParOf" srcId="{A66DE91A-C94C-46CC-A130-879CDD6B5296}" destId="{6193F330-F6B3-4FAE-A37C-06BC7F522BA6}" srcOrd="5" destOrd="0" presId="urn:microsoft.com/office/officeart/2008/layout/LinedList"/>
    <dgm:cxn modelId="{BAE7338D-B818-4722-B2FE-363CD36456A9}" type="presParOf" srcId="{6193F330-F6B3-4FAE-A37C-06BC7F522BA6}" destId="{86402E2A-FD3A-435C-8844-B605C29718EE}" srcOrd="0" destOrd="0" presId="urn:microsoft.com/office/officeart/2008/layout/LinedList"/>
    <dgm:cxn modelId="{3D4011DD-A956-4B47-8EF9-A6EA2A24AA0F}" type="presParOf" srcId="{6193F330-F6B3-4FAE-A37C-06BC7F522BA6}" destId="{451E4E7B-38FB-4225-9DEC-33C75992FA52}" srcOrd="1" destOrd="0" presId="urn:microsoft.com/office/officeart/2008/layout/LinedList"/>
    <dgm:cxn modelId="{871D2FFC-8FD1-4D21-A22C-86C25BA273F6}" type="presParOf" srcId="{A66DE91A-C94C-46CC-A130-879CDD6B5296}" destId="{4318D0CB-B979-4881-BE57-06080C904039}" srcOrd="6" destOrd="0" presId="urn:microsoft.com/office/officeart/2008/layout/LinedList"/>
    <dgm:cxn modelId="{B2F3E148-F181-4503-9D61-36FC1077BB22}" type="presParOf" srcId="{A66DE91A-C94C-46CC-A130-879CDD6B5296}" destId="{DEE340A5-8B80-4173-AF6D-3CE9200297B6}" srcOrd="7" destOrd="0" presId="urn:microsoft.com/office/officeart/2008/layout/LinedList"/>
    <dgm:cxn modelId="{D3A38B82-40BE-4F35-97F0-2218675F3B37}" type="presParOf" srcId="{DEE340A5-8B80-4173-AF6D-3CE9200297B6}" destId="{F274CBF6-3B42-4C69-8B07-91412BA5D3D4}" srcOrd="0" destOrd="0" presId="urn:microsoft.com/office/officeart/2008/layout/LinedList"/>
    <dgm:cxn modelId="{A76A8F08-CB2C-493B-9A7A-130B2776E10F}" type="presParOf" srcId="{DEE340A5-8B80-4173-AF6D-3CE9200297B6}" destId="{65697527-8B98-4FC2-B26D-3004CBE044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E265B-F7AD-47DA-97D7-C555C9A268E8}">
      <dsp:nvSpPr>
        <dsp:cNvPr id="0" name=""/>
        <dsp:cNvSpPr/>
      </dsp:nvSpPr>
      <dsp:spPr>
        <a:xfrm>
          <a:off x="1283" y="47769"/>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DBFC3-C5A0-4031-BAEE-CDD4CA5C348E}">
      <dsp:nvSpPr>
        <dsp:cNvPr id="0" name=""/>
        <dsp:cNvSpPr/>
      </dsp:nvSpPr>
      <dsp:spPr>
        <a:xfrm>
          <a:off x="501904" y="52335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Develop and evaluate an acceptable, feasible and sustainable approach to </a:t>
          </a:r>
          <a:r>
            <a:rPr lang="en-GB" sz="2200" b="1" kern="1200" dirty="0"/>
            <a:t>primary care led </a:t>
          </a:r>
          <a:r>
            <a:rPr lang="en-GB" sz="2200" kern="1200" dirty="0"/>
            <a:t>post-diagnostic dementia care</a:t>
          </a:r>
          <a:endParaRPr lang="en-US" sz="2200" kern="1200" dirty="0"/>
        </a:p>
      </dsp:txBody>
      <dsp:txXfrm>
        <a:off x="585701" y="607155"/>
        <a:ext cx="4337991" cy="2693452"/>
      </dsp:txXfrm>
    </dsp:sp>
    <dsp:sp modelId="{1D228CE1-8A52-4656-8D9D-F26252C2477A}">
      <dsp:nvSpPr>
        <dsp:cNvPr id="0" name=""/>
        <dsp:cNvSpPr/>
      </dsp:nvSpPr>
      <dsp:spPr>
        <a:xfrm>
          <a:off x="5508110" y="47769"/>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0FFCA-3293-4FC5-AB5A-F7C876B6D87F}">
      <dsp:nvSpPr>
        <dsp:cNvPr id="0" name=""/>
        <dsp:cNvSpPr/>
      </dsp:nvSpPr>
      <dsp:spPr>
        <a:xfrm>
          <a:off x="6008730" y="52335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Initial workstreams 1-3: Scoping/mapping existing primary care-led models of long-term conditions and dementia, gathering stakeholder experiences (including people with dementia, carers and practitioners),  intervention development </a:t>
          </a:r>
          <a:endParaRPr lang="en-US" sz="2200" kern="1200" dirty="0"/>
        </a:p>
      </dsp:txBody>
      <dsp:txXfrm>
        <a:off x="6092527" y="607155"/>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7D55C-1E39-46EC-B7BA-A97E62994A25}">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F26F0-6E6A-4A32-8B72-66660134F8FF}">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Feasibility and implementation of PriDem intervention when delivered in Primary Care Networks (PCNs)</a:t>
          </a:r>
          <a:endParaRPr lang="en-US" sz="1600" kern="1200"/>
        </a:p>
      </dsp:txBody>
      <dsp:txXfrm>
        <a:off x="378614" y="886531"/>
        <a:ext cx="2810360" cy="1744948"/>
      </dsp:txXfrm>
    </dsp:sp>
    <dsp:sp modelId="{1EDF8250-EE3A-47C8-A002-AEC4207D9067}">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D5CE5-F176-4EE3-A74F-D409E808D3FA}">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During recruitment phase, exploring research participation challenges and strategies to support inclusion for people with dementia and carers (Shepherd et al., 2020, 2022)</a:t>
          </a:r>
          <a:endParaRPr lang="en-US" sz="1600" kern="1200"/>
        </a:p>
      </dsp:txBody>
      <dsp:txXfrm>
        <a:off x="3946203" y="886531"/>
        <a:ext cx="2810360" cy="1744948"/>
      </dsp:txXfrm>
    </dsp:sp>
    <dsp:sp modelId="{AEB5853C-1542-4B9F-A99E-4767C946B9D1}">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16CC9-9101-45D5-A201-6B4316987454}">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Research processes informed by Dementia Care Community </a:t>
          </a:r>
          <a:endParaRPr lang="en-US" sz="1600" kern="1200" dirty="0"/>
        </a:p>
      </dsp:txBody>
      <dsp:txXfrm>
        <a:off x="7513791" y="886531"/>
        <a:ext cx="2810360" cy="1744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84AFF-D882-4297-92D1-125449AB38D0}">
      <dsp:nvSpPr>
        <dsp:cNvPr id="0" name=""/>
        <dsp:cNvSpPr/>
      </dsp:nvSpPr>
      <dsp:spPr>
        <a:xfrm>
          <a:off x="0" y="246743"/>
          <a:ext cx="6263640" cy="24710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Recruitment process: </a:t>
          </a:r>
          <a:r>
            <a:rPr lang="en-GB" sz="2400" b="0" kern="1200" dirty="0"/>
            <a:t>Ethical, proactive </a:t>
          </a:r>
          <a:r>
            <a:rPr lang="en-GB" sz="2400" kern="1200" dirty="0"/>
            <a:t>approach - combination of letters and staged follow up phone calls has resulted in 75% recruitment target being reached. We are interested in exploring </a:t>
          </a:r>
          <a:r>
            <a:rPr lang="en-GB" sz="2400" b="1" kern="1200" dirty="0"/>
            <a:t>reasons for actively opting out and learning from this</a:t>
          </a:r>
          <a:endParaRPr lang="en-US" sz="2400" kern="1200" dirty="0"/>
        </a:p>
      </dsp:txBody>
      <dsp:txXfrm>
        <a:off x="120626" y="367369"/>
        <a:ext cx="6022388" cy="2229787"/>
      </dsp:txXfrm>
    </dsp:sp>
    <dsp:sp modelId="{5A748F4D-806C-4BAC-A8F4-1123FF513DA8}">
      <dsp:nvSpPr>
        <dsp:cNvPr id="0" name=""/>
        <dsp:cNvSpPr/>
      </dsp:nvSpPr>
      <dsp:spPr>
        <a:xfrm>
          <a:off x="0" y="2786903"/>
          <a:ext cx="6263640" cy="24710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Data collection: </a:t>
          </a:r>
          <a:r>
            <a:rPr lang="en-GB" sz="2400" kern="1200"/>
            <a:t>Cognitive screening, health and wellbeing questionnaires. Options for virtual/in-person visits. Option for some carer measures to be self-complete/online survey format.  </a:t>
          </a:r>
          <a:r>
            <a:rPr lang="en-GB" sz="2400" b="1" kern="1200"/>
            <a:t>What are the challenges and how can participant experiences be enhanced? </a:t>
          </a:r>
          <a:endParaRPr lang="en-US" sz="2400" kern="1200"/>
        </a:p>
      </dsp:txBody>
      <dsp:txXfrm>
        <a:off x="120626" y="2907529"/>
        <a:ext cx="6022388" cy="2229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13C42-D97C-475B-B978-92381604EC3B}">
      <dsp:nvSpPr>
        <dsp:cNvPr id="0" name=""/>
        <dsp:cNvSpPr/>
      </dsp:nvSpPr>
      <dsp:spPr>
        <a:xfrm>
          <a:off x="1587" y="979634"/>
          <a:ext cx="3385343" cy="345939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Carer strain</a:t>
          </a:r>
          <a:r>
            <a:rPr lang="en-GB" sz="2400" kern="1200" dirty="0"/>
            <a:t>: Person living with dementia has advanced dementia or does not speak English. We would need carer to take part alongside but carers are </a:t>
          </a:r>
          <a:r>
            <a:rPr lang="en-GB" sz="2400" i="1" kern="1200" dirty="0"/>
            <a:t>‘too busy doing all the dementia care’ </a:t>
          </a:r>
          <a:endParaRPr lang="en-GB" sz="2400" kern="1200" dirty="0"/>
        </a:p>
      </dsp:txBody>
      <dsp:txXfrm>
        <a:off x="100740" y="1078787"/>
        <a:ext cx="3187037" cy="3261092"/>
      </dsp:txXfrm>
    </dsp:sp>
    <dsp:sp modelId="{2AA12363-C4D5-4212-8251-902302FF3532}">
      <dsp:nvSpPr>
        <dsp:cNvPr id="0" name=""/>
        <dsp:cNvSpPr/>
      </dsp:nvSpPr>
      <dsp:spPr>
        <a:xfrm>
          <a:off x="3725465" y="2289550"/>
          <a:ext cx="717692" cy="83956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725465" y="2457463"/>
        <a:ext cx="502384" cy="503739"/>
      </dsp:txXfrm>
    </dsp:sp>
    <dsp:sp modelId="{A1F6ED1C-233D-4A7B-BA21-72B511F70D0C}">
      <dsp:nvSpPr>
        <dsp:cNvPr id="0" name=""/>
        <dsp:cNvSpPr/>
      </dsp:nvSpPr>
      <dsp:spPr>
        <a:xfrm>
          <a:off x="4741068" y="979634"/>
          <a:ext cx="3385343" cy="345939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Potential strategies: </a:t>
          </a:r>
        </a:p>
        <a:p>
          <a:pPr marL="0" lvl="0" indent="0" algn="ctr" defTabSz="844550">
            <a:lnSpc>
              <a:spcPct val="90000"/>
            </a:lnSpc>
            <a:spcBef>
              <a:spcPct val="0"/>
            </a:spcBef>
            <a:spcAft>
              <a:spcPct val="35000"/>
            </a:spcAft>
            <a:buNone/>
          </a:pPr>
          <a:r>
            <a:rPr lang="en-GB" sz="1900" i="0" kern="1200" dirty="0"/>
            <a:t>Funding for replacement care</a:t>
          </a:r>
        </a:p>
        <a:p>
          <a:pPr marL="0" lvl="0" indent="0" algn="ctr" defTabSz="844550">
            <a:lnSpc>
              <a:spcPct val="90000"/>
            </a:lnSpc>
            <a:spcBef>
              <a:spcPct val="0"/>
            </a:spcBef>
            <a:spcAft>
              <a:spcPct val="35000"/>
            </a:spcAft>
            <a:buNone/>
          </a:pPr>
          <a:r>
            <a:rPr lang="en-GB" sz="1900" i="0" kern="1200" dirty="0"/>
            <a:t>Work with carer charities - explore help to engage e.g., sitting service </a:t>
          </a:r>
        </a:p>
        <a:p>
          <a:pPr marL="0" lvl="0" indent="0" algn="ctr" defTabSz="844550">
            <a:lnSpc>
              <a:spcPct val="90000"/>
            </a:lnSpc>
            <a:spcBef>
              <a:spcPct val="0"/>
            </a:spcBef>
            <a:spcAft>
              <a:spcPct val="35000"/>
            </a:spcAft>
            <a:buNone/>
          </a:pPr>
          <a:r>
            <a:rPr lang="en-GB" sz="1900" i="0" kern="1200" dirty="0"/>
            <a:t>Interpreters and links with local groups who can support research from the start e.g., Bangladeshi Dementia groups </a:t>
          </a:r>
        </a:p>
        <a:p>
          <a:pPr marL="0" lvl="0" indent="0" algn="ctr" defTabSz="844550">
            <a:lnSpc>
              <a:spcPct val="90000"/>
            </a:lnSpc>
            <a:spcBef>
              <a:spcPct val="0"/>
            </a:spcBef>
            <a:spcAft>
              <a:spcPct val="35000"/>
            </a:spcAft>
            <a:buNone/>
          </a:pPr>
          <a:r>
            <a:rPr lang="en-GB" sz="1900" i="0" kern="1200" dirty="0"/>
            <a:t>Be explicit in study information</a:t>
          </a:r>
        </a:p>
      </dsp:txBody>
      <dsp:txXfrm>
        <a:off x="4840221" y="1078787"/>
        <a:ext cx="3187037" cy="3261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13C42-D97C-475B-B978-92381604EC3B}">
      <dsp:nvSpPr>
        <dsp:cNvPr id="0" name=""/>
        <dsp:cNvSpPr/>
      </dsp:nvSpPr>
      <dsp:spPr>
        <a:xfrm>
          <a:off x="1587" y="741602"/>
          <a:ext cx="3385343" cy="393546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Person living with dementia gets anxious/distressed when interacting with new people </a:t>
          </a:r>
        </a:p>
      </dsp:txBody>
      <dsp:txXfrm>
        <a:off x="100740" y="840755"/>
        <a:ext cx="3187037" cy="3737156"/>
      </dsp:txXfrm>
    </dsp:sp>
    <dsp:sp modelId="{2AA12363-C4D5-4212-8251-902302FF3532}">
      <dsp:nvSpPr>
        <dsp:cNvPr id="0" name=""/>
        <dsp:cNvSpPr/>
      </dsp:nvSpPr>
      <dsp:spPr>
        <a:xfrm>
          <a:off x="3725465" y="2289550"/>
          <a:ext cx="717692" cy="83956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725465" y="2457463"/>
        <a:ext cx="502384" cy="503739"/>
      </dsp:txXfrm>
    </dsp:sp>
    <dsp:sp modelId="{A1F6ED1C-233D-4A7B-BA21-72B511F70D0C}">
      <dsp:nvSpPr>
        <dsp:cNvPr id="0" name=""/>
        <dsp:cNvSpPr/>
      </dsp:nvSpPr>
      <dsp:spPr>
        <a:xfrm>
          <a:off x="4741068" y="741602"/>
          <a:ext cx="3385343" cy="393546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Potential strategies:</a:t>
          </a:r>
        </a:p>
        <a:p>
          <a:pPr marL="0" lvl="0" indent="0" algn="ctr" defTabSz="800100">
            <a:lnSpc>
              <a:spcPct val="90000"/>
            </a:lnSpc>
            <a:spcBef>
              <a:spcPct val="0"/>
            </a:spcBef>
            <a:spcAft>
              <a:spcPct val="35000"/>
            </a:spcAft>
            <a:buNone/>
          </a:pPr>
          <a:r>
            <a:rPr lang="en-GB" sz="1800" kern="1200" dirty="0"/>
            <a:t>Video version of information sheet could be enhanced improve on this, showing friendly team, examples of other people living with dementia taking part/talking about taking part in research. </a:t>
          </a:r>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Consider providing training/resources for carers to collect and record data  (depends on nature of data) </a:t>
          </a:r>
          <a:r>
            <a:rPr lang="en-GB" sz="1800" b="1" kern="1200" dirty="0"/>
            <a:t> </a:t>
          </a:r>
        </a:p>
      </dsp:txBody>
      <dsp:txXfrm>
        <a:off x="4840221" y="840755"/>
        <a:ext cx="3187037" cy="3737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6DB06-3236-4F25-AA40-B67A1C3428EC}">
      <dsp:nvSpPr>
        <dsp:cNvPr id="0" name=""/>
        <dsp:cNvSpPr/>
      </dsp:nvSpPr>
      <dsp:spPr>
        <a:xfrm>
          <a:off x="1763" y="877145"/>
          <a:ext cx="3760962" cy="267968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Person living with dementia is in denial and it would be too distressing to take part</a:t>
          </a:r>
        </a:p>
      </dsp:txBody>
      <dsp:txXfrm>
        <a:off x="80248" y="955630"/>
        <a:ext cx="3603992" cy="2522715"/>
      </dsp:txXfrm>
    </dsp:sp>
    <dsp:sp modelId="{8DB06D90-FC7E-4AE9-A178-C709DD769C65}">
      <dsp:nvSpPr>
        <dsp:cNvPr id="0" name=""/>
        <dsp:cNvSpPr/>
      </dsp:nvSpPr>
      <dsp:spPr>
        <a:xfrm>
          <a:off x="4138822" y="1750629"/>
          <a:ext cx="797324" cy="9327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138822" y="1937173"/>
        <a:ext cx="558127" cy="559630"/>
      </dsp:txXfrm>
    </dsp:sp>
    <dsp:sp modelId="{A1F6ED1C-233D-4A7B-BA21-72B511F70D0C}">
      <dsp:nvSpPr>
        <dsp:cNvPr id="0" name=""/>
        <dsp:cNvSpPr/>
      </dsp:nvSpPr>
      <dsp:spPr>
        <a:xfrm>
          <a:off x="5267111" y="877145"/>
          <a:ext cx="3760962" cy="267968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Thoughts:</a:t>
          </a:r>
        </a:p>
        <a:p>
          <a:pPr marL="0" lvl="0" indent="0" algn="ctr" defTabSz="800100">
            <a:lnSpc>
              <a:spcPct val="90000"/>
            </a:lnSpc>
            <a:spcBef>
              <a:spcPct val="0"/>
            </a:spcBef>
            <a:spcAft>
              <a:spcPct val="35000"/>
            </a:spcAft>
            <a:buNone/>
          </a:pPr>
          <a:r>
            <a:rPr lang="en-GB" sz="1800" kern="1200" dirty="0"/>
            <a:t>Tried to limit use of ‘dementia’ in study information but it is in the title of the research</a:t>
          </a:r>
        </a:p>
        <a:p>
          <a:pPr marL="0" lvl="0" indent="0" algn="ctr" defTabSz="800100">
            <a:lnSpc>
              <a:spcPct val="90000"/>
            </a:lnSpc>
            <a:spcBef>
              <a:spcPct val="0"/>
            </a:spcBef>
            <a:spcAft>
              <a:spcPct val="35000"/>
            </a:spcAft>
            <a:buNone/>
          </a:pPr>
          <a:r>
            <a:rPr lang="en-GB" sz="1800" kern="1200" dirty="0"/>
            <a:t>Support from carers on terminology</a:t>
          </a:r>
        </a:p>
        <a:p>
          <a:pPr marL="0" lvl="0" indent="0" algn="ctr" defTabSz="800100">
            <a:lnSpc>
              <a:spcPct val="90000"/>
            </a:lnSpc>
            <a:spcBef>
              <a:spcPct val="0"/>
            </a:spcBef>
            <a:spcAft>
              <a:spcPct val="35000"/>
            </a:spcAft>
            <a:buNone/>
          </a:pPr>
          <a:r>
            <a:rPr lang="en-GB" sz="1800" kern="1200" dirty="0"/>
            <a:t>When the person is in denial, carers have also old us that it means they do not get support for themselves. </a:t>
          </a:r>
          <a:endParaRPr lang="en-GB" sz="1800" b="1" kern="1200" dirty="0"/>
        </a:p>
      </dsp:txBody>
      <dsp:txXfrm>
        <a:off x="5345596" y="955630"/>
        <a:ext cx="3603992" cy="25227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4218B-DACB-4AFF-8D5F-F14E54AE6F9F}">
      <dsp:nvSpPr>
        <dsp:cNvPr id="0" name=""/>
        <dsp:cNvSpPr/>
      </dsp:nvSpPr>
      <dsp:spPr>
        <a:xfrm>
          <a:off x="0" y="0"/>
          <a:ext cx="65439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894F3-9682-45F9-B20D-EAE3E25C2DAD}">
      <dsp:nvSpPr>
        <dsp:cNvPr id="0" name=""/>
        <dsp:cNvSpPr/>
      </dsp:nvSpPr>
      <dsp:spPr>
        <a:xfrm>
          <a:off x="0" y="0"/>
          <a:ext cx="6543907" cy="132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Standardised wording can be complex leading researchers to approach in different ways. Is the data valid? (Resonates with </a:t>
          </a:r>
          <a:r>
            <a:rPr lang="en-GB" sz="2500" i="1" kern="1200"/>
            <a:t>Jones et al., 2022) </a:t>
          </a:r>
          <a:endParaRPr lang="en-US" sz="2500" kern="1200"/>
        </a:p>
      </dsp:txBody>
      <dsp:txXfrm>
        <a:off x="0" y="0"/>
        <a:ext cx="6543907" cy="1324206"/>
      </dsp:txXfrm>
    </dsp:sp>
    <dsp:sp modelId="{85E21AEC-662F-4D20-B8D6-8799FB5327E0}">
      <dsp:nvSpPr>
        <dsp:cNvPr id="0" name=""/>
        <dsp:cNvSpPr/>
      </dsp:nvSpPr>
      <dsp:spPr>
        <a:xfrm>
          <a:off x="0" y="1324206"/>
          <a:ext cx="65439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06E05-2BE6-4262-8FA5-9922E32E756B}">
      <dsp:nvSpPr>
        <dsp:cNvPr id="0" name=""/>
        <dsp:cNvSpPr/>
      </dsp:nvSpPr>
      <dsp:spPr>
        <a:xfrm>
          <a:off x="0" y="1324206"/>
          <a:ext cx="6543907" cy="132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Proxy QoL measures can be problematic</a:t>
          </a:r>
          <a:endParaRPr lang="en-US" sz="2500" kern="1200"/>
        </a:p>
      </dsp:txBody>
      <dsp:txXfrm>
        <a:off x="0" y="1324206"/>
        <a:ext cx="6543907" cy="1324206"/>
      </dsp:txXfrm>
    </dsp:sp>
    <dsp:sp modelId="{C861B92D-C32E-4AE7-9E3D-AC362D500361}">
      <dsp:nvSpPr>
        <dsp:cNvPr id="0" name=""/>
        <dsp:cNvSpPr/>
      </dsp:nvSpPr>
      <dsp:spPr>
        <a:xfrm>
          <a:off x="0" y="2648412"/>
          <a:ext cx="65439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02E2A-FD3A-435C-8844-B605C29718EE}">
      <dsp:nvSpPr>
        <dsp:cNvPr id="0" name=""/>
        <dsp:cNvSpPr/>
      </dsp:nvSpPr>
      <dsp:spPr>
        <a:xfrm>
          <a:off x="0" y="2648412"/>
          <a:ext cx="6543907" cy="132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Discomfort felt by researchers and participants</a:t>
          </a:r>
          <a:endParaRPr lang="en-US" sz="2500" kern="1200"/>
        </a:p>
      </dsp:txBody>
      <dsp:txXfrm>
        <a:off x="0" y="2648412"/>
        <a:ext cx="6543907" cy="1324206"/>
      </dsp:txXfrm>
    </dsp:sp>
    <dsp:sp modelId="{4318D0CB-B979-4881-BE57-06080C904039}">
      <dsp:nvSpPr>
        <dsp:cNvPr id="0" name=""/>
        <dsp:cNvSpPr/>
      </dsp:nvSpPr>
      <dsp:spPr>
        <a:xfrm>
          <a:off x="0" y="3972619"/>
          <a:ext cx="65439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4CBF6-3B42-4C69-8B07-91412BA5D3D4}">
      <dsp:nvSpPr>
        <dsp:cNvPr id="0" name=""/>
        <dsp:cNvSpPr/>
      </dsp:nvSpPr>
      <dsp:spPr>
        <a:xfrm>
          <a:off x="0" y="3972619"/>
          <a:ext cx="6543907" cy="132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Highlights need for researcher training/support, continued consideration of participant emotional burden and appropriate outcome measures</a:t>
          </a:r>
          <a:endParaRPr lang="en-US" sz="2500" kern="1200" dirty="0"/>
        </a:p>
      </dsp:txBody>
      <dsp:txXfrm>
        <a:off x="0" y="3972619"/>
        <a:ext cx="6543907" cy="1324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F70EE-88EA-4969-A07E-B4D349A555F7}" type="datetimeFigureOut">
              <a:rPr lang="en-GB" smtClean="0"/>
              <a:t>18/08/2025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8C0DB-68C2-4057-91C3-E799F363BD13}" type="slidenum">
              <a:rPr lang="en-GB" smtClean="0"/>
              <a:t>‹#›</a:t>
            </a:fld>
            <a:endParaRPr lang="en-GB"/>
          </a:p>
        </p:txBody>
      </p:sp>
    </p:spTree>
    <p:extLst>
      <p:ext uri="{BB962C8B-B14F-4D97-AF65-F5344CB8AC3E}">
        <p14:creationId xmlns:p14="http://schemas.microsoft.com/office/powerpoint/2010/main" val="1926539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1</a:t>
            </a:fld>
            <a:endParaRPr lang="en-GB"/>
          </a:p>
        </p:txBody>
      </p:sp>
    </p:spTree>
    <p:extLst>
      <p:ext uri="{BB962C8B-B14F-4D97-AF65-F5344CB8AC3E}">
        <p14:creationId xmlns:p14="http://schemas.microsoft.com/office/powerpoint/2010/main" val="346308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10</a:t>
            </a:fld>
            <a:endParaRPr lang="en-GB"/>
          </a:p>
        </p:txBody>
      </p:sp>
    </p:spTree>
    <p:extLst>
      <p:ext uri="{BB962C8B-B14F-4D97-AF65-F5344CB8AC3E}">
        <p14:creationId xmlns:p14="http://schemas.microsoft.com/office/powerpoint/2010/main" val="26162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11</a:t>
            </a:fld>
            <a:endParaRPr lang="en-GB"/>
          </a:p>
        </p:txBody>
      </p:sp>
    </p:spTree>
    <p:extLst>
      <p:ext uri="{BB962C8B-B14F-4D97-AF65-F5344CB8AC3E}">
        <p14:creationId xmlns:p14="http://schemas.microsoft.com/office/powerpoint/2010/main" val="76631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58C0DB-68C2-4057-91C3-E799F363BD13}" type="slidenum">
              <a:rPr lang="en-GB" smtClean="0"/>
              <a:t>12</a:t>
            </a:fld>
            <a:endParaRPr lang="en-GB"/>
          </a:p>
        </p:txBody>
      </p:sp>
    </p:spTree>
    <p:extLst>
      <p:ext uri="{BB962C8B-B14F-4D97-AF65-F5344CB8AC3E}">
        <p14:creationId xmlns:p14="http://schemas.microsoft.com/office/powerpoint/2010/main" val="152521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13</a:t>
            </a:fld>
            <a:endParaRPr lang="en-GB"/>
          </a:p>
        </p:txBody>
      </p:sp>
    </p:spTree>
    <p:extLst>
      <p:ext uri="{BB962C8B-B14F-4D97-AF65-F5344CB8AC3E}">
        <p14:creationId xmlns:p14="http://schemas.microsoft.com/office/powerpoint/2010/main" val="92020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5"/>
          </p:nvPr>
        </p:nvSpPr>
        <p:spPr/>
        <p:txBody>
          <a:bodyPr/>
          <a:lstStyle/>
          <a:p>
            <a:fld id="{D158C0DB-68C2-4057-91C3-E799F363BD13}" type="slidenum">
              <a:rPr lang="en-GB" smtClean="0"/>
              <a:t>14</a:t>
            </a:fld>
            <a:endParaRPr lang="en-GB"/>
          </a:p>
        </p:txBody>
      </p:sp>
    </p:spTree>
    <p:extLst>
      <p:ext uri="{BB962C8B-B14F-4D97-AF65-F5344CB8AC3E}">
        <p14:creationId xmlns:p14="http://schemas.microsoft.com/office/powerpoint/2010/main" val="185344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158C0DB-68C2-4057-91C3-E799F363BD13}" type="slidenum">
              <a:rPr lang="en-GB" smtClean="0"/>
              <a:t>15</a:t>
            </a:fld>
            <a:endParaRPr lang="en-GB"/>
          </a:p>
        </p:txBody>
      </p:sp>
    </p:spTree>
    <p:extLst>
      <p:ext uri="{BB962C8B-B14F-4D97-AF65-F5344CB8AC3E}">
        <p14:creationId xmlns:p14="http://schemas.microsoft.com/office/powerpoint/2010/main" val="83815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16</a:t>
            </a:fld>
            <a:endParaRPr lang="en-GB"/>
          </a:p>
        </p:txBody>
      </p:sp>
    </p:spTree>
    <p:extLst>
      <p:ext uri="{BB962C8B-B14F-4D97-AF65-F5344CB8AC3E}">
        <p14:creationId xmlns:p14="http://schemas.microsoft.com/office/powerpoint/2010/main" val="330104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17</a:t>
            </a:fld>
            <a:endParaRPr lang="en-GB"/>
          </a:p>
        </p:txBody>
      </p:sp>
    </p:spTree>
    <p:extLst>
      <p:ext uri="{BB962C8B-B14F-4D97-AF65-F5344CB8AC3E}">
        <p14:creationId xmlns:p14="http://schemas.microsoft.com/office/powerpoint/2010/main" val="2531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2</a:t>
            </a:fld>
            <a:endParaRPr lang="en-GB"/>
          </a:p>
        </p:txBody>
      </p:sp>
    </p:spTree>
    <p:extLst>
      <p:ext uri="{BB962C8B-B14F-4D97-AF65-F5344CB8AC3E}">
        <p14:creationId xmlns:p14="http://schemas.microsoft.com/office/powerpoint/2010/main" val="38276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457200" algn="l"/>
              </a:tabLst>
            </a:pPr>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3</a:t>
            </a:fld>
            <a:endParaRPr lang="en-GB"/>
          </a:p>
        </p:txBody>
      </p:sp>
    </p:spTree>
    <p:extLst>
      <p:ext uri="{BB962C8B-B14F-4D97-AF65-F5344CB8AC3E}">
        <p14:creationId xmlns:p14="http://schemas.microsoft.com/office/powerpoint/2010/main" val="178422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158C0DB-68C2-4057-91C3-E799F363BD13}" type="slidenum">
              <a:rPr lang="en-GB" smtClean="0"/>
              <a:t>4</a:t>
            </a:fld>
            <a:endParaRPr lang="en-GB"/>
          </a:p>
        </p:txBody>
      </p:sp>
    </p:spTree>
    <p:extLst>
      <p:ext uri="{BB962C8B-B14F-4D97-AF65-F5344CB8AC3E}">
        <p14:creationId xmlns:p14="http://schemas.microsoft.com/office/powerpoint/2010/main" val="236055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5</a:t>
            </a:fld>
            <a:endParaRPr lang="en-GB"/>
          </a:p>
        </p:txBody>
      </p:sp>
    </p:spTree>
    <p:extLst>
      <p:ext uri="{BB962C8B-B14F-4D97-AF65-F5344CB8AC3E}">
        <p14:creationId xmlns:p14="http://schemas.microsoft.com/office/powerpoint/2010/main" val="309328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6</a:t>
            </a:fld>
            <a:endParaRPr lang="en-GB"/>
          </a:p>
        </p:txBody>
      </p:sp>
    </p:spTree>
    <p:extLst>
      <p:ext uri="{BB962C8B-B14F-4D97-AF65-F5344CB8AC3E}">
        <p14:creationId xmlns:p14="http://schemas.microsoft.com/office/powerpoint/2010/main" val="424119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worth noting that the majority of follow up calls made to non-responders, where outcome was to opt out, was where the researcher spoke with the carer and not the person living with dementia.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were left wondering if there was more we could do to reassure and support carers and the following slide explores this more</a:t>
            </a:r>
          </a:p>
          <a:p>
            <a:endParaRPr lang="en-GB" dirty="0"/>
          </a:p>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7</a:t>
            </a:fld>
            <a:endParaRPr lang="en-GB"/>
          </a:p>
        </p:txBody>
      </p:sp>
    </p:spTree>
    <p:extLst>
      <p:ext uri="{BB962C8B-B14F-4D97-AF65-F5344CB8AC3E}">
        <p14:creationId xmlns:p14="http://schemas.microsoft.com/office/powerpoint/2010/main" val="271597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8</a:t>
            </a:fld>
            <a:endParaRPr lang="en-GB"/>
          </a:p>
        </p:txBody>
      </p:sp>
    </p:spTree>
    <p:extLst>
      <p:ext uri="{BB962C8B-B14F-4D97-AF65-F5344CB8AC3E}">
        <p14:creationId xmlns:p14="http://schemas.microsoft.com/office/powerpoint/2010/main" val="211047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58C0DB-68C2-4057-91C3-E799F363BD13}" type="slidenum">
              <a:rPr lang="en-GB" smtClean="0"/>
              <a:t>9</a:t>
            </a:fld>
            <a:endParaRPr lang="en-GB"/>
          </a:p>
        </p:txBody>
      </p:sp>
    </p:spTree>
    <p:extLst>
      <p:ext uri="{BB962C8B-B14F-4D97-AF65-F5344CB8AC3E}">
        <p14:creationId xmlns:p14="http://schemas.microsoft.com/office/powerpoint/2010/main" val="46138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F2C9-13A3-EAD8-B7F1-EB1F399F1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33531C-D600-3DA6-0594-1439DEB75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3A91CF-82FE-FFE9-C9E9-BC4259F8DC95}"/>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5" name="Footer Placeholder 4">
            <a:extLst>
              <a:ext uri="{FF2B5EF4-FFF2-40B4-BE49-F238E27FC236}">
                <a16:creationId xmlns:a16="http://schemas.microsoft.com/office/drawing/2014/main" id="{46609F7B-76C4-4E5F-3595-E99E75107B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BBC540-5314-E530-650D-B0999BECDF78}"/>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147168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887B-6D5A-8EDE-9B13-F94EE4AA7C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444840-5018-E9EB-0470-4D1C93A7C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08A124-F7E2-9DA5-B83C-D3C8E8429D2C}"/>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5" name="Footer Placeholder 4">
            <a:extLst>
              <a:ext uri="{FF2B5EF4-FFF2-40B4-BE49-F238E27FC236}">
                <a16:creationId xmlns:a16="http://schemas.microsoft.com/office/drawing/2014/main" id="{A25F0B47-D3BC-F5C7-4BF6-D9E536108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4D627-4461-3C24-887C-B0493B63BD7E}"/>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298005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40ED46-FDBE-3319-2181-323CEC11CE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B1507D-6B07-A911-6BB0-DAA8DA6B9E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69582-849F-937F-600E-C0304FD31572}"/>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5" name="Footer Placeholder 4">
            <a:extLst>
              <a:ext uri="{FF2B5EF4-FFF2-40B4-BE49-F238E27FC236}">
                <a16:creationId xmlns:a16="http://schemas.microsoft.com/office/drawing/2014/main" id="{81AAAFED-5BF9-6CF6-EDD4-80FA3CB62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9E9A6E-2BE4-A1C4-F401-581479C1CF90}"/>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249862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F940-C4EA-A2AF-EA2B-8CEFAE708B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1B16AA-6096-C033-4DF1-327F96E20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8ED6E9-7761-A43B-9633-8373BDCB347D}"/>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5" name="Footer Placeholder 4">
            <a:extLst>
              <a:ext uri="{FF2B5EF4-FFF2-40B4-BE49-F238E27FC236}">
                <a16:creationId xmlns:a16="http://schemas.microsoft.com/office/drawing/2014/main" id="{4B36C04A-A0D0-3B14-50FA-1F7EBB32B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102BE-A807-907A-D76D-B58784B06500}"/>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371911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9069-5435-0B5D-6656-D2ACBBF99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0B1DDF-127A-D6E7-F64B-0EF8F28EF2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EEA99-AD5E-867A-B185-A0A6C50662A5}"/>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5" name="Footer Placeholder 4">
            <a:extLst>
              <a:ext uri="{FF2B5EF4-FFF2-40B4-BE49-F238E27FC236}">
                <a16:creationId xmlns:a16="http://schemas.microsoft.com/office/drawing/2014/main" id="{C2ECC95F-CB38-89E3-5478-95A2C55C06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DA4F5-0D9A-13B1-8647-0B00B5D62C01}"/>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357828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09E9-6E08-1E0F-8862-6E30BEEF5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2F8680-3D4A-175E-4465-C996AE4C1D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0ABC54-8E88-FC51-D9BC-E47CFCD90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5BAA9E-39A7-8D83-8A23-61F46845ACF4}"/>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6" name="Footer Placeholder 5">
            <a:extLst>
              <a:ext uri="{FF2B5EF4-FFF2-40B4-BE49-F238E27FC236}">
                <a16:creationId xmlns:a16="http://schemas.microsoft.com/office/drawing/2014/main" id="{D89CB577-A68A-EC71-C111-6C80CEB0A4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6DA26B-FD08-F9B2-E9EC-5B9066F83A38}"/>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172594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ED4E-3BAC-7ABC-F21B-CB3D0AF8EB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BD337-A895-4D20-036E-807AE9B63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B60A01-DAFA-3E7A-8C44-5CA69C8780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23F324-E0C1-1CBE-2B00-94A3AC688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C25EF1-FD9E-2C4D-45DA-65D2A5D38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62B0F1-7583-A2C9-D411-E9B47C79BF77}"/>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8" name="Footer Placeholder 7">
            <a:extLst>
              <a:ext uri="{FF2B5EF4-FFF2-40B4-BE49-F238E27FC236}">
                <a16:creationId xmlns:a16="http://schemas.microsoft.com/office/drawing/2014/main" id="{052440D1-DB72-A917-6100-5832FD03B3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BC5D0C-93D2-3822-3779-C35FF2CE0028}"/>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292144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58F8-2027-8B94-9378-471E24CA30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38F125-247D-8883-B2C4-3A100391FEE6}"/>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4" name="Footer Placeholder 3">
            <a:extLst>
              <a:ext uri="{FF2B5EF4-FFF2-40B4-BE49-F238E27FC236}">
                <a16:creationId xmlns:a16="http://schemas.microsoft.com/office/drawing/2014/main" id="{D55FA66E-A099-8B0C-14A3-CDD8E26166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55F29A-F440-84E8-B178-8B80889D80DB}"/>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83706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558AE-F5AB-6741-134A-FC35C7594241}"/>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3" name="Footer Placeholder 2">
            <a:extLst>
              <a:ext uri="{FF2B5EF4-FFF2-40B4-BE49-F238E27FC236}">
                <a16:creationId xmlns:a16="http://schemas.microsoft.com/office/drawing/2014/main" id="{90CD6947-BA0D-9C7E-9E4C-6B40ECB167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0D9958-0C12-040A-9609-EEE09A0C3954}"/>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242175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6A55-97F3-9C38-6B6D-3D94AA171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617B50-0096-3C90-78F4-34BCD2E41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77E02C-F83F-2273-A76D-DCBCC5016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8ADDE-CC6E-474A-00F1-DA0D6906EF14}"/>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6" name="Footer Placeholder 5">
            <a:extLst>
              <a:ext uri="{FF2B5EF4-FFF2-40B4-BE49-F238E27FC236}">
                <a16:creationId xmlns:a16="http://schemas.microsoft.com/office/drawing/2014/main" id="{67EDB285-C48E-94C1-CC8B-B9D0499B42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367CB-0815-7FB5-F373-AFA209D6EBD2}"/>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300011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1398-6D74-108D-1C58-D29AB7D8D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48EC4D-39E4-D329-69A9-2E28D42F0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8B2975-A95C-9800-4291-64DC4415C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9F394-087E-556B-F0DC-2142426E19DC}"/>
              </a:ext>
            </a:extLst>
          </p:cNvPr>
          <p:cNvSpPr>
            <a:spLocks noGrp="1"/>
          </p:cNvSpPr>
          <p:nvPr>
            <p:ph type="dt" sz="half" idx="10"/>
          </p:nvPr>
        </p:nvSpPr>
        <p:spPr/>
        <p:txBody>
          <a:bodyPr/>
          <a:lstStyle/>
          <a:p>
            <a:fld id="{1F8262EC-32B4-4FBF-9637-E3C6D672CED3}" type="datetimeFigureOut">
              <a:rPr lang="en-GB" smtClean="0"/>
              <a:t>18/08/2025</a:t>
            </a:fld>
            <a:endParaRPr lang="en-GB"/>
          </a:p>
        </p:txBody>
      </p:sp>
      <p:sp>
        <p:nvSpPr>
          <p:cNvPr id="6" name="Footer Placeholder 5">
            <a:extLst>
              <a:ext uri="{FF2B5EF4-FFF2-40B4-BE49-F238E27FC236}">
                <a16:creationId xmlns:a16="http://schemas.microsoft.com/office/drawing/2014/main" id="{2DF96DD6-0602-E07E-55E4-9E086AC2AD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62B3FC-CA4F-F3A8-9F7F-3C75072759B0}"/>
              </a:ext>
            </a:extLst>
          </p:cNvPr>
          <p:cNvSpPr>
            <a:spLocks noGrp="1"/>
          </p:cNvSpPr>
          <p:nvPr>
            <p:ph type="sldNum" sz="quarter" idx="12"/>
          </p:nvPr>
        </p:nvSpPr>
        <p:spPr/>
        <p:txBody>
          <a:bodyPr/>
          <a:lstStyle/>
          <a:p>
            <a:fld id="{03BDC568-358A-47C5-B4C1-4386CA98D5C7}" type="slidenum">
              <a:rPr lang="en-GB" smtClean="0"/>
              <a:t>‹#›</a:t>
            </a:fld>
            <a:endParaRPr lang="en-GB"/>
          </a:p>
        </p:txBody>
      </p:sp>
    </p:spTree>
    <p:extLst>
      <p:ext uri="{BB962C8B-B14F-4D97-AF65-F5344CB8AC3E}">
        <p14:creationId xmlns:p14="http://schemas.microsoft.com/office/powerpoint/2010/main" val="280862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AD8FD-884B-5B74-F5F0-94193F19D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D88E50-2153-634B-A466-778724E8D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1892DB-8EF7-0307-4A20-E51EF0CED6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262EC-32B4-4FBF-9637-E3C6D672CED3}" type="datetimeFigureOut">
              <a:rPr lang="en-GB" smtClean="0"/>
              <a:t>18/08/2025</a:t>
            </a:fld>
            <a:endParaRPr lang="en-GB"/>
          </a:p>
        </p:txBody>
      </p:sp>
      <p:sp>
        <p:nvSpPr>
          <p:cNvPr id="5" name="Footer Placeholder 4">
            <a:extLst>
              <a:ext uri="{FF2B5EF4-FFF2-40B4-BE49-F238E27FC236}">
                <a16:creationId xmlns:a16="http://schemas.microsoft.com/office/drawing/2014/main" id="{0F39CEF6-3E03-051E-6F7A-45B31C56D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85252A-96A1-8CC4-722E-410F95C2D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DC568-358A-47C5-B4C1-4386CA98D5C7}" type="slidenum">
              <a:rPr lang="en-GB" smtClean="0"/>
              <a:t>‹#›</a:t>
            </a:fld>
            <a:endParaRPr lang="en-GB"/>
          </a:p>
        </p:txBody>
      </p:sp>
    </p:spTree>
    <p:extLst>
      <p:ext uri="{BB962C8B-B14F-4D97-AF65-F5344CB8AC3E}">
        <p14:creationId xmlns:p14="http://schemas.microsoft.com/office/powerpoint/2010/main" val="117656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a.griffiths@ucl.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F587-8183-44A2-F40A-A85E29FF3B4C}"/>
              </a:ext>
            </a:extLst>
          </p:cNvPr>
          <p:cNvSpPr>
            <a:spLocks noGrp="1"/>
          </p:cNvSpPr>
          <p:nvPr>
            <p:ph type="ctrTitle"/>
          </p:nvPr>
        </p:nvSpPr>
        <p:spPr>
          <a:xfrm>
            <a:off x="1524000" y="2426784"/>
            <a:ext cx="9144000" cy="2387600"/>
          </a:xfrm>
        </p:spPr>
        <p:txBody>
          <a:bodyPr>
            <a:normAutofit fontScale="90000"/>
          </a:bodyPr>
          <a:lstStyle/>
          <a:p>
            <a:pPr fontAlgn="base">
              <a:lnSpc>
                <a:spcPct val="107000"/>
              </a:lnSpc>
              <a:spcAft>
                <a:spcPts val="800"/>
              </a:spcAft>
            </a:pPr>
            <a:r>
              <a:rPr lang="en-GB" sz="31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Including people living with dementia in research and making it a positive experience: Preliminary lessons from the </a:t>
            </a:r>
            <a:r>
              <a:rPr lang="en-GB" sz="31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PriDem</a:t>
            </a:r>
            <a:r>
              <a:rPr lang="en-GB" sz="31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feasibility and implementation study </a:t>
            </a:r>
            <a:br>
              <a:rPr lang="en-GB" sz="1800" dirty="0">
                <a:effectLst/>
                <a:latin typeface="Calibri" panose="020F0502020204030204" pitchFamily="34" charset="0"/>
                <a:ea typeface="Calibri" panose="020F0502020204030204" pitchFamily="34" charset="0"/>
                <a:cs typeface="Arial" panose="020B0604020202020204" pitchFamily="34"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4ABE5F1D-6045-E565-273B-F206C9A3FF97}"/>
              </a:ext>
            </a:extLst>
          </p:cNvPr>
          <p:cNvSpPr>
            <a:spLocks noGrp="1"/>
          </p:cNvSpPr>
          <p:nvPr>
            <p:ph type="subTitle" idx="1"/>
          </p:nvPr>
        </p:nvSpPr>
        <p:spPr>
          <a:xfrm>
            <a:off x="2062844" y="3870661"/>
            <a:ext cx="8420099" cy="2112426"/>
          </a:xfrm>
        </p:spPr>
        <p:txBody>
          <a:bodyPr>
            <a:normAutofit/>
          </a:bodyPr>
          <a:lstStyle/>
          <a:p>
            <a:r>
              <a:rPr lang="en-GB" sz="2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Griffiths, S., Moran Spencer, E., D’Andrea. F., Walters, K., Wilcock, J., Brunskill, G., Wheatley, A., Robinson, L., and Rait, G. on behalf of the </a:t>
            </a:r>
            <a:r>
              <a:rPr lang="en-GB" sz="28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PriDem</a:t>
            </a:r>
            <a:r>
              <a:rPr lang="en-GB" sz="2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study team</a:t>
            </a:r>
            <a:endParaRPr lang="en-GB" sz="28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477F99F-0950-4876-0E7F-B91014B6C2DB}"/>
              </a:ext>
            </a:extLst>
          </p:cNvPr>
          <p:cNvPicPr>
            <a:picLocks noChangeAspect="1"/>
          </p:cNvPicPr>
          <p:nvPr/>
        </p:nvPicPr>
        <p:blipFill>
          <a:blip r:embed="rId3"/>
          <a:stretch>
            <a:fillRect/>
          </a:stretch>
        </p:blipFill>
        <p:spPr>
          <a:xfrm>
            <a:off x="314353" y="385771"/>
            <a:ext cx="3131534" cy="1739741"/>
          </a:xfrm>
          <a:prstGeom prst="rect">
            <a:avLst/>
          </a:prstGeom>
        </p:spPr>
      </p:pic>
      <p:pic>
        <p:nvPicPr>
          <p:cNvPr id="5" name="Picture 2" descr="Alzheimer's Society - United Against Dementia">
            <a:extLst>
              <a:ext uri="{FF2B5EF4-FFF2-40B4-BE49-F238E27FC236}">
                <a16:creationId xmlns:a16="http://schemas.microsoft.com/office/drawing/2014/main" id="{46E2E535-EBB7-3444-B5D8-B8D86FC88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706" y="385771"/>
            <a:ext cx="2419294" cy="864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ewcastle University – Logos Download">
            <a:extLst>
              <a:ext uri="{FF2B5EF4-FFF2-40B4-BE49-F238E27FC236}">
                <a16:creationId xmlns:a16="http://schemas.microsoft.com/office/drawing/2014/main" id="{7C6043D2-77BC-58A3-9D13-D5A4B9BAC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30" y="624033"/>
            <a:ext cx="1876826" cy="634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54A8CE06-1F1B-A4E7-7CA5-87643DBEC8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3144" y="624033"/>
            <a:ext cx="1683598" cy="498036"/>
          </a:xfrm>
          <a:prstGeom prst="rect">
            <a:avLst/>
          </a:prstGeom>
        </p:spPr>
      </p:pic>
      <p:pic>
        <p:nvPicPr>
          <p:cNvPr id="9" name="Picture 8">
            <a:extLst>
              <a:ext uri="{FF2B5EF4-FFF2-40B4-BE49-F238E27FC236}">
                <a16:creationId xmlns:a16="http://schemas.microsoft.com/office/drawing/2014/main" id="{D5D04D89-F5F7-9498-1B73-539DE871F9D6}"/>
              </a:ext>
            </a:extLst>
          </p:cNvPr>
          <p:cNvPicPr>
            <a:picLocks noChangeAspect="1"/>
          </p:cNvPicPr>
          <p:nvPr/>
        </p:nvPicPr>
        <p:blipFill>
          <a:blip r:embed="rId7"/>
          <a:stretch>
            <a:fillRect/>
          </a:stretch>
        </p:blipFill>
        <p:spPr>
          <a:xfrm>
            <a:off x="0" y="5631341"/>
            <a:ext cx="12192000" cy="1226659"/>
          </a:xfrm>
          <a:prstGeom prst="rect">
            <a:avLst/>
          </a:prstGeom>
        </p:spPr>
      </p:pic>
    </p:spTree>
    <p:extLst>
      <p:ext uri="{BB962C8B-B14F-4D97-AF65-F5344CB8AC3E}">
        <p14:creationId xmlns:p14="http://schemas.microsoft.com/office/powerpoint/2010/main" val="54374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BCD3E15-B35F-1564-AD92-90FC5E8AC9C3}"/>
              </a:ext>
            </a:extLst>
          </p:cNvPr>
          <p:cNvGraphicFramePr/>
          <p:nvPr>
            <p:extLst>
              <p:ext uri="{D42A27DB-BD31-4B8C-83A1-F6EECF244321}">
                <p14:modId xmlns:p14="http://schemas.microsoft.com/office/powerpoint/2010/main" val="4163985571"/>
              </p:ext>
            </p:extLst>
          </p:nvPr>
        </p:nvGraphicFramePr>
        <p:xfrm>
          <a:off x="1753181" y="-1"/>
          <a:ext cx="9029838" cy="443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69F5E85A-BDBD-01D8-CDA4-E25E656E0B7A}"/>
              </a:ext>
            </a:extLst>
          </p:cNvPr>
          <p:cNvSpPr/>
          <p:nvPr/>
        </p:nvSpPr>
        <p:spPr>
          <a:xfrm>
            <a:off x="1753181" y="4571999"/>
            <a:ext cx="9207261" cy="191506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GB" sz="1800" b="1" dirty="0"/>
              <a:t>Comment from a patient and public involvement (PPI) contributor</a:t>
            </a:r>
          </a:p>
          <a:p>
            <a:pPr lvl="0">
              <a:buNone/>
            </a:pPr>
            <a:endParaRPr lang="en-GB" sz="1800" b="1" dirty="0"/>
          </a:p>
          <a:p>
            <a:pPr lvl="0">
              <a:buNone/>
            </a:pPr>
            <a:r>
              <a:rPr lang="en-GB" sz="1800" b="1" dirty="0"/>
              <a:t> </a:t>
            </a:r>
            <a:r>
              <a:rPr lang="en-GB" sz="1800" i="1" dirty="0"/>
              <a:t>‘</a:t>
            </a:r>
            <a:r>
              <a:rPr lang="en-GB" sz="1800" i="1" dirty="0">
                <a:effectLst/>
                <a:ea typeface="Calibri" panose="020F0502020204030204" pitchFamily="34" charset="0"/>
              </a:rPr>
              <a:t>When the person is in this stage, you are stuck. Memory Clinic appointment call mentioned dementia FIVE times.  It’s a process of reinforcement that people use in interrogation….Find new ways of communicating without highlighting something possibly contentious.  It might feel like a neon light flickering too brightly.’</a:t>
            </a:r>
          </a:p>
        </p:txBody>
      </p:sp>
      <p:cxnSp>
        <p:nvCxnSpPr>
          <p:cNvPr id="9" name="Straight Connector 8">
            <a:extLst>
              <a:ext uri="{FF2B5EF4-FFF2-40B4-BE49-F238E27FC236}">
                <a16:creationId xmlns:a16="http://schemas.microsoft.com/office/drawing/2014/main" id="{5F35FA30-2FA5-D53D-DC58-3949000B017D}"/>
              </a:ext>
            </a:extLst>
          </p:cNvPr>
          <p:cNvCxnSpPr>
            <a:cxnSpLocks/>
          </p:cNvCxnSpPr>
          <p:nvPr/>
        </p:nvCxnSpPr>
        <p:spPr>
          <a:xfrm>
            <a:off x="3157268" y="3673929"/>
            <a:ext cx="0" cy="7600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05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1B1C4-7CB6-D38B-1251-723F700FC4B8}"/>
              </a:ext>
            </a:extLst>
          </p:cNvPr>
          <p:cNvSpPr>
            <a:spLocks noGrp="1"/>
          </p:cNvSpPr>
          <p:nvPr>
            <p:ph type="title"/>
          </p:nvPr>
        </p:nvSpPr>
        <p:spPr>
          <a:xfrm>
            <a:off x="589560" y="856180"/>
            <a:ext cx="4560584" cy="1128068"/>
          </a:xfrm>
        </p:spPr>
        <p:txBody>
          <a:bodyPr anchor="ctr">
            <a:normAutofit/>
          </a:bodyPr>
          <a:lstStyle/>
          <a:p>
            <a:r>
              <a:rPr lang="en-GB" sz="2500" b="1"/>
              <a:t>Three examples of learning from baseline outcome measures (questionnaires)</a:t>
            </a: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2E5F39-D02B-6B9A-6F02-69B5B155A00D}"/>
              </a:ext>
            </a:extLst>
          </p:cNvPr>
          <p:cNvSpPr>
            <a:spLocks noGrp="1"/>
          </p:cNvSpPr>
          <p:nvPr>
            <p:ph idx="1"/>
          </p:nvPr>
        </p:nvSpPr>
        <p:spPr>
          <a:xfrm>
            <a:off x="590719" y="2330505"/>
            <a:ext cx="4559425" cy="3979585"/>
          </a:xfrm>
        </p:spPr>
        <p:txBody>
          <a:bodyPr anchor="ctr">
            <a:normAutofit fontScale="92500" lnSpcReduction="20000"/>
          </a:bodyPr>
          <a:lstStyle/>
          <a:p>
            <a:pPr marL="514350" indent="-514350">
              <a:buAutoNum type="arabicPeriod"/>
            </a:pPr>
            <a:r>
              <a:rPr lang="en-GB" sz="2600" b="1" dirty="0"/>
              <a:t>Time and resources  </a:t>
            </a:r>
          </a:p>
          <a:p>
            <a:r>
              <a:rPr lang="en-GB" sz="2000" dirty="0"/>
              <a:t>Trialling outcome measures- underestimation of time</a:t>
            </a:r>
          </a:p>
          <a:p>
            <a:r>
              <a:rPr lang="en-GB" sz="2000" dirty="0"/>
              <a:t>All but one participant opted for most of the contacts to be in-person</a:t>
            </a:r>
          </a:p>
          <a:p>
            <a:r>
              <a:rPr lang="en-GB" sz="2000" dirty="0"/>
              <a:t>Carers expand on multiple choice responses/verbalise emotional responses </a:t>
            </a:r>
          </a:p>
          <a:p>
            <a:r>
              <a:rPr lang="en-GB" sz="2000" dirty="0"/>
              <a:t>Therapeutic benefits of research visit </a:t>
            </a:r>
            <a:r>
              <a:rPr lang="en-GB" sz="2000" i="1" dirty="0"/>
              <a:t>‘If nothing comes of this at least I will have had someone to talk to’  </a:t>
            </a:r>
          </a:p>
          <a:p>
            <a:r>
              <a:rPr lang="en-GB" sz="2000" dirty="0"/>
              <a:t>Time-sensitive research - unable to factor in peer research visits. Funding applications need to consider researcher capacity and support </a:t>
            </a:r>
          </a:p>
          <a:p>
            <a:pPr marL="0" indent="0">
              <a:buNone/>
            </a:pPr>
            <a:endParaRPr lang="en-GB" sz="1700" dirty="0"/>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illustrations of Time">
            <a:extLst>
              <a:ext uri="{FF2B5EF4-FFF2-40B4-BE49-F238E27FC236}">
                <a16:creationId xmlns:a16="http://schemas.microsoft.com/office/drawing/2014/main" id="{769E4928-BFD8-E48E-CE65-139A4EACB1F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1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2A853B-4741-6621-AD9A-45916E564ED1}"/>
              </a:ext>
            </a:extLst>
          </p:cNvPr>
          <p:cNvSpPr>
            <a:spLocks noGrp="1"/>
          </p:cNvSpPr>
          <p:nvPr>
            <p:ph idx="1"/>
          </p:nvPr>
        </p:nvSpPr>
        <p:spPr>
          <a:xfrm>
            <a:off x="647174" y="1756944"/>
            <a:ext cx="4559425" cy="3979585"/>
          </a:xfrm>
        </p:spPr>
        <p:txBody>
          <a:bodyPr anchor="ctr">
            <a:normAutofit fontScale="92500"/>
          </a:bodyPr>
          <a:lstStyle/>
          <a:p>
            <a:pPr marL="0" indent="0">
              <a:buNone/>
            </a:pPr>
            <a:r>
              <a:rPr lang="en-GB" sz="2400" b="1" dirty="0"/>
              <a:t>2. Use of cue cards for all participants to support questionnaire responses</a:t>
            </a:r>
          </a:p>
          <a:p>
            <a:pPr marL="0" indent="0">
              <a:buNone/>
            </a:pPr>
            <a:endParaRPr lang="en-GB" sz="1900" dirty="0"/>
          </a:p>
          <a:p>
            <a:pPr marL="0" indent="0">
              <a:buNone/>
            </a:pPr>
            <a:r>
              <a:rPr lang="en-GB" sz="2000" dirty="0"/>
              <a:t>Turned out to be even more valuable that we thought! </a:t>
            </a:r>
          </a:p>
          <a:p>
            <a:pPr marL="0" indent="0">
              <a:buNone/>
            </a:pPr>
            <a:endParaRPr lang="en-GB" sz="2000" dirty="0"/>
          </a:p>
          <a:p>
            <a:pPr marL="0" indent="0">
              <a:buNone/>
            </a:pPr>
            <a:r>
              <a:rPr lang="en-GB" sz="2000" b="1" dirty="0"/>
              <a:t>Researcher reflection: </a:t>
            </a:r>
            <a:r>
              <a:rPr lang="en-GB" sz="2000" b="0" i="1" dirty="0">
                <a:effectLst/>
              </a:rPr>
              <a:t>The response cards have been very helpful for PLWD and carers. To avoid it seeming in any way patronising, I will often ask if I can use the cards in order to save my voice, as it saves me from repeating the same options over and over. </a:t>
            </a:r>
            <a:r>
              <a:rPr lang="en-GB" sz="2000" b="0" i="0" dirty="0">
                <a:effectLst/>
              </a:rPr>
              <a:t> </a:t>
            </a:r>
          </a:p>
          <a:p>
            <a:pPr marL="0" indent="0">
              <a:buNone/>
            </a:pPr>
            <a:endParaRPr lang="en-GB" sz="1900" dirty="0">
              <a:latin typeface="Calibri" panose="020F0502020204030204" pitchFamily="34" charset="0"/>
            </a:endParaRPr>
          </a:p>
          <a:p>
            <a:pPr marL="0" indent="0">
              <a:buNone/>
            </a:pPr>
            <a:endParaRPr lang="en-GB" sz="1900" dirty="0"/>
          </a:p>
          <a:p>
            <a:pPr marL="0" indent="0">
              <a:buNone/>
            </a:pPr>
            <a:endParaRPr lang="en-GB" sz="1900" dirty="0"/>
          </a:p>
          <a:p>
            <a:pPr marL="0" indent="0">
              <a:buNone/>
            </a:pPr>
            <a:endParaRPr lang="en-GB" sz="1900" dirty="0"/>
          </a:p>
        </p:txBody>
      </p:sp>
      <p:sp>
        <p:nvSpPr>
          <p:cNvPr id="24"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1BA7ECA8-51D7-A139-E1EF-C8288EF815D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27788" b="-1"/>
          <a:stretch/>
        </p:blipFill>
        <p:spPr>
          <a:xfrm>
            <a:off x="5977788" y="799352"/>
            <a:ext cx="5425410" cy="5259296"/>
          </a:xfrm>
          <a:prstGeom prst="rect">
            <a:avLst/>
          </a:prstGeom>
        </p:spPr>
      </p:pic>
    </p:spTree>
    <p:extLst>
      <p:ext uri="{BB962C8B-B14F-4D97-AF65-F5344CB8AC3E}">
        <p14:creationId xmlns:p14="http://schemas.microsoft.com/office/powerpoint/2010/main" val="110107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989428-78D7-FB56-53B1-3FA4E160A76B}"/>
              </a:ext>
            </a:extLst>
          </p:cNvPr>
          <p:cNvSpPr>
            <a:spLocks noGrp="1"/>
          </p:cNvSpPr>
          <p:nvPr>
            <p:ph idx="1"/>
          </p:nvPr>
        </p:nvSpPr>
        <p:spPr>
          <a:xfrm>
            <a:off x="1289304" y="2902913"/>
            <a:ext cx="9849751" cy="3032168"/>
          </a:xfrm>
        </p:spPr>
        <p:txBody>
          <a:bodyPr anchor="ctr">
            <a:normAutofit fontScale="92500" lnSpcReduction="20000"/>
          </a:bodyPr>
          <a:lstStyle/>
          <a:p>
            <a:pPr marL="0" indent="0">
              <a:buNone/>
            </a:pPr>
            <a:r>
              <a:rPr lang="en-GB" sz="2600" b="1" dirty="0"/>
              <a:t>3. Issues with standardised measures</a:t>
            </a:r>
          </a:p>
          <a:p>
            <a:pPr marL="0" indent="0">
              <a:buNone/>
            </a:pPr>
            <a:endParaRPr lang="en-GB" sz="2400" b="1" dirty="0"/>
          </a:p>
          <a:p>
            <a:pPr marL="0" indent="0">
              <a:buNone/>
            </a:pPr>
            <a:r>
              <a:rPr lang="en-GB" sz="2600" b="1" i="1" dirty="0"/>
              <a:t>EQ-5D-5L and </a:t>
            </a:r>
            <a:r>
              <a:rPr lang="en-GB" sz="2600" b="1" i="1" dirty="0" err="1"/>
              <a:t>DemQol</a:t>
            </a:r>
            <a:r>
              <a:rPr lang="en-GB" sz="2600" b="1" i="1" dirty="0"/>
              <a:t> </a:t>
            </a:r>
            <a:r>
              <a:rPr lang="en-GB" sz="2600" dirty="0"/>
              <a:t>-  where responses skewed towards ‘no problem’ and significant lack of alignment with proxy measure – sometimes unclear whether due to a genuine perception, reduced understanding/saving face/protecting carer/self…</a:t>
            </a:r>
          </a:p>
          <a:p>
            <a:pPr marL="0" indent="0">
              <a:buNone/>
            </a:pPr>
            <a:endParaRPr lang="en-GB" sz="2600" dirty="0"/>
          </a:p>
          <a:p>
            <a:pPr marL="0" indent="0">
              <a:buNone/>
            </a:pPr>
            <a:r>
              <a:rPr lang="en-GB" sz="2600" dirty="0"/>
              <a:t>Usually discussed with carer and decision made about whether to complete measures at follow-up</a:t>
            </a:r>
          </a:p>
          <a:p>
            <a:pPr marL="0" indent="0">
              <a:buNone/>
            </a:pPr>
            <a:endParaRPr lang="en-GB" sz="2600" dirty="0"/>
          </a:p>
          <a:p>
            <a:pPr marL="0" indent="0">
              <a:buNone/>
            </a:pPr>
            <a:endParaRPr lang="en-GB" sz="2000" dirty="0"/>
          </a:p>
          <a:p>
            <a:pPr marL="0" indent="0">
              <a:buNone/>
            </a:pPr>
            <a:endParaRPr lang="en-GB" sz="2000" dirty="0"/>
          </a:p>
          <a:p>
            <a:pPr marL="0" indent="0">
              <a:buNone/>
            </a:pPr>
            <a:endParaRPr lang="en-GB" sz="2000" b="1"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8358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EA507481-A69E-0CF1-D223-A5E52F538601}"/>
              </a:ext>
            </a:extLst>
          </p:cNvPr>
          <p:cNvGraphicFramePr>
            <a:graphicFrameLocks noGrp="1"/>
          </p:cNvGraphicFramePr>
          <p:nvPr>
            <p:ph idx="1"/>
          </p:nvPr>
        </p:nvGraphicFramePr>
        <p:xfrm>
          <a:off x="838200" y="691377"/>
          <a:ext cx="6543907" cy="5296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2103B0E-7A17-567F-B677-78CB31299577}"/>
              </a:ext>
            </a:extLst>
          </p:cNvPr>
          <p:cNvSpPr txBox="1"/>
          <p:nvPr/>
        </p:nvSpPr>
        <p:spPr>
          <a:xfrm>
            <a:off x="7663543" y="385717"/>
            <a:ext cx="3929742" cy="5632311"/>
          </a:xfrm>
          <a:prstGeom prst="rect">
            <a:avLst/>
          </a:prstGeom>
          <a:solidFill>
            <a:schemeClr val="accent1">
              <a:lumMod val="60000"/>
              <a:lumOff val="40000"/>
            </a:schemeClr>
          </a:solidFill>
          <a:ln>
            <a:solidFill>
              <a:schemeClr val="bg1"/>
            </a:solidFill>
          </a:ln>
        </p:spPr>
        <p:txBody>
          <a:bodyPr wrap="square" rtlCol="0">
            <a:spAutoFit/>
          </a:bodyPr>
          <a:lstStyle/>
          <a:p>
            <a:pPr marL="0" indent="0">
              <a:buNone/>
            </a:pPr>
            <a:r>
              <a:rPr lang="en-GB" sz="2400" b="1" dirty="0">
                <a:solidFill>
                  <a:schemeClr val="bg1"/>
                </a:solidFill>
                <a:latin typeface="Calibri" panose="020F0502020204030204" pitchFamily="34" charset="0"/>
                <a:ea typeface="Calibri" panose="020F0502020204030204" pitchFamily="34" charset="0"/>
              </a:rPr>
              <a:t>From the Montreal Cognitive Assessment (MOCA) </a:t>
            </a:r>
          </a:p>
          <a:p>
            <a:pPr marL="0" indent="0">
              <a:buNone/>
            </a:pPr>
            <a:endParaRPr lang="en-GB" sz="2400" b="1" dirty="0">
              <a:solidFill>
                <a:schemeClr val="bg1"/>
              </a:solidFill>
              <a:latin typeface="Calibri" panose="020F0502020204030204" pitchFamily="34" charset="0"/>
              <a:ea typeface="Calibri" panose="020F0502020204030204" pitchFamily="34" charset="0"/>
            </a:endParaRPr>
          </a:p>
          <a:p>
            <a:pPr marL="0" indent="0">
              <a:buNone/>
            </a:pPr>
            <a:r>
              <a:rPr lang="en-GB" sz="2400" i="1" dirty="0">
                <a:solidFill>
                  <a:schemeClr val="bg1"/>
                </a:solidFill>
                <a:latin typeface="Calibri" panose="020F0502020204030204" pitchFamily="34" charset="0"/>
                <a:ea typeface="Calibri" panose="020F0502020204030204" pitchFamily="34" charset="0"/>
              </a:rPr>
              <a:t>“Tell me as many words as you can think of that begin with a certain letter of the alphabet ….You can say any kind of word that you want, except for proper nouns (like Bob or Boston), numbers, or words that begin with the same sound but have a different suffix, for example, love, lover, loving. I will tell you to stop after one minute.” </a:t>
            </a:r>
            <a:endParaRPr lang="en-GB" sz="2400" i="1" dirty="0">
              <a:solidFill>
                <a:schemeClr val="bg1"/>
              </a:solidFill>
            </a:endParaRPr>
          </a:p>
        </p:txBody>
      </p:sp>
    </p:spTree>
    <p:extLst>
      <p:ext uri="{BB962C8B-B14F-4D97-AF65-F5344CB8AC3E}">
        <p14:creationId xmlns:p14="http://schemas.microsoft.com/office/powerpoint/2010/main" val="111017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FFF6D-A64A-5030-6AB1-BE15DBF29AC4}"/>
              </a:ext>
            </a:extLst>
          </p:cNvPr>
          <p:cNvSpPr>
            <a:spLocks noGrp="1"/>
          </p:cNvSpPr>
          <p:nvPr>
            <p:ph type="title"/>
          </p:nvPr>
        </p:nvSpPr>
        <p:spPr>
          <a:xfrm>
            <a:off x="1043631" y="809898"/>
            <a:ext cx="9942716" cy="1554480"/>
          </a:xfrm>
        </p:spPr>
        <p:txBody>
          <a:bodyPr anchor="ctr">
            <a:normAutofit/>
          </a:bodyPr>
          <a:lstStyle/>
          <a:p>
            <a:r>
              <a:rPr lang="en-GB" sz="4800" b="1"/>
              <a:t>CONCLUSIONS</a:t>
            </a:r>
          </a:p>
        </p:txBody>
      </p:sp>
      <p:sp>
        <p:nvSpPr>
          <p:cNvPr id="3" name="Content Placeholder 2">
            <a:extLst>
              <a:ext uri="{FF2B5EF4-FFF2-40B4-BE49-F238E27FC236}">
                <a16:creationId xmlns:a16="http://schemas.microsoft.com/office/drawing/2014/main" id="{85129684-636B-8A40-09F0-2206D6745246}"/>
              </a:ext>
            </a:extLst>
          </p:cNvPr>
          <p:cNvSpPr>
            <a:spLocks noGrp="1"/>
          </p:cNvSpPr>
          <p:nvPr>
            <p:ph idx="1"/>
          </p:nvPr>
        </p:nvSpPr>
        <p:spPr>
          <a:xfrm>
            <a:off x="1045028" y="3017522"/>
            <a:ext cx="9941319" cy="3124658"/>
          </a:xfrm>
        </p:spPr>
        <p:txBody>
          <a:bodyPr anchor="ctr">
            <a:normAutofit/>
          </a:bodyPr>
          <a:lstStyle/>
          <a:p>
            <a:r>
              <a:rPr lang="en-GB" sz="2200" dirty="0"/>
              <a:t>Snapshot of learning from the </a:t>
            </a:r>
            <a:r>
              <a:rPr lang="en-GB" sz="2200" dirty="0" err="1"/>
              <a:t>PriDem</a:t>
            </a:r>
            <a:r>
              <a:rPr lang="en-GB" sz="2200" dirty="0"/>
              <a:t> recruitment phase</a:t>
            </a:r>
          </a:p>
          <a:p>
            <a:endParaRPr lang="en-GB" sz="2200" dirty="0"/>
          </a:p>
          <a:p>
            <a:r>
              <a:rPr lang="en-GB" sz="2200" dirty="0"/>
              <a:t>Reflection from PPI contributor: many of the challenges apply equally to healthcare as they do to research </a:t>
            </a:r>
          </a:p>
          <a:p>
            <a:endParaRPr lang="en-GB" sz="2200" dirty="0"/>
          </a:p>
          <a:p>
            <a:r>
              <a:rPr lang="en-GB" sz="2200" dirty="0">
                <a:ea typeface="Times New Roman" panose="02020603050405020304" pitchFamily="18" charset="0"/>
                <a:cs typeface="Times New Roman" panose="02020603050405020304" pitchFamily="18" charset="0"/>
              </a:rPr>
              <a:t>W</a:t>
            </a:r>
            <a:r>
              <a:rPr lang="en-GB" sz="2200" dirty="0">
                <a:effectLst/>
                <a:ea typeface="Times New Roman" panose="02020603050405020304" pitchFamily="18" charset="0"/>
                <a:cs typeface="Times New Roman" panose="02020603050405020304" pitchFamily="18" charset="0"/>
              </a:rPr>
              <a:t>e are continuing to collect data to inform a final paper</a:t>
            </a:r>
            <a:r>
              <a:rPr lang="en-GB" sz="2200" dirty="0">
                <a:ea typeface="Times New Roman" panose="02020603050405020304" pitchFamily="18" charset="0"/>
                <a:cs typeface="Times New Roman" panose="02020603050405020304" pitchFamily="18" charset="0"/>
              </a:rPr>
              <a:t> and would be keen for any of your comments on the points raised so far</a:t>
            </a:r>
            <a:endParaRPr lang="en-GB" sz="2200" dirty="0">
              <a:effectLst/>
              <a:ea typeface="Calibri" panose="020F0502020204030204" pitchFamily="34" charset="0"/>
              <a:cs typeface="Times New Roman" panose="02020603050405020304" pitchFamily="18" charset="0"/>
            </a:endParaRPr>
          </a:p>
          <a:p>
            <a:pPr marL="0" indent="0">
              <a:buNone/>
            </a:pPr>
            <a:endParaRPr lang="en-GB" sz="2200" dirty="0">
              <a:effectLst/>
              <a:latin typeface="Calibri" panose="020F0502020204030204" pitchFamily="34"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61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28F5-6AC0-95B9-42E0-DBF27322E04E}"/>
              </a:ext>
            </a:extLst>
          </p:cNvPr>
          <p:cNvSpPr>
            <a:spLocks noGrp="1"/>
          </p:cNvSpPr>
          <p:nvPr>
            <p:ph type="title"/>
          </p:nvPr>
        </p:nvSpPr>
        <p:spPr>
          <a:xfrm>
            <a:off x="547007" y="0"/>
            <a:ext cx="10515600" cy="1325563"/>
          </a:xfrm>
        </p:spPr>
        <p:txBody>
          <a:bodyPr>
            <a:normAutofit/>
          </a:bodyPr>
          <a:lstStyle/>
          <a:p>
            <a:pPr>
              <a:lnSpc>
                <a:spcPct val="100000"/>
              </a:lnSpc>
            </a:pPr>
            <a:r>
              <a:rPr lang="en-GB" sz="2800" b="1" dirty="0"/>
              <a:t>References</a:t>
            </a:r>
          </a:p>
        </p:txBody>
      </p:sp>
      <p:sp>
        <p:nvSpPr>
          <p:cNvPr id="7" name="Content Placeholder 6">
            <a:extLst>
              <a:ext uri="{FF2B5EF4-FFF2-40B4-BE49-F238E27FC236}">
                <a16:creationId xmlns:a16="http://schemas.microsoft.com/office/drawing/2014/main" id="{019EED15-90B5-833D-117C-F4CFC48E8109}"/>
              </a:ext>
            </a:extLst>
          </p:cNvPr>
          <p:cNvSpPr>
            <a:spLocks noGrp="1"/>
          </p:cNvSpPr>
          <p:nvPr>
            <p:ph idx="1"/>
          </p:nvPr>
        </p:nvSpPr>
        <p:spPr>
          <a:xfrm>
            <a:off x="547007" y="1094016"/>
            <a:ext cx="11097986" cy="5763984"/>
          </a:xfrm>
        </p:spPr>
        <p:txBody>
          <a:bodyPr>
            <a:normAutofit fontScale="40000" lnSpcReduction="20000"/>
          </a:bodyPr>
          <a:lstStyle/>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Bamford, C., et al. (2021). "Key components of post-diagnostic support for people with dementia and their carers: a qualitative study." </a:t>
            </a:r>
            <a:r>
              <a:rPr lang="en-US" sz="2900" u="sng">
                <a:effectLst/>
                <a:latin typeface="Calibri" panose="020F0502020204030204" pitchFamily="34" charset="0"/>
                <a:ea typeface="Calibri" panose="020F0502020204030204" pitchFamily="34" charset="0"/>
                <a:cs typeface="Times New Roman" panose="02020603050405020304" pitchFamily="18" charset="0"/>
              </a:rPr>
              <a:t>PloS one</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16</a:t>
            </a:r>
            <a:r>
              <a:rPr lang="en-US" sz="2900">
                <a:effectLst/>
                <a:latin typeface="Calibri" panose="020F0502020204030204" pitchFamily="34" charset="0"/>
                <a:ea typeface="Calibri" panose="020F0502020204030204" pitchFamily="34" charset="0"/>
                <a:cs typeface="Times New Roman" panose="02020603050405020304" pitchFamily="18" charset="0"/>
              </a:rPr>
              <a:t>(12): e0260506.</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Frost, R., et al. (2021). "Implementing post diagnostic dementia care in primary care: a mixed-methods systematic review." </a:t>
            </a:r>
            <a:r>
              <a:rPr lang="en-US" sz="2900" u="sng">
                <a:effectLst/>
                <a:latin typeface="Calibri" panose="020F0502020204030204" pitchFamily="34" charset="0"/>
                <a:ea typeface="Calibri" panose="020F0502020204030204" pitchFamily="34" charset="0"/>
                <a:cs typeface="Times New Roman" panose="02020603050405020304" pitchFamily="18" charset="0"/>
              </a:rPr>
              <a:t>Aging &amp; Mental Health</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25</a:t>
            </a:r>
            <a:r>
              <a:rPr lang="en-US" sz="2900">
                <a:effectLst/>
                <a:latin typeface="Calibri" panose="020F0502020204030204" pitchFamily="34" charset="0"/>
                <a:ea typeface="Calibri" panose="020F0502020204030204" pitchFamily="34" charset="0"/>
                <a:cs typeface="Times New Roman" panose="02020603050405020304" pitchFamily="18" charset="0"/>
              </a:rPr>
              <a:t>(8): 1381-139	</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Frost, R., et al. (2020). "What works in managing complex conditions in older people in primary and community care? A state‐of‐the‐art review." </a:t>
            </a:r>
            <a:r>
              <a:rPr lang="en-US" sz="2900" u="sng">
                <a:effectLst/>
                <a:latin typeface="Calibri" panose="020F0502020204030204" pitchFamily="34" charset="0"/>
                <a:ea typeface="Calibri" panose="020F0502020204030204" pitchFamily="34" charset="0"/>
                <a:cs typeface="Times New Roman" panose="02020603050405020304" pitchFamily="18" charset="0"/>
              </a:rPr>
              <a:t>Health &amp; social care in the community</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28</a:t>
            </a:r>
            <a:r>
              <a:rPr lang="en-US" sz="2900">
                <a:effectLst/>
                <a:latin typeface="Calibri" panose="020F0502020204030204" pitchFamily="34" charset="0"/>
                <a:ea typeface="Calibri" panose="020F0502020204030204" pitchFamily="34" charset="0"/>
                <a:cs typeface="Times New Roman" panose="02020603050405020304" pitchFamily="18" charset="0"/>
              </a:rPr>
              <a:t>(6): 1915-1927.</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Frost, R., et al. (2020). "Effectiveness of different post-diagnostic dementia care models delivered by primary care: a systematic review." </a:t>
            </a:r>
            <a:r>
              <a:rPr lang="en-US" sz="2900" u="sng">
                <a:effectLst/>
                <a:latin typeface="Calibri" panose="020F0502020204030204" pitchFamily="34" charset="0"/>
                <a:ea typeface="Calibri" panose="020F0502020204030204" pitchFamily="34" charset="0"/>
                <a:cs typeface="Times New Roman" panose="02020603050405020304" pitchFamily="18" charset="0"/>
              </a:rPr>
              <a:t>British Journal of General Practice</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70</a:t>
            </a:r>
            <a:r>
              <a:rPr lang="en-US" sz="2900">
                <a:effectLst/>
                <a:latin typeface="Calibri" panose="020F0502020204030204" pitchFamily="34" charset="0"/>
                <a:ea typeface="Calibri" panose="020F0502020204030204" pitchFamily="34" charset="0"/>
                <a:cs typeface="Times New Roman" panose="02020603050405020304" pitchFamily="18" charset="0"/>
              </a:rPr>
              <a:t>(695): e434-e441.</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Frost, R., et al. (2020). "Mapping post-diagnostic dementia care in England: an e-survey." </a:t>
            </a:r>
            <a:r>
              <a:rPr lang="en-US" sz="2900" u="sng">
                <a:effectLst/>
                <a:latin typeface="Calibri" panose="020F0502020204030204" pitchFamily="34" charset="0"/>
                <a:ea typeface="Calibri" panose="020F0502020204030204" pitchFamily="34" charset="0"/>
                <a:cs typeface="Times New Roman" panose="02020603050405020304" pitchFamily="18" charset="0"/>
              </a:rPr>
              <a:t>Journal of Integrated Care</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29</a:t>
            </a:r>
            <a:r>
              <a:rPr lang="en-US" sz="2900">
                <a:effectLst/>
                <a:latin typeface="Calibri" panose="020F0502020204030204" pitchFamily="34" charset="0"/>
                <a:ea typeface="Calibri" panose="020F0502020204030204" pitchFamily="34" charset="0"/>
                <a:cs typeface="Times New Roman" panose="02020603050405020304" pitchFamily="18" charset="0"/>
              </a:rPr>
              <a:t>(1): 22-36.</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900">
                <a:effectLst/>
                <a:latin typeface="Calibri" panose="020F0502020204030204" pitchFamily="34" charset="0"/>
                <a:ea typeface="Calibri" panose="020F0502020204030204" pitchFamily="34" charset="0"/>
                <a:cs typeface="Times New Roman" panose="02020603050405020304" pitchFamily="18" charset="0"/>
              </a:rPr>
              <a:t>Jones, D., Wilkinson, R., Jackson, C., &amp; Drew, P. (2020). “Variation and interactional non-standardization in neuropsychological tests: The case of the Addenbrooke’s Cognitive Examination.” </a:t>
            </a:r>
            <a:r>
              <a:rPr lang="en-GB" sz="2900" u="sng">
                <a:effectLst/>
                <a:latin typeface="Calibri" panose="020F0502020204030204" pitchFamily="34" charset="0"/>
                <a:ea typeface="Calibri" panose="020F0502020204030204" pitchFamily="34" charset="0"/>
                <a:cs typeface="Times New Roman" panose="02020603050405020304" pitchFamily="18" charset="0"/>
              </a:rPr>
              <a:t>Qualitative Health Research</a:t>
            </a:r>
            <a:r>
              <a:rPr lang="en-GB" sz="2900">
                <a:effectLst/>
                <a:latin typeface="Calibri" panose="020F0502020204030204" pitchFamily="34" charset="0"/>
                <a:ea typeface="Calibri" panose="020F0502020204030204" pitchFamily="34" charset="0"/>
                <a:cs typeface="Times New Roman" panose="02020603050405020304" pitchFamily="18" charset="0"/>
              </a:rPr>
              <a:t>, </a:t>
            </a:r>
            <a:r>
              <a:rPr lang="en-GB" sz="2900" i="1">
                <a:effectLst/>
                <a:latin typeface="Calibri" panose="020F0502020204030204" pitchFamily="34" charset="0"/>
                <a:ea typeface="Calibri" panose="020F0502020204030204" pitchFamily="34" charset="0"/>
                <a:cs typeface="Times New Roman" panose="02020603050405020304" pitchFamily="18" charset="0"/>
              </a:rPr>
              <a:t>30</a:t>
            </a:r>
            <a:r>
              <a:rPr lang="en-GB" sz="2900">
                <a:effectLst/>
                <a:latin typeface="Calibri" panose="020F0502020204030204" pitchFamily="34" charset="0"/>
                <a:ea typeface="Calibri" panose="020F0502020204030204" pitchFamily="34" charset="0"/>
                <a:cs typeface="Times New Roman" panose="02020603050405020304" pitchFamily="18" charset="0"/>
              </a:rPr>
              <a:t>(3), 458-470.</a:t>
            </a:r>
          </a:p>
          <a:p>
            <a:pPr marL="0" indent="0">
              <a:lnSpc>
                <a:spcPct val="107000"/>
              </a:lnSpc>
              <a:spcAft>
                <a:spcPts val="800"/>
              </a:spcAft>
              <a:buNone/>
            </a:pPr>
            <a:r>
              <a:rPr lang="en-GB" sz="2900">
                <a:effectLst/>
                <a:latin typeface="Calibri" panose="020F0502020204030204" pitchFamily="34" charset="0"/>
                <a:ea typeface="Calibri" panose="020F0502020204030204" pitchFamily="34" charset="0"/>
                <a:cs typeface="Times New Roman" panose="02020603050405020304" pitchFamily="18" charset="0"/>
              </a:rPr>
              <a:t>Shepherd, V., </a:t>
            </a:r>
            <a:r>
              <a:rPr lang="en-GB" sz="2900" i="1">
                <a:effectLst/>
                <a:latin typeface="Calibri" panose="020F0502020204030204" pitchFamily="34" charset="0"/>
                <a:ea typeface="Calibri" panose="020F0502020204030204" pitchFamily="34" charset="0"/>
                <a:cs typeface="Times New Roman" panose="02020603050405020304" pitchFamily="18" charset="0"/>
              </a:rPr>
              <a:t>et al.</a:t>
            </a:r>
            <a:r>
              <a:rPr lang="en-GB" sz="2900">
                <a:effectLst/>
                <a:latin typeface="Calibri" panose="020F0502020204030204" pitchFamily="34" charset="0"/>
                <a:ea typeface="Calibri" panose="020F0502020204030204" pitchFamily="34" charset="0"/>
                <a:cs typeface="Times New Roman" panose="02020603050405020304" pitchFamily="18" charset="0"/>
              </a:rPr>
              <a:t> (2022) “Recruitment interventions for trials involving adults lacking capacity to consent: methodological and ethical considerations for designing Studies Within a Trial (SWATs).” </a:t>
            </a:r>
            <a:r>
              <a:rPr lang="en-GB" sz="2900" u="sng">
                <a:effectLst/>
                <a:latin typeface="Calibri" panose="020F0502020204030204" pitchFamily="34" charset="0"/>
                <a:ea typeface="Calibri" panose="020F0502020204030204" pitchFamily="34" charset="0"/>
                <a:cs typeface="Times New Roman" panose="02020603050405020304" pitchFamily="18" charset="0"/>
              </a:rPr>
              <a:t>Trials</a:t>
            </a:r>
            <a:r>
              <a:rPr lang="en-GB" sz="2900">
                <a:effectLst/>
                <a:latin typeface="Calibri" panose="020F0502020204030204" pitchFamily="34" charset="0"/>
                <a:ea typeface="Calibri" panose="020F0502020204030204" pitchFamily="34" charset="0"/>
                <a:cs typeface="Times New Roman" panose="02020603050405020304" pitchFamily="18" charset="0"/>
              </a:rPr>
              <a:t> </a:t>
            </a:r>
            <a:r>
              <a:rPr lang="en-GB" sz="2900" b="1">
                <a:effectLst/>
                <a:latin typeface="Calibri" panose="020F0502020204030204" pitchFamily="34" charset="0"/>
                <a:ea typeface="Calibri" panose="020F0502020204030204" pitchFamily="34" charset="0"/>
                <a:cs typeface="Times New Roman" panose="02020603050405020304" pitchFamily="18" charset="0"/>
              </a:rPr>
              <a:t>23</a:t>
            </a:r>
            <a:r>
              <a:rPr lang="en-GB" sz="2900">
                <a:effectLst/>
                <a:latin typeface="Calibri" panose="020F0502020204030204" pitchFamily="34" charset="0"/>
                <a:ea typeface="Calibri" panose="020F0502020204030204" pitchFamily="34" charset="0"/>
                <a:cs typeface="Times New Roman" panose="02020603050405020304" pitchFamily="18" charset="0"/>
              </a:rPr>
              <a:t>, 756. </a:t>
            </a:r>
          </a:p>
          <a:p>
            <a:pPr marL="0" indent="0">
              <a:lnSpc>
                <a:spcPct val="107000"/>
              </a:lnSpc>
              <a:spcAft>
                <a:spcPts val="800"/>
              </a:spcAft>
              <a:buNone/>
            </a:pPr>
            <a:r>
              <a:rPr lang="en-GB" sz="2900">
                <a:effectLst/>
                <a:latin typeface="Calibri" panose="020F0502020204030204" pitchFamily="34" charset="0"/>
                <a:ea typeface="Calibri" panose="020F0502020204030204" pitchFamily="34" charset="0"/>
                <a:cs typeface="Times New Roman" panose="02020603050405020304" pitchFamily="18" charset="0"/>
              </a:rPr>
              <a:t>Shepherd V. “An under-represented and underserved population in trials: methodological, structural, and systemic barriers to the inclusion of adults lacking capacity to consent.” </a:t>
            </a:r>
            <a:r>
              <a:rPr lang="en-GB" sz="2900" u="sng">
                <a:effectLst/>
                <a:latin typeface="Calibri" panose="020F0502020204030204" pitchFamily="34" charset="0"/>
                <a:ea typeface="Calibri" panose="020F0502020204030204" pitchFamily="34" charset="0"/>
                <a:cs typeface="Times New Roman" panose="02020603050405020304" pitchFamily="18" charset="0"/>
              </a:rPr>
              <a:t>Trials </a:t>
            </a:r>
            <a:r>
              <a:rPr lang="en-GB" sz="2900" b="1">
                <a:effectLst/>
                <a:latin typeface="Calibri" panose="020F0502020204030204" pitchFamily="34" charset="0"/>
                <a:ea typeface="Calibri" panose="020F0502020204030204" pitchFamily="34" charset="0"/>
                <a:cs typeface="Times New Roman" panose="02020603050405020304" pitchFamily="18" charset="0"/>
              </a:rPr>
              <a:t>21</a:t>
            </a:r>
            <a:r>
              <a:rPr lang="en-GB" sz="2900">
                <a:effectLst/>
                <a:latin typeface="Calibri" panose="020F0502020204030204" pitchFamily="34" charset="0"/>
                <a:ea typeface="Calibri" panose="020F0502020204030204" pitchFamily="34" charset="0"/>
                <a:cs typeface="Times New Roman" panose="02020603050405020304" pitchFamily="18" charset="0"/>
              </a:rPr>
              <a:t>, 445</a:t>
            </a:r>
          </a:p>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Wheatley, A., et al. (2021). "Implementing post-diagnostic support for people living with dementia in England: a qualitative study of barriers and strategies used to address these in practice." </a:t>
            </a:r>
            <a:r>
              <a:rPr lang="en-US" sz="2900" u="sng">
                <a:effectLst/>
                <a:latin typeface="Calibri" panose="020F0502020204030204" pitchFamily="34" charset="0"/>
                <a:ea typeface="Calibri" panose="020F0502020204030204" pitchFamily="34" charset="0"/>
                <a:cs typeface="Times New Roman" panose="02020603050405020304" pitchFamily="18" charset="0"/>
              </a:rPr>
              <a:t>Age and Ageing</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50</a:t>
            </a:r>
            <a:r>
              <a:rPr lang="en-US" sz="2900">
                <a:effectLst/>
                <a:latin typeface="Calibri" panose="020F0502020204030204" pitchFamily="34" charset="0"/>
                <a:ea typeface="Calibri" panose="020F0502020204030204" pitchFamily="34" charset="0"/>
                <a:cs typeface="Times New Roman" panose="02020603050405020304" pitchFamily="18" charset="0"/>
              </a:rPr>
              <a:t>(6): 2230-2237.</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Wheatley, A., et al. (2020). "Task-shifted approaches to postdiagnostic dementia support: a qualitative study exploring professional views and experiences." </a:t>
            </a:r>
            <a:r>
              <a:rPr lang="en-US" sz="2900" u="sng">
                <a:effectLst/>
                <a:latin typeface="Calibri" panose="020F0502020204030204" pitchFamily="34" charset="0"/>
                <a:ea typeface="Calibri" panose="020F0502020204030204" pitchFamily="34" charset="0"/>
                <a:cs typeface="Times New Roman" panose="02020603050405020304" pitchFamily="18" charset="0"/>
              </a:rPr>
              <a:t>BMJ open</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10</a:t>
            </a:r>
            <a:r>
              <a:rPr lang="en-US" sz="2900">
                <a:effectLst/>
                <a:latin typeface="Calibri" panose="020F0502020204030204" pitchFamily="34" charset="0"/>
                <a:ea typeface="Calibri" panose="020F0502020204030204" pitchFamily="34" charset="0"/>
                <a:cs typeface="Times New Roman" panose="02020603050405020304" pitchFamily="18" charset="0"/>
              </a:rPr>
              <a:t>(9): e040348.</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a:effectLst/>
                <a:latin typeface="Calibri" panose="020F0502020204030204" pitchFamily="34" charset="0"/>
                <a:ea typeface="Calibri" panose="020F0502020204030204" pitchFamily="34" charset="0"/>
                <a:cs typeface="Times New Roman" panose="02020603050405020304" pitchFamily="18" charset="0"/>
              </a:rPr>
              <a:t>Wheatley, A., et al. (2021). "Implementing post-diagnostic support for people living with dementia in England: a qualitative study of barriers and strategies used to address these in practice." </a:t>
            </a:r>
            <a:r>
              <a:rPr lang="en-US" sz="2900" u="sng">
                <a:effectLst/>
                <a:latin typeface="Calibri" panose="020F0502020204030204" pitchFamily="34" charset="0"/>
                <a:ea typeface="Calibri" panose="020F0502020204030204" pitchFamily="34" charset="0"/>
                <a:cs typeface="Times New Roman" panose="02020603050405020304" pitchFamily="18" charset="0"/>
              </a:rPr>
              <a:t>Age and Ageing</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b="1">
                <a:effectLst/>
                <a:latin typeface="Calibri" panose="020F0502020204030204" pitchFamily="34" charset="0"/>
                <a:ea typeface="Calibri" panose="020F0502020204030204" pitchFamily="34" charset="0"/>
                <a:cs typeface="Times New Roman" panose="02020603050405020304" pitchFamily="18" charset="0"/>
              </a:rPr>
              <a:t>50</a:t>
            </a:r>
            <a:r>
              <a:rPr lang="en-US" sz="2900">
                <a:effectLst/>
                <a:latin typeface="Calibri" panose="020F0502020204030204" pitchFamily="34" charset="0"/>
                <a:ea typeface="Calibri" panose="020F0502020204030204" pitchFamily="34" charset="0"/>
                <a:cs typeface="Times New Roman" panose="02020603050405020304" pitchFamily="18" charset="0"/>
              </a:rPr>
              <a:t>(6): 2230-2237.</a:t>
            </a:r>
            <a:endParaRPr lang="en-GB" sz="29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0133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02786-DA50-3E3B-060D-FD3DFBA2892F}"/>
              </a:ext>
            </a:extLst>
          </p:cNvPr>
          <p:cNvSpPr>
            <a:spLocks noGrp="1"/>
          </p:cNvSpPr>
          <p:nvPr>
            <p:ph type="title"/>
          </p:nvPr>
        </p:nvSpPr>
        <p:spPr>
          <a:xfrm>
            <a:off x="1282963" y="1238080"/>
            <a:ext cx="9849751" cy="1349671"/>
          </a:xfrm>
        </p:spPr>
        <p:txBody>
          <a:bodyPr anchor="b">
            <a:normAutofit/>
          </a:bodyPr>
          <a:lstStyle/>
          <a:p>
            <a:r>
              <a:rPr lang="en-GB" sz="5400" dirty="0"/>
              <a:t>Thank you for listening</a:t>
            </a:r>
          </a:p>
        </p:txBody>
      </p:sp>
      <p:sp>
        <p:nvSpPr>
          <p:cNvPr id="3" name="Content Placeholder 2">
            <a:extLst>
              <a:ext uri="{FF2B5EF4-FFF2-40B4-BE49-F238E27FC236}">
                <a16:creationId xmlns:a16="http://schemas.microsoft.com/office/drawing/2014/main" id="{B28F49F9-9609-6033-9863-E2AF91092E0F}"/>
              </a:ext>
            </a:extLst>
          </p:cNvPr>
          <p:cNvSpPr>
            <a:spLocks noGrp="1"/>
          </p:cNvSpPr>
          <p:nvPr>
            <p:ph idx="1"/>
          </p:nvPr>
        </p:nvSpPr>
        <p:spPr>
          <a:xfrm>
            <a:off x="1282962" y="3229484"/>
            <a:ext cx="10408295" cy="3032168"/>
          </a:xfrm>
        </p:spPr>
        <p:txBody>
          <a:bodyPr anchor="ctr">
            <a:normAutofit fontScale="85000" lnSpcReduction="20000"/>
          </a:bodyPr>
          <a:lstStyle/>
          <a:p>
            <a:pPr marL="0" indent="0">
              <a:buNone/>
            </a:pPr>
            <a:r>
              <a:rPr lang="en-GB" sz="2400" dirty="0"/>
              <a:t>Sarah Griffiths, Senior Research Fellow and </a:t>
            </a:r>
            <a:r>
              <a:rPr lang="en-GB" sz="2400" dirty="0" err="1"/>
              <a:t>PriDem</a:t>
            </a:r>
            <a:r>
              <a:rPr lang="en-GB" sz="2400" dirty="0"/>
              <a:t> Study Manager </a:t>
            </a:r>
          </a:p>
          <a:p>
            <a:pPr marL="0" indent="0">
              <a:buNone/>
            </a:pPr>
            <a:r>
              <a:rPr lang="en-GB" sz="2400" b="1" dirty="0">
                <a:hlinkClick r:id="rId3">
                  <a:extLst>
                    <a:ext uri="{A12FA001-AC4F-418D-AE19-62706E023703}">
                      <ahyp:hlinkClr xmlns:ahyp="http://schemas.microsoft.com/office/drawing/2018/hyperlinkcolor" val="tx"/>
                    </a:ext>
                  </a:extLst>
                </a:hlinkClick>
              </a:rPr>
              <a:t>s.a.griffiths@ucl.ac.uk</a:t>
            </a:r>
            <a:endParaRPr lang="en-GB" sz="2400" b="1" dirty="0"/>
          </a:p>
          <a:p>
            <a:pPr marL="0" indent="0">
              <a:buNone/>
            </a:pPr>
            <a:endParaRPr lang="en-GB" sz="2400" b="1" dirty="0"/>
          </a:p>
          <a:p>
            <a:pPr marL="0" indent="0">
              <a:buNone/>
            </a:pPr>
            <a:r>
              <a:rPr lang="en-GB" sz="2400" i="1" dirty="0"/>
              <a:t>Special thanks to the Dementia Care Community and Chandrika Kaviraj (PPI contributor) for support with this presentation</a:t>
            </a:r>
          </a:p>
          <a:p>
            <a:pPr marL="0" indent="0">
              <a:buNone/>
            </a:pPr>
            <a:endParaRPr lang="en-GB" sz="2400" i="1" dirty="0"/>
          </a:p>
          <a:p>
            <a:pPr marL="0" indent="0">
              <a:buNone/>
            </a:pPr>
            <a:r>
              <a:rPr lang="en-GB" sz="2400" b="1" dirty="0"/>
              <a:t>Twitter: </a:t>
            </a:r>
          </a:p>
          <a:p>
            <a:pPr marL="0" indent="0">
              <a:buNone/>
            </a:pPr>
            <a:r>
              <a:rPr lang="en-GB" sz="2400" b="1" dirty="0"/>
              <a:t>@PriDemProject </a:t>
            </a:r>
          </a:p>
          <a:p>
            <a:pPr marL="0" indent="0">
              <a:buNone/>
            </a:pPr>
            <a:r>
              <a:rPr lang="en-GB" sz="2400" b="1" dirty="0"/>
              <a:t>@sgriffiths1966</a:t>
            </a:r>
          </a:p>
          <a:p>
            <a:pPr marL="0" indent="0">
              <a:buNone/>
            </a:pPr>
            <a:endParaRPr lang="en-GB" sz="2000" b="1" dirty="0"/>
          </a:p>
          <a:p>
            <a:pPr marL="0" indent="0">
              <a:buNone/>
            </a:pPr>
            <a:endParaRPr lang="en-GB" sz="2000" b="1" dirty="0"/>
          </a:p>
          <a:p>
            <a:pPr marL="0" indent="0">
              <a:buNone/>
            </a:pPr>
            <a:endParaRPr lang="en-GB" sz="2000" dirty="0"/>
          </a:p>
        </p:txBody>
      </p:sp>
    </p:spTree>
    <p:extLst>
      <p:ext uri="{BB962C8B-B14F-4D97-AF65-F5344CB8AC3E}">
        <p14:creationId xmlns:p14="http://schemas.microsoft.com/office/powerpoint/2010/main" val="135085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1941-6661-7E06-7C40-1CE02794C816}"/>
              </a:ext>
            </a:extLst>
          </p:cNvPr>
          <p:cNvSpPr>
            <a:spLocks noGrp="1"/>
          </p:cNvSpPr>
          <p:nvPr>
            <p:ph type="title"/>
          </p:nvPr>
        </p:nvSpPr>
        <p:spPr/>
        <p:txBody>
          <a:bodyPr>
            <a:normAutofit/>
          </a:bodyPr>
          <a:lstStyle/>
          <a:p>
            <a:r>
              <a:rPr lang="en-GB" sz="3600" b="1" dirty="0">
                <a:latin typeface="+mn-lt"/>
              </a:rPr>
              <a:t>Background to </a:t>
            </a:r>
            <a:r>
              <a:rPr lang="en-GB" sz="3600" b="1" dirty="0" err="1">
                <a:latin typeface="+mn-lt"/>
              </a:rPr>
              <a:t>PriDem</a:t>
            </a:r>
            <a:r>
              <a:rPr lang="en-GB" sz="3600" b="1" dirty="0">
                <a:latin typeface="+mn-lt"/>
              </a:rPr>
              <a:t>: </a:t>
            </a:r>
            <a:r>
              <a:rPr lang="en-GB" sz="3600" b="1" dirty="0">
                <a:solidFill>
                  <a:srgbClr val="000000"/>
                </a:solidFill>
                <a:effectLst/>
                <a:latin typeface="+mn-lt"/>
                <a:ea typeface="Times New Roman" panose="02020603050405020304" pitchFamily="18" charset="0"/>
              </a:rPr>
              <a:t>Primary care led post-diagnostic dementia care programme (2019-2023) </a:t>
            </a:r>
            <a:endParaRPr lang="en-GB" sz="3600" b="1" dirty="0">
              <a:latin typeface="+mn-lt"/>
            </a:endParaRPr>
          </a:p>
        </p:txBody>
      </p:sp>
      <p:graphicFrame>
        <p:nvGraphicFramePr>
          <p:cNvPr id="11" name="Content Placeholder 2">
            <a:extLst>
              <a:ext uri="{FF2B5EF4-FFF2-40B4-BE49-F238E27FC236}">
                <a16:creationId xmlns:a16="http://schemas.microsoft.com/office/drawing/2014/main" id="{EE04364B-119E-F78D-72A2-9A2680128C7C}"/>
              </a:ext>
            </a:extLst>
          </p:cNvPr>
          <p:cNvGraphicFramePr>
            <a:graphicFrameLocks noGrp="1"/>
          </p:cNvGraphicFramePr>
          <p:nvPr>
            <p:ph idx="1"/>
            <p:extLst>
              <p:ext uri="{D42A27DB-BD31-4B8C-83A1-F6EECF244321}">
                <p14:modId xmlns:p14="http://schemas.microsoft.com/office/powerpoint/2010/main" val="3741913685"/>
              </p:ext>
            </p:extLst>
          </p:nvPr>
        </p:nvGraphicFramePr>
        <p:xfrm>
          <a:off x="838200" y="1825625"/>
          <a:ext cx="10515600" cy="343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2154E81-4659-4AB1-6C55-C9A7C41EB91B}"/>
              </a:ext>
            </a:extLst>
          </p:cNvPr>
          <p:cNvSpPr txBox="1"/>
          <p:nvPr/>
        </p:nvSpPr>
        <p:spPr>
          <a:xfrm>
            <a:off x="683079" y="5649686"/>
            <a:ext cx="10825842" cy="707886"/>
          </a:xfrm>
          <a:prstGeom prst="rect">
            <a:avLst/>
          </a:prstGeom>
          <a:noFill/>
        </p:spPr>
        <p:txBody>
          <a:bodyPr wrap="square" rtlCol="0">
            <a:spAutoFit/>
          </a:bodyPr>
          <a:lstStyle/>
          <a:p>
            <a:r>
              <a:rPr lang="en-GB" sz="2000" dirty="0"/>
              <a:t>Frost, Rait et al. (2020); Frost, Walters et al (2020a); Frost, Walters et al (2020b) Frost, Rait et al (2021): Wheatley, Bamford et al (2020), Bamford, Wheatley et al (2021), Wheatley, Bamford et al (2021)  </a:t>
            </a:r>
          </a:p>
        </p:txBody>
      </p:sp>
    </p:spTree>
    <p:extLst>
      <p:ext uri="{BB962C8B-B14F-4D97-AF65-F5344CB8AC3E}">
        <p14:creationId xmlns:p14="http://schemas.microsoft.com/office/powerpoint/2010/main" val="372941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8B1A-4C9C-1544-F4D7-D01F9421D96B}"/>
              </a:ext>
            </a:extLst>
          </p:cNvPr>
          <p:cNvSpPr>
            <a:spLocks noGrp="1"/>
          </p:cNvSpPr>
          <p:nvPr>
            <p:ph type="title"/>
          </p:nvPr>
        </p:nvSpPr>
        <p:spPr>
          <a:xfrm>
            <a:off x="366338" y="629266"/>
            <a:ext cx="3505495" cy="1622321"/>
          </a:xfrm>
        </p:spPr>
        <p:txBody>
          <a:bodyPr>
            <a:normAutofit/>
          </a:bodyPr>
          <a:lstStyle/>
          <a:p>
            <a:r>
              <a:rPr lang="en-GB" sz="2800" b="1" dirty="0" err="1"/>
              <a:t>PriDem</a:t>
            </a:r>
            <a:r>
              <a:rPr lang="en-GB" sz="2800" b="1" dirty="0"/>
              <a:t> intervention (developed 2019-2022)  </a:t>
            </a:r>
          </a:p>
        </p:txBody>
      </p:sp>
      <p:sp>
        <p:nvSpPr>
          <p:cNvPr id="3" name="Content Placeholder 2">
            <a:extLst>
              <a:ext uri="{FF2B5EF4-FFF2-40B4-BE49-F238E27FC236}">
                <a16:creationId xmlns:a16="http://schemas.microsoft.com/office/drawing/2014/main" id="{45064767-D57B-2125-EF56-D963397548DE}"/>
              </a:ext>
            </a:extLst>
          </p:cNvPr>
          <p:cNvSpPr>
            <a:spLocks noGrp="1"/>
          </p:cNvSpPr>
          <p:nvPr>
            <p:ph idx="1"/>
          </p:nvPr>
        </p:nvSpPr>
        <p:spPr>
          <a:xfrm>
            <a:off x="366338" y="2443315"/>
            <a:ext cx="3990125" cy="3785419"/>
          </a:xfrm>
        </p:spPr>
        <p:txBody>
          <a:bodyPr>
            <a:normAutofit/>
          </a:bodyPr>
          <a:lstStyle/>
          <a:p>
            <a:pPr marL="0" indent="0">
              <a:buNone/>
            </a:pPr>
            <a:r>
              <a:rPr lang="en-GB" sz="2400" dirty="0"/>
              <a:t>Key components of post-diagnostic support </a:t>
            </a:r>
            <a:r>
              <a:rPr lang="en-GB" sz="2400" dirty="0">
                <a:effectLst/>
                <a:ea typeface="Calibri" panose="020F0502020204030204" pitchFamily="34" charset="0"/>
                <a:cs typeface="Arial" panose="020B0604020202020204" pitchFamily="34" charset="0"/>
              </a:rPr>
              <a:t>(Bamford, Wheatley et al. 2021)</a:t>
            </a:r>
            <a:endParaRPr lang="en-GB" sz="2400" dirty="0"/>
          </a:p>
          <a:p>
            <a:pPr marL="0" indent="0">
              <a:buNone/>
            </a:pPr>
            <a:endParaRPr lang="en-GB" sz="2000" dirty="0"/>
          </a:p>
          <a:p>
            <a:endParaRPr lang="en-GB" sz="2000" dirty="0"/>
          </a:p>
          <a:p>
            <a:endParaRPr lang="en-GB"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19D596-5E87-6AB6-4645-A0B1AD027ED6}"/>
              </a:ext>
            </a:extLst>
          </p:cNvPr>
          <p:cNvPicPr>
            <a:picLocks noChangeAspect="1"/>
          </p:cNvPicPr>
          <p:nvPr/>
        </p:nvPicPr>
        <p:blipFill>
          <a:blip r:embed="rId3"/>
          <a:stretch>
            <a:fillRect/>
          </a:stretch>
        </p:blipFill>
        <p:spPr>
          <a:xfrm>
            <a:off x="5405862" y="1644150"/>
            <a:ext cx="6019331" cy="3566453"/>
          </a:xfrm>
          <a:prstGeom prst="rect">
            <a:avLst/>
          </a:prstGeom>
          <a:effectLst/>
        </p:spPr>
      </p:pic>
    </p:spTree>
    <p:extLst>
      <p:ext uri="{BB962C8B-B14F-4D97-AF65-F5344CB8AC3E}">
        <p14:creationId xmlns:p14="http://schemas.microsoft.com/office/powerpoint/2010/main" val="308910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03B31-5725-552C-B54B-F4AC22A089CA}"/>
              </a:ext>
            </a:extLst>
          </p:cNvPr>
          <p:cNvSpPr>
            <a:spLocks noGrp="1"/>
          </p:cNvSpPr>
          <p:nvPr>
            <p:ph type="title"/>
          </p:nvPr>
        </p:nvSpPr>
        <p:spPr>
          <a:xfrm>
            <a:off x="1043631" y="809898"/>
            <a:ext cx="10173010" cy="1554480"/>
          </a:xfrm>
        </p:spPr>
        <p:txBody>
          <a:bodyPr anchor="ctr">
            <a:normAutofit/>
          </a:bodyPr>
          <a:lstStyle/>
          <a:p>
            <a:r>
              <a:rPr lang="en-GB" sz="4800" b="1"/>
              <a:t>Current Workstream 4: 2021-2023</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60218514-AE90-2A4B-0470-9034B282604F}"/>
              </a:ext>
            </a:extLst>
          </p:cNvPr>
          <p:cNvGraphicFramePr>
            <a:graphicFrameLocks noGrp="1"/>
          </p:cNvGraphicFramePr>
          <p:nvPr>
            <p:ph idx="1"/>
            <p:extLst>
              <p:ext uri="{D42A27DB-BD31-4B8C-83A1-F6EECF244321}">
                <p14:modId xmlns:p14="http://schemas.microsoft.com/office/powerpoint/2010/main" val="41398667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38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5DCD10-1D40-1458-AA7E-D42D5BA3881D}"/>
              </a:ext>
            </a:extLst>
          </p:cNvPr>
          <p:cNvSpPr>
            <a:spLocks noGrp="1"/>
          </p:cNvSpPr>
          <p:nvPr>
            <p:ph type="title"/>
          </p:nvPr>
        </p:nvSpPr>
        <p:spPr>
          <a:xfrm>
            <a:off x="524741" y="620392"/>
            <a:ext cx="3808268" cy="5504688"/>
          </a:xfrm>
        </p:spPr>
        <p:txBody>
          <a:bodyPr>
            <a:normAutofit/>
          </a:bodyPr>
          <a:lstStyle/>
          <a:p>
            <a:r>
              <a:rPr lang="en-GB" sz="5600" b="1">
                <a:solidFill>
                  <a:schemeClr val="bg1"/>
                </a:solidFill>
              </a:rPr>
              <a:t>Focus on preliminary findings relating to:</a:t>
            </a:r>
            <a:br>
              <a:rPr lang="en-GB" sz="5600" b="1">
                <a:solidFill>
                  <a:schemeClr val="bg1"/>
                </a:solidFill>
              </a:rPr>
            </a:br>
            <a:br>
              <a:rPr lang="en-GB" sz="5600">
                <a:solidFill>
                  <a:schemeClr val="bg1"/>
                </a:solidFill>
                <a:effectLst/>
                <a:latin typeface="Calibri" panose="020F0502020204030204" pitchFamily="34" charset="0"/>
                <a:ea typeface="Calibri" panose="020F0502020204030204" pitchFamily="34" charset="0"/>
              </a:rPr>
            </a:br>
            <a:r>
              <a:rPr lang="en-GB" sz="5600">
                <a:solidFill>
                  <a:schemeClr val="bg1"/>
                </a:solidFill>
                <a:effectLst/>
                <a:latin typeface="Calibri" panose="020F0502020204030204" pitchFamily="34" charset="0"/>
                <a:ea typeface="Times New Roman" panose="02020603050405020304" pitchFamily="18" charset="0"/>
              </a:rPr>
              <a:t> </a:t>
            </a:r>
            <a:br>
              <a:rPr lang="en-GB" sz="5600">
                <a:solidFill>
                  <a:schemeClr val="bg1"/>
                </a:solidFill>
                <a:effectLst/>
                <a:latin typeface="Calibri" panose="020F0502020204030204" pitchFamily="34" charset="0"/>
                <a:ea typeface="Calibri" panose="020F0502020204030204" pitchFamily="34" charset="0"/>
              </a:rPr>
            </a:br>
            <a:endParaRPr lang="en-GB" sz="5600" b="1">
              <a:solidFill>
                <a:schemeClr val="bg1"/>
              </a:solidFill>
            </a:endParaRPr>
          </a:p>
        </p:txBody>
      </p:sp>
      <p:graphicFrame>
        <p:nvGraphicFramePr>
          <p:cNvPr id="5" name="Content Placeholder 2">
            <a:extLst>
              <a:ext uri="{FF2B5EF4-FFF2-40B4-BE49-F238E27FC236}">
                <a16:creationId xmlns:a16="http://schemas.microsoft.com/office/drawing/2014/main" id="{D8B3FA2F-3559-019D-8023-FCCABC78D1BA}"/>
              </a:ext>
            </a:extLst>
          </p:cNvPr>
          <p:cNvGraphicFramePr>
            <a:graphicFrameLocks noGrp="1"/>
          </p:cNvGraphicFramePr>
          <p:nvPr>
            <p:ph idx="1"/>
            <p:extLst>
              <p:ext uri="{D42A27DB-BD31-4B8C-83A1-F6EECF244321}">
                <p14:modId xmlns:p14="http://schemas.microsoft.com/office/powerpoint/2010/main" val="272937841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41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2943F-3F22-6857-D47E-A52D4E3DBA5F}"/>
              </a:ext>
            </a:extLst>
          </p:cNvPr>
          <p:cNvSpPr>
            <a:spLocks noGrp="1"/>
          </p:cNvSpPr>
          <p:nvPr>
            <p:ph type="title"/>
          </p:nvPr>
        </p:nvSpPr>
        <p:spPr>
          <a:xfrm>
            <a:off x="1043631" y="809898"/>
            <a:ext cx="9942716" cy="1554480"/>
          </a:xfrm>
        </p:spPr>
        <p:txBody>
          <a:bodyPr anchor="ctr">
            <a:normAutofit/>
          </a:bodyPr>
          <a:lstStyle/>
          <a:p>
            <a:r>
              <a:rPr lang="en-GB" sz="4800" b="1"/>
              <a:t>How are we exploring these challenges? </a:t>
            </a:r>
          </a:p>
        </p:txBody>
      </p:sp>
      <p:sp>
        <p:nvSpPr>
          <p:cNvPr id="3" name="Content Placeholder 2">
            <a:extLst>
              <a:ext uri="{FF2B5EF4-FFF2-40B4-BE49-F238E27FC236}">
                <a16:creationId xmlns:a16="http://schemas.microsoft.com/office/drawing/2014/main" id="{F24EC8C9-0E52-4E4E-5230-C84DDAADB214}"/>
              </a:ext>
            </a:extLst>
          </p:cNvPr>
          <p:cNvSpPr>
            <a:spLocks noGrp="1"/>
          </p:cNvSpPr>
          <p:nvPr>
            <p:ph idx="1"/>
          </p:nvPr>
        </p:nvSpPr>
        <p:spPr>
          <a:xfrm>
            <a:off x="1045028" y="3017522"/>
            <a:ext cx="9941319" cy="3124658"/>
          </a:xfrm>
        </p:spPr>
        <p:txBody>
          <a:bodyPr anchor="ctr">
            <a:normAutofit/>
          </a:bodyPr>
          <a:lstStyle/>
          <a:p>
            <a:r>
              <a:rPr lang="en-GB" sz="2400" b="1" dirty="0">
                <a:latin typeface="Calibri" panose="020F0502020204030204" pitchFamily="34" charset="0"/>
                <a:ea typeface="Calibri" panose="020F0502020204030204" pitchFamily="34" charset="0"/>
                <a:cs typeface="Arial" panose="020B0604020202020204" pitchFamily="34" charset="0"/>
              </a:rPr>
              <a:t>Ongoing Patient and Public Involvement (PPI) work </a:t>
            </a:r>
            <a:r>
              <a:rPr lang="en-GB" sz="2400" dirty="0">
                <a:latin typeface="Calibri" panose="020F0502020204030204" pitchFamily="34" charset="0"/>
                <a:ea typeface="Calibri" panose="020F0502020204030204" pitchFamily="34" charset="0"/>
                <a:cs typeface="Arial" panose="020B0604020202020204" pitchFamily="34" charset="0"/>
              </a:rPr>
              <a:t>translating learning into knowledge sharing</a:t>
            </a:r>
          </a:p>
          <a:p>
            <a:endParaRPr lang="en-GB" sz="2400" dirty="0">
              <a:latin typeface="Calibri" panose="020F0502020204030204" pitchFamily="34" charset="0"/>
              <a:ea typeface="Calibri" panose="020F0502020204030204" pitchFamily="34" charset="0"/>
              <a:cs typeface="Arial" panose="020B0604020202020204" pitchFamily="34" charset="0"/>
            </a:endParaRPr>
          </a:p>
          <a:p>
            <a:r>
              <a:rPr lang="en-GB" sz="2400" b="1" dirty="0">
                <a:latin typeface="Calibri" panose="020F0502020204030204" pitchFamily="34" charset="0"/>
                <a:ea typeface="Calibri" panose="020F0502020204030204" pitchFamily="34" charset="0"/>
                <a:cs typeface="Arial" panose="020B0604020202020204" pitchFamily="34" charset="0"/>
              </a:rPr>
              <a:t>Ongoing r</a:t>
            </a:r>
            <a:r>
              <a:rPr lang="en-GB" sz="2400" b="1" dirty="0">
                <a:effectLst/>
                <a:latin typeface="Calibri" panose="020F0502020204030204" pitchFamily="34" charset="0"/>
                <a:ea typeface="Calibri" panose="020F0502020204030204" pitchFamily="34" charset="0"/>
                <a:cs typeface="Arial" panose="020B0604020202020204" pitchFamily="34" charset="0"/>
              </a:rPr>
              <a:t>esearcher written reflections</a:t>
            </a:r>
          </a:p>
          <a:p>
            <a:pPr marL="0" indent="0">
              <a:buNone/>
            </a:pPr>
            <a:endParaRPr lang="en-GB" sz="2400" b="1" dirty="0">
              <a:effectLst/>
              <a:latin typeface="Calibri" panose="020F0502020204030204" pitchFamily="34" charset="0"/>
              <a:ea typeface="Calibri" panose="020F0502020204030204" pitchFamily="34" charset="0"/>
              <a:cs typeface="Arial" panose="020B0604020202020204" pitchFamily="34" charset="0"/>
            </a:endParaRPr>
          </a:p>
          <a:p>
            <a:r>
              <a:rPr lang="en-GB" sz="2400" b="1" dirty="0">
                <a:latin typeface="Calibri" panose="020F0502020204030204" pitchFamily="34" charset="0"/>
                <a:ea typeface="Calibri" panose="020F0502020204030204" pitchFamily="34" charset="0"/>
                <a:cs typeface="Arial" panose="020B0604020202020204" pitchFamily="34" charset="0"/>
              </a:rPr>
              <a:t>Ongoing – interviews with participants </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p>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33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8F101-D025-F5EE-FD62-F49ABAA84700}"/>
              </a:ext>
            </a:extLst>
          </p:cNvPr>
          <p:cNvSpPr>
            <a:spLocks noGrp="1"/>
          </p:cNvSpPr>
          <p:nvPr>
            <p:ph type="title"/>
          </p:nvPr>
        </p:nvSpPr>
        <p:spPr>
          <a:xfrm>
            <a:off x="589560" y="856180"/>
            <a:ext cx="4560584" cy="1128068"/>
          </a:xfrm>
        </p:spPr>
        <p:txBody>
          <a:bodyPr anchor="ctr">
            <a:normAutofit/>
          </a:bodyPr>
          <a:lstStyle/>
          <a:p>
            <a:r>
              <a:rPr lang="en-GB" sz="3700" b="1"/>
              <a:t>Opting out of the research </a:t>
            </a:r>
            <a:endParaRPr lang="en-GB" sz="3700"/>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8A4E6C-5739-43C0-FE2D-2BE8201BBD45}"/>
              </a:ext>
            </a:extLst>
          </p:cNvPr>
          <p:cNvSpPr>
            <a:spLocks noGrp="1"/>
          </p:cNvSpPr>
          <p:nvPr>
            <p:ph idx="1"/>
          </p:nvPr>
        </p:nvSpPr>
        <p:spPr>
          <a:xfrm>
            <a:off x="590719" y="2330505"/>
            <a:ext cx="4559425" cy="3979585"/>
          </a:xfrm>
        </p:spPr>
        <p:txBody>
          <a:bodyPr anchor="ctr">
            <a:normAutofit/>
          </a:bodyPr>
          <a:lstStyle/>
          <a:p>
            <a:pPr marL="0" indent="0">
              <a:buNone/>
            </a:pPr>
            <a:r>
              <a:rPr lang="en-GB" sz="2000"/>
              <a:t>Majority of follow up calls made to non-responders, where outcome opt out, researcher spoke with the carer and not the person living with dementia</a:t>
            </a:r>
          </a:p>
          <a:p>
            <a:pPr marL="0" indent="0">
              <a:buNone/>
            </a:pPr>
            <a:endParaRPr lang="en-GB" sz="2000"/>
          </a:p>
          <a:p>
            <a:pPr marL="0" indent="0">
              <a:buNone/>
            </a:pPr>
            <a:r>
              <a:rPr lang="en-GB" sz="2000" b="1"/>
              <a:t>Researcher reflection:</a:t>
            </a:r>
          </a:p>
          <a:p>
            <a:pPr marL="0" indent="0">
              <a:buNone/>
            </a:pPr>
            <a:r>
              <a:rPr lang="en-GB" sz="2000" i="1"/>
              <a:t>‘</a:t>
            </a:r>
            <a:r>
              <a:rPr lang="en-GB" sz="2000" b="0" i="1">
                <a:effectLst/>
                <a:latin typeface="Calibri" panose="020F0502020204030204" pitchFamily="34" charset="0"/>
              </a:rPr>
              <a:t>I wonder if sometimes they felt it would be too much, stressful, or beyond the abilities of their relative and if there is anything else we could have said in this call to reassure them and include more people with more advanced dementia.’ </a:t>
            </a:r>
            <a:endParaRPr lang="en-GB" sz="2000" i="1"/>
          </a:p>
          <a:p>
            <a:endParaRPr lang="en-GB" sz="2000"/>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illustrations of Yes">
            <a:extLst>
              <a:ext uri="{FF2B5EF4-FFF2-40B4-BE49-F238E27FC236}">
                <a16:creationId xmlns:a16="http://schemas.microsoft.com/office/drawing/2014/main" id="{E78AC262-9A29-0541-FCF6-852BF7BFCB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8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654365-3A65-E506-DA60-DC3ACBCBA9B7}"/>
              </a:ext>
            </a:extLst>
          </p:cNvPr>
          <p:cNvSpPr>
            <a:spLocks noGrp="1"/>
          </p:cNvSpPr>
          <p:nvPr>
            <p:ph type="title"/>
          </p:nvPr>
        </p:nvSpPr>
        <p:spPr>
          <a:xfrm>
            <a:off x="838200" y="365125"/>
            <a:ext cx="10515600" cy="1325563"/>
          </a:xfrm>
        </p:spPr>
        <p:txBody>
          <a:bodyPr>
            <a:normAutofit/>
          </a:bodyPr>
          <a:lstStyle/>
          <a:p>
            <a:r>
              <a:rPr lang="en-GB" sz="3600" b="1" dirty="0"/>
              <a:t>Three Examples of common reasons for opting out</a:t>
            </a:r>
          </a:p>
        </p:txBody>
      </p:sp>
      <p:graphicFrame>
        <p:nvGraphicFramePr>
          <p:cNvPr id="2" name="Diagram 1">
            <a:extLst>
              <a:ext uri="{FF2B5EF4-FFF2-40B4-BE49-F238E27FC236}">
                <a16:creationId xmlns:a16="http://schemas.microsoft.com/office/drawing/2014/main" id="{98D79175-0B30-2FD3-B9D6-8B21D13A7652}"/>
              </a:ext>
            </a:extLst>
          </p:cNvPr>
          <p:cNvGraphicFramePr/>
          <p:nvPr>
            <p:extLst>
              <p:ext uri="{D42A27DB-BD31-4B8C-83A1-F6EECF244321}">
                <p14:modId xmlns:p14="http://schemas.microsoft.com/office/powerpoint/2010/main" val="1478179379"/>
              </p:ext>
            </p:extLst>
          </p:nvPr>
        </p:nvGraphicFramePr>
        <p:xfrm>
          <a:off x="1773207" y="12919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07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AA5EB02-A1A5-78AA-D2BE-826AA75C8F2D}"/>
              </a:ext>
            </a:extLst>
          </p:cNvPr>
          <p:cNvGraphicFramePr/>
          <p:nvPr>
            <p:extLst>
              <p:ext uri="{D42A27DB-BD31-4B8C-83A1-F6EECF244321}">
                <p14:modId xmlns:p14="http://schemas.microsoft.com/office/powerpoint/2010/main" val="3449831575"/>
              </p:ext>
            </p:extLst>
          </p:nvPr>
        </p:nvGraphicFramePr>
        <p:xfrm>
          <a:off x="1822192"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091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1728</Words>
  <Application>Microsoft Office PowerPoint</Application>
  <PresentationFormat>Widescreen</PresentationFormat>
  <Paragraphs>127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Including people living with dementia in research and making it a positive experience: Preliminary lessons from the PriDem feasibility and implementation study   </vt:lpstr>
      <vt:lpstr>Background to PriDem: Primary care led post-diagnostic dementia care programme (2019-2023) </vt:lpstr>
      <vt:lpstr>PriDem intervention (developed 2019-2022)  </vt:lpstr>
      <vt:lpstr>Current Workstream 4: 2021-2023</vt:lpstr>
      <vt:lpstr>Focus on preliminary findings relating to:    </vt:lpstr>
      <vt:lpstr>How are we exploring these challenges? </vt:lpstr>
      <vt:lpstr>Opting out of the research </vt:lpstr>
      <vt:lpstr>Three Examples of common reasons for opting out</vt:lpstr>
      <vt:lpstr>PowerPoint Presentation</vt:lpstr>
      <vt:lpstr>PowerPoint Presentation</vt:lpstr>
      <vt:lpstr>Three examples of learning from baseline outcome measures (questionnaires)</vt:lpstr>
      <vt:lpstr>PowerPoint Presentation</vt:lpstr>
      <vt:lpstr>PowerPoint Presentation</vt:lpstr>
      <vt:lpstr>PowerPoint Presentation</vt:lpstr>
      <vt:lpstr>CONCLUSIONS</vt:lpstr>
      <vt:lpstr>References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Including people living with dementia in research and making it a positive experience: lessons from the PriDem feasibility and implementation study   </dc:title>
  <dc:creator>Sarah</dc:creator>
  <cp:lastModifiedBy>Griffiths, Sarah</cp:lastModifiedBy>
  <cp:revision>24</cp:revision>
  <dcterms:created xsi:type="dcterms:W3CDTF">2022-09-13T07:29:00Z</dcterms:created>
  <dcterms:modified xsi:type="dcterms:W3CDTF">2025-08-18T05:50:19Z</dcterms:modified>
</cp:coreProperties>
</file>