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94"/>
  </p:normalViewPr>
  <p:slideViewPr>
    <p:cSldViewPr snapToGrid="0">
      <p:cViewPr varScale="1">
        <p:scale>
          <a:sx n="93" d="100"/>
          <a:sy n="93" d="100"/>
        </p:scale>
        <p:origin x="21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74C6C-AF13-D949-9016-D745503083B3}" type="datetimeFigureOut">
              <a:rPr lang="es-ES" smtClean="0"/>
              <a:t>29/6/24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F16DB-F442-824D-8CD2-961F9686F7C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161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A1A3D-9002-5D4B-B388-D0EEA6C68D2A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8774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053AA8-BEAC-DBE9-F5E8-DB48E1B53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D7E15D-664B-5484-8DF3-C0A4A4ABA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25DF40-9D15-6E51-FB3D-81629CB14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AFA5D9-E96C-E591-B70B-E47D34D2B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906622-804C-BB31-B37A-5E1682F0E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6727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3CFE68-BDDB-F564-BB9A-7D2455363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34E4C40-B278-73E2-B87A-746FA80A9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B28A54-F7B6-F741-AFE9-FCA351366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A49915-481D-4977-817B-C483E5060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1CE6F7-2AC6-4C3C-81F5-2BC4B5599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208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5F02E8-C214-E67C-D60D-03CF6E8231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5B48AA-B05D-DBB1-42D5-36D743ABD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030B4F-550E-0292-4B5C-B879B9397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323222-023D-A4E6-226C-1B229B3F7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409B0D-26F1-B30B-CE2A-4C91D4D23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582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291A8A-E4D5-92B6-C6CC-36C870924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B73C80-F250-AE45-4A4B-F2863E682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C55503-E170-7FC4-5DC0-C6138B5CF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68901A-950D-4B9D-7732-76E0DCD1B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841B50-606A-5923-6475-A830096FE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515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A8635-9456-E8AC-7B03-DA93B479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C80C6C-1E6B-C5ED-530B-71259E4EA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51F60C-B94D-28C7-A99D-95853ED4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E8CFF3-63C6-F067-6463-C530B3C62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6FAB6A-1E19-5C3C-9473-357821A16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933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3EF0BD-5685-9BBD-E312-5AC88800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D44008-FBD7-6F3A-1996-645A94C3B7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1547CF-3B97-F830-87DF-721428C6D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B93537-49D4-BDB6-B7FA-020DCC98F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E2FF58-33B9-C040-CE78-D11698F43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12ED52-8D8D-3EDF-A7A7-2B5553DFB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814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357DC-26EA-FB20-B375-A7A3E25A7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A07B99-6FC0-69E7-61D9-D81ADF58D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CB5BAA6-D55A-B0FA-13DB-968ECBDC6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11C94D3-A0AB-928C-424C-34EA2DF4C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C25853E-715F-DAFC-F878-FA8F12F7AA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A5C0294-00C6-BF24-D902-65144702C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5F872DF-28E9-FCCF-E42B-B229E478D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F647357-C477-D1BF-83E8-F085432D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519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98D321-6728-4D60-2DB9-1B4ABDA87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44C9FC5-12FC-A781-09DA-EB044091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9623E2C-73EA-F3E5-0A95-FDCEA519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FF5ABC0-8FA1-0340-B029-DB8FA807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6232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35C8FC-0E36-EC10-5061-FA95D124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0788037-1831-2BA1-BAC6-57A06C5DF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2AD69A2-DCA6-704D-3124-5586CC62F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2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8FD263-49ED-8D59-FA5A-B8F9233D5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BA14F7-B0ED-DAA9-72A7-5C0EA4BD2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C05F07-D3C8-89D5-41A8-88D5F39BA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D9474D-6C5D-EBF0-E6DE-FDD758EF1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E92704-4581-2227-4030-B8D991450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EFDD18-B210-C2DD-5740-5C3621F34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473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85344-9A90-D53C-0743-614D8013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11CC8CD-7D27-2630-AAB6-9B9770B11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0BE125-E8CA-E18D-DC60-694BDF5CF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1B6EC6-4733-B264-13A8-EDD79ABA9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DCE0F8-1528-47E2-686B-050D478E2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7B9EED-B6AA-D3A6-C491-640491053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137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44678AA-A3DE-93F9-E100-CC393B5EA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5A60F6-4E3E-FBAD-8E5F-7FE4018E2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635165-D530-B283-9FA5-3159B4DFC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F04BE5-B131-864B-AA4B-1B731B7152DD}" type="datetimeFigureOut">
              <a:rPr lang="es-ES" smtClean="0"/>
              <a:t>29/6/24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E61A82-D417-0F20-F141-E6DFF8DC81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DD0B05-9788-6EB5-AD6E-6261E1965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2930C6-BEB5-374D-9972-C5B74D42EE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8118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>
            <a:extLst>
              <a:ext uri="{FF2B5EF4-FFF2-40B4-BE49-F238E27FC236}">
                <a16:creationId xmlns:a16="http://schemas.microsoft.com/office/drawing/2014/main" id="{737616CB-C4F1-1284-54AE-816231329772}"/>
              </a:ext>
            </a:extLst>
          </p:cNvPr>
          <p:cNvGrpSpPr/>
          <p:nvPr/>
        </p:nvGrpSpPr>
        <p:grpSpPr>
          <a:xfrm>
            <a:off x="219143" y="212292"/>
            <a:ext cx="6755010" cy="6540200"/>
            <a:chOff x="219143" y="212292"/>
            <a:chExt cx="6755010" cy="6540200"/>
          </a:xfrm>
        </p:grpSpPr>
        <p:grpSp>
          <p:nvGrpSpPr>
            <p:cNvPr id="19" name="Grupo 18">
              <a:extLst>
                <a:ext uri="{FF2B5EF4-FFF2-40B4-BE49-F238E27FC236}">
                  <a16:creationId xmlns:a16="http://schemas.microsoft.com/office/drawing/2014/main" id="{CCF47651-A982-D4DE-86A6-FB587BB2D2B8}"/>
                </a:ext>
              </a:extLst>
            </p:cNvPr>
            <p:cNvGrpSpPr/>
            <p:nvPr/>
          </p:nvGrpSpPr>
          <p:grpSpPr>
            <a:xfrm>
              <a:off x="219143" y="3755639"/>
              <a:ext cx="2911974" cy="2995577"/>
              <a:chOff x="219143" y="3650132"/>
              <a:chExt cx="2911974" cy="2995577"/>
            </a:xfrm>
          </p:grpSpPr>
          <p:sp>
            <p:nvSpPr>
              <p:cNvPr id="203" name="Rectángulo 202">
                <a:extLst>
                  <a:ext uri="{FF2B5EF4-FFF2-40B4-BE49-F238E27FC236}">
                    <a16:creationId xmlns:a16="http://schemas.microsoft.com/office/drawing/2014/main" id="{B0B03CF5-7AB7-D1B5-90A3-FA7F6460F93F}"/>
                  </a:ext>
                </a:extLst>
              </p:cNvPr>
              <p:cNvSpPr/>
              <p:nvPr/>
            </p:nvSpPr>
            <p:spPr>
              <a:xfrm>
                <a:off x="221975" y="4218783"/>
                <a:ext cx="2909142" cy="2426926"/>
              </a:xfrm>
              <a:prstGeom prst="rect">
                <a:avLst/>
              </a:prstGeom>
              <a:solidFill>
                <a:srgbClr val="D8A105">
                  <a:alpha val="16078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903D81F9-C2EB-BEA1-946B-87E678ECDC02}"/>
                  </a:ext>
                </a:extLst>
              </p:cNvPr>
              <p:cNvSpPr/>
              <p:nvPr/>
            </p:nvSpPr>
            <p:spPr>
              <a:xfrm>
                <a:off x="219143" y="3650132"/>
                <a:ext cx="2911974" cy="576118"/>
              </a:xfrm>
              <a:prstGeom prst="rect">
                <a:avLst/>
              </a:prstGeom>
              <a:solidFill>
                <a:srgbClr val="D8A105"/>
              </a:solidFill>
              <a:ln>
                <a:solidFill>
                  <a:srgbClr val="D8A105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Helvetica" pitchFamily="2" charset="0"/>
                  </a:rPr>
                  <a:t>Untreated patients/ </a:t>
                </a:r>
              </a:p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Helvetica" pitchFamily="2" charset="0"/>
                  </a:rPr>
                  <a:t>Before starting any DMT/ </a:t>
                </a:r>
              </a:p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Helvetica" pitchFamily="2" charset="0"/>
                  </a:rPr>
                  <a:t>Rest of DMTs</a:t>
                </a:r>
              </a:p>
            </p:txBody>
          </p:sp>
        </p:grpSp>
        <p:sp>
          <p:nvSpPr>
            <p:cNvPr id="127" name="CuadroTexto 126">
              <a:extLst>
                <a:ext uri="{FF2B5EF4-FFF2-40B4-BE49-F238E27FC236}">
                  <a16:creationId xmlns:a16="http://schemas.microsoft.com/office/drawing/2014/main" id="{C562A59D-96E5-C906-C28C-B41642A08676}"/>
                </a:ext>
              </a:extLst>
            </p:cNvPr>
            <p:cNvSpPr txBox="1"/>
            <p:nvPr/>
          </p:nvSpPr>
          <p:spPr>
            <a:xfrm>
              <a:off x="518636" y="4657586"/>
              <a:ext cx="2254758" cy="70788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D8A105"/>
              </a:solidFill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 dirty="0">
                  <a:solidFill>
                    <a:srgbClr val="D8A105"/>
                  </a:solidFill>
                  <a:latin typeface="Helvetica" pitchFamily="2" charset="0"/>
                </a:rPr>
                <a:t>Already on DMT/Untreated: </a:t>
              </a:r>
              <a:r>
                <a:rPr 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No contraindication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 dirty="0">
                  <a:solidFill>
                    <a:srgbClr val="D8A105"/>
                  </a:solidFill>
                  <a:latin typeface="Helvetica" pitchFamily="2" charset="0"/>
                </a:rPr>
                <a:t>Starting DMT: </a:t>
              </a:r>
              <a:r>
                <a:rPr 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2-4 weeks before starting treatment</a:t>
              </a:r>
            </a:p>
          </p:txBody>
        </p:sp>
        <p:sp>
          <p:nvSpPr>
            <p:cNvPr id="128" name="CuadroTexto 127">
              <a:extLst>
                <a:ext uri="{FF2B5EF4-FFF2-40B4-BE49-F238E27FC236}">
                  <a16:creationId xmlns:a16="http://schemas.microsoft.com/office/drawing/2014/main" id="{72550235-73D0-7C7F-9295-D969A12D294F}"/>
                </a:ext>
              </a:extLst>
            </p:cNvPr>
            <p:cNvSpPr txBox="1"/>
            <p:nvPr/>
          </p:nvSpPr>
          <p:spPr>
            <a:xfrm>
              <a:off x="534421" y="4398514"/>
              <a:ext cx="2238973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100" b="1" dirty="0">
                  <a:solidFill>
                    <a:srgbClr val="D8A105"/>
                  </a:solidFill>
                  <a:latin typeface="Helvetica" pitchFamily="2" charset="0"/>
                </a:rPr>
                <a:t>COVID-19 vaccine</a:t>
              </a:r>
            </a:p>
          </p:txBody>
        </p:sp>
        <p:sp>
          <p:nvSpPr>
            <p:cNvPr id="129" name="CuadroTexto 128">
              <a:extLst>
                <a:ext uri="{FF2B5EF4-FFF2-40B4-BE49-F238E27FC236}">
                  <a16:creationId xmlns:a16="http://schemas.microsoft.com/office/drawing/2014/main" id="{2FC5B68D-CE6C-1138-1869-405EC45548F7}"/>
                </a:ext>
              </a:extLst>
            </p:cNvPr>
            <p:cNvSpPr txBox="1"/>
            <p:nvPr/>
          </p:nvSpPr>
          <p:spPr>
            <a:xfrm>
              <a:off x="502851" y="5860811"/>
              <a:ext cx="2286329" cy="70788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D8A105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Administer </a:t>
              </a:r>
              <a:r>
                <a:rPr lang="en-US" sz="1000" b="1" dirty="0">
                  <a:solidFill>
                    <a:srgbClr val="D8A105"/>
                  </a:solidFill>
                  <a:latin typeface="Helvetica" pitchFamily="2" charset="0"/>
                </a:rPr>
                <a:t>booster doses</a:t>
              </a:r>
              <a:r>
                <a:rPr 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 annually only in </a:t>
              </a:r>
              <a:r>
                <a:rPr lang="en-US" sz="1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pwMS</a:t>
              </a:r>
              <a:r>
                <a:rPr 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 with increased risk factors for severe COVID-19 </a:t>
              </a:r>
            </a:p>
            <a:p>
              <a:pPr algn="ctr"/>
              <a:r>
                <a:rPr lang="en-US" sz="1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Helvetica" pitchFamily="2" charset="0"/>
                </a:rPr>
                <a:t>(as the general population)</a:t>
              </a:r>
            </a:p>
          </p:txBody>
        </p:sp>
        <p:cxnSp>
          <p:nvCxnSpPr>
            <p:cNvPr id="131" name="Conector recto de flecha 130">
              <a:extLst>
                <a:ext uri="{FF2B5EF4-FFF2-40B4-BE49-F238E27FC236}">
                  <a16:creationId xmlns:a16="http://schemas.microsoft.com/office/drawing/2014/main" id="{1A95BF4C-805D-44DE-A772-EDEE4644CA70}"/>
                </a:ext>
              </a:extLst>
            </p:cNvPr>
            <p:cNvCxnSpPr>
              <a:cxnSpLocks/>
            </p:cNvCxnSpPr>
            <p:nvPr/>
          </p:nvCxnSpPr>
          <p:spPr>
            <a:xfrm>
              <a:off x="1639351" y="5365472"/>
              <a:ext cx="0" cy="484107"/>
            </a:xfrm>
            <a:prstGeom prst="straightConnector1">
              <a:avLst/>
            </a:prstGeom>
            <a:ln>
              <a:solidFill>
                <a:srgbClr val="D8A105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5" name="Gráfico 134" descr="Insignia Desplegada contorno">
              <a:extLst>
                <a:ext uri="{FF2B5EF4-FFF2-40B4-BE49-F238E27FC236}">
                  <a16:creationId xmlns:a16="http://schemas.microsoft.com/office/drawing/2014/main" id="{6D172235-B270-E510-C520-46A3E05E79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752512" y="5517118"/>
              <a:ext cx="219600" cy="219600"/>
            </a:xfrm>
            <a:prstGeom prst="rect">
              <a:avLst/>
            </a:prstGeom>
          </p:spPr>
        </p:pic>
        <p:pic>
          <p:nvPicPr>
            <p:cNvPr id="144" name="Gráfico 143" descr="Insignia de seguir contorno">
              <a:extLst>
                <a:ext uri="{FF2B5EF4-FFF2-40B4-BE49-F238E27FC236}">
                  <a16:creationId xmlns:a16="http://schemas.microsoft.com/office/drawing/2014/main" id="{9C79D006-4BCF-AF7A-7B23-3DBE211566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375463" y="5517655"/>
              <a:ext cx="219600" cy="219600"/>
            </a:xfrm>
            <a:prstGeom prst="rect">
              <a:avLst/>
            </a:prstGeom>
          </p:spPr>
        </p:pic>
        <p:sp>
          <p:nvSpPr>
            <p:cNvPr id="200" name="Rectángulo 199">
              <a:extLst>
                <a:ext uri="{FF2B5EF4-FFF2-40B4-BE49-F238E27FC236}">
                  <a16:creationId xmlns:a16="http://schemas.microsoft.com/office/drawing/2014/main" id="{33C367E5-199B-D02C-8CA9-6A53D4ADDF35}"/>
                </a:ext>
              </a:extLst>
            </p:cNvPr>
            <p:cNvSpPr/>
            <p:nvPr/>
          </p:nvSpPr>
          <p:spPr>
            <a:xfrm>
              <a:off x="219143" y="663325"/>
              <a:ext cx="2916000" cy="2986357"/>
            </a:xfrm>
            <a:prstGeom prst="rect">
              <a:avLst/>
            </a:prstGeom>
            <a:solidFill>
              <a:srgbClr val="458E7F">
                <a:alpha val="16078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20" name="Grupo 19">
              <a:extLst>
                <a:ext uri="{FF2B5EF4-FFF2-40B4-BE49-F238E27FC236}">
                  <a16:creationId xmlns:a16="http://schemas.microsoft.com/office/drawing/2014/main" id="{FB3CF3B6-5191-6764-78D3-548B5E655F17}"/>
                </a:ext>
              </a:extLst>
            </p:cNvPr>
            <p:cNvGrpSpPr/>
            <p:nvPr/>
          </p:nvGrpSpPr>
          <p:grpSpPr>
            <a:xfrm>
              <a:off x="219143" y="212292"/>
              <a:ext cx="2911974" cy="3317690"/>
              <a:chOff x="219143" y="212292"/>
              <a:chExt cx="2911974" cy="3317690"/>
            </a:xfrm>
          </p:grpSpPr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615A4C79-5C35-B833-4D40-3027745B517A}"/>
                  </a:ext>
                </a:extLst>
              </p:cNvPr>
              <p:cNvSpPr/>
              <p:nvPr/>
            </p:nvSpPr>
            <p:spPr>
              <a:xfrm>
                <a:off x="219143" y="212292"/>
                <a:ext cx="2911974" cy="446542"/>
              </a:xfrm>
              <a:prstGeom prst="rect">
                <a:avLst/>
              </a:prstGeom>
              <a:solidFill>
                <a:srgbClr val="458E7F"/>
              </a:solidFill>
              <a:ln>
                <a:solidFill>
                  <a:srgbClr val="458E7F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Helvetica" pitchFamily="2" charset="0"/>
                  </a:rPr>
                  <a:t>S1PRM</a:t>
                </a:r>
              </a:p>
            </p:txBody>
          </p:sp>
          <p:grpSp>
            <p:nvGrpSpPr>
              <p:cNvPr id="209" name="Grupo 208">
                <a:extLst>
                  <a:ext uri="{FF2B5EF4-FFF2-40B4-BE49-F238E27FC236}">
                    <a16:creationId xmlns:a16="http://schemas.microsoft.com/office/drawing/2014/main" id="{3A780DFF-9EC0-97CB-644A-821D2C323F7F}"/>
                  </a:ext>
                </a:extLst>
              </p:cNvPr>
              <p:cNvGrpSpPr/>
              <p:nvPr/>
            </p:nvGrpSpPr>
            <p:grpSpPr>
              <a:xfrm>
                <a:off x="501664" y="757640"/>
                <a:ext cx="2524077" cy="2772342"/>
                <a:chOff x="504108" y="995904"/>
                <a:chExt cx="2524077" cy="2772342"/>
              </a:xfrm>
            </p:grpSpPr>
            <p:sp>
              <p:nvSpPr>
                <p:cNvPr id="158" name="CuadroTexto 157">
                  <a:extLst>
                    <a:ext uri="{FF2B5EF4-FFF2-40B4-BE49-F238E27FC236}">
                      <a16:creationId xmlns:a16="http://schemas.microsoft.com/office/drawing/2014/main" id="{ECDACF3F-F97D-78CA-A61F-A10FE3894CCB}"/>
                    </a:ext>
                  </a:extLst>
                </p:cNvPr>
                <p:cNvSpPr txBox="1"/>
                <p:nvPr/>
              </p:nvSpPr>
              <p:spPr>
                <a:xfrm>
                  <a:off x="549301" y="1247495"/>
                  <a:ext cx="2241136" cy="40011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458E7F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Helvetica" pitchFamily="2" charset="0"/>
                    </a:rPr>
                    <a:t>mRNA-1273 vaccine</a:t>
                  </a:r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Helvetica" pitchFamily="2" charset="0"/>
                    </a:rPr>
                    <a:t>No discontinuation</a:t>
                  </a:r>
                </a:p>
              </p:txBody>
            </p:sp>
            <p:sp>
              <p:nvSpPr>
                <p:cNvPr id="159" name="CuadroTexto 158">
                  <a:extLst>
                    <a:ext uri="{FF2B5EF4-FFF2-40B4-BE49-F238E27FC236}">
                      <a16:creationId xmlns:a16="http://schemas.microsoft.com/office/drawing/2014/main" id="{425DCCE2-432F-24CE-336D-99705A861C1D}"/>
                    </a:ext>
                  </a:extLst>
                </p:cNvPr>
                <p:cNvSpPr txBox="1"/>
                <p:nvPr/>
              </p:nvSpPr>
              <p:spPr>
                <a:xfrm>
                  <a:off x="535678" y="995904"/>
                  <a:ext cx="2254759" cy="2616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100" b="1" dirty="0">
                      <a:solidFill>
                        <a:srgbClr val="458E7F"/>
                      </a:solidFill>
                      <a:latin typeface="Helvetica" pitchFamily="2" charset="0"/>
                    </a:rPr>
                    <a:t>COVID-19 vaccine</a:t>
                  </a:r>
                </a:p>
              </p:txBody>
            </p:sp>
            <p:sp>
              <p:nvSpPr>
                <p:cNvPr id="160" name="CuadroTexto 159">
                  <a:extLst>
                    <a:ext uri="{FF2B5EF4-FFF2-40B4-BE49-F238E27FC236}">
                      <a16:creationId xmlns:a16="http://schemas.microsoft.com/office/drawing/2014/main" id="{1BF837A9-AF9A-1642-3C0E-837C41292AAA}"/>
                    </a:ext>
                  </a:extLst>
                </p:cNvPr>
                <p:cNvSpPr txBox="1"/>
                <p:nvPr/>
              </p:nvSpPr>
              <p:spPr>
                <a:xfrm>
                  <a:off x="504108" y="2204455"/>
                  <a:ext cx="957970" cy="707886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458E7F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Helvetica" pitchFamily="2" charset="0"/>
                    </a:rPr>
                    <a:t>Administer </a:t>
                  </a:r>
                  <a:r>
                    <a:rPr lang="en-US" sz="1000" b="1" dirty="0">
                      <a:solidFill>
                        <a:srgbClr val="458E7F"/>
                      </a:solidFill>
                      <a:latin typeface="Helvetica" pitchFamily="2" charset="0"/>
                    </a:rPr>
                    <a:t>booster doses</a:t>
                  </a:r>
                  <a:r>
                    <a:rPr lang="en-US" sz="1000" b="1" dirty="0">
                      <a:solidFill>
                        <a:srgbClr val="4865AB"/>
                      </a:solidFill>
                      <a:latin typeface="Helvetica" pitchFamily="2" charset="0"/>
                    </a:rPr>
                    <a:t> </a:t>
                  </a:r>
                  <a:r>
                    <a:rPr 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Helvetica" pitchFamily="2" charset="0"/>
                    </a:rPr>
                    <a:t>annually</a:t>
                  </a:r>
                </a:p>
              </p:txBody>
            </p:sp>
            <p:cxnSp>
              <p:nvCxnSpPr>
                <p:cNvPr id="162" name="Conector recto de flecha 161">
                  <a:extLst>
                    <a:ext uri="{FF2B5EF4-FFF2-40B4-BE49-F238E27FC236}">
                      <a16:creationId xmlns:a16="http://schemas.microsoft.com/office/drawing/2014/main" id="{9D096B71-A1AB-9A63-7BAE-8F459660F0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90650" y="1848586"/>
                  <a:ext cx="0" cy="347761"/>
                </a:xfrm>
                <a:prstGeom prst="straightConnector1">
                  <a:avLst/>
                </a:prstGeom>
                <a:ln>
                  <a:solidFill>
                    <a:srgbClr val="458E7F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Conector recto de flecha 162">
                  <a:extLst>
                    <a:ext uri="{FF2B5EF4-FFF2-40B4-BE49-F238E27FC236}">
                      <a16:creationId xmlns:a16="http://schemas.microsoft.com/office/drawing/2014/main" id="{84A774F8-484D-D95E-2DE2-66CBDFA087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78528" y="1848586"/>
                  <a:ext cx="0" cy="347761"/>
                </a:xfrm>
                <a:prstGeom prst="straightConnector1">
                  <a:avLst/>
                </a:prstGeom>
                <a:ln>
                  <a:solidFill>
                    <a:srgbClr val="458E7F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Conector recto 163">
                  <a:extLst>
                    <a:ext uri="{FF2B5EF4-FFF2-40B4-BE49-F238E27FC236}">
                      <a16:creationId xmlns:a16="http://schemas.microsoft.com/office/drawing/2014/main" id="{9844B3A2-5504-A577-CB23-5E73CBC1AF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92875" y="1848586"/>
                  <a:ext cx="1380872" cy="0"/>
                </a:xfrm>
                <a:prstGeom prst="line">
                  <a:avLst/>
                </a:prstGeom>
                <a:ln>
                  <a:solidFill>
                    <a:srgbClr val="458E7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Conector recto 164">
                  <a:extLst>
                    <a:ext uri="{FF2B5EF4-FFF2-40B4-BE49-F238E27FC236}">
                      <a16:creationId xmlns:a16="http://schemas.microsoft.com/office/drawing/2014/main" id="{5442B60C-7124-A543-96CD-DA09908B47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69869" y="1645641"/>
                  <a:ext cx="0" cy="202945"/>
                </a:xfrm>
                <a:prstGeom prst="line">
                  <a:avLst/>
                </a:prstGeom>
                <a:ln>
                  <a:solidFill>
                    <a:srgbClr val="458E7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66" name="Gráfico 165" descr="Insignia Desplegada contorno">
                  <a:extLst>
                    <a:ext uri="{FF2B5EF4-FFF2-40B4-BE49-F238E27FC236}">
                      <a16:creationId xmlns:a16="http://schemas.microsoft.com/office/drawing/2014/main" id="{D49865D2-DDF9-FC00-E441-68E5F83CAB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07728" y="1912666"/>
                  <a:ext cx="219600" cy="219600"/>
                </a:xfrm>
                <a:prstGeom prst="rect">
                  <a:avLst/>
                </a:prstGeom>
              </p:spPr>
            </p:pic>
            <p:sp>
              <p:nvSpPr>
                <p:cNvPr id="174" name="CuadroTexto 173">
                  <a:extLst>
                    <a:ext uri="{FF2B5EF4-FFF2-40B4-BE49-F238E27FC236}">
                      <a16:creationId xmlns:a16="http://schemas.microsoft.com/office/drawing/2014/main" id="{533923F5-A342-F58D-19CD-FEB1F6A36C7E}"/>
                    </a:ext>
                  </a:extLst>
                </p:cNvPr>
                <p:cNvSpPr txBox="1"/>
                <p:nvPr/>
              </p:nvSpPr>
              <p:spPr>
                <a:xfrm>
                  <a:off x="1733582" y="2906472"/>
                  <a:ext cx="1294603" cy="86177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458E7F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Helvetica" pitchFamily="2" charset="0"/>
                    </a:rPr>
                    <a:t>Consider </a:t>
                  </a:r>
                  <a:r>
                    <a:rPr lang="en-US" sz="1000" b="1" dirty="0">
                      <a:solidFill>
                        <a:srgbClr val="458E7F"/>
                      </a:solidFill>
                      <a:latin typeface="Helvetica" pitchFamily="2" charset="0"/>
                    </a:rPr>
                    <a:t>anti-SARS-CoV-2 </a:t>
                  </a:r>
                  <a:r>
                    <a:rPr lang="en-US" sz="1000" b="1" dirty="0" err="1">
                      <a:solidFill>
                        <a:srgbClr val="458E7F"/>
                      </a:solidFill>
                      <a:latin typeface="Helvetica" pitchFamily="2" charset="0"/>
                    </a:rPr>
                    <a:t>mAb</a:t>
                  </a:r>
                  <a:r>
                    <a:rPr lang="en-US" sz="1000" b="1" dirty="0">
                      <a:solidFill>
                        <a:srgbClr val="458E7F"/>
                      </a:solidFill>
                      <a:latin typeface="Helvetica" pitchFamily="2" charset="0"/>
                    </a:rPr>
                    <a:t> or antiviral agents</a:t>
                  </a:r>
                  <a:r>
                    <a:rPr 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Helvetica" pitchFamily="2" charset="0"/>
                    </a:rPr>
                    <a:t> use</a:t>
                  </a:r>
                  <a:r>
                    <a:rPr lang="en-US" sz="1000" b="1" dirty="0">
                      <a:solidFill>
                        <a:srgbClr val="458E7F"/>
                      </a:solidFill>
                      <a:latin typeface="Helvetica" pitchFamily="2" charset="0"/>
                    </a:rPr>
                    <a:t> </a:t>
                  </a:r>
                  <a:r>
                    <a:rPr lang="en-US" sz="1000" dirty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Helvetica" pitchFamily="2" charset="0"/>
                    </a:rPr>
                    <a:t>(symptomatic infection)</a:t>
                  </a:r>
                </a:p>
              </p:txBody>
            </p:sp>
            <p:pic>
              <p:nvPicPr>
                <p:cNvPr id="175" name="Gráfico 174" descr="Insignia de seguir contorno">
                  <a:extLst>
                    <a:ext uri="{FF2B5EF4-FFF2-40B4-BE49-F238E27FC236}">
                      <a16:creationId xmlns:a16="http://schemas.microsoft.com/office/drawing/2014/main" id="{BE53BE13-967C-58CC-3A09-8DACB7C819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30354" y="1912666"/>
                  <a:ext cx="219600" cy="219600"/>
                </a:xfrm>
                <a:prstGeom prst="rect">
                  <a:avLst/>
                </a:prstGeom>
              </p:spPr>
            </p:pic>
            <p:pic>
              <p:nvPicPr>
                <p:cNvPr id="180" name="Gráfico 179" descr="Insignia Desplegada contorno">
                  <a:extLst>
                    <a:ext uri="{FF2B5EF4-FFF2-40B4-BE49-F238E27FC236}">
                      <a16:creationId xmlns:a16="http://schemas.microsoft.com/office/drawing/2014/main" id="{C3BB064B-CA1B-D8BF-28EE-DD3BB464771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96DAC541-7B7A-43D3-8B79-37D633B846F1}">
                      <asvg:svgBlip xmlns:asvg="http://schemas.microsoft.com/office/drawing/2016/SVG/main" r:embed="rId1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03565" y="2622904"/>
                  <a:ext cx="219600" cy="219600"/>
                </a:xfrm>
                <a:prstGeom prst="rect">
                  <a:avLst/>
                </a:prstGeom>
              </p:spPr>
            </p:pic>
            <p:sp>
              <p:nvSpPr>
                <p:cNvPr id="182" name="CuadroTexto 181">
                  <a:extLst>
                    <a:ext uri="{FF2B5EF4-FFF2-40B4-BE49-F238E27FC236}">
                      <a16:creationId xmlns:a16="http://schemas.microsoft.com/office/drawing/2014/main" id="{C12BE3C2-DB0C-5555-D572-A1D9A6544C92}"/>
                    </a:ext>
                  </a:extLst>
                </p:cNvPr>
                <p:cNvSpPr txBox="1"/>
                <p:nvPr/>
              </p:nvSpPr>
              <p:spPr>
                <a:xfrm>
                  <a:off x="1899543" y="2189685"/>
                  <a:ext cx="957970" cy="40011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458E7F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>
                      <a:solidFill>
                        <a:srgbClr val="458E7F"/>
                      </a:solidFill>
                      <a:latin typeface="Helvetica" pitchFamily="2" charset="0"/>
                    </a:rPr>
                    <a:t>Booster dose</a:t>
                  </a:r>
                  <a:endPara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endParaRPr>
                </a:p>
              </p:txBody>
            </p:sp>
            <p:cxnSp>
              <p:nvCxnSpPr>
                <p:cNvPr id="186" name="Conector recto de flecha 185">
                  <a:extLst>
                    <a:ext uri="{FF2B5EF4-FFF2-40B4-BE49-F238E27FC236}">
                      <a16:creationId xmlns:a16="http://schemas.microsoft.com/office/drawing/2014/main" id="{D41C175D-D518-0D0D-A247-8B9F96C884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373796" y="2576220"/>
                  <a:ext cx="0" cy="312969"/>
                </a:xfrm>
                <a:prstGeom prst="straightConnector1">
                  <a:avLst/>
                </a:prstGeom>
                <a:ln>
                  <a:solidFill>
                    <a:srgbClr val="458E7F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Conector recto de flecha 187">
                  <a:extLst>
                    <a:ext uri="{FF2B5EF4-FFF2-40B4-BE49-F238E27FC236}">
                      <a16:creationId xmlns:a16="http://schemas.microsoft.com/office/drawing/2014/main" id="{6F181DB4-3A5A-31A7-099A-557ADE80E4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62078" y="2393567"/>
                  <a:ext cx="450000" cy="0"/>
                </a:xfrm>
                <a:prstGeom prst="straightConnector1">
                  <a:avLst/>
                </a:prstGeom>
                <a:ln>
                  <a:solidFill>
                    <a:srgbClr val="458E7F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92" name="Gráfico 191" descr="Insignia de seguir contorno">
                  <a:extLst>
                    <a:ext uri="{FF2B5EF4-FFF2-40B4-BE49-F238E27FC236}">
                      <a16:creationId xmlns:a16="http://schemas.microsoft.com/office/drawing/2014/main" id="{726A487B-D423-77E2-2339-E6D07AC05D0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>
                  <a:extLs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577278" y="2144792"/>
                  <a:ext cx="219600" cy="21960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65E020DD-AEA9-A1C5-437E-DA0BF01D7DF4}"/>
                </a:ext>
              </a:extLst>
            </p:cNvPr>
            <p:cNvGrpSpPr/>
            <p:nvPr/>
          </p:nvGrpSpPr>
          <p:grpSpPr>
            <a:xfrm>
              <a:off x="3240953" y="212507"/>
              <a:ext cx="3733200" cy="6539985"/>
              <a:chOff x="3305735" y="212507"/>
              <a:chExt cx="3733200" cy="6539985"/>
            </a:xfrm>
          </p:grpSpPr>
          <p:sp>
            <p:nvSpPr>
              <p:cNvPr id="202" name="Rectángulo 201">
                <a:extLst>
                  <a:ext uri="{FF2B5EF4-FFF2-40B4-BE49-F238E27FC236}">
                    <a16:creationId xmlns:a16="http://schemas.microsoft.com/office/drawing/2014/main" id="{2E3FCAF2-FA70-5948-06C4-8C041AEEDA7E}"/>
                  </a:ext>
                </a:extLst>
              </p:cNvPr>
              <p:cNvSpPr/>
              <p:nvPr/>
            </p:nvSpPr>
            <p:spPr>
              <a:xfrm>
                <a:off x="3305735" y="668233"/>
                <a:ext cx="3733200" cy="6084259"/>
              </a:xfrm>
              <a:prstGeom prst="rect">
                <a:avLst/>
              </a:prstGeom>
              <a:solidFill>
                <a:srgbClr val="4865AB">
                  <a:alpha val="16078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dirty="0"/>
              </a:p>
            </p:txBody>
          </p:sp>
          <p:sp>
            <p:nvSpPr>
              <p:cNvPr id="5" name="Rectángulo 4">
                <a:extLst>
                  <a:ext uri="{FF2B5EF4-FFF2-40B4-BE49-F238E27FC236}">
                    <a16:creationId xmlns:a16="http://schemas.microsoft.com/office/drawing/2014/main" id="{606B946F-B710-6A00-DEC0-8DCE140713C4}"/>
                  </a:ext>
                </a:extLst>
              </p:cNvPr>
              <p:cNvSpPr/>
              <p:nvPr/>
            </p:nvSpPr>
            <p:spPr>
              <a:xfrm>
                <a:off x="3305735" y="212507"/>
                <a:ext cx="3733200" cy="446400"/>
              </a:xfrm>
              <a:prstGeom prst="rect">
                <a:avLst/>
              </a:prstGeom>
              <a:solidFill>
                <a:srgbClr val="4865AB"/>
              </a:solidFill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chemeClr val="bg1"/>
                    </a:solidFill>
                    <a:latin typeface="Helvetica" pitchFamily="2" charset="0"/>
                  </a:rPr>
                  <a:t>ANTI-CD20s</a:t>
                </a:r>
              </a:p>
            </p:txBody>
          </p:sp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85ADD552-E504-90D9-873A-102A33DD2994}"/>
                  </a:ext>
                </a:extLst>
              </p:cNvPr>
              <p:cNvSpPr txBox="1"/>
              <p:nvPr/>
            </p:nvSpPr>
            <p:spPr>
              <a:xfrm>
                <a:off x="3427179" y="1005080"/>
                <a:ext cx="3444136" cy="86177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4865AB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mRNA-1273 vaccine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solidFill>
                      <a:srgbClr val="4865AB"/>
                    </a:solidFill>
                    <a:latin typeface="Helvetica" pitchFamily="2" charset="0"/>
                  </a:rPr>
                  <a:t>Ofatumumab: </a:t>
                </a:r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Vaccination between doses (2 weeks after last dose)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000" b="1" dirty="0">
                    <a:solidFill>
                      <a:srgbClr val="4865AB"/>
                    </a:solidFill>
                    <a:latin typeface="Helvetica" pitchFamily="2" charset="0"/>
                  </a:rPr>
                  <a:t>Rest Anti-CD20s: </a:t>
                </a:r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Vaccination at least 3 months after the last dose and 4 weeks before next dose</a:t>
                </a:r>
              </a:p>
            </p:txBody>
          </p:sp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91C2A19C-1E76-5570-8F08-6E7A994F0752}"/>
                  </a:ext>
                </a:extLst>
              </p:cNvPr>
              <p:cNvSpPr txBox="1"/>
              <p:nvPr/>
            </p:nvSpPr>
            <p:spPr>
              <a:xfrm>
                <a:off x="3462856" y="753183"/>
                <a:ext cx="3408455" cy="2660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rgbClr val="4865AB"/>
                    </a:solidFill>
                    <a:latin typeface="Helvetica" pitchFamily="2" charset="0"/>
                  </a:rPr>
                  <a:t>COVID-19 vaccine</a:t>
                </a:r>
              </a:p>
            </p:txBody>
          </p:sp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9C5A2421-1F2B-E1C2-BAF0-454D199CC80E}"/>
                  </a:ext>
                </a:extLst>
              </p:cNvPr>
              <p:cNvSpPr txBox="1"/>
              <p:nvPr/>
            </p:nvSpPr>
            <p:spPr>
              <a:xfrm>
                <a:off x="3425453" y="2417264"/>
                <a:ext cx="1292704" cy="11695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4865AB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Administer </a:t>
                </a:r>
                <a:r>
                  <a:rPr lang="en-US" sz="1000" b="1" dirty="0">
                    <a:solidFill>
                      <a:srgbClr val="4865AB"/>
                    </a:solidFill>
                    <a:latin typeface="Helvetica" pitchFamily="2" charset="0"/>
                  </a:rPr>
                  <a:t>booster doses </a:t>
                </a:r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annually, at least 3 months after the last dose and at least 4 weeks before the next dose</a:t>
                </a:r>
              </a:p>
            </p:txBody>
          </p:sp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855D8EAB-D20F-EB2D-D158-5583A52D12DC}"/>
                  </a:ext>
                </a:extLst>
              </p:cNvPr>
              <p:cNvSpPr txBox="1"/>
              <p:nvPr/>
            </p:nvSpPr>
            <p:spPr>
              <a:xfrm>
                <a:off x="5136105" y="2390655"/>
                <a:ext cx="1483212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rgbClr val="4865AB"/>
                    </a:solidFill>
                    <a:latin typeface="Helvetica" pitchFamily="2" charset="0"/>
                  </a:rPr>
                  <a:t>Over 50 years-old and low clinical and radiological activity?</a:t>
                </a:r>
              </a:p>
            </p:txBody>
          </p:sp>
          <p:grpSp>
            <p:nvGrpSpPr>
              <p:cNvPr id="2" name="Grupo 1">
                <a:extLst>
                  <a:ext uri="{FF2B5EF4-FFF2-40B4-BE49-F238E27FC236}">
                    <a16:creationId xmlns:a16="http://schemas.microsoft.com/office/drawing/2014/main" id="{661A3464-6E1E-F7F0-CCCF-0B0A1D5F877C}"/>
                  </a:ext>
                </a:extLst>
              </p:cNvPr>
              <p:cNvGrpSpPr/>
              <p:nvPr/>
            </p:nvGrpSpPr>
            <p:grpSpPr>
              <a:xfrm>
                <a:off x="4071455" y="1866706"/>
                <a:ext cx="1806256" cy="550706"/>
                <a:chOff x="4182807" y="1852574"/>
                <a:chExt cx="2455308" cy="550706"/>
              </a:xfrm>
            </p:grpSpPr>
            <p:cxnSp>
              <p:nvCxnSpPr>
                <p:cNvPr id="31" name="Conector recto de flecha 30">
                  <a:extLst>
                    <a:ext uri="{FF2B5EF4-FFF2-40B4-BE49-F238E27FC236}">
                      <a16:creationId xmlns:a16="http://schemas.microsoft.com/office/drawing/2014/main" id="{38C094FB-86EA-91A6-BC40-E2C83FF2BD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185038" y="2055519"/>
                  <a:ext cx="0" cy="347761"/>
                </a:xfrm>
                <a:prstGeom prst="straightConnector1">
                  <a:avLst/>
                </a:prstGeom>
                <a:ln>
                  <a:solidFill>
                    <a:srgbClr val="4865AB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ector recto de flecha 33">
                  <a:extLst>
                    <a:ext uri="{FF2B5EF4-FFF2-40B4-BE49-F238E27FC236}">
                      <a16:creationId xmlns:a16="http://schemas.microsoft.com/office/drawing/2014/main" id="{94FBDAA9-547B-87CD-DEE6-3FEBF6202F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38115" y="2055519"/>
                  <a:ext cx="0" cy="347761"/>
                </a:xfrm>
                <a:prstGeom prst="straightConnector1">
                  <a:avLst/>
                </a:prstGeom>
                <a:ln>
                  <a:solidFill>
                    <a:srgbClr val="4865AB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ector recto 42">
                  <a:extLst>
                    <a:ext uri="{FF2B5EF4-FFF2-40B4-BE49-F238E27FC236}">
                      <a16:creationId xmlns:a16="http://schemas.microsoft.com/office/drawing/2014/main" id="{3ECF4508-DD52-5557-2BD1-92A22C6B8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182807" y="2055519"/>
                  <a:ext cx="2455308" cy="0"/>
                </a:xfrm>
                <a:prstGeom prst="line">
                  <a:avLst/>
                </a:prstGeom>
                <a:ln>
                  <a:solidFill>
                    <a:srgbClr val="4865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ector recto 44">
                  <a:extLst>
                    <a:ext uri="{FF2B5EF4-FFF2-40B4-BE49-F238E27FC236}">
                      <a16:creationId xmlns:a16="http://schemas.microsoft.com/office/drawing/2014/main" id="{E251F5B8-5ECF-5C1F-E5B5-33295A6364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41938" y="1852574"/>
                  <a:ext cx="0" cy="202945"/>
                </a:xfrm>
                <a:prstGeom prst="line">
                  <a:avLst/>
                </a:prstGeom>
                <a:ln>
                  <a:solidFill>
                    <a:srgbClr val="4865A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56" name="Gráfico 55" descr="Insignia Desplegada contorno">
                <a:extLst>
                  <a:ext uri="{FF2B5EF4-FFF2-40B4-BE49-F238E27FC236}">
                    <a16:creationId xmlns:a16="http://schemas.microsoft.com/office/drawing/2014/main" id="{CE545E67-29EE-D7AA-9993-DE19BEE036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5957713" y="2133731"/>
                <a:ext cx="219600" cy="219600"/>
              </a:xfrm>
              <a:prstGeom prst="rect">
                <a:avLst/>
              </a:prstGeom>
            </p:spPr>
          </p:pic>
          <p:sp>
            <p:nvSpPr>
              <p:cNvPr id="70" name="Elipse 69">
                <a:extLst>
                  <a:ext uri="{FF2B5EF4-FFF2-40B4-BE49-F238E27FC236}">
                    <a16:creationId xmlns:a16="http://schemas.microsoft.com/office/drawing/2014/main" id="{5CEEC2BD-9A6F-F21B-837D-C357EE9AB6F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887622" y="3234414"/>
                <a:ext cx="252000" cy="252000"/>
              </a:xfrm>
              <a:prstGeom prst="ellipse">
                <a:avLst/>
              </a:prstGeom>
              <a:noFill/>
              <a:ln w="9525">
                <a:solidFill>
                  <a:srgbClr val="4865AB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rtlCol="0" anchor="ctr">
                <a:normAutofit fontScale="40000" lnSpcReduction="20000"/>
              </a:bodyPr>
              <a:lstStyle/>
              <a:p>
                <a:pPr algn="ctr"/>
                <a:r>
                  <a:rPr lang="en-US" sz="1500" b="1" dirty="0">
                    <a:solidFill>
                      <a:srgbClr val="4865AB"/>
                    </a:solidFill>
                    <a:latin typeface="Helvetica" pitchFamily="2" charset="0"/>
                  </a:rPr>
                  <a:t>Yes</a:t>
                </a:r>
                <a:endParaRPr lang="en-US" sz="900" b="1" dirty="0">
                  <a:solidFill>
                    <a:srgbClr val="4865AB"/>
                  </a:solidFill>
                  <a:latin typeface="Helvetica" pitchFamily="2" charset="0"/>
                </a:endParaRPr>
              </a:p>
            </p:txBody>
          </p:sp>
          <p:cxnSp>
            <p:nvCxnSpPr>
              <p:cNvPr id="75" name="Conector recto de flecha 74">
                <a:extLst>
                  <a:ext uri="{FF2B5EF4-FFF2-40B4-BE49-F238E27FC236}">
                    <a16:creationId xmlns:a16="http://schemas.microsoft.com/office/drawing/2014/main" id="{73907EE5-7F3E-B6A4-DFC9-0CF01E7F65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94228" y="3083220"/>
                <a:ext cx="0" cy="554388"/>
              </a:xfrm>
              <a:prstGeom prst="straightConnector1">
                <a:avLst/>
              </a:prstGeom>
              <a:ln>
                <a:solidFill>
                  <a:srgbClr val="4865A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Conector recto de flecha 75">
                <a:extLst>
                  <a:ext uri="{FF2B5EF4-FFF2-40B4-BE49-F238E27FC236}">
                    <a16:creationId xmlns:a16="http://schemas.microsoft.com/office/drawing/2014/main" id="{EA248013-8133-4A4B-8EE3-0AD5B0CF5C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453887" y="3079068"/>
                <a:ext cx="0" cy="570614"/>
              </a:xfrm>
              <a:prstGeom prst="straightConnector1">
                <a:avLst/>
              </a:prstGeom>
              <a:ln>
                <a:solidFill>
                  <a:srgbClr val="4865A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onector recto 76">
                <a:extLst>
                  <a:ext uri="{FF2B5EF4-FFF2-40B4-BE49-F238E27FC236}">
                    <a16:creationId xmlns:a16="http://schemas.microsoft.com/office/drawing/2014/main" id="{75514BC8-7A16-4E32-F086-625A4AA964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94228" y="3083220"/>
                <a:ext cx="1259659" cy="0"/>
              </a:xfrm>
              <a:prstGeom prst="line">
                <a:avLst/>
              </a:prstGeom>
              <a:ln>
                <a:solidFill>
                  <a:srgbClr val="4865A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Conector recto 77">
                <a:extLst>
                  <a:ext uri="{FF2B5EF4-FFF2-40B4-BE49-F238E27FC236}">
                    <a16:creationId xmlns:a16="http://schemas.microsoft.com/office/drawing/2014/main" id="{E93FF5CD-88D9-FE10-6823-7AC2155BDE5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877711" y="2959986"/>
                <a:ext cx="1" cy="119082"/>
              </a:xfrm>
              <a:prstGeom prst="line">
                <a:avLst/>
              </a:prstGeom>
              <a:ln>
                <a:solidFill>
                  <a:srgbClr val="4865A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Elipse 83">
                <a:extLst>
                  <a:ext uri="{FF2B5EF4-FFF2-40B4-BE49-F238E27FC236}">
                    <a16:creationId xmlns:a16="http://schemas.microsoft.com/office/drawing/2014/main" id="{816D9C76-4207-A365-86F8-886BDDBA8BD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527477" y="3234414"/>
                <a:ext cx="252000" cy="252000"/>
              </a:xfrm>
              <a:prstGeom prst="ellipse">
                <a:avLst/>
              </a:prstGeom>
              <a:noFill/>
              <a:ln w="9525">
                <a:solidFill>
                  <a:srgbClr val="4865AB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rtlCol="0" anchor="ctr">
                <a:normAutofit fontScale="70000" lnSpcReduction="20000"/>
              </a:bodyPr>
              <a:lstStyle/>
              <a:p>
                <a:pPr algn="ctr"/>
                <a:r>
                  <a:rPr lang="en-US" sz="900" b="1" dirty="0">
                    <a:solidFill>
                      <a:srgbClr val="4865AB"/>
                    </a:solidFill>
                    <a:latin typeface="Helvetica" pitchFamily="2" charset="0"/>
                  </a:rPr>
                  <a:t>No</a:t>
                </a:r>
              </a:p>
            </p:txBody>
          </p:sp>
          <p:sp>
            <p:nvSpPr>
              <p:cNvPr id="85" name="CuadroTexto 84">
                <a:extLst>
                  <a:ext uri="{FF2B5EF4-FFF2-40B4-BE49-F238E27FC236}">
                    <a16:creationId xmlns:a16="http://schemas.microsoft.com/office/drawing/2014/main" id="{711D992C-8449-879C-5085-3E49EA522F5A}"/>
                  </a:ext>
                </a:extLst>
              </p:cNvPr>
              <p:cNvSpPr txBox="1"/>
              <p:nvPr/>
            </p:nvSpPr>
            <p:spPr>
              <a:xfrm>
                <a:off x="4566783" y="3661563"/>
                <a:ext cx="1253572" cy="11695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4865AB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Consider spacing treatment and delaying vaccination for at least 6 months after the last infusion</a:t>
                </a:r>
              </a:p>
            </p:txBody>
          </p:sp>
          <p:sp>
            <p:nvSpPr>
              <p:cNvPr id="87" name="CuadroTexto 86">
                <a:extLst>
                  <a:ext uri="{FF2B5EF4-FFF2-40B4-BE49-F238E27FC236}">
                    <a16:creationId xmlns:a16="http://schemas.microsoft.com/office/drawing/2014/main" id="{6900EC44-FB5E-0506-8FD6-C04886E79D18}"/>
                  </a:ext>
                </a:extLst>
              </p:cNvPr>
              <p:cNvSpPr txBox="1"/>
              <p:nvPr/>
            </p:nvSpPr>
            <p:spPr>
              <a:xfrm>
                <a:off x="5944780" y="3649683"/>
                <a:ext cx="1018214" cy="116955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4865AB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Consider </a:t>
                </a:r>
                <a:r>
                  <a:rPr lang="en-US" sz="1000" b="1" dirty="0">
                    <a:solidFill>
                      <a:srgbClr val="4865AB"/>
                    </a:solidFill>
                    <a:latin typeface="Helvetica" pitchFamily="2" charset="0"/>
                  </a:rPr>
                  <a:t>anti-SARS-CoV-2 </a:t>
                </a:r>
                <a:r>
                  <a:rPr lang="en-US" sz="1000" b="1" dirty="0" err="1">
                    <a:solidFill>
                      <a:srgbClr val="4865AB"/>
                    </a:solidFill>
                    <a:latin typeface="Helvetica" pitchFamily="2" charset="0"/>
                  </a:rPr>
                  <a:t>mAb</a:t>
                </a:r>
                <a:r>
                  <a:rPr lang="en-US" sz="1000" b="1" dirty="0">
                    <a:solidFill>
                      <a:srgbClr val="4865AB"/>
                    </a:solidFill>
                    <a:latin typeface="Helvetica" pitchFamily="2" charset="0"/>
                  </a:rPr>
                  <a:t> or antiviral agents </a:t>
                </a:r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use (symptomatic infection)</a:t>
                </a:r>
              </a:p>
            </p:txBody>
          </p:sp>
          <p:pic>
            <p:nvPicPr>
              <p:cNvPr id="95" name="Gráfico 94" descr="Insignia de seguir contorno">
                <a:extLst>
                  <a:ext uri="{FF2B5EF4-FFF2-40B4-BE49-F238E27FC236}">
                    <a16:creationId xmlns:a16="http://schemas.microsoft.com/office/drawing/2014/main" id="{9BE29DEB-9987-7952-808A-56860A3F27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3788552" y="2118356"/>
                <a:ext cx="219600" cy="219600"/>
              </a:xfrm>
              <a:prstGeom prst="rect">
                <a:avLst/>
              </a:prstGeom>
            </p:spPr>
          </p:pic>
          <p:sp>
            <p:nvSpPr>
              <p:cNvPr id="109" name="CuadroTexto 108">
                <a:extLst>
                  <a:ext uri="{FF2B5EF4-FFF2-40B4-BE49-F238E27FC236}">
                    <a16:creationId xmlns:a16="http://schemas.microsoft.com/office/drawing/2014/main" id="{CF39AC65-5F7A-2C40-FE68-61EA232E92AF}"/>
                  </a:ext>
                </a:extLst>
              </p:cNvPr>
              <p:cNvSpPr txBox="1"/>
              <p:nvPr/>
            </p:nvSpPr>
            <p:spPr>
              <a:xfrm>
                <a:off x="4438212" y="5270945"/>
                <a:ext cx="1469285" cy="101566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4865AB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Administer </a:t>
                </a:r>
                <a:r>
                  <a:rPr lang="en-US" sz="1000" b="1" dirty="0">
                    <a:solidFill>
                      <a:srgbClr val="4865AB"/>
                    </a:solidFill>
                    <a:latin typeface="Helvetica" pitchFamily="2" charset="0"/>
                  </a:rPr>
                  <a:t>booster doses</a:t>
                </a:r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 annually</a:t>
                </a:r>
              </a:p>
              <a:p>
                <a:pPr algn="ctr"/>
                <a:r>
                  <a:rPr lang="en-US" sz="1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" pitchFamily="2" charset="0"/>
                  </a:rPr>
                  <a:t>spacing treatment and delaying vaccination for at least 6 months after the last infusion</a:t>
                </a:r>
              </a:p>
            </p:txBody>
          </p:sp>
          <p:pic>
            <p:nvPicPr>
              <p:cNvPr id="111" name="Gráfico 110" descr="Insignia de seguir contorno">
                <a:extLst>
                  <a:ext uri="{FF2B5EF4-FFF2-40B4-BE49-F238E27FC236}">
                    <a16:creationId xmlns:a16="http://schemas.microsoft.com/office/drawing/2014/main" id="{59AE378B-48A7-B32D-DCF9-07374E168F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4916505" y="4935739"/>
                <a:ext cx="219600" cy="219600"/>
              </a:xfrm>
              <a:prstGeom prst="rect">
                <a:avLst/>
              </a:prstGeom>
            </p:spPr>
          </p:pic>
          <p:cxnSp>
            <p:nvCxnSpPr>
              <p:cNvPr id="112" name="Conector recto de flecha 111">
                <a:extLst>
                  <a:ext uri="{FF2B5EF4-FFF2-40B4-BE49-F238E27FC236}">
                    <a16:creationId xmlns:a16="http://schemas.microsoft.com/office/drawing/2014/main" id="{BD6A8F49-5A22-01AE-ABBB-7D8AAC2D84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53887" y="4836236"/>
                <a:ext cx="0" cy="254280"/>
              </a:xfrm>
              <a:prstGeom prst="straightConnector1">
                <a:avLst/>
              </a:prstGeom>
              <a:ln>
                <a:solidFill>
                  <a:srgbClr val="4865A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15" name="Gráfico 114" descr="Insignia Desplegada contorno">
                <a:extLst>
                  <a:ext uri="{FF2B5EF4-FFF2-40B4-BE49-F238E27FC236}">
                    <a16:creationId xmlns:a16="http://schemas.microsoft.com/office/drawing/2014/main" id="{893BA8B8-7FF6-A05D-E671-B6E208B695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5941389" y="4872703"/>
                <a:ext cx="219600" cy="219600"/>
              </a:xfrm>
              <a:prstGeom prst="rect">
                <a:avLst/>
              </a:prstGeom>
            </p:spPr>
          </p:pic>
          <p:cxnSp>
            <p:nvCxnSpPr>
              <p:cNvPr id="13" name="Conector recto de flecha 12">
                <a:extLst>
                  <a:ext uri="{FF2B5EF4-FFF2-40B4-BE49-F238E27FC236}">
                    <a16:creationId xmlns:a16="http://schemas.microsoft.com/office/drawing/2014/main" id="{E058F39B-6BD8-6C34-C873-B0256E4C6E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94228" y="4831114"/>
                <a:ext cx="0" cy="428851"/>
              </a:xfrm>
              <a:prstGeom prst="straightConnector1">
                <a:avLst/>
              </a:prstGeom>
              <a:ln>
                <a:solidFill>
                  <a:srgbClr val="4865AB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cto 10">
                <a:extLst>
                  <a:ext uri="{FF2B5EF4-FFF2-40B4-BE49-F238E27FC236}">
                    <a16:creationId xmlns:a16="http://schemas.microsoft.com/office/drawing/2014/main" id="{1B13695E-A308-B476-C5DE-8B7D5A9ECD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48492" y="5090516"/>
                <a:ext cx="805395" cy="682"/>
              </a:xfrm>
              <a:prstGeom prst="line">
                <a:avLst/>
              </a:prstGeom>
              <a:ln>
                <a:solidFill>
                  <a:srgbClr val="4865A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" name="Conector recto 2">
              <a:extLst>
                <a:ext uri="{FF2B5EF4-FFF2-40B4-BE49-F238E27FC236}">
                  <a16:creationId xmlns:a16="http://schemas.microsoft.com/office/drawing/2014/main" id="{01D3FE64-3A62-3F26-5609-6DE8F44FAEFF}"/>
                </a:ext>
              </a:extLst>
            </p:cNvPr>
            <p:cNvCxnSpPr>
              <a:cxnSpLocks/>
            </p:cNvCxnSpPr>
            <p:nvPr/>
          </p:nvCxnSpPr>
          <p:spPr>
            <a:xfrm>
              <a:off x="5583710" y="4831114"/>
              <a:ext cx="0" cy="260084"/>
            </a:xfrm>
            <a:prstGeom prst="line">
              <a:avLst/>
            </a:prstGeom>
            <a:ln>
              <a:solidFill>
                <a:srgbClr val="4865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88119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187</Words>
  <Application>Microsoft Macintosh PowerPoint</Application>
  <PresentationFormat>Panorámica</PresentationFormat>
  <Paragraphs>29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 Zabalza de Torres</dc:creator>
  <cp:lastModifiedBy>Ana Zabalza de Torres</cp:lastModifiedBy>
  <cp:revision>2</cp:revision>
  <dcterms:created xsi:type="dcterms:W3CDTF">2024-06-29T10:07:04Z</dcterms:created>
  <dcterms:modified xsi:type="dcterms:W3CDTF">2024-06-29T10:10:04Z</dcterms:modified>
</cp:coreProperties>
</file>