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8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945"/>
    <p:restoredTop sz="90244"/>
  </p:normalViewPr>
  <p:slideViewPr>
    <p:cSldViewPr snapToGrid="0">
      <p:cViewPr>
        <p:scale>
          <a:sx n="92" d="100"/>
          <a:sy n="92" d="100"/>
        </p:scale>
        <p:origin x="1640" y="5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A48827F-D3CF-BD4B-9944-FB6CF8C03296}" type="doc">
      <dgm:prSet loTypeId="urn:microsoft.com/office/officeart/2005/8/layout/radial6" loCatId="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en-US"/>
        </a:p>
      </dgm:t>
    </dgm:pt>
    <dgm:pt modelId="{B15E1435-E7D2-BB4E-AF43-FC699CD5A19F}">
      <dgm:prSet phldrT="[Text]"/>
      <dgm:spPr/>
      <dgm:t>
        <a:bodyPr/>
        <a:lstStyle/>
        <a:p>
          <a:r>
            <a:rPr lang="en-US" dirty="0"/>
            <a:t>Social Determinants of Health</a:t>
          </a:r>
          <a:endParaRPr lang="en-US" baseline="0" dirty="0"/>
        </a:p>
      </dgm:t>
    </dgm:pt>
    <dgm:pt modelId="{2BDCB9D8-E64E-E447-8644-12FA3209B751}" type="parTrans" cxnId="{A180943B-EEBA-0746-BE0E-670210CC7936}">
      <dgm:prSet/>
      <dgm:spPr/>
      <dgm:t>
        <a:bodyPr/>
        <a:lstStyle/>
        <a:p>
          <a:endParaRPr lang="en-US"/>
        </a:p>
      </dgm:t>
    </dgm:pt>
    <dgm:pt modelId="{25E57E91-07DD-6D4D-87BE-EAE8469DABDF}" type="sibTrans" cxnId="{A180943B-EEBA-0746-BE0E-670210CC7936}">
      <dgm:prSet/>
      <dgm:spPr/>
      <dgm:t>
        <a:bodyPr/>
        <a:lstStyle/>
        <a:p>
          <a:endParaRPr lang="en-US"/>
        </a:p>
      </dgm:t>
    </dgm:pt>
    <dgm:pt modelId="{BD844384-9F3C-B34C-B3F9-B2C5E67B4C84}">
      <dgm:prSet phldrT="[Text]" custT="1"/>
      <dgm:spPr/>
      <dgm:t>
        <a:bodyPr/>
        <a:lstStyle/>
        <a:p>
          <a:r>
            <a:rPr lang="en-US" sz="900" dirty="0">
              <a:highlight>
                <a:srgbClr val="FFFF00"/>
              </a:highlight>
            </a:rPr>
            <a:t>Economic Stability: </a:t>
          </a:r>
          <a:r>
            <a:rPr lang="en-US" sz="900" dirty="0"/>
            <a:t>Lower Socioeconomic Status</a:t>
          </a:r>
          <a:endParaRPr lang="en-US" sz="900" baseline="0" dirty="0"/>
        </a:p>
      </dgm:t>
    </dgm:pt>
    <dgm:pt modelId="{4E6A22BD-921C-5F44-96E3-59237C6F1088}" type="parTrans" cxnId="{295A7BC6-A292-C445-9947-44DB2430696E}">
      <dgm:prSet/>
      <dgm:spPr/>
      <dgm:t>
        <a:bodyPr/>
        <a:lstStyle/>
        <a:p>
          <a:endParaRPr lang="en-US"/>
        </a:p>
      </dgm:t>
    </dgm:pt>
    <dgm:pt modelId="{A6D56D05-D221-ED40-898C-BB706A6DF45F}" type="sibTrans" cxnId="{295A7BC6-A292-C445-9947-44DB2430696E}">
      <dgm:prSet/>
      <dgm:spPr/>
      <dgm:t>
        <a:bodyPr/>
        <a:lstStyle/>
        <a:p>
          <a:endParaRPr lang="en-US"/>
        </a:p>
      </dgm:t>
    </dgm:pt>
    <dgm:pt modelId="{94DA9782-F0E9-A843-9B90-E3E5B1095CCA}">
      <dgm:prSet phldrT="[Text]"/>
      <dgm:spPr/>
      <dgm:t>
        <a:bodyPr/>
        <a:lstStyle/>
        <a:p>
          <a:r>
            <a:rPr lang="en-US" dirty="0"/>
            <a:t>Health Care Access and Quality :</a:t>
          </a:r>
        </a:p>
        <a:p>
          <a:r>
            <a:rPr lang="en-US" dirty="0">
              <a:highlight>
                <a:srgbClr val="FFFF00"/>
              </a:highlight>
            </a:rPr>
            <a:t>Barriers to  Access to Care </a:t>
          </a:r>
          <a:endParaRPr lang="en-US" dirty="0"/>
        </a:p>
      </dgm:t>
    </dgm:pt>
    <dgm:pt modelId="{B068FB38-376C-FF43-8129-E857EBDD3F77}" type="parTrans" cxnId="{DB6F8155-AFCD-4B43-9831-1F5E1169AAB1}">
      <dgm:prSet/>
      <dgm:spPr/>
      <dgm:t>
        <a:bodyPr/>
        <a:lstStyle/>
        <a:p>
          <a:endParaRPr lang="en-US"/>
        </a:p>
      </dgm:t>
    </dgm:pt>
    <dgm:pt modelId="{1683CF90-7B8D-EA42-A9DE-D42504983790}" type="sibTrans" cxnId="{DB6F8155-AFCD-4B43-9831-1F5E1169AAB1}">
      <dgm:prSet/>
      <dgm:spPr/>
      <dgm:t>
        <a:bodyPr/>
        <a:lstStyle/>
        <a:p>
          <a:endParaRPr lang="en-US"/>
        </a:p>
      </dgm:t>
    </dgm:pt>
    <dgm:pt modelId="{252CA364-6D7B-B640-897F-EA0A6EF93190}">
      <dgm:prSet phldrT="[Text]"/>
      <dgm:spPr/>
      <dgm:t>
        <a:bodyPr/>
        <a:lstStyle/>
        <a:p>
          <a:r>
            <a:rPr lang="en-US" dirty="0">
              <a:highlight>
                <a:srgbClr val="FFFF00"/>
              </a:highlight>
            </a:rPr>
            <a:t>Neighborhood and Built Environment:</a:t>
          </a:r>
        </a:p>
        <a:p>
          <a:r>
            <a:rPr lang="en-US" dirty="0">
              <a:highlight>
                <a:srgbClr val="FFFF00"/>
              </a:highlight>
            </a:rPr>
            <a:t>Sca</a:t>
          </a:r>
          <a:r>
            <a:rPr lang="en-US" dirty="0"/>
            <a:t>r</a:t>
          </a:r>
          <a:r>
            <a:rPr lang="en-US" dirty="0">
              <a:highlight>
                <a:srgbClr val="FFFF00"/>
              </a:highlight>
            </a:rPr>
            <a:t>city of Neurologists</a:t>
          </a:r>
        </a:p>
      </dgm:t>
    </dgm:pt>
    <dgm:pt modelId="{C1C6FE6B-C462-354E-9BC6-3C0FA713EAB0}" type="parTrans" cxnId="{70E9C38A-8D41-9B43-9A81-1521E946C088}">
      <dgm:prSet/>
      <dgm:spPr/>
      <dgm:t>
        <a:bodyPr/>
        <a:lstStyle/>
        <a:p>
          <a:endParaRPr lang="en-US"/>
        </a:p>
      </dgm:t>
    </dgm:pt>
    <dgm:pt modelId="{A2C16ED7-1E16-6D49-9DE8-003863B4730A}" type="sibTrans" cxnId="{70E9C38A-8D41-9B43-9A81-1521E946C088}">
      <dgm:prSet/>
      <dgm:spPr/>
      <dgm:t>
        <a:bodyPr/>
        <a:lstStyle/>
        <a:p>
          <a:endParaRPr lang="en-US"/>
        </a:p>
      </dgm:t>
    </dgm:pt>
    <dgm:pt modelId="{56685BD8-31AF-E24D-A60A-EBE9C08A64C3}">
      <dgm:prSet phldrT="[Text]" custT="1"/>
      <dgm:spPr/>
      <dgm:t>
        <a:bodyPr/>
        <a:lstStyle/>
        <a:p>
          <a:r>
            <a:rPr lang="en-US" sz="900" dirty="0"/>
            <a:t>Education:</a:t>
          </a:r>
        </a:p>
        <a:p>
          <a:r>
            <a:rPr lang="en-US" sz="900" dirty="0">
              <a:highlight>
                <a:srgbClr val="FFFF00"/>
              </a:highlight>
            </a:rPr>
            <a:t>Lower Education</a:t>
          </a:r>
          <a:endParaRPr lang="en-US" sz="900" dirty="0"/>
        </a:p>
      </dgm:t>
    </dgm:pt>
    <dgm:pt modelId="{EB4DFF3C-D7C5-424B-BF4E-AFE2B1C33CCF}" type="parTrans" cxnId="{0B0584CE-BC7F-1044-8DC5-E32190DDB234}">
      <dgm:prSet/>
      <dgm:spPr/>
      <dgm:t>
        <a:bodyPr/>
        <a:lstStyle/>
        <a:p>
          <a:endParaRPr lang="en-US"/>
        </a:p>
      </dgm:t>
    </dgm:pt>
    <dgm:pt modelId="{4B23DDE7-9DE6-7040-AFC7-7639254C345A}" type="sibTrans" cxnId="{0B0584CE-BC7F-1044-8DC5-E32190DDB234}">
      <dgm:prSet/>
      <dgm:spPr/>
      <dgm:t>
        <a:bodyPr/>
        <a:lstStyle/>
        <a:p>
          <a:endParaRPr lang="en-US"/>
        </a:p>
      </dgm:t>
    </dgm:pt>
    <dgm:pt modelId="{99A6A3D9-8CE8-6C46-9B1F-75BDED2102C1}">
      <dgm:prSet/>
      <dgm:spPr/>
      <dgm:t>
        <a:bodyPr/>
        <a:lstStyle/>
        <a:p>
          <a:r>
            <a:rPr lang="en-US" baseline="0" dirty="0">
              <a:highlight>
                <a:srgbClr val="FFFF00"/>
              </a:highlight>
            </a:rPr>
            <a:t>Social and Community Context:</a:t>
          </a:r>
        </a:p>
        <a:p>
          <a:r>
            <a:rPr lang="en-US" baseline="0" dirty="0"/>
            <a:t>Poor Lived Experiences and Perceptions</a:t>
          </a:r>
        </a:p>
      </dgm:t>
    </dgm:pt>
    <dgm:pt modelId="{98764AAF-ADFB-5244-9EF6-B99156CCF9F4}" type="parTrans" cxnId="{DC527058-E51D-3446-AC16-ABAFDCB7D9EC}">
      <dgm:prSet/>
      <dgm:spPr/>
      <dgm:t>
        <a:bodyPr/>
        <a:lstStyle/>
        <a:p>
          <a:endParaRPr lang="en-US"/>
        </a:p>
      </dgm:t>
    </dgm:pt>
    <dgm:pt modelId="{715A0727-5D0B-1541-8DE8-76B67BDFC431}" type="sibTrans" cxnId="{DC527058-E51D-3446-AC16-ABAFDCB7D9EC}">
      <dgm:prSet/>
      <dgm:spPr/>
      <dgm:t>
        <a:bodyPr/>
        <a:lstStyle/>
        <a:p>
          <a:endParaRPr lang="en-US"/>
        </a:p>
      </dgm:t>
    </dgm:pt>
    <dgm:pt modelId="{818EB70A-A996-A140-B6CB-9E7E66E4B222}" type="pres">
      <dgm:prSet presAssocID="{1A48827F-D3CF-BD4B-9944-FB6CF8C03296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091B675F-771F-5246-A576-D4F09F4B0D87}" type="pres">
      <dgm:prSet presAssocID="{B15E1435-E7D2-BB4E-AF43-FC699CD5A19F}" presName="centerShape" presStyleLbl="node0" presStyleIdx="0" presStyleCnt="1"/>
      <dgm:spPr/>
    </dgm:pt>
    <dgm:pt modelId="{BD0AA2BC-E2B9-3547-AE09-03169C11D03F}" type="pres">
      <dgm:prSet presAssocID="{BD844384-9F3C-B34C-B3F9-B2C5E67B4C84}" presName="node" presStyleLbl="node1" presStyleIdx="0" presStyleCnt="5">
        <dgm:presLayoutVars>
          <dgm:bulletEnabled val="1"/>
        </dgm:presLayoutVars>
      </dgm:prSet>
      <dgm:spPr/>
    </dgm:pt>
    <dgm:pt modelId="{567D8077-0C8C-464B-835E-F4CACC09F48B}" type="pres">
      <dgm:prSet presAssocID="{BD844384-9F3C-B34C-B3F9-B2C5E67B4C84}" presName="dummy" presStyleCnt="0"/>
      <dgm:spPr/>
    </dgm:pt>
    <dgm:pt modelId="{A96685E1-1BE1-7C4F-B1E4-C4AAF024B7F3}" type="pres">
      <dgm:prSet presAssocID="{A6D56D05-D221-ED40-898C-BB706A6DF45F}" presName="sibTrans" presStyleLbl="sibTrans2D1" presStyleIdx="0" presStyleCnt="5"/>
      <dgm:spPr/>
    </dgm:pt>
    <dgm:pt modelId="{E91FDA3A-449A-494B-8918-152BAF5FEFBF}" type="pres">
      <dgm:prSet presAssocID="{94DA9782-F0E9-A843-9B90-E3E5B1095CCA}" presName="node" presStyleLbl="node1" presStyleIdx="1" presStyleCnt="5">
        <dgm:presLayoutVars>
          <dgm:bulletEnabled val="1"/>
        </dgm:presLayoutVars>
      </dgm:prSet>
      <dgm:spPr/>
    </dgm:pt>
    <dgm:pt modelId="{6476B9BC-B2F8-0F4E-9430-87DE7DB6B6D4}" type="pres">
      <dgm:prSet presAssocID="{94DA9782-F0E9-A843-9B90-E3E5B1095CCA}" presName="dummy" presStyleCnt="0"/>
      <dgm:spPr/>
    </dgm:pt>
    <dgm:pt modelId="{8F6A59CA-8587-6F47-A8B1-DC8659487BEA}" type="pres">
      <dgm:prSet presAssocID="{1683CF90-7B8D-EA42-A9DE-D42504983790}" presName="sibTrans" presStyleLbl="sibTrans2D1" presStyleIdx="1" presStyleCnt="5"/>
      <dgm:spPr/>
    </dgm:pt>
    <dgm:pt modelId="{64EC9AC9-C01B-A24A-ABFB-F900B9E20CBF}" type="pres">
      <dgm:prSet presAssocID="{252CA364-6D7B-B640-897F-EA0A6EF93190}" presName="node" presStyleLbl="node1" presStyleIdx="2" presStyleCnt="5">
        <dgm:presLayoutVars>
          <dgm:bulletEnabled val="1"/>
        </dgm:presLayoutVars>
      </dgm:prSet>
      <dgm:spPr/>
    </dgm:pt>
    <dgm:pt modelId="{19802CC9-2098-D247-B1E8-02D56A6EDFB9}" type="pres">
      <dgm:prSet presAssocID="{252CA364-6D7B-B640-897F-EA0A6EF93190}" presName="dummy" presStyleCnt="0"/>
      <dgm:spPr/>
    </dgm:pt>
    <dgm:pt modelId="{A0DC841E-8706-8646-A843-6B9102CD708E}" type="pres">
      <dgm:prSet presAssocID="{A2C16ED7-1E16-6D49-9DE8-003863B4730A}" presName="sibTrans" presStyleLbl="sibTrans2D1" presStyleIdx="2" presStyleCnt="5"/>
      <dgm:spPr/>
    </dgm:pt>
    <dgm:pt modelId="{306ACC8C-68EC-0D4B-8384-94408FDAF59B}" type="pres">
      <dgm:prSet presAssocID="{99A6A3D9-8CE8-6C46-9B1F-75BDED2102C1}" presName="node" presStyleLbl="node1" presStyleIdx="3" presStyleCnt="5">
        <dgm:presLayoutVars>
          <dgm:bulletEnabled val="1"/>
        </dgm:presLayoutVars>
      </dgm:prSet>
      <dgm:spPr/>
    </dgm:pt>
    <dgm:pt modelId="{1E91FF1C-CCB3-FA40-9B04-2C801F7B19CB}" type="pres">
      <dgm:prSet presAssocID="{99A6A3D9-8CE8-6C46-9B1F-75BDED2102C1}" presName="dummy" presStyleCnt="0"/>
      <dgm:spPr/>
    </dgm:pt>
    <dgm:pt modelId="{7CFDEFE4-4D2F-1F4B-B064-3E47BE63E100}" type="pres">
      <dgm:prSet presAssocID="{715A0727-5D0B-1541-8DE8-76B67BDFC431}" presName="sibTrans" presStyleLbl="sibTrans2D1" presStyleIdx="3" presStyleCnt="5"/>
      <dgm:spPr/>
    </dgm:pt>
    <dgm:pt modelId="{77413CDE-14CA-3842-AA66-1CDA39882020}" type="pres">
      <dgm:prSet presAssocID="{56685BD8-31AF-E24D-A60A-EBE9C08A64C3}" presName="node" presStyleLbl="node1" presStyleIdx="4" presStyleCnt="5">
        <dgm:presLayoutVars>
          <dgm:bulletEnabled val="1"/>
        </dgm:presLayoutVars>
      </dgm:prSet>
      <dgm:spPr/>
    </dgm:pt>
    <dgm:pt modelId="{F0A56635-00B5-3C43-9973-3BEB038E9E4D}" type="pres">
      <dgm:prSet presAssocID="{56685BD8-31AF-E24D-A60A-EBE9C08A64C3}" presName="dummy" presStyleCnt="0"/>
      <dgm:spPr/>
    </dgm:pt>
    <dgm:pt modelId="{B0256A15-F45A-8A4C-875E-597FCF092EE6}" type="pres">
      <dgm:prSet presAssocID="{4B23DDE7-9DE6-7040-AFC7-7639254C345A}" presName="sibTrans" presStyleLbl="sibTrans2D1" presStyleIdx="4" presStyleCnt="5"/>
      <dgm:spPr/>
    </dgm:pt>
  </dgm:ptLst>
  <dgm:cxnLst>
    <dgm:cxn modelId="{56D30103-151B-AC41-B43F-5AB3A04799EF}" type="presOf" srcId="{56685BD8-31AF-E24D-A60A-EBE9C08A64C3}" destId="{77413CDE-14CA-3842-AA66-1CDA39882020}" srcOrd="0" destOrd="0" presId="urn:microsoft.com/office/officeart/2005/8/layout/radial6"/>
    <dgm:cxn modelId="{A180943B-EEBA-0746-BE0E-670210CC7936}" srcId="{1A48827F-D3CF-BD4B-9944-FB6CF8C03296}" destId="{B15E1435-E7D2-BB4E-AF43-FC699CD5A19F}" srcOrd="0" destOrd="0" parTransId="{2BDCB9D8-E64E-E447-8644-12FA3209B751}" sibTransId="{25E57E91-07DD-6D4D-87BE-EAE8469DABDF}"/>
    <dgm:cxn modelId="{87606D40-9DF8-E54E-AA90-9611205D1211}" type="presOf" srcId="{A6D56D05-D221-ED40-898C-BB706A6DF45F}" destId="{A96685E1-1BE1-7C4F-B1E4-C4AAF024B7F3}" srcOrd="0" destOrd="0" presId="urn:microsoft.com/office/officeart/2005/8/layout/radial6"/>
    <dgm:cxn modelId="{61EBD440-DE77-C649-A5A4-EC8D6CF491ED}" type="presOf" srcId="{1683CF90-7B8D-EA42-A9DE-D42504983790}" destId="{8F6A59CA-8587-6F47-A8B1-DC8659487BEA}" srcOrd="0" destOrd="0" presId="urn:microsoft.com/office/officeart/2005/8/layout/radial6"/>
    <dgm:cxn modelId="{DB6F8155-AFCD-4B43-9831-1F5E1169AAB1}" srcId="{B15E1435-E7D2-BB4E-AF43-FC699CD5A19F}" destId="{94DA9782-F0E9-A843-9B90-E3E5B1095CCA}" srcOrd="1" destOrd="0" parTransId="{B068FB38-376C-FF43-8129-E857EBDD3F77}" sibTransId="{1683CF90-7B8D-EA42-A9DE-D42504983790}"/>
    <dgm:cxn modelId="{DC527058-E51D-3446-AC16-ABAFDCB7D9EC}" srcId="{B15E1435-E7D2-BB4E-AF43-FC699CD5A19F}" destId="{99A6A3D9-8CE8-6C46-9B1F-75BDED2102C1}" srcOrd="3" destOrd="0" parTransId="{98764AAF-ADFB-5244-9EF6-B99156CCF9F4}" sibTransId="{715A0727-5D0B-1541-8DE8-76B67BDFC431}"/>
    <dgm:cxn modelId="{71405C5E-300B-654D-857F-F176D371B307}" type="presOf" srcId="{BD844384-9F3C-B34C-B3F9-B2C5E67B4C84}" destId="{BD0AA2BC-E2B9-3547-AE09-03169C11D03F}" srcOrd="0" destOrd="0" presId="urn:microsoft.com/office/officeart/2005/8/layout/radial6"/>
    <dgm:cxn modelId="{8401A575-ED2B-E247-A68A-09B6DA8FC488}" type="presOf" srcId="{1A48827F-D3CF-BD4B-9944-FB6CF8C03296}" destId="{818EB70A-A996-A140-B6CB-9E7E66E4B222}" srcOrd="0" destOrd="0" presId="urn:microsoft.com/office/officeart/2005/8/layout/radial6"/>
    <dgm:cxn modelId="{78CA4184-8D9B-A64E-9D89-E6A33F894436}" type="presOf" srcId="{A2C16ED7-1E16-6D49-9DE8-003863B4730A}" destId="{A0DC841E-8706-8646-A843-6B9102CD708E}" srcOrd="0" destOrd="0" presId="urn:microsoft.com/office/officeart/2005/8/layout/radial6"/>
    <dgm:cxn modelId="{70E9C38A-8D41-9B43-9A81-1521E946C088}" srcId="{B15E1435-E7D2-BB4E-AF43-FC699CD5A19F}" destId="{252CA364-6D7B-B640-897F-EA0A6EF93190}" srcOrd="2" destOrd="0" parTransId="{C1C6FE6B-C462-354E-9BC6-3C0FA713EAB0}" sibTransId="{A2C16ED7-1E16-6D49-9DE8-003863B4730A}"/>
    <dgm:cxn modelId="{9FB18F8E-0D66-BA4C-9F6B-B66F2AF103FA}" type="presOf" srcId="{99A6A3D9-8CE8-6C46-9B1F-75BDED2102C1}" destId="{306ACC8C-68EC-0D4B-8384-94408FDAF59B}" srcOrd="0" destOrd="0" presId="urn:microsoft.com/office/officeart/2005/8/layout/radial6"/>
    <dgm:cxn modelId="{67E5DC99-44B4-1541-911F-8147A06B0249}" type="presOf" srcId="{4B23DDE7-9DE6-7040-AFC7-7639254C345A}" destId="{B0256A15-F45A-8A4C-875E-597FCF092EE6}" srcOrd="0" destOrd="0" presId="urn:microsoft.com/office/officeart/2005/8/layout/radial6"/>
    <dgm:cxn modelId="{176CDC9D-42B8-CE44-8A5C-EC5AE9DF385B}" type="presOf" srcId="{715A0727-5D0B-1541-8DE8-76B67BDFC431}" destId="{7CFDEFE4-4D2F-1F4B-B064-3E47BE63E100}" srcOrd="0" destOrd="0" presId="urn:microsoft.com/office/officeart/2005/8/layout/radial6"/>
    <dgm:cxn modelId="{30FC67B3-03C8-6142-AF39-685557A0F9EA}" type="presOf" srcId="{B15E1435-E7D2-BB4E-AF43-FC699CD5A19F}" destId="{091B675F-771F-5246-A576-D4F09F4B0D87}" srcOrd="0" destOrd="0" presId="urn:microsoft.com/office/officeart/2005/8/layout/radial6"/>
    <dgm:cxn modelId="{295A7BC6-A292-C445-9947-44DB2430696E}" srcId="{B15E1435-E7D2-BB4E-AF43-FC699CD5A19F}" destId="{BD844384-9F3C-B34C-B3F9-B2C5E67B4C84}" srcOrd="0" destOrd="0" parTransId="{4E6A22BD-921C-5F44-96E3-59237C6F1088}" sibTransId="{A6D56D05-D221-ED40-898C-BB706A6DF45F}"/>
    <dgm:cxn modelId="{0B0584CE-BC7F-1044-8DC5-E32190DDB234}" srcId="{B15E1435-E7D2-BB4E-AF43-FC699CD5A19F}" destId="{56685BD8-31AF-E24D-A60A-EBE9C08A64C3}" srcOrd="4" destOrd="0" parTransId="{EB4DFF3C-D7C5-424B-BF4E-AFE2B1C33CCF}" sibTransId="{4B23DDE7-9DE6-7040-AFC7-7639254C345A}"/>
    <dgm:cxn modelId="{C23688D2-F052-844E-8AA1-56BBB3F67C89}" type="presOf" srcId="{94DA9782-F0E9-A843-9B90-E3E5B1095CCA}" destId="{E91FDA3A-449A-494B-8918-152BAF5FEFBF}" srcOrd="0" destOrd="0" presId="urn:microsoft.com/office/officeart/2005/8/layout/radial6"/>
    <dgm:cxn modelId="{ADEE45F9-9B27-E94D-8FD5-50C32E0F05D0}" type="presOf" srcId="{252CA364-6D7B-B640-897F-EA0A6EF93190}" destId="{64EC9AC9-C01B-A24A-ABFB-F900B9E20CBF}" srcOrd="0" destOrd="0" presId="urn:microsoft.com/office/officeart/2005/8/layout/radial6"/>
    <dgm:cxn modelId="{591D4BFA-217F-6C41-ADAB-C831D374DC7D}" type="presParOf" srcId="{818EB70A-A996-A140-B6CB-9E7E66E4B222}" destId="{091B675F-771F-5246-A576-D4F09F4B0D87}" srcOrd="0" destOrd="0" presId="urn:microsoft.com/office/officeart/2005/8/layout/radial6"/>
    <dgm:cxn modelId="{8372B86F-0A48-0741-A141-37BF7A100083}" type="presParOf" srcId="{818EB70A-A996-A140-B6CB-9E7E66E4B222}" destId="{BD0AA2BC-E2B9-3547-AE09-03169C11D03F}" srcOrd="1" destOrd="0" presId="urn:microsoft.com/office/officeart/2005/8/layout/radial6"/>
    <dgm:cxn modelId="{DFA93711-D58E-574B-B8D3-58F4FD4E1F62}" type="presParOf" srcId="{818EB70A-A996-A140-B6CB-9E7E66E4B222}" destId="{567D8077-0C8C-464B-835E-F4CACC09F48B}" srcOrd="2" destOrd="0" presId="urn:microsoft.com/office/officeart/2005/8/layout/radial6"/>
    <dgm:cxn modelId="{20DF3591-E9D5-A745-AC59-39FF54BCE7E9}" type="presParOf" srcId="{818EB70A-A996-A140-B6CB-9E7E66E4B222}" destId="{A96685E1-1BE1-7C4F-B1E4-C4AAF024B7F3}" srcOrd="3" destOrd="0" presId="urn:microsoft.com/office/officeart/2005/8/layout/radial6"/>
    <dgm:cxn modelId="{EE423EE9-0144-DB40-B3D5-B89DA5B62A4B}" type="presParOf" srcId="{818EB70A-A996-A140-B6CB-9E7E66E4B222}" destId="{E91FDA3A-449A-494B-8918-152BAF5FEFBF}" srcOrd="4" destOrd="0" presId="urn:microsoft.com/office/officeart/2005/8/layout/radial6"/>
    <dgm:cxn modelId="{753B2D5C-4334-3941-BB23-89C936E1B29E}" type="presParOf" srcId="{818EB70A-A996-A140-B6CB-9E7E66E4B222}" destId="{6476B9BC-B2F8-0F4E-9430-87DE7DB6B6D4}" srcOrd="5" destOrd="0" presId="urn:microsoft.com/office/officeart/2005/8/layout/radial6"/>
    <dgm:cxn modelId="{5541E4B7-E325-4041-A048-76D4033B0C5C}" type="presParOf" srcId="{818EB70A-A996-A140-B6CB-9E7E66E4B222}" destId="{8F6A59CA-8587-6F47-A8B1-DC8659487BEA}" srcOrd="6" destOrd="0" presId="urn:microsoft.com/office/officeart/2005/8/layout/radial6"/>
    <dgm:cxn modelId="{A91F06A0-A48D-9246-965B-1404587A8243}" type="presParOf" srcId="{818EB70A-A996-A140-B6CB-9E7E66E4B222}" destId="{64EC9AC9-C01B-A24A-ABFB-F900B9E20CBF}" srcOrd="7" destOrd="0" presId="urn:microsoft.com/office/officeart/2005/8/layout/radial6"/>
    <dgm:cxn modelId="{0E6AAE01-D078-844D-BC97-FE61BBC1169B}" type="presParOf" srcId="{818EB70A-A996-A140-B6CB-9E7E66E4B222}" destId="{19802CC9-2098-D247-B1E8-02D56A6EDFB9}" srcOrd="8" destOrd="0" presId="urn:microsoft.com/office/officeart/2005/8/layout/radial6"/>
    <dgm:cxn modelId="{26D8EEB4-FBB4-2F4E-BE66-D4C696F02888}" type="presParOf" srcId="{818EB70A-A996-A140-B6CB-9E7E66E4B222}" destId="{A0DC841E-8706-8646-A843-6B9102CD708E}" srcOrd="9" destOrd="0" presId="urn:microsoft.com/office/officeart/2005/8/layout/radial6"/>
    <dgm:cxn modelId="{4812D865-E746-FC40-9777-0636529450A4}" type="presParOf" srcId="{818EB70A-A996-A140-B6CB-9E7E66E4B222}" destId="{306ACC8C-68EC-0D4B-8384-94408FDAF59B}" srcOrd="10" destOrd="0" presId="urn:microsoft.com/office/officeart/2005/8/layout/radial6"/>
    <dgm:cxn modelId="{4CF622DD-0842-5747-81F1-C1D0C1184883}" type="presParOf" srcId="{818EB70A-A996-A140-B6CB-9E7E66E4B222}" destId="{1E91FF1C-CCB3-FA40-9B04-2C801F7B19CB}" srcOrd="11" destOrd="0" presId="urn:microsoft.com/office/officeart/2005/8/layout/radial6"/>
    <dgm:cxn modelId="{361B6E94-5A53-FA44-826F-F061DF4A0EF8}" type="presParOf" srcId="{818EB70A-A996-A140-B6CB-9E7E66E4B222}" destId="{7CFDEFE4-4D2F-1F4B-B064-3E47BE63E100}" srcOrd="12" destOrd="0" presId="urn:microsoft.com/office/officeart/2005/8/layout/radial6"/>
    <dgm:cxn modelId="{D5894C91-E8C1-6A47-820B-D1DA87D90314}" type="presParOf" srcId="{818EB70A-A996-A140-B6CB-9E7E66E4B222}" destId="{77413CDE-14CA-3842-AA66-1CDA39882020}" srcOrd="13" destOrd="0" presId="urn:microsoft.com/office/officeart/2005/8/layout/radial6"/>
    <dgm:cxn modelId="{B17CDC4C-2EC2-9D4C-898D-19CDF53C80E9}" type="presParOf" srcId="{818EB70A-A996-A140-B6CB-9E7E66E4B222}" destId="{F0A56635-00B5-3C43-9973-3BEB038E9E4D}" srcOrd="14" destOrd="0" presId="urn:microsoft.com/office/officeart/2005/8/layout/radial6"/>
    <dgm:cxn modelId="{20AE5705-20A7-BA43-82F0-CE873E526F6E}" type="presParOf" srcId="{818EB70A-A996-A140-B6CB-9E7E66E4B222}" destId="{B0256A15-F45A-8A4C-875E-597FCF092EE6}" srcOrd="15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833B4C8-D8AA-C844-A42F-90FF315B7D18}" type="doc">
      <dgm:prSet loTypeId="urn:microsoft.com/office/officeart/2005/8/layout/cycle3" loCatId="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en-US"/>
        </a:p>
      </dgm:t>
    </dgm:pt>
    <dgm:pt modelId="{85915AEC-34CA-A046-8E01-2C5A4AF4EB60}">
      <dgm:prSet phldrT="[Text]"/>
      <dgm:spPr/>
      <dgm:t>
        <a:bodyPr/>
        <a:lstStyle/>
        <a:p>
          <a:r>
            <a:rPr lang="en-US" dirty="0"/>
            <a:t>Information Integration</a:t>
          </a:r>
        </a:p>
      </dgm:t>
    </dgm:pt>
    <dgm:pt modelId="{138759CB-B433-7947-A144-03248FFE5916}" type="parTrans" cxnId="{24108D3F-7FCC-6A4E-B3A7-2D1E24885AC5}">
      <dgm:prSet/>
      <dgm:spPr/>
      <dgm:t>
        <a:bodyPr/>
        <a:lstStyle/>
        <a:p>
          <a:endParaRPr lang="en-US"/>
        </a:p>
      </dgm:t>
    </dgm:pt>
    <dgm:pt modelId="{81155DA1-8EA6-0C4A-A325-1BE4185D8772}" type="sibTrans" cxnId="{24108D3F-7FCC-6A4E-B3A7-2D1E24885AC5}">
      <dgm:prSet/>
      <dgm:spPr/>
      <dgm:t>
        <a:bodyPr/>
        <a:lstStyle/>
        <a:p>
          <a:endParaRPr lang="en-US"/>
        </a:p>
      </dgm:t>
    </dgm:pt>
    <dgm:pt modelId="{DCD555AF-62C3-6D4E-8EDD-84198F2C0E62}">
      <dgm:prSet phldrT="[Text]"/>
      <dgm:spPr/>
      <dgm:t>
        <a:bodyPr/>
        <a:lstStyle/>
        <a:p>
          <a:r>
            <a:rPr lang="en-US" dirty="0"/>
            <a:t>Information Gathering</a:t>
          </a:r>
        </a:p>
      </dgm:t>
    </dgm:pt>
    <dgm:pt modelId="{6C04CD85-BB11-E441-B161-24373551652F}" type="parTrans" cxnId="{66C2C530-D7F4-E640-86BD-5C52D49CE780}">
      <dgm:prSet/>
      <dgm:spPr/>
      <dgm:t>
        <a:bodyPr/>
        <a:lstStyle/>
        <a:p>
          <a:endParaRPr lang="en-US"/>
        </a:p>
      </dgm:t>
    </dgm:pt>
    <dgm:pt modelId="{EC42FF30-8AE1-1D4D-AEE7-AB63BDDAE4DA}" type="sibTrans" cxnId="{66C2C530-D7F4-E640-86BD-5C52D49CE780}">
      <dgm:prSet/>
      <dgm:spPr/>
      <dgm:t>
        <a:bodyPr/>
        <a:lstStyle/>
        <a:p>
          <a:endParaRPr lang="en-US"/>
        </a:p>
      </dgm:t>
    </dgm:pt>
    <dgm:pt modelId="{18ADD435-F10A-AD41-96A7-53667AB94A65}">
      <dgm:prSet phldrT="[Text]"/>
      <dgm:spPr/>
      <dgm:t>
        <a:bodyPr/>
        <a:lstStyle/>
        <a:p>
          <a:r>
            <a:rPr lang="en-US" dirty="0"/>
            <a:t>Working Diagnosis</a:t>
          </a:r>
        </a:p>
      </dgm:t>
    </dgm:pt>
    <dgm:pt modelId="{DD9513E6-0C5E-2A48-B950-D1E7644D77D2}" type="parTrans" cxnId="{14B832DA-E960-A147-B221-B2FB729AE487}">
      <dgm:prSet/>
      <dgm:spPr/>
      <dgm:t>
        <a:bodyPr/>
        <a:lstStyle/>
        <a:p>
          <a:endParaRPr lang="en-US"/>
        </a:p>
      </dgm:t>
    </dgm:pt>
    <dgm:pt modelId="{CFE5F486-2DEC-CF41-A7CF-83EC6752DD12}" type="sibTrans" cxnId="{14B832DA-E960-A147-B221-B2FB729AE487}">
      <dgm:prSet/>
      <dgm:spPr/>
      <dgm:t>
        <a:bodyPr/>
        <a:lstStyle/>
        <a:p>
          <a:endParaRPr lang="en-US"/>
        </a:p>
      </dgm:t>
    </dgm:pt>
    <dgm:pt modelId="{81D258DF-7678-604B-926D-92BB0837DC12}" type="pres">
      <dgm:prSet presAssocID="{3833B4C8-D8AA-C844-A42F-90FF315B7D18}" presName="Name0" presStyleCnt="0">
        <dgm:presLayoutVars>
          <dgm:dir/>
          <dgm:resizeHandles val="exact"/>
        </dgm:presLayoutVars>
      </dgm:prSet>
      <dgm:spPr/>
    </dgm:pt>
    <dgm:pt modelId="{A7297C80-B62C-E448-AF5C-68DC19A8AB75}" type="pres">
      <dgm:prSet presAssocID="{3833B4C8-D8AA-C844-A42F-90FF315B7D18}" presName="cycle" presStyleCnt="0"/>
      <dgm:spPr/>
    </dgm:pt>
    <dgm:pt modelId="{7725FF84-460F-1D4D-8392-1C3AD995E2DF}" type="pres">
      <dgm:prSet presAssocID="{85915AEC-34CA-A046-8E01-2C5A4AF4EB60}" presName="nodeFirstNode" presStyleLbl="node1" presStyleIdx="0" presStyleCnt="3">
        <dgm:presLayoutVars>
          <dgm:bulletEnabled val="1"/>
        </dgm:presLayoutVars>
      </dgm:prSet>
      <dgm:spPr/>
    </dgm:pt>
    <dgm:pt modelId="{BF66A88D-9056-DB4F-8A4B-A351BE18EE40}" type="pres">
      <dgm:prSet presAssocID="{81155DA1-8EA6-0C4A-A325-1BE4185D8772}" presName="sibTransFirstNode" presStyleLbl="bgShp" presStyleIdx="0" presStyleCnt="1"/>
      <dgm:spPr/>
    </dgm:pt>
    <dgm:pt modelId="{4767EFB6-1859-584A-8439-8210D3BDC41E}" type="pres">
      <dgm:prSet presAssocID="{DCD555AF-62C3-6D4E-8EDD-84198F2C0E62}" presName="nodeFollowingNodes" presStyleLbl="node1" presStyleIdx="1" presStyleCnt="3">
        <dgm:presLayoutVars>
          <dgm:bulletEnabled val="1"/>
        </dgm:presLayoutVars>
      </dgm:prSet>
      <dgm:spPr/>
    </dgm:pt>
    <dgm:pt modelId="{BEC781E6-6AC6-254F-9E34-D5989ED8A5D4}" type="pres">
      <dgm:prSet presAssocID="{18ADD435-F10A-AD41-96A7-53667AB94A65}" presName="nodeFollowingNodes" presStyleLbl="node1" presStyleIdx="2" presStyleCnt="3">
        <dgm:presLayoutVars>
          <dgm:bulletEnabled val="1"/>
        </dgm:presLayoutVars>
      </dgm:prSet>
      <dgm:spPr/>
    </dgm:pt>
  </dgm:ptLst>
  <dgm:cxnLst>
    <dgm:cxn modelId="{58FC9C29-1ACD-914A-91C0-8F1D66A7622F}" type="presOf" srcId="{DCD555AF-62C3-6D4E-8EDD-84198F2C0E62}" destId="{4767EFB6-1859-584A-8439-8210D3BDC41E}" srcOrd="0" destOrd="0" presId="urn:microsoft.com/office/officeart/2005/8/layout/cycle3"/>
    <dgm:cxn modelId="{66C2C530-D7F4-E640-86BD-5C52D49CE780}" srcId="{3833B4C8-D8AA-C844-A42F-90FF315B7D18}" destId="{DCD555AF-62C3-6D4E-8EDD-84198F2C0E62}" srcOrd="1" destOrd="0" parTransId="{6C04CD85-BB11-E441-B161-24373551652F}" sibTransId="{EC42FF30-8AE1-1D4D-AEE7-AB63BDDAE4DA}"/>
    <dgm:cxn modelId="{33062E3D-CEB3-1044-A205-A55ABAD66828}" type="presOf" srcId="{85915AEC-34CA-A046-8E01-2C5A4AF4EB60}" destId="{7725FF84-460F-1D4D-8392-1C3AD995E2DF}" srcOrd="0" destOrd="0" presId="urn:microsoft.com/office/officeart/2005/8/layout/cycle3"/>
    <dgm:cxn modelId="{24108D3F-7FCC-6A4E-B3A7-2D1E24885AC5}" srcId="{3833B4C8-D8AA-C844-A42F-90FF315B7D18}" destId="{85915AEC-34CA-A046-8E01-2C5A4AF4EB60}" srcOrd="0" destOrd="0" parTransId="{138759CB-B433-7947-A144-03248FFE5916}" sibTransId="{81155DA1-8EA6-0C4A-A325-1BE4185D8772}"/>
    <dgm:cxn modelId="{79CED867-8E3F-C645-8B0E-FB0F29139CD7}" type="presOf" srcId="{3833B4C8-D8AA-C844-A42F-90FF315B7D18}" destId="{81D258DF-7678-604B-926D-92BB0837DC12}" srcOrd="0" destOrd="0" presId="urn:microsoft.com/office/officeart/2005/8/layout/cycle3"/>
    <dgm:cxn modelId="{67A22A74-A29E-D041-8DC5-7C6E59FA3087}" type="presOf" srcId="{18ADD435-F10A-AD41-96A7-53667AB94A65}" destId="{BEC781E6-6AC6-254F-9E34-D5989ED8A5D4}" srcOrd="0" destOrd="0" presId="urn:microsoft.com/office/officeart/2005/8/layout/cycle3"/>
    <dgm:cxn modelId="{14B832DA-E960-A147-B221-B2FB729AE487}" srcId="{3833B4C8-D8AA-C844-A42F-90FF315B7D18}" destId="{18ADD435-F10A-AD41-96A7-53667AB94A65}" srcOrd="2" destOrd="0" parTransId="{DD9513E6-0C5E-2A48-B950-D1E7644D77D2}" sibTransId="{CFE5F486-2DEC-CF41-A7CF-83EC6752DD12}"/>
    <dgm:cxn modelId="{A221EBE3-6FEB-864D-B790-9DE3E851A93C}" type="presOf" srcId="{81155DA1-8EA6-0C4A-A325-1BE4185D8772}" destId="{BF66A88D-9056-DB4F-8A4B-A351BE18EE40}" srcOrd="0" destOrd="0" presId="urn:microsoft.com/office/officeart/2005/8/layout/cycle3"/>
    <dgm:cxn modelId="{6371BEC3-34C5-AE41-9BC9-DEFAC5724E7B}" type="presParOf" srcId="{81D258DF-7678-604B-926D-92BB0837DC12}" destId="{A7297C80-B62C-E448-AF5C-68DC19A8AB75}" srcOrd="0" destOrd="0" presId="urn:microsoft.com/office/officeart/2005/8/layout/cycle3"/>
    <dgm:cxn modelId="{340859A3-5087-464D-BC89-19AC4C5345EB}" type="presParOf" srcId="{A7297C80-B62C-E448-AF5C-68DC19A8AB75}" destId="{7725FF84-460F-1D4D-8392-1C3AD995E2DF}" srcOrd="0" destOrd="0" presId="urn:microsoft.com/office/officeart/2005/8/layout/cycle3"/>
    <dgm:cxn modelId="{16E12F3C-FB18-DE4E-A91B-B675DBE52179}" type="presParOf" srcId="{A7297C80-B62C-E448-AF5C-68DC19A8AB75}" destId="{BF66A88D-9056-DB4F-8A4B-A351BE18EE40}" srcOrd="1" destOrd="0" presId="urn:microsoft.com/office/officeart/2005/8/layout/cycle3"/>
    <dgm:cxn modelId="{5302B33F-0301-4041-96E9-7B57DFB1F3B6}" type="presParOf" srcId="{A7297C80-B62C-E448-AF5C-68DC19A8AB75}" destId="{4767EFB6-1859-584A-8439-8210D3BDC41E}" srcOrd="2" destOrd="0" presId="urn:microsoft.com/office/officeart/2005/8/layout/cycle3"/>
    <dgm:cxn modelId="{F4246B4A-670A-A649-B982-E37E50AAD938}" type="presParOf" srcId="{A7297C80-B62C-E448-AF5C-68DC19A8AB75}" destId="{BEC781E6-6AC6-254F-9E34-D5989ED8A5D4}" srcOrd="3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256A15-F45A-8A4C-875E-597FCF092EE6}">
      <dsp:nvSpPr>
        <dsp:cNvPr id="0" name=""/>
        <dsp:cNvSpPr/>
      </dsp:nvSpPr>
      <dsp:spPr>
        <a:xfrm>
          <a:off x="411525" y="819967"/>
          <a:ext cx="3269111" cy="3269111"/>
        </a:xfrm>
        <a:prstGeom prst="blockArc">
          <a:avLst>
            <a:gd name="adj1" fmla="val 11880000"/>
            <a:gd name="adj2" fmla="val 16200000"/>
            <a:gd name="adj3" fmla="val 4639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CFDEFE4-4D2F-1F4B-B064-3E47BE63E100}">
      <dsp:nvSpPr>
        <dsp:cNvPr id="0" name=""/>
        <dsp:cNvSpPr/>
      </dsp:nvSpPr>
      <dsp:spPr>
        <a:xfrm>
          <a:off x="411525" y="819967"/>
          <a:ext cx="3269111" cy="3269111"/>
        </a:xfrm>
        <a:prstGeom prst="blockArc">
          <a:avLst>
            <a:gd name="adj1" fmla="val 7560000"/>
            <a:gd name="adj2" fmla="val 11880000"/>
            <a:gd name="adj3" fmla="val 4639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DC841E-8706-8646-A843-6B9102CD708E}">
      <dsp:nvSpPr>
        <dsp:cNvPr id="0" name=""/>
        <dsp:cNvSpPr/>
      </dsp:nvSpPr>
      <dsp:spPr>
        <a:xfrm>
          <a:off x="411525" y="819967"/>
          <a:ext cx="3269111" cy="3269111"/>
        </a:xfrm>
        <a:prstGeom prst="blockArc">
          <a:avLst>
            <a:gd name="adj1" fmla="val 3240000"/>
            <a:gd name="adj2" fmla="val 7560000"/>
            <a:gd name="adj3" fmla="val 4639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F6A59CA-8587-6F47-A8B1-DC8659487BEA}">
      <dsp:nvSpPr>
        <dsp:cNvPr id="0" name=""/>
        <dsp:cNvSpPr/>
      </dsp:nvSpPr>
      <dsp:spPr>
        <a:xfrm>
          <a:off x="411525" y="819967"/>
          <a:ext cx="3269111" cy="3269111"/>
        </a:xfrm>
        <a:prstGeom prst="blockArc">
          <a:avLst>
            <a:gd name="adj1" fmla="val 20520000"/>
            <a:gd name="adj2" fmla="val 3240000"/>
            <a:gd name="adj3" fmla="val 4639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96685E1-1BE1-7C4F-B1E4-C4AAF024B7F3}">
      <dsp:nvSpPr>
        <dsp:cNvPr id="0" name=""/>
        <dsp:cNvSpPr/>
      </dsp:nvSpPr>
      <dsp:spPr>
        <a:xfrm>
          <a:off x="411525" y="819967"/>
          <a:ext cx="3269111" cy="3269111"/>
        </a:xfrm>
        <a:prstGeom prst="blockArc">
          <a:avLst>
            <a:gd name="adj1" fmla="val 16200000"/>
            <a:gd name="adj2" fmla="val 20520000"/>
            <a:gd name="adj3" fmla="val 4639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91B675F-771F-5246-A576-D4F09F4B0D87}">
      <dsp:nvSpPr>
        <dsp:cNvPr id="0" name=""/>
        <dsp:cNvSpPr/>
      </dsp:nvSpPr>
      <dsp:spPr>
        <a:xfrm>
          <a:off x="1293786" y="1702228"/>
          <a:ext cx="1504589" cy="150458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Social Determinants of Health</a:t>
          </a:r>
          <a:endParaRPr lang="en-US" sz="1400" kern="1200" baseline="0" dirty="0"/>
        </a:p>
      </dsp:txBody>
      <dsp:txXfrm>
        <a:off x="1514128" y="1922570"/>
        <a:ext cx="1063905" cy="1063905"/>
      </dsp:txXfrm>
    </dsp:sp>
    <dsp:sp modelId="{BD0AA2BC-E2B9-3547-AE09-03169C11D03F}">
      <dsp:nvSpPr>
        <dsp:cNvPr id="0" name=""/>
        <dsp:cNvSpPr/>
      </dsp:nvSpPr>
      <dsp:spPr>
        <a:xfrm>
          <a:off x="1519475" y="331276"/>
          <a:ext cx="1053212" cy="105321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>
              <a:highlight>
                <a:srgbClr val="FFFF00"/>
              </a:highlight>
            </a:rPr>
            <a:t>Economic Stability: </a:t>
          </a:r>
          <a:r>
            <a:rPr lang="en-US" sz="900" kern="1200" dirty="0"/>
            <a:t>Lower Socioeconomic Status</a:t>
          </a:r>
          <a:endParaRPr lang="en-US" sz="900" kern="1200" baseline="0" dirty="0"/>
        </a:p>
      </dsp:txBody>
      <dsp:txXfrm>
        <a:off x="1673714" y="485515"/>
        <a:ext cx="744734" cy="744734"/>
      </dsp:txXfrm>
    </dsp:sp>
    <dsp:sp modelId="{E91FDA3A-449A-494B-8918-152BAF5FEFBF}">
      <dsp:nvSpPr>
        <dsp:cNvPr id="0" name=""/>
        <dsp:cNvSpPr/>
      </dsp:nvSpPr>
      <dsp:spPr>
        <a:xfrm>
          <a:off x="3037970" y="1434528"/>
          <a:ext cx="1053212" cy="105321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/>
            <a:t>Health Care Access and Quality :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>
              <a:highlight>
                <a:srgbClr val="FFFF00"/>
              </a:highlight>
            </a:rPr>
            <a:t>Barriers to  Access to Care </a:t>
          </a:r>
          <a:endParaRPr lang="en-US" sz="800" kern="1200" dirty="0"/>
        </a:p>
      </dsp:txBody>
      <dsp:txXfrm>
        <a:off x="3192209" y="1588767"/>
        <a:ext cx="744734" cy="744734"/>
      </dsp:txXfrm>
    </dsp:sp>
    <dsp:sp modelId="{64EC9AC9-C01B-A24A-ABFB-F900B9E20CBF}">
      <dsp:nvSpPr>
        <dsp:cNvPr id="0" name=""/>
        <dsp:cNvSpPr/>
      </dsp:nvSpPr>
      <dsp:spPr>
        <a:xfrm>
          <a:off x="2457956" y="3219625"/>
          <a:ext cx="1053212" cy="105321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>
              <a:highlight>
                <a:srgbClr val="FFFF00"/>
              </a:highlight>
            </a:rPr>
            <a:t>Neighborhood and Built Environment: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>
              <a:highlight>
                <a:srgbClr val="FFFF00"/>
              </a:highlight>
            </a:rPr>
            <a:t>Sca</a:t>
          </a:r>
          <a:r>
            <a:rPr lang="en-US" sz="800" kern="1200" dirty="0"/>
            <a:t>r</a:t>
          </a:r>
          <a:r>
            <a:rPr lang="en-US" sz="800" kern="1200" dirty="0">
              <a:highlight>
                <a:srgbClr val="FFFF00"/>
              </a:highlight>
            </a:rPr>
            <a:t>city of Neurologists</a:t>
          </a:r>
        </a:p>
      </dsp:txBody>
      <dsp:txXfrm>
        <a:off x="2612195" y="3373864"/>
        <a:ext cx="744734" cy="744734"/>
      </dsp:txXfrm>
    </dsp:sp>
    <dsp:sp modelId="{306ACC8C-68EC-0D4B-8384-94408FDAF59B}">
      <dsp:nvSpPr>
        <dsp:cNvPr id="0" name=""/>
        <dsp:cNvSpPr/>
      </dsp:nvSpPr>
      <dsp:spPr>
        <a:xfrm>
          <a:off x="580993" y="3219625"/>
          <a:ext cx="1053212" cy="105321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baseline="0" dirty="0">
              <a:highlight>
                <a:srgbClr val="FFFF00"/>
              </a:highlight>
            </a:rPr>
            <a:t>Social and Community Context: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baseline="0" dirty="0"/>
            <a:t>Poor Lived Experiences and Perceptions</a:t>
          </a:r>
        </a:p>
      </dsp:txBody>
      <dsp:txXfrm>
        <a:off x="735232" y="3373864"/>
        <a:ext cx="744734" cy="744734"/>
      </dsp:txXfrm>
    </dsp:sp>
    <dsp:sp modelId="{77413CDE-14CA-3842-AA66-1CDA39882020}">
      <dsp:nvSpPr>
        <dsp:cNvPr id="0" name=""/>
        <dsp:cNvSpPr/>
      </dsp:nvSpPr>
      <dsp:spPr>
        <a:xfrm>
          <a:off x="980" y="1434528"/>
          <a:ext cx="1053212" cy="105321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Education: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>
              <a:highlight>
                <a:srgbClr val="FFFF00"/>
              </a:highlight>
            </a:rPr>
            <a:t>Lower Education</a:t>
          </a:r>
          <a:endParaRPr lang="en-US" sz="900" kern="1200" dirty="0"/>
        </a:p>
      </dsp:txBody>
      <dsp:txXfrm>
        <a:off x="155219" y="1588767"/>
        <a:ext cx="744734" cy="74473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66A88D-9056-DB4F-8A4B-A351BE18EE40}">
      <dsp:nvSpPr>
        <dsp:cNvPr id="0" name=""/>
        <dsp:cNvSpPr/>
      </dsp:nvSpPr>
      <dsp:spPr>
        <a:xfrm>
          <a:off x="568872" y="94067"/>
          <a:ext cx="2696664" cy="2696664"/>
        </a:xfrm>
        <a:prstGeom prst="circularArrow">
          <a:avLst>
            <a:gd name="adj1" fmla="val 5689"/>
            <a:gd name="adj2" fmla="val 340510"/>
            <a:gd name="adj3" fmla="val 12681704"/>
            <a:gd name="adj4" fmla="val 18087226"/>
            <a:gd name="adj5" fmla="val 5908"/>
          </a:avLst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725FF84-460F-1D4D-8392-1C3AD995E2DF}">
      <dsp:nvSpPr>
        <dsp:cNvPr id="0" name=""/>
        <dsp:cNvSpPr/>
      </dsp:nvSpPr>
      <dsp:spPr>
        <a:xfrm>
          <a:off x="1022259" y="207625"/>
          <a:ext cx="1789890" cy="89494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Information Integration</a:t>
          </a:r>
        </a:p>
      </dsp:txBody>
      <dsp:txXfrm>
        <a:off x="1065947" y="251313"/>
        <a:ext cx="1702514" cy="807569"/>
      </dsp:txXfrm>
    </dsp:sp>
    <dsp:sp modelId="{4767EFB6-1859-584A-8439-8210D3BDC41E}">
      <dsp:nvSpPr>
        <dsp:cNvPr id="0" name=""/>
        <dsp:cNvSpPr/>
      </dsp:nvSpPr>
      <dsp:spPr>
        <a:xfrm>
          <a:off x="2044307" y="1977865"/>
          <a:ext cx="1789890" cy="89494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Information Gathering</a:t>
          </a:r>
        </a:p>
      </dsp:txBody>
      <dsp:txXfrm>
        <a:off x="2087995" y="2021553"/>
        <a:ext cx="1702514" cy="807569"/>
      </dsp:txXfrm>
    </dsp:sp>
    <dsp:sp modelId="{BEC781E6-6AC6-254F-9E34-D5989ED8A5D4}">
      <dsp:nvSpPr>
        <dsp:cNvPr id="0" name=""/>
        <dsp:cNvSpPr/>
      </dsp:nvSpPr>
      <dsp:spPr>
        <a:xfrm>
          <a:off x="211" y="1977865"/>
          <a:ext cx="1789890" cy="89494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Working Diagnosis</a:t>
          </a:r>
        </a:p>
      </dsp:txBody>
      <dsp:txXfrm>
        <a:off x="43899" y="2021553"/>
        <a:ext cx="1702514" cy="80756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62D30B-CDE1-3844-B70D-85B6AB0C2519}" type="datetimeFigureOut">
              <a:rPr lang="en-US" smtClean="0"/>
              <a:t>6/14/24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C072FE-3F07-E142-B733-435342B21C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6330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70E0AA-8DB3-FE70-22F0-033133A9C7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736F5B0-26DA-FF93-5F74-1FC2488D4E0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399A0F7-32D5-9B3A-97E4-89059549A22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A54FD3-7758-F595-ED31-BCA5B667099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C072FE-3F07-E142-B733-435342B21C8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2160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089513-AC50-D877-CC3E-32D3554082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B1B3DE6-9153-34FE-ACDF-A48D1DE3FB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2B6A09-2766-5C99-AFF6-7E017B6B79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1E26-90AC-1642-A58F-204DFC2073A6}" type="datetimeFigureOut">
              <a:rPr lang="en-US" smtClean="0"/>
              <a:t>6/14/24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D6CB40-2AB0-F88A-9CD4-E9787F0014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F7B8CB-8A1A-AD1E-AE2E-FF07D2D3EB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D530B-77A0-C74E-AE46-66E795A6D5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330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4F69E4-A1FD-4771-385C-C6D0907D5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5B8FF5E-B18B-C8AC-B489-EA23E1AA4A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72400A-93D6-3755-2E31-2533D175F4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1E26-90AC-1642-A58F-204DFC2073A6}" type="datetimeFigureOut">
              <a:rPr lang="en-US" smtClean="0"/>
              <a:t>6/14/24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0895DB-A2D0-3E6A-C252-2BE4035AC9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7480E3-5015-8059-40D8-21D3381449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D530B-77A0-C74E-AE46-66E795A6D5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030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6B9B021-52D7-278C-41FB-1D440439D94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F28845-2661-6AE1-37FE-CDCFE32A0D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D422B5-76B0-C71D-B2A3-F8E911EA3F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1E26-90AC-1642-A58F-204DFC2073A6}" type="datetimeFigureOut">
              <a:rPr lang="en-US" smtClean="0"/>
              <a:t>6/14/24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F96031-3445-EFAD-89EE-D1AC66122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3C74A2-6A43-26E2-5CDB-FFB4055D2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D530B-77A0-C74E-AE46-66E795A6D5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99665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2F8A72-09F4-8CEA-6C43-935B7CFEE9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5519FE-64CA-2AE3-DE78-1E0587B08F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111DDA-C6CC-0649-93FF-396CB61F54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1E26-90AC-1642-A58F-204DFC2073A6}" type="datetimeFigureOut">
              <a:rPr lang="en-US" smtClean="0"/>
              <a:t>6/14/24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FBFF1F-F399-11D5-E8D4-848CDC9DC7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FA3C74-8DF6-DAFE-608B-3B5EC62406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D530B-77A0-C74E-AE46-66E795A6D5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8774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77A18A-DCCA-C061-CE76-49F90B3A0F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12FCA3-59BC-660C-2723-BF75FAAD99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F4B541-044B-BEF2-C4C1-5BD6CAD8EF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1E26-90AC-1642-A58F-204DFC2073A6}" type="datetimeFigureOut">
              <a:rPr lang="en-US" smtClean="0"/>
              <a:t>6/14/24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F47093-FC62-06CF-6627-905ADE1F79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19E709-C639-D47F-EE0C-1454FF820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D530B-77A0-C74E-AE46-66E795A6D5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5145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D08BC0-7B42-2EF0-5FFB-32F2465419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59F558-4983-CCB9-4F78-30E16C2EEB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2A5EC6E-9368-062D-00DC-BE27C0E141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142094-C696-E3AA-1C03-C7F75EC30E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1E26-90AC-1642-A58F-204DFC2073A6}" type="datetimeFigureOut">
              <a:rPr lang="en-US" smtClean="0"/>
              <a:t>6/14/24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F0B139-DD25-E35D-60F2-1F51A95E8D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59DD04-E540-3956-828E-B58B6A3B3C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D530B-77A0-C74E-AE46-66E795A6D5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3956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D910B5-6A6B-AD03-5870-D896C8CF86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BA97AB-EF7B-A625-52A7-4136A9769D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81577B-A45B-04BF-D120-B7729E5A67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C92369A-37B6-229E-C0C5-55E74B3781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675884C-AE36-AD86-02DF-28CFD74CA64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5B72F16-3C8D-A54F-6C87-0E26E0F10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1E26-90AC-1642-A58F-204DFC2073A6}" type="datetimeFigureOut">
              <a:rPr lang="en-US" smtClean="0"/>
              <a:t>6/14/24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E8D2376-0531-7594-C1DA-307302F5EE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3E03778-B00E-4904-294C-E39437A5E2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D530B-77A0-C74E-AE46-66E795A6D5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962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F0B58A-A9A3-4EF3-FC61-86C9EC7DFA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65D561A-3B0A-828A-AFDE-4AD5257E0B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1E26-90AC-1642-A58F-204DFC2073A6}" type="datetimeFigureOut">
              <a:rPr lang="en-US" smtClean="0"/>
              <a:t>6/14/24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065F478-CBBD-EAE1-302F-16ADBE9D92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83E6962-352F-934A-4E39-C055D9F47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D530B-77A0-C74E-AE46-66E795A6D5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12257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A60C08-EC97-A2DB-D9F8-B03536350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1E26-90AC-1642-A58F-204DFC2073A6}" type="datetimeFigureOut">
              <a:rPr lang="en-US" smtClean="0"/>
              <a:t>6/14/24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81CBEEB-0281-CD02-1AC7-8FB4314686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A0D23E-B609-A7D8-4010-481BF67CBD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D530B-77A0-C74E-AE46-66E795A6D5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312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1BC8C1-B4E9-B9A0-C2C1-EBF9E6D3D4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2FF514-573E-49DE-A5E2-142D10B513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4E660A-86D4-9D12-13DB-96F5669D82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6487F0-4B31-9FF4-208E-A1D97B1068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1E26-90AC-1642-A58F-204DFC2073A6}" type="datetimeFigureOut">
              <a:rPr lang="en-US" smtClean="0"/>
              <a:t>6/14/24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E5A082-15D4-C3D4-E4BB-B50A083085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DF470D-D035-7DAE-713B-C73DCC6B0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D530B-77A0-C74E-AE46-66E795A6D5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673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1E7B93-DA58-B378-20C7-383930F539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AC018B8-6ACD-5694-CC58-3E0BFAA060E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127FEF-5F39-124F-34DD-DF4148E80F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E96260-D923-748B-7489-5741EB14F0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1E26-90AC-1642-A58F-204DFC2073A6}" type="datetimeFigureOut">
              <a:rPr lang="en-US" smtClean="0"/>
              <a:t>6/14/24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AFCE52-5AE7-2B69-95B2-9A725D5E13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520F4D-1ACF-8FBF-9AE9-29E4A7C95D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D530B-77A0-C74E-AE46-66E795A6D5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285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87830B4-2204-FEA5-E8F8-04F57D0369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EE7CBC-41EF-D0C5-8608-1E0E0FADA7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0A3AB2-D67C-5051-E2FD-605598D0FDA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281E26-90AC-1642-A58F-204DFC2073A6}" type="datetimeFigureOut">
              <a:rPr lang="en-US" smtClean="0"/>
              <a:t>6/14/24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77E110-AD60-08CC-4155-393F5508E7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6D32AB-AD99-E987-6D53-47819848E9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CD530B-77A0-C74E-AE46-66E795A6D5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49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0FD127-C247-27ED-7063-AC49871762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2E7B2CEE-976F-DCDC-8026-281AD2B2FFD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3901530"/>
              </p:ext>
            </p:extLst>
          </p:nvPr>
        </p:nvGraphicFramePr>
        <p:xfrm>
          <a:off x="942975" y="700644"/>
          <a:ext cx="4092163" cy="46285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F429B9DA-04AE-CDC4-DA12-2B879BF133C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6309599"/>
              </p:ext>
            </p:extLst>
          </p:nvPr>
        </p:nvGraphicFramePr>
        <p:xfrm>
          <a:off x="5636162" y="1748206"/>
          <a:ext cx="3834410" cy="30804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910A2EBC-5098-B3D9-19B3-5684FD723C31}"/>
              </a:ext>
            </a:extLst>
          </p:cNvPr>
          <p:cNvSpPr txBox="1"/>
          <p:nvPr/>
        </p:nvSpPr>
        <p:spPr>
          <a:xfrm>
            <a:off x="6627091" y="2965258"/>
            <a:ext cx="185255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highlight>
                  <a:srgbClr val="FFFF00"/>
                </a:highlight>
              </a:rPr>
              <a:t>Diagnostic Process by healthcare Providers</a:t>
            </a:r>
          </a:p>
        </p:txBody>
      </p:sp>
      <p:sp>
        <p:nvSpPr>
          <p:cNvPr id="8" name="Right Arrow 7">
            <a:extLst>
              <a:ext uri="{FF2B5EF4-FFF2-40B4-BE49-F238E27FC236}">
                <a16:creationId xmlns:a16="http://schemas.microsoft.com/office/drawing/2014/main" id="{4B29F328-4BFB-0EA1-2BEF-D52F46EAC767}"/>
              </a:ext>
            </a:extLst>
          </p:cNvPr>
          <p:cNvSpPr/>
          <p:nvPr/>
        </p:nvSpPr>
        <p:spPr>
          <a:xfrm>
            <a:off x="5035138" y="2612571"/>
            <a:ext cx="1060862" cy="273133"/>
          </a:xfrm>
          <a:prstGeom prst="rightArrow">
            <a:avLst/>
          </a:prstGeom>
          <a:solidFill>
            <a:schemeClr val="accent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bg1">
                    <a:lumMod val="50000"/>
                  </a:schemeClr>
                </a:solidFill>
              </a:ln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Right Arrow 8">
            <a:extLst>
              <a:ext uri="{FF2B5EF4-FFF2-40B4-BE49-F238E27FC236}">
                <a16:creationId xmlns:a16="http://schemas.microsoft.com/office/drawing/2014/main" id="{7DAEABD8-6011-A0C8-F30A-A817D8715589}"/>
              </a:ext>
            </a:extLst>
          </p:cNvPr>
          <p:cNvSpPr/>
          <p:nvPr/>
        </p:nvSpPr>
        <p:spPr>
          <a:xfrm>
            <a:off x="9010734" y="2612570"/>
            <a:ext cx="1060862" cy="273133"/>
          </a:xfrm>
          <a:prstGeom prst="rightArrow">
            <a:avLst/>
          </a:prstGeom>
          <a:solidFill>
            <a:schemeClr val="accent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bg1">
                    <a:lumMod val="50000"/>
                  </a:schemeClr>
                </a:solidFill>
              </a:ln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9D56194-7C5E-7D33-EEA0-56F698DD9C4D}"/>
              </a:ext>
            </a:extLst>
          </p:cNvPr>
          <p:cNvSpPr txBox="1"/>
          <p:nvPr/>
        </p:nvSpPr>
        <p:spPr>
          <a:xfrm>
            <a:off x="9010734" y="2935736"/>
            <a:ext cx="10608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Outcome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3754C82-1AE6-CCF8-1090-A9E6E3B89F5B}"/>
              </a:ext>
            </a:extLst>
          </p:cNvPr>
          <p:cNvSpPr txBox="1"/>
          <p:nvPr/>
        </p:nvSpPr>
        <p:spPr>
          <a:xfrm>
            <a:off x="10135154" y="2206882"/>
            <a:ext cx="1736213" cy="10772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/>
              <a:t>Diagnostic Errors: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Delayed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Wrong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00"/>
                </a:solidFill>
                <a:ea typeface="Times New Roman" panose="02020603050405020304" pitchFamily="18" charset="0"/>
              </a:rPr>
              <a:t>M</a:t>
            </a:r>
            <a:r>
              <a:rPr lang="en-US" sz="16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isdiagnoses</a:t>
            </a:r>
            <a:endParaRPr lang="en-US" sz="16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0AE7ADA-9D48-980A-236A-A42C2C230E0D}"/>
              </a:ext>
            </a:extLst>
          </p:cNvPr>
          <p:cNvSpPr txBox="1"/>
          <p:nvPr/>
        </p:nvSpPr>
        <p:spPr>
          <a:xfrm>
            <a:off x="1831437" y="5792827"/>
            <a:ext cx="2283363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highlight>
                  <a:srgbClr val="FFFF00"/>
                </a:highlight>
              </a:rPr>
              <a:t>Systemic and Structural Racism</a:t>
            </a:r>
            <a:endParaRPr lang="en-US" sz="2000" baseline="30000" dirty="0">
              <a:highlight>
                <a:srgbClr val="FFFF00"/>
              </a:highlight>
            </a:endParaRPr>
          </a:p>
        </p:txBody>
      </p:sp>
      <p:sp>
        <p:nvSpPr>
          <p:cNvPr id="13" name="Right Arrow 12">
            <a:extLst>
              <a:ext uri="{FF2B5EF4-FFF2-40B4-BE49-F238E27FC236}">
                <a16:creationId xmlns:a16="http://schemas.microsoft.com/office/drawing/2014/main" id="{1EC8B311-98D8-BB8C-DCD8-F180BBEE0F00}"/>
              </a:ext>
            </a:extLst>
          </p:cNvPr>
          <p:cNvSpPr/>
          <p:nvPr/>
        </p:nvSpPr>
        <p:spPr>
          <a:xfrm rot="16200000">
            <a:off x="7193914" y="5340813"/>
            <a:ext cx="646332" cy="184295"/>
          </a:xfrm>
          <a:prstGeom prst="rightArrow">
            <a:avLst/>
          </a:prstGeom>
          <a:solidFill>
            <a:schemeClr val="accent3"/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solidFill>
                  <a:schemeClr val="bg1">
                    <a:lumMod val="50000"/>
                  </a:schemeClr>
                </a:solidFill>
              </a:ln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" name="Right Arrow 5">
            <a:extLst>
              <a:ext uri="{FF2B5EF4-FFF2-40B4-BE49-F238E27FC236}">
                <a16:creationId xmlns:a16="http://schemas.microsoft.com/office/drawing/2014/main" id="{FC7825DA-F65E-CBA1-8B4B-5169F326B6DB}"/>
              </a:ext>
            </a:extLst>
          </p:cNvPr>
          <p:cNvSpPr/>
          <p:nvPr/>
        </p:nvSpPr>
        <p:spPr>
          <a:xfrm rot="16200000">
            <a:off x="2665890" y="5377345"/>
            <a:ext cx="646332" cy="184295"/>
          </a:xfrm>
          <a:prstGeom prst="rightArrow">
            <a:avLst/>
          </a:prstGeom>
          <a:solidFill>
            <a:schemeClr val="accent3"/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solidFill>
                  <a:schemeClr val="bg1">
                    <a:lumMod val="50000"/>
                  </a:schemeClr>
                </a:solidFill>
              </a:ln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1" name="Right Arrow 10">
            <a:extLst>
              <a:ext uri="{FF2B5EF4-FFF2-40B4-BE49-F238E27FC236}">
                <a16:creationId xmlns:a16="http://schemas.microsoft.com/office/drawing/2014/main" id="{F2D95912-7317-95F6-46AE-BFB06EF4E900}"/>
              </a:ext>
            </a:extLst>
          </p:cNvPr>
          <p:cNvSpPr/>
          <p:nvPr/>
        </p:nvSpPr>
        <p:spPr>
          <a:xfrm rot="16200000">
            <a:off x="10833712" y="5359163"/>
            <a:ext cx="646332" cy="184295"/>
          </a:xfrm>
          <a:prstGeom prst="rightArrow">
            <a:avLst/>
          </a:prstGeom>
          <a:solidFill>
            <a:schemeClr val="accent3"/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solidFill>
                  <a:schemeClr val="bg1">
                    <a:lumMod val="50000"/>
                  </a:schemeClr>
                </a:solidFill>
              </a:ln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CE2253CA-223F-3A47-D7AF-5C214308C5CE}"/>
              </a:ext>
            </a:extLst>
          </p:cNvPr>
          <p:cNvGrpSpPr/>
          <p:nvPr/>
        </p:nvGrpSpPr>
        <p:grpSpPr>
          <a:xfrm>
            <a:off x="4424156" y="316619"/>
            <a:ext cx="2083323" cy="2241452"/>
            <a:chOff x="4424156" y="284723"/>
            <a:chExt cx="2083323" cy="2241452"/>
          </a:xfrm>
        </p:grpSpPr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76A7FCB9-58AB-4A87-6B35-47BF90B7C58A}"/>
                </a:ext>
              </a:extLst>
            </p:cNvPr>
            <p:cNvSpPr txBox="1"/>
            <p:nvPr/>
          </p:nvSpPr>
          <p:spPr>
            <a:xfrm>
              <a:off x="4424156" y="1096048"/>
              <a:ext cx="2083323" cy="52322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/>
                <a:t>Immigrant and </a:t>
              </a:r>
            </a:p>
            <a:p>
              <a:pPr algn="ctr"/>
              <a:r>
                <a:rPr lang="en-US" sz="1400" dirty="0"/>
                <a:t>Recent Travel 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0319E72E-3D7F-569A-08BD-78E9099C26F9}"/>
                </a:ext>
              </a:extLst>
            </p:cNvPr>
            <p:cNvSpPr txBox="1"/>
            <p:nvPr/>
          </p:nvSpPr>
          <p:spPr>
            <a:xfrm>
              <a:off x="4587058" y="284723"/>
              <a:ext cx="1813742" cy="52322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/>
                <a:t>Comorbidities</a:t>
              </a:r>
            </a:p>
            <a:p>
              <a:pPr algn="ctr"/>
              <a:r>
                <a:rPr lang="en-US" sz="1400" dirty="0"/>
                <a:t>(e.g., vascular)</a:t>
              </a:r>
            </a:p>
          </p:txBody>
        </p:sp>
        <p:sp>
          <p:nvSpPr>
            <p:cNvPr id="14" name="Right Arrow 13">
              <a:extLst>
                <a:ext uri="{FF2B5EF4-FFF2-40B4-BE49-F238E27FC236}">
                  <a16:creationId xmlns:a16="http://schemas.microsoft.com/office/drawing/2014/main" id="{6BEEF7FC-1711-69CA-67BE-238FA21484C1}"/>
                </a:ext>
              </a:extLst>
            </p:cNvPr>
            <p:cNvSpPr/>
            <p:nvPr/>
          </p:nvSpPr>
          <p:spPr>
            <a:xfrm rot="5400000">
              <a:off x="5111527" y="2110861"/>
              <a:ext cx="646332" cy="184295"/>
            </a:xfrm>
            <a:prstGeom prst="rightArrow">
              <a:avLst/>
            </a:prstGeom>
            <a:solidFill>
              <a:schemeClr val="accent3"/>
            </a:solidFill>
            <a:ln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8BA205BE-C8E0-3B7C-C5E8-0C3B0C403AE8}"/>
                </a:ext>
              </a:extLst>
            </p:cNvPr>
            <p:cNvSpPr txBox="1"/>
            <p:nvPr/>
          </p:nvSpPr>
          <p:spPr>
            <a:xfrm>
              <a:off x="5284652" y="750596"/>
              <a:ext cx="3000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C3983BCA-79FA-2AE5-6B95-F0F01DCC2E24}"/>
              </a:ext>
            </a:extLst>
          </p:cNvPr>
          <p:cNvSpPr txBox="1"/>
          <p:nvPr/>
        </p:nvSpPr>
        <p:spPr>
          <a:xfrm>
            <a:off x="4904262" y="2900308"/>
            <a:ext cx="11917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highlight>
                  <a:srgbClr val="FFFF00"/>
                </a:highlight>
              </a:rPr>
              <a:t>Seeking a Diagnosis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35EA550-40AB-3129-3335-B712A8A62263}"/>
              </a:ext>
            </a:extLst>
          </p:cNvPr>
          <p:cNvSpPr txBox="1"/>
          <p:nvPr/>
        </p:nvSpPr>
        <p:spPr>
          <a:xfrm>
            <a:off x="6215198" y="5782395"/>
            <a:ext cx="5791200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highlight>
                  <a:srgbClr val="FFFF00"/>
                </a:highlight>
              </a:rPr>
              <a:t>Physician Based Factors:  Cultural Competence and Humility, Linguistics, Explicit and Implicit Biases</a:t>
            </a:r>
            <a:endParaRPr lang="en-US" sz="2000" baseline="30000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3359127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3998</TotalTime>
  <Words>98</Words>
  <Application>Microsoft Macintosh PowerPoint</Application>
  <PresentationFormat>Widescreen</PresentationFormat>
  <Paragraphs>31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Lilyana Amezcua</dc:creator>
  <cp:lastModifiedBy>Lilyana Amezcua</cp:lastModifiedBy>
  <cp:revision>30</cp:revision>
  <cp:lastPrinted>2024-02-29T03:27:35Z</cp:lastPrinted>
  <dcterms:created xsi:type="dcterms:W3CDTF">2022-11-30T00:25:43Z</dcterms:created>
  <dcterms:modified xsi:type="dcterms:W3CDTF">2024-06-14T11:10:28Z</dcterms:modified>
</cp:coreProperties>
</file>