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81" r:id="rId2"/>
    <p:sldId id="282" r:id="rId3"/>
    <p:sldId id="284" r:id="rId4"/>
    <p:sldId id="28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148"/>
    <p:restoredTop sz="79155"/>
  </p:normalViewPr>
  <p:slideViewPr>
    <p:cSldViewPr snapToGrid="0">
      <p:cViewPr varScale="1">
        <p:scale>
          <a:sx n="69" d="100"/>
          <a:sy n="69" d="100"/>
        </p:scale>
        <p:origin x="224" y="7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People in the continental USA and Puerto Rico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9A1-E246-B97C-068CF2A02AD5}"/>
              </c:ext>
            </c:extLst>
          </c:dPt>
          <c:cat>
            <c:strRef>
              <c:f>Sheet1!$A$2:$A$6</c:f>
              <c:strCache>
                <c:ptCount val="5"/>
                <c:pt idx="0">
                  <c:v>White People in the USA</c:v>
                </c:pt>
                <c:pt idx="1">
                  <c:v>Black People in the USA</c:v>
                </c:pt>
                <c:pt idx="2">
                  <c:v>Asian, Native American, Alaska Natives and Multi-race People in the USA</c:v>
                </c:pt>
                <c:pt idx="3">
                  <c:v>Hispanic People in the USA</c:v>
                </c:pt>
                <c:pt idx="4">
                  <c:v>Hispanic People in Puerto Rico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374.8</c:v>
                </c:pt>
                <c:pt idx="1">
                  <c:v>298.39999999999998</c:v>
                </c:pt>
                <c:pt idx="2">
                  <c:v>197.7</c:v>
                </c:pt>
                <c:pt idx="3">
                  <c:v>161.19999999999999</c:v>
                </c:pt>
                <c:pt idx="4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33-724F-B72E-549A445CAF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1"/>
        <c:axId val="809382544"/>
        <c:axId val="1591938960"/>
      </c:barChart>
      <c:catAx>
        <c:axId val="8093825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1938960"/>
        <c:crosses val="autoZero"/>
        <c:auto val="1"/>
        <c:lblAlgn val="ctr"/>
        <c:lblOffset val="100"/>
        <c:noMultiLvlLbl val="0"/>
      </c:catAx>
      <c:valAx>
        <c:axId val="15919389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Prevalence of MS in  USA and Puerto Rico  per 100,000</a:t>
                </a:r>
              </a:p>
            </c:rich>
          </c:tx>
          <c:layout>
            <c:manualLayout>
              <c:xMode val="edge"/>
              <c:yMode val="edge"/>
              <c:x val="0.50100707520255616"/>
              <c:y val="0.9384086845345649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382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People in Canada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49D-9E4D-897F-215903D73E5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B49D-9E4D-897F-215903D73E58}"/>
              </c:ext>
            </c:extLst>
          </c:dPt>
          <c:cat>
            <c:strRef>
              <c:f>Sheet1!$A$2:$A$5</c:f>
              <c:strCache>
                <c:ptCount val="4"/>
                <c:pt idx="0">
                  <c:v>White People in Canada</c:v>
                </c:pt>
                <c:pt idx="1">
                  <c:v>Iranian People in Canada</c:v>
                </c:pt>
                <c:pt idx="2">
                  <c:v>White People in Canada</c:v>
                </c:pt>
                <c:pt idx="3">
                  <c:v>First Nations People in Canada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240</c:v>
                </c:pt>
                <c:pt idx="1">
                  <c:v>287</c:v>
                </c:pt>
                <c:pt idx="2">
                  <c:v>113.3</c:v>
                </c:pt>
                <c:pt idx="3">
                  <c:v>35.799999999999997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33-724F-B72E-549A445CAF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3"/>
        <c:overlap val="-3"/>
        <c:axId val="809382544"/>
        <c:axId val="1591938960"/>
      </c:barChart>
      <c:catAx>
        <c:axId val="8093825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1938960"/>
        <c:crosses val="autoZero"/>
        <c:auto val="1"/>
        <c:lblAlgn val="ctr"/>
        <c:lblOffset val="100"/>
        <c:noMultiLvlLbl val="0"/>
      </c:catAx>
      <c:valAx>
        <c:axId val="1591938960"/>
        <c:scaling>
          <c:orientation val="minMax"/>
          <c:max val="4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Prevalence of MS in Canada</a:t>
                </a:r>
                <a:r>
                  <a:rPr lang="en-US" baseline="0" dirty="0"/>
                  <a:t> </a:t>
                </a:r>
                <a:r>
                  <a:rPr lang="en-US" dirty="0"/>
                  <a:t> per 100,000</a:t>
                </a:r>
              </a:p>
            </c:rich>
          </c:tx>
          <c:layout>
            <c:manualLayout>
              <c:xMode val="edge"/>
              <c:yMode val="edge"/>
              <c:x val="0.28866037125794058"/>
              <c:y val="0.9527885527191066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382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Prevalence of MS in People in New Zealand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White People in New Zealand</c:v>
                </c:pt>
                <c:pt idx="1">
                  <c:v>Maori People in New Zealand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103.4</c:v>
                </c:pt>
                <c:pt idx="1">
                  <c:v>15.9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33-724F-B72E-549A445CAF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2"/>
        <c:axId val="809382544"/>
        <c:axId val="1591938960"/>
      </c:barChart>
      <c:catAx>
        <c:axId val="8093825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1938960"/>
        <c:crosses val="autoZero"/>
        <c:auto val="1"/>
        <c:lblAlgn val="ctr"/>
        <c:lblOffset val="100"/>
        <c:noMultiLvlLbl val="0"/>
      </c:catAx>
      <c:valAx>
        <c:axId val="1591938960"/>
        <c:scaling>
          <c:orientation val="minMax"/>
          <c:max val="4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Prevalence of MS in New Zealand per 100,000</a:t>
                </a:r>
              </a:p>
            </c:rich>
          </c:tx>
          <c:layout>
            <c:manualLayout>
              <c:xMode val="edge"/>
              <c:yMode val="edge"/>
              <c:x val="0.25686694054547526"/>
              <c:y val="0.9347272873095776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382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People with MS in the UK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White People in the UK</c:v>
                </c:pt>
                <c:pt idx="1">
                  <c:v>Black People in the UK</c:v>
                </c:pt>
                <c:pt idx="2">
                  <c:v>South Asian People in the UK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180</c:v>
                </c:pt>
                <c:pt idx="1">
                  <c:v>74</c:v>
                </c:pt>
                <c:pt idx="2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33-724F-B72E-549A445CAF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1"/>
        <c:axId val="809382544"/>
        <c:axId val="1591938960"/>
      </c:barChart>
      <c:catAx>
        <c:axId val="8093825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1938960"/>
        <c:crosses val="autoZero"/>
        <c:auto val="1"/>
        <c:lblAlgn val="ctr"/>
        <c:lblOffset val="100"/>
        <c:noMultiLvlLbl val="0"/>
      </c:catAx>
      <c:valAx>
        <c:axId val="1591938960"/>
        <c:scaling>
          <c:orientation val="minMax"/>
          <c:max val="4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Prevalence of MS in the UK </a:t>
                </a:r>
                <a:r>
                  <a:rPr lang="en-US" baseline="0" dirty="0"/>
                  <a:t>per 100,000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29004916505002099"/>
              <c:y val="0.9323306426121540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382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0.50305</cdr:x>
      <cdr:y>0</cdr:y>
    </cdr:from>
    <cdr:to>
      <cdr:x>0.65636</cdr:x>
      <cdr:y>0.04963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DDAFE084-F2F3-D189-5DF9-822B77F32B25}"/>
            </a:ext>
          </a:extLst>
        </cdr:cNvPr>
        <cdr:cNvSpPr txBox="1"/>
      </cdr:nvSpPr>
      <cdr:spPr>
        <a:xfrm xmlns:a="http://schemas.openxmlformats.org/drawingml/2006/main">
          <a:off x="5289855" y="-1108590"/>
          <a:ext cx="1612147" cy="262993"/>
        </a:xfrm>
        <a:prstGeom xmlns:a="http://schemas.openxmlformats.org/drawingml/2006/main" prst="rect">
          <a:avLst/>
        </a:prstGeom>
        <a:ln xmlns:a="http://schemas.openxmlformats.org/drawingml/2006/main">
          <a:noFill/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0" i="0" dirty="0">
              <a:solidFill>
                <a:schemeClr val="tx1"/>
              </a:solidFill>
            </a:rPr>
            <a:t>High MS Prevalence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0.33043</cdr:x>
      <cdr:y>0</cdr:y>
    </cdr:from>
    <cdr:to>
      <cdr:x>0.48153</cdr:x>
      <cdr:y>0.04873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DDAFE084-F2F3-D189-5DF9-822B77F32B25}"/>
            </a:ext>
          </a:extLst>
        </cdr:cNvPr>
        <cdr:cNvSpPr txBox="1"/>
      </cdr:nvSpPr>
      <cdr:spPr>
        <a:xfrm xmlns:a="http://schemas.openxmlformats.org/drawingml/2006/main">
          <a:off x="3474654" y="0"/>
          <a:ext cx="1588907" cy="258224"/>
        </a:xfrm>
        <a:prstGeom xmlns:a="http://schemas.openxmlformats.org/drawingml/2006/main" prst="rect">
          <a:avLst/>
        </a:prstGeom>
        <a:ln xmlns:a="http://schemas.openxmlformats.org/drawingml/2006/main">
          <a:noFill/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0" i="0" dirty="0">
              <a:solidFill>
                <a:schemeClr val="tx1"/>
              </a:solidFill>
            </a:rPr>
            <a:t>High MS Prevalence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0.31526</cdr:x>
      <cdr:y>0.01365</cdr:y>
    </cdr:from>
    <cdr:to>
      <cdr:x>0.46109</cdr:x>
      <cdr:y>0.06238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DDAFE084-F2F3-D189-5DF9-822B77F32B25}"/>
            </a:ext>
          </a:extLst>
        </cdr:cNvPr>
        <cdr:cNvSpPr txBox="1"/>
      </cdr:nvSpPr>
      <cdr:spPr>
        <a:xfrm xmlns:a="http://schemas.openxmlformats.org/drawingml/2006/main">
          <a:off x="3315161" y="72351"/>
          <a:ext cx="1533490" cy="258224"/>
        </a:xfrm>
        <a:prstGeom xmlns:a="http://schemas.openxmlformats.org/drawingml/2006/main" prst="rect">
          <a:avLst/>
        </a:prstGeom>
        <a:ln xmlns:a="http://schemas.openxmlformats.org/drawingml/2006/main">
          <a:noFill/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0" i="0" dirty="0">
              <a:solidFill>
                <a:schemeClr val="tx1"/>
              </a:solidFill>
            </a:rPr>
            <a:t>High MS Prevalence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0.32903</cdr:x>
      <cdr:y>0</cdr:y>
    </cdr:from>
    <cdr:to>
      <cdr:x>0.47618</cdr:x>
      <cdr:y>0.06389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DDAFE084-F2F3-D189-5DF9-822B77F32B25}"/>
            </a:ext>
          </a:extLst>
        </cdr:cNvPr>
        <cdr:cNvSpPr txBox="1"/>
      </cdr:nvSpPr>
      <cdr:spPr>
        <a:xfrm xmlns:a="http://schemas.openxmlformats.org/drawingml/2006/main">
          <a:off x="3459990" y="0"/>
          <a:ext cx="1547370" cy="338558"/>
        </a:xfrm>
        <a:prstGeom xmlns:a="http://schemas.openxmlformats.org/drawingml/2006/main" prst="rect">
          <a:avLst/>
        </a:prstGeom>
        <a:ln xmlns:a="http://schemas.openxmlformats.org/drawingml/2006/main">
          <a:noFill/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0" i="0" dirty="0">
              <a:solidFill>
                <a:schemeClr val="tx1"/>
              </a:solidFill>
            </a:rPr>
            <a:t>High MS Prevalence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60686-4152-D04F-AFE3-ABBEAC29DBEE}" type="datetimeFigureOut">
              <a:rPr lang="en-US" smtClean="0"/>
              <a:t>6/14/24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224F9B-A5AF-EB44-BA26-5C0201B2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85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556071-28C2-EE4A-B0DE-2902A84D47F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525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556071-28C2-EE4A-B0DE-2902A84D47F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326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556071-28C2-EE4A-B0DE-2902A84D47F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832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dirty="0">
              <a:solidFill>
                <a:srgbClr val="000000"/>
              </a:solidFill>
              <a:effectLst/>
              <a:latin typeface="Times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dirty="0">
              <a:solidFill>
                <a:srgbClr val="000000"/>
              </a:solidFill>
              <a:effectLst/>
              <a:latin typeface="Times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556071-28C2-EE4A-B0DE-2902A84D47F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460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B02D2-FE5F-9AF6-56D5-FF94D765E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C74C69-DE24-8308-17F4-DACBEFF973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A2964A-C2B7-AF2C-DE26-3FAEE5C4F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8347-7407-3347-BB6C-B0BF35BE3378}" type="datetimeFigureOut">
              <a:rPr lang="en-US" smtClean="0"/>
              <a:t>6/14/24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12189-1CFA-1719-EE41-B529D75E6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D45D8-14F4-4304-8F10-733680B86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8159-C996-D64C-B872-FECFD9D28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86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E84F0-1A41-C42F-8424-E263A8CC1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5E74FD-9D32-8B48-16C3-EF345A99D6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C6006-308B-70C5-D90F-C91143E72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8347-7407-3347-BB6C-B0BF35BE3378}" type="datetimeFigureOut">
              <a:rPr lang="en-US" smtClean="0"/>
              <a:t>6/14/24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8C7A9-5663-2D7A-EE9C-A83BA41E9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8577C-FE74-6D46-5D5D-32BC69645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8159-C996-D64C-B872-FECFD9D28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778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FA95F0-F929-0F5C-6CC7-2BF93D9EB2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0BABC-9D46-D7A8-99D3-D3252D2EA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173037-B9EB-3D1F-BFDD-58CD813D9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8347-7407-3347-BB6C-B0BF35BE3378}" type="datetimeFigureOut">
              <a:rPr lang="en-US" smtClean="0"/>
              <a:t>6/14/24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C676F3-A29C-B52A-39EB-D7405154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5E3F8B-E63C-8027-A2E4-982D370EB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8159-C996-D64C-B872-FECFD9D28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357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301F8-9538-1DAE-2424-AB57D3B07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44A0A-1C2C-97EE-1A5F-491BD6B54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32B88-E38D-651E-EBE6-C74261D73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8347-7407-3347-BB6C-B0BF35BE3378}" type="datetimeFigureOut">
              <a:rPr lang="en-US" smtClean="0"/>
              <a:t>6/14/24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02D5B-7649-C5E5-2C3A-86FDA443D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CACD7-9387-F64F-5FA5-F75DA1C6E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8159-C996-D64C-B872-FECFD9D28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725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B4869-E767-CF45-876D-9C6B7F694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AD19D3-AB5F-B7AB-D3CA-46EFBD19B3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325837-5996-3173-DCA3-D82D7FDB2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8347-7407-3347-BB6C-B0BF35BE3378}" type="datetimeFigureOut">
              <a:rPr lang="en-US" smtClean="0"/>
              <a:t>6/14/24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1E327-CF87-D34B-4BB9-51C60748B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63201-F0B3-FAA8-EEFC-BEF714ED5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8159-C996-D64C-B872-FECFD9D28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288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8F89C-4315-B7CA-17E0-ABC635134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DE844-3D40-DA94-1FBE-0BAA5AC646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46789B-2F3F-B0E1-960E-84AD291CC2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5A25CE-799B-3760-8D76-FEADE5554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8347-7407-3347-BB6C-B0BF35BE3378}" type="datetimeFigureOut">
              <a:rPr lang="en-US" smtClean="0"/>
              <a:t>6/14/24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1C2484-5076-4AE0-066B-7261956C7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0D008-BDF7-1136-6517-317DD3605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8159-C996-D64C-B872-FECFD9D28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091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68CE0-EEE2-12D6-83BF-35CB47C70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D8690D-902B-535D-938E-FC3D214DB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0FBEBC-77DA-5AB7-892C-0E3522DA8C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68D087-5B84-52D4-D6EA-557D3E874F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EC156D-8D00-9A1F-9EE2-B5B276C155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FA923B-B202-20E7-FD9B-188F835FE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8347-7407-3347-BB6C-B0BF35BE3378}" type="datetimeFigureOut">
              <a:rPr lang="en-US" smtClean="0"/>
              <a:t>6/14/24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C015F4-EA78-3375-D5DF-99E900420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E73199-5499-5696-17D4-0A5D66127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8159-C996-D64C-B872-FECFD9D28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695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C8341-BA04-9C63-2160-5E11BAB0F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425A10-C311-A9AA-CA5E-468863648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8347-7407-3347-BB6C-B0BF35BE3378}" type="datetimeFigureOut">
              <a:rPr lang="en-US" smtClean="0"/>
              <a:t>6/14/24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B36162-B56E-5E80-FBAF-AFB1D9928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8A549B-C4CB-2D4B-43EB-C5535A660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8159-C996-D64C-B872-FECFD9D28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30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17236F-2B99-4728-6DA6-0E521EBB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8347-7407-3347-BB6C-B0BF35BE3378}" type="datetimeFigureOut">
              <a:rPr lang="en-US" smtClean="0"/>
              <a:t>6/14/24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7F8164-91A2-B9B5-6E18-05CDE7102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123D7A-4796-4A5D-F16D-2498022D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8159-C996-D64C-B872-FECFD9D28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8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55E7E-9570-7CDF-31F6-F4A3E5E4F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18E58-90AA-2477-7ABF-DD93E58A0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6BD44F-DE82-90D2-3D9C-3480167B01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5E0B35-29E3-7CA1-1BAB-DB6CD832B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8347-7407-3347-BB6C-B0BF35BE3378}" type="datetimeFigureOut">
              <a:rPr lang="en-US" smtClean="0"/>
              <a:t>6/14/24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502B9-25B1-AF1F-142D-514368192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37BE27-5E3E-D921-C900-6833BBFB2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8159-C996-D64C-B872-FECFD9D28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2D3D-6ABC-4BCF-1A98-392729CC3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419419-3CCD-04B1-44F4-0330BB6F26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28DEB4-24F7-F17D-C92B-CD5F516D45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423B69-1CB6-D459-7ADD-90C1F0609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8347-7407-3347-BB6C-B0BF35BE3378}" type="datetimeFigureOut">
              <a:rPr lang="en-US" smtClean="0"/>
              <a:t>6/14/24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DF2FDB-2FDA-4BDF-030E-740E5A7A8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EAED42-C730-CB3E-75D3-1097AD311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8159-C996-D64C-B872-FECFD9D28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66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CB144B-4425-6B62-2FE7-87D7FBDBF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8DE320-3737-01EB-135E-C207D25B7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CEFB65-DAB8-8934-7AD0-06A6354D21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28347-7407-3347-BB6C-B0BF35BE3378}" type="datetimeFigureOut">
              <a:rPr lang="en-US" smtClean="0"/>
              <a:t>6/14/24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2C0C5-081C-23A8-5D72-418B003E83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68207-9623-9F89-CAEF-2ECAE03E97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F8159-C996-D64C-B872-FECFD9D28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122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EBF6FA5-369D-B692-7FC5-F1EE364CFD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2721922"/>
              </p:ext>
            </p:extLst>
          </p:nvPr>
        </p:nvGraphicFramePr>
        <p:xfrm>
          <a:off x="838200" y="1092261"/>
          <a:ext cx="10515600" cy="5299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E21A333-8179-7531-ECE6-19EC69952D8B}"/>
              </a:ext>
            </a:extLst>
          </p:cNvPr>
          <p:cNvCxnSpPr>
            <a:cxnSpLocks/>
          </p:cNvCxnSpPr>
          <p:nvPr/>
        </p:nvCxnSpPr>
        <p:spPr>
          <a:xfrm>
            <a:off x="6934129" y="1280946"/>
            <a:ext cx="0" cy="441772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5EE5F6E-3922-C590-B216-6447C273111B}"/>
              </a:ext>
            </a:extLst>
          </p:cNvPr>
          <p:cNvSpPr txBox="1"/>
          <p:nvPr/>
        </p:nvSpPr>
        <p:spPr>
          <a:xfrm>
            <a:off x="339213" y="176981"/>
            <a:ext cx="1032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180680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EBF6FA5-369D-B692-7FC5-F1EE364CFD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6510942"/>
              </p:ext>
            </p:extLst>
          </p:nvPr>
        </p:nvGraphicFramePr>
        <p:xfrm>
          <a:off x="838200" y="1108590"/>
          <a:ext cx="10515600" cy="5299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E21A333-8179-7531-ECE6-19EC69952D8B}"/>
              </a:ext>
            </a:extLst>
          </p:cNvPr>
          <p:cNvCxnSpPr>
            <a:cxnSpLocks/>
          </p:cNvCxnSpPr>
          <p:nvPr/>
        </p:nvCxnSpPr>
        <p:spPr>
          <a:xfrm>
            <a:off x="4968946" y="1395248"/>
            <a:ext cx="0" cy="414013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B5BB793-FD90-7A3C-11A2-88C6D7A49E47}"/>
              </a:ext>
            </a:extLst>
          </p:cNvPr>
          <p:cNvSpPr txBox="1"/>
          <p:nvPr/>
        </p:nvSpPr>
        <p:spPr>
          <a:xfrm>
            <a:off x="339213" y="176981"/>
            <a:ext cx="1032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645174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EBF6FA5-369D-B692-7FC5-F1EE364CFD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0159610"/>
              </p:ext>
            </p:extLst>
          </p:nvPr>
        </p:nvGraphicFramePr>
        <p:xfrm>
          <a:off x="838200" y="1108590"/>
          <a:ext cx="10515600" cy="5299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E21A333-8179-7531-ECE6-19EC69952D8B}"/>
              </a:ext>
            </a:extLst>
          </p:cNvPr>
          <p:cNvCxnSpPr>
            <a:cxnSpLocks/>
          </p:cNvCxnSpPr>
          <p:nvPr/>
        </p:nvCxnSpPr>
        <p:spPr>
          <a:xfrm>
            <a:off x="4936435" y="1591191"/>
            <a:ext cx="0" cy="406750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D7BA6E2-8691-C520-ABCC-B79007A2FE72}"/>
              </a:ext>
            </a:extLst>
          </p:cNvPr>
          <p:cNvSpPr txBox="1"/>
          <p:nvPr/>
        </p:nvSpPr>
        <p:spPr>
          <a:xfrm>
            <a:off x="339213" y="176981"/>
            <a:ext cx="1032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481727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EBF6FA5-369D-B692-7FC5-F1EE364CFD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1182156"/>
              </p:ext>
            </p:extLst>
          </p:nvPr>
        </p:nvGraphicFramePr>
        <p:xfrm>
          <a:off x="838200" y="1108590"/>
          <a:ext cx="10515600" cy="5299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E21A333-8179-7531-ECE6-19EC69952D8B}"/>
              </a:ext>
            </a:extLst>
          </p:cNvPr>
          <p:cNvCxnSpPr>
            <a:cxnSpLocks/>
          </p:cNvCxnSpPr>
          <p:nvPr/>
        </p:nvCxnSpPr>
        <p:spPr>
          <a:xfrm>
            <a:off x="4914687" y="1395248"/>
            <a:ext cx="0" cy="406750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F89F3826-5053-EEA0-66FD-5B9A39513587}"/>
              </a:ext>
            </a:extLst>
          </p:cNvPr>
          <p:cNvSpPr txBox="1"/>
          <p:nvPr/>
        </p:nvSpPr>
        <p:spPr>
          <a:xfrm>
            <a:off x="324465" y="162232"/>
            <a:ext cx="884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372960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53</Words>
  <Application>Microsoft Macintosh PowerPoint</Application>
  <PresentationFormat>Widescreen</PresentationFormat>
  <Paragraphs>17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Lilyana Amezcua</dc:creator>
  <cp:lastModifiedBy>Lilyana Amezcua</cp:lastModifiedBy>
  <cp:revision>22</cp:revision>
  <dcterms:created xsi:type="dcterms:W3CDTF">2023-05-20T19:49:54Z</dcterms:created>
  <dcterms:modified xsi:type="dcterms:W3CDTF">2024-06-14T11:07:30Z</dcterms:modified>
</cp:coreProperties>
</file>