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6" r:id="rId3"/>
    <p:sldId id="264" r:id="rId4"/>
    <p:sldId id="261" r:id="rId5"/>
    <p:sldId id="260" r:id="rId6"/>
    <p:sldId id="262"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D59A2-B8CF-3285-1C6B-21CA5DD779C0}" v="66" dt="2022-01-27T15:52:08.674"/>
    <p1510:client id="{E46EC0A4-6997-B516-3507-7870598AEE36}" v="5" dt="2022-01-27T14:24:19.602"/>
    <p1510:client id="{FDD49829-74E9-BC8B-9603-894C1BE326C0}" v="2" dt="2022-01-27T14:04:28.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CCFC6-AD44-4D84-B650-C32A3B7B6182}" type="datetimeFigureOut">
              <a:rPr lang="en-GB" smtClean="0"/>
              <a:t>09/03/2022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17D04A-3033-45C3-8969-BE9ACBD8592E}" type="slidenum">
              <a:rPr lang="en-GB" smtClean="0"/>
              <a:t>‹#›</a:t>
            </a:fld>
            <a:endParaRPr lang="en-GB"/>
          </a:p>
        </p:txBody>
      </p:sp>
    </p:spTree>
    <p:extLst>
      <p:ext uri="{BB962C8B-B14F-4D97-AF65-F5344CB8AC3E}">
        <p14:creationId xmlns:p14="http://schemas.microsoft.com/office/powerpoint/2010/main" val="14071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3C00F4-44C0-448B-B080-85498B08A0A3}"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25359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3C00F4-44C0-448B-B080-85498B08A0A3}"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70330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3C00F4-44C0-448B-B080-85498B08A0A3}"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304177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3C00F4-44C0-448B-B080-85498B08A0A3}"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284825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C00F4-44C0-448B-B080-85498B08A0A3}"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308752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3C00F4-44C0-448B-B080-85498B08A0A3}"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231701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3C00F4-44C0-448B-B080-85498B08A0A3}" type="datetimeFigureOut">
              <a:rPr lang="en-GB" smtClean="0"/>
              <a:t>09/03/2022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206401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3C00F4-44C0-448B-B080-85498B08A0A3}" type="datetimeFigureOut">
              <a:rPr lang="en-GB" smtClean="0"/>
              <a:t>09/03/2022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102680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C00F4-44C0-448B-B080-85498B08A0A3}" type="datetimeFigureOut">
              <a:rPr lang="en-GB" smtClean="0"/>
              <a:t>09/03/2022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166384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3C00F4-44C0-448B-B080-85498B08A0A3}"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34440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3C00F4-44C0-448B-B080-85498B08A0A3}"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278F74-2F73-4349-A69B-9F72BE5F75DF}" type="slidenum">
              <a:rPr lang="en-GB" smtClean="0"/>
              <a:t>‹#›</a:t>
            </a:fld>
            <a:endParaRPr lang="en-GB"/>
          </a:p>
        </p:txBody>
      </p:sp>
    </p:spTree>
    <p:extLst>
      <p:ext uri="{BB962C8B-B14F-4D97-AF65-F5344CB8AC3E}">
        <p14:creationId xmlns:p14="http://schemas.microsoft.com/office/powerpoint/2010/main" val="114541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C00F4-44C0-448B-B080-85498B08A0A3}" type="datetimeFigureOut">
              <a:rPr lang="en-GB" smtClean="0"/>
              <a:t>09/03/2022</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78F74-2F73-4349-A69B-9F72BE5F75DF}" type="slidenum">
              <a:rPr lang="en-GB" smtClean="0"/>
              <a:t>‹#›</a:t>
            </a:fld>
            <a:endParaRPr lang="en-GB"/>
          </a:p>
        </p:txBody>
      </p:sp>
    </p:spTree>
    <p:extLst>
      <p:ext uri="{BB962C8B-B14F-4D97-AF65-F5344CB8AC3E}">
        <p14:creationId xmlns:p14="http://schemas.microsoft.com/office/powerpoint/2010/main" val="2222366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eb.microsoftstream.com/embed/video/c572cfee-08e1-4e95-a3f1-29fab7989402?autoplay=false&amp;showinfo=true&amp;app=powerpoint&amp;appPlatform=web&amp;hostCorrelationId=d9d31cab-a1da-480f-a693-6cb380c1634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diaflo.txstate.edu/Watch/z2P4Ena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23528" y="957709"/>
            <a:ext cx="3291542" cy="45605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858152" y="75203"/>
            <a:ext cx="3888432" cy="400110"/>
          </a:xfrm>
          <a:prstGeom prst="rect">
            <a:avLst/>
          </a:prstGeom>
          <a:noFill/>
        </p:spPr>
        <p:txBody>
          <a:bodyPr wrap="square" rtlCol="0">
            <a:spAutoFit/>
          </a:bodyPr>
          <a:lstStyle/>
          <a:p>
            <a:r>
              <a:rPr lang="en-GB" sz="1000" b="1" dirty="0"/>
              <a:t>2022 GTE Conference University of Worcester 28</a:t>
            </a:r>
            <a:r>
              <a:rPr lang="en-GB" sz="1000" b="1" baseline="30000" dirty="0"/>
              <a:t>th</a:t>
            </a:r>
            <a:r>
              <a:rPr lang="en-GB" sz="1000" b="1" dirty="0"/>
              <a:t> January 17.20 – 17.55</a:t>
            </a:r>
          </a:p>
        </p:txBody>
      </p:sp>
      <p:sp>
        <p:nvSpPr>
          <p:cNvPr id="2" name="TextBox 1"/>
          <p:cNvSpPr txBox="1"/>
          <p:nvPr/>
        </p:nvSpPr>
        <p:spPr>
          <a:xfrm>
            <a:off x="3646967" y="564123"/>
            <a:ext cx="5120342" cy="7879080"/>
          </a:xfrm>
          <a:prstGeom prst="rect">
            <a:avLst/>
          </a:prstGeom>
          <a:noFill/>
        </p:spPr>
        <p:txBody>
          <a:bodyPr wrap="square" rtlCol="0">
            <a:spAutoFit/>
          </a:bodyPr>
          <a:lstStyle/>
          <a:p>
            <a:r>
              <a:rPr lang="en-GB" sz="1400" b="1" i="1" dirty="0"/>
              <a:t>Why Recontextualise Geography in Education?</a:t>
            </a:r>
          </a:p>
          <a:p>
            <a:endParaRPr lang="en-GB" sz="1400" i="1" u="sng" dirty="0"/>
          </a:p>
          <a:p>
            <a:r>
              <a:rPr lang="en-GB" sz="1400" i="1" dirty="0"/>
              <a:t> ‘Processes of recontextualization can be interpreted as the ways in which knowledge is selected from the fields in which it is produced , and informed into school curricula, textbooks, lessons, and ultimately into what students learn (Firth, 2017) p.1.</a:t>
            </a:r>
          </a:p>
          <a:p>
            <a:r>
              <a:rPr lang="en-GB" sz="1400" i="1" dirty="0"/>
              <a:t> The idea of </a:t>
            </a:r>
            <a:r>
              <a:rPr lang="en-GB" sz="1400" i="1" dirty="0" err="1"/>
              <a:t>recontextualisation</a:t>
            </a:r>
            <a:r>
              <a:rPr lang="en-GB" sz="1400" i="1" dirty="0"/>
              <a:t> originates in the work of Basil Bernstein (2000) who coined the term with regards to his theoretical model of the ‘pedagogic device’ through which he considered how disciplinary knowledge (most usually associated with universities) is transformed into forms of subject knowledge (most usually associated with schools)’ p.2.</a:t>
            </a:r>
          </a:p>
          <a:p>
            <a:r>
              <a:rPr lang="en-GB" sz="1400" i="1" dirty="0"/>
              <a:t>‘In the case of geography…</a:t>
            </a:r>
            <a:r>
              <a:rPr lang="en-GB" sz="1400" i="1" dirty="0" err="1"/>
              <a:t>recontextualisation</a:t>
            </a:r>
            <a:r>
              <a:rPr lang="en-GB" sz="1400" i="1" dirty="0"/>
              <a:t> is a particularly tricky idea and should be treated with caution.’ (Lambert, 2019, p.260).</a:t>
            </a:r>
          </a:p>
          <a:p>
            <a:r>
              <a:rPr lang="en-GB" sz="1400" i="1" dirty="0"/>
              <a:t>‘In transforming knowledge from the discipline to the subject geography is exceptional in having the conceptual tools to draw together and make sense of the physical and human elements of our planet (Matthews &amp; Herbert, 2008).</a:t>
            </a:r>
          </a:p>
          <a:p>
            <a:r>
              <a:rPr lang="en-GB" sz="1400" i="1" dirty="0"/>
              <a:t>‘The study of geography in schools remains vital…we believe it is timely to publish…on the opportunities and challenges of recontextualising geography in education’ p.2.</a:t>
            </a:r>
          </a:p>
          <a:p>
            <a:r>
              <a:rPr lang="en-GB" sz="1400" i="1" dirty="0"/>
              <a:t>‘Geography teachers as key agents of change in recontextualising’ p.2.</a:t>
            </a:r>
          </a:p>
          <a:p>
            <a:r>
              <a:rPr lang="en-GB" sz="1400" i="1" dirty="0"/>
              <a:t>‘The power of geography’ p.2. </a:t>
            </a:r>
          </a:p>
          <a:p>
            <a:r>
              <a:rPr lang="en-GB" sz="1400" i="1" dirty="0"/>
              <a:t>‘In this epoch-making time of a largely unforeseen global pandemic, socio-economic uncertainty and as we tread deeper into the Anthropocene, equipping young people with a strong, evidence- based and dynamic geography education has never seemed more needed.’ p.3.</a:t>
            </a:r>
          </a:p>
          <a:p>
            <a:endParaRPr lang="en-GB" sz="1600" i="1" dirty="0"/>
          </a:p>
          <a:p>
            <a:endParaRPr lang="en-GB" sz="1200" i="1" dirty="0"/>
          </a:p>
          <a:p>
            <a:endParaRPr lang="en-GB" sz="1200" i="1" dirty="0"/>
          </a:p>
          <a:p>
            <a:endParaRPr lang="en-GB" sz="1200" i="1" dirty="0"/>
          </a:p>
          <a:p>
            <a:endParaRPr lang="en-GB" sz="1200" i="1" dirty="0"/>
          </a:p>
          <a:p>
            <a:endParaRPr lang="en-GB" sz="1200" i="1" dirty="0"/>
          </a:p>
          <a:p>
            <a:endParaRPr lang="en-GB" sz="1200" i="1" dirty="0"/>
          </a:p>
          <a:p>
            <a:endParaRPr lang="en-GB" sz="1200" i="1" dirty="0"/>
          </a:p>
        </p:txBody>
      </p:sp>
    </p:spTree>
    <p:extLst>
      <p:ext uri="{BB962C8B-B14F-4D97-AF65-F5344CB8AC3E}">
        <p14:creationId xmlns:p14="http://schemas.microsoft.com/office/powerpoint/2010/main" val="222951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141C8B-CB28-482D-80BD-0639390B04BF}"/>
              </a:ext>
            </a:extLst>
          </p:cNvPr>
          <p:cNvSpPr txBox="1"/>
          <p:nvPr/>
        </p:nvSpPr>
        <p:spPr>
          <a:xfrm>
            <a:off x="1" y="85060"/>
            <a:ext cx="8612372" cy="6992042"/>
          </a:xfrm>
          <a:prstGeom prst="rect">
            <a:avLst/>
          </a:prstGeom>
          <a:noFill/>
        </p:spPr>
        <p:txBody>
          <a:bodyPr wrap="square" rtlCol="0">
            <a:spAutoFit/>
          </a:bodyPr>
          <a:lstStyle/>
          <a:p>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Why Recontextualise Geography in Education? </a:t>
            </a:r>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Mary Fargher, David Mitchell and Emma Till</a:t>
            </a:r>
            <a:endParaRPr lang="en-GB" sz="1600" dirty="0">
              <a:effectLst/>
              <a:latin typeface="Times New Roman" panose="02020603050405020304" pitchFamily="18" charset="0"/>
              <a:ea typeface="Times New Roman" panose="02020603050405020304" pitchFamily="18" charset="0"/>
            </a:endParaRPr>
          </a:p>
          <a:p>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Challenge of ‘</a:t>
            </a:r>
            <a:r>
              <a:rPr lang="en-GB" sz="16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Recontextualisation</a:t>
            </a: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Future 3 Curriculum Scenarios: An Overview</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David Lambert, Tine </a:t>
            </a:r>
            <a:r>
              <a:rPr lang="en-GB" sz="16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Béneker</a:t>
            </a:r>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Gabriel </a:t>
            </a:r>
            <a:r>
              <a:rPr lang="en-GB" sz="16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Bladh</a:t>
            </a:r>
            <a:endParaRPr lang="en-GB" sz="1600" dirty="0">
              <a:effectLst/>
              <a:latin typeface="Times New Roman" panose="02020603050405020304" pitchFamily="18" charset="0"/>
              <a:ea typeface="Times New Roman" panose="02020603050405020304" pitchFamily="18" charset="0"/>
            </a:endParaRPr>
          </a:p>
          <a:p>
            <a:r>
              <a:rPr lang="en-GB" sz="16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Recontextualisation</a:t>
            </a: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Selecting and Expressing Geography’s ‘Big Ideas’</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Alaric Maude</a:t>
            </a:r>
            <a:endParaRPr lang="en-GB" sz="1600" dirty="0">
              <a:effectLst/>
              <a:latin typeface="Times New Roman" panose="02020603050405020304" pitchFamily="18" charset="0"/>
              <a:ea typeface="Times New Roman" panose="02020603050405020304" pitchFamily="18" charset="0"/>
            </a:endParaRPr>
          </a:p>
          <a:p>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Questioning </a:t>
            </a:r>
            <a:r>
              <a:rPr lang="en-GB" sz="16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Recontextualisation</a:t>
            </a: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Considering </a:t>
            </a:r>
            <a:r>
              <a:rPr lang="en-GB" sz="16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Recontextualisation’s</a:t>
            </a: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Geographies</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Matt Finn</a:t>
            </a:r>
            <a:endParaRPr lang="en-GB" sz="1600" dirty="0">
              <a:effectLst/>
              <a:latin typeface="Times New Roman" panose="02020603050405020304" pitchFamily="18" charset="0"/>
              <a:ea typeface="Times New Roman" panose="02020603050405020304" pitchFamily="18" charset="0"/>
            </a:endParaRPr>
          </a:p>
          <a:p>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Reflecting on Knowledge and Primary Geography</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Simon Catling</a:t>
            </a:r>
            <a:endParaRPr lang="en-GB" sz="1600" dirty="0">
              <a:effectLst/>
              <a:latin typeface="Times New Roman" panose="02020603050405020304" pitchFamily="18" charset="0"/>
              <a:ea typeface="Times New Roman" panose="02020603050405020304" pitchFamily="18" charset="0"/>
            </a:endParaRPr>
          </a:p>
          <a:p>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Call to View Disciplinary Knowledge Through the Lens of Geography Teachers’ Professional Practice</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Grace Healy</a:t>
            </a:r>
            <a:endParaRPr lang="en-GB" sz="1600" dirty="0">
              <a:effectLst/>
              <a:latin typeface="Times New Roman" panose="02020603050405020304" pitchFamily="18" charset="0"/>
              <a:ea typeface="Times New Roman" panose="02020603050405020304" pitchFamily="18" charset="0"/>
            </a:endParaRPr>
          </a:p>
          <a:p>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Role of Students in the </a:t>
            </a:r>
            <a:r>
              <a:rPr lang="en-GB" sz="16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Recontextualisation</a:t>
            </a: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Transformation of Powerful Knowledge: A Study of Sixth Form Geography Students</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Daniel </a:t>
            </a:r>
            <a:r>
              <a:rPr lang="en-GB" sz="16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Whittall</a:t>
            </a:r>
            <a:endParaRPr lang="en-GB" sz="1600" dirty="0">
              <a:effectLst/>
              <a:latin typeface="Times New Roman" panose="02020603050405020304" pitchFamily="18" charset="0"/>
              <a:ea typeface="Times New Roman" panose="02020603050405020304" pitchFamily="18" charset="0"/>
            </a:endParaRPr>
          </a:p>
          <a:p>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Practising Powerful Geographical Knowledge to Understand Interdependence</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Osvaldo </a:t>
            </a:r>
            <a:r>
              <a:rPr lang="en-GB" sz="16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Muñiz</a:t>
            </a:r>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Solari</a:t>
            </a:r>
            <a:endParaRPr lang="en-GB" sz="1600" dirty="0">
              <a:effectLst/>
              <a:latin typeface="Times New Roman" panose="02020603050405020304" pitchFamily="18" charset="0"/>
              <a:ea typeface="Times New Roman" panose="02020603050405020304" pitchFamily="18" charset="0"/>
            </a:endParaRPr>
          </a:p>
          <a:p>
            <a:r>
              <a:rPr lang="en-GB" sz="16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Recontextualisation</a:t>
            </a: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Continued: Designing and Evaluating Conceptual Learning in Geography Classes</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Pola </a:t>
            </a:r>
            <a:r>
              <a:rPr lang="en-GB" sz="16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Serwene</a:t>
            </a:r>
            <a:endParaRPr lang="en-GB" sz="1600" dirty="0">
              <a:effectLst/>
              <a:latin typeface="Times New Roman" panose="02020603050405020304" pitchFamily="18" charset="0"/>
              <a:ea typeface="Times New Roman" panose="02020603050405020304" pitchFamily="18" charset="0"/>
            </a:endParaRPr>
          </a:p>
          <a:p>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Teaching About Space and Place: Everyday Geographies of Young People Living in the Slums of Nairobi, Kenya</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Andreas Eberth</a:t>
            </a:r>
            <a:endParaRPr lang="en-GB" sz="1600" dirty="0">
              <a:effectLst/>
              <a:latin typeface="Times New Roman" panose="02020603050405020304" pitchFamily="18" charset="0"/>
              <a:ea typeface="Times New Roman" panose="02020603050405020304" pitchFamily="18" charset="0"/>
            </a:endParaRPr>
          </a:p>
          <a:p>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From Fast Fashion to Slow Fashion – Raising Awareness of Young People for Sustainable Production and Consumption</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Christiane Meyer, Christine </a:t>
            </a:r>
            <a:r>
              <a:rPr lang="en-GB" sz="16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Höbermann</a:t>
            </a:r>
            <a:endParaRPr lang="en-GB" sz="1600" dirty="0">
              <a:effectLst/>
              <a:latin typeface="Times New Roman" panose="02020603050405020304" pitchFamily="18" charset="0"/>
              <a:ea typeface="Times New Roman" panose="02020603050405020304" pitchFamily="18" charset="0"/>
            </a:endParaRPr>
          </a:p>
          <a:p>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Reflecting on Recontextualising Geography in Education</a:t>
            </a:r>
            <a:endParaRPr lang="en-GB" sz="1600" dirty="0">
              <a:effectLst/>
              <a:latin typeface="Times New Roman" panose="02020603050405020304" pitchFamily="18" charset="0"/>
              <a:ea typeface="Times New Roman" panose="02020603050405020304" pitchFamily="18" charset="0"/>
            </a:endParaRPr>
          </a:p>
          <a:p>
            <a:r>
              <a:rPr lang="en-GB"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Mary Fargher, David Mitchell, Emma Till</a:t>
            </a:r>
            <a:endParaRPr lang="en-GB" sz="16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9771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9"/>
            <a:ext cx="6491064" cy="1143000"/>
          </a:xfrm>
        </p:spPr>
        <p:txBody>
          <a:bodyPr>
            <a:normAutofit fontScale="90000"/>
          </a:bodyPr>
          <a:lstStyle/>
          <a:p>
            <a:r>
              <a:rPr lang="en-GB"/>
              <a:t>Contributions from Chapter Authors</a:t>
            </a:r>
          </a:p>
        </p:txBody>
      </p:sp>
      <p:sp>
        <p:nvSpPr>
          <p:cNvPr id="3" name="Content Placeholder 2"/>
          <p:cNvSpPr>
            <a:spLocks noGrp="1"/>
          </p:cNvSpPr>
          <p:nvPr>
            <p:ph idx="1"/>
          </p:nvPr>
        </p:nvSpPr>
        <p:spPr>
          <a:xfrm>
            <a:off x="3275856" y="1600201"/>
            <a:ext cx="5410944" cy="4525963"/>
          </a:xfrm>
        </p:spPr>
        <p:txBody>
          <a:bodyPr vert="horz" lIns="91440" tIns="45720" rIns="91440" bIns="45720" rtlCol="0" anchor="t">
            <a:normAutofit/>
          </a:bodyPr>
          <a:lstStyle/>
          <a:p>
            <a:pPr marL="0" indent="0">
              <a:buNone/>
            </a:pPr>
            <a:r>
              <a:rPr lang="en-GB" sz="2400" dirty="0"/>
              <a:t>1. Prof David Lambert ( University College London) builds on his Ch (2) written with Prof Tine Beneker (University of Utrecht) and Prof Gabriel Bladh (Karlstad University) with his contribution</a:t>
            </a:r>
            <a:r>
              <a:rPr lang="en-GB" sz="2400" b="1" dirty="0"/>
              <a:t> </a:t>
            </a:r>
            <a:r>
              <a:rPr lang="en-GB" sz="2400" b="1" dirty="0" err="1"/>
              <a:t>Recontextualisation</a:t>
            </a:r>
            <a:r>
              <a:rPr lang="en-GB" sz="2400" b="1" dirty="0"/>
              <a:t>   and Social Justice.</a:t>
            </a:r>
            <a:endParaRPr lang="en-GB" sz="2600" dirty="0">
              <a:ea typeface="+mj-ea"/>
              <a:cs typeface="Calibri"/>
            </a:endParaRPr>
          </a:p>
          <a:p>
            <a:pPr marL="0" indent="0">
              <a:buNone/>
            </a:pPr>
            <a:r>
              <a:rPr lang="en-GB" sz="2400" dirty="0">
                <a:ea typeface="+mj-ea"/>
                <a:cs typeface="+mj-cs"/>
              </a:rPr>
              <a:t>2. Prof </a:t>
            </a:r>
            <a:r>
              <a:rPr lang="en-GB" sz="2400" dirty="0">
                <a:solidFill>
                  <a:srgbClr val="000000"/>
                </a:solidFill>
                <a:ea typeface="+mj-ea"/>
                <a:cs typeface="+mj-cs"/>
              </a:rPr>
              <a:t>Osvaldo Muñiz Solari, (Texas State University) on his Ch 8 </a:t>
            </a:r>
            <a:r>
              <a:rPr lang="en-GB" sz="2400" b="1" dirty="0">
                <a:ea typeface="+mj-ea"/>
                <a:cs typeface="+mj-cs"/>
              </a:rPr>
              <a:t>Practising Powerful Geographical Knowledge to Understanding Interdependence. </a:t>
            </a:r>
            <a:endParaRPr lang="en-GB" sz="2400" b="1">
              <a:solidFill>
                <a:prstClr val="black"/>
              </a:solidFill>
              <a:ea typeface="+mj-ea"/>
              <a:cs typeface="Calibri"/>
            </a:endParaRPr>
          </a:p>
          <a:p>
            <a:endParaRPr lang="en-GB" sz="2900" b="1">
              <a:solidFill>
                <a:prstClr val="black"/>
              </a:solidFill>
              <a:ea typeface="+mj-ea"/>
              <a:cs typeface="+mj-cs"/>
            </a:endParaRPr>
          </a:p>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84784"/>
            <a:ext cx="324036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33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1.Recontextualisation and Social Justice</a:t>
            </a:r>
            <a:br>
              <a:rPr lang="en-GB" sz="3600" b="1" dirty="0">
                <a:cs typeface="Calibri"/>
              </a:rPr>
            </a:br>
            <a:r>
              <a:rPr lang="en-GB" sz="3600" i="1" dirty="0"/>
              <a:t>Prof</a:t>
            </a:r>
            <a:r>
              <a:rPr lang="en-GB" sz="3600" i="1" dirty="0">
                <a:cs typeface="Calibri"/>
              </a:rPr>
              <a:t> David Lambert (UCL)</a:t>
            </a:r>
          </a:p>
        </p:txBody>
      </p:sp>
      <p:sp>
        <p:nvSpPr>
          <p:cNvPr id="3" name="Content Placeholder 2"/>
          <p:cNvSpPr>
            <a:spLocks noGrp="1"/>
          </p:cNvSpPr>
          <p:nvPr>
            <p:ph idx="1"/>
          </p:nvPr>
        </p:nvSpPr>
        <p:spPr>
          <a:solidFill>
            <a:schemeClr val="accent1"/>
          </a:solidFill>
        </p:spPr>
        <p:txBody>
          <a:bodyPr vert="horz" lIns="91440" tIns="45720" rIns="91440" bIns="45720" rtlCol="0" anchor="t">
            <a:normAutofit/>
          </a:bodyPr>
          <a:lstStyle/>
          <a:p>
            <a:pPr marL="0" indent="0">
              <a:buNone/>
            </a:pPr>
            <a:r>
              <a:rPr lang="en-GB" sz="2800" i="1" dirty="0"/>
              <a:t>Prof David Lambert (building on Ch 2 with Prof Tine </a:t>
            </a:r>
            <a:r>
              <a:rPr lang="en-GB" sz="2800" i="1" dirty="0" err="1"/>
              <a:t>Beneker</a:t>
            </a:r>
            <a:r>
              <a:rPr lang="en-GB" sz="2800" i="1" dirty="0"/>
              <a:t> and Prof Gabriel </a:t>
            </a:r>
            <a:r>
              <a:rPr lang="en-GB" sz="2800" i="1" dirty="0" err="1"/>
              <a:t>Bladh</a:t>
            </a:r>
            <a:endParaRPr lang="en-GB" sz="2800" i="1" dirty="0"/>
          </a:p>
          <a:p>
            <a:pPr marL="0" indent="0">
              <a:buNone/>
            </a:pPr>
            <a:endParaRPr lang="en-GB" sz="2800" i="1" dirty="0">
              <a:cs typeface="Calibri"/>
            </a:endParaRPr>
          </a:p>
          <a:p>
            <a:pPr marL="0" indent="0">
              <a:buNone/>
            </a:pPr>
            <a:endParaRPr lang="en-GB" sz="2800" i="1" dirty="0">
              <a:cs typeface="Calibri"/>
            </a:endParaRPr>
          </a:p>
          <a:p>
            <a:pPr marL="0" indent="0">
              <a:buNone/>
            </a:pPr>
            <a:endParaRPr lang="en-GB" sz="2800" dirty="0">
              <a:cs typeface="Calibri"/>
            </a:endParaRPr>
          </a:p>
        </p:txBody>
      </p:sp>
      <p:pic>
        <p:nvPicPr>
          <p:cNvPr id="4" name="Online Media 3">
            <a:hlinkClick r:id="" action="ppaction://media"/>
            <a:extLst>
              <a:ext uri="{FF2B5EF4-FFF2-40B4-BE49-F238E27FC236}">
                <a16:creationId xmlns:a16="http://schemas.microsoft.com/office/drawing/2014/main" id="{B39C541F-BD1B-45E3-8F52-454B5ABBCEE7}"/>
              </a:ext>
            </a:extLst>
          </p:cNvPr>
          <p:cNvPicPr>
            <a:picLocks noRot="1" noChangeAspect="1"/>
          </p:cNvPicPr>
          <p:nvPr>
            <a:videoFile r:link="rId1"/>
          </p:nvPr>
        </p:nvPicPr>
        <p:blipFill>
          <a:blip r:embed="rId3"/>
          <a:stretch>
            <a:fillRect/>
          </a:stretch>
        </p:blipFill>
        <p:spPr>
          <a:xfrm>
            <a:off x="0" y="0"/>
            <a:ext cx="9144000" cy="6709144"/>
          </a:xfrm>
          <a:prstGeom prst="rect">
            <a:avLst/>
          </a:prstGeom>
        </p:spPr>
      </p:pic>
    </p:spTree>
    <p:extLst>
      <p:ext uri="{BB962C8B-B14F-4D97-AF65-F5344CB8AC3E}">
        <p14:creationId xmlns:p14="http://schemas.microsoft.com/office/powerpoint/2010/main" val="210940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mn-lt"/>
              </a:rPr>
              <a:t>2. Practising Powerful Geographical Knowledge to Understanding Interdependence. </a:t>
            </a:r>
            <a:br>
              <a:rPr lang="en-GB" sz="3200" b="1" dirty="0">
                <a:latin typeface="+mn-lt"/>
              </a:rPr>
            </a:br>
            <a:r>
              <a:rPr lang="en-GB" sz="2800" i="1" dirty="0">
                <a:latin typeface="+mn-lt"/>
              </a:rPr>
              <a:t>Prof </a:t>
            </a:r>
            <a:r>
              <a:rPr lang="en-GB" sz="2800" i="1" dirty="0">
                <a:solidFill>
                  <a:srgbClr val="000000"/>
                </a:solidFill>
                <a:effectLst/>
                <a:latin typeface="+mn-lt"/>
              </a:rPr>
              <a:t>Osvaldo Muñiz Solari, Texas State University</a:t>
            </a:r>
            <a:endParaRPr lang="en-GB" sz="2800" i="1" dirty="0">
              <a:latin typeface="+mn-lt"/>
            </a:endParaRP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endParaRPr lang="en-GB"/>
          </a:p>
          <a:p>
            <a:pPr marL="0" indent="0">
              <a:buNone/>
            </a:pPr>
            <a:endParaRPr lang="en-GB"/>
          </a:p>
          <a:p>
            <a:pPr marL="0" indent="0">
              <a:buNone/>
            </a:pPr>
            <a:endParaRPr lang="en-GB"/>
          </a:p>
          <a:p>
            <a:pPr marL="0" indent="0">
              <a:buNone/>
            </a:pPr>
            <a:endParaRPr lang="en-GB" dirty="0"/>
          </a:p>
          <a:p>
            <a:pPr marL="0" indent="0">
              <a:buNone/>
            </a:pPr>
            <a:endParaRPr lang="en-GB" dirty="0">
              <a:cs typeface="Calibri"/>
            </a:endParaRPr>
          </a:p>
          <a:p>
            <a:pPr marL="0" indent="0">
              <a:buNone/>
            </a:pPr>
            <a:endParaRPr lang="en-GB" dirty="0"/>
          </a:p>
          <a:p>
            <a:pPr marL="0" indent="0">
              <a:buNone/>
            </a:pPr>
            <a:endParaRPr lang="en-GB" dirty="0"/>
          </a:p>
          <a:p>
            <a:pPr marL="0" indent="0">
              <a:buNone/>
            </a:pPr>
            <a:r>
              <a:rPr lang="en-GB" dirty="0">
                <a:hlinkClick r:id="rId2"/>
              </a:rPr>
              <a:t>https://mediaflo.txstate.edu/Watch/z2P4Ena8</a:t>
            </a:r>
            <a:endParaRPr lang="en-GB">
              <a:cs typeface="Calibri"/>
            </a:endParaRPr>
          </a:p>
        </p:txBody>
      </p:sp>
      <p:pic>
        <p:nvPicPr>
          <p:cNvPr id="4" name="Picture 4" descr="Graphical user interface, text, application&#10;&#10;Description automatically generated">
            <a:extLst>
              <a:ext uri="{FF2B5EF4-FFF2-40B4-BE49-F238E27FC236}">
                <a16:creationId xmlns:a16="http://schemas.microsoft.com/office/drawing/2014/main" id="{A3E91E74-7174-46A8-ADFC-5663B9303039}"/>
              </a:ext>
            </a:extLst>
          </p:cNvPr>
          <p:cNvPicPr>
            <a:picLocks noChangeAspect="1"/>
          </p:cNvPicPr>
          <p:nvPr/>
        </p:nvPicPr>
        <p:blipFill>
          <a:blip r:embed="rId3"/>
          <a:stretch>
            <a:fillRect/>
          </a:stretch>
        </p:blipFill>
        <p:spPr>
          <a:xfrm>
            <a:off x="216666" y="1601693"/>
            <a:ext cx="8352620" cy="3737241"/>
          </a:xfrm>
          <a:prstGeom prst="rect">
            <a:avLst/>
          </a:prstGeom>
        </p:spPr>
      </p:pic>
    </p:spTree>
    <p:extLst>
      <p:ext uri="{BB962C8B-B14F-4D97-AF65-F5344CB8AC3E}">
        <p14:creationId xmlns:p14="http://schemas.microsoft.com/office/powerpoint/2010/main" val="64862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Questions</a:t>
            </a:r>
          </a:p>
        </p:txBody>
      </p:sp>
      <p:sp>
        <p:nvSpPr>
          <p:cNvPr id="8" name="Content Placeholder 7"/>
          <p:cNvSpPr>
            <a:spLocks noGrp="1"/>
          </p:cNvSpPr>
          <p:nvPr>
            <p:ph idx="1"/>
          </p:nvPr>
        </p:nvSpPr>
        <p:spPr>
          <a:xfrm>
            <a:off x="4601146" y="273052"/>
            <a:ext cx="4085654" cy="5853113"/>
          </a:xfrm>
        </p:spPr>
        <p:txBody>
          <a:bodyPr/>
          <a:lstStyle/>
          <a:p>
            <a:pPr marL="0" indent="0">
              <a:buNone/>
            </a:pPr>
            <a:endParaRPr lang="en-GB"/>
          </a:p>
          <a:p>
            <a:pPr marL="0" indent="0">
              <a:buNone/>
            </a:pPr>
            <a:endParaRPr lang="en-GB"/>
          </a:p>
          <a:p>
            <a:pPr marL="0" indent="0">
              <a:buNone/>
            </a:pPr>
            <a:endParaRPr lang="en-GB"/>
          </a:p>
          <a:p>
            <a:pPr marL="0" indent="0">
              <a:buNone/>
            </a:pPr>
            <a:r>
              <a:rPr lang="en-GB" sz="4400" b="1"/>
              <a:t>       Questions</a:t>
            </a:r>
          </a:p>
        </p:txBody>
      </p:sp>
      <p:sp>
        <p:nvSpPr>
          <p:cNvPr id="9" name="Text Placeholder 8"/>
          <p:cNvSpPr>
            <a:spLocks noGrp="1"/>
          </p:cNvSpPr>
          <p:nvPr>
            <p:ph type="body" sz="half" idx="2"/>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06375"/>
            <a:ext cx="4565650" cy="644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72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DEBE-B22C-449F-A39D-CA938313486D}"/>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3D06BBAF-836A-4E86-8F77-8E356000E57E}"/>
              </a:ext>
            </a:extLst>
          </p:cNvPr>
          <p:cNvSpPr>
            <a:spLocks noGrp="1"/>
          </p:cNvSpPr>
          <p:nvPr>
            <p:ph idx="1"/>
          </p:nvPr>
        </p:nvSpPr>
        <p:spPr/>
        <p:txBody>
          <a:bodyPr>
            <a:normAutofit fontScale="77500" lnSpcReduction="20000"/>
          </a:bodyPr>
          <a:lstStyle/>
          <a:p>
            <a:r>
              <a:rPr lang="en-GB" dirty="0"/>
              <a:t>Bernstein, B. (2000). </a:t>
            </a:r>
            <a:r>
              <a:rPr lang="en-GB" i="1" dirty="0"/>
              <a:t>Pedagogy, symbolic control, and identity: Theory, research, critique </a:t>
            </a:r>
            <a:r>
              <a:rPr lang="en-GB" dirty="0"/>
              <a:t>(Vol.5). Rowman &amp; Littlefield Publishers.</a:t>
            </a:r>
          </a:p>
          <a:p>
            <a:r>
              <a:rPr lang="en-GB" dirty="0"/>
              <a:t>Fargher, M, Mitchell, D. and Till, E. (eds). </a:t>
            </a:r>
            <a:r>
              <a:rPr lang="en-GB" i="1" dirty="0"/>
              <a:t>Recontextualising Geography in Education. </a:t>
            </a:r>
            <a:r>
              <a:rPr lang="en-GB" dirty="0"/>
              <a:t>Springer: Switzerland.</a:t>
            </a:r>
          </a:p>
          <a:p>
            <a:r>
              <a:rPr lang="en-GB" dirty="0"/>
              <a:t>Firth, R.(2017). ‘Recontextualising’ geography. </a:t>
            </a:r>
            <a:r>
              <a:rPr lang="en-GB" i="1" dirty="0"/>
              <a:t>International Research in Geographical and Environmental Education, 28</a:t>
            </a:r>
            <a:r>
              <a:rPr lang="en-GB" dirty="0"/>
              <a:t>(4), 257-261.</a:t>
            </a:r>
          </a:p>
          <a:p>
            <a:r>
              <a:rPr lang="en-GB" dirty="0"/>
              <a:t>Lambert, D. (2019). On the knotty question of ‘Recontextualising’ geography. </a:t>
            </a:r>
            <a:r>
              <a:rPr lang="en-GB" i="1" dirty="0"/>
              <a:t>International Research in Geographical and Environmental Education, </a:t>
            </a:r>
            <a:r>
              <a:rPr lang="en-GB" dirty="0"/>
              <a:t>28(4), 257-261.</a:t>
            </a:r>
          </a:p>
          <a:p>
            <a:r>
              <a:rPr lang="en-GB" dirty="0"/>
              <a:t>Matthews, J.A; &amp; Herbert, D.T. (2008). </a:t>
            </a:r>
            <a:r>
              <a:rPr lang="en-GB" i="1" dirty="0"/>
              <a:t>Geography: A very short introduction. </a:t>
            </a:r>
            <a:r>
              <a:rPr lang="en-GB" dirty="0"/>
              <a:t>Oxford University Press.</a:t>
            </a:r>
          </a:p>
        </p:txBody>
      </p:sp>
    </p:spTree>
    <p:extLst>
      <p:ext uri="{BB962C8B-B14F-4D97-AF65-F5344CB8AC3E}">
        <p14:creationId xmlns:p14="http://schemas.microsoft.com/office/powerpoint/2010/main" val="3300519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755</Words>
  <Application>Microsoft Office PowerPoint</Application>
  <PresentationFormat>On-screen Show (4:3)</PresentationFormat>
  <Paragraphs>67</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Contributions from Chapter Authors</vt:lpstr>
      <vt:lpstr>1.Recontextualisation and Social Justice Prof David Lambert (UCL)</vt:lpstr>
      <vt:lpstr>2. Practising Powerful Geographical Knowledge to Understanding Interdependence.  Prof Osvaldo Muñiz Solari, Texas State University</vt:lpstr>
      <vt:lpstr>Questions</vt:lpstr>
      <vt:lpstr>References</vt:lpstr>
    </vt:vector>
  </TitlesOfParts>
  <Company>JFS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Fargher</dc:creator>
  <cp:lastModifiedBy>Fargher, Mary</cp:lastModifiedBy>
  <cp:revision>26</cp:revision>
  <dcterms:created xsi:type="dcterms:W3CDTF">2022-01-26T10:45:07Z</dcterms:created>
  <dcterms:modified xsi:type="dcterms:W3CDTF">2022-03-09T17:18:39Z</dcterms:modified>
</cp:coreProperties>
</file>