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75" r:id="rId4"/>
    <p:sldId id="996" r:id="rId5"/>
    <p:sldId id="276" r:id="rId6"/>
    <p:sldId id="274" r:id="rId7"/>
    <p:sldId id="280" r:id="rId8"/>
    <p:sldId id="281" r:id="rId9"/>
    <p:sldId id="283" r:id="rId10"/>
    <p:sldId id="279" r:id="rId11"/>
    <p:sldId id="273" r:id="rId12"/>
    <p:sldId id="1000" r:id="rId13"/>
    <p:sldId id="1001" r:id="rId14"/>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hlBz+wxaHwfYZGBLyct7ewxmW+0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7"/>
    <p:restoredTop sz="75034"/>
  </p:normalViewPr>
  <p:slideViewPr>
    <p:cSldViewPr snapToGrid="0">
      <p:cViewPr varScale="1">
        <p:scale>
          <a:sx n="90" d="100"/>
          <a:sy n="90" d="100"/>
        </p:scale>
        <p:origin x="1208" y="184"/>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rozanahimaz/Documents/Research/DSA2023_Nigeria/DSApresentation/Figur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rozanahimaz/Documents/Research/DSA2023_Nigeria/DSApresentation/Figur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rozanahimaz/Documents/Research/DSA2023_Nigeria/DSApresentation/Figure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 of age group enrolled at school</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Sheet1!$C$2:$C$3</c:f>
              <c:strCache>
                <c:ptCount val="2"/>
                <c:pt idx="1">
                  <c:v>female</c:v>
                </c:pt>
              </c:strCache>
            </c:strRef>
          </c:tx>
          <c:spPr>
            <a:solidFill>
              <a:schemeClr val="accent1"/>
            </a:solidFill>
            <a:ln>
              <a:noFill/>
            </a:ln>
            <a:effectLst/>
          </c:spPr>
          <c:invertIfNegative val="0"/>
          <c:cat>
            <c:strRef>
              <c:f>Sheet1!$B$4:$B$5</c:f>
              <c:strCache>
                <c:ptCount val="2"/>
                <c:pt idx="0">
                  <c:v>ages 5-14</c:v>
                </c:pt>
                <c:pt idx="1">
                  <c:v>ages 15-18</c:v>
                </c:pt>
              </c:strCache>
            </c:strRef>
          </c:cat>
          <c:val>
            <c:numRef>
              <c:f>Sheet1!$C$4:$C$5</c:f>
              <c:numCache>
                <c:formatCode>General</c:formatCode>
                <c:ptCount val="2"/>
                <c:pt idx="0">
                  <c:v>85.16</c:v>
                </c:pt>
                <c:pt idx="1">
                  <c:v>60.7</c:v>
                </c:pt>
              </c:numCache>
            </c:numRef>
          </c:val>
          <c:extLst>
            <c:ext xmlns:c16="http://schemas.microsoft.com/office/drawing/2014/chart" uri="{C3380CC4-5D6E-409C-BE32-E72D297353CC}">
              <c16:uniqueId val="{00000000-598F-ED46-915C-6A9EF6202696}"/>
            </c:ext>
          </c:extLst>
        </c:ser>
        <c:ser>
          <c:idx val="1"/>
          <c:order val="1"/>
          <c:tx>
            <c:strRef>
              <c:f>Sheet1!$D$2:$D$3</c:f>
              <c:strCache>
                <c:ptCount val="2"/>
                <c:pt idx="1">
                  <c:v>male</c:v>
                </c:pt>
              </c:strCache>
            </c:strRef>
          </c:tx>
          <c:spPr>
            <a:solidFill>
              <a:schemeClr val="accent2"/>
            </a:solidFill>
            <a:ln>
              <a:noFill/>
            </a:ln>
            <a:effectLst/>
          </c:spPr>
          <c:invertIfNegative val="0"/>
          <c:cat>
            <c:strRef>
              <c:f>Sheet1!$B$4:$B$5</c:f>
              <c:strCache>
                <c:ptCount val="2"/>
                <c:pt idx="0">
                  <c:v>ages 5-14</c:v>
                </c:pt>
                <c:pt idx="1">
                  <c:v>ages 15-18</c:v>
                </c:pt>
              </c:strCache>
            </c:strRef>
          </c:cat>
          <c:val>
            <c:numRef>
              <c:f>Sheet1!$D$4:$D$5</c:f>
              <c:numCache>
                <c:formatCode>General</c:formatCode>
                <c:ptCount val="2"/>
                <c:pt idx="0">
                  <c:v>84.17</c:v>
                </c:pt>
                <c:pt idx="1">
                  <c:v>73</c:v>
                </c:pt>
              </c:numCache>
            </c:numRef>
          </c:val>
          <c:extLst>
            <c:ext xmlns:c16="http://schemas.microsoft.com/office/drawing/2014/chart" uri="{C3380CC4-5D6E-409C-BE32-E72D297353CC}">
              <c16:uniqueId val="{00000001-598F-ED46-915C-6A9EF6202696}"/>
            </c:ext>
          </c:extLst>
        </c:ser>
        <c:dLbls>
          <c:showLegendKey val="0"/>
          <c:showVal val="0"/>
          <c:showCatName val="0"/>
          <c:showSerName val="0"/>
          <c:showPercent val="0"/>
          <c:showBubbleSize val="0"/>
        </c:dLbls>
        <c:gapWidth val="219"/>
        <c:overlap val="-27"/>
        <c:axId val="1747461423"/>
        <c:axId val="1747837135"/>
      </c:barChart>
      <c:catAx>
        <c:axId val="1747461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47837135"/>
        <c:crosses val="autoZero"/>
        <c:auto val="1"/>
        <c:lblAlgn val="ctr"/>
        <c:lblOffset val="100"/>
        <c:noMultiLvlLbl val="0"/>
      </c:catAx>
      <c:valAx>
        <c:axId val="17478371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47461423"/>
        <c:crosses val="autoZero"/>
        <c:crossBetween val="between"/>
      </c:valAx>
      <c:spPr>
        <a:noFill/>
        <a:ln>
          <a:noFill/>
        </a:ln>
        <a:effectLst/>
      </c:spPr>
    </c:plotArea>
    <c:legend>
      <c:legendPos val="b"/>
      <c:layout>
        <c:manualLayout>
          <c:xMode val="edge"/>
          <c:yMode val="edge"/>
          <c:x val="0.39232436570428697"/>
          <c:y val="0.86440502314259893"/>
          <c:w val="0.21535104986876641"/>
          <c:h val="7.47050471150122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 of budget spent on education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Sheet1!$C$15:$C$16</c:f>
              <c:strCache>
                <c:ptCount val="2"/>
                <c:pt idx="1">
                  <c:v>female</c:v>
                </c:pt>
              </c:strCache>
            </c:strRef>
          </c:tx>
          <c:spPr>
            <a:solidFill>
              <a:schemeClr val="accent1"/>
            </a:solidFill>
            <a:ln>
              <a:noFill/>
            </a:ln>
            <a:effectLst/>
          </c:spPr>
          <c:invertIfNegative val="0"/>
          <c:cat>
            <c:strRef>
              <c:f>Sheet1!$B$17:$B$18</c:f>
              <c:strCache>
                <c:ptCount val="2"/>
                <c:pt idx="0">
                  <c:v>ages 5-14</c:v>
                </c:pt>
                <c:pt idx="1">
                  <c:v>ages 15-18</c:v>
                </c:pt>
              </c:strCache>
            </c:strRef>
          </c:cat>
          <c:val>
            <c:numRef>
              <c:f>Sheet1!$C$17:$C$18</c:f>
              <c:numCache>
                <c:formatCode>General</c:formatCode>
                <c:ptCount val="2"/>
                <c:pt idx="0">
                  <c:v>1.0349999999999999</c:v>
                </c:pt>
                <c:pt idx="1">
                  <c:v>2.8</c:v>
                </c:pt>
              </c:numCache>
            </c:numRef>
          </c:val>
          <c:extLst>
            <c:ext xmlns:c16="http://schemas.microsoft.com/office/drawing/2014/chart" uri="{C3380CC4-5D6E-409C-BE32-E72D297353CC}">
              <c16:uniqueId val="{00000000-E719-5C47-ACA6-65A26B11B587}"/>
            </c:ext>
          </c:extLst>
        </c:ser>
        <c:ser>
          <c:idx val="1"/>
          <c:order val="1"/>
          <c:tx>
            <c:strRef>
              <c:f>Sheet1!$D$15:$D$16</c:f>
              <c:strCache>
                <c:ptCount val="2"/>
                <c:pt idx="1">
                  <c:v>male</c:v>
                </c:pt>
              </c:strCache>
            </c:strRef>
          </c:tx>
          <c:spPr>
            <a:solidFill>
              <a:schemeClr val="accent2"/>
            </a:solidFill>
            <a:ln>
              <a:noFill/>
            </a:ln>
            <a:effectLst/>
          </c:spPr>
          <c:invertIfNegative val="0"/>
          <c:cat>
            <c:strRef>
              <c:f>Sheet1!$B$17:$B$18</c:f>
              <c:strCache>
                <c:ptCount val="2"/>
                <c:pt idx="0">
                  <c:v>ages 5-14</c:v>
                </c:pt>
                <c:pt idx="1">
                  <c:v>ages 15-18</c:v>
                </c:pt>
              </c:strCache>
            </c:strRef>
          </c:cat>
          <c:val>
            <c:numRef>
              <c:f>Sheet1!$D$17:$D$18</c:f>
              <c:numCache>
                <c:formatCode>General</c:formatCode>
                <c:ptCount val="2"/>
                <c:pt idx="0">
                  <c:v>0.9</c:v>
                </c:pt>
                <c:pt idx="1">
                  <c:v>2.5</c:v>
                </c:pt>
              </c:numCache>
            </c:numRef>
          </c:val>
          <c:extLst>
            <c:ext xmlns:c16="http://schemas.microsoft.com/office/drawing/2014/chart" uri="{C3380CC4-5D6E-409C-BE32-E72D297353CC}">
              <c16:uniqueId val="{00000001-E719-5C47-ACA6-65A26B11B587}"/>
            </c:ext>
          </c:extLst>
        </c:ser>
        <c:dLbls>
          <c:showLegendKey val="0"/>
          <c:showVal val="0"/>
          <c:showCatName val="0"/>
          <c:showSerName val="0"/>
          <c:showPercent val="0"/>
          <c:showBubbleSize val="0"/>
        </c:dLbls>
        <c:gapWidth val="219"/>
        <c:overlap val="-27"/>
        <c:axId val="1353449023"/>
        <c:axId val="1759396431"/>
      </c:barChart>
      <c:catAx>
        <c:axId val="1353449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59396431"/>
        <c:crosses val="autoZero"/>
        <c:auto val="1"/>
        <c:lblAlgn val="ctr"/>
        <c:lblOffset val="100"/>
        <c:noMultiLvlLbl val="0"/>
      </c:catAx>
      <c:valAx>
        <c:axId val="17593964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3449023"/>
        <c:crosses val="autoZero"/>
        <c:crossBetween val="between"/>
      </c:valAx>
      <c:spPr>
        <a:noFill/>
        <a:ln>
          <a:noFill/>
        </a:ln>
        <a:effectLst/>
      </c:spPr>
    </c:plotArea>
    <c:legend>
      <c:legendPos val="b"/>
      <c:layout>
        <c:manualLayout>
          <c:xMode val="edge"/>
          <c:yMode val="edge"/>
          <c:x val="0.39134435089569325"/>
          <c:y val="0.91879630200242302"/>
          <c:w val="0.23554022689333354"/>
          <c:h val="7.215569406205149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Education</a:t>
            </a:r>
            <a:r>
              <a:rPr lang="en-GB" baseline="0"/>
              <a:t> spending by category</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Sheet1!$C$29</c:f>
              <c:strCache>
                <c:ptCount val="1"/>
                <c:pt idx="0">
                  <c:v>female</c:v>
                </c:pt>
              </c:strCache>
            </c:strRef>
          </c:tx>
          <c:spPr>
            <a:solidFill>
              <a:schemeClr val="accent1"/>
            </a:solidFill>
            <a:ln>
              <a:noFill/>
            </a:ln>
            <a:effectLst/>
          </c:spPr>
          <c:invertIfNegative val="0"/>
          <c:cat>
            <c:strRef>
              <c:f>Sheet1!$B$30:$B$36</c:f>
              <c:strCache>
                <c:ptCount val="7"/>
                <c:pt idx="0">
                  <c:v>tuition</c:v>
                </c:pt>
                <c:pt idx="1">
                  <c:v>afterschool</c:v>
                </c:pt>
                <c:pt idx="2">
                  <c:v>books</c:v>
                </c:pt>
                <c:pt idx="3">
                  <c:v>uniform</c:v>
                </c:pt>
                <c:pt idx="4">
                  <c:v>boardingfees</c:v>
                </c:pt>
                <c:pt idx="5">
                  <c:v>transport</c:v>
                </c:pt>
                <c:pt idx="6">
                  <c:v>PTA and other fees</c:v>
                </c:pt>
              </c:strCache>
            </c:strRef>
          </c:cat>
          <c:val>
            <c:numRef>
              <c:f>Sheet1!$C$30:$C$36</c:f>
              <c:numCache>
                <c:formatCode>General</c:formatCode>
                <c:ptCount val="7"/>
                <c:pt idx="0">
                  <c:v>0.30585069999999998</c:v>
                </c:pt>
                <c:pt idx="1">
                  <c:v>4.1888799999999997E-2</c:v>
                </c:pt>
                <c:pt idx="2">
                  <c:v>0.33937440000000002</c:v>
                </c:pt>
                <c:pt idx="3">
                  <c:v>0.30487370000000003</c:v>
                </c:pt>
                <c:pt idx="4">
                  <c:v>5.1702100000000001E-2</c:v>
                </c:pt>
                <c:pt idx="5">
                  <c:v>2.34965E-2</c:v>
                </c:pt>
                <c:pt idx="6">
                  <c:v>0.27050079999999999</c:v>
                </c:pt>
              </c:numCache>
            </c:numRef>
          </c:val>
          <c:extLst>
            <c:ext xmlns:c16="http://schemas.microsoft.com/office/drawing/2014/chart" uri="{C3380CC4-5D6E-409C-BE32-E72D297353CC}">
              <c16:uniqueId val="{00000000-1656-814A-B0AB-67C8EA6D5F19}"/>
            </c:ext>
          </c:extLst>
        </c:ser>
        <c:ser>
          <c:idx val="1"/>
          <c:order val="1"/>
          <c:tx>
            <c:strRef>
              <c:f>Sheet1!$D$29</c:f>
              <c:strCache>
                <c:ptCount val="1"/>
                <c:pt idx="0">
                  <c:v>male</c:v>
                </c:pt>
              </c:strCache>
            </c:strRef>
          </c:tx>
          <c:spPr>
            <a:solidFill>
              <a:schemeClr val="accent2"/>
            </a:solidFill>
            <a:ln>
              <a:noFill/>
            </a:ln>
            <a:effectLst/>
          </c:spPr>
          <c:invertIfNegative val="0"/>
          <c:cat>
            <c:strRef>
              <c:f>Sheet1!$B$30:$B$36</c:f>
              <c:strCache>
                <c:ptCount val="7"/>
                <c:pt idx="0">
                  <c:v>tuition</c:v>
                </c:pt>
                <c:pt idx="1">
                  <c:v>afterschool</c:v>
                </c:pt>
                <c:pt idx="2">
                  <c:v>books</c:v>
                </c:pt>
                <c:pt idx="3">
                  <c:v>uniform</c:v>
                </c:pt>
                <c:pt idx="4">
                  <c:v>boardingfees</c:v>
                </c:pt>
                <c:pt idx="5">
                  <c:v>transport</c:v>
                </c:pt>
                <c:pt idx="6">
                  <c:v>PTA and other fees</c:v>
                </c:pt>
              </c:strCache>
            </c:strRef>
          </c:cat>
          <c:val>
            <c:numRef>
              <c:f>Sheet1!$D$30:$D$36</c:f>
              <c:numCache>
                <c:formatCode>General</c:formatCode>
                <c:ptCount val="7"/>
                <c:pt idx="0">
                  <c:v>0.28774080000000002</c:v>
                </c:pt>
                <c:pt idx="1">
                  <c:v>3.2172100000000002E-2</c:v>
                </c:pt>
                <c:pt idx="2">
                  <c:v>0.31335049999999998</c:v>
                </c:pt>
                <c:pt idx="3">
                  <c:v>0.26972819999999997</c:v>
                </c:pt>
                <c:pt idx="4">
                  <c:v>4.2493099999999999E-2</c:v>
                </c:pt>
                <c:pt idx="5">
                  <c:v>2.4853699999999999E-2</c:v>
                </c:pt>
                <c:pt idx="6">
                  <c:v>0.25167060000000002</c:v>
                </c:pt>
              </c:numCache>
            </c:numRef>
          </c:val>
          <c:extLst>
            <c:ext xmlns:c16="http://schemas.microsoft.com/office/drawing/2014/chart" uri="{C3380CC4-5D6E-409C-BE32-E72D297353CC}">
              <c16:uniqueId val="{00000001-1656-814A-B0AB-67C8EA6D5F19}"/>
            </c:ext>
          </c:extLst>
        </c:ser>
        <c:dLbls>
          <c:showLegendKey val="0"/>
          <c:showVal val="0"/>
          <c:showCatName val="0"/>
          <c:showSerName val="0"/>
          <c:showPercent val="0"/>
          <c:showBubbleSize val="0"/>
        </c:dLbls>
        <c:gapWidth val="219"/>
        <c:overlap val="-27"/>
        <c:axId val="1358725120"/>
        <c:axId val="1358044192"/>
      </c:barChart>
      <c:catAx>
        <c:axId val="1358725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8044192"/>
        <c:crosses val="autoZero"/>
        <c:auto val="1"/>
        <c:lblAlgn val="ctr"/>
        <c:lblOffset val="100"/>
        <c:noMultiLvlLbl val="0"/>
      </c:catAx>
      <c:valAx>
        <c:axId val="1358044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8725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8475" cy="46513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338" y="0"/>
            <a:ext cx="3038475" cy="46513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675" y="4416425"/>
            <a:ext cx="5607050" cy="41830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3038475" cy="4651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338" y="8829675"/>
            <a:ext cx="3038475"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notes"/>
          <p:cNvSpPr txBox="1">
            <a:spLocks noGrp="1"/>
          </p:cNvSpPr>
          <p:nvPr>
            <p:ph type="body" idx="1"/>
          </p:nvPr>
        </p:nvSpPr>
        <p:spPr>
          <a:xfrm>
            <a:off x="701675" y="4416425"/>
            <a:ext cx="5607050" cy="418306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7" name="Google Shape;57;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133826c875_0_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133826c875_0_0:notes"/>
          <p:cNvSpPr txBox="1">
            <a:spLocks noGrp="1"/>
          </p:cNvSpPr>
          <p:nvPr>
            <p:ph type="body" idx="1"/>
          </p:nvPr>
        </p:nvSpPr>
        <p:spPr>
          <a:xfrm>
            <a:off x="701675" y="4416425"/>
            <a:ext cx="5607000" cy="4183200"/>
          </a:xfrm>
          <a:prstGeom prst="rect">
            <a:avLst/>
          </a:prstGeom>
        </p:spPr>
        <p:txBody>
          <a:bodyPr spcFirstLastPara="1" wrap="square" lIns="91425" tIns="45700" rIns="91425" bIns="45700" anchor="t" anchorCtr="0">
            <a:noAutofit/>
          </a:bodyPr>
          <a:lstStyle/>
          <a:p>
            <a:pPr marL="998538" indent="-457200">
              <a:spcBef>
                <a:spcPts val="1200"/>
              </a:spcBef>
            </a:pPr>
            <a:r>
              <a:rPr lang="en-GB" sz="1200" dirty="0">
                <a:solidFill>
                  <a:schemeClr val="tx1"/>
                </a:solidFill>
                <a:latin typeface="Calibri" panose="020F0502020204030204" pitchFamily="34" charset="0"/>
                <a:cs typeface="Calibri" panose="020F0502020204030204" pitchFamily="34" charset="0"/>
              </a:rPr>
              <a:t>The results subject to robustness checks and further investigation as to pathways in which these effects occur.  It could be related to household coping strategies, the income effect, health, local environment and other reasons.  </a:t>
            </a:r>
          </a:p>
        </p:txBody>
      </p:sp>
      <p:sp>
        <p:nvSpPr>
          <p:cNvPr id="64" name="Google Shape;64;g2133826c875_0_0:notes"/>
          <p:cNvSpPr txBox="1">
            <a:spLocks noGrp="1"/>
          </p:cNvSpPr>
          <p:nvPr>
            <p:ph type="sldNum" idx="12"/>
          </p:nvPr>
        </p:nvSpPr>
        <p:spPr>
          <a:xfrm>
            <a:off x="3970338" y="8829675"/>
            <a:ext cx="3038400" cy="4650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10</a:t>
            </a:fld>
            <a:endParaRPr/>
          </a:p>
        </p:txBody>
      </p:sp>
    </p:spTree>
    <p:extLst>
      <p:ext uri="{BB962C8B-B14F-4D97-AF65-F5344CB8AC3E}">
        <p14:creationId xmlns:p14="http://schemas.microsoft.com/office/powerpoint/2010/main" val="3246339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9:notes"/>
          <p:cNvSpPr txBox="1">
            <a:spLocks noGrp="1"/>
          </p:cNvSpPr>
          <p:nvPr>
            <p:ph type="body" idx="1"/>
          </p:nvPr>
        </p:nvSpPr>
        <p:spPr>
          <a:xfrm>
            <a:off x="701675" y="4416425"/>
            <a:ext cx="5607050" cy="418306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ki</a:t>
            </a:r>
            <a:endParaRPr dirty="0"/>
          </a:p>
        </p:txBody>
      </p:sp>
      <p:sp>
        <p:nvSpPr>
          <p:cNvPr id="220" name="Google Shape;220;p1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smtClean="0">
                <a:solidFill>
                  <a:schemeClr val="dk1"/>
                </a:solidFill>
                <a:latin typeface="Arial"/>
                <a:ea typeface="Arial"/>
                <a:cs typeface="Arial"/>
                <a:sym typeface="Arial"/>
              </a:rPr>
              <a:t>13</a:t>
            </a:fld>
            <a:endParaRPr lang="en-GB"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716157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133826c875_0_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133826c875_0_0:notes"/>
          <p:cNvSpPr txBox="1">
            <a:spLocks noGrp="1"/>
          </p:cNvSpPr>
          <p:nvPr>
            <p:ph type="body" idx="1"/>
          </p:nvPr>
        </p:nvSpPr>
        <p:spPr>
          <a:xfrm>
            <a:off x="701675" y="4416425"/>
            <a:ext cx="5607000" cy="41832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dirty="0">
                <a:solidFill>
                  <a:schemeClr val="tx1"/>
                </a:solidFill>
                <a:latin typeface="Calibri" panose="020F0502020204030204" pitchFamily="34" charset="0"/>
                <a:cs typeface="Calibri" panose="020F0502020204030204" pitchFamily="34" charset="0"/>
              </a:rPr>
              <a:t>Severe droughts and floods have increased in intensity and frequency in recent times, and African nations are no exception. </a:t>
            </a:r>
            <a:r>
              <a:rPr lang="en-GB" sz="1200" kern="1200" dirty="0">
                <a:solidFill>
                  <a:schemeClr val="tx1"/>
                </a:solidFill>
                <a:effectLst/>
                <a:latin typeface="+mn-lt"/>
                <a:ea typeface="+mn-ea"/>
                <a:cs typeface="+mn-cs"/>
              </a:rPr>
              <a:t>Such extreme weather events can worsen existing inequalities and there are discussions around this area often based on aggregate data at the country level for example.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kern="1200" dirty="0">
                <a:solidFill>
                  <a:schemeClr val="tx1"/>
                </a:solidFill>
                <a:effectLst/>
                <a:latin typeface="+mn-lt"/>
                <a:ea typeface="+mn-ea"/>
                <a:cs typeface="+mn-cs"/>
              </a:rPr>
              <a:t>But in order to address aggregate inequalities we need to look at the roots that start within a household- the relative bargain power of members, how household decisions are made, conflict and cooperation between household members and implicit and explicit rules of the game and how these can result in resource distribution within the household and subsequent outcomes.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kern="1200" dirty="0">
                <a:solidFill>
                  <a:schemeClr val="tx1"/>
                </a:solidFill>
                <a:effectLst/>
                <a:latin typeface="+mn-lt"/>
                <a:ea typeface="+mn-ea"/>
                <a:cs typeface="+mn-cs"/>
              </a:rPr>
              <a:t>There is very little empirical evidence about how education resources are allocated within a household between boys and girls, and even less on resource allocation in times of droughts and floods.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kern="1200" dirty="0">
                <a:solidFill>
                  <a:schemeClr val="tx1"/>
                </a:solidFill>
                <a:effectLst/>
                <a:latin typeface="+mn-lt"/>
                <a:ea typeface="+mn-ea"/>
                <a:cs typeface="+mn-cs"/>
              </a:rPr>
              <a:t>This paper contributes to this literature by </a:t>
            </a:r>
            <a:r>
              <a:rPr lang="en-GB" sz="1200" kern="1200" dirty="0">
                <a:solidFill>
                  <a:schemeClr val="tx1"/>
                </a:solidFill>
                <a:effectLst/>
                <a:latin typeface="Calibri" panose="020F0502020204030204" pitchFamily="34" charset="0"/>
                <a:ea typeface="+mn-ea"/>
                <a:cs typeface="Calibri" panose="020F0502020204030204" pitchFamily="34" charset="0"/>
              </a:rPr>
              <a:t>looking at </a:t>
            </a:r>
            <a:r>
              <a:rPr lang="en-GB" sz="1200" dirty="0">
                <a:solidFill>
                  <a:schemeClr val="tx1"/>
                </a:solidFill>
                <a:latin typeface="Calibri" panose="020F0502020204030204" pitchFamily="34" charset="0"/>
                <a:cs typeface="Calibri" panose="020F0502020204030204" pitchFamily="34" charset="0"/>
              </a:rPr>
              <a:t>school enrolment and education spending among 5-18 year olds in Malawi from 2010 to 2019.  A household’s s</a:t>
            </a:r>
            <a:r>
              <a:rPr lang="en-GB" dirty="0"/>
              <a:t>chool enrolment decision is essentially a reflection of choices and decisions about time-use. Spending on schooling once enrolled, is about allocating money, the household budget.</a:t>
            </a:r>
            <a:endParaRPr dirty="0"/>
          </a:p>
        </p:txBody>
      </p:sp>
      <p:sp>
        <p:nvSpPr>
          <p:cNvPr id="64" name="Google Shape;64;g2133826c875_0_0:notes"/>
          <p:cNvSpPr txBox="1">
            <a:spLocks noGrp="1"/>
          </p:cNvSpPr>
          <p:nvPr>
            <p:ph type="sldNum" idx="12"/>
          </p:nvPr>
        </p:nvSpPr>
        <p:spPr>
          <a:xfrm>
            <a:off x="3970338" y="8829675"/>
            <a:ext cx="3038400" cy="4650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133826c875_0_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133826c875_0_0:notes"/>
          <p:cNvSpPr txBox="1">
            <a:spLocks noGrp="1"/>
          </p:cNvSpPr>
          <p:nvPr>
            <p:ph type="body" idx="1"/>
          </p:nvPr>
        </p:nvSpPr>
        <p:spPr>
          <a:xfrm>
            <a:off x="701675" y="4416425"/>
            <a:ext cx="5607000" cy="4183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sz="1200" kern="1200" dirty="0">
                <a:solidFill>
                  <a:schemeClr val="tx1"/>
                </a:solidFill>
                <a:effectLst/>
                <a:latin typeface="+mn-lt"/>
                <a:ea typeface="+mn-ea"/>
                <a:cs typeface="+mn-cs"/>
              </a:rPr>
              <a:t>So what do we know so far from the economics literature about education resource allocation within a household? I shall only focus on the empirical evidence based on publications in peer reviewed journals.  </a:t>
            </a:r>
          </a:p>
          <a:p>
            <a:pPr marL="0" lvl="0" indent="0" algn="l" rtl="0">
              <a:spcBef>
                <a:spcPts val="0"/>
              </a:spcBef>
              <a:spcAft>
                <a:spcPts val="0"/>
              </a:spcAft>
              <a:buNone/>
            </a:pPr>
            <a:endParaRPr lang="en-GB" sz="1200" kern="1200" dirty="0">
              <a:solidFill>
                <a:schemeClr val="tx1"/>
              </a:solidFill>
              <a:effectLst/>
              <a:latin typeface="+mn-lt"/>
              <a:ea typeface="+mn-ea"/>
              <a:cs typeface="+mn-cs"/>
            </a:endParaRPr>
          </a:p>
          <a:p>
            <a:pPr marL="0" lvl="0" indent="0" algn="l" rtl="0">
              <a:spcBef>
                <a:spcPts val="0"/>
              </a:spcBef>
              <a:spcAft>
                <a:spcPts val="0"/>
              </a:spcAft>
              <a:buNone/>
            </a:pPr>
            <a:r>
              <a:rPr lang="en-GB" sz="1200" kern="1200" dirty="0">
                <a:solidFill>
                  <a:schemeClr val="tx1"/>
                </a:solidFill>
                <a:effectLst/>
                <a:latin typeface="+mn-lt"/>
                <a:ea typeface="+mn-ea"/>
                <a:cs typeface="+mn-cs"/>
              </a:rPr>
              <a:t>First, its hard to estimate how resources are allocated within a household.  Part of the reason is because of the lack of individual information on how much is spent on whom.  Most work is based therefore on household level data, with within household differences measured indirectly, looking at how the budget share on education for a household as a whole changes when you add an extra girl in a </a:t>
            </a:r>
            <a:r>
              <a:rPr lang="en-GB" sz="1200" kern="1200" dirty="0" err="1">
                <a:solidFill>
                  <a:schemeClr val="tx1"/>
                </a:solidFill>
                <a:effectLst/>
                <a:latin typeface="+mn-lt"/>
                <a:ea typeface="+mn-ea"/>
                <a:cs typeface="+mn-cs"/>
              </a:rPr>
              <a:t>particuar</a:t>
            </a:r>
            <a:r>
              <a:rPr lang="en-GB" sz="1200" kern="1200" dirty="0">
                <a:solidFill>
                  <a:schemeClr val="tx1"/>
                </a:solidFill>
                <a:effectLst/>
                <a:latin typeface="+mn-lt"/>
                <a:ea typeface="+mn-ea"/>
                <a:cs typeface="+mn-cs"/>
              </a:rPr>
              <a:t> age category, say age 5-10 versus a boy.  There are modelling challenges that arise because spending on education depends on whether a child is enrolled at school in the first place, and these are addressed by hurdle models.</a:t>
            </a:r>
          </a:p>
          <a:p>
            <a:pPr marL="0" lvl="0" indent="0" algn="l" rtl="0">
              <a:spcBef>
                <a:spcPts val="0"/>
              </a:spcBef>
              <a:spcAft>
                <a:spcPts val="0"/>
              </a:spcAft>
              <a:buNone/>
            </a:pPr>
            <a:endParaRPr lang="en-GB" sz="1200" kern="1200" dirty="0">
              <a:solidFill>
                <a:schemeClr val="tx1"/>
              </a:solidFill>
              <a:effectLst/>
              <a:latin typeface="+mn-lt"/>
              <a:ea typeface="+mn-ea"/>
              <a:cs typeface="+mn-cs"/>
            </a:endParaRPr>
          </a:p>
          <a:p>
            <a:pPr marL="0" lvl="0" indent="0" algn="l" rtl="0">
              <a:spcBef>
                <a:spcPts val="0"/>
              </a:spcBef>
              <a:spcAft>
                <a:spcPts val="0"/>
              </a:spcAft>
              <a:buNone/>
            </a:pPr>
            <a:r>
              <a:rPr lang="en-GB" sz="1200" kern="1200" dirty="0">
                <a:solidFill>
                  <a:schemeClr val="tx1"/>
                </a:solidFill>
                <a:effectLst/>
                <a:latin typeface="+mn-lt"/>
                <a:ea typeface="+mn-ea"/>
                <a:cs typeface="+mn-cs"/>
              </a:rPr>
              <a:t>Most of the available evidence is for Asia. Pro-male biases in enrolment and/or education spending is often noted in India and Pakistan. But this isn’t always the case- In Sri Lanka the bias is reversed, with </a:t>
            </a:r>
            <a:r>
              <a:rPr lang="en-GB" sz="1200" kern="1200" dirty="0" err="1">
                <a:solidFill>
                  <a:schemeClr val="tx1"/>
                </a:solidFill>
                <a:effectLst/>
                <a:latin typeface="+mn-lt"/>
                <a:ea typeface="+mn-ea"/>
                <a:cs typeface="+mn-cs"/>
              </a:rPr>
              <a:t>housheolds</a:t>
            </a:r>
            <a:r>
              <a:rPr lang="en-GB" sz="1200" kern="1200" dirty="0">
                <a:solidFill>
                  <a:schemeClr val="tx1"/>
                </a:solidFill>
                <a:effectLst/>
                <a:latin typeface="+mn-lt"/>
                <a:ea typeface="+mn-ea"/>
                <a:cs typeface="+mn-cs"/>
              </a:rPr>
              <a:t> spending more on girls in rural areas in the run up to important public examinations.  This type of pro-female bias has been noted in Thailand as well. Recent work for Bangladesh shows that the bias is pro-female in term of enrolment but pro-male in terms of spending.</a:t>
            </a:r>
          </a:p>
          <a:p>
            <a:pPr marL="0" lvl="0" indent="0" algn="l" rtl="0">
              <a:spcBef>
                <a:spcPts val="0"/>
              </a:spcBef>
              <a:spcAft>
                <a:spcPts val="0"/>
              </a:spcAft>
              <a:buNone/>
            </a:pPr>
            <a:endParaRPr lang="en-GB" sz="1200" kern="1200" dirty="0">
              <a:solidFill>
                <a:schemeClr val="tx1"/>
              </a:solidFill>
              <a:effectLst/>
              <a:latin typeface="+mn-lt"/>
              <a:ea typeface="+mn-ea"/>
              <a:cs typeface="+mn-cs"/>
            </a:endParaRPr>
          </a:p>
          <a:p>
            <a:pPr marL="0" lvl="0" indent="0" algn="l" rtl="0">
              <a:spcBef>
                <a:spcPts val="0"/>
              </a:spcBef>
              <a:spcAft>
                <a:spcPts val="0"/>
              </a:spcAft>
              <a:buNone/>
            </a:pPr>
            <a:r>
              <a:rPr lang="en-GB" sz="1200" kern="1200" dirty="0">
                <a:solidFill>
                  <a:schemeClr val="tx1"/>
                </a:solidFill>
                <a:effectLst/>
                <a:latin typeface="+mn-lt"/>
                <a:ea typeface="+mn-ea"/>
                <a:cs typeface="+mn-cs"/>
              </a:rPr>
              <a:t>What is more interested perhaps is why such biases arise.  It isn’t always discrimination or favouritism within a household.  Sometimes </a:t>
            </a:r>
            <a:r>
              <a:rPr lang="en-GB" sz="1200" kern="1200" dirty="0" err="1">
                <a:solidFill>
                  <a:schemeClr val="tx1"/>
                </a:solidFill>
                <a:effectLst/>
                <a:latin typeface="+mn-lt"/>
                <a:ea typeface="+mn-ea"/>
                <a:cs typeface="+mn-cs"/>
              </a:rPr>
              <a:t>cultureal</a:t>
            </a:r>
            <a:r>
              <a:rPr lang="en-GB" sz="1200" kern="1200" dirty="0">
                <a:solidFill>
                  <a:schemeClr val="tx1"/>
                </a:solidFill>
                <a:effectLst/>
                <a:latin typeface="+mn-lt"/>
                <a:ea typeface="+mn-ea"/>
                <a:cs typeface="+mn-cs"/>
              </a:rPr>
              <a:t> norms are such that parents choose to invest in different assets for boys versus girls, such as gold and </a:t>
            </a:r>
            <a:r>
              <a:rPr lang="en-GB" sz="1200" kern="1200" dirty="0" err="1">
                <a:solidFill>
                  <a:schemeClr val="tx1"/>
                </a:solidFill>
                <a:effectLst/>
                <a:latin typeface="+mn-lt"/>
                <a:ea typeface="+mn-ea"/>
                <a:cs typeface="+mn-cs"/>
              </a:rPr>
              <a:t>jeweelery</a:t>
            </a:r>
            <a:r>
              <a:rPr lang="en-GB" sz="1200" kern="1200" dirty="0">
                <a:solidFill>
                  <a:schemeClr val="tx1"/>
                </a:solidFill>
                <a:effectLst/>
                <a:latin typeface="+mn-lt"/>
                <a:ea typeface="+mn-ea"/>
                <a:cs typeface="+mn-cs"/>
              </a:rPr>
              <a:t> for women but education for boys.  In some cases the </a:t>
            </a:r>
            <a:r>
              <a:rPr lang="en-GB" sz="1200" kern="1200" dirty="0" err="1">
                <a:solidFill>
                  <a:schemeClr val="tx1"/>
                </a:solidFill>
                <a:effectLst/>
                <a:latin typeface="+mn-lt"/>
                <a:ea typeface="+mn-ea"/>
                <a:cs typeface="+mn-cs"/>
              </a:rPr>
              <a:t>hosuehod</a:t>
            </a:r>
            <a:r>
              <a:rPr lang="en-GB" sz="1200" kern="1200" dirty="0">
                <a:solidFill>
                  <a:schemeClr val="tx1"/>
                </a:solidFill>
                <a:effectLst/>
                <a:latin typeface="+mn-lt"/>
                <a:ea typeface="+mn-ea"/>
                <a:cs typeface="+mn-cs"/>
              </a:rPr>
              <a:t> allocation choice is a response to what happens in the labour market.  Sometimes it is linked to norms about who will support them financially in their old age.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There is very little empirical economic work on within household resource allocation difference in </a:t>
            </a:r>
            <a:r>
              <a:rPr lang="en-GB" sz="1800" dirty="0">
                <a:effectLst/>
                <a:latin typeface="CMR10"/>
                <a:ea typeface="Times New Roman" panose="02020603050405020304" pitchFamily="18" charset="0"/>
              </a:rPr>
              <a:t>Africa and available work is not conclusive. Ranging from no biases to some evidence of pro boy or pro girl bias.  So overall, the existing literature shows that the bias, if it exists, is context specific.</a:t>
            </a:r>
            <a:endParaRPr lang="en-GB" sz="1800" dirty="0">
              <a:effectLst/>
              <a:latin typeface="Times New Roman" panose="02020603050405020304" pitchFamily="18" charset="0"/>
              <a:ea typeface="Times New Roman" panose="02020603050405020304" pitchFamily="18" charset="0"/>
            </a:endParaRPr>
          </a:p>
        </p:txBody>
      </p:sp>
      <p:sp>
        <p:nvSpPr>
          <p:cNvPr id="64" name="Google Shape;64;g2133826c875_0_0:notes"/>
          <p:cNvSpPr txBox="1">
            <a:spLocks noGrp="1"/>
          </p:cNvSpPr>
          <p:nvPr>
            <p:ph type="sldNum" idx="12"/>
          </p:nvPr>
        </p:nvSpPr>
        <p:spPr>
          <a:xfrm>
            <a:off x="3970338" y="8829675"/>
            <a:ext cx="3038400" cy="4650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3</a:t>
            </a:fld>
            <a:endParaRPr/>
          </a:p>
        </p:txBody>
      </p:sp>
    </p:spTree>
    <p:extLst>
      <p:ext uri="{BB962C8B-B14F-4D97-AF65-F5344CB8AC3E}">
        <p14:creationId xmlns:p14="http://schemas.microsoft.com/office/powerpoint/2010/main" val="3928152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133826c875_0_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133826c875_0_0:notes"/>
          <p:cNvSpPr txBox="1">
            <a:spLocks noGrp="1"/>
          </p:cNvSpPr>
          <p:nvPr>
            <p:ph type="body" idx="1"/>
          </p:nvPr>
        </p:nvSpPr>
        <p:spPr>
          <a:xfrm>
            <a:off x="701675" y="4416425"/>
            <a:ext cx="5607000" cy="4183200"/>
          </a:xfrm>
          <a:prstGeom prst="rect">
            <a:avLst/>
          </a:prstGeom>
        </p:spPr>
        <p:txBody>
          <a:bodyPr spcFirstLastPara="1" wrap="square" lIns="91425" tIns="45700" rIns="91425" bIns="45700" anchor="t" anchorCtr="0">
            <a:noAutofit/>
          </a:bodyPr>
          <a:lstStyle/>
          <a:p>
            <a:r>
              <a:rPr lang="en-GB" dirty="0"/>
              <a:t>The literature on </a:t>
            </a:r>
            <a:r>
              <a:rPr lang="en-GB" dirty="0" err="1"/>
              <a:t>intrhousehold</a:t>
            </a:r>
            <a:r>
              <a:rPr lang="en-GB" dirty="0"/>
              <a:t> allocations during times of droughts and floods is very thin.  We would expects droughts and </a:t>
            </a:r>
            <a:r>
              <a:rPr lang="en-GB" dirty="0" err="1"/>
              <a:t>fllods</a:t>
            </a:r>
            <a:r>
              <a:rPr lang="en-GB" dirty="0"/>
              <a:t> to affect education inputs via challenging household income, health, school and road infrastructure and the local economy.  These  can exacerbate, reduce or create new inequalities within households.</a:t>
            </a:r>
          </a:p>
          <a:p>
            <a:endParaRPr lang="en-GB" dirty="0"/>
          </a:p>
          <a:p>
            <a:r>
              <a:rPr lang="en-GB" dirty="0"/>
              <a:t>The few papers that looks at drought and schooling show mixed impacts.  Drier weather seems correlated  with lower school enrolment for girls in Uganda but higher enrolment for girls in India.  Floods, cyclones and high rainfall can reduce school enrolment for boys in one paper but both boys and girls in another.</a:t>
            </a:r>
          </a:p>
          <a:p>
            <a:endParaRPr lang="en-GB" dirty="0"/>
          </a:p>
          <a:p>
            <a:endParaRPr lang="en-GB" dirty="0"/>
          </a:p>
        </p:txBody>
      </p:sp>
      <p:sp>
        <p:nvSpPr>
          <p:cNvPr id="64" name="Google Shape;64;g2133826c875_0_0:notes"/>
          <p:cNvSpPr txBox="1">
            <a:spLocks noGrp="1"/>
          </p:cNvSpPr>
          <p:nvPr>
            <p:ph type="sldNum" idx="12"/>
          </p:nvPr>
        </p:nvSpPr>
        <p:spPr>
          <a:xfrm>
            <a:off x="3970338" y="8829675"/>
            <a:ext cx="3038400" cy="4650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4</a:t>
            </a:fld>
            <a:endParaRPr/>
          </a:p>
        </p:txBody>
      </p:sp>
    </p:spTree>
    <p:extLst>
      <p:ext uri="{BB962C8B-B14F-4D97-AF65-F5344CB8AC3E}">
        <p14:creationId xmlns:p14="http://schemas.microsoft.com/office/powerpoint/2010/main" val="977206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133826c875_0_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133826c875_0_0:notes"/>
          <p:cNvSpPr txBox="1">
            <a:spLocks noGrp="1"/>
          </p:cNvSpPr>
          <p:nvPr>
            <p:ph type="body" idx="1"/>
          </p:nvPr>
        </p:nvSpPr>
        <p:spPr>
          <a:xfrm>
            <a:off x="701675" y="4416425"/>
            <a:ext cx="5607000" cy="41832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dirty="0"/>
              <a:t>So this paper asks </a:t>
            </a:r>
            <a:r>
              <a:rPr lang="en-GB" sz="1200" dirty="0">
                <a:solidFill>
                  <a:schemeClr val="tx1"/>
                </a:solidFill>
                <a:latin typeface="Calibri" panose="020F0502020204030204" pitchFamily="34" charset="0"/>
                <a:cs typeface="Calibri" panose="020F0502020204030204" pitchFamily="34" charset="0"/>
              </a:rPr>
              <a:t>What the impact of such extreme weather events such as droughts and floods has been on school enrolment and spending decisions within a household in Malawi, a country that is highly vulnerable to weather events and climate change, with high poverty rates.  The data for the study comes from the Malawi Integrated household panel survey, with data collected in 2010, 2013, 2016 and 2019. We use data for 5-18 year olds and information for around 8200 individuals.  What is really unique in this data set, useful for our estimation, is that education spending data is available at the individual level.  So we can get a more accurate understanding of within household allocation than if we had only household level data.</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200" dirty="0">
              <a:solidFill>
                <a:schemeClr val="tx1"/>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dirty="0">
                <a:solidFill>
                  <a:schemeClr val="tx1"/>
                </a:solidFill>
                <a:latin typeface="Calibri" panose="020F0502020204030204" pitchFamily="34" charset="0"/>
                <a:cs typeface="Calibri" panose="020F0502020204030204" pitchFamily="34" charset="0"/>
              </a:rPr>
              <a:t>Several </a:t>
            </a:r>
            <a:r>
              <a:rPr lang="en-GB" sz="1200" dirty="0" err="1">
                <a:solidFill>
                  <a:schemeClr val="tx1"/>
                </a:solidFill>
                <a:latin typeface="Calibri" panose="020F0502020204030204" pitchFamily="34" charset="0"/>
                <a:cs typeface="Calibri" panose="020F0502020204030204" pitchFamily="34" charset="0"/>
              </a:rPr>
              <a:t>housheolds</a:t>
            </a:r>
            <a:r>
              <a:rPr lang="en-GB" sz="1200" dirty="0">
                <a:solidFill>
                  <a:schemeClr val="tx1"/>
                </a:solidFill>
                <a:latin typeface="Calibri" panose="020F0502020204030204" pitchFamily="34" charset="0"/>
                <a:cs typeface="Calibri" panose="020F0502020204030204" pitchFamily="34" charset="0"/>
              </a:rPr>
              <a:t> migrated in between survey rounds but the dataset has information on the exact household location at every location the household was at, at the time of  interview.  This helps us derive an objective measure of the relative dryness of the location using the Climatology lab’s terra climate products.</a:t>
            </a:r>
          </a:p>
        </p:txBody>
      </p:sp>
      <p:sp>
        <p:nvSpPr>
          <p:cNvPr id="64" name="Google Shape;64;g2133826c875_0_0:notes"/>
          <p:cNvSpPr txBox="1">
            <a:spLocks noGrp="1"/>
          </p:cNvSpPr>
          <p:nvPr>
            <p:ph type="sldNum" idx="12"/>
          </p:nvPr>
        </p:nvSpPr>
        <p:spPr>
          <a:xfrm>
            <a:off x="3970338" y="8829675"/>
            <a:ext cx="3038400" cy="4650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5</a:t>
            </a:fld>
            <a:endParaRPr/>
          </a:p>
        </p:txBody>
      </p:sp>
    </p:spTree>
    <p:extLst>
      <p:ext uri="{BB962C8B-B14F-4D97-AF65-F5344CB8AC3E}">
        <p14:creationId xmlns:p14="http://schemas.microsoft.com/office/powerpoint/2010/main" val="40840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effectLst/>
            </a:endParaRPr>
          </a:p>
          <a:p>
            <a:pPr algn="l"/>
            <a:r>
              <a:rPr lang="en-GB" sz="1800" b="0" i="0" u="none" strike="noStrike" dirty="0">
                <a:solidFill>
                  <a:srgbClr val="000000"/>
                </a:solidFill>
                <a:effectLst/>
                <a:latin typeface="Calibri" panose="020F0502020204030204" pitchFamily="34" charset="0"/>
              </a:rPr>
              <a:t>We use the PDSI (Palmer Drought Severity Index) that is based on water balance theory considering precipitation, soil moisture, runoff and potential evapotranspiration. </a:t>
            </a:r>
          </a:p>
          <a:p>
            <a:pPr algn="l"/>
            <a:r>
              <a:rPr lang="en-GB" sz="1800" b="0" i="0" u="none" strike="noStrike" dirty="0">
                <a:solidFill>
                  <a:srgbClr val="000000"/>
                </a:solidFill>
                <a:effectLst/>
                <a:latin typeface="Calibri" panose="020F0502020204030204" pitchFamily="34" charset="0"/>
              </a:rPr>
              <a:t> </a:t>
            </a:r>
          </a:p>
          <a:p>
            <a:pPr algn="l"/>
            <a:r>
              <a:rPr lang="en-GB" sz="1800" b="0" i="0" u="none" strike="noStrike" dirty="0">
                <a:solidFill>
                  <a:srgbClr val="000000"/>
                </a:solidFill>
                <a:effectLst/>
                <a:latin typeface="Calibri" panose="020F0502020204030204" pitchFamily="34" charset="0"/>
              </a:rPr>
              <a:t>The PDSI is a </a:t>
            </a:r>
            <a:r>
              <a:rPr lang="en-GB" sz="1800" b="0" i="0" u="sng" strike="noStrike" dirty="0">
                <a:solidFill>
                  <a:srgbClr val="000000"/>
                </a:solidFill>
                <a:effectLst/>
                <a:latin typeface="Calibri" panose="020F0502020204030204" pitchFamily="34" charset="0"/>
              </a:rPr>
              <a:t>relative measure</a:t>
            </a:r>
            <a:r>
              <a:rPr lang="en-GB" sz="1800" b="0" i="0" u="none" strike="noStrike" dirty="0">
                <a:solidFill>
                  <a:srgbClr val="000000"/>
                </a:solidFill>
                <a:effectLst/>
                <a:latin typeface="Calibri" panose="020F0502020204030204" pitchFamily="34" charset="0"/>
              </a:rPr>
              <a:t> that represents how soil moisture availability differs </a:t>
            </a:r>
            <a:r>
              <a:rPr lang="en-GB" sz="1800" b="0" i="0" u="sng" strike="noStrike" dirty="0">
                <a:solidFill>
                  <a:srgbClr val="000000"/>
                </a:solidFill>
                <a:effectLst/>
                <a:latin typeface="Calibri" panose="020F0502020204030204" pitchFamily="34" charset="0"/>
              </a:rPr>
              <a:t>from that expected for a given place and time of year</a:t>
            </a:r>
            <a:r>
              <a:rPr lang="en-GB" sz="1800" b="0" i="0" u="none" strike="noStrike" dirty="0">
                <a:solidFill>
                  <a:srgbClr val="000000"/>
                </a:solidFill>
                <a:effectLst/>
                <a:latin typeface="Calibri" panose="020F0502020204030204" pitchFamily="34" charset="0"/>
              </a:rPr>
              <a:t>. In climatology, long-term mean generally means 30 years average climate conditions.  In the empirical estimations to follow, ‘extreme dry’ is termed ‘drought’ and extremely wet is termed </a:t>
            </a:r>
            <a:r>
              <a:rPr lang="en-GB" sz="1800" b="0" i="0" u="none" strike="noStrike">
                <a:solidFill>
                  <a:srgbClr val="000000"/>
                </a:solidFill>
                <a:effectLst/>
                <a:latin typeface="Calibri" panose="020F0502020204030204" pitchFamily="34" charset="0"/>
              </a:rPr>
              <a:t>‘flood’</a:t>
            </a:r>
            <a:endParaRPr lang="en-GB" sz="1800" b="0" i="0" u="none" strike="noStrike" dirty="0">
              <a:solidFill>
                <a:srgbClr val="000000"/>
              </a:solidFill>
              <a:effectLst/>
              <a:latin typeface="Calibri" panose="020F0502020204030204" pitchFamily="34" charset="0"/>
            </a:endParaRPr>
          </a:p>
          <a:p>
            <a:pPr algn="l"/>
            <a:r>
              <a:rPr lang="en-GB" sz="1800" b="0" i="0" u="none" strike="noStrike" dirty="0">
                <a:solidFill>
                  <a:srgbClr val="000000"/>
                </a:solidFill>
                <a:effectLst/>
                <a:latin typeface="Calibri" panose="020F0502020204030204" pitchFamily="34" charset="0"/>
              </a:rPr>
              <a:t> </a:t>
            </a:r>
          </a:p>
          <a:p>
            <a:pPr algn="l"/>
            <a:r>
              <a:rPr lang="en-GB" sz="1800" b="0" i="0" u="none" strike="noStrike" dirty="0">
                <a:solidFill>
                  <a:srgbClr val="000000"/>
                </a:solidFill>
                <a:effectLst/>
                <a:latin typeface="Calibri" panose="020F0502020204030204" pitchFamily="34" charset="0"/>
              </a:rPr>
              <a:t>Important for our empirical methodology described later on it is important that </a:t>
            </a:r>
            <a:r>
              <a:rPr lang="en-GB" sz="1800" kern="0" dirty="0">
                <a:effectLst/>
                <a:latin typeface="Calibri" panose="020F0502020204030204" pitchFamily="34" charset="0"/>
                <a:ea typeface="Times New Roman" panose="02020603050405020304" pitchFamily="18" charset="0"/>
              </a:rPr>
              <a:t>the timing and severity of drought a child was exposed to was unpredictable and therefore uncorrelated with other time varying determinants of the </a:t>
            </a:r>
            <a:r>
              <a:rPr lang="en-GB" sz="1800" kern="0" dirty="0" err="1">
                <a:effectLst/>
                <a:latin typeface="Calibri" panose="020F0502020204030204" pitchFamily="34" charset="0"/>
                <a:ea typeface="Times New Roman" panose="02020603050405020304" pitchFamily="18" charset="0"/>
              </a:rPr>
              <a:t>utcomes</a:t>
            </a:r>
            <a:r>
              <a:rPr lang="en-GB" sz="1800" kern="0" dirty="0">
                <a:effectLst/>
                <a:latin typeface="Calibri" panose="020F0502020204030204" pitchFamily="34" charset="0"/>
                <a:ea typeface="Times New Roman" panose="02020603050405020304" pitchFamily="18" charset="0"/>
              </a:rPr>
              <a:t> we consider. We argue that it is BASED on the figures here and other techniques.  In the figure here for example, the very locations that had droughts in 2016 are very wet and with some experiencing flooding in 2019.</a:t>
            </a:r>
            <a:br>
              <a:rPr lang="en-GB" dirty="0"/>
            </a:b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smtClean="0">
                <a:solidFill>
                  <a:schemeClr val="dk1"/>
                </a:solidFill>
                <a:latin typeface="Arial"/>
                <a:ea typeface="Arial"/>
                <a:cs typeface="Arial"/>
                <a:sym typeface="Arial"/>
              </a:rPr>
              <a:t>6</a:t>
            </a:fld>
            <a:endParaRPr lang="en-GB"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4091702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Moving on to Malawi’s School system, it starts around age 5 and has a a 6-2-2 model:  6 years of primary school finishing around age 14, and this is compulsory. </a:t>
            </a:r>
            <a:r>
              <a:rPr lang="en-GB" dirty="0"/>
              <a:t>This is followed by 4 years of secondary school. Although delayed enrolment is common, If a child starts at age 5 or 6, they should technically finish primary school at age 14. The legal age to start working is 14.  The figure on the left shows that school enrolment is almost equal between boys and </a:t>
            </a:r>
            <a:r>
              <a:rPr lang="en-GB" dirty="0" err="1"/>
              <a:t>girlms</a:t>
            </a:r>
            <a:r>
              <a:rPr lang="en-GB" dirty="0"/>
              <a:t> aged 5-14, in our dataset.  But as the children get older, girls seem to be dropping out of school more. Compulsory schooling is fee free but households still incur costs towards  extra tuition, books, clothes.  The graph on the right shows that on average, more is spent on girls than boys within households.</a:t>
            </a:r>
            <a:endParaRPr lang="en-GB" sz="1800" dirty="0">
              <a:effectLst/>
              <a:latin typeface="Times New Roman" panose="02020603050405020304" pitchFamily="18" charset="0"/>
              <a:ea typeface="Times New Roman" panose="02020603050405020304" pitchFamily="18" charset="0"/>
            </a:endParaRPr>
          </a:p>
          <a:p>
            <a:endParaRPr lang="en-GB" sz="1800" dirty="0">
              <a:effectLst/>
              <a:latin typeface="Times New Roman" panose="02020603050405020304" pitchFamily="18" charset="0"/>
              <a:ea typeface="Times New Roman" panose="02020603050405020304" pitchFamily="18" charset="0"/>
            </a:endParaRPr>
          </a:p>
          <a:p>
            <a:endParaRPr lang="en-GB" sz="18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en-GB" sz="1800" dirty="0">
                <a:effectLst/>
                <a:latin typeface="Times New Roman" panose="02020603050405020304" pitchFamily="18" charset="0"/>
                <a:ea typeface="Times New Roman" panose="02020603050405020304" pitchFamily="18" charset="0"/>
              </a:rPr>
              <a:t>Bias </a:t>
            </a:r>
            <a:r>
              <a:rPr lang="en-GB" sz="1800" dirty="0" err="1">
                <a:effectLst/>
                <a:latin typeface="Times New Roman" panose="02020603050405020304" pitchFamily="18" charset="0"/>
                <a:ea typeface="Times New Roman" panose="02020603050405020304" pitchFamily="18" charset="0"/>
              </a:rPr>
              <a:t>favouriong</a:t>
            </a:r>
            <a:r>
              <a:rPr lang="en-GB" sz="1800" dirty="0">
                <a:effectLst/>
                <a:latin typeface="Times New Roman" panose="02020603050405020304" pitchFamily="18" charset="0"/>
                <a:ea typeface="Times New Roman" panose="02020603050405020304" pitchFamily="18" charset="0"/>
              </a:rPr>
              <a:t> boys in terms of enrolment in all years.  Further disaggregation shows that this is not for those in the age 5-14 category.  Its for those over 14, and about 10-14% more boys are at school than girls.</a:t>
            </a:r>
          </a:p>
          <a:p>
            <a:pPr marL="342900" lvl="0" indent="-342900">
              <a:buFont typeface="+mj-lt"/>
              <a:buAutoNum type="arabicPeriod"/>
            </a:pPr>
            <a:r>
              <a:rPr lang="en-GB" sz="1800" dirty="0" err="1">
                <a:effectLst/>
                <a:latin typeface="Times New Roman" panose="02020603050405020304" pitchFamily="18" charset="0"/>
                <a:ea typeface="Times New Roman" panose="02020603050405020304" pitchFamily="18" charset="0"/>
              </a:rPr>
              <a:t>Boias</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favourin</a:t>
            </a:r>
            <a:r>
              <a:rPr lang="en-GB" sz="1800" dirty="0">
                <a:effectLst/>
                <a:latin typeface="Times New Roman" panose="02020603050405020304" pitchFamily="18" charset="0"/>
                <a:ea typeface="Times New Roman" panose="02020603050405020304" pitchFamily="18" charset="0"/>
              </a:rPr>
              <a:t> girls in education spending once enrolled, notable in 2016.  This was the year with sever drought.  Girls education spending significantly higher than that of boys age 5-14.</a:t>
            </a:r>
          </a:p>
          <a:p>
            <a:pPr marL="342900" lvl="0" indent="-342900">
              <a:buFont typeface="+mj-lt"/>
              <a:buAutoNum type="arabicPeriod"/>
            </a:pPr>
            <a:r>
              <a:rPr lang="en-GB" sz="1800" dirty="0">
                <a:effectLst/>
                <a:latin typeface="Times New Roman" panose="02020603050405020304" pitchFamily="18" charset="0"/>
                <a:ea typeface="Times New Roman" panose="02020603050405020304" pitchFamily="18" charset="0"/>
              </a:rPr>
              <a:t>Migration not uncommon, especially in years of severe of extreme dryness where about 50% of the children had moved location since the previous survey year.  </a:t>
            </a:r>
          </a:p>
          <a:p>
            <a:pPr marL="342900" lvl="0" indent="-342900">
              <a:buFont typeface="+mj-lt"/>
              <a:buAutoNum type="arabicPeriod"/>
            </a:pPr>
            <a:r>
              <a:rPr lang="en-GB" sz="1800" dirty="0" err="1">
                <a:effectLst/>
                <a:latin typeface="Times New Roman" panose="02020603050405020304" pitchFamily="18" charset="0"/>
                <a:ea typeface="Times New Roman" panose="02020603050405020304" pitchFamily="18" charset="0"/>
              </a:rPr>
              <a:t>Averahe</a:t>
            </a:r>
            <a:r>
              <a:rPr lang="en-GB" sz="1800" dirty="0">
                <a:effectLst/>
                <a:latin typeface="Times New Roman" panose="02020603050405020304" pitchFamily="18" charset="0"/>
                <a:ea typeface="Times New Roman" panose="02020603050405020304" pitchFamily="18" charset="0"/>
              </a:rPr>
              <a:t> age was about 11 in all 4 surveys.</a:t>
            </a:r>
          </a:p>
          <a:p>
            <a:r>
              <a:rPr lang="en-GB" sz="1800" dirty="0">
                <a:effectLst/>
                <a:latin typeface="Times New Roman" panose="02020603050405020304" pitchFamily="18" charset="0"/>
                <a:ea typeface="Times New Roman" panose="02020603050405020304" pitchFamily="18" charset="0"/>
              </a:rPr>
              <a:t> </a:t>
            </a:r>
          </a:p>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smtClean="0">
                <a:solidFill>
                  <a:schemeClr val="dk1"/>
                </a:solidFill>
                <a:latin typeface="Arial"/>
                <a:ea typeface="Arial"/>
                <a:cs typeface="Arial"/>
                <a:sym typeface="Arial"/>
              </a:rPr>
              <a:t>7</a:t>
            </a:fld>
            <a:endParaRPr lang="en-GB"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887121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capture impact of the effect of drought and flood exposure on education spending for boys versus girls we use a fixed effects panel model.  The parameter gamma against the interaction term is the parameter of interest.  In the estimations, we include 2 dummy variables that </a:t>
            </a:r>
            <a:r>
              <a:rPr lang="en-US" dirty="0" err="1"/>
              <a:t>caoture</a:t>
            </a:r>
            <a:r>
              <a:rPr lang="en-US" dirty="0"/>
              <a:t> drought exposure. One dummy equals 1 if the palmer drought index was less than -4, that’s extreme dryness.  The other equals 1 if extreme dryness was experienced in the two years before the survey.  We also add a dummy to indicate whether the child was exposed to extreme wellness.</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smtClean="0">
                <a:solidFill>
                  <a:schemeClr val="dk1"/>
                </a:solidFill>
                <a:latin typeface="Arial"/>
                <a:ea typeface="Arial"/>
                <a:cs typeface="Arial"/>
                <a:sym typeface="Arial"/>
              </a:rPr>
              <a:t>8</a:t>
            </a:fld>
            <a:endParaRPr lang="en-GB"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0807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98538" indent="-457200">
              <a:spcBef>
                <a:spcPts val="1200"/>
              </a:spcBef>
              <a:buFontTx/>
              <a:buChar char="-"/>
            </a:pPr>
            <a:endParaRPr lang="en-GB" sz="1200" dirty="0"/>
          </a:p>
          <a:p>
            <a:pPr marL="998538" marR="0" lvl="0" indent="-457200" algn="l" defTabSz="914400" rtl="0" eaLnBrk="1" fontAlgn="auto" latinLnBrk="0" hangingPunct="1">
              <a:lnSpc>
                <a:spcPct val="100000"/>
              </a:lnSpc>
              <a:spcBef>
                <a:spcPts val="1200"/>
              </a:spcBef>
              <a:spcAft>
                <a:spcPts val="0"/>
              </a:spcAft>
              <a:buClr>
                <a:srgbClr val="000000"/>
              </a:buClr>
              <a:buSzPts val="1400"/>
              <a:buFontTx/>
              <a:buChar char="-"/>
              <a:tabLst/>
              <a:defRPr/>
            </a:pPr>
            <a:r>
              <a:rPr lang="en-GB" sz="1200" dirty="0"/>
              <a:t>Enrolment results are estimated using a fixed effects logit model.  This means that the model retains only observations where the dependent variable enrolment shows variance over the 4 survey rounds. </a:t>
            </a:r>
          </a:p>
          <a:p>
            <a:pPr marL="998538" marR="0" lvl="0" indent="-457200" algn="l" defTabSz="914400" rtl="0" eaLnBrk="1" fontAlgn="auto" latinLnBrk="0" hangingPunct="1">
              <a:lnSpc>
                <a:spcPct val="100000"/>
              </a:lnSpc>
              <a:spcBef>
                <a:spcPts val="1200"/>
              </a:spcBef>
              <a:spcAft>
                <a:spcPts val="0"/>
              </a:spcAft>
              <a:buClr>
                <a:srgbClr val="000000"/>
              </a:buClr>
              <a:buSzPts val="1400"/>
              <a:buFontTx/>
              <a:buChar char="-"/>
              <a:tabLst/>
              <a:defRPr/>
            </a:pPr>
            <a:endParaRPr lang="en-GB" sz="1200" dirty="0"/>
          </a:p>
          <a:p>
            <a:pPr marL="998538" marR="0" lvl="0" indent="-457200" algn="l" defTabSz="914400" rtl="0" eaLnBrk="1" fontAlgn="auto" latinLnBrk="0" hangingPunct="1">
              <a:lnSpc>
                <a:spcPct val="100000"/>
              </a:lnSpc>
              <a:spcBef>
                <a:spcPts val="1200"/>
              </a:spcBef>
              <a:spcAft>
                <a:spcPts val="0"/>
              </a:spcAft>
              <a:buClr>
                <a:srgbClr val="000000"/>
              </a:buClr>
              <a:buSzPts val="1400"/>
              <a:buFontTx/>
              <a:buChar char="-"/>
              <a:tabLst/>
              <a:defRPr/>
            </a:pPr>
            <a:r>
              <a:rPr lang="en-GB" sz="1200" dirty="0"/>
              <a:t>The way droughts and floods affect boys’ relative investments in education is different to that of girls, and the impacts are driven by what happens to children in the 5-14 year category.  These are the years Malawian children engage in primary school education that is compulsory.  For this </a:t>
            </a:r>
            <a:r>
              <a:rPr lang="en-GB" sz="1200" dirty="0" err="1"/>
              <a:t>agegroup</a:t>
            </a:r>
            <a:r>
              <a:rPr lang="en-GB" sz="1200" dirty="0"/>
              <a:t>, experiencing a drought in the survey year – that is current drought has a significant positive effect on school enrolment. </a:t>
            </a:r>
            <a:r>
              <a:rPr lang="en-GB" sz="1200" dirty="0">
                <a:solidFill>
                  <a:schemeClr val="tx1"/>
                </a:solidFill>
                <a:latin typeface="Calibri" panose="020F0502020204030204" pitchFamily="34" charset="0"/>
                <a:cs typeface="Calibri" panose="020F0502020204030204" pitchFamily="34" charset="0"/>
              </a:rPr>
              <a:t>Possibly as opportunities outside school dwindle for both paid work and and agriculture. </a:t>
            </a:r>
          </a:p>
          <a:p>
            <a:pPr marL="998538" indent="-457200">
              <a:spcBef>
                <a:spcPts val="1200"/>
              </a:spcBef>
              <a:buFontTx/>
              <a:buChar char="-"/>
            </a:pPr>
            <a:r>
              <a:rPr lang="en-GB" sz="1200" dirty="0"/>
              <a:t>,however  Past droughts– those experienced in the two years prior to the survey year seem to- have a significant  negative impact on boys </a:t>
            </a:r>
            <a:r>
              <a:rPr lang="en-GB" sz="1200" dirty="0" err="1"/>
              <a:t>copared</a:t>
            </a:r>
            <a:r>
              <a:rPr lang="en-GB" sz="1200" dirty="0"/>
              <a:t> to girls  on reducing  both enrolment and the budget share of spending on  conditional on being enrolled.</a:t>
            </a:r>
          </a:p>
          <a:p>
            <a:pPr marL="998538" indent="-457200">
              <a:spcBef>
                <a:spcPts val="1200"/>
              </a:spcBef>
              <a:buFontTx/>
              <a:buChar char="-"/>
            </a:pPr>
            <a:endParaRPr lang="en-GB" sz="1200" dirty="0"/>
          </a:p>
          <a:p>
            <a:pPr marL="998538" indent="-457200">
              <a:spcBef>
                <a:spcPts val="1200"/>
              </a:spcBef>
              <a:buFontTx/>
              <a:buChar char="-"/>
            </a:pPr>
            <a:r>
              <a:rPr lang="en-GB" sz="1200" dirty="0"/>
              <a:t>With floods, again most of the gender-based impacts are found in the age group 5-14, and here again the interaction term between flood and male is significant and negative. </a:t>
            </a:r>
          </a:p>
          <a:p>
            <a:pPr marL="998538" indent="-457200">
              <a:spcBef>
                <a:spcPts val="1200"/>
              </a:spcBef>
              <a:buFontTx/>
              <a:buChar char="-"/>
            </a:pPr>
            <a:endParaRPr lang="en-GB" sz="1200" dirty="0"/>
          </a:p>
          <a:p>
            <a:pPr marL="998538" indent="-457200">
              <a:spcBef>
                <a:spcPts val="1200"/>
              </a:spcBef>
              <a:buFontTx/>
              <a:buChar char="-"/>
            </a:pPr>
            <a:r>
              <a:rPr lang="en-GB" sz="1200" dirty="0" err="1"/>
              <a:t>xtlogit</a:t>
            </a:r>
            <a:r>
              <a:rPr lang="en-GB" sz="1200" dirty="0"/>
              <a:t> </a:t>
            </a:r>
            <a:r>
              <a:rPr lang="en-GB" sz="1200" dirty="0" err="1"/>
              <a:t>fe</a:t>
            </a:r>
            <a:r>
              <a:rPr lang="en-GB" sz="1200" dirty="0"/>
              <a:t> drops all observations where the dependent variable showed no variance.  also keeps only those in all 4 rounds.</a:t>
            </a: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smtClean="0">
                <a:solidFill>
                  <a:schemeClr val="dk1"/>
                </a:solidFill>
                <a:latin typeface="Arial"/>
                <a:ea typeface="Arial"/>
                <a:cs typeface="Arial"/>
                <a:sym typeface="Arial"/>
              </a:rPr>
              <a:t>9</a:t>
            </a:fld>
            <a:endParaRPr lang="en-GB"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69740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3"/>
        <p:cNvGrpSpPr/>
        <p:nvPr/>
      </p:nvGrpSpPr>
      <p:grpSpPr>
        <a:xfrm>
          <a:off x="0" y="0"/>
          <a:ext cx="0" cy="0"/>
          <a:chOff x="0" y="0"/>
          <a:chExt cx="0" cy="0"/>
        </a:xfrm>
      </p:grpSpPr>
      <p:cxnSp>
        <p:nvCxnSpPr>
          <p:cNvPr id="14" name="Google Shape;14;p21"/>
          <p:cNvCxnSpPr/>
          <p:nvPr/>
        </p:nvCxnSpPr>
        <p:spPr>
          <a:xfrm>
            <a:off x="457200" y="2209800"/>
            <a:ext cx="8229600" cy="0"/>
          </a:xfrm>
          <a:prstGeom prst="straightConnector1">
            <a:avLst/>
          </a:prstGeom>
          <a:noFill/>
          <a:ln w="76200" cap="flat" cmpd="sng">
            <a:solidFill>
              <a:srgbClr val="3C8C92"/>
            </a:solidFill>
            <a:prstDash val="solid"/>
            <a:round/>
            <a:headEnd type="none" w="sm" len="sm"/>
            <a:tailEnd type="none" w="sm" len="sm"/>
          </a:ln>
        </p:spPr>
      </p:cxnSp>
      <p:sp>
        <p:nvSpPr>
          <p:cNvPr id="15" name="Google Shape;15;p21"/>
          <p:cNvSpPr txBox="1">
            <a:spLocks noGrp="1"/>
          </p:cNvSpPr>
          <p:nvPr>
            <p:ph type="ctrTitle"/>
          </p:nvPr>
        </p:nvSpPr>
        <p:spPr>
          <a:xfrm>
            <a:off x="457200" y="685800"/>
            <a:ext cx="8229600" cy="1470000"/>
          </a:xfrm>
          <a:prstGeom prst="rect">
            <a:avLst/>
          </a:prstGeom>
          <a:noFill/>
          <a:ln w="9525" cap="flat" cmpd="sng">
            <a:solidFill>
              <a:srgbClr val="3C8C92"/>
            </a:solidFill>
            <a:prstDash val="solid"/>
            <a:round/>
            <a:headEnd type="none" w="sm" len="sm"/>
            <a:tailEnd type="none" w="sm" len="sm"/>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sz="3200">
                <a:solidFill>
                  <a:srgbClr val="3C8C92"/>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 name="Google Shape;16;p21"/>
          <p:cNvSpPr txBox="1">
            <a:spLocks noGrp="1"/>
          </p:cNvSpPr>
          <p:nvPr>
            <p:ph type="subTitle" idx="1"/>
          </p:nvPr>
        </p:nvSpPr>
        <p:spPr>
          <a:xfrm>
            <a:off x="838200" y="2667000"/>
            <a:ext cx="7543800" cy="16002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480"/>
              </a:spcBef>
              <a:spcAft>
                <a:spcPts val="0"/>
              </a:spcAft>
              <a:buClr>
                <a:srgbClr val="1E4649"/>
              </a:buClr>
              <a:buSzPts val="2400"/>
              <a:buFont typeface="Arial"/>
              <a:buNone/>
              <a:defRPr sz="2400" baseline="30000">
                <a:solidFill>
                  <a:srgbClr val="1E4649"/>
                </a:solidFill>
              </a:defRPr>
            </a:lvl1pPr>
            <a:lvl2pPr lvl="1" algn="l" rtl="0">
              <a:lnSpc>
                <a:spcPct val="100000"/>
              </a:lnSpc>
              <a:spcBef>
                <a:spcPts val="360"/>
              </a:spcBef>
              <a:spcAft>
                <a:spcPts val="0"/>
              </a:spcAft>
              <a:buClr>
                <a:schemeClr val="accent2"/>
              </a:buClr>
              <a:buSzPts val="1800"/>
              <a:buChar char="–"/>
              <a:defRPr/>
            </a:lvl2pPr>
            <a:lvl3pPr lvl="2" algn="l" rtl="0">
              <a:lnSpc>
                <a:spcPct val="100000"/>
              </a:lnSpc>
              <a:spcBef>
                <a:spcPts val="360"/>
              </a:spcBef>
              <a:spcAft>
                <a:spcPts val="0"/>
              </a:spcAft>
              <a:buClr>
                <a:schemeClr val="accent2"/>
              </a:buClr>
              <a:buSzPts val="1800"/>
              <a:buChar char="•"/>
              <a:defRPr/>
            </a:lvl3pPr>
            <a:lvl4pPr lvl="3" algn="l" rtl="0">
              <a:lnSpc>
                <a:spcPct val="100000"/>
              </a:lnSpc>
              <a:spcBef>
                <a:spcPts val="360"/>
              </a:spcBef>
              <a:spcAft>
                <a:spcPts val="0"/>
              </a:spcAft>
              <a:buClr>
                <a:schemeClr val="accent2"/>
              </a:buClr>
              <a:buSzPts val="1800"/>
              <a:buChar char="–"/>
              <a:defRPr/>
            </a:lvl4pPr>
            <a:lvl5pPr lvl="4" algn="l" rtl="0">
              <a:lnSpc>
                <a:spcPct val="100000"/>
              </a:lnSpc>
              <a:spcBef>
                <a:spcPts val="360"/>
              </a:spcBef>
              <a:spcAft>
                <a:spcPts val="0"/>
              </a:spcAft>
              <a:buClr>
                <a:schemeClr val="accent2"/>
              </a:buClr>
              <a:buSzPts val="1800"/>
              <a:buChar char="»"/>
              <a:defRPr/>
            </a:lvl5pPr>
            <a:lvl6pPr lvl="5" algn="l" rtl="0">
              <a:lnSpc>
                <a:spcPct val="100000"/>
              </a:lnSpc>
              <a:spcBef>
                <a:spcPts val="360"/>
              </a:spcBef>
              <a:spcAft>
                <a:spcPts val="0"/>
              </a:spcAft>
              <a:buClr>
                <a:schemeClr val="accent2"/>
              </a:buClr>
              <a:buSzPts val="1800"/>
              <a:buChar char="»"/>
              <a:defRPr/>
            </a:lvl6pPr>
            <a:lvl7pPr lvl="6" algn="l" rtl="0">
              <a:lnSpc>
                <a:spcPct val="100000"/>
              </a:lnSpc>
              <a:spcBef>
                <a:spcPts val="360"/>
              </a:spcBef>
              <a:spcAft>
                <a:spcPts val="0"/>
              </a:spcAft>
              <a:buClr>
                <a:schemeClr val="accent2"/>
              </a:buClr>
              <a:buSzPts val="1800"/>
              <a:buChar char="»"/>
              <a:defRPr/>
            </a:lvl7pPr>
            <a:lvl8pPr lvl="7" algn="l" rtl="0">
              <a:lnSpc>
                <a:spcPct val="100000"/>
              </a:lnSpc>
              <a:spcBef>
                <a:spcPts val="360"/>
              </a:spcBef>
              <a:spcAft>
                <a:spcPts val="0"/>
              </a:spcAft>
              <a:buClr>
                <a:schemeClr val="accent2"/>
              </a:buClr>
              <a:buSzPts val="1800"/>
              <a:buChar char="»"/>
              <a:defRPr/>
            </a:lvl8pPr>
            <a:lvl9pPr lvl="8" algn="l" rtl="0">
              <a:lnSpc>
                <a:spcPct val="100000"/>
              </a:lnSpc>
              <a:spcBef>
                <a:spcPts val="360"/>
              </a:spcBef>
              <a:spcAft>
                <a:spcPts val="0"/>
              </a:spcAft>
              <a:buClr>
                <a:schemeClr val="accent2"/>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
        <p:cNvGrpSpPr/>
        <p:nvPr/>
      </p:nvGrpSpPr>
      <p:grpSpPr>
        <a:xfrm>
          <a:off x="0" y="0"/>
          <a:ext cx="0" cy="0"/>
          <a:chOff x="0" y="0"/>
          <a:chExt cx="0" cy="0"/>
        </a:xfrm>
      </p:grpSpPr>
      <p:sp>
        <p:nvSpPr>
          <p:cNvPr id="18" name="Google Shape;18;p31"/>
          <p:cNvSpPr txBox="1">
            <a:spLocks noGrp="1"/>
          </p:cNvSpPr>
          <p:nvPr>
            <p:ph type="title"/>
          </p:nvPr>
        </p:nvSpPr>
        <p:spPr>
          <a:xfrm>
            <a:off x="152400" y="-76200"/>
            <a:ext cx="8229600" cy="11430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29"/>
          <p:cNvSpPr txBox="1">
            <a:spLocks noGrp="1"/>
          </p:cNvSpPr>
          <p:nvPr>
            <p:ph type="title"/>
          </p:nvPr>
        </p:nvSpPr>
        <p:spPr>
          <a:xfrm>
            <a:off x="722313" y="4406900"/>
            <a:ext cx="7772400" cy="13620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lvl1pPr lvl="0" algn="l" rtl="0">
              <a:lnSpc>
                <a:spcPct val="100000"/>
              </a:lnSpc>
              <a:spcBef>
                <a:spcPts val="0"/>
              </a:spcBef>
              <a:spcAft>
                <a:spcPts val="0"/>
              </a:spcAft>
              <a:buSzPts val="1400"/>
              <a:buNone/>
              <a:defRPr sz="4000" b="1" cap="none"/>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4" name="Google Shape;34;p29"/>
          <p:cNvSpPr txBox="1">
            <a:spLocks noGrp="1"/>
          </p:cNvSpPr>
          <p:nvPr>
            <p:ph type="body" idx="1"/>
          </p:nvPr>
        </p:nvSpPr>
        <p:spPr>
          <a:xfrm>
            <a:off x="722313" y="2906713"/>
            <a:ext cx="7772400" cy="15003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b" anchorCtr="0">
            <a:noAutofit/>
          </a:bodyPr>
          <a:lstStyle>
            <a:lvl1pPr marL="457200" lvl="0" indent="-228600" algn="l" rtl="0">
              <a:lnSpc>
                <a:spcPct val="100000"/>
              </a:lnSpc>
              <a:spcBef>
                <a:spcPts val="400"/>
              </a:spcBef>
              <a:spcAft>
                <a:spcPts val="0"/>
              </a:spcAft>
              <a:buClr>
                <a:schemeClr val="accent2"/>
              </a:buClr>
              <a:buSzPts val="2000"/>
              <a:buFont typeface="Arial"/>
              <a:buNone/>
              <a:defRPr sz="2000"/>
            </a:lvl1pPr>
            <a:lvl2pPr marL="914400" lvl="1" indent="-228600" algn="l" rtl="0">
              <a:lnSpc>
                <a:spcPct val="100000"/>
              </a:lnSpc>
              <a:spcBef>
                <a:spcPts val="360"/>
              </a:spcBef>
              <a:spcAft>
                <a:spcPts val="0"/>
              </a:spcAft>
              <a:buClr>
                <a:schemeClr val="accent2"/>
              </a:buClr>
              <a:buSzPts val="1800"/>
              <a:buFont typeface="Arial"/>
              <a:buNone/>
              <a:defRPr sz="1800"/>
            </a:lvl2pPr>
            <a:lvl3pPr marL="1371600" lvl="2" indent="-228600" algn="l" rtl="0">
              <a:lnSpc>
                <a:spcPct val="100000"/>
              </a:lnSpc>
              <a:spcBef>
                <a:spcPts val="320"/>
              </a:spcBef>
              <a:spcAft>
                <a:spcPts val="0"/>
              </a:spcAft>
              <a:buClr>
                <a:schemeClr val="accent2"/>
              </a:buClr>
              <a:buSzPts val="1600"/>
              <a:buFont typeface="Arial"/>
              <a:buNone/>
              <a:defRPr sz="1600"/>
            </a:lvl3pPr>
            <a:lvl4pPr marL="1828800" lvl="3" indent="-228600" algn="l" rtl="0">
              <a:lnSpc>
                <a:spcPct val="100000"/>
              </a:lnSpc>
              <a:spcBef>
                <a:spcPts val="280"/>
              </a:spcBef>
              <a:spcAft>
                <a:spcPts val="0"/>
              </a:spcAft>
              <a:buClr>
                <a:schemeClr val="accent2"/>
              </a:buClr>
              <a:buSzPts val="1400"/>
              <a:buFont typeface="Arial"/>
              <a:buNone/>
              <a:defRPr sz="1400"/>
            </a:lvl4pPr>
            <a:lvl5pPr marL="2286000" lvl="4" indent="-228600" algn="l" rtl="0">
              <a:lnSpc>
                <a:spcPct val="100000"/>
              </a:lnSpc>
              <a:spcBef>
                <a:spcPts val="280"/>
              </a:spcBef>
              <a:spcAft>
                <a:spcPts val="0"/>
              </a:spcAft>
              <a:buClr>
                <a:schemeClr val="accent2"/>
              </a:buClr>
              <a:buSzPts val="1400"/>
              <a:buFont typeface="Arial"/>
              <a:buNone/>
              <a:defRPr sz="1400"/>
            </a:lvl5pPr>
            <a:lvl6pPr marL="2743200" lvl="5" indent="-228600" algn="l" rtl="0">
              <a:lnSpc>
                <a:spcPct val="100000"/>
              </a:lnSpc>
              <a:spcBef>
                <a:spcPts val="280"/>
              </a:spcBef>
              <a:spcAft>
                <a:spcPts val="0"/>
              </a:spcAft>
              <a:buClr>
                <a:schemeClr val="accent2"/>
              </a:buClr>
              <a:buSzPts val="1400"/>
              <a:buFont typeface="Arial"/>
              <a:buNone/>
              <a:defRPr sz="1400"/>
            </a:lvl6pPr>
            <a:lvl7pPr marL="3200400" lvl="6" indent="-228600" algn="l" rtl="0">
              <a:lnSpc>
                <a:spcPct val="100000"/>
              </a:lnSpc>
              <a:spcBef>
                <a:spcPts val="280"/>
              </a:spcBef>
              <a:spcAft>
                <a:spcPts val="0"/>
              </a:spcAft>
              <a:buClr>
                <a:schemeClr val="accent2"/>
              </a:buClr>
              <a:buSzPts val="1400"/>
              <a:buFont typeface="Arial"/>
              <a:buNone/>
              <a:defRPr sz="1400"/>
            </a:lvl7pPr>
            <a:lvl8pPr marL="3657600" lvl="7" indent="-228600" algn="l" rtl="0">
              <a:lnSpc>
                <a:spcPct val="100000"/>
              </a:lnSpc>
              <a:spcBef>
                <a:spcPts val="280"/>
              </a:spcBef>
              <a:spcAft>
                <a:spcPts val="0"/>
              </a:spcAft>
              <a:buClr>
                <a:schemeClr val="accent2"/>
              </a:buClr>
              <a:buSzPts val="1400"/>
              <a:buFont typeface="Arial"/>
              <a:buNone/>
              <a:defRPr sz="1400"/>
            </a:lvl8pPr>
            <a:lvl9pPr marL="4114800" lvl="8" indent="-228600" algn="l" rtl="0">
              <a:lnSpc>
                <a:spcPct val="100000"/>
              </a:lnSpc>
              <a:spcBef>
                <a:spcPts val="280"/>
              </a:spcBef>
              <a:spcAft>
                <a:spcPts val="0"/>
              </a:spcAft>
              <a:buClr>
                <a:schemeClr val="accent2"/>
              </a:buClr>
              <a:buSzPts val="1400"/>
              <a:buFont typeface="Arial"/>
              <a:buNone/>
              <a:defRPr sz="1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solidFill>
                  <a:srgbClr val="1E464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37" name="Google Shape;37;p30"/>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lnSpc>
                <a:spcPct val="100000"/>
              </a:lnSpc>
              <a:spcBef>
                <a:spcPts val="480"/>
              </a:spcBef>
              <a:spcAft>
                <a:spcPts val="0"/>
              </a:spcAft>
              <a:buClr>
                <a:schemeClr val="accent2"/>
              </a:buClr>
              <a:buSzPts val="2400"/>
              <a:buFont typeface="Arial"/>
              <a:buNone/>
              <a:defRPr sz="2400" b="1"/>
            </a:lvl1pPr>
            <a:lvl2pPr marL="914400" lvl="1" indent="-228600" algn="l" rtl="0">
              <a:lnSpc>
                <a:spcPct val="100000"/>
              </a:lnSpc>
              <a:spcBef>
                <a:spcPts val="400"/>
              </a:spcBef>
              <a:spcAft>
                <a:spcPts val="0"/>
              </a:spcAft>
              <a:buClr>
                <a:schemeClr val="accent2"/>
              </a:buClr>
              <a:buSzPts val="2000"/>
              <a:buFont typeface="Arial"/>
              <a:buNone/>
              <a:defRPr sz="2000" b="1"/>
            </a:lvl2pPr>
            <a:lvl3pPr marL="1371600" lvl="2" indent="-228600" algn="l" rtl="0">
              <a:lnSpc>
                <a:spcPct val="100000"/>
              </a:lnSpc>
              <a:spcBef>
                <a:spcPts val="360"/>
              </a:spcBef>
              <a:spcAft>
                <a:spcPts val="0"/>
              </a:spcAft>
              <a:buClr>
                <a:schemeClr val="accent2"/>
              </a:buClr>
              <a:buSzPts val="1800"/>
              <a:buFont typeface="Arial"/>
              <a:buNone/>
              <a:defRPr sz="1800" b="1"/>
            </a:lvl3pPr>
            <a:lvl4pPr marL="1828800" lvl="3" indent="-228600" algn="l" rtl="0">
              <a:lnSpc>
                <a:spcPct val="100000"/>
              </a:lnSpc>
              <a:spcBef>
                <a:spcPts val="320"/>
              </a:spcBef>
              <a:spcAft>
                <a:spcPts val="0"/>
              </a:spcAft>
              <a:buClr>
                <a:schemeClr val="accent2"/>
              </a:buClr>
              <a:buSzPts val="1600"/>
              <a:buFont typeface="Arial"/>
              <a:buNone/>
              <a:defRPr sz="1600" b="1"/>
            </a:lvl4pPr>
            <a:lvl5pPr marL="2286000" lvl="4" indent="-228600" algn="l" rtl="0">
              <a:lnSpc>
                <a:spcPct val="100000"/>
              </a:lnSpc>
              <a:spcBef>
                <a:spcPts val="320"/>
              </a:spcBef>
              <a:spcAft>
                <a:spcPts val="0"/>
              </a:spcAft>
              <a:buClr>
                <a:schemeClr val="accent2"/>
              </a:buClr>
              <a:buSzPts val="1600"/>
              <a:buFont typeface="Arial"/>
              <a:buNone/>
              <a:defRPr sz="1600" b="1"/>
            </a:lvl5pPr>
            <a:lvl6pPr marL="2743200" lvl="5" indent="-228600" algn="l" rtl="0">
              <a:lnSpc>
                <a:spcPct val="100000"/>
              </a:lnSpc>
              <a:spcBef>
                <a:spcPts val="320"/>
              </a:spcBef>
              <a:spcAft>
                <a:spcPts val="0"/>
              </a:spcAft>
              <a:buClr>
                <a:schemeClr val="accent2"/>
              </a:buClr>
              <a:buSzPts val="1600"/>
              <a:buFont typeface="Arial"/>
              <a:buNone/>
              <a:defRPr sz="1600" b="1"/>
            </a:lvl6pPr>
            <a:lvl7pPr marL="3200400" lvl="6" indent="-228600" algn="l" rtl="0">
              <a:lnSpc>
                <a:spcPct val="100000"/>
              </a:lnSpc>
              <a:spcBef>
                <a:spcPts val="320"/>
              </a:spcBef>
              <a:spcAft>
                <a:spcPts val="0"/>
              </a:spcAft>
              <a:buClr>
                <a:schemeClr val="accent2"/>
              </a:buClr>
              <a:buSzPts val="1600"/>
              <a:buFont typeface="Arial"/>
              <a:buNone/>
              <a:defRPr sz="1600" b="1"/>
            </a:lvl7pPr>
            <a:lvl8pPr marL="3657600" lvl="7" indent="-228600" algn="l" rtl="0">
              <a:lnSpc>
                <a:spcPct val="100000"/>
              </a:lnSpc>
              <a:spcBef>
                <a:spcPts val="320"/>
              </a:spcBef>
              <a:spcAft>
                <a:spcPts val="0"/>
              </a:spcAft>
              <a:buClr>
                <a:schemeClr val="accent2"/>
              </a:buClr>
              <a:buSzPts val="1600"/>
              <a:buFont typeface="Arial"/>
              <a:buNone/>
              <a:defRPr sz="1600" b="1"/>
            </a:lvl8pPr>
            <a:lvl9pPr marL="4114800" lvl="8" indent="-228600" algn="l" rtl="0">
              <a:lnSpc>
                <a:spcPct val="100000"/>
              </a:lnSpc>
              <a:spcBef>
                <a:spcPts val="320"/>
              </a:spcBef>
              <a:spcAft>
                <a:spcPts val="0"/>
              </a:spcAft>
              <a:buClr>
                <a:schemeClr val="accent2"/>
              </a:buClr>
              <a:buSzPts val="1600"/>
              <a:buFont typeface="Arial"/>
              <a:buNone/>
              <a:defRPr sz="1600" b="1"/>
            </a:lvl9pPr>
          </a:lstStyle>
          <a:p>
            <a:endParaRPr/>
          </a:p>
        </p:txBody>
      </p:sp>
      <p:sp>
        <p:nvSpPr>
          <p:cNvPr id="38" name="Google Shape;38;p30"/>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lnSpc>
                <a:spcPct val="100000"/>
              </a:lnSpc>
              <a:spcBef>
                <a:spcPts val="480"/>
              </a:spcBef>
              <a:spcAft>
                <a:spcPts val="0"/>
              </a:spcAft>
              <a:buClr>
                <a:schemeClr val="accent2"/>
              </a:buClr>
              <a:buSzPts val="2400"/>
              <a:buFont typeface="Arial"/>
              <a:buChar char="•"/>
              <a:defRPr sz="2400"/>
            </a:lvl1pPr>
            <a:lvl2pPr marL="914400" lvl="1" indent="-355600" algn="l" rtl="0">
              <a:lnSpc>
                <a:spcPct val="100000"/>
              </a:lnSpc>
              <a:spcBef>
                <a:spcPts val="400"/>
              </a:spcBef>
              <a:spcAft>
                <a:spcPts val="0"/>
              </a:spcAft>
              <a:buClr>
                <a:schemeClr val="accent2"/>
              </a:buClr>
              <a:buSzPts val="2000"/>
              <a:buFont typeface="Arial"/>
              <a:buChar char="–"/>
              <a:defRPr sz="2000"/>
            </a:lvl2pPr>
            <a:lvl3pPr marL="1371600" lvl="2" indent="-342900" algn="l" rtl="0">
              <a:lnSpc>
                <a:spcPct val="100000"/>
              </a:lnSpc>
              <a:spcBef>
                <a:spcPts val="360"/>
              </a:spcBef>
              <a:spcAft>
                <a:spcPts val="0"/>
              </a:spcAft>
              <a:buClr>
                <a:schemeClr val="accent2"/>
              </a:buClr>
              <a:buSzPts val="1800"/>
              <a:buFont typeface="Arial"/>
              <a:buChar char="•"/>
              <a:defRPr sz="1800"/>
            </a:lvl3pPr>
            <a:lvl4pPr marL="1828800" lvl="3" indent="-330200" algn="l" rtl="0">
              <a:lnSpc>
                <a:spcPct val="100000"/>
              </a:lnSpc>
              <a:spcBef>
                <a:spcPts val="320"/>
              </a:spcBef>
              <a:spcAft>
                <a:spcPts val="0"/>
              </a:spcAft>
              <a:buClr>
                <a:schemeClr val="accent2"/>
              </a:buClr>
              <a:buSzPts val="1600"/>
              <a:buFont typeface="Arial"/>
              <a:buChar char="–"/>
              <a:defRPr sz="1600"/>
            </a:lvl4pPr>
            <a:lvl5pPr marL="2286000" lvl="4" indent="-330200" algn="l" rtl="0">
              <a:lnSpc>
                <a:spcPct val="100000"/>
              </a:lnSpc>
              <a:spcBef>
                <a:spcPts val="320"/>
              </a:spcBef>
              <a:spcAft>
                <a:spcPts val="0"/>
              </a:spcAft>
              <a:buClr>
                <a:schemeClr val="accent2"/>
              </a:buClr>
              <a:buSzPts val="1600"/>
              <a:buFont typeface="Arial"/>
              <a:buChar char="»"/>
              <a:defRPr sz="1600"/>
            </a:lvl5pPr>
            <a:lvl6pPr marL="2743200" lvl="5" indent="-330200" algn="l" rtl="0">
              <a:lnSpc>
                <a:spcPct val="100000"/>
              </a:lnSpc>
              <a:spcBef>
                <a:spcPts val="320"/>
              </a:spcBef>
              <a:spcAft>
                <a:spcPts val="0"/>
              </a:spcAft>
              <a:buClr>
                <a:schemeClr val="accent2"/>
              </a:buClr>
              <a:buSzPts val="1600"/>
              <a:buFont typeface="Arial"/>
              <a:buChar char="»"/>
              <a:defRPr sz="1600"/>
            </a:lvl6pPr>
            <a:lvl7pPr marL="3200400" lvl="6" indent="-330200" algn="l" rtl="0">
              <a:lnSpc>
                <a:spcPct val="100000"/>
              </a:lnSpc>
              <a:spcBef>
                <a:spcPts val="320"/>
              </a:spcBef>
              <a:spcAft>
                <a:spcPts val="0"/>
              </a:spcAft>
              <a:buClr>
                <a:schemeClr val="accent2"/>
              </a:buClr>
              <a:buSzPts val="1600"/>
              <a:buFont typeface="Arial"/>
              <a:buChar char="»"/>
              <a:defRPr sz="1600"/>
            </a:lvl7pPr>
            <a:lvl8pPr marL="3657600" lvl="7" indent="-330200" algn="l" rtl="0">
              <a:lnSpc>
                <a:spcPct val="100000"/>
              </a:lnSpc>
              <a:spcBef>
                <a:spcPts val="320"/>
              </a:spcBef>
              <a:spcAft>
                <a:spcPts val="0"/>
              </a:spcAft>
              <a:buClr>
                <a:schemeClr val="accent2"/>
              </a:buClr>
              <a:buSzPts val="1600"/>
              <a:buFont typeface="Arial"/>
              <a:buChar char="»"/>
              <a:defRPr sz="1600"/>
            </a:lvl8pPr>
            <a:lvl9pPr marL="4114800" lvl="8" indent="-330200" algn="l" rtl="0">
              <a:lnSpc>
                <a:spcPct val="100000"/>
              </a:lnSpc>
              <a:spcBef>
                <a:spcPts val="320"/>
              </a:spcBef>
              <a:spcAft>
                <a:spcPts val="0"/>
              </a:spcAft>
              <a:buClr>
                <a:schemeClr val="accent2"/>
              </a:buClr>
              <a:buSzPts val="1600"/>
              <a:buFont typeface="Arial"/>
              <a:buChar char="»"/>
              <a:defRPr sz="1600"/>
            </a:lvl9pPr>
          </a:lstStyle>
          <a:p>
            <a:endParaRPr/>
          </a:p>
        </p:txBody>
      </p:sp>
      <p:sp>
        <p:nvSpPr>
          <p:cNvPr id="39" name="Google Shape;39;p30"/>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lnSpc>
                <a:spcPct val="100000"/>
              </a:lnSpc>
              <a:spcBef>
                <a:spcPts val="480"/>
              </a:spcBef>
              <a:spcAft>
                <a:spcPts val="0"/>
              </a:spcAft>
              <a:buClr>
                <a:schemeClr val="accent2"/>
              </a:buClr>
              <a:buSzPts val="2400"/>
              <a:buFont typeface="Arial"/>
              <a:buNone/>
              <a:defRPr sz="2400" b="1"/>
            </a:lvl1pPr>
            <a:lvl2pPr marL="914400" lvl="1" indent="-228600" algn="l" rtl="0">
              <a:lnSpc>
                <a:spcPct val="100000"/>
              </a:lnSpc>
              <a:spcBef>
                <a:spcPts val="400"/>
              </a:spcBef>
              <a:spcAft>
                <a:spcPts val="0"/>
              </a:spcAft>
              <a:buClr>
                <a:schemeClr val="accent2"/>
              </a:buClr>
              <a:buSzPts val="2000"/>
              <a:buFont typeface="Arial"/>
              <a:buNone/>
              <a:defRPr sz="2000" b="1"/>
            </a:lvl2pPr>
            <a:lvl3pPr marL="1371600" lvl="2" indent="-228600" algn="l" rtl="0">
              <a:lnSpc>
                <a:spcPct val="100000"/>
              </a:lnSpc>
              <a:spcBef>
                <a:spcPts val="360"/>
              </a:spcBef>
              <a:spcAft>
                <a:spcPts val="0"/>
              </a:spcAft>
              <a:buClr>
                <a:schemeClr val="accent2"/>
              </a:buClr>
              <a:buSzPts val="1800"/>
              <a:buFont typeface="Arial"/>
              <a:buNone/>
              <a:defRPr sz="1800" b="1"/>
            </a:lvl3pPr>
            <a:lvl4pPr marL="1828800" lvl="3" indent="-228600" algn="l" rtl="0">
              <a:lnSpc>
                <a:spcPct val="100000"/>
              </a:lnSpc>
              <a:spcBef>
                <a:spcPts val="320"/>
              </a:spcBef>
              <a:spcAft>
                <a:spcPts val="0"/>
              </a:spcAft>
              <a:buClr>
                <a:schemeClr val="accent2"/>
              </a:buClr>
              <a:buSzPts val="1600"/>
              <a:buFont typeface="Arial"/>
              <a:buNone/>
              <a:defRPr sz="1600" b="1"/>
            </a:lvl4pPr>
            <a:lvl5pPr marL="2286000" lvl="4" indent="-228600" algn="l" rtl="0">
              <a:lnSpc>
                <a:spcPct val="100000"/>
              </a:lnSpc>
              <a:spcBef>
                <a:spcPts val="320"/>
              </a:spcBef>
              <a:spcAft>
                <a:spcPts val="0"/>
              </a:spcAft>
              <a:buClr>
                <a:schemeClr val="accent2"/>
              </a:buClr>
              <a:buSzPts val="1600"/>
              <a:buFont typeface="Arial"/>
              <a:buNone/>
              <a:defRPr sz="1600" b="1"/>
            </a:lvl5pPr>
            <a:lvl6pPr marL="2743200" lvl="5" indent="-228600" algn="l" rtl="0">
              <a:lnSpc>
                <a:spcPct val="100000"/>
              </a:lnSpc>
              <a:spcBef>
                <a:spcPts val="320"/>
              </a:spcBef>
              <a:spcAft>
                <a:spcPts val="0"/>
              </a:spcAft>
              <a:buClr>
                <a:schemeClr val="accent2"/>
              </a:buClr>
              <a:buSzPts val="1600"/>
              <a:buFont typeface="Arial"/>
              <a:buNone/>
              <a:defRPr sz="1600" b="1"/>
            </a:lvl6pPr>
            <a:lvl7pPr marL="3200400" lvl="6" indent="-228600" algn="l" rtl="0">
              <a:lnSpc>
                <a:spcPct val="100000"/>
              </a:lnSpc>
              <a:spcBef>
                <a:spcPts val="320"/>
              </a:spcBef>
              <a:spcAft>
                <a:spcPts val="0"/>
              </a:spcAft>
              <a:buClr>
                <a:schemeClr val="accent2"/>
              </a:buClr>
              <a:buSzPts val="1600"/>
              <a:buFont typeface="Arial"/>
              <a:buNone/>
              <a:defRPr sz="1600" b="1"/>
            </a:lvl7pPr>
            <a:lvl8pPr marL="3657600" lvl="7" indent="-228600" algn="l" rtl="0">
              <a:lnSpc>
                <a:spcPct val="100000"/>
              </a:lnSpc>
              <a:spcBef>
                <a:spcPts val="320"/>
              </a:spcBef>
              <a:spcAft>
                <a:spcPts val="0"/>
              </a:spcAft>
              <a:buClr>
                <a:schemeClr val="accent2"/>
              </a:buClr>
              <a:buSzPts val="1600"/>
              <a:buFont typeface="Arial"/>
              <a:buNone/>
              <a:defRPr sz="1600" b="1"/>
            </a:lvl8pPr>
            <a:lvl9pPr marL="4114800" lvl="8" indent="-228600" algn="l" rtl="0">
              <a:lnSpc>
                <a:spcPct val="100000"/>
              </a:lnSpc>
              <a:spcBef>
                <a:spcPts val="320"/>
              </a:spcBef>
              <a:spcAft>
                <a:spcPts val="0"/>
              </a:spcAft>
              <a:buClr>
                <a:schemeClr val="accent2"/>
              </a:buClr>
              <a:buSzPts val="1600"/>
              <a:buFont typeface="Arial"/>
              <a:buNone/>
              <a:defRPr sz="1600" b="1"/>
            </a:lvl9pPr>
          </a:lstStyle>
          <a:p>
            <a:endParaRPr/>
          </a:p>
        </p:txBody>
      </p:sp>
      <p:sp>
        <p:nvSpPr>
          <p:cNvPr id="40" name="Google Shape;40;p30"/>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lnSpc>
                <a:spcPct val="100000"/>
              </a:lnSpc>
              <a:spcBef>
                <a:spcPts val="480"/>
              </a:spcBef>
              <a:spcAft>
                <a:spcPts val="0"/>
              </a:spcAft>
              <a:buClr>
                <a:schemeClr val="accent2"/>
              </a:buClr>
              <a:buSzPts val="2400"/>
              <a:buFont typeface="Arial"/>
              <a:buChar char="•"/>
              <a:defRPr sz="2400"/>
            </a:lvl1pPr>
            <a:lvl2pPr marL="914400" lvl="1" indent="-355600" algn="l" rtl="0">
              <a:lnSpc>
                <a:spcPct val="100000"/>
              </a:lnSpc>
              <a:spcBef>
                <a:spcPts val="400"/>
              </a:spcBef>
              <a:spcAft>
                <a:spcPts val="0"/>
              </a:spcAft>
              <a:buClr>
                <a:schemeClr val="accent2"/>
              </a:buClr>
              <a:buSzPts val="2000"/>
              <a:buFont typeface="Arial"/>
              <a:buChar char="–"/>
              <a:defRPr sz="2000"/>
            </a:lvl2pPr>
            <a:lvl3pPr marL="1371600" lvl="2" indent="-342900" algn="l" rtl="0">
              <a:lnSpc>
                <a:spcPct val="100000"/>
              </a:lnSpc>
              <a:spcBef>
                <a:spcPts val="360"/>
              </a:spcBef>
              <a:spcAft>
                <a:spcPts val="0"/>
              </a:spcAft>
              <a:buClr>
                <a:schemeClr val="accent2"/>
              </a:buClr>
              <a:buSzPts val="1800"/>
              <a:buFont typeface="Arial"/>
              <a:buChar char="•"/>
              <a:defRPr sz="1800"/>
            </a:lvl3pPr>
            <a:lvl4pPr marL="1828800" lvl="3" indent="-330200" algn="l" rtl="0">
              <a:lnSpc>
                <a:spcPct val="100000"/>
              </a:lnSpc>
              <a:spcBef>
                <a:spcPts val="320"/>
              </a:spcBef>
              <a:spcAft>
                <a:spcPts val="0"/>
              </a:spcAft>
              <a:buClr>
                <a:schemeClr val="accent2"/>
              </a:buClr>
              <a:buSzPts val="1600"/>
              <a:buFont typeface="Arial"/>
              <a:buChar char="–"/>
              <a:defRPr sz="1600"/>
            </a:lvl4pPr>
            <a:lvl5pPr marL="2286000" lvl="4" indent="-330200" algn="l" rtl="0">
              <a:lnSpc>
                <a:spcPct val="100000"/>
              </a:lnSpc>
              <a:spcBef>
                <a:spcPts val="320"/>
              </a:spcBef>
              <a:spcAft>
                <a:spcPts val="0"/>
              </a:spcAft>
              <a:buClr>
                <a:schemeClr val="accent2"/>
              </a:buClr>
              <a:buSzPts val="1600"/>
              <a:buFont typeface="Arial"/>
              <a:buChar char="»"/>
              <a:defRPr sz="1600"/>
            </a:lvl5pPr>
            <a:lvl6pPr marL="2743200" lvl="5" indent="-330200" algn="l" rtl="0">
              <a:lnSpc>
                <a:spcPct val="100000"/>
              </a:lnSpc>
              <a:spcBef>
                <a:spcPts val="320"/>
              </a:spcBef>
              <a:spcAft>
                <a:spcPts val="0"/>
              </a:spcAft>
              <a:buClr>
                <a:schemeClr val="accent2"/>
              </a:buClr>
              <a:buSzPts val="1600"/>
              <a:buFont typeface="Arial"/>
              <a:buChar char="»"/>
              <a:defRPr sz="1600"/>
            </a:lvl6pPr>
            <a:lvl7pPr marL="3200400" lvl="6" indent="-330200" algn="l" rtl="0">
              <a:lnSpc>
                <a:spcPct val="100000"/>
              </a:lnSpc>
              <a:spcBef>
                <a:spcPts val="320"/>
              </a:spcBef>
              <a:spcAft>
                <a:spcPts val="0"/>
              </a:spcAft>
              <a:buClr>
                <a:schemeClr val="accent2"/>
              </a:buClr>
              <a:buSzPts val="1600"/>
              <a:buFont typeface="Arial"/>
              <a:buChar char="»"/>
              <a:defRPr sz="1600"/>
            </a:lvl7pPr>
            <a:lvl8pPr marL="3657600" lvl="7" indent="-330200" algn="l" rtl="0">
              <a:lnSpc>
                <a:spcPct val="100000"/>
              </a:lnSpc>
              <a:spcBef>
                <a:spcPts val="320"/>
              </a:spcBef>
              <a:spcAft>
                <a:spcPts val="0"/>
              </a:spcAft>
              <a:buClr>
                <a:schemeClr val="accent2"/>
              </a:buClr>
              <a:buSzPts val="1600"/>
              <a:buFont typeface="Arial"/>
              <a:buChar char="»"/>
              <a:defRPr sz="1600"/>
            </a:lvl8pPr>
            <a:lvl9pPr marL="4114800" lvl="8" indent="-330200" algn="l" rtl="0">
              <a:lnSpc>
                <a:spcPct val="100000"/>
              </a:lnSpc>
              <a:spcBef>
                <a:spcPts val="320"/>
              </a:spcBef>
              <a:spcAft>
                <a:spcPts val="0"/>
              </a:spcAft>
              <a:buClr>
                <a:schemeClr val="accent2"/>
              </a:buClr>
              <a:buSzPts val="1600"/>
              <a:buFont typeface="Arial"/>
              <a:buChar char="»"/>
              <a:defRPr sz="1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1"/>
        <p:cNvGrpSpPr/>
        <p:nvPr/>
      </p:nvGrpSpPr>
      <p:grpSpPr>
        <a:xfrm>
          <a:off x="0" y="0"/>
          <a:ext cx="0" cy="0"/>
          <a:chOff x="0" y="0"/>
          <a:chExt cx="0" cy="0"/>
        </a:xfrm>
      </p:grpSpPr>
      <p:sp>
        <p:nvSpPr>
          <p:cNvPr id="42" name="Google Shape;42;p32"/>
          <p:cNvSpPr txBox="1">
            <a:spLocks noGrp="1"/>
          </p:cNvSpPr>
          <p:nvPr>
            <p:ph type="title"/>
          </p:nvPr>
        </p:nvSpPr>
        <p:spPr>
          <a:xfrm>
            <a:off x="457200" y="273050"/>
            <a:ext cx="3008400" cy="11622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sz="2000" b="1"/>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3" name="Google Shape;43;p32"/>
          <p:cNvSpPr txBox="1">
            <a:spLocks noGrp="1"/>
          </p:cNvSpPr>
          <p:nvPr>
            <p:ph type="body" idx="1"/>
          </p:nvPr>
        </p:nvSpPr>
        <p:spPr>
          <a:xfrm>
            <a:off x="3575050" y="273050"/>
            <a:ext cx="5111700" cy="58530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lvl1pPr marL="457200" lvl="0" indent="-431800" algn="l" rtl="0">
              <a:lnSpc>
                <a:spcPct val="100000"/>
              </a:lnSpc>
              <a:spcBef>
                <a:spcPts val="640"/>
              </a:spcBef>
              <a:spcAft>
                <a:spcPts val="0"/>
              </a:spcAft>
              <a:buClr>
                <a:schemeClr val="accent2"/>
              </a:buClr>
              <a:buSzPts val="3200"/>
              <a:buFont typeface="Arial"/>
              <a:buChar char="•"/>
              <a:defRPr sz="3200"/>
            </a:lvl1pPr>
            <a:lvl2pPr marL="914400" lvl="1" indent="-406400" algn="l" rtl="0">
              <a:lnSpc>
                <a:spcPct val="100000"/>
              </a:lnSpc>
              <a:spcBef>
                <a:spcPts val="560"/>
              </a:spcBef>
              <a:spcAft>
                <a:spcPts val="0"/>
              </a:spcAft>
              <a:buClr>
                <a:schemeClr val="accent2"/>
              </a:buClr>
              <a:buSzPts val="2800"/>
              <a:buFont typeface="Arial"/>
              <a:buChar char="–"/>
              <a:defRPr sz="2800"/>
            </a:lvl2pPr>
            <a:lvl3pPr marL="1371600" lvl="2" indent="-381000" algn="l" rtl="0">
              <a:lnSpc>
                <a:spcPct val="100000"/>
              </a:lnSpc>
              <a:spcBef>
                <a:spcPts val="480"/>
              </a:spcBef>
              <a:spcAft>
                <a:spcPts val="0"/>
              </a:spcAft>
              <a:buClr>
                <a:schemeClr val="accent2"/>
              </a:buClr>
              <a:buSzPts val="2400"/>
              <a:buFont typeface="Arial"/>
              <a:buChar char="•"/>
              <a:defRPr sz="2400"/>
            </a:lvl3pPr>
            <a:lvl4pPr marL="1828800" lvl="3" indent="-355600" algn="l" rtl="0">
              <a:lnSpc>
                <a:spcPct val="100000"/>
              </a:lnSpc>
              <a:spcBef>
                <a:spcPts val="400"/>
              </a:spcBef>
              <a:spcAft>
                <a:spcPts val="0"/>
              </a:spcAft>
              <a:buClr>
                <a:schemeClr val="accent2"/>
              </a:buClr>
              <a:buSzPts val="2000"/>
              <a:buFont typeface="Arial"/>
              <a:buChar char="–"/>
              <a:defRPr sz="2000"/>
            </a:lvl4pPr>
            <a:lvl5pPr marL="2286000" lvl="4" indent="-355600" algn="l" rtl="0">
              <a:lnSpc>
                <a:spcPct val="100000"/>
              </a:lnSpc>
              <a:spcBef>
                <a:spcPts val="400"/>
              </a:spcBef>
              <a:spcAft>
                <a:spcPts val="0"/>
              </a:spcAft>
              <a:buClr>
                <a:schemeClr val="accent2"/>
              </a:buClr>
              <a:buSzPts val="2000"/>
              <a:buFont typeface="Arial"/>
              <a:buChar char="»"/>
              <a:defRPr sz="2000"/>
            </a:lvl5pPr>
            <a:lvl6pPr marL="2743200" lvl="5" indent="-355600" algn="l" rtl="0">
              <a:lnSpc>
                <a:spcPct val="100000"/>
              </a:lnSpc>
              <a:spcBef>
                <a:spcPts val="400"/>
              </a:spcBef>
              <a:spcAft>
                <a:spcPts val="0"/>
              </a:spcAft>
              <a:buClr>
                <a:schemeClr val="accent2"/>
              </a:buClr>
              <a:buSzPts val="2000"/>
              <a:buFont typeface="Arial"/>
              <a:buChar char="»"/>
              <a:defRPr sz="2000"/>
            </a:lvl6pPr>
            <a:lvl7pPr marL="3200400" lvl="6" indent="-355600" algn="l" rtl="0">
              <a:lnSpc>
                <a:spcPct val="100000"/>
              </a:lnSpc>
              <a:spcBef>
                <a:spcPts val="400"/>
              </a:spcBef>
              <a:spcAft>
                <a:spcPts val="0"/>
              </a:spcAft>
              <a:buClr>
                <a:schemeClr val="accent2"/>
              </a:buClr>
              <a:buSzPts val="2000"/>
              <a:buFont typeface="Arial"/>
              <a:buChar char="»"/>
              <a:defRPr sz="2000"/>
            </a:lvl7pPr>
            <a:lvl8pPr marL="3657600" lvl="7" indent="-355600" algn="l" rtl="0">
              <a:lnSpc>
                <a:spcPct val="100000"/>
              </a:lnSpc>
              <a:spcBef>
                <a:spcPts val="400"/>
              </a:spcBef>
              <a:spcAft>
                <a:spcPts val="0"/>
              </a:spcAft>
              <a:buClr>
                <a:schemeClr val="accent2"/>
              </a:buClr>
              <a:buSzPts val="2000"/>
              <a:buFont typeface="Arial"/>
              <a:buChar char="»"/>
              <a:defRPr sz="2000"/>
            </a:lvl8pPr>
            <a:lvl9pPr marL="4114800" lvl="8" indent="-355600" algn="l" rtl="0">
              <a:lnSpc>
                <a:spcPct val="100000"/>
              </a:lnSpc>
              <a:spcBef>
                <a:spcPts val="400"/>
              </a:spcBef>
              <a:spcAft>
                <a:spcPts val="0"/>
              </a:spcAft>
              <a:buClr>
                <a:schemeClr val="accent2"/>
              </a:buClr>
              <a:buSzPts val="2000"/>
              <a:buFont typeface="Arial"/>
              <a:buChar char="»"/>
              <a:defRPr sz="2000"/>
            </a:lvl9pPr>
          </a:lstStyle>
          <a:p>
            <a:endParaRPr/>
          </a:p>
        </p:txBody>
      </p:sp>
      <p:sp>
        <p:nvSpPr>
          <p:cNvPr id="44" name="Google Shape;44;p32"/>
          <p:cNvSpPr txBox="1">
            <a:spLocks noGrp="1"/>
          </p:cNvSpPr>
          <p:nvPr>
            <p:ph type="body" idx="2"/>
          </p:nvPr>
        </p:nvSpPr>
        <p:spPr>
          <a:xfrm>
            <a:off x="457200" y="1435100"/>
            <a:ext cx="3008400" cy="46911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lvl1pPr marL="457200" lvl="0" indent="-228600" algn="l" rtl="0">
              <a:lnSpc>
                <a:spcPct val="100000"/>
              </a:lnSpc>
              <a:spcBef>
                <a:spcPts val="280"/>
              </a:spcBef>
              <a:spcAft>
                <a:spcPts val="0"/>
              </a:spcAft>
              <a:buClr>
                <a:schemeClr val="accent2"/>
              </a:buClr>
              <a:buSzPts val="1400"/>
              <a:buFont typeface="Arial"/>
              <a:buNone/>
              <a:defRPr sz="1400"/>
            </a:lvl1pPr>
            <a:lvl2pPr marL="914400" lvl="1" indent="-228600" algn="l" rtl="0">
              <a:lnSpc>
                <a:spcPct val="100000"/>
              </a:lnSpc>
              <a:spcBef>
                <a:spcPts val="240"/>
              </a:spcBef>
              <a:spcAft>
                <a:spcPts val="0"/>
              </a:spcAft>
              <a:buClr>
                <a:schemeClr val="accent2"/>
              </a:buClr>
              <a:buSzPts val="1200"/>
              <a:buFont typeface="Arial"/>
              <a:buNone/>
              <a:defRPr sz="1200"/>
            </a:lvl2pPr>
            <a:lvl3pPr marL="1371600" lvl="2" indent="-228600" algn="l" rtl="0">
              <a:lnSpc>
                <a:spcPct val="100000"/>
              </a:lnSpc>
              <a:spcBef>
                <a:spcPts val="200"/>
              </a:spcBef>
              <a:spcAft>
                <a:spcPts val="0"/>
              </a:spcAft>
              <a:buClr>
                <a:schemeClr val="accent2"/>
              </a:buClr>
              <a:buSzPts val="1000"/>
              <a:buFont typeface="Arial"/>
              <a:buNone/>
              <a:defRPr sz="1000"/>
            </a:lvl3pPr>
            <a:lvl4pPr marL="1828800" lvl="3" indent="-228600" algn="l" rtl="0">
              <a:lnSpc>
                <a:spcPct val="100000"/>
              </a:lnSpc>
              <a:spcBef>
                <a:spcPts val="180"/>
              </a:spcBef>
              <a:spcAft>
                <a:spcPts val="0"/>
              </a:spcAft>
              <a:buClr>
                <a:schemeClr val="accent2"/>
              </a:buClr>
              <a:buSzPts val="900"/>
              <a:buFont typeface="Arial"/>
              <a:buNone/>
              <a:defRPr sz="900"/>
            </a:lvl4pPr>
            <a:lvl5pPr marL="2286000" lvl="4" indent="-228600" algn="l" rtl="0">
              <a:lnSpc>
                <a:spcPct val="100000"/>
              </a:lnSpc>
              <a:spcBef>
                <a:spcPts val="180"/>
              </a:spcBef>
              <a:spcAft>
                <a:spcPts val="0"/>
              </a:spcAft>
              <a:buClr>
                <a:schemeClr val="accent2"/>
              </a:buClr>
              <a:buSzPts val="900"/>
              <a:buFont typeface="Arial"/>
              <a:buNone/>
              <a:defRPr sz="900"/>
            </a:lvl5pPr>
            <a:lvl6pPr marL="2743200" lvl="5" indent="-228600" algn="l" rtl="0">
              <a:lnSpc>
                <a:spcPct val="100000"/>
              </a:lnSpc>
              <a:spcBef>
                <a:spcPts val="180"/>
              </a:spcBef>
              <a:spcAft>
                <a:spcPts val="0"/>
              </a:spcAft>
              <a:buClr>
                <a:schemeClr val="accent2"/>
              </a:buClr>
              <a:buSzPts val="900"/>
              <a:buFont typeface="Arial"/>
              <a:buNone/>
              <a:defRPr sz="900"/>
            </a:lvl6pPr>
            <a:lvl7pPr marL="3200400" lvl="6" indent="-228600" algn="l" rtl="0">
              <a:lnSpc>
                <a:spcPct val="100000"/>
              </a:lnSpc>
              <a:spcBef>
                <a:spcPts val="180"/>
              </a:spcBef>
              <a:spcAft>
                <a:spcPts val="0"/>
              </a:spcAft>
              <a:buClr>
                <a:schemeClr val="accent2"/>
              </a:buClr>
              <a:buSzPts val="900"/>
              <a:buFont typeface="Arial"/>
              <a:buNone/>
              <a:defRPr sz="900"/>
            </a:lvl7pPr>
            <a:lvl8pPr marL="3657600" lvl="7" indent="-228600" algn="l" rtl="0">
              <a:lnSpc>
                <a:spcPct val="100000"/>
              </a:lnSpc>
              <a:spcBef>
                <a:spcPts val="180"/>
              </a:spcBef>
              <a:spcAft>
                <a:spcPts val="0"/>
              </a:spcAft>
              <a:buClr>
                <a:schemeClr val="accent2"/>
              </a:buClr>
              <a:buSzPts val="900"/>
              <a:buFont typeface="Arial"/>
              <a:buNone/>
              <a:defRPr sz="900"/>
            </a:lvl8pPr>
            <a:lvl9pPr marL="4114800" lvl="8" indent="-228600" algn="l" rtl="0">
              <a:lnSpc>
                <a:spcPct val="100000"/>
              </a:lnSpc>
              <a:spcBef>
                <a:spcPts val="180"/>
              </a:spcBef>
              <a:spcAft>
                <a:spcPts val="0"/>
              </a:spcAft>
              <a:buClr>
                <a:schemeClr val="accent2"/>
              </a:buClr>
              <a:buSzPts val="900"/>
              <a:buFont typeface="Arial"/>
              <a:buNone/>
              <a:defRPr sz="9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5"/>
        <p:cNvGrpSpPr/>
        <p:nvPr/>
      </p:nvGrpSpPr>
      <p:grpSpPr>
        <a:xfrm>
          <a:off x="0" y="0"/>
          <a:ext cx="0" cy="0"/>
          <a:chOff x="0" y="0"/>
          <a:chExt cx="0" cy="0"/>
        </a:xfrm>
      </p:grpSpPr>
      <p:sp>
        <p:nvSpPr>
          <p:cNvPr id="46" name="Google Shape;46;p33"/>
          <p:cNvSpPr txBox="1">
            <a:spLocks noGrp="1"/>
          </p:cNvSpPr>
          <p:nvPr>
            <p:ph type="title"/>
          </p:nvPr>
        </p:nvSpPr>
        <p:spPr>
          <a:xfrm>
            <a:off x="1792288" y="4800600"/>
            <a:ext cx="5486400" cy="5667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b" anchorCtr="0">
            <a:noAutofit/>
          </a:bodyPr>
          <a:lstStyle>
            <a:lvl1pPr lvl="0" algn="l" rtl="0">
              <a:lnSpc>
                <a:spcPct val="100000"/>
              </a:lnSpc>
              <a:spcBef>
                <a:spcPts val="0"/>
              </a:spcBef>
              <a:spcAft>
                <a:spcPts val="0"/>
              </a:spcAft>
              <a:buSzPts val="1400"/>
              <a:buNone/>
              <a:defRPr sz="2000" b="1"/>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47" name="Google Shape;47;p33"/>
          <p:cNvSpPr>
            <a:spLocks noGrp="1"/>
          </p:cNvSpPr>
          <p:nvPr>
            <p:ph type="pic" idx="2"/>
          </p:nvPr>
        </p:nvSpPr>
        <p:spPr>
          <a:xfrm>
            <a:off x="1792288" y="612775"/>
            <a:ext cx="5486400" cy="4114800"/>
          </a:xfrm>
          <a:prstGeom prst="rect">
            <a:avLst/>
          </a:prstGeom>
          <a:noFill/>
          <a:ln w="9525" cap="flat" cmpd="sng">
            <a:solidFill>
              <a:srgbClr val="000000"/>
            </a:solidFill>
            <a:prstDash val="solid"/>
            <a:miter lim="800000"/>
            <a:headEnd type="none" w="sm" len="sm"/>
            <a:tailEnd type="none" w="sm" len="sm"/>
          </a:ln>
        </p:spPr>
      </p:sp>
      <p:sp>
        <p:nvSpPr>
          <p:cNvPr id="48" name="Google Shape;48;p33"/>
          <p:cNvSpPr txBox="1">
            <a:spLocks noGrp="1"/>
          </p:cNvSpPr>
          <p:nvPr>
            <p:ph type="body" idx="1"/>
          </p:nvPr>
        </p:nvSpPr>
        <p:spPr>
          <a:xfrm>
            <a:off x="1792288" y="5367338"/>
            <a:ext cx="5486400" cy="8049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lvl1pPr marL="457200" lvl="0" indent="-228600" algn="l" rtl="0">
              <a:lnSpc>
                <a:spcPct val="100000"/>
              </a:lnSpc>
              <a:spcBef>
                <a:spcPts val="280"/>
              </a:spcBef>
              <a:spcAft>
                <a:spcPts val="0"/>
              </a:spcAft>
              <a:buClr>
                <a:schemeClr val="accent2"/>
              </a:buClr>
              <a:buSzPts val="1400"/>
              <a:buFont typeface="Arial"/>
              <a:buNone/>
              <a:defRPr sz="1400"/>
            </a:lvl1pPr>
            <a:lvl2pPr marL="914400" lvl="1" indent="-228600" algn="l" rtl="0">
              <a:lnSpc>
                <a:spcPct val="100000"/>
              </a:lnSpc>
              <a:spcBef>
                <a:spcPts val="240"/>
              </a:spcBef>
              <a:spcAft>
                <a:spcPts val="0"/>
              </a:spcAft>
              <a:buClr>
                <a:schemeClr val="accent2"/>
              </a:buClr>
              <a:buSzPts val="1200"/>
              <a:buFont typeface="Arial"/>
              <a:buNone/>
              <a:defRPr sz="1200"/>
            </a:lvl2pPr>
            <a:lvl3pPr marL="1371600" lvl="2" indent="-228600" algn="l" rtl="0">
              <a:lnSpc>
                <a:spcPct val="100000"/>
              </a:lnSpc>
              <a:spcBef>
                <a:spcPts val="200"/>
              </a:spcBef>
              <a:spcAft>
                <a:spcPts val="0"/>
              </a:spcAft>
              <a:buClr>
                <a:schemeClr val="accent2"/>
              </a:buClr>
              <a:buSzPts val="1000"/>
              <a:buFont typeface="Arial"/>
              <a:buNone/>
              <a:defRPr sz="1000"/>
            </a:lvl3pPr>
            <a:lvl4pPr marL="1828800" lvl="3" indent="-228600" algn="l" rtl="0">
              <a:lnSpc>
                <a:spcPct val="100000"/>
              </a:lnSpc>
              <a:spcBef>
                <a:spcPts val="180"/>
              </a:spcBef>
              <a:spcAft>
                <a:spcPts val="0"/>
              </a:spcAft>
              <a:buClr>
                <a:schemeClr val="accent2"/>
              </a:buClr>
              <a:buSzPts val="900"/>
              <a:buFont typeface="Arial"/>
              <a:buNone/>
              <a:defRPr sz="900"/>
            </a:lvl4pPr>
            <a:lvl5pPr marL="2286000" lvl="4" indent="-228600" algn="l" rtl="0">
              <a:lnSpc>
                <a:spcPct val="100000"/>
              </a:lnSpc>
              <a:spcBef>
                <a:spcPts val="180"/>
              </a:spcBef>
              <a:spcAft>
                <a:spcPts val="0"/>
              </a:spcAft>
              <a:buClr>
                <a:schemeClr val="accent2"/>
              </a:buClr>
              <a:buSzPts val="900"/>
              <a:buFont typeface="Arial"/>
              <a:buNone/>
              <a:defRPr sz="900"/>
            </a:lvl5pPr>
            <a:lvl6pPr marL="2743200" lvl="5" indent="-228600" algn="l" rtl="0">
              <a:lnSpc>
                <a:spcPct val="100000"/>
              </a:lnSpc>
              <a:spcBef>
                <a:spcPts val="180"/>
              </a:spcBef>
              <a:spcAft>
                <a:spcPts val="0"/>
              </a:spcAft>
              <a:buClr>
                <a:schemeClr val="accent2"/>
              </a:buClr>
              <a:buSzPts val="900"/>
              <a:buFont typeface="Arial"/>
              <a:buNone/>
              <a:defRPr sz="900"/>
            </a:lvl6pPr>
            <a:lvl7pPr marL="3200400" lvl="6" indent="-228600" algn="l" rtl="0">
              <a:lnSpc>
                <a:spcPct val="100000"/>
              </a:lnSpc>
              <a:spcBef>
                <a:spcPts val="180"/>
              </a:spcBef>
              <a:spcAft>
                <a:spcPts val="0"/>
              </a:spcAft>
              <a:buClr>
                <a:schemeClr val="accent2"/>
              </a:buClr>
              <a:buSzPts val="900"/>
              <a:buFont typeface="Arial"/>
              <a:buNone/>
              <a:defRPr sz="900"/>
            </a:lvl7pPr>
            <a:lvl8pPr marL="3657600" lvl="7" indent="-228600" algn="l" rtl="0">
              <a:lnSpc>
                <a:spcPct val="100000"/>
              </a:lnSpc>
              <a:spcBef>
                <a:spcPts val="180"/>
              </a:spcBef>
              <a:spcAft>
                <a:spcPts val="0"/>
              </a:spcAft>
              <a:buClr>
                <a:schemeClr val="accent2"/>
              </a:buClr>
              <a:buSzPts val="900"/>
              <a:buFont typeface="Arial"/>
              <a:buNone/>
              <a:defRPr sz="900"/>
            </a:lvl8pPr>
            <a:lvl9pPr marL="4114800" lvl="8" indent="-228600" algn="l" rtl="0">
              <a:lnSpc>
                <a:spcPct val="100000"/>
              </a:lnSpc>
              <a:spcBef>
                <a:spcPts val="180"/>
              </a:spcBef>
              <a:spcAft>
                <a:spcPts val="0"/>
              </a:spcAft>
              <a:buClr>
                <a:schemeClr val="accent2"/>
              </a:buClr>
              <a:buSzPts val="900"/>
              <a:buFont typeface="Arial"/>
              <a:buNone/>
              <a:defRPr sz="9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9"/>
        <p:cNvGrpSpPr/>
        <p:nvPr/>
      </p:nvGrpSpPr>
      <p:grpSpPr>
        <a:xfrm>
          <a:off x="0" y="0"/>
          <a:ext cx="0" cy="0"/>
          <a:chOff x="0" y="0"/>
          <a:chExt cx="0" cy="0"/>
        </a:xfrm>
      </p:grpSpPr>
      <p:sp>
        <p:nvSpPr>
          <p:cNvPr id="50" name="Google Shape;50;p34"/>
          <p:cNvSpPr txBox="1">
            <a:spLocks noGrp="1"/>
          </p:cNvSpPr>
          <p:nvPr>
            <p:ph type="title"/>
          </p:nvPr>
        </p:nvSpPr>
        <p:spPr>
          <a:xfrm>
            <a:off x="152400" y="-76200"/>
            <a:ext cx="8229600" cy="11430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1" name="Google Shape;51;p34"/>
          <p:cNvSpPr txBox="1">
            <a:spLocks noGrp="1"/>
          </p:cNvSpPr>
          <p:nvPr>
            <p:ph type="body" idx="1"/>
          </p:nvPr>
        </p:nvSpPr>
        <p:spPr>
          <a:xfrm rot="5400000">
            <a:off x="2080349" y="-632550"/>
            <a:ext cx="4526100" cy="82296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lvl1pPr marL="457200" lvl="0" indent="-342900" algn="l" rtl="0">
              <a:lnSpc>
                <a:spcPct val="100000"/>
              </a:lnSpc>
              <a:spcBef>
                <a:spcPts val="360"/>
              </a:spcBef>
              <a:spcAft>
                <a:spcPts val="0"/>
              </a:spcAft>
              <a:buClr>
                <a:schemeClr val="accent2"/>
              </a:buClr>
              <a:buSzPts val="1800"/>
              <a:buChar char="•"/>
              <a:defRPr/>
            </a:lvl1pPr>
            <a:lvl2pPr marL="914400" lvl="1" indent="-342900" algn="l" rtl="0">
              <a:lnSpc>
                <a:spcPct val="100000"/>
              </a:lnSpc>
              <a:spcBef>
                <a:spcPts val="360"/>
              </a:spcBef>
              <a:spcAft>
                <a:spcPts val="0"/>
              </a:spcAft>
              <a:buClr>
                <a:schemeClr val="accent2"/>
              </a:buClr>
              <a:buSzPts val="1800"/>
              <a:buChar char="–"/>
              <a:defRPr/>
            </a:lvl2pPr>
            <a:lvl3pPr marL="1371600" lvl="2" indent="-342900" algn="l" rtl="0">
              <a:lnSpc>
                <a:spcPct val="100000"/>
              </a:lnSpc>
              <a:spcBef>
                <a:spcPts val="360"/>
              </a:spcBef>
              <a:spcAft>
                <a:spcPts val="0"/>
              </a:spcAft>
              <a:buClr>
                <a:schemeClr val="accent2"/>
              </a:buClr>
              <a:buSzPts val="1800"/>
              <a:buChar char="•"/>
              <a:defRPr/>
            </a:lvl3pPr>
            <a:lvl4pPr marL="1828800" lvl="3" indent="-342900" algn="l" rtl="0">
              <a:lnSpc>
                <a:spcPct val="100000"/>
              </a:lnSpc>
              <a:spcBef>
                <a:spcPts val="360"/>
              </a:spcBef>
              <a:spcAft>
                <a:spcPts val="0"/>
              </a:spcAft>
              <a:buClr>
                <a:schemeClr val="accent2"/>
              </a:buClr>
              <a:buSzPts val="1800"/>
              <a:buChar char="–"/>
              <a:defRPr/>
            </a:lvl4pPr>
            <a:lvl5pPr marL="2286000" lvl="4" indent="-342900" algn="l" rtl="0">
              <a:lnSpc>
                <a:spcPct val="100000"/>
              </a:lnSpc>
              <a:spcBef>
                <a:spcPts val="360"/>
              </a:spcBef>
              <a:spcAft>
                <a:spcPts val="0"/>
              </a:spcAft>
              <a:buClr>
                <a:schemeClr val="accent2"/>
              </a:buClr>
              <a:buSzPts val="1800"/>
              <a:buChar char="»"/>
              <a:defRPr/>
            </a:lvl5pPr>
            <a:lvl6pPr marL="2743200" lvl="5" indent="-342900" algn="l" rtl="0">
              <a:lnSpc>
                <a:spcPct val="100000"/>
              </a:lnSpc>
              <a:spcBef>
                <a:spcPts val="360"/>
              </a:spcBef>
              <a:spcAft>
                <a:spcPts val="0"/>
              </a:spcAft>
              <a:buClr>
                <a:schemeClr val="accent2"/>
              </a:buClr>
              <a:buSzPts val="1800"/>
              <a:buChar char="»"/>
              <a:defRPr/>
            </a:lvl6pPr>
            <a:lvl7pPr marL="3200400" lvl="6" indent="-342900" algn="l" rtl="0">
              <a:lnSpc>
                <a:spcPct val="100000"/>
              </a:lnSpc>
              <a:spcBef>
                <a:spcPts val="360"/>
              </a:spcBef>
              <a:spcAft>
                <a:spcPts val="0"/>
              </a:spcAft>
              <a:buClr>
                <a:schemeClr val="accent2"/>
              </a:buClr>
              <a:buSzPts val="1800"/>
              <a:buChar char="»"/>
              <a:defRPr/>
            </a:lvl7pPr>
            <a:lvl8pPr marL="3657600" lvl="7" indent="-342900" algn="l" rtl="0">
              <a:lnSpc>
                <a:spcPct val="100000"/>
              </a:lnSpc>
              <a:spcBef>
                <a:spcPts val="360"/>
              </a:spcBef>
              <a:spcAft>
                <a:spcPts val="0"/>
              </a:spcAft>
              <a:buClr>
                <a:schemeClr val="accent2"/>
              </a:buClr>
              <a:buSzPts val="1800"/>
              <a:buChar char="»"/>
              <a:defRPr/>
            </a:lvl8pPr>
            <a:lvl9pPr marL="4114800" lvl="8" indent="-342900" algn="l" rtl="0">
              <a:lnSpc>
                <a:spcPct val="100000"/>
              </a:lnSpc>
              <a:spcBef>
                <a:spcPts val="360"/>
              </a:spcBef>
              <a:spcAft>
                <a:spcPts val="0"/>
              </a:spcAft>
              <a:buClr>
                <a:schemeClr val="accent2"/>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2"/>
        <p:cNvGrpSpPr/>
        <p:nvPr/>
      </p:nvGrpSpPr>
      <p:grpSpPr>
        <a:xfrm>
          <a:off x="0" y="0"/>
          <a:ext cx="0" cy="0"/>
          <a:chOff x="0" y="0"/>
          <a:chExt cx="0" cy="0"/>
        </a:xfrm>
      </p:grpSpPr>
      <p:sp>
        <p:nvSpPr>
          <p:cNvPr id="53" name="Google Shape;53;p35"/>
          <p:cNvSpPr txBox="1">
            <a:spLocks noGrp="1"/>
          </p:cNvSpPr>
          <p:nvPr>
            <p:ph type="title"/>
          </p:nvPr>
        </p:nvSpPr>
        <p:spPr>
          <a:xfrm rot="5400000">
            <a:off x="4509299" y="1796401"/>
            <a:ext cx="5821500" cy="20763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4" name="Google Shape;54;p35"/>
          <p:cNvSpPr txBox="1">
            <a:spLocks noGrp="1"/>
          </p:cNvSpPr>
          <p:nvPr>
            <p:ph type="body" idx="1"/>
          </p:nvPr>
        </p:nvSpPr>
        <p:spPr>
          <a:xfrm rot="5400000">
            <a:off x="280200" y="-203849"/>
            <a:ext cx="5821500" cy="60768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lvl1pPr marL="457200" lvl="0" indent="-342900" algn="l" rtl="0">
              <a:lnSpc>
                <a:spcPct val="100000"/>
              </a:lnSpc>
              <a:spcBef>
                <a:spcPts val="360"/>
              </a:spcBef>
              <a:spcAft>
                <a:spcPts val="0"/>
              </a:spcAft>
              <a:buClr>
                <a:schemeClr val="accent2"/>
              </a:buClr>
              <a:buSzPts val="1800"/>
              <a:buChar char="•"/>
              <a:defRPr/>
            </a:lvl1pPr>
            <a:lvl2pPr marL="914400" lvl="1" indent="-342900" algn="l" rtl="0">
              <a:lnSpc>
                <a:spcPct val="100000"/>
              </a:lnSpc>
              <a:spcBef>
                <a:spcPts val="360"/>
              </a:spcBef>
              <a:spcAft>
                <a:spcPts val="0"/>
              </a:spcAft>
              <a:buClr>
                <a:schemeClr val="accent2"/>
              </a:buClr>
              <a:buSzPts val="1800"/>
              <a:buChar char="–"/>
              <a:defRPr/>
            </a:lvl2pPr>
            <a:lvl3pPr marL="1371600" lvl="2" indent="-342900" algn="l" rtl="0">
              <a:lnSpc>
                <a:spcPct val="100000"/>
              </a:lnSpc>
              <a:spcBef>
                <a:spcPts val="360"/>
              </a:spcBef>
              <a:spcAft>
                <a:spcPts val="0"/>
              </a:spcAft>
              <a:buClr>
                <a:schemeClr val="accent2"/>
              </a:buClr>
              <a:buSzPts val="1800"/>
              <a:buChar char="•"/>
              <a:defRPr/>
            </a:lvl3pPr>
            <a:lvl4pPr marL="1828800" lvl="3" indent="-342900" algn="l" rtl="0">
              <a:lnSpc>
                <a:spcPct val="100000"/>
              </a:lnSpc>
              <a:spcBef>
                <a:spcPts val="360"/>
              </a:spcBef>
              <a:spcAft>
                <a:spcPts val="0"/>
              </a:spcAft>
              <a:buClr>
                <a:schemeClr val="accent2"/>
              </a:buClr>
              <a:buSzPts val="1800"/>
              <a:buChar char="–"/>
              <a:defRPr/>
            </a:lvl4pPr>
            <a:lvl5pPr marL="2286000" lvl="4" indent="-342900" algn="l" rtl="0">
              <a:lnSpc>
                <a:spcPct val="100000"/>
              </a:lnSpc>
              <a:spcBef>
                <a:spcPts val="360"/>
              </a:spcBef>
              <a:spcAft>
                <a:spcPts val="0"/>
              </a:spcAft>
              <a:buClr>
                <a:schemeClr val="accent2"/>
              </a:buClr>
              <a:buSzPts val="1800"/>
              <a:buChar char="»"/>
              <a:defRPr/>
            </a:lvl5pPr>
            <a:lvl6pPr marL="2743200" lvl="5" indent="-342900" algn="l" rtl="0">
              <a:lnSpc>
                <a:spcPct val="100000"/>
              </a:lnSpc>
              <a:spcBef>
                <a:spcPts val="360"/>
              </a:spcBef>
              <a:spcAft>
                <a:spcPts val="0"/>
              </a:spcAft>
              <a:buClr>
                <a:schemeClr val="accent2"/>
              </a:buClr>
              <a:buSzPts val="1800"/>
              <a:buChar char="»"/>
              <a:defRPr/>
            </a:lvl6pPr>
            <a:lvl7pPr marL="3200400" lvl="6" indent="-342900" algn="l" rtl="0">
              <a:lnSpc>
                <a:spcPct val="100000"/>
              </a:lnSpc>
              <a:spcBef>
                <a:spcPts val="360"/>
              </a:spcBef>
              <a:spcAft>
                <a:spcPts val="0"/>
              </a:spcAft>
              <a:buClr>
                <a:schemeClr val="accent2"/>
              </a:buClr>
              <a:buSzPts val="1800"/>
              <a:buChar char="»"/>
              <a:defRPr/>
            </a:lvl7pPr>
            <a:lvl8pPr marL="3657600" lvl="7" indent="-342900" algn="l" rtl="0">
              <a:lnSpc>
                <a:spcPct val="100000"/>
              </a:lnSpc>
              <a:spcBef>
                <a:spcPts val="360"/>
              </a:spcBef>
              <a:spcAft>
                <a:spcPts val="0"/>
              </a:spcAft>
              <a:buClr>
                <a:schemeClr val="accent2"/>
              </a:buClr>
              <a:buSzPts val="1800"/>
              <a:buChar char="»"/>
              <a:defRPr/>
            </a:lvl8pPr>
            <a:lvl9pPr marL="4114800" lvl="8" indent="-342900" algn="l" rtl="0">
              <a:lnSpc>
                <a:spcPct val="100000"/>
              </a:lnSpc>
              <a:spcBef>
                <a:spcPts val="360"/>
              </a:spcBef>
              <a:spcAft>
                <a:spcPts val="0"/>
              </a:spcAft>
              <a:buClr>
                <a:schemeClr val="accent2"/>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0"/>
          <p:cNvSpPr txBox="1">
            <a:spLocks noGrp="1"/>
          </p:cNvSpPr>
          <p:nvPr>
            <p:ph type="title"/>
          </p:nvPr>
        </p:nvSpPr>
        <p:spPr>
          <a:xfrm>
            <a:off x="152400" y="-76200"/>
            <a:ext cx="8229600" cy="11430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200" b="0" i="0" u="none" strike="noStrike" cap="none">
                <a:solidFill>
                  <a:schemeClr val="accent2"/>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3200" b="0" i="0" u="none" strike="noStrike" cap="none">
                <a:solidFill>
                  <a:schemeClr val="accent2"/>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3200" b="0" i="0" u="none" strike="noStrike" cap="none">
                <a:solidFill>
                  <a:schemeClr val="accent2"/>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3200" b="0" i="0" u="none" strike="noStrike" cap="none">
                <a:solidFill>
                  <a:schemeClr val="accent2"/>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3200" b="0" i="0" u="none" strike="noStrike" cap="none">
                <a:solidFill>
                  <a:schemeClr val="accent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3200" b="0" i="0" u="none" strike="noStrike" cap="none">
                <a:solidFill>
                  <a:schemeClr val="accent2"/>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3200" b="0" i="0" u="none" strike="noStrike" cap="none">
                <a:solidFill>
                  <a:schemeClr val="accent2"/>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3200" b="0" i="0" u="none" strike="noStrike" cap="none">
                <a:solidFill>
                  <a:schemeClr val="accent2"/>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3200" b="0" i="0" u="none" strike="noStrike" cap="none">
                <a:solidFill>
                  <a:schemeClr val="accent2"/>
                </a:solidFill>
                <a:latin typeface="Times New Roman"/>
                <a:ea typeface="Times New Roman"/>
                <a:cs typeface="Times New Roman"/>
                <a:sym typeface="Times New Roman"/>
              </a:defRPr>
            </a:lvl9pPr>
          </a:lstStyle>
          <a:p>
            <a:endParaRPr/>
          </a:p>
        </p:txBody>
      </p:sp>
      <p:sp>
        <p:nvSpPr>
          <p:cNvPr id="11" name="Google Shape;11;p20"/>
          <p:cNvSpPr txBox="1">
            <a:spLocks noGrp="1"/>
          </p:cNvSpPr>
          <p:nvPr>
            <p:ph type="body" idx="1"/>
          </p:nvPr>
        </p:nvSpPr>
        <p:spPr>
          <a:xfrm>
            <a:off x="228600" y="1219200"/>
            <a:ext cx="8229600" cy="45261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chemeClr val="accent2"/>
              </a:buClr>
              <a:buSzPts val="2800"/>
              <a:buFont typeface="Arial"/>
              <a:buChar char="•"/>
              <a:defRPr sz="2800" b="0" i="0" u="none" strike="noStrike" cap="none">
                <a:solidFill>
                  <a:schemeClr val="accent2"/>
                </a:solidFill>
                <a:latin typeface="Arial"/>
                <a:ea typeface="Arial"/>
                <a:cs typeface="Arial"/>
                <a:sym typeface="Arial"/>
              </a:defRPr>
            </a:lvl1pPr>
            <a:lvl2pPr marL="914400" marR="0" lvl="1" indent="-355600" algn="l" rtl="0">
              <a:lnSpc>
                <a:spcPct val="100000"/>
              </a:lnSpc>
              <a:spcBef>
                <a:spcPts val="400"/>
              </a:spcBef>
              <a:spcAft>
                <a:spcPts val="0"/>
              </a:spcAft>
              <a:buClr>
                <a:schemeClr val="accent2"/>
              </a:buClr>
              <a:buSzPts val="2000"/>
              <a:buFont typeface="Arial"/>
              <a:buChar char="–"/>
              <a:defRPr sz="2000" b="0" i="0" u="none" strike="noStrike" cap="none">
                <a:solidFill>
                  <a:schemeClr val="accent2"/>
                </a:solidFill>
                <a:latin typeface="Arial"/>
                <a:ea typeface="Arial"/>
                <a:cs typeface="Arial"/>
                <a:sym typeface="Arial"/>
              </a:defRPr>
            </a:lvl2pPr>
            <a:lvl3pPr marL="1371600" marR="0" lvl="2" indent="-330200" algn="l" rtl="0">
              <a:lnSpc>
                <a:spcPct val="100000"/>
              </a:lnSpc>
              <a:spcBef>
                <a:spcPts val="320"/>
              </a:spcBef>
              <a:spcAft>
                <a:spcPts val="0"/>
              </a:spcAft>
              <a:buClr>
                <a:schemeClr val="accent2"/>
              </a:buClr>
              <a:buSzPts val="1600"/>
              <a:buFont typeface="Arial"/>
              <a:buChar char="•"/>
              <a:defRPr sz="1600" b="0" i="0" u="none" strike="noStrike" cap="none">
                <a:solidFill>
                  <a:schemeClr val="accent2"/>
                </a:solidFill>
                <a:latin typeface="Arial"/>
                <a:ea typeface="Arial"/>
                <a:cs typeface="Arial"/>
                <a:sym typeface="Arial"/>
              </a:defRPr>
            </a:lvl3pPr>
            <a:lvl4pPr marL="1828800" marR="0" lvl="3" indent="-317500" algn="l" rtl="0">
              <a:lnSpc>
                <a:spcPct val="100000"/>
              </a:lnSpc>
              <a:spcBef>
                <a:spcPts val="280"/>
              </a:spcBef>
              <a:spcAft>
                <a:spcPts val="0"/>
              </a:spcAft>
              <a:buClr>
                <a:schemeClr val="accent2"/>
              </a:buClr>
              <a:buSzPts val="1400"/>
              <a:buFont typeface="Arial"/>
              <a:buChar char="–"/>
              <a:defRPr sz="1400" b="0" i="0" u="none" strike="noStrike" cap="none">
                <a:solidFill>
                  <a:schemeClr val="accent2"/>
                </a:solidFill>
                <a:latin typeface="Arial"/>
                <a:ea typeface="Arial"/>
                <a:cs typeface="Arial"/>
                <a:sym typeface="Arial"/>
              </a:defRPr>
            </a:lvl4pPr>
            <a:lvl5pPr marL="2286000" marR="0" lvl="4" indent="-304800" algn="l" rtl="0">
              <a:lnSpc>
                <a:spcPct val="100000"/>
              </a:lnSpc>
              <a:spcBef>
                <a:spcPts val="240"/>
              </a:spcBef>
              <a:spcAft>
                <a:spcPts val="0"/>
              </a:spcAft>
              <a:buClr>
                <a:schemeClr val="accent2"/>
              </a:buClr>
              <a:buSzPts val="1200"/>
              <a:buFont typeface="Arial"/>
              <a:buChar char="»"/>
              <a:defRPr sz="1200" b="0" i="0" u="none" strike="noStrike" cap="none">
                <a:solidFill>
                  <a:schemeClr val="accent2"/>
                </a:solidFill>
                <a:latin typeface="Arial"/>
                <a:ea typeface="Arial"/>
                <a:cs typeface="Arial"/>
                <a:sym typeface="Arial"/>
              </a:defRPr>
            </a:lvl5pPr>
            <a:lvl6pPr marL="2743200" marR="0" lvl="5" indent="-304800" algn="l" rtl="0">
              <a:lnSpc>
                <a:spcPct val="100000"/>
              </a:lnSpc>
              <a:spcBef>
                <a:spcPts val="240"/>
              </a:spcBef>
              <a:spcAft>
                <a:spcPts val="0"/>
              </a:spcAft>
              <a:buClr>
                <a:schemeClr val="accent2"/>
              </a:buClr>
              <a:buSzPts val="1200"/>
              <a:buFont typeface="Arial"/>
              <a:buChar char="»"/>
              <a:defRPr sz="1200" b="0" i="0" u="none" strike="noStrike" cap="none">
                <a:solidFill>
                  <a:schemeClr val="accent2"/>
                </a:solidFill>
                <a:latin typeface="Arial"/>
                <a:ea typeface="Arial"/>
                <a:cs typeface="Arial"/>
                <a:sym typeface="Arial"/>
              </a:defRPr>
            </a:lvl6pPr>
            <a:lvl7pPr marL="3200400" marR="0" lvl="6" indent="-304800" algn="l" rtl="0">
              <a:lnSpc>
                <a:spcPct val="100000"/>
              </a:lnSpc>
              <a:spcBef>
                <a:spcPts val="240"/>
              </a:spcBef>
              <a:spcAft>
                <a:spcPts val="0"/>
              </a:spcAft>
              <a:buClr>
                <a:schemeClr val="accent2"/>
              </a:buClr>
              <a:buSzPts val="1200"/>
              <a:buFont typeface="Arial"/>
              <a:buChar char="»"/>
              <a:defRPr sz="1200" b="0" i="0" u="none" strike="noStrike" cap="none">
                <a:solidFill>
                  <a:schemeClr val="accent2"/>
                </a:solidFill>
                <a:latin typeface="Arial"/>
                <a:ea typeface="Arial"/>
                <a:cs typeface="Arial"/>
                <a:sym typeface="Arial"/>
              </a:defRPr>
            </a:lvl7pPr>
            <a:lvl8pPr marL="3657600" marR="0" lvl="7" indent="-304800" algn="l" rtl="0">
              <a:lnSpc>
                <a:spcPct val="100000"/>
              </a:lnSpc>
              <a:spcBef>
                <a:spcPts val="240"/>
              </a:spcBef>
              <a:spcAft>
                <a:spcPts val="0"/>
              </a:spcAft>
              <a:buClr>
                <a:schemeClr val="accent2"/>
              </a:buClr>
              <a:buSzPts val="1200"/>
              <a:buFont typeface="Arial"/>
              <a:buChar char="»"/>
              <a:defRPr sz="1200" b="0" i="0" u="none" strike="noStrike" cap="none">
                <a:solidFill>
                  <a:schemeClr val="accent2"/>
                </a:solidFill>
                <a:latin typeface="Arial"/>
                <a:ea typeface="Arial"/>
                <a:cs typeface="Arial"/>
                <a:sym typeface="Arial"/>
              </a:defRPr>
            </a:lvl8pPr>
            <a:lvl9pPr marL="4114800" marR="0" lvl="8" indent="-304800" algn="l" rtl="0">
              <a:lnSpc>
                <a:spcPct val="100000"/>
              </a:lnSpc>
              <a:spcBef>
                <a:spcPts val="240"/>
              </a:spcBef>
              <a:spcAft>
                <a:spcPts val="0"/>
              </a:spcAft>
              <a:buClr>
                <a:schemeClr val="accent2"/>
              </a:buClr>
              <a:buSzPts val="1200"/>
              <a:buFont typeface="Arial"/>
              <a:buChar char="»"/>
              <a:defRPr sz="1200" b="0" i="0" u="none" strike="noStrike" cap="none">
                <a:solidFill>
                  <a:schemeClr val="accent2"/>
                </a:solidFill>
                <a:latin typeface="Arial"/>
                <a:ea typeface="Arial"/>
                <a:cs typeface="Arial"/>
                <a:sym typeface="Arial"/>
              </a:defRPr>
            </a:lvl9pPr>
          </a:lstStyle>
          <a:p>
            <a:endParaRPr/>
          </a:p>
        </p:txBody>
      </p:sp>
      <p:cxnSp>
        <p:nvCxnSpPr>
          <p:cNvPr id="12" name="Google Shape;12;p20"/>
          <p:cNvCxnSpPr/>
          <p:nvPr/>
        </p:nvCxnSpPr>
        <p:spPr>
          <a:xfrm>
            <a:off x="152400" y="990600"/>
            <a:ext cx="8839200" cy="0"/>
          </a:xfrm>
          <a:prstGeom prst="straightConnector1">
            <a:avLst/>
          </a:prstGeom>
          <a:noFill/>
          <a:ln w="76200" cap="flat" cmpd="sng">
            <a:solidFill>
              <a:srgbClr val="3C8C92"/>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3" r:id="rId3"/>
    <p:sldLayoutId id="2147483655" r:id="rId4"/>
    <p:sldLayoutId id="2147483656" r:id="rId5"/>
    <p:sldLayoutId id="2147483657" r:id="rId6"/>
    <p:sldLayoutId id="2147483658" r:id="rId7"/>
    <p:sldLayoutId id="2147483659" r:id="rId8"/>
    <p:sldLayoutId id="214748366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limatologylab.org/terraclimate.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cid:2272ADCD-ECC2-4E68-9886-B48F800DA82F" TargetMode="Externa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
          <p:cNvSpPr txBox="1">
            <a:spLocks noGrp="1"/>
          </p:cNvSpPr>
          <p:nvPr>
            <p:ph type="ctrTitle"/>
          </p:nvPr>
        </p:nvSpPr>
        <p:spPr>
          <a:xfrm>
            <a:off x="506175" y="872950"/>
            <a:ext cx="8229600" cy="1212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1100"/>
              <a:buFont typeface="Arial"/>
              <a:buNone/>
            </a:pPr>
            <a:r>
              <a:rPr lang="en-GB" sz="1100" dirty="0">
                <a:solidFill>
                  <a:schemeClr val="dk1"/>
                </a:solidFill>
                <a:latin typeface="Arial"/>
                <a:ea typeface="Arial"/>
                <a:cs typeface="Arial"/>
                <a:sym typeface="Arial"/>
              </a:rPr>
              <a:t>	 	 	 	</a:t>
            </a:r>
            <a:endParaRPr sz="1100" dirty="0">
              <a:solidFill>
                <a:schemeClr val="dk1"/>
              </a:solidFill>
              <a:latin typeface="Arial"/>
              <a:ea typeface="Arial"/>
              <a:cs typeface="Arial"/>
              <a:sym typeface="Arial"/>
            </a:endParaRPr>
          </a:p>
          <a:p>
            <a:pPr marL="0" lvl="0" indent="0" algn="ctr" rtl="0">
              <a:lnSpc>
                <a:spcPct val="100000"/>
              </a:lnSpc>
              <a:spcBef>
                <a:spcPts val="0"/>
              </a:spcBef>
              <a:spcAft>
                <a:spcPts val="0"/>
              </a:spcAft>
              <a:buSzPts val="1400"/>
              <a:buNone/>
            </a:pPr>
            <a:r>
              <a:rPr lang="en-GB" sz="3600" dirty="0">
                <a:solidFill>
                  <a:srgbClr val="000000"/>
                </a:solidFill>
                <a:latin typeface="Calibri"/>
                <a:ea typeface="Calibri"/>
                <a:cs typeface="Calibri"/>
                <a:sym typeface="Calibri"/>
              </a:rPr>
              <a:t>Droughts, floods and within household resource allocation towards schooling</a:t>
            </a:r>
            <a:endParaRPr lang="en-GB" sz="3600" dirty="0">
              <a:solidFill>
                <a:srgbClr val="1E4649"/>
              </a:solidFill>
            </a:endParaRPr>
          </a:p>
        </p:txBody>
      </p:sp>
      <p:sp>
        <p:nvSpPr>
          <p:cNvPr id="60" name="Google Shape;60;p1"/>
          <p:cNvSpPr txBox="1"/>
          <p:nvPr/>
        </p:nvSpPr>
        <p:spPr>
          <a:xfrm>
            <a:off x="506175" y="2399375"/>
            <a:ext cx="8160600" cy="2461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lang="en-GB" sz="1800" dirty="0"/>
          </a:p>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err="1">
                <a:solidFill>
                  <a:srgbClr val="000000"/>
                </a:solidFill>
                <a:latin typeface="Calibri" panose="020F0502020204030204" pitchFamily="34" charset="0"/>
                <a:cs typeface="Calibri" panose="020F0502020204030204" pitchFamily="34" charset="0"/>
                <a:sym typeface="Arial"/>
              </a:rPr>
              <a:t>Rozana</a:t>
            </a:r>
            <a:r>
              <a:rPr lang="en-GB" sz="1800" b="0" i="0" u="none" strike="noStrike" cap="none" dirty="0">
                <a:solidFill>
                  <a:srgbClr val="000000"/>
                </a:solidFill>
                <a:latin typeface="Calibri" panose="020F0502020204030204" pitchFamily="34" charset="0"/>
                <a:cs typeface="Calibri" panose="020F0502020204030204" pitchFamily="34" charset="0"/>
                <a:sym typeface="Arial"/>
              </a:rPr>
              <a:t> </a:t>
            </a:r>
            <a:r>
              <a:rPr lang="en-GB" sz="1800" b="0" i="0" u="none" strike="noStrike" cap="none" dirty="0" err="1">
                <a:solidFill>
                  <a:srgbClr val="000000"/>
                </a:solidFill>
                <a:latin typeface="Calibri" panose="020F0502020204030204" pitchFamily="34" charset="0"/>
                <a:cs typeface="Calibri" panose="020F0502020204030204" pitchFamily="34" charset="0"/>
                <a:sym typeface="Arial"/>
              </a:rPr>
              <a:t>Himaz</a:t>
            </a:r>
            <a:r>
              <a:rPr lang="en-GB" sz="1800" dirty="0">
                <a:latin typeface="Calibri" panose="020F0502020204030204" pitchFamily="34" charset="0"/>
                <a:cs typeface="Calibri" panose="020F0502020204030204" pitchFamily="34" charset="0"/>
              </a:rPr>
              <a:t> and Mohammad </a:t>
            </a:r>
            <a:r>
              <a:rPr lang="en-GB" sz="1800" dirty="0" err="1">
                <a:latin typeface="Calibri" panose="020F0502020204030204" pitchFamily="34" charset="0"/>
                <a:cs typeface="Calibri" panose="020F0502020204030204" pitchFamily="34" charset="0"/>
              </a:rPr>
              <a:t>Shamsudduha</a:t>
            </a:r>
            <a:endParaRPr lang="en-GB" sz="1800" dirty="0">
              <a:latin typeface="Calibri" panose="020F0502020204030204" pitchFamily="34" charset="0"/>
              <a:cs typeface="Calibri" panose="020F0502020204030204" pitchFamily="34" charset="0"/>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rgbClr val="000000"/>
                </a:solidFill>
                <a:latin typeface="Calibri" panose="020F0502020204030204" pitchFamily="34" charset="0"/>
                <a:cs typeface="Calibri" panose="020F0502020204030204" pitchFamily="34" charset="0"/>
                <a:sym typeface="Arial"/>
              </a:rPr>
              <a:t>UCL Institute for Risk and Disaster Reduction</a:t>
            </a:r>
          </a:p>
          <a:p>
            <a:pPr marL="0" marR="0" lvl="0" indent="0" algn="ctr" rtl="0">
              <a:lnSpc>
                <a:spcPct val="100000"/>
              </a:lnSpc>
              <a:spcBef>
                <a:spcPts val="0"/>
              </a:spcBef>
              <a:spcAft>
                <a:spcPts val="0"/>
              </a:spcAft>
              <a:buClr>
                <a:srgbClr val="000000"/>
              </a:buClr>
              <a:buSzPts val="1800"/>
              <a:buFont typeface="Arial"/>
              <a:buNone/>
            </a:pPr>
            <a:endParaRPr lang="en-GB" sz="1800" dirty="0">
              <a:latin typeface="Calibri" panose="020F0502020204030204" pitchFamily="34" charset="0"/>
              <a:cs typeface="Calibri" panose="020F0502020204030204" pitchFamily="34" charset="0"/>
            </a:endParaRP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rgbClr val="000000"/>
                </a:solidFill>
                <a:latin typeface="Calibri" panose="020F0502020204030204" pitchFamily="34" charset="0"/>
                <a:cs typeface="Calibri" panose="020F0502020204030204" pitchFamily="34" charset="0"/>
                <a:sym typeface="Arial"/>
              </a:rPr>
              <a:t>Presentation for Development Studies Association Conference </a:t>
            </a:r>
          </a:p>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rgbClr val="000000"/>
                </a:solidFill>
                <a:latin typeface="Calibri" panose="020F0502020204030204" pitchFamily="34" charset="0"/>
                <a:cs typeface="Calibri" panose="020F0502020204030204" pitchFamily="34" charset="0"/>
                <a:sym typeface="Arial"/>
              </a:rPr>
              <a:t>June 2023</a:t>
            </a:r>
            <a:endParaRPr sz="1400" b="0" i="0" u="none" strike="noStrike" cap="none" dirty="0">
              <a:solidFill>
                <a:srgbClr val="000000"/>
              </a:solidFill>
              <a:latin typeface="Calibri" panose="020F0502020204030204" pitchFamily="34" charset="0"/>
              <a:cs typeface="Calibri" panose="020F0502020204030204" pitchFamily="34" charset="0"/>
              <a:sym typeface="Arial"/>
            </a:endParaRPr>
          </a:p>
          <a:p>
            <a:pPr marL="0" marR="0" lvl="0" indent="0" algn="l" rtl="0">
              <a:lnSpc>
                <a:spcPct val="100000"/>
              </a:lnSpc>
              <a:spcBef>
                <a:spcPts val="0"/>
              </a:spcBef>
              <a:spcAft>
                <a:spcPts val="0"/>
              </a:spcAft>
              <a:buClr>
                <a:srgbClr val="000000"/>
              </a:buClr>
              <a:buSzPts val="1400"/>
              <a:buFont typeface="Arial"/>
              <a:buNone/>
            </a:pPr>
            <a:br>
              <a:rPr lang="en-GB" sz="1400" b="0" i="0" u="none" strike="noStrike" cap="none" dirty="0">
                <a:solidFill>
                  <a:srgbClr val="000000"/>
                </a:solidFill>
                <a:latin typeface="Arial"/>
                <a:ea typeface="Arial"/>
                <a:cs typeface="Arial"/>
                <a:sym typeface="Arial"/>
              </a:rPr>
            </a:br>
            <a:br>
              <a:rPr lang="en-GB" sz="1400" b="0" i="0" u="none" strike="noStrike" cap="none" dirty="0">
                <a:solidFill>
                  <a:srgbClr val="000000"/>
                </a:solidFill>
                <a:latin typeface="Arial"/>
                <a:ea typeface="Arial"/>
                <a:cs typeface="Arial"/>
                <a:sym typeface="Arial"/>
              </a:rPr>
            </a:br>
            <a:endParaRPr sz="1400" b="0" i="0" u="none" strike="noStrike" cap="none" dirty="0">
              <a:solidFill>
                <a:srgbClr val="000000"/>
              </a:solidFill>
              <a:latin typeface="Arial"/>
              <a:ea typeface="Arial"/>
              <a:cs typeface="Arial"/>
              <a:sym typeface="Arial"/>
            </a:endParaRPr>
          </a:p>
        </p:txBody>
      </p:sp>
      <p:pic>
        <p:nvPicPr>
          <p:cNvPr id="1028" name="Picture 4" descr="UCL IRDR (@UCLIRDR) / Twitter">
            <a:extLst>
              <a:ext uri="{FF2B5EF4-FFF2-40B4-BE49-F238E27FC236}">
                <a16:creationId xmlns:a16="http://schemas.microsoft.com/office/drawing/2014/main" id="{DB36F380-4883-94BB-866E-E6831E6984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6373" y="5503362"/>
            <a:ext cx="789204" cy="7892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g2133826c875_0_0"/>
          <p:cNvSpPr txBox="1">
            <a:spLocks noGrp="1"/>
          </p:cNvSpPr>
          <p:nvPr>
            <p:ph type="title"/>
          </p:nvPr>
        </p:nvSpPr>
        <p:spPr>
          <a:xfrm>
            <a:off x="152400" y="-76200"/>
            <a:ext cx="8229600" cy="1143000"/>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None/>
            </a:pPr>
            <a:r>
              <a:rPr lang="en-GB" dirty="0">
                <a:solidFill>
                  <a:srgbClr val="45818E"/>
                </a:solidFill>
              </a:rPr>
              <a:t>Conclusion</a:t>
            </a:r>
            <a:endParaRPr dirty="0">
              <a:solidFill>
                <a:srgbClr val="45818E"/>
              </a:solidFill>
            </a:endParaRPr>
          </a:p>
        </p:txBody>
      </p:sp>
      <p:sp>
        <p:nvSpPr>
          <p:cNvPr id="67" name="Google Shape;67;g2133826c875_0_0"/>
          <p:cNvSpPr txBox="1">
            <a:spLocks noGrp="1"/>
          </p:cNvSpPr>
          <p:nvPr>
            <p:ph type="subTitle" idx="4294967295"/>
          </p:nvPr>
        </p:nvSpPr>
        <p:spPr>
          <a:xfrm>
            <a:off x="196200" y="1428814"/>
            <a:ext cx="8185800" cy="5418300"/>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998538" indent="-457200">
              <a:spcBef>
                <a:spcPts val="1200"/>
              </a:spcBef>
            </a:pPr>
            <a:r>
              <a:rPr lang="en-GB" sz="2400" dirty="0">
                <a:solidFill>
                  <a:schemeClr val="tx1"/>
                </a:solidFill>
                <a:latin typeface="Calibri" panose="020F0502020204030204" pitchFamily="34" charset="0"/>
                <a:cs typeface="Calibri" panose="020F0502020204030204" pitchFamily="34" charset="0"/>
              </a:rPr>
              <a:t>Droughts and floods seem to cause significant changes to how households allocate education and health spending between boys and girls, especially in the 5-14 age group that usually engage in compulsory schooling. </a:t>
            </a:r>
          </a:p>
          <a:p>
            <a:pPr marL="998538" indent="-457200">
              <a:spcBef>
                <a:spcPts val="1200"/>
              </a:spcBef>
            </a:pPr>
            <a:r>
              <a:rPr lang="en-GB" sz="2400" dirty="0">
                <a:solidFill>
                  <a:schemeClr val="tx1"/>
                </a:solidFill>
                <a:latin typeface="Calibri" panose="020F0502020204030204" pitchFamily="34" charset="0"/>
                <a:cs typeface="Calibri" panose="020F0502020204030204" pitchFamily="34" charset="0"/>
              </a:rPr>
              <a:t>Persistent negative effects of drought on school enrolment and spending on school once enrolled affecting boys in the 5-14 year category relatively more than it does girls.</a:t>
            </a:r>
          </a:p>
          <a:p>
            <a:pPr marL="998538" indent="-457200">
              <a:spcBef>
                <a:spcPts val="1200"/>
              </a:spcBef>
            </a:pPr>
            <a:r>
              <a:rPr lang="en-GB" sz="2400" dirty="0">
                <a:solidFill>
                  <a:schemeClr val="tx1"/>
                </a:solidFill>
                <a:latin typeface="Calibri" panose="020F0502020204030204" pitchFamily="34" charset="0"/>
                <a:cs typeface="Calibri" panose="020F0502020204030204" pitchFamily="34" charset="0"/>
              </a:rPr>
              <a:t>More work needs to be done, testing for robustness and in terms of interpreting findings. </a:t>
            </a:r>
          </a:p>
        </p:txBody>
      </p:sp>
    </p:spTree>
    <p:extLst>
      <p:ext uri="{BB962C8B-B14F-4D97-AF65-F5344CB8AC3E}">
        <p14:creationId xmlns:p14="http://schemas.microsoft.com/office/powerpoint/2010/main" val="71369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9"/>
          <p:cNvSpPr/>
          <p:nvPr/>
        </p:nvSpPr>
        <p:spPr>
          <a:xfrm>
            <a:off x="162025" y="1114250"/>
            <a:ext cx="8177100" cy="147215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endParaRPr sz="12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2196D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000000"/>
              </a:solidFill>
              <a:latin typeface="Arial"/>
              <a:ea typeface="Arial"/>
              <a:cs typeface="Arial"/>
              <a:sym typeface="Arial"/>
            </a:endParaRPr>
          </a:p>
          <a:p>
            <a:pPr marL="0" marR="0" lvl="0" indent="0" algn="l" rtl="0">
              <a:lnSpc>
                <a:spcPct val="100000"/>
              </a:lnSpc>
              <a:spcBef>
                <a:spcPts val="1400"/>
              </a:spcBef>
              <a:spcAft>
                <a:spcPts val="0"/>
              </a:spcAft>
              <a:buClr>
                <a:srgbClr val="000000"/>
              </a:buClr>
              <a:buSzPts val="1400"/>
              <a:buFont typeface="Arial"/>
              <a:buNone/>
            </a:pPr>
            <a:br>
              <a:rPr lang="en-GB" sz="1400" b="0" i="0" u="none" strike="noStrike" cap="none" dirty="0">
                <a:solidFill>
                  <a:srgbClr val="000000"/>
                </a:solidFill>
                <a:latin typeface="Arial"/>
                <a:ea typeface="Arial"/>
                <a:cs typeface="Arial"/>
                <a:sym typeface="Arial"/>
              </a:rPr>
            </a:br>
            <a:br>
              <a:rPr lang="en-GB" sz="1400" b="0" i="0" u="none" strike="noStrike" cap="none" dirty="0">
                <a:solidFill>
                  <a:srgbClr val="000000"/>
                </a:solidFill>
                <a:latin typeface="Arial"/>
                <a:ea typeface="Arial"/>
                <a:cs typeface="Arial"/>
                <a:sym typeface="Arial"/>
              </a:rPr>
            </a:br>
            <a:endParaRPr sz="1400" b="0" i="0" u="none" strike="noStrike" cap="none" dirty="0">
              <a:solidFill>
                <a:srgbClr val="000000"/>
              </a:solidFill>
              <a:latin typeface="Arial"/>
              <a:ea typeface="Arial"/>
              <a:cs typeface="Arial"/>
              <a:sym typeface="Arial"/>
            </a:endParaRPr>
          </a:p>
        </p:txBody>
      </p:sp>
      <p:sp>
        <p:nvSpPr>
          <p:cNvPr id="223" name="Google Shape;223;p19"/>
          <p:cNvSpPr txBox="1"/>
          <p:nvPr/>
        </p:nvSpPr>
        <p:spPr>
          <a:xfrm>
            <a:off x="199698" y="493986"/>
            <a:ext cx="1940700" cy="446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300"/>
              <a:buFont typeface="Arial"/>
              <a:buNone/>
            </a:pPr>
            <a:r>
              <a:rPr lang="en-GB" sz="2300" b="1" i="0" u="none" strike="noStrike" cap="none">
                <a:solidFill>
                  <a:srgbClr val="000000"/>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References</a:t>
            </a:r>
            <a:endParaRPr sz="1700" b="1" i="0" u="none" strike="noStrike" cap="none">
              <a:solidFill>
                <a:srgbClr val="000000"/>
              </a:solidFill>
              <a:latin typeface="Arial"/>
              <a:ea typeface="Arial"/>
              <a:cs typeface="Arial"/>
              <a:sym typeface="Arial"/>
            </a:endParaRPr>
          </a:p>
        </p:txBody>
      </p:sp>
      <p:sp>
        <p:nvSpPr>
          <p:cNvPr id="2" name="TextBox 1">
            <a:extLst>
              <a:ext uri="{FF2B5EF4-FFF2-40B4-BE49-F238E27FC236}">
                <a16:creationId xmlns:a16="http://schemas.microsoft.com/office/drawing/2014/main" id="{CE247591-4261-1895-AB9C-4212DCBF4255}"/>
              </a:ext>
            </a:extLst>
          </p:cNvPr>
          <p:cNvSpPr txBox="1"/>
          <p:nvPr/>
        </p:nvSpPr>
        <p:spPr>
          <a:xfrm>
            <a:off x="740229" y="1730829"/>
            <a:ext cx="7522028" cy="2462213"/>
          </a:xfrm>
          <a:prstGeom prst="rect">
            <a:avLst/>
          </a:prstGeom>
          <a:noFill/>
        </p:spPr>
        <p:txBody>
          <a:bodyPr wrap="square" rtlCol="0">
            <a:spAutoFit/>
          </a:bodyPr>
          <a:lstStyle/>
          <a:p>
            <a:r>
              <a:rPr lang="en-GB" b="0" i="0" u="none" strike="noStrike" dirty="0">
                <a:solidFill>
                  <a:srgbClr val="222222"/>
                </a:solidFill>
                <a:effectLst/>
                <a:latin typeface="Arial" panose="020B0604020202020204" pitchFamily="34" charset="0"/>
              </a:rPr>
              <a:t>Azam, M. and </a:t>
            </a:r>
            <a:r>
              <a:rPr lang="en-GB" b="0" i="0" u="none" strike="noStrike" dirty="0" err="1">
                <a:solidFill>
                  <a:srgbClr val="222222"/>
                </a:solidFill>
                <a:effectLst/>
                <a:latin typeface="Arial" panose="020B0604020202020204" pitchFamily="34" charset="0"/>
              </a:rPr>
              <a:t>Kingdon</a:t>
            </a:r>
            <a:r>
              <a:rPr lang="en-GB" b="0" i="0" u="none" strike="noStrike" dirty="0">
                <a:solidFill>
                  <a:srgbClr val="222222"/>
                </a:solidFill>
                <a:effectLst/>
                <a:latin typeface="Arial" panose="020B0604020202020204" pitchFamily="34" charset="0"/>
              </a:rPr>
              <a:t>, G.G., 2013. Are girls the fairer sex in India? Revisiting intra-household allocation of education expenditure. </a:t>
            </a:r>
            <a:r>
              <a:rPr lang="en-GB" b="0" i="1" u="none" strike="noStrike" dirty="0">
                <a:solidFill>
                  <a:srgbClr val="222222"/>
                </a:solidFill>
                <a:effectLst/>
                <a:latin typeface="Arial" panose="020B0604020202020204" pitchFamily="34" charset="0"/>
              </a:rPr>
              <a:t>World Development</a:t>
            </a:r>
            <a:r>
              <a:rPr lang="en-GB" b="0" i="0" u="none" strike="noStrike" dirty="0">
                <a:solidFill>
                  <a:srgbClr val="222222"/>
                </a:solidFill>
                <a:effectLst/>
                <a:latin typeface="Arial" panose="020B0604020202020204" pitchFamily="34" charset="0"/>
              </a:rPr>
              <a:t>, </a:t>
            </a:r>
            <a:r>
              <a:rPr lang="en-GB" b="0" i="1" u="none" strike="noStrike" dirty="0">
                <a:solidFill>
                  <a:srgbClr val="222222"/>
                </a:solidFill>
                <a:effectLst/>
                <a:latin typeface="Arial" panose="020B0604020202020204" pitchFamily="34" charset="0"/>
              </a:rPr>
              <a:t>42</a:t>
            </a:r>
            <a:r>
              <a:rPr lang="en-GB" b="0" i="0" u="none" strike="noStrike" dirty="0">
                <a:solidFill>
                  <a:srgbClr val="222222"/>
                </a:solidFill>
                <a:effectLst/>
                <a:latin typeface="Arial" panose="020B0604020202020204" pitchFamily="34" charset="0"/>
              </a:rPr>
              <a:t>, pp.143-164.</a:t>
            </a:r>
          </a:p>
          <a:p>
            <a:endParaRPr lang="en-GB" dirty="0">
              <a:solidFill>
                <a:srgbClr val="222222"/>
              </a:solidFill>
              <a:latin typeface="Arial" panose="020B0604020202020204" pitchFamily="34" charset="0"/>
            </a:endParaRPr>
          </a:p>
          <a:p>
            <a:r>
              <a:rPr lang="en-GB" b="0" i="0" u="none" strike="noStrike" dirty="0" err="1">
                <a:solidFill>
                  <a:srgbClr val="222222"/>
                </a:solidFill>
                <a:effectLst/>
                <a:latin typeface="Arial" panose="020B0604020202020204" pitchFamily="34" charset="0"/>
              </a:rPr>
              <a:t>Mottaleb</a:t>
            </a:r>
            <a:r>
              <a:rPr lang="en-GB" b="0" i="0" u="none" strike="noStrike" dirty="0">
                <a:solidFill>
                  <a:srgbClr val="222222"/>
                </a:solidFill>
                <a:effectLst/>
                <a:latin typeface="Arial" panose="020B0604020202020204" pitchFamily="34" charset="0"/>
              </a:rPr>
              <a:t>, K.A., Mohanty, S. and Mishra, A.K., 2015. Intra-household resource allocation under negative income shock: A natural experiment. </a:t>
            </a:r>
            <a:r>
              <a:rPr lang="en-GB" b="0" i="1" u="none" strike="noStrike" dirty="0">
                <a:solidFill>
                  <a:srgbClr val="222222"/>
                </a:solidFill>
                <a:effectLst/>
                <a:latin typeface="Arial" panose="020B0604020202020204" pitchFamily="34" charset="0"/>
              </a:rPr>
              <a:t>World Development</a:t>
            </a:r>
            <a:r>
              <a:rPr lang="en-GB" b="0" i="0" u="none" strike="noStrike" dirty="0">
                <a:solidFill>
                  <a:srgbClr val="222222"/>
                </a:solidFill>
                <a:effectLst/>
                <a:latin typeface="Arial" panose="020B0604020202020204" pitchFamily="34" charset="0"/>
              </a:rPr>
              <a:t>, </a:t>
            </a:r>
            <a:r>
              <a:rPr lang="en-GB" b="0" i="1" u="none" strike="noStrike" dirty="0">
                <a:solidFill>
                  <a:srgbClr val="222222"/>
                </a:solidFill>
                <a:effectLst/>
                <a:latin typeface="Arial" panose="020B0604020202020204" pitchFamily="34" charset="0"/>
              </a:rPr>
              <a:t>66</a:t>
            </a:r>
            <a:r>
              <a:rPr lang="en-GB" b="0" i="0" u="none" strike="noStrike" dirty="0">
                <a:solidFill>
                  <a:srgbClr val="222222"/>
                </a:solidFill>
                <a:effectLst/>
                <a:latin typeface="Arial" panose="020B0604020202020204" pitchFamily="34" charset="0"/>
              </a:rPr>
              <a:t>, pp.557-571.</a:t>
            </a:r>
          </a:p>
          <a:p>
            <a:endParaRPr lang="en-GB" dirty="0">
              <a:solidFill>
                <a:srgbClr val="222222"/>
              </a:solidFill>
              <a:latin typeface="Arial" panose="020B0604020202020204" pitchFamily="34" charset="0"/>
            </a:endParaRPr>
          </a:p>
          <a:p>
            <a:r>
              <a:rPr lang="en-GB" b="0" i="0" u="none" strike="noStrike" dirty="0">
                <a:solidFill>
                  <a:srgbClr val="222222"/>
                </a:solidFill>
                <a:effectLst/>
                <a:latin typeface="Arial" panose="020B0604020202020204" pitchFamily="34" charset="0"/>
              </a:rPr>
              <a:t>La </a:t>
            </a:r>
            <a:r>
              <a:rPr lang="en-GB" b="0" i="0" u="none" strike="noStrike" dirty="0" err="1">
                <a:solidFill>
                  <a:srgbClr val="222222"/>
                </a:solidFill>
                <a:effectLst/>
                <a:latin typeface="Arial" panose="020B0604020202020204" pitchFamily="34" charset="0"/>
              </a:rPr>
              <a:t>Mattina</a:t>
            </a:r>
            <a:r>
              <a:rPr lang="en-GB" b="0" i="0" u="none" strike="noStrike" dirty="0">
                <a:solidFill>
                  <a:srgbClr val="222222"/>
                </a:solidFill>
                <a:effectLst/>
                <a:latin typeface="Arial" panose="020B0604020202020204" pitchFamily="34" charset="0"/>
              </a:rPr>
              <a:t>, G., 2017. Civil conflict, domestic violence and intra-household bargaining in post-genocide Rwanda. </a:t>
            </a:r>
            <a:r>
              <a:rPr lang="en-GB" b="0" i="1" u="none" strike="noStrike" dirty="0">
                <a:solidFill>
                  <a:srgbClr val="222222"/>
                </a:solidFill>
                <a:effectLst/>
                <a:latin typeface="Arial" panose="020B0604020202020204" pitchFamily="34" charset="0"/>
              </a:rPr>
              <a:t>Journal of Development Economics</a:t>
            </a:r>
            <a:r>
              <a:rPr lang="en-GB" b="0" i="0" u="none" strike="noStrike" dirty="0">
                <a:solidFill>
                  <a:srgbClr val="222222"/>
                </a:solidFill>
                <a:effectLst/>
                <a:latin typeface="Arial" panose="020B0604020202020204" pitchFamily="34" charset="0"/>
              </a:rPr>
              <a:t>, </a:t>
            </a:r>
            <a:r>
              <a:rPr lang="en-GB" b="0" i="1" u="none" strike="noStrike" dirty="0">
                <a:solidFill>
                  <a:srgbClr val="222222"/>
                </a:solidFill>
                <a:effectLst/>
                <a:latin typeface="Arial" panose="020B0604020202020204" pitchFamily="34" charset="0"/>
              </a:rPr>
              <a:t>124</a:t>
            </a:r>
            <a:r>
              <a:rPr lang="en-GB" b="0" i="0" u="none" strike="noStrike" dirty="0">
                <a:solidFill>
                  <a:srgbClr val="222222"/>
                </a:solidFill>
                <a:effectLst/>
                <a:latin typeface="Arial" panose="020B0604020202020204" pitchFamily="34" charset="0"/>
              </a:rPr>
              <a:t>, pp.168-198.</a:t>
            </a:r>
          </a:p>
          <a:p>
            <a:endParaRPr lang="en-GB" dirty="0">
              <a:solidFill>
                <a:srgbClr val="222222"/>
              </a:solidFill>
              <a:latin typeface="Arial" panose="020B0604020202020204" pitchFamily="34" charset="0"/>
            </a:endParaRPr>
          </a:p>
          <a:p>
            <a:r>
              <a:rPr lang="en-GB" b="0" i="0" u="none" strike="noStrike" dirty="0" err="1">
                <a:solidFill>
                  <a:srgbClr val="222222"/>
                </a:solidFill>
                <a:effectLst/>
                <a:latin typeface="Arial" panose="020B0604020202020204" pitchFamily="34" charset="0"/>
              </a:rPr>
              <a:t>Wongmonta</a:t>
            </a:r>
            <a:r>
              <a:rPr lang="en-GB" b="0" i="0" u="none" strike="noStrike" dirty="0">
                <a:solidFill>
                  <a:srgbClr val="222222"/>
                </a:solidFill>
                <a:effectLst/>
                <a:latin typeface="Arial" panose="020B0604020202020204" pitchFamily="34" charset="0"/>
              </a:rPr>
              <a:t>, S. and </a:t>
            </a:r>
            <a:r>
              <a:rPr lang="en-GB" b="0" i="0" u="none" strike="noStrike" dirty="0" err="1">
                <a:solidFill>
                  <a:srgbClr val="222222"/>
                </a:solidFill>
                <a:effectLst/>
                <a:latin typeface="Arial" panose="020B0604020202020204" pitchFamily="34" charset="0"/>
              </a:rPr>
              <a:t>Glewwe</a:t>
            </a:r>
            <a:r>
              <a:rPr lang="en-GB" b="0" i="0" u="none" strike="noStrike" dirty="0">
                <a:solidFill>
                  <a:srgbClr val="222222"/>
                </a:solidFill>
                <a:effectLst/>
                <a:latin typeface="Arial" panose="020B0604020202020204" pitchFamily="34" charset="0"/>
              </a:rPr>
              <a:t>, P., 2017. An analysis of gender differences in household education expenditure: the case of Thailand. </a:t>
            </a:r>
            <a:r>
              <a:rPr lang="en-GB" b="0" i="1" u="none" strike="noStrike" dirty="0">
                <a:solidFill>
                  <a:srgbClr val="222222"/>
                </a:solidFill>
                <a:effectLst/>
                <a:latin typeface="Arial" panose="020B0604020202020204" pitchFamily="34" charset="0"/>
              </a:rPr>
              <a:t>Education Economics</a:t>
            </a:r>
            <a:r>
              <a:rPr lang="en-GB" b="0" i="0" u="none" strike="noStrike" dirty="0">
                <a:solidFill>
                  <a:srgbClr val="222222"/>
                </a:solidFill>
                <a:effectLst/>
                <a:latin typeface="Arial" panose="020B0604020202020204" pitchFamily="34" charset="0"/>
              </a:rPr>
              <a:t>, </a:t>
            </a:r>
            <a:r>
              <a:rPr lang="en-GB" b="0" i="1" u="none" strike="noStrike" dirty="0">
                <a:solidFill>
                  <a:srgbClr val="222222"/>
                </a:solidFill>
                <a:effectLst/>
                <a:latin typeface="Arial" panose="020B0604020202020204" pitchFamily="34" charset="0"/>
              </a:rPr>
              <a:t>25</a:t>
            </a:r>
            <a:r>
              <a:rPr lang="en-GB" b="0" i="0" u="none" strike="noStrike" dirty="0">
                <a:solidFill>
                  <a:srgbClr val="222222"/>
                </a:solidFill>
                <a:effectLst/>
                <a:latin typeface="Arial" panose="020B0604020202020204" pitchFamily="34" charset="0"/>
              </a:rPr>
              <a:t>(2), pp.183-204.</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60F80-A3BC-9C8C-8254-5710B23917D8}"/>
              </a:ext>
            </a:extLst>
          </p:cNvPr>
          <p:cNvSpPr>
            <a:spLocks noGrp="1"/>
          </p:cNvSpPr>
          <p:nvPr>
            <p:ph type="title"/>
          </p:nvPr>
        </p:nvSpPr>
        <p:spPr/>
        <p:txBody>
          <a:bodyPr/>
          <a:lstStyle/>
          <a:p>
            <a:r>
              <a:rPr lang="en-US" dirty="0"/>
              <a:t>Appendix</a:t>
            </a:r>
          </a:p>
        </p:txBody>
      </p:sp>
      <p:graphicFrame>
        <p:nvGraphicFramePr>
          <p:cNvPr id="3" name="Chart 2">
            <a:extLst>
              <a:ext uri="{FF2B5EF4-FFF2-40B4-BE49-F238E27FC236}">
                <a16:creationId xmlns:a16="http://schemas.microsoft.com/office/drawing/2014/main" id="{6771B90B-2C46-A2BA-75FE-412A82D67F9F}"/>
              </a:ext>
            </a:extLst>
          </p:cNvPr>
          <p:cNvGraphicFramePr>
            <a:graphicFrameLocks/>
          </p:cNvGraphicFramePr>
          <p:nvPr>
            <p:extLst>
              <p:ext uri="{D42A27DB-BD31-4B8C-83A1-F6EECF244321}">
                <p14:modId xmlns:p14="http://schemas.microsoft.com/office/powerpoint/2010/main" val="2918347772"/>
              </p:ext>
            </p:extLst>
          </p:nvPr>
        </p:nvGraphicFramePr>
        <p:xfrm>
          <a:off x="1128713" y="2057399"/>
          <a:ext cx="6443661" cy="36147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6416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EB1AD7-CF8C-7DD3-2A75-5E2E1043CC9A}"/>
              </a:ext>
            </a:extLst>
          </p:cNvPr>
          <p:cNvPicPr>
            <a:picLocks noChangeAspect="1"/>
          </p:cNvPicPr>
          <p:nvPr/>
        </p:nvPicPr>
        <p:blipFill>
          <a:blip r:embed="rId3"/>
          <a:stretch>
            <a:fillRect/>
          </a:stretch>
        </p:blipFill>
        <p:spPr>
          <a:xfrm>
            <a:off x="361099" y="1155699"/>
            <a:ext cx="7897076" cy="5841226"/>
          </a:xfrm>
          <a:prstGeom prst="rect">
            <a:avLst/>
          </a:prstGeom>
        </p:spPr>
      </p:pic>
    </p:spTree>
    <p:extLst>
      <p:ext uri="{BB962C8B-B14F-4D97-AF65-F5344CB8AC3E}">
        <p14:creationId xmlns:p14="http://schemas.microsoft.com/office/powerpoint/2010/main" val="3467703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g2133826c875_0_0"/>
          <p:cNvSpPr txBox="1">
            <a:spLocks noGrp="1"/>
          </p:cNvSpPr>
          <p:nvPr>
            <p:ph type="title"/>
          </p:nvPr>
        </p:nvSpPr>
        <p:spPr>
          <a:xfrm>
            <a:off x="152400" y="-76200"/>
            <a:ext cx="8229600" cy="1143000"/>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None/>
            </a:pPr>
            <a:r>
              <a:rPr lang="en-GB" dirty="0">
                <a:solidFill>
                  <a:srgbClr val="45818E"/>
                </a:solidFill>
                <a:latin typeface="Calibri" panose="020F0502020204030204" pitchFamily="34" charset="0"/>
                <a:cs typeface="Calibri" panose="020F0502020204030204" pitchFamily="34" charset="0"/>
              </a:rPr>
              <a:t>Motivation</a:t>
            </a:r>
            <a:endParaRPr dirty="0">
              <a:solidFill>
                <a:srgbClr val="45818E"/>
              </a:solidFill>
              <a:latin typeface="Calibri" panose="020F0502020204030204" pitchFamily="34" charset="0"/>
              <a:cs typeface="Calibri" panose="020F0502020204030204" pitchFamily="34" charset="0"/>
            </a:endParaRPr>
          </a:p>
        </p:txBody>
      </p:sp>
      <p:sp>
        <p:nvSpPr>
          <p:cNvPr id="67" name="Google Shape;67;g2133826c875_0_0"/>
          <p:cNvSpPr txBox="1">
            <a:spLocks noGrp="1"/>
          </p:cNvSpPr>
          <p:nvPr>
            <p:ph type="subTitle" idx="4294967295"/>
          </p:nvPr>
        </p:nvSpPr>
        <p:spPr>
          <a:xfrm>
            <a:off x="196200" y="1230850"/>
            <a:ext cx="8185800" cy="5418300"/>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indent="-457200">
              <a:spcBef>
                <a:spcPts val="1200"/>
              </a:spcBef>
            </a:pPr>
            <a:r>
              <a:rPr lang="en-GB" sz="2700" dirty="0">
                <a:solidFill>
                  <a:schemeClr val="tx1"/>
                </a:solidFill>
                <a:latin typeface="Calibri" panose="020F0502020204030204" pitchFamily="34" charset="0"/>
                <a:cs typeface="Calibri" panose="020F0502020204030204" pitchFamily="34" charset="0"/>
              </a:rPr>
              <a:t>Severe droughts and floods have increased in intensity and frequency in recent times, and African nations are no exception.</a:t>
            </a:r>
          </a:p>
          <a:p>
            <a:pPr indent="-457200">
              <a:spcBef>
                <a:spcPts val="1200"/>
              </a:spcBef>
            </a:pPr>
            <a:r>
              <a:rPr lang="en-GB" sz="2700" dirty="0">
                <a:solidFill>
                  <a:schemeClr val="tx1"/>
                </a:solidFill>
                <a:latin typeface="Calibri" panose="020F0502020204030204" pitchFamily="34" charset="0"/>
                <a:cs typeface="Calibri" panose="020F0502020204030204" pitchFamily="34" charset="0"/>
              </a:rPr>
              <a:t>What has been the impact of such extreme weather events on schooling and education spending within a household?</a:t>
            </a:r>
          </a:p>
          <a:p>
            <a:pPr indent="-457200">
              <a:spcBef>
                <a:spcPts val="1200"/>
              </a:spcBef>
            </a:pPr>
            <a:r>
              <a:rPr lang="en-GB" sz="2700" dirty="0">
                <a:solidFill>
                  <a:schemeClr val="tx1"/>
                </a:solidFill>
                <a:latin typeface="Calibri" panose="020F0502020204030204" pitchFamily="34" charset="0"/>
                <a:cs typeface="Calibri" panose="020F0502020204030204" pitchFamily="34" charset="0"/>
              </a:rPr>
              <a:t>Focus of this presentation on school enrolment and education spending among 5-18 year olds in Malawi from 2010-2019.</a:t>
            </a:r>
          </a:p>
          <a:p>
            <a:pPr marL="0" lvl="0" indent="0" algn="l" rtl="0">
              <a:spcBef>
                <a:spcPts val="1200"/>
              </a:spcBef>
              <a:spcAft>
                <a:spcPts val="0"/>
              </a:spcAft>
              <a:buNone/>
            </a:pPr>
            <a:endParaRPr sz="2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g2133826c875_0_0"/>
          <p:cNvSpPr txBox="1">
            <a:spLocks noGrp="1"/>
          </p:cNvSpPr>
          <p:nvPr>
            <p:ph type="title"/>
          </p:nvPr>
        </p:nvSpPr>
        <p:spPr>
          <a:xfrm>
            <a:off x="152400" y="-76200"/>
            <a:ext cx="8229600" cy="1143000"/>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None/>
            </a:pPr>
            <a:r>
              <a:rPr lang="en-GB" dirty="0">
                <a:solidFill>
                  <a:srgbClr val="45818E"/>
                </a:solidFill>
                <a:latin typeface="Calibri" panose="020F0502020204030204" pitchFamily="34" charset="0"/>
                <a:cs typeface="Calibri" panose="020F0502020204030204" pitchFamily="34" charset="0"/>
              </a:rPr>
              <a:t>What we know about within household biases in allocation of education resources</a:t>
            </a:r>
            <a:endParaRPr dirty="0">
              <a:solidFill>
                <a:srgbClr val="45818E"/>
              </a:solidFill>
              <a:latin typeface="Calibri" panose="020F0502020204030204" pitchFamily="34" charset="0"/>
              <a:cs typeface="Calibri" panose="020F0502020204030204" pitchFamily="34" charset="0"/>
            </a:endParaRPr>
          </a:p>
        </p:txBody>
      </p:sp>
      <p:sp>
        <p:nvSpPr>
          <p:cNvPr id="67" name="Google Shape;67;g2133826c875_0_0"/>
          <p:cNvSpPr txBox="1">
            <a:spLocks noGrp="1"/>
          </p:cNvSpPr>
          <p:nvPr>
            <p:ph type="subTitle" idx="4294967295"/>
          </p:nvPr>
        </p:nvSpPr>
        <p:spPr>
          <a:xfrm>
            <a:off x="196200" y="1230850"/>
            <a:ext cx="9119250" cy="5418300"/>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indent="-457200">
              <a:spcBef>
                <a:spcPts val="1200"/>
              </a:spcBef>
              <a:buFont typeface="Arial" panose="020B0604020202020204" pitchFamily="34" charset="0"/>
              <a:buChar char="•"/>
            </a:pPr>
            <a:r>
              <a:rPr lang="en-GB" sz="2000" dirty="0">
                <a:solidFill>
                  <a:schemeClr val="tx1"/>
                </a:solidFill>
                <a:latin typeface="Calibri" panose="020F0502020204030204" pitchFamily="34" charset="0"/>
                <a:cs typeface="Calibri" panose="020F0502020204030204" pitchFamily="34" charset="0"/>
              </a:rPr>
              <a:t>Not easy to estimate within-household differences in spending as individual-level information is not available.  So differences measured indirectly using household level data. </a:t>
            </a:r>
          </a:p>
          <a:p>
            <a:pPr indent="-457200">
              <a:spcBef>
                <a:spcPts val="1200"/>
              </a:spcBef>
              <a:buFont typeface="Arial" panose="020B0604020202020204" pitchFamily="34" charset="0"/>
              <a:buChar char="•"/>
            </a:pPr>
            <a:r>
              <a:rPr lang="en-GB" sz="2000" dirty="0">
                <a:solidFill>
                  <a:schemeClr val="tx1"/>
                </a:solidFill>
                <a:latin typeface="Calibri" panose="020F0502020204030204" pitchFamily="34" charset="0"/>
                <a:cs typeface="Calibri" panose="020F0502020204030204" pitchFamily="34" charset="0"/>
              </a:rPr>
              <a:t>‘Engle curve approach’ with ‘Hurdle models’ separating the enrolment and spending once enrolled decisions.</a:t>
            </a:r>
          </a:p>
          <a:p>
            <a:pPr indent="-457200">
              <a:spcBef>
                <a:spcPts val="1200"/>
              </a:spcBef>
              <a:buFont typeface="Arial" panose="020B0604020202020204" pitchFamily="34" charset="0"/>
              <a:buChar char="•"/>
            </a:pPr>
            <a:r>
              <a:rPr lang="en-GB" sz="2000" dirty="0">
                <a:solidFill>
                  <a:schemeClr val="tx1"/>
                </a:solidFill>
                <a:latin typeface="Calibri" panose="020F0502020204030204" pitchFamily="34" charset="0"/>
                <a:cs typeface="Calibri" panose="020F0502020204030204" pitchFamily="34" charset="0"/>
              </a:rPr>
              <a:t>Much of the literature focuses on Asia</a:t>
            </a:r>
          </a:p>
          <a:p>
            <a:pPr marL="0" indent="0">
              <a:spcBef>
                <a:spcPts val="1200"/>
              </a:spcBef>
              <a:buNone/>
            </a:pPr>
            <a:r>
              <a:rPr lang="en-GB" sz="2000" dirty="0">
                <a:solidFill>
                  <a:schemeClr val="tx1"/>
                </a:solidFill>
                <a:latin typeface="Calibri" panose="020F0502020204030204" pitchFamily="34" charset="0"/>
                <a:cs typeface="Calibri" panose="020F0502020204030204" pitchFamily="34" charset="0"/>
              </a:rPr>
              <a:t>         -  pro-male: Azam &amp; </a:t>
            </a:r>
            <a:r>
              <a:rPr lang="en-GB" sz="2000" dirty="0" err="1">
                <a:solidFill>
                  <a:schemeClr val="tx1"/>
                </a:solidFill>
                <a:latin typeface="Calibri" panose="020F0502020204030204" pitchFamily="34" charset="0"/>
                <a:cs typeface="Calibri" panose="020F0502020204030204" pitchFamily="34" charset="0"/>
              </a:rPr>
              <a:t>Kingdon</a:t>
            </a:r>
            <a:r>
              <a:rPr lang="en-GB" sz="2000" dirty="0">
                <a:solidFill>
                  <a:schemeClr val="tx1"/>
                </a:solidFill>
                <a:latin typeface="Calibri" panose="020F0502020204030204" pitchFamily="34" charset="0"/>
                <a:cs typeface="Calibri" panose="020F0502020204030204" pitchFamily="34" charset="0"/>
              </a:rPr>
              <a:t> (2013) for India, Aslam &amp; </a:t>
            </a:r>
            <a:r>
              <a:rPr lang="en-GB" sz="2000" dirty="0" err="1">
                <a:solidFill>
                  <a:schemeClr val="tx1"/>
                </a:solidFill>
                <a:latin typeface="Calibri" panose="020F0502020204030204" pitchFamily="34" charset="0"/>
                <a:cs typeface="Calibri" panose="020F0502020204030204" pitchFamily="34" charset="0"/>
              </a:rPr>
              <a:t>Kingdon</a:t>
            </a:r>
            <a:r>
              <a:rPr lang="en-GB" sz="2000" dirty="0">
                <a:solidFill>
                  <a:schemeClr val="tx1"/>
                </a:solidFill>
                <a:latin typeface="Calibri" panose="020F0502020204030204" pitchFamily="34" charset="0"/>
                <a:cs typeface="Calibri" panose="020F0502020204030204" pitchFamily="34" charset="0"/>
              </a:rPr>
              <a:t> (2006) Pakistan </a:t>
            </a:r>
          </a:p>
          <a:p>
            <a:pPr marL="0" indent="0">
              <a:spcBef>
                <a:spcPts val="1200"/>
              </a:spcBef>
              <a:buNone/>
            </a:pPr>
            <a:r>
              <a:rPr lang="en-GB" sz="2000" dirty="0">
                <a:solidFill>
                  <a:schemeClr val="tx1"/>
                </a:solidFill>
                <a:latin typeface="Calibri" panose="020F0502020204030204" pitchFamily="34" charset="0"/>
                <a:cs typeface="Calibri" panose="020F0502020204030204" pitchFamily="34" charset="0"/>
              </a:rPr>
              <a:t>         -  Pro-female: </a:t>
            </a:r>
            <a:r>
              <a:rPr lang="en-GB" sz="2000" dirty="0" err="1">
                <a:solidFill>
                  <a:schemeClr val="tx1"/>
                </a:solidFill>
                <a:latin typeface="Calibri" panose="020F0502020204030204" pitchFamily="34" charset="0"/>
                <a:cs typeface="Calibri" panose="020F0502020204030204" pitchFamily="34" charset="0"/>
              </a:rPr>
              <a:t>Himaz</a:t>
            </a:r>
            <a:r>
              <a:rPr lang="en-GB" sz="2000" dirty="0">
                <a:solidFill>
                  <a:schemeClr val="tx1"/>
                </a:solidFill>
                <a:latin typeface="Calibri" panose="020F0502020204030204" pitchFamily="34" charset="0"/>
                <a:cs typeface="Calibri" panose="020F0502020204030204" pitchFamily="34" charset="0"/>
              </a:rPr>
              <a:t> 2010 (Sri Lanka); </a:t>
            </a:r>
            <a:r>
              <a:rPr lang="en-GB" sz="2000" dirty="0" err="1">
                <a:solidFill>
                  <a:schemeClr val="tx1"/>
                </a:solidFill>
                <a:latin typeface="Calibri" panose="020F0502020204030204" pitchFamily="34" charset="0"/>
                <a:cs typeface="Calibri" panose="020F0502020204030204" pitchFamily="34" charset="0"/>
              </a:rPr>
              <a:t>Wogamonta</a:t>
            </a:r>
            <a:r>
              <a:rPr lang="en-GB" sz="2000" dirty="0">
                <a:solidFill>
                  <a:schemeClr val="tx1"/>
                </a:solidFill>
                <a:latin typeface="Calibri" panose="020F0502020204030204" pitchFamily="34" charset="0"/>
                <a:cs typeface="Calibri" panose="020F0502020204030204" pitchFamily="34" charset="0"/>
              </a:rPr>
              <a:t> &amp; </a:t>
            </a:r>
            <a:r>
              <a:rPr lang="en-GB" sz="2000" dirty="0" err="1">
                <a:solidFill>
                  <a:schemeClr val="tx1"/>
                </a:solidFill>
                <a:latin typeface="Calibri" panose="020F0502020204030204" pitchFamily="34" charset="0"/>
                <a:cs typeface="Calibri" panose="020F0502020204030204" pitchFamily="34" charset="0"/>
              </a:rPr>
              <a:t>Glewwe</a:t>
            </a:r>
            <a:r>
              <a:rPr lang="en-GB" sz="2000" dirty="0">
                <a:solidFill>
                  <a:schemeClr val="tx1"/>
                </a:solidFill>
                <a:latin typeface="Calibri" panose="020F0502020204030204" pitchFamily="34" charset="0"/>
                <a:cs typeface="Calibri" panose="020F0502020204030204" pitchFamily="34" charset="0"/>
              </a:rPr>
              <a:t> 2017(Thailand);  </a:t>
            </a:r>
          </a:p>
          <a:p>
            <a:pPr marL="0" indent="0">
              <a:spcBef>
                <a:spcPts val="1200"/>
              </a:spcBef>
              <a:buNone/>
            </a:pPr>
            <a:r>
              <a:rPr lang="en-GB" sz="2000" dirty="0">
                <a:solidFill>
                  <a:schemeClr val="tx1"/>
                </a:solidFill>
                <a:latin typeface="Calibri" panose="020F0502020204030204" pitchFamily="34" charset="0"/>
                <a:cs typeface="Calibri" panose="020F0502020204030204" pitchFamily="34" charset="0"/>
              </a:rPr>
              <a:t>            Kaul 2018 (matrilineal communities in India) </a:t>
            </a:r>
          </a:p>
          <a:p>
            <a:pPr marL="0" indent="0">
              <a:spcBef>
                <a:spcPts val="1200"/>
              </a:spcBef>
              <a:buNone/>
            </a:pPr>
            <a:r>
              <a:rPr lang="en-GB" sz="2000" dirty="0">
                <a:solidFill>
                  <a:schemeClr val="tx1"/>
                </a:solidFill>
                <a:latin typeface="Calibri" panose="020F0502020204030204" pitchFamily="34" charset="0"/>
                <a:cs typeface="Calibri" panose="020F0502020204030204" pitchFamily="34" charset="0"/>
              </a:rPr>
              <a:t>         -  Mixed: Xu et. al (2022) for Bangladesh-pro-female enrolment. pro-male </a:t>
            </a:r>
          </a:p>
          <a:p>
            <a:pPr marL="0" indent="0">
              <a:spcBef>
                <a:spcPts val="1200"/>
              </a:spcBef>
              <a:buNone/>
            </a:pPr>
            <a:r>
              <a:rPr lang="en-GB" sz="2000" dirty="0">
                <a:solidFill>
                  <a:schemeClr val="tx1"/>
                </a:solidFill>
                <a:latin typeface="Calibri" panose="020F0502020204030204" pitchFamily="34" charset="0"/>
                <a:cs typeface="Calibri" panose="020F0502020204030204" pitchFamily="34" charset="0"/>
              </a:rPr>
              <a:t>            spending </a:t>
            </a:r>
          </a:p>
          <a:p>
            <a:pPr marL="285750" indent="-285750">
              <a:spcBef>
                <a:spcPts val="1200"/>
              </a:spcBef>
            </a:pPr>
            <a:r>
              <a:rPr lang="en-GB" sz="2000" dirty="0">
                <a:solidFill>
                  <a:schemeClr val="tx1"/>
                </a:solidFill>
                <a:latin typeface="Calibri" panose="020F0502020204030204" pitchFamily="34" charset="0"/>
                <a:cs typeface="Calibri" panose="020F0502020204030204" pitchFamily="34" charset="0"/>
              </a:rPr>
              <a:t>Africa: very little empirical work done in this regard. Available evidence not conclusive:  no differences Deaton (1989),   Pro-boy/pro-girl </a:t>
            </a:r>
            <a:r>
              <a:rPr lang="en-GB" sz="2000" dirty="0" err="1">
                <a:solidFill>
                  <a:schemeClr val="tx1"/>
                </a:solidFill>
                <a:latin typeface="Calibri" panose="020F0502020204030204" pitchFamily="34" charset="0"/>
                <a:cs typeface="Calibri" panose="020F0502020204030204" pitchFamily="34" charset="0"/>
              </a:rPr>
              <a:t>Idrisu</a:t>
            </a:r>
            <a:r>
              <a:rPr lang="en-GB" sz="2000" dirty="0">
                <a:solidFill>
                  <a:schemeClr val="tx1"/>
                </a:solidFill>
                <a:latin typeface="Calibri" panose="020F0502020204030204" pitchFamily="34" charset="0"/>
                <a:cs typeface="Calibri" panose="020F0502020204030204" pitchFamily="34" charset="0"/>
              </a:rPr>
              <a:t> et. al (2018) for Ghana; </a:t>
            </a:r>
            <a:r>
              <a:rPr lang="en-GB" sz="2000" dirty="0" err="1">
                <a:solidFill>
                  <a:schemeClr val="tx1"/>
                </a:solidFill>
                <a:latin typeface="Calibri" panose="020F0502020204030204" pitchFamily="34" charset="0"/>
                <a:cs typeface="Calibri" panose="020F0502020204030204" pitchFamily="34" charset="0"/>
              </a:rPr>
              <a:t>Delelegh</a:t>
            </a:r>
            <a:r>
              <a:rPr lang="en-GB" sz="2000" dirty="0">
                <a:solidFill>
                  <a:schemeClr val="tx1"/>
                </a:solidFill>
                <a:latin typeface="Calibri" panose="020F0502020204030204" pitchFamily="34" charset="0"/>
                <a:cs typeface="Calibri" panose="020F0502020204030204" pitchFamily="34" charset="0"/>
              </a:rPr>
              <a:t> (2012) for Ethiopia</a:t>
            </a:r>
          </a:p>
          <a:p>
            <a:pPr marL="541338" indent="0">
              <a:spcBef>
                <a:spcPts val="1200"/>
              </a:spcBef>
              <a:buNone/>
            </a:pPr>
            <a:endParaRPr lang="en-GB" sz="1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7817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g2133826c875_0_0"/>
          <p:cNvSpPr txBox="1">
            <a:spLocks noGrp="1"/>
          </p:cNvSpPr>
          <p:nvPr>
            <p:ph type="title"/>
          </p:nvPr>
        </p:nvSpPr>
        <p:spPr>
          <a:xfrm>
            <a:off x="-214313" y="-76200"/>
            <a:ext cx="9486901" cy="1143000"/>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None/>
            </a:pPr>
            <a:r>
              <a:rPr lang="en-GB" dirty="0">
                <a:solidFill>
                  <a:srgbClr val="45818E"/>
                </a:solidFill>
                <a:latin typeface="Calibri" panose="020F0502020204030204" pitchFamily="34" charset="0"/>
                <a:cs typeface="Calibri" panose="020F0502020204030204" pitchFamily="34" charset="0"/>
              </a:rPr>
              <a:t>What we don’t know: How do droughts/floods change within household education resource allocation?</a:t>
            </a:r>
            <a:endParaRPr dirty="0">
              <a:solidFill>
                <a:srgbClr val="45818E"/>
              </a:solidFill>
              <a:latin typeface="Calibri" panose="020F0502020204030204" pitchFamily="34" charset="0"/>
              <a:cs typeface="Calibri" panose="020F0502020204030204" pitchFamily="34" charset="0"/>
            </a:endParaRPr>
          </a:p>
        </p:txBody>
      </p:sp>
      <p:sp>
        <p:nvSpPr>
          <p:cNvPr id="67" name="Google Shape;67;g2133826c875_0_0"/>
          <p:cNvSpPr txBox="1">
            <a:spLocks noGrp="1"/>
          </p:cNvSpPr>
          <p:nvPr>
            <p:ph type="subTitle" idx="4294967295"/>
          </p:nvPr>
        </p:nvSpPr>
        <p:spPr>
          <a:xfrm>
            <a:off x="298125" y="938213"/>
            <a:ext cx="8547750" cy="5406137"/>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indent="-457200">
              <a:spcBef>
                <a:spcPts val="1200"/>
              </a:spcBef>
              <a:buFont typeface="Arial" panose="020B0604020202020204" pitchFamily="34" charset="0"/>
              <a:buChar char="•"/>
            </a:pPr>
            <a:r>
              <a:rPr lang="en-GB" sz="2700" dirty="0">
                <a:solidFill>
                  <a:schemeClr val="tx1"/>
                </a:solidFill>
                <a:latin typeface="Calibri" panose="020F0502020204030204" pitchFamily="34" charset="0"/>
                <a:cs typeface="Calibri" panose="020F0502020204030204" pitchFamily="34" charset="0"/>
              </a:rPr>
              <a:t>Droughts/floods can affect education inputs via the following channels exacerbating existing inequalities or creating new ones</a:t>
            </a:r>
          </a:p>
          <a:p>
            <a:pPr marL="987425" indent="-452438">
              <a:spcBef>
                <a:spcPts val="1200"/>
              </a:spcBef>
              <a:buFontTx/>
              <a:buChar char="-"/>
            </a:pPr>
            <a:r>
              <a:rPr lang="en-GB" sz="1800" dirty="0">
                <a:solidFill>
                  <a:schemeClr val="tx1"/>
                </a:solidFill>
                <a:latin typeface="Calibri" panose="020F0502020204030204" pitchFamily="34" charset="0"/>
                <a:cs typeface="Calibri" panose="020F0502020204030204" pitchFamily="34" charset="0"/>
              </a:rPr>
              <a:t>Household income</a:t>
            </a:r>
          </a:p>
          <a:p>
            <a:pPr marL="987425" indent="-452438">
              <a:spcBef>
                <a:spcPts val="1200"/>
              </a:spcBef>
              <a:buFontTx/>
              <a:buChar char="-"/>
            </a:pPr>
            <a:r>
              <a:rPr lang="en-GB" sz="1800" dirty="0">
                <a:solidFill>
                  <a:schemeClr val="tx1"/>
                </a:solidFill>
                <a:latin typeface="Calibri" panose="020F0502020204030204" pitchFamily="34" charset="0"/>
                <a:cs typeface="Calibri" panose="020F0502020204030204" pitchFamily="34" charset="0"/>
              </a:rPr>
              <a:t>Health </a:t>
            </a:r>
          </a:p>
          <a:p>
            <a:pPr marL="987425" indent="-452438">
              <a:spcBef>
                <a:spcPts val="1200"/>
              </a:spcBef>
              <a:buFontTx/>
              <a:buChar char="-"/>
            </a:pPr>
            <a:r>
              <a:rPr lang="en-GB" sz="1800" dirty="0">
                <a:solidFill>
                  <a:schemeClr val="tx1"/>
                </a:solidFill>
                <a:latin typeface="Calibri" panose="020F0502020204030204" pitchFamily="34" charset="0"/>
                <a:cs typeface="Calibri" panose="020F0502020204030204" pitchFamily="34" charset="0"/>
              </a:rPr>
              <a:t>School buildings and infrastructure (damaged/inaccessible/used as temporary shelters)</a:t>
            </a:r>
          </a:p>
          <a:p>
            <a:pPr marL="987425" indent="-452438">
              <a:spcBef>
                <a:spcPts val="1200"/>
              </a:spcBef>
              <a:buFontTx/>
              <a:buChar char="-"/>
            </a:pPr>
            <a:r>
              <a:rPr lang="en-GB" sz="1800" dirty="0">
                <a:solidFill>
                  <a:schemeClr val="tx1"/>
                </a:solidFill>
                <a:latin typeface="Calibri" panose="020F0502020204030204" pitchFamily="34" charset="0"/>
                <a:cs typeface="Calibri" panose="020F0502020204030204" pitchFamily="34" charset="0"/>
              </a:rPr>
              <a:t>Local economy (can reduce/increase opportunity cost of schooling)</a:t>
            </a:r>
          </a:p>
          <a:p>
            <a:pPr indent="-457200">
              <a:spcBef>
                <a:spcPts val="1200"/>
              </a:spcBef>
            </a:pPr>
            <a:r>
              <a:rPr lang="en-GB" sz="2700" dirty="0">
                <a:solidFill>
                  <a:schemeClr val="tx1"/>
                </a:solidFill>
                <a:latin typeface="Calibri" panose="020F0502020204030204" pitchFamily="34" charset="0"/>
                <a:cs typeface="Calibri" panose="020F0502020204030204" pitchFamily="34" charset="0"/>
              </a:rPr>
              <a:t>Some mixed evidence of average impacts by sex</a:t>
            </a:r>
          </a:p>
          <a:p>
            <a:pPr indent="-6350">
              <a:spcBef>
                <a:spcPts val="1200"/>
              </a:spcBef>
              <a:buFontTx/>
              <a:buChar char="-"/>
            </a:pPr>
            <a:r>
              <a:rPr lang="en-GB" sz="1800" dirty="0">
                <a:solidFill>
                  <a:schemeClr val="tx1"/>
                </a:solidFill>
                <a:latin typeface="Calibri" panose="020F0502020204030204" pitchFamily="34" charset="0"/>
                <a:cs typeface="Calibri" panose="020F0502020204030204" pitchFamily="34" charset="0"/>
              </a:rPr>
              <a:t>        Drier weather correlated with lower school enrolment for girls (Uganda </a:t>
            </a:r>
            <a:r>
              <a:rPr lang="en-GB" sz="18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Bjorkman-</a:t>
            </a:r>
            <a:r>
              <a:rPr lang="en-GB" sz="1800" kern="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Nyqvist</a:t>
            </a:r>
            <a:r>
              <a:rPr lang="en-GB" sz="18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2013), increases school enrolment, effects stronger for girls  (India,</a:t>
            </a:r>
            <a:r>
              <a:rPr lang="en-GB" sz="1800" dirty="0">
                <a:solidFill>
                  <a:schemeClr val="tx1"/>
                </a:solidFill>
                <a:latin typeface="Calibri" panose="020F0502020204030204" pitchFamily="34" charset="0"/>
                <a:cs typeface="Calibri" panose="020F0502020204030204" pitchFamily="34" charset="0"/>
              </a:rPr>
              <a:t> </a:t>
            </a:r>
            <a:r>
              <a:rPr lang="en-GB" sz="18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Zimmerman (2020)</a:t>
            </a:r>
          </a:p>
          <a:p>
            <a:pPr indent="-6350">
              <a:spcBef>
                <a:spcPts val="1200"/>
              </a:spcBef>
              <a:buNone/>
            </a:pPr>
            <a:r>
              <a:rPr lang="en-GB" sz="1800" dirty="0">
                <a:solidFill>
                  <a:schemeClr val="tx1"/>
                </a:solidFill>
                <a:latin typeface="Calibri" panose="020F0502020204030204" pitchFamily="34" charset="0"/>
                <a:cs typeface="Calibri" panose="020F0502020204030204" pitchFamily="34" charset="0"/>
              </a:rPr>
              <a:t>-         Floods/cyclones/positive deviations from average rainfall reduce school enrolment for boys (Bangladesh </a:t>
            </a:r>
            <a:r>
              <a:rPr lang="en-GB" sz="1800" dirty="0" err="1">
                <a:solidFill>
                  <a:schemeClr val="tx1"/>
                </a:solidFill>
                <a:latin typeface="Calibri" panose="020F0502020204030204" pitchFamily="34" charset="0"/>
                <a:cs typeface="Calibri" panose="020F0502020204030204" pitchFamily="34" charset="0"/>
              </a:rPr>
              <a:t>Mottaleb</a:t>
            </a:r>
            <a:r>
              <a:rPr lang="en-GB" sz="1800" dirty="0">
                <a:solidFill>
                  <a:schemeClr val="tx1"/>
                </a:solidFill>
                <a:latin typeface="Calibri" panose="020F0502020204030204" pitchFamily="34" charset="0"/>
                <a:cs typeface="Calibri" panose="020F0502020204030204" pitchFamily="34" charset="0"/>
              </a:rPr>
              <a:t> et. al. 2015); reduces school enrolment, effects stronger for girls (India, Zimmerman 2020)</a:t>
            </a:r>
          </a:p>
        </p:txBody>
      </p:sp>
    </p:spTree>
    <p:extLst>
      <p:ext uri="{BB962C8B-B14F-4D97-AF65-F5344CB8AC3E}">
        <p14:creationId xmlns:p14="http://schemas.microsoft.com/office/powerpoint/2010/main" val="1123987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g2133826c875_0_0"/>
          <p:cNvSpPr txBox="1">
            <a:spLocks noGrp="1"/>
          </p:cNvSpPr>
          <p:nvPr>
            <p:ph type="title"/>
          </p:nvPr>
        </p:nvSpPr>
        <p:spPr>
          <a:xfrm>
            <a:off x="152400" y="-76200"/>
            <a:ext cx="8229600" cy="1143000"/>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None/>
            </a:pPr>
            <a:r>
              <a:rPr lang="en-GB" dirty="0">
                <a:solidFill>
                  <a:srgbClr val="45818E"/>
                </a:solidFill>
              </a:rPr>
              <a:t>Data</a:t>
            </a:r>
            <a:endParaRPr dirty="0">
              <a:solidFill>
                <a:srgbClr val="45818E"/>
              </a:solidFill>
            </a:endParaRPr>
          </a:p>
        </p:txBody>
      </p:sp>
      <p:sp>
        <p:nvSpPr>
          <p:cNvPr id="67" name="Google Shape;67;g2133826c875_0_0"/>
          <p:cNvSpPr txBox="1">
            <a:spLocks noGrp="1"/>
          </p:cNvSpPr>
          <p:nvPr>
            <p:ph type="subTitle" idx="4294967295"/>
          </p:nvPr>
        </p:nvSpPr>
        <p:spPr>
          <a:xfrm>
            <a:off x="196200" y="1428814"/>
            <a:ext cx="8185800" cy="5418300"/>
          </a:xfrm>
          <a:prstGeom prst="rect">
            <a:avLst/>
          </a:prstGeom>
          <a:ln w="952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indent="-457200">
              <a:spcBef>
                <a:spcPts val="1200"/>
              </a:spcBef>
            </a:pPr>
            <a:r>
              <a:rPr lang="en-GB" sz="2700" dirty="0">
                <a:solidFill>
                  <a:schemeClr val="tx1"/>
                </a:solidFill>
                <a:latin typeface="Calibri" panose="020F0502020204030204" pitchFamily="34" charset="0"/>
                <a:cs typeface="Calibri" panose="020F0502020204030204" pitchFamily="34" charset="0"/>
              </a:rPr>
              <a:t>Malawi Integrated Household Panel Survey    (IHPS)    </a:t>
            </a:r>
            <a:endParaRPr lang="en-GB" sz="1800" dirty="0">
              <a:solidFill>
                <a:schemeClr val="tx1"/>
              </a:solidFill>
              <a:latin typeface="Calibri" panose="020F0502020204030204" pitchFamily="34" charset="0"/>
              <a:cs typeface="Calibri" panose="020F0502020204030204" pitchFamily="34" charset="0"/>
            </a:endParaRPr>
          </a:p>
          <a:p>
            <a:pPr marL="541338" indent="0">
              <a:spcBef>
                <a:spcPts val="1200"/>
              </a:spcBef>
              <a:buFontTx/>
              <a:buChar char="-"/>
            </a:pPr>
            <a:r>
              <a:rPr lang="en-GB" sz="1800" dirty="0">
                <a:solidFill>
                  <a:schemeClr val="tx1"/>
                </a:solidFill>
                <a:latin typeface="Calibri" panose="020F0502020204030204" pitchFamily="34" charset="0"/>
                <a:cs typeface="Calibri" panose="020F0502020204030204" pitchFamily="34" charset="0"/>
              </a:rPr>
              <a:t> 2010, 2013, 2016, 2019</a:t>
            </a:r>
          </a:p>
          <a:p>
            <a:pPr marL="541338" indent="0">
              <a:spcBef>
                <a:spcPts val="1200"/>
              </a:spcBef>
              <a:buFontTx/>
              <a:buChar char="-"/>
            </a:pPr>
            <a:r>
              <a:rPr lang="en-GB" sz="1800" dirty="0">
                <a:solidFill>
                  <a:schemeClr val="tx1"/>
                </a:solidFill>
                <a:latin typeface="Calibri" panose="020F0502020204030204" pitchFamily="34" charset="0"/>
                <a:cs typeface="Calibri" panose="020F0502020204030204" pitchFamily="34" charset="0"/>
              </a:rPr>
              <a:t> education spending data </a:t>
            </a:r>
            <a:r>
              <a:rPr lang="en-GB" sz="1800" b="1" dirty="0">
                <a:solidFill>
                  <a:schemeClr val="tx1"/>
                </a:solidFill>
                <a:latin typeface="Calibri" panose="020F0502020204030204" pitchFamily="34" charset="0"/>
                <a:cs typeface="Calibri" panose="020F0502020204030204" pitchFamily="34" charset="0"/>
              </a:rPr>
              <a:t>at the individual level </a:t>
            </a:r>
            <a:r>
              <a:rPr lang="en-GB" sz="1800" dirty="0">
                <a:solidFill>
                  <a:schemeClr val="tx1"/>
                </a:solidFill>
                <a:latin typeface="Calibri" panose="020F0502020204030204" pitchFamily="34" charset="0"/>
                <a:cs typeface="Calibri" panose="020F0502020204030204" pitchFamily="34" charset="0"/>
              </a:rPr>
              <a:t>available</a:t>
            </a:r>
          </a:p>
          <a:p>
            <a:pPr marL="541338" indent="0">
              <a:spcBef>
                <a:spcPts val="1200"/>
              </a:spcBef>
              <a:buFontTx/>
              <a:buChar char="-"/>
            </a:pPr>
            <a:endParaRPr lang="en-GB" sz="1800" b="0" i="0" u="none" strike="noStrike" dirty="0">
              <a:solidFill>
                <a:schemeClr val="tx1"/>
              </a:solidFill>
              <a:effectLst/>
              <a:latin typeface="Calibri" panose="020F0502020204030204" pitchFamily="34" charset="0"/>
              <a:cs typeface="Calibri" panose="020F0502020204030204" pitchFamily="34" charset="0"/>
            </a:endParaRPr>
          </a:p>
          <a:p>
            <a:pPr indent="-457200">
              <a:spcBef>
                <a:spcPts val="1200"/>
              </a:spcBef>
            </a:pPr>
            <a:r>
              <a:rPr lang="en-GB"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Climatology Lab’s </a:t>
            </a:r>
            <a:r>
              <a:rPr lang="en-GB" sz="27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TerraClimate</a:t>
            </a:r>
            <a:r>
              <a:rPr lang="en-GB"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products </a:t>
            </a:r>
          </a:p>
          <a:p>
            <a:pPr marL="671513" indent="0">
              <a:spcBef>
                <a:spcPts val="1200"/>
              </a:spcBef>
              <a:buNone/>
            </a:pPr>
            <a:r>
              <a:rPr lang="en-GB"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Household location data from Malawi IHPS used to </a:t>
            </a:r>
            <a:r>
              <a:rPr lang="en-GB" sz="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extract the </a:t>
            </a:r>
            <a:r>
              <a:rPr lang="en-GB" sz="1800" kern="0" dirty="0">
                <a:solidFill>
                  <a:schemeClr val="tx1"/>
                </a:solidFill>
                <a:effectLst/>
                <a:latin typeface="Calibri" panose="020F0502020204030204" pitchFamily="34" charset="0"/>
                <a:ea typeface="Times New Roman" panose="02020603050405020304" pitchFamily="18" charset="0"/>
              </a:rPr>
              <a:t>high-spatial resolution (~4 km) monthly Palmer Drought Severity Index</a:t>
            </a:r>
            <a:r>
              <a:rPr lang="en-GB" sz="1200" dirty="0">
                <a:solidFill>
                  <a:schemeClr val="tx1"/>
                </a:solidFill>
                <a:effectLst/>
              </a:rPr>
              <a:t> (PDI) </a:t>
            </a:r>
            <a:r>
              <a:rPr lang="en-GB" sz="1800" dirty="0">
                <a:solidFill>
                  <a:srgbClr val="202124"/>
                </a:solidFill>
                <a:latin typeface="Google Sans"/>
              </a:rPr>
              <a:t>to construct the a</a:t>
            </a:r>
            <a:r>
              <a:rPr lang="en-GB" sz="1800" b="0" i="0" u="none" strike="noStrike" dirty="0">
                <a:solidFill>
                  <a:srgbClr val="202124"/>
                </a:solidFill>
                <a:effectLst/>
                <a:latin typeface="Google Sans"/>
              </a:rPr>
              <a:t>nnual </a:t>
            </a:r>
            <a:r>
              <a:rPr lang="en-GB" sz="1800" dirty="0">
                <a:solidFill>
                  <a:srgbClr val="202124"/>
                </a:solidFill>
                <a:latin typeface="Google Sans"/>
              </a:rPr>
              <a:t>a</a:t>
            </a:r>
            <a:r>
              <a:rPr lang="en-GB" sz="1800" b="0" i="0" u="none" strike="noStrike" dirty="0">
                <a:solidFill>
                  <a:srgbClr val="202124"/>
                </a:solidFill>
                <a:effectLst/>
                <a:latin typeface="Google Sans"/>
              </a:rPr>
              <a:t>verage </a:t>
            </a:r>
            <a:r>
              <a:rPr lang="en-GB" sz="1800" dirty="0">
                <a:solidFill>
                  <a:srgbClr val="202124"/>
                </a:solidFill>
                <a:latin typeface="Google Sans"/>
              </a:rPr>
              <a:t>relative dryness </a:t>
            </a:r>
            <a:r>
              <a:rPr lang="en-GB" sz="1800" b="0" i="0" u="none" strike="noStrike" dirty="0">
                <a:solidFill>
                  <a:srgbClr val="202124"/>
                </a:solidFill>
                <a:effectLst/>
                <a:latin typeface="Google Sans"/>
              </a:rPr>
              <a:t>for survey year t, t-1 and t-2, for each household</a:t>
            </a:r>
          </a:p>
          <a:p>
            <a:pPr marL="585788" indent="0">
              <a:spcBef>
                <a:spcPts val="1200"/>
              </a:spcBef>
              <a:buNone/>
            </a:pPr>
            <a:r>
              <a:rPr lang="en-GB" sz="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en-GB" sz="1800" u="sng"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https://www.climatologylab.org/terraclimate.html</a:t>
            </a:r>
            <a:endParaRPr lang="en-GB" sz="1800" u="sng"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541338" indent="0">
              <a:spcBef>
                <a:spcPts val="1200"/>
              </a:spcBef>
              <a:buNone/>
            </a:pPr>
            <a:endParaRPr sz="2700" dirty="0"/>
          </a:p>
        </p:txBody>
      </p:sp>
    </p:spTree>
    <p:extLst>
      <p:ext uri="{BB962C8B-B14F-4D97-AF65-F5344CB8AC3E}">
        <p14:creationId xmlns:p14="http://schemas.microsoft.com/office/powerpoint/2010/main" val="1278337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a:extLst>
              <a:ext uri="{FF2B5EF4-FFF2-40B4-BE49-F238E27FC236}">
                <a16:creationId xmlns:a16="http://schemas.microsoft.com/office/drawing/2014/main" id="{3B8318EA-CA2A-93DB-4570-51C8BDF1F15E}"/>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a:extLst>
              <a:ext uri="{FF2B5EF4-FFF2-40B4-BE49-F238E27FC236}">
                <a16:creationId xmlns:a16="http://schemas.microsoft.com/office/drawing/2014/main" id="{EDC60B78-B783-6FC6-C29D-477C806DF67D}"/>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4" name="Picture 1">
            <a:extLst>
              <a:ext uri="{FF2B5EF4-FFF2-40B4-BE49-F238E27FC236}">
                <a16:creationId xmlns:a16="http://schemas.microsoft.com/office/drawing/2014/main" id="{9B061A73-FDD0-059E-E9BB-73EDBD5B4F90}"/>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4267199" y="1"/>
            <a:ext cx="4724400" cy="688800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descr="Malawi_IHS_all_surveys_drought_maps.tif">
            <a:extLst>
              <a:ext uri="{FF2B5EF4-FFF2-40B4-BE49-F238E27FC236}">
                <a16:creationId xmlns:a16="http://schemas.microsoft.com/office/drawing/2014/main" id="{952B783B-7B48-92C3-2F6D-F7D878449C75}"/>
              </a:ext>
            </a:extLst>
          </p:cNvPr>
          <p:cNvSpPr>
            <a:spLocks noChangeAspect="1" noChangeArrowheads="1"/>
          </p:cNvSpPr>
          <p:nvPr/>
        </p:nvSpPr>
        <p:spPr bwMode="auto">
          <a:xfrm>
            <a:off x="4267199" y="1"/>
            <a:ext cx="250853" cy="25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5" name="Rectangle 7">
            <a:extLst>
              <a:ext uri="{FF2B5EF4-FFF2-40B4-BE49-F238E27FC236}">
                <a16:creationId xmlns:a16="http://schemas.microsoft.com/office/drawing/2014/main" id="{453682B3-6EB3-2A8A-C217-E54E313E6669}"/>
              </a:ext>
            </a:extLst>
          </p:cNvPr>
          <p:cNvSpPr>
            <a:spLocks noChangeArrowheads="1"/>
          </p:cNvSpPr>
          <p:nvPr/>
        </p:nvSpPr>
        <p:spPr bwMode="auto">
          <a:xfrm>
            <a:off x="4267199" y="0"/>
            <a:ext cx="752559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6" name="Rectangle 8">
            <a:extLst>
              <a:ext uri="{FF2B5EF4-FFF2-40B4-BE49-F238E27FC236}">
                <a16:creationId xmlns:a16="http://schemas.microsoft.com/office/drawing/2014/main" id="{D9ACA38F-21D6-4107-6350-F27A803CC602}"/>
              </a:ext>
            </a:extLst>
          </p:cNvPr>
          <p:cNvSpPr>
            <a:spLocks noChangeArrowheads="1"/>
          </p:cNvSpPr>
          <p:nvPr/>
        </p:nvSpPr>
        <p:spPr bwMode="auto">
          <a:xfrm>
            <a:off x="4267199" y="8369300"/>
            <a:ext cx="752559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59E14895-8E81-B78C-EB85-1816694E6C54}"/>
              </a:ext>
            </a:extLst>
          </p:cNvPr>
          <p:cNvSpPr txBox="1"/>
          <p:nvPr/>
        </p:nvSpPr>
        <p:spPr>
          <a:xfrm>
            <a:off x="-250371" y="1465220"/>
            <a:ext cx="5900056" cy="6093976"/>
          </a:xfrm>
          <a:prstGeom prst="rect">
            <a:avLst/>
          </a:prstGeom>
          <a:noFill/>
        </p:spPr>
        <p:txBody>
          <a:bodyPr wrap="square">
            <a:spAutoFit/>
          </a:bodyPr>
          <a:lstStyle/>
          <a:p>
            <a:pPr marL="585788">
              <a:spcBef>
                <a:spcPts val="1200"/>
              </a:spcBef>
            </a:pPr>
            <a:r>
              <a:rPr lang="en-GB" sz="1800" dirty="0">
                <a:solidFill>
                  <a:srgbClr val="040C28"/>
                </a:solidFill>
                <a:latin typeface="Google Sans"/>
              </a:rPr>
              <a:t>- PDI u</a:t>
            </a:r>
            <a:r>
              <a:rPr lang="en-GB" sz="1800" b="0" i="0" u="none" strike="noStrike" dirty="0">
                <a:solidFill>
                  <a:srgbClr val="040C28"/>
                </a:solidFill>
                <a:effectLst/>
                <a:latin typeface="Google Sans"/>
              </a:rPr>
              <a:t>ses temperature and precipitation </a:t>
            </a:r>
          </a:p>
          <a:p>
            <a:pPr marL="585788">
              <a:spcBef>
                <a:spcPts val="1200"/>
              </a:spcBef>
            </a:pPr>
            <a:r>
              <a:rPr lang="en-GB" sz="1800" b="0" i="0" u="none" strike="noStrike" dirty="0">
                <a:solidFill>
                  <a:srgbClr val="040C28"/>
                </a:solidFill>
                <a:effectLst/>
                <a:latin typeface="Google Sans"/>
              </a:rPr>
              <a:t>data to estimate relative dryness</a:t>
            </a:r>
            <a:r>
              <a:rPr lang="en-GB" sz="1800" b="0" i="0" u="none" strike="noStrike" dirty="0">
                <a:solidFill>
                  <a:srgbClr val="202124"/>
                </a:solidFill>
                <a:effectLst/>
                <a:latin typeface="Google Sans"/>
              </a:rPr>
              <a:t>. </a:t>
            </a:r>
          </a:p>
          <a:p>
            <a:pPr marL="585788">
              <a:spcBef>
                <a:spcPts val="1200"/>
              </a:spcBef>
            </a:pPr>
            <a:endParaRPr lang="en-GB" sz="1800" b="0" i="0" u="none" strike="noStrike" dirty="0">
              <a:solidFill>
                <a:srgbClr val="202124"/>
              </a:solidFill>
              <a:effectLst/>
              <a:latin typeface="Google Sans"/>
            </a:endParaRPr>
          </a:p>
          <a:p>
            <a:pPr marL="585788" indent="0">
              <a:spcBef>
                <a:spcPts val="1200"/>
              </a:spcBef>
              <a:buNone/>
            </a:pPr>
            <a:r>
              <a:rPr lang="en-GB" sz="1800" dirty="0">
                <a:solidFill>
                  <a:srgbClr val="202124"/>
                </a:solidFill>
                <a:latin typeface="Google Sans"/>
              </a:rPr>
              <a:t>-  I</a:t>
            </a:r>
            <a:r>
              <a:rPr lang="en-GB" sz="1800" b="0" i="0" u="none" strike="noStrike" dirty="0">
                <a:solidFill>
                  <a:srgbClr val="202124"/>
                </a:solidFill>
                <a:effectLst/>
                <a:latin typeface="Google Sans"/>
              </a:rPr>
              <a:t>ndex ranges from </a:t>
            </a:r>
            <a:r>
              <a:rPr lang="en-GB" sz="1800" dirty="0">
                <a:solidFill>
                  <a:srgbClr val="202124"/>
                </a:solidFill>
                <a:latin typeface="Google Sans"/>
              </a:rPr>
              <a:t>-</a:t>
            </a:r>
            <a:r>
              <a:rPr lang="en-GB" sz="1800" b="0" i="0" u="none" strike="noStrike" dirty="0">
                <a:solidFill>
                  <a:srgbClr val="202124"/>
                </a:solidFill>
                <a:effectLst/>
                <a:latin typeface="Google Sans"/>
              </a:rPr>
              <a:t>10 (dry) to +10 (wet). </a:t>
            </a:r>
          </a:p>
          <a:p>
            <a:pPr marL="1073150">
              <a:spcBef>
                <a:spcPts val="1200"/>
              </a:spcBef>
              <a:buNone/>
            </a:pPr>
            <a:r>
              <a:rPr lang="en-GB" b="0" i="0" u="none" strike="noStrike" dirty="0">
                <a:solidFill>
                  <a:srgbClr val="202124"/>
                </a:solidFill>
                <a:effectLst/>
                <a:latin typeface="Google Sans"/>
              </a:rPr>
              <a:t>Extremely dry:-7 &lt; PDI ≤ -4  </a:t>
            </a:r>
          </a:p>
          <a:p>
            <a:pPr marL="1073150">
              <a:spcBef>
                <a:spcPts val="1200"/>
              </a:spcBef>
            </a:pPr>
            <a:r>
              <a:rPr lang="en-GB" dirty="0">
                <a:solidFill>
                  <a:srgbClr val="202124"/>
                </a:solidFill>
                <a:latin typeface="Google Sans"/>
              </a:rPr>
              <a:t>Severe dry:       -4&lt;</a:t>
            </a:r>
            <a:r>
              <a:rPr lang="en-GB" b="0" i="0" u="none" strike="noStrike" dirty="0">
                <a:solidFill>
                  <a:srgbClr val="202124"/>
                </a:solidFill>
                <a:effectLst/>
                <a:latin typeface="Google Sans"/>
              </a:rPr>
              <a:t>PDI ≤ -2</a:t>
            </a:r>
          </a:p>
          <a:p>
            <a:pPr marL="1073150">
              <a:spcBef>
                <a:spcPts val="1200"/>
              </a:spcBef>
            </a:pPr>
            <a:r>
              <a:rPr lang="en-GB" dirty="0">
                <a:solidFill>
                  <a:srgbClr val="202124"/>
                </a:solidFill>
                <a:latin typeface="Google Sans"/>
              </a:rPr>
              <a:t>Near normal:    -2&lt;PDI</a:t>
            </a:r>
            <a:r>
              <a:rPr lang="en-GB" b="0" i="0" u="none" strike="noStrike" dirty="0">
                <a:solidFill>
                  <a:srgbClr val="202124"/>
                </a:solidFill>
                <a:effectLst/>
                <a:latin typeface="Google Sans"/>
              </a:rPr>
              <a:t> ≤ 2</a:t>
            </a:r>
          </a:p>
          <a:p>
            <a:pPr marL="1073150">
              <a:spcBef>
                <a:spcPts val="1200"/>
              </a:spcBef>
            </a:pPr>
            <a:r>
              <a:rPr lang="en-GB" dirty="0">
                <a:solidFill>
                  <a:srgbClr val="202124"/>
                </a:solidFill>
                <a:latin typeface="Google Sans"/>
              </a:rPr>
              <a:t>Very wet:            2&lt;</a:t>
            </a:r>
            <a:r>
              <a:rPr lang="en-GB" b="0" i="0" u="none" strike="noStrike" dirty="0">
                <a:solidFill>
                  <a:srgbClr val="202124"/>
                </a:solidFill>
                <a:effectLst/>
                <a:latin typeface="Google Sans"/>
              </a:rPr>
              <a:t>PDI≤ 4</a:t>
            </a:r>
          </a:p>
          <a:p>
            <a:pPr marL="1073150">
              <a:spcBef>
                <a:spcPts val="1200"/>
              </a:spcBef>
            </a:pPr>
            <a:r>
              <a:rPr lang="en-GB" dirty="0">
                <a:solidFill>
                  <a:srgbClr val="202124"/>
                </a:solidFill>
                <a:latin typeface="Google Sans"/>
              </a:rPr>
              <a:t>Extremely wet:  4&lt; </a:t>
            </a:r>
            <a:r>
              <a:rPr lang="en-GB" b="0" i="0" u="none" strike="noStrike" dirty="0">
                <a:solidFill>
                  <a:srgbClr val="202124"/>
                </a:solidFill>
                <a:effectLst/>
                <a:latin typeface="Google Sans"/>
              </a:rPr>
              <a:t>PDI ≤ 7  </a:t>
            </a:r>
            <a:endParaRPr lang="en-GB" dirty="0">
              <a:solidFill>
                <a:srgbClr val="202124"/>
              </a:solidFill>
              <a:latin typeface="Google Sans"/>
            </a:endParaRPr>
          </a:p>
          <a:p>
            <a:pPr marL="1073150">
              <a:spcBef>
                <a:spcPts val="1200"/>
              </a:spcBef>
            </a:pPr>
            <a:endParaRPr lang="en-GB" sz="1800" dirty="0">
              <a:solidFill>
                <a:srgbClr val="202124"/>
              </a:solidFill>
              <a:latin typeface="Google Sans"/>
            </a:endParaRPr>
          </a:p>
          <a:p>
            <a:pPr marL="871538" indent="-285750">
              <a:spcBef>
                <a:spcPts val="1200"/>
              </a:spcBef>
              <a:buFontTx/>
              <a:buChar char="-"/>
            </a:pPr>
            <a:r>
              <a:rPr lang="en-GB" sz="1800" dirty="0">
                <a:solidFill>
                  <a:srgbClr val="202124"/>
                </a:solidFill>
                <a:latin typeface="Calibri" panose="020F0502020204030204" pitchFamily="34" charset="0"/>
              </a:rPr>
              <a:t>Drought and flooding randomly allocated</a:t>
            </a:r>
          </a:p>
          <a:p>
            <a:pPr marL="585788">
              <a:spcBef>
                <a:spcPts val="1200"/>
              </a:spcBef>
            </a:pPr>
            <a:r>
              <a:rPr lang="en-GB" dirty="0">
                <a:solidFill>
                  <a:srgbClr val="202124"/>
                </a:solidFill>
                <a:latin typeface="Calibri" panose="020F0502020204030204" pitchFamily="34" charset="0"/>
              </a:rPr>
              <a:t>(cross-checked by regressing outcomes in time </a:t>
            </a:r>
          </a:p>
          <a:p>
            <a:pPr marL="585788">
              <a:spcBef>
                <a:spcPts val="1200"/>
              </a:spcBef>
            </a:pPr>
            <a:r>
              <a:rPr lang="en-GB" dirty="0">
                <a:solidFill>
                  <a:srgbClr val="202124"/>
                </a:solidFill>
                <a:latin typeface="Calibri" panose="020F0502020204030204" pitchFamily="34" charset="0"/>
              </a:rPr>
              <a:t>t against PDI scores during next survey round- t+3)</a:t>
            </a:r>
            <a:endParaRPr lang="en-GB" b="0" i="0" u="none" strike="noStrike" dirty="0">
              <a:solidFill>
                <a:srgbClr val="202124"/>
              </a:solidFill>
              <a:effectLst/>
              <a:latin typeface="Google Sans"/>
            </a:endParaRPr>
          </a:p>
          <a:p>
            <a:pPr marL="585788">
              <a:spcBef>
                <a:spcPts val="1200"/>
              </a:spcBef>
            </a:pPr>
            <a:endParaRPr lang="en-GB"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585788" indent="0">
              <a:spcBef>
                <a:spcPts val="1200"/>
              </a:spcBef>
              <a:buNone/>
            </a:pPr>
            <a:endParaRPr lang="en-GB"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0" name="TextBox 9">
            <a:extLst>
              <a:ext uri="{FF2B5EF4-FFF2-40B4-BE49-F238E27FC236}">
                <a16:creationId xmlns:a16="http://schemas.microsoft.com/office/drawing/2014/main" id="{31830608-BA8D-2681-A6CA-A3D69097260F}"/>
              </a:ext>
            </a:extLst>
          </p:cNvPr>
          <p:cNvSpPr txBox="1"/>
          <p:nvPr/>
        </p:nvSpPr>
        <p:spPr>
          <a:xfrm>
            <a:off x="443592" y="418275"/>
            <a:ext cx="6025242" cy="584775"/>
          </a:xfrm>
          <a:prstGeom prst="rect">
            <a:avLst/>
          </a:prstGeom>
          <a:noFill/>
        </p:spPr>
        <p:txBody>
          <a:bodyPr wrap="square">
            <a:spAutoFit/>
          </a:bodyPr>
          <a:lstStyle/>
          <a:p>
            <a:pPr indent="-457200">
              <a:spcBef>
                <a:spcPts val="1200"/>
              </a:spcBef>
            </a:pPr>
            <a:r>
              <a:rPr lang="en-GB" sz="3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Palmer Drought Index</a:t>
            </a:r>
          </a:p>
        </p:txBody>
      </p:sp>
    </p:spTree>
    <p:extLst>
      <p:ext uri="{BB962C8B-B14F-4D97-AF65-F5344CB8AC3E}">
        <p14:creationId xmlns:p14="http://schemas.microsoft.com/office/powerpoint/2010/main" val="2707046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a:extLst>
              <a:ext uri="{FF2B5EF4-FFF2-40B4-BE49-F238E27FC236}">
                <a16:creationId xmlns:a16="http://schemas.microsoft.com/office/drawing/2014/main" id="{3B8318EA-CA2A-93DB-4570-51C8BDF1F15E}"/>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a:extLst>
              <a:ext uri="{FF2B5EF4-FFF2-40B4-BE49-F238E27FC236}">
                <a16:creationId xmlns:a16="http://schemas.microsoft.com/office/drawing/2014/main" id="{EDC60B78-B783-6FC6-C29D-477C806DF67D}"/>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descr="Malawi_IHS_all_surveys_drought_maps.tif">
            <a:extLst>
              <a:ext uri="{FF2B5EF4-FFF2-40B4-BE49-F238E27FC236}">
                <a16:creationId xmlns:a16="http://schemas.microsoft.com/office/drawing/2014/main" id="{952B783B-7B48-92C3-2F6D-F7D878449C75}"/>
              </a:ext>
            </a:extLst>
          </p:cNvPr>
          <p:cNvSpPr>
            <a:spLocks noChangeAspect="1" noChangeArrowheads="1"/>
          </p:cNvSpPr>
          <p:nvPr/>
        </p:nvSpPr>
        <p:spPr bwMode="auto">
          <a:xfrm>
            <a:off x="4267199" y="1"/>
            <a:ext cx="250853" cy="25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5" name="Rectangle 7">
            <a:extLst>
              <a:ext uri="{FF2B5EF4-FFF2-40B4-BE49-F238E27FC236}">
                <a16:creationId xmlns:a16="http://schemas.microsoft.com/office/drawing/2014/main" id="{453682B3-6EB3-2A8A-C217-E54E313E6669}"/>
              </a:ext>
            </a:extLst>
          </p:cNvPr>
          <p:cNvSpPr>
            <a:spLocks noChangeArrowheads="1"/>
          </p:cNvSpPr>
          <p:nvPr/>
        </p:nvSpPr>
        <p:spPr bwMode="auto">
          <a:xfrm>
            <a:off x="4267199" y="0"/>
            <a:ext cx="752559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6" name="Rectangle 8">
            <a:extLst>
              <a:ext uri="{FF2B5EF4-FFF2-40B4-BE49-F238E27FC236}">
                <a16:creationId xmlns:a16="http://schemas.microsoft.com/office/drawing/2014/main" id="{D9ACA38F-21D6-4107-6350-F27A803CC602}"/>
              </a:ext>
            </a:extLst>
          </p:cNvPr>
          <p:cNvSpPr>
            <a:spLocks noChangeArrowheads="1"/>
          </p:cNvSpPr>
          <p:nvPr/>
        </p:nvSpPr>
        <p:spPr bwMode="auto">
          <a:xfrm>
            <a:off x="4267199" y="8369300"/>
            <a:ext cx="752559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59E14895-8E81-B78C-EB85-1816694E6C54}"/>
              </a:ext>
            </a:extLst>
          </p:cNvPr>
          <p:cNvSpPr txBox="1"/>
          <p:nvPr/>
        </p:nvSpPr>
        <p:spPr>
          <a:xfrm>
            <a:off x="-108858" y="1170471"/>
            <a:ext cx="8752114" cy="3662541"/>
          </a:xfrm>
          <a:prstGeom prst="rect">
            <a:avLst/>
          </a:prstGeom>
          <a:noFill/>
        </p:spPr>
        <p:txBody>
          <a:bodyPr wrap="square">
            <a:spAutoFit/>
          </a:bodyPr>
          <a:lstStyle/>
          <a:p>
            <a:pPr marL="871538" indent="-285750">
              <a:spcBef>
                <a:spcPts val="1200"/>
              </a:spcBef>
              <a:buFontTx/>
              <a:buChar char="-"/>
            </a:pPr>
            <a:r>
              <a:rPr lang="en-GB" sz="1800" dirty="0">
                <a:solidFill>
                  <a:srgbClr val="040C28"/>
                </a:solidFill>
                <a:latin typeface="Google Sans"/>
              </a:rPr>
              <a:t>Schooling starts around age 5 and has a 6-2-2 structure.  Primary school finishes around age 14, and legal age for starting work is over 14.</a:t>
            </a:r>
          </a:p>
          <a:p>
            <a:pPr marL="871538" indent="-285750">
              <a:spcBef>
                <a:spcPts val="1200"/>
              </a:spcBef>
              <a:buFontTx/>
              <a:buChar char="-"/>
            </a:pPr>
            <a:r>
              <a:rPr lang="en-GB" sz="1800" dirty="0">
                <a:solidFill>
                  <a:srgbClr val="040C28"/>
                </a:solidFill>
                <a:latin typeface="Google Sans"/>
              </a:rPr>
              <a:t>Delayed enrolment is common</a:t>
            </a:r>
          </a:p>
          <a:p>
            <a:pPr marL="871538" indent="-285750">
              <a:spcBef>
                <a:spcPts val="1200"/>
              </a:spcBef>
              <a:buFontTx/>
              <a:buChar char="-"/>
            </a:pPr>
            <a:r>
              <a:rPr lang="en-GB" sz="1800" dirty="0">
                <a:solidFill>
                  <a:srgbClr val="040C28"/>
                </a:solidFill>
                <a:latin typeface="Google Sans"/>
              </a:rPr>
              <a:t>Compulsory schooling fee-free since 1994.</a:t>
            </a:r>
          </a:p>
          <a:p>
            <a:pPr marL="871538" indent="-285750">
              <a:spcBef>
                <a:spcPts val="1200"/>
              </a:spcBef>
              <a:buFontTx/>
              <a:buChar char="-"/>
            </a:pPr>
            <a:r>
              <a:rPr lang="en-GB" sz="1800" dirty="0">
                <a:solidFill>
                  <a:srgbClr val="040C28"/>
                </a:solidFill>
                <a:latin typeface="Google Sans"/>
              </a:rPr>
              <a:t>Education spending includes tuition, books, clothes, transport, PTA and other fees</a:t>
            </a:r>
          </a:p>
          <a:p>
            <a:pPr marL="871538" indent="-285750">
              <a:spcBef>
                <a:spcPts val="1200"/>
              </a:spcBef>
              <a:buFontTx/>
              <a:buChar char="-"/>
            </a:pPr>
            <a:r>
              <a:rPr lang="en-GB" sz="1800" dirty="0">
                <a:solidFill>
                  <a:srgbClr val="040C28"/>
                </a:solidFill>
                <a:latin typeface="Google Sans"/>
              </a:rPr>
              <a:t>Education spending on 5-18 year olds around 1.5% of the households budget</a:t>
            </a:r>
          </a:p>
          <a:p>
            <a:pPr marL="871538" indent="-285750">
              <a:spcBef>
                <a:spcPts val="1200"/>
              </a:spcBef>
              <a:buFontTx/>
              <a:buChar char="-"/>
            </a:pPr>
            <a:endParaRPr lang="en-GB" sz="1800" dirty="0">
              <a:solidFill>
                <a:srgbClr val="040C28"/>
              </a:solidFill>
              <a:latin typeface="Google Sans"/>
            </a:endParaRPr>
          </a:p>
          <a:p>
            <a:pPr marL="871538" indent="-285750">
              <a:spcBef>
                <a:spcPts val="1200"/>
              </a:spcBef>
              <a:buFontTx/>
              <a:buChar char="-"/>
            </a:pPr>
            <a:endParaRPr lang="en-GB" sz="1800" dirty="0">
              <a:solidFill>
                <a:srgbClr val="040C28"/>
              </a:solidFill>
              <a:latin typeface="Google Sans"/>
            </a:endParaRPr>
          </a:p>
          <a:p>
            <a:pPr marL="585788" indent="0">
              <a:spcBef>
                <a:spcPts val="1200"/>
              </a:spcBef>
              <a:buNone/>
            </a:pPr>
            <a:endParaRPr lang="en-GB"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0" name="TextBox 9">
            <a:extLst>
              <a:ext uri="{FF2B5EF4-FFF2-40B4-BE49-F238E27FC236}">
                <a16:creationId xmlns:a16="http://schemas.microsoft.com/office/drawing/2014/main" id="{31830608-BA8D-2681-A6CA-A3D69097260F}"/>
              </a:ext>
            </a:extLst>
          </p:cNvPr>
          <p:cNvSpPr txBox="1"/>
          <p:nvPr/>
        </p:nvSpPr>
        <p:spPr>
          <a:xfrm>
            <a:off x="443592" y="418275"/>
            <a:ext cx="8300358" cy="584775"/>
          </a:xfrm>
          <a:prstGeom prst="rect">
            <a:avLst/>
          </a:prstGeom>
          <a:noFill/>
        </p:spPr>
        <p:txBody>
          <a:bodyPr wrap="square">
            <a:spAutoFit/>
          </a:bodyPr>
          <a:lstStyle/>
          <a:p>
            <a:pPr indent="-457200">
              <a:spcBef>
                <a:spcPts val="1200"/>
              </a:spcBef>
            </a:pPr>
            <a:r>
              <a:rPr lang="en-GB" sz="3200" dirty="0">
                <a:solidFill>
                  <a:schemeClr val="tx1"/>
                </a:solidFill>
                <a:latin typeface="Calibri" panose="020F0502020204030204" pitchFamily="34" charset="0"/>
                <a:ea typeface="Times New Roman" panose="02020603050405020304" pitchFamily="18" charset="0"/>
                <a:cs typeface="Calibri" panose="020F0502020204030204" pitchFamily="34" charset="0"/>
              </a:rPr>
              <a:t>Malawi schooling system and summary statistics</a:t>
            </a:r>
            <a:endParaRPr lang="en-GB" sz="3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3" name="TextBox 12">
            <a:extLst>
              <a:ext uri="{FF2B5EF4-FFF2-40B4-BE49-F238E27FC236}">
                <a16:creationId xmlns:a16="http://schemas.microsoft.com/office/drawing/2014/main" id="{F44D1DB0-31EC-4BCB-E5B9-DA9E2085D4A5}"/>
              </a:ext>
            </a:extLst>
          </p:cNvPr>
          <p:cNvSpPr txBox="1"/>
          <p:nvPr/>
        </p:nvSpPr>
        <p:spPr>
          <a:xfrm>
            <a:off x="443592" y="6097743"/>
            <a:ext cx="4280808" cy="523220"/>
          </a:xfrm>
          <a:prstGeom prst="rect">
            <a:avLst/>
          </a:prstGeom>
          <a:noFill/>
        </p:spPr>
        <p:txBody>
          <a:bodyPr wrap="square">
            <a:spAutoFit/>
          </a:bodyPr>
          <a:lstStyle/>
          <a:p>
            <a:pPr lvl="0"/>
            <a:r>
              <a:rPr lang="en-GB" dirty="0">
                <a:latin typeface="Times New Roman" panose="02020603050405020304" pitchFamily="18" charset="0"/>
                <a:ea typeface="Times New Roman" panose="02020603050405020304" pitchFamily="18" charset="0"/>
              </a:rPr>
              <a:t>Bias in enrolment </a:t>
            </a:r>
            <a:r>
              <a:rPr lang="en-GB" sz="1400" dirty="0">
                <a:effectLst/>
                <a:latin typeface="Times New Roman" panose="02020603050405020304" pitchFamily="18" charset="0"/>
                <a:ea typeface="Times New Roman" panose="02020603050405020304" pitchFamily="18" charset="0"/>
              </a:rPr>
              <a:t>favouring boys </a:t>
            </a:r>
            <a:r>
              <a:rPr lang="en-GB" dirty="0">
                <a:latin typeface="Times New Roman" panose="02020603050405020304" pitchFamily="18" charset="0"/>
                <a:ea typeface="Times New Roman" panose="02020603050405020304" pitchFamily="18" charset="0"/>
              </a:rPr>
              <a:t>aged 15-18 compared to girls significant at the 1% level</a:t>
            </a:r>
            <a:endParaRPr lang="en-GB" sz="1400" dirty="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C4BDC0EC-6507-4E60-038F-ADE6C089CC87}"/>
              </a:ext>
            </a:extLst>
          </p:cNvPr>
          <p:cNvSpPr txBox="1"/>
          <p:nvPr/>
        </p:nvSpPr>
        <p:spPr>
          <a:xfrm>
            <a:off x="5000625" y="6097743"/>
            <a:ext cx="4019549" cy="738664"/>
          </a:xfrm>
          <a:prstGeom prst="rect">
            <a:avLst/>
          </a:prstGeom>
          <a:noFill/>
        </p:spPr>
        <p:txBody>
          <a:bodyPr wrap="square">
            <a:spAutoFit/>
          </a:bodyPr>
          <a:lstStyle/>
          <a:p>
            <a:pPr lvl="0"/>
            <a:r>
              <a:rPr lang="en-GB" dirty="0">
                <a:latin typeface="Times New Roman" panose="02020603050405020304" pitchFamily="18" charset="0"/>
                <a:ea typeface="Times New Roman" panose="02020603050405020304" pitchFamily="18" charset="0"/>
              </a:rPr>
              <a:t>Bias in education spending </a:t>
            </a:r>
            <a:r>
              <a:rPr lang="en-GB" sz="1400" dirty="0">
                <a:effectLst/>
                <a:latin typeface="Times New Roman" panose="02020603050405020304" pitchFamily="18" charset="0"/>
                <a:ea typeface="Times New Roman" panose="02020603050405020304" pitchFamily="18" charset="0"/>
              </a:rPr>
              <a:t>favouring girls </a:t>
            </a:r>
            <a:r>
              <a:rPr lang="en-GB" dirty="0">
                <a:latin typeface="Times New Roman" panose="02020603050405020304" pitchFamily="18" charset="0"/>
                <a:ea typeface="Times New Roman" panose="02020603050405020304" pitchFamily="18" charset="0"/>
              </a:rPr>
              <a:t>aged 5-14 compared to boys significant at the 1% level in 2010, 2016 and 2019. Same for 15-18 in 2016.</a:t>
            </a:r>
            <a:endParaRPr lang="en-GB" sz="1400" dirty="0">
              <a:effectLst/>
              <a:latin typeface="Times New Roman" panose="02020603050405020304" pitchFamily="18" charset="0"/>
              <a:ea typeface="Times New Roman" panose="02020603050405020304" pitchFamily="18" charset="0"/>
            </a:endParaRPr>
          </a:p>
        </p:txBody>
      </p:sp>
      <p:graphicFrame>
        <p:nvGraphicFramePr>
          <p:cNvPr id="7" name="Chart 6">
            <a:extLst>
              <a:ext uri="{FF2B5EF4-FFF2-40B4-BE49-F238E27FC236}">
                <a16:creationId xmlns:a16="http://schemas.microsoft.com/office/drawing/2014/main" id="{C0B6B153-476F-47CF-7950-818F37EF9EE7}"/>
              </a:ext>
            </a:extLst>
          </p:cNvPr>
          <p:cNvGraphicFramePr>
            <a:graphicFrameLocks/>
          </p:cNvGraphicFramePr>
          <p:nvPr>
            <p:extLst>
              <p:ext uri="{D42A27DB-BD31-4B8C-83A1-F6EECF244321}">
                <p14:modId xmlns:p14="http://schemas.microsoft.com/office/powerpoint/2010/main" val="737432185"/>
              </p:ext>
            </p:extLst>
          </p:nvPr>
        </p:nvGraphicFramePr>
        <p:xfrm>
          <a:off x="304800" y="3886199"/>
          <a:ext cx="4419600" cy="23500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F65DFF38-3FEE-EC77-F755-F4EB92534021}"/>
              </a:ext>
            </a:extLst>
          </p:cNvPr>
          <p:cNvGraphicFramePr>
            <a:graphicFrameLocks/>
          </p:cNvGraphicFramePr>
          <p:nvPr>
            <p:extLst>
              <p:ext uri="{D42A27DB-BD31-4B8C-83A1-F6EECF244321}">
                <p14:modId xmlns:p14="http://schemas.microsoft.com/office/powerpoint/2010/main" val="1071951151"/>
              </p:ext>
            </p:extLst>
          </p:nvPr>
        </p:nvGraphicFramePr>
        <p:xfrm>
          <a:off x="5000625" y="3778405"/>
          <a:ext cx="4056289" cy="23470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32760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a:extLst>
              <a:ext uri="{FF2B5EF4-FFF2-40B4-BE49-F238E27FC236}">
                <a16:creationId xmlns:a16="http://schemas.microsoft.com/office/drawing/2014/main" id="{3B8318EA-CA2A-93DB-4570-51C8BDF1F15E}"/>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a:extLst>
              <a:ext uri="{FF2B5EF4-FFF2-40B4-BE49-F238E27FC236}">
                <a16:creationId xmlns:a16="http://schemas.microsoft.com/office/drawing/2014/main" id="{EDC60B78-B783-6FC6-C29D-477C806DF67D}"/>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descr="Malawi_IHS_all_surveys_drought_maps.tif">
            <a:extLst>
              <a:ext uri="{FF2B5EF4-FFF2-40B4-BE49-F238E27FC236}">
                <a16:creationId xmlns:a16="http://schemas.microsoft.com/office/drawing/2014/main" id="{952B783B-7B48-92C3-2F6D-F7D878449C75}"/>
              </a:ext>
            </a:extLst>
          </p:cNvPr>
          <p:cNvSpPr>
            <a:spLocks noChangeAspect="1" noChangeArrowheads="1"/>
          </p:cNvSpPr>
          <p:nvPr/>
        </p:nvSpPr>
        <p:spPr bwMode="auto">
          <a:xfrm>
            <a:off x="4267199" y="1"/>
            <a:ext cx="250853" cy="25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5" name="Rectangle 7">
            <a:extLst>
              <a:ext uri="{FF2B5EF4-FFF2-40B4-BE49-F238E27FC236}">
                <a16:creationId xmlns:a16="http://schemas.microsoft.com/office/drawing/2014/main" id="{453682B3-6EB3-2A8A-C217-E54E313E6669}"/>
              </a:ext>
            </a:extLst>
          </p:cNvPr>
          <p:cNvSpPr>
            <a:spLocks noChangeArrowheads="1"/>
          </p:cNvSpPr>
          <p:nvPr/>
        </p:nvSpPr>
        <p:spPr bwMode="auto">
          <a:xfrm>
            <a:off x="4267199" y="0"/>
            <a:ext cx="752559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6" name="Rectangle 8">
            <a:extLst>
              <a:ext uri="{FF2B5EF4-FFF2-40B4-BE49-F238E27FC236}">
                <a16:creationId xmlns:a16="http://schemas.microsoft.com/office/drawing/2014/main" id="{D9ACA38F-21D6-4107-6350-F27A803CC602}"/>
              </a:ext>
            </a:extLst>
          </p:cNvPr>
          <p:cNvSpPr>
            <a:spLocks noChangeArrowheads="1"/>
          </p:cNvSpPr>
          <p:nvPr/>
        </p:nvSpPr>
        <p:spPr bwMode="auto">
          <a:xfrm>
            <a:off x="4267199" y="8369300"/>
            <a:ext cx="752559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0" name="TextBox 9">
            <a:extLst>
              <a:ext uri="{FF2B5EF4-FFF2-40B4-BE49-F238E27FC236}">
                <a16:creationId xmlns:a16="http://schemas.microsoft.com/office/drawing/2014/main" id="{31830608-BA8D-2681-A6CA-A3D69097260F}"/>
              </a:ext>
            </a:extLst>
          </p:cNvPr>
          <p:cNvSpPr txBox="1"/>
          <p:nvPr/>
        </p:nvSpPr>
        <p:spPr>
          <a:xfrm>
            <a:off x="392482" y="372556"/>
            <a:ext cx="6025242" cy="584775"/>
          </a:xfrm>
          <a:prstGeom prst="rect">
            <a:avLst/>
          </a:prstGeom>
          <a:noFill/>
        </p:spPr>
        <p:txBody>
          <a:bodyPr wrap="square">
            <a:spAutoFit/>
          </a:bodyPr>
          <a:lstStyle/>
          <a:p>
            <a:pPr indent="-457200">
              <a:spcBef>
                <a:spcPts val="1200"/>
              </a:spcBef>
            </a:pPr>
            <a:r>
              <a:rPr lang="en-GB" sz="3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Empirical model</a:t>
            </a:r>
          </a:p>
        </p:txBody>
      </p:sp>
      <p:pic>
        <p:nvPicPr>
          <p:cNvPr id="8" name="Picture 7">
            <a:extLst>
              <a:ext uri="{FF2B5EF4-FFF2-40B4-BE49-F238E27FC236}">
                <a16:creationId xmlns:a16="http://schemas.microsoft.com/office/drawing/2014/main" id="{AD47C7F0-D594-7663-F9CD-BF9774C2E700}"/>
              </a:ext>
            </a:extLst>
          </p:cNvPr>
          <p:cNvPicPr>
            <a:picLocks noChangeAspect="1"/>
          </p:cNvPicPr>
          <p:nvPr/>
        </p:nvPicPr>
        <p:blipFill>
          <a:blip r:embed="rId3"/>
          <a:stretch>
            <a:fillRect/>
          </a:stretch>
        </p:blipFill>
        <p:spPr>
          <a:xfrm>
            <a:off x="384830" y="1246381"/>
            <a:ext cx="8266444" cy="5420915"/>
          </a:xfrm>
          <a:prstGeom prst="rect">
            <a:avLst/>
          </a:prstGeom>
        </p:spPr>
      </p:pic>
    </p:spTree>
    <p:extLst>
      <p:ext uri="{BB962C8B-B14F-4D97-AF65-F5344CB8AC3E}">
        <p14:creationId xmlns:p14="http://schemas.microsoft.com/office/powerpoint/2010/main" val="3631427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a:extLst>
              <a:ext uri="{FF2B5EF4-FFF2-40B4-BE49-F238E27FC236}">
                <a16:creationId xmlns:a16="http://schemas.microsoft.com/office/drawing/2014/main" id="{3B8318EA-CA2A-93DB-4570-51C8BDF1F15E}"/>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a:extLst>
              <a:ext uri="{FF2B5EF4-FFF2-40B4-BE49-F238E27FC236}">
                <a16:creationId xmlns:a16="http://schemas.microsoft.com/office/drawing/2014/main" id="{EDC60B78-B783-6FC6-C29D-477C806DF67D}"/>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descr="Malawi_IHS_all_surveys_drought_maps.tif">
            <a:extLst>
              <a:ext uri="{FF2B5EF4-FFF2-40B4-BE49-F238E27FC236}">
                <a16:creationId xmlns:a16="http://schemas.microsoft.com/office/drawing/2014/main" id="{952B783B-7B48-92C3-2F6D-F7D878449C75}"/>
              </a:ext>
            </a:extLst>
          </p:cNvPr>
          <p:cNvSpPr>
            <a:spLocks noChangeAspect="1" noChangeArrowheads="1"/>
          </p:cNvSpPr>
          <p:nvPr/>
        </p:nvSpPr>
        <p:spPr bwMode="auto">
          <a:xfrm>
            <a:off x="4267199" y="1"/>
            <a:ext cx="250853" cy="25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5" name="Rectangle 7">
            <a:extLst>
              <a:ext uri="{FF2B5EF4-FFF2-40B4-BE49-F238E27FC236}">
                <a16:creationId xmlns:a16="http://schemas.microsoft.com/office/drawing/2014/main" id="{453682B3-6EB3-2A8A-C217-E54E313E6669}"/>
              </a:ext>
            </a:extLst>
          </p:cNvPr>
          <p:cNvSpPr>
            <a:spLocks noChangeArrowheads="1"/>
          </p:cNvSpPr>
          <p:nvPr/>
        </p:nvSpPr>
        <p:spPr bwMode="auto">
          <a:xfrm>
            <a:off x="4267199" y="0"/>
            <a:ext cx="752559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6" name="Rectangle 8">
            <a:extLst>
              <a:ext uri="{FF2B5EF4-FFF2-40B4-BE49-F238E27FC236}">
                <a16:creationId xmlns:a16="http://schemas.microsoft.com/office/drawing/2014/main" id="{D9ACA38F-21D6-4107-6350-F27A803CC602}"/>
              </a:ext>
            </a:extLst>
          </p:cNvPr>
          <p:cNvSpPr>
            <a:spLocks noChangeArrowheads="1"/>
          </p:cNvSpPr>
          <p:nvPr/>
        </p:nvSpPr>
        <p:spPr bwMode="auto">
          <a:xfrm>
            <a:off x="4267199" y="8369300"/>
            <a:ext cx="752559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0" name="TextBox 9">
            <a:extLst>
              <a:ext uri="{FF2B5EF4-FFF2-40B4-BE49-F238E27FC236}">
                <a16:creationId xmlns:a16="http://schemas.microsoft.com/office/drawing/2014/main" id="{31830608-BA8D-2681-A6CA-A3D69097260F}"/>
              </a:ext>
            </a:extLst>
          </p:cNvPr>
          <p:cNvSpPr txBox="1"/>
          <p:nvPr/>
        </p:nvSpPr>
        <p:spPr>
          <a:xfrm>
            <a:off x="392482" y="372556"/>
            <a:ext cx="6025242" cy="584775"/>
          </a:xfrm>
          <a:prstGeom prst="rect">
            <a:avLst/>
          </a:prstGeom>
          <a:noFill/>
        </p:spPr>
        <p:txBody>
          <a:bodyPr wrap="square">
            <a:spAutoFit/>
          </a:bodyPr>
          <a:lstStyle/>
          <a:p>
            <a:pPr indent="-457200">
              <a:spcBef>
                <a:spcPts val="1200"/>
              </a:spcBef>
            </a:pPr>
            <a:r>
              <a:rPr lang="en-GB" sz="3200" dirty="0">
                <a:solidFill>
                  <a:schemeClr val="tx1"/>
                </a:solidFill>
                <a:latin typeface="Calibri" panose="020F0502020204030204" pitchFamily="34" charset="0"/>
                <a:ea typeface="Times New Roman" panose="02020603050405020304" pitchFamily="18" charset="0"/>
                <a:cs typeface="Calibri" panose="020F0502020204030204" pitchFamily="34" charset="0"/>
              </a:rPr>
              <a:t>Results</a:t>
            </a:r>
            <a:endParaRPr lang="en-GB" sz="3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9" name="Picture 8">
            <a:extLst>
              <a:ext uri="{FF2B5EF4-FFF2-40B4-BE49-F238E27FC236}">
                <a16:creationId xmlns:a16="http://schemas.microsoft.com/office/drawing/2014/main" id="{E4213070-5E42-068D-0C57-96A0271DC873}"/>
              </a:ext>
            </a:extLst>
          </p:cNvPr>
          <p:cNvPicPr>
            <a:picLocks noChangeAspect="1"/>
          </p:cNvPicPr>
          <p:nvPr/>
        </p:nvPicPr>
        <p:blipFill>
          <a:blip r:embed="rId3"/>
          <a:stretch>
            <a:fillRect/>
          </a:stretch>
        </p:blipFill>
        <p:spPr>
          <a:xfrm>
            <a:off x="102872" y="1275162"/>
            <a:ext cx="9041128" cy="3375581"/>
          </a:xfrm>
          <a:prstGeom prst="rect">
            <a:avLst/>
          </a:prstGeom>
        </p:spPr>
      </p:pic>
      <p:sp>
        <p:nvSpPr>
          <p:cNvPr id="14" name="TextBox 13">
            <a:extLst>
              <a:ext uri="{FF2B5EF4-FFF2-40B4-BE49-F238E27FC236}">
                <a16:creationId xmlns:a16="http://schemas.microsoft.com/office/drawing/2014/main" id="{B764E8A8-4E6A-4F6F-21A4-FAB6F485800D}"/>
              </a:ext>
            </a:extLst>
          </p:cNvPr>
          <p:cNvSpPr txBox="1"/>
          <p:nvPr/>
        </p:nvSpPr>
        <p:spPr>
          <a:xfrm>
            <a:off x="5543550" y="3276600"/>
            <a:ext cx="985838" cy="457200"/>
          </a:xfrm>
          <a:prstGeom prst="rect">
            <a:avLst/>
          </a:prstGeom>
          <a:noFill/>
          <a:ln>
            <a:solidFill>
              <a:srgbClr val="00B050"/>
            </a:solidFill>
          </a:ln>
        </p:spPr>
        <p:txBody>
          <a:bodyPr wrap="square" rtlCol="0">
            <a:spAutoFit/>
          </a:bodyPr>
          <a:lstStyle/>
          <a:p>
            <a:endParaRPr lang="en-US" dirty="0"/>
          </a:p>
        </p:txBody>
      </p:sp>
      <p:sp>
        <p:nvSpPr>
          <p:cNvPr id="15" name="TextBox 14">
            <a:extLst>
              <a:ext uri="{FF2B5EF4-FFF2-40B4-BE49-F238E27FC236}">
                <a16:creationId xmlns:a16="http://schemas.microsoft.com/office/drawing/2014/main" id="{EB152A40-5038-81C0-E34B-4330BD65AE34}"/>
              </a:ext>
            </a:extLst>
          </p:cNvPr>
          <p:cNvSpPr txBox="1"/>
          <p:nvPr/>
        </p:nvSpPr>
        <p:spPr>
          <a:xfrm>
            <a:off x="4419600" y="2486025"/>
            <a:ext cx="1998124" cy="476927"/>
          </a:xfrm>
          <a:prstGeom prst="rect">
            <a:avLst/>
          </a:prstGeom>
          <a:noFill/>
          <a:ln>
            <a:solidFill>
              <a:srgbClr val="FF0000"/>
            </a:solidFill>
          </a:ln>
        </p:spPr>
        <p:txBody>
          <a:bodyPr wrap="square" rtlCol="0">
            <a:spAutoFit/>
          </a:bodyPr>
          <a:lstStyle/>
          <a:p>
            <a:endParaRPr lang="en-US" dirty="0"/>
          </a:p>
        </p:txBody>
      </p:sp>
      <p:sp>
        <p:nvSpPr>
          <p:cNvPr id="16" name="TextBox 15">
            <a:extLst>
              <a:ext uri="{FF2B5EF4-FFF2-40B4-BE49-F238E27FC236}">
                <a16:creationId xmlns:a16="http://schemas.microsoft.com/office/drawing/2014/main" id="{5067C144-F593-F018-BDC3-92B5F9AAFCEF}"/>
              </a:ext>
            </a:extLst>
          </p:cNvPr>
          <p:cNvSpPr txBox="1"/>
          <p:nvPr/>
        </p:nvSpPr>
        <p:spPr>
          <a:xfrm>
            <a:off x="4419600" y="2063913"/>
            <a:ext cx="999062" cy="307812"/>
          </a:xfrm>
          <a:prstGeom prst="rect">
            <a:avLst/>
          </a:prstGeom>
          <a:noFill/>
          <a:ln>
            <a:solidFill>
              <a:srgbClr val="FFC000"/>
            </a:solidFill>
          </a:ln>
        </p:spPr>
        <p:txBody>
          <a:bodyPr wrap="square" rtlCol="0">
            <a:spAutoFit/>
          </a:bodyPr>
          <a:lstStyle/>
          <a:p>
            <a:endParaRPr lang="en-US" dirty="0"/>
          </a:p>
        </p:txBody>
      </p:sp>
    </p:spTree>
    <p:extLst>
      <p:ext uri="{BB962C8B-B14F-4D97-AF65-F5344CB8AC3E}">
        <p14:creationId xmlns:p14="http://schemas.microsoft.com/office/powerpoint/2010/main" val="346373916"/>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2714</TotalTime>
  <Words>2654</Words>
  <Application>Microsoft Macintosh PowerPoint</Application>
  <PresentationFormat>On-screen Show (4:3)</PresentationFormat>
  <Paragraphs>144</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CMR10</vt:lpstr>
      <vt:lpstr>Google Sans</vt:lpstr>
      <vt:lpstr>Times New Roman</vt:lpstr>
      <vt:lpstr>Custom Design</vt:lpstr>
      <vt:lpstr>        Droughts, floods and within household resource allocation towards schooling</vt:lpstr>
      <vt:lpstr>Motivation</vt:lpstr>
      <vt:lpstr>What we know about within household biases in allocation of education resources</vt:lpstr>
      <vt:lpstr>What we don’t know: How do droughts/floods change within household education resource allocation?</vt:lpstr>
      <vt:lpstr>Data</vt:lpstr>
      <vt:lpstr>PowerPoint Presentation</vt:lpstr>
      <vt:lpstr>PowerPoint Presentation</vt:lpstr>
      <vt:lpstr>PowerPoint Presentation</vt:lpstr>
      <vt:lpstr>PowerPoint Presentation</vt:lpstr>
      <vt:lpstr>Conclusion</vt:lpstr>
      <vt:lpstr>PowerPoint Presentation</vt:lpstr>
      <vt:lpstr>Appendix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FITTER Project: Innovations and Impact</dc:title>
  <dc:creator>Rozana Himaz</dc:creator>
  <cp:lastModifiedBy>Himaz, Rozana</cp:lastModifiedBy>
  <cp:revision>22</cp:revision>
  <dcterms:modified xsi:type="dcterms:W3CDTF">2023-06-10T09:08:19Z</dcterms:modified>
</cp:coreProperties>
</file>