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295" r:id="rId6"/>
    <p:sldId id="320" r:id="rId7"/>
    <p:sldId id="310" r:id="rId8"/>
    <p:sldId id="297" r:id="rId9"/>
    <p:sldId id="299" r:id="rId10"/>
    <p:sldId id="304" r:id="rId11"/>
    <p:sldId id="305" r:id="rId12"/>
    <p:sldId id="306" r:id="rId13"/>
    <p:sldId id="307" r:id="rId14"/>
    <p:sldId id="321" r:id="rId15"/>
    <p:sldId id="309" r:id="rId16"/>
    <p:sldId id="300" r:id="rId17"/>
    <p:sldId id="303" r:id="rId18"/>
    <p:sldId id="302" r:id="rId19"/>
    <p:sldId id="313" r:id="rId20"/>
    <p:sldId id="322" r:id="rId21"/>
    <p:sldId id="323" r:id="rId22"/>
    <p:sldId id="315" r:id="rId23"/>
    <p:sldId id="316" r:id="rId24"/>
    <p:sldId id="317" r:id="rId25"/>
    <p:sldId id="318" r:id="rId26"/>
    <p:sldId id="32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19" autoAdjust="0"/>
  </p:normalViewPr>
  <p:slideViewPr>
    <p:cSldViewPr snapToGrid="0">
      <p:cViewPr varScale="1">
        <p:scale>
          <a:sx n="71" d="100"/>
          <a:sy n="71" d="100"/>
        </p:scale>
        <p:origin x="78"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6/11/2021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6/11/2021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6/11/2021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6/11/2021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6/11/2021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hyperlink" Target="mailto:alison.brady.14@ucl.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1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0" name="Rectangle 1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1" name="Rectangle 1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2" name="Group 1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0" name="Straight Connector 1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3" name="Rectangle 2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25">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alphaModFix amt="45000"/>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45" name="Rectangle 27">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title"/>
          </p:nvPr>
        </p:nvSpPr>
        <p:spPr>
          <a:xfrm>
            <a:off x="1568809" y="1574054"/>
            <a:ext cx="9047151" cy="2652242"/>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r>
              <a:rPr lang="en-US" sz="4800" b="1" cap="none" spc="-150" dirty="0"/>
              <a:t>Accounting for Oneself in Teaching: </a:t>
            </a:r>
            <a:br>
              <a:rPr lang="en-US" sz="4800" b="1" cap="none" spc="-150" dirty="0"/>
            </a:br>
            <a:r>
              <a:rPr lang="en-US" sz="4800" b="1" cap="none" spc="-150" dirty="0"/>
              <a:t>Trust,</a:t>
            </a:r>
            <a:r>
              <a:rPr lang="en-US" sz="4800" b="1" i="1" cap="none" spc="-150" dirty="0"/>
              <a:t> Parrhesia</a:t>
            </a:r>
            <a:r>
              <a:rPr lang="en-US" sz="4800" b="1" cap="none" spc="-150" dirty="0"/>
              <a:t>, and Bad Faith </a:t>
            </a:r>
          </a:p>
        </p:txBody>
      </p:sp>
      <p:sp>
        <p:nvSpPr>
          <p:cNvPr id="3" name="Subtitle 2">
            <a:extLst>
              <a:ext uri="{FF2B5EF4-FFF2-40B4-BE49-F238E27FC236}">
                <a16:creationId xmlns:a16="http://schemas.microsoft.com/office/drawing/2014/main" id="{C8722DDC-8EEE-4A06-8DFE-B44871EAA2CF}"/>
              </a:ext>
            </a:extLst>
          </p:cNvPr>
          <p:cNvSpPr>
            <a:spLocks noGrp="1"/>
          </p:cNvSpPr>
          <p:nvPr>
            <p:ph type="body" idx="1"/>
          </p:nvPr>
        </p:nvSpPr>
        <p:spPr>
          <a:xfrm>
            <a:off x="1568808" y="4327057"/>
            <a:ext cx="9047151" cy="95689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62500" lnSpcReduction="20000"/>
          </a:bodyPr>
          <a:lstStyle/>
          <a:p>
            <a:pPr>
              <a:lnSpc>
                <a:spcPct val="100000"/>
              </a:lnSpc>
              <a:spcBef>
                <a:spcPts val="0"/>
              </a:spcBef>
              <a:spcAft>
                <a:spcPts val="600"/>
              </a:spcAft>
            </a:pPr>
            <a:r>
              <a:rPr lang="en-US" sz="3100" spc="80" dirty="0">
                <a:solidFill>
                  <a:schemeClr val="tx1"/>
                </a:solidFill>
              </a:rPr>
              <a:t>Dr. Alison M. Brady</a:t>
            </a:r>
          </a:p>
          <a:p>
            <a:pPr>
              <a:lnSpc>
                <a:spcPct val="100000"/>
              </a:lnSpc>
              <a:spcBef>
                <a:spcPts val="0"/>
              </a:spcBef>
              <a:spcAft>
                <a:spcPts val="600"/>
              </a:spcAft>
            </a:pPr>
            <a:r>
              <a:rPr lang="en-US" sz="3100" spc="80" dirty="0">
                <a:solidFill>
                  <a:schemeClr val="tx1"/>
                </a:solidFill>
              </a:rPr>
              <a:t>UCL Institute of Education</a:t>
            </a:r>
          </a:p>
          <a:p>
            <a:pPr>
              <a:lnSpc>
                <a:spcPct val="100000"/>
              </a:lnSpc>
              <a:spcBef>
                <a:spcPts val="0"/>
              </a:spcBef>
              <a:spcAft>
                <a:spcPts val="600"/>
              </a:spcAft>
            </a:pPr>
            <a:r>
              <a:rPr lang="en-US" sz="2100" spc="80" dirty="0">
                <a:solidFill>
                  <a:schemeClr val="tx1"/>
                </a:solidFill>
                <a:hlinkClick r:id="rId4"/>
              </a:rPr>
              <a:t>alison.brady.14@ucl.ac.uk</a:t>
            </a:r>
            <a:r>
              <a:rPr lang="en-US" sz="2100" spc="80" dirty="0">
                <a:solidFill>
                  <a:schemeClr val="tx1"/>
                </a:solidFill>
              </a:rPr>
              <a:t> </a:t>
            </a:r>
          </a:p>
        </p:txBody>
      </p:sp>
      <p:sp>
        <p:nvSpPr>
          <p:cNvPr id="46" name="Rectangle 29">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D3BD-607C-418D-BFF4-0F0640BE262B}"/>
              </a:ext>
            </a:extLst>
          </p:cNvPr>
          <p:cNvSpPr>
            <a:spLocks noGrp="1"/>
          </p:cNvSpPr>
          <p:nvPr>
            <p:ph type="title"/>
          </p:nvPr>
        </p:nvSpPr>
        <p:spPr>
          <a:xfrm>
            <a:off x="553844" y="285754"/>
            <a:ext cx="10058400" cy="1371600"/>
          </a:xfrm>
        </p:spPr>
        <p:txBody>
          <a:bodyPr/>
          <a:lstStyle/>
          <a:p>
            <a:r>
              <a:rPr lang="en-GB" i="1" dirty="0"/>
              <a:t>Words </a:t>
            </a:r>
            <a:r>
              <a:rPr lang="en-GB" dirty="0"/>
              <a:t>as Sincere? </a:t>
            </a:r>
            <a:endParaRPr lang="en-GB" i="1" dirty="0"/>
          </a:p>
        </p:txBody>
      </p:sp>
      <p:sp>
        <p:nvSpPr>
          <p:cNvPr id="3" name="Content Placeholder 2">
            <a:extLst>
              <a:ext uri="{FF2B5EF4-FFF2-40B4-BE49-F238E27FC236}">
                <a16:creationId xmlns:a16="http://schemas.microsoft.com/office/drawing/2014/main" id="{94AF644F-0593-46D3-83B1-B167D85C69CD}"/>
              </a:ext>
            </a:extLst>
          </p:cNvPr>
          <p:cNvSpPr>
            <a:spLocks noGrp="1"/>
          </p:cNvSpPr>
          <p:nvPr>
            <p:ph idx="1"/>
          </p:nvPr>
        </p:nvSpPr>
        <p:spPr>
          <a:xfrm>
            <a:off x="553844" y="1657354"/>
            <a:ext cx="10842702" cy="4558052"/>
          </a:xfrm>
        </p:spPr>
        <p:txBody>
          <a:bodyPr>
            <a:normAutofit fontScale="92500" lnSpcReduction="10000"/>
          </a:bodyPr>
          <a:lstStyle/>
          <a:p>
            <a:pPr marL="0" indent="0">
              <a:buNone/>
            </a:pPr>
            <a:r>
              <a:rPr lang="en-GB" sz="2600" dirty="0"/>
              <a:t>Autobiographies are </a:t>
            </a:r>
            <a:r>
              <a:rPr lang="en-GB" sz="2600" i="1" dirty="0"/>
              <a:t>fictionalised </a:t>
            </a:r>
            <a:r>
              <a:rPr lang="en-GB" sz="2600" dirty="0"/>
              <a:t>accounts of our past</a:t>
            </a:r>
          </a:p>
          <a:p>
            <a:pPr marL="0" indent="0">
              <a:buNone/>
            </a:pPr>
            <a:r>
              <a:rPr lang="en-GB" sz="2600" dirty="0"/>
              <a:t>e.g. we are often selective about which events we remember, we write in terms of how we wish to portray ourselves to others: </a:t>
            </a:r>
          </a:p>
          <a:p>
            <a:pPr marL="0" indent="0">
              <a:buNone/>
            </a:pPr>
            <a:endParaRPr lang="en-GB" sz="2600" dirty="0"/>
          </a:p>
          <a:p>
            <a:pPr marL="0" indent="0">
              <a:buNone/>
            </a:pPr>
            <a:r>
              <a:rPr lang="en-GB" sz="2600" dirty="0"/>
              <a:t>“</a:t>
            </a:r>
            <a:r>
              <a:rPr lang="en-GB" sz="2600" b="1" dirty="0"/>
              <a:t>But here was the poison: without ever mentioning the name Rousseau, Bach, or Molière, the author deployed his skill in planting allusions everywhere to their future greatness, recalling casually, by some detail, their most famous works or actions, and arranging his narrative so that you could not grasp the most trivial incident without relating it to subsequent events; into the tumult of daily life, he brought a vast, fabulous silence which transfigured everything: the future</a:t>
            </a:r>
            <a:r>
              <a:rPr lang="en-GB" sz="2600" dirty="0"/>
              <a:t>.” </a:t>
            </a:r>
            <a:r>
              <a:rPr lang="en-GB" sz="1700" dirty="0"/>
              <a:t>(Sartre, 2000, p. 127). </a:t>
            </a:r>
          </a:p>
          <a:p>
            <a:pPr marL="0" indent="0">
              <a:buNone/>
            </a:pPr>
            <a:endParaRPr lang="en-GB" dirty="0"/>
          </a:p>
          <a:p>
            <a:endParaRPr lang="en-GB" dirty="0"/>
          </a:p>
        </p:txBody>
      </p:sp>
    </p:spTree>
    <p:extLst>
      <p:ext uri="{BB962C8B-B14F-4D97-AF65-F5344CB8AC3E}">
        <p14:creationId xmlns:p14="http://schemas.microsoft.com/office/powerpoint/2010/main" val="449768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2">
            <a:extLst>
              <a:ext uri="{FF2B5EF4-FFF2-40B4-BE49-F238E27FC236}">
                <a16:creationId xmlns:a16="http://schemas.microsoft.com/office/drawing/2014/main" id="{6B0FF8E6-216D-4D6A-AD59-38E21E0A45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23" b="-2"/>
          <a:stretch/>
        </p:blipFill>
        <p:spPr bwMode="auto">
          <a:xfrm>
            <a:off x="234696" y="237744"/>
            <a:ext cx="3996183" cy="638251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6" name="Title 1">
            <a:extLst>
              <a:ext uri="{FF2B5EF4-FFF2-40B4-BE49-F238E27FC236}">
                <a16:creationId xmlns:a16="http://schemas.microsoft.com/office/drawing/2014/main" id="{94FCF0EB-7D65-4944-BE44-E3711ABBF6C2}"/>
              </a:ext>
            </a:extLst>
          </p:cNvPr>
          <p:cNvSpPr txBox="1">
            <a:spLocks/>
          </p:cNvSpPr>
          <p:nvPr/>
        </p:nvSpPr>
        <p:spPr>
          <a:xfrm>
            <a:off x="4605454" y="529074"/>
            <a:ext cx="6280826" cy="10412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spcAft>
                <a:spcPts val="600"/>
              </a:spcAft>
            </a:pPr>
            <a:r>
              <a:rPr lang="en-US" sz="4800" i="1" dirty="0"/>
              <a:t>Words </a:t>
            </a:r>
            <a:r>
              <a:rPr lang="en-US" sz="4800" dirty="0"/>
              <a:t>as Sincere? </a:t>
            </a:r>
            <a:endParaRPr lang="en-US" sz="4800" i="1" dirty="0"/>
          </a:p>
        </p:txBody>
      </p:sp>
      <p:sp>
        <p:nvSpPr>
          <p:cNvPr id="3" name="Content Placeholder 2">
            <a:extLst>
              <a:ext uri="{FF2B5EF4-FFF2-40B4-BE49-F238E27FC236}">
                <a16:creationId xmlns:a16="http://schemas.microsoft.com/office/drawing/2014/main" id="{7B7F3358-2F5F-47AA-9030-8B8DF91CFD8B}"/>
              </a:ext>
            </a:extLst>
          </p:cNvPr>
          <p:cNvSpPr>
            <a:spLocks noGrp="1"/>
          </p:cNvSpPr>
          <p:nvPr>
            <p:ph idx="1"/>
          </p:nvPr>
        </p:nvSpPr>
        <p:spPr>
          <a:xfrm>
            <a:off x="4465575" y="1808059"/>
            <a:ext cx="7075937" cy="4520867"/>
          </a:xfrm>
        </p:spPr>
        <p:txBody>
          <a:bodyPr vert="horz" lIns="91440" tIns="45720" rIns="91440" bIns="45720" rtlCol="0">
            <a:normAutofit/>
          </a:bodyPr>
          <a:lstStyle/>
          <a:p>
            <a:pPr marL="0" indent="0">
              <a:lnSpc>
                <a:spcPct val="100000"/>
              </a:lnSpc>
              <a:buNone/>
            </a:pPr>
            <a:r>
              <a:rPr lang="en-US" sz="2000" dirty="0"/>
              <a:t>And can we ever be sure of how sincere we acted in the past? </a:t>
            </a:r>
          </a:p>
          <a:p>
            <a:pPr marL="0">
              <a:lnSpc>
                <a:spcPct val="100000"/>
              </a:lnSpc>
            </a:pPr>
            <a:endParaRPr lang="en-US" sz="2000" dirty="0"/>
          </a:p>
          <a:p>
            <a:pPr marL="0" indent="0">
              <a:lnSpc>
                <a:spcPct val="100000"/>
              </a:lnSpc>
              <a:buNone/>
            </a:pPr>
            <a:r>
              <a:rPr lang="en-US" sz="2000" b="1" dirty="0"/>
              <a:t>‘How could [one] pinpoint – especially after so many years – the intangible, shifting frontier that divides possession from play-acting?’ </a:t>
            </a:r>
            <a:r>
              <a:rPr lang="en-US" sz="2000" dirty="0"/>
              <a:t>(Sartre, 2000, p. 46) </a:t>
            </a:r>
          </a:p>
          <a:p>
            <a:pPr marL="0">
              <a:lnSpc>
                <a:spcPct val="100000"/>
              </a:lnSpc>
            </a:pPr>
            <a:endParaRPr lang="en-US" sz="2000" b="1" dirty="0"/>
          </a:p>
          <a:p>
            <a:pPr marL="0" indent="0" algn="ctr">
              <a:lnSpc>
                <a:spcPct val="100000"/>
              </a:lnSpc>
              <a:buNone/>
            </a:pPr>
            <a:r>
              <a:rPr lang="en-US" sz="2400" b="1" dirty="0"/>
              <a:t>How then do we situate ourselves in relation to truth, when the ‘truth’ of our past is always suspect, ambiguous, unclear - or where the extent to which we are being sincere about ourselves is uncertain? </a:t>
            </a:r>
          </a:p>
          <a:p>
            <a:pPr>
              <a:lnSpc>
                <a:spcPct val="100000"/>
              </a:lnSpc>
            </a:pPr>
            <a:endParaRPr lang="en-US" dirty="0"/>
          </a:p>
        </p:txBody>
      </p:sp>
    </p:spTree>
    <p:extLst>
      <p:ext uri="{BB962C8B-B14F-4D97-AF65-F5344CB8AC3E}">
        <p14:creationId xmlns:p14="http://schemas.microsoft.com/office/powerpoint/2010/main" val="2961703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5A972-61A2-44F3-B604-73CD62DAFAFF}"/>
              </a:ext>
            </a:extLst>
          </p:cNvPr>
          <p:cNvSpPr>
            <a:spLocks noGrp="1"/>
          </p:cNvSpPr>
          <p:nvPr>
            <p:ph idx="1"/>
          </p:nvPr>
        </p:nvSpPr>
        <p:spPr>
          <a:xfrm>
            <a:off x="1066800" y="1857794"/>
            <a:ext cx="10058400" cy="4357612"/>
          </a:xfrm>
        </p:spPr>
        <p:txBody>
          <a:bodyPr>
            <a:normAutofit/>
          </a:bodyPr>
          <a:lstStyle/>
          <a:p>
            <a:pPr marL="0" indent="0">
              <a:buNone/>
            </a:pPr>
            <a:r>
              <a:rPr lang="en-GB" sz="2000" b="1" dirty="0"/>
              <a:t>This issue stems from a conflation of ‘sincerity’ with ‘absolute accuracy’ </a:t>
            </a:r>
          </a:p>
          <a:p>
            <a:r>
              <a:rPr lang="en-GB" sz="2000" dirty="0"/>
              <a:t>Autobiographies are not necessarily concerned with being ‘accurate’ in terms of a direct correspondence between ‘what has really happened’ and ‘what I think happened’, between objectivity and subjectivity etc. </a:t>
            </a:r>
          </a:p>
          <a:p>
            <a:r>
              <a:rPr lang="en-GB" sz="2000" b="1" dirty="0"/>
              <a:t>However, they </a:t>
            </a:r>
            <a:r>
              <a:rPr lang="en-GB" sz="2000" b="1" i="1" dirty="0"/>
              <a:t>can </a:t>
            </a:r>
            <a:r>
              <a:rPr lang="en-GB" sz="2000" b="1" dirty="0"/>
              <a:t>represent a sincere engagement with the past, where sincerity does not exclude the fact that our accounts of the past will always be subject to (re)interpretation or (re)evaluation </a:t>
            </a:r>
          </a:p>
          <a:p>
            <a:endParaRPr lang="en-GB" sz="2000" dirty="0"/>
          </a:p>
          <a:p>
            <a:pPr algn="ctr"/>
            <a:r>
              <a:rPr lang="en-GB" sz="2000" b="1" dirty="0">
                <a:solidFill>
                  <a:schemeClr val="accent6">
                    <a:lumMod val="75000"/>
                  </a:schemeClr>
                </a:solidFill>
              </a:rPr>
              <a:t>In parrhesiastic practices, the measure of this sincerity is the extent to which we open ourselves up to (self)-criticism and to risk – including in our engagement with ‘who we were’ in the past </a:t>
            </a:r>
          </a:p>
        </p:txBody>
      </p:sp>
      <p:sp>
        <p:nvSpPr>
          <p:cNvPr id="5" name="Title 1">
            <a:extLst>
              <a:ext uri="{FF2B5EF4-FFF2-40B4-BE49-F238E27FC236}">
                <a16:creationId xmlns:a16="http://schemas.microsoft.com/office/drawing/2014/main" id="{689E3F78-8F33-4C43-BF8D-51FE03850481}"/>
              </a:ext>
            </a:extLst>
          </p:cNvPr>
          <p:cNvSpPr txBox="1">
            <a:spLocks noGrp="1"/>
          </p:cNvSpPr>
          <p:nvPr>
            <p:ph type="title"/>
          </p:nvPr>
        </p:nvSpPr>
        <p:spPr>
          <a:xfrm>
            <a:off x="620751" y="375308"/>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spcAft>
                <a:spcPts val="600"/>
              </a:spcAft>
            </a:pPr>
            <a:r>
              <a:rPr lang="en-US" sz="4800" i="1" dirty="0"/>
              <a:t>Words</a:t>
            </a:r>
            <a:r>
              <a:rPr lang="en-US" sz="4800" dirty="0"/>
              <a:t>: Sincerity vs. Accuracy </a:t>
            </a:r>
            <a:endParaRPr lang="en-US" sz="4800" i="1" dirty="0"/>
          </a:p>
        </p:txBody>
      </p:sp>
    </p:spTree>
    <p:extLst>
      <p:ext uri="{BB962C8B-B14F-4D97-AF65-F5344CB8AC3E}">
        <p14:creationId xmlns:p14="http://schemas.microsoft.com/office/powerpoint/2010/main" val="2721885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52BF-F73C-4746-A97C-F797E7FFC4B2}"/>
              </a:ext>
            </a:extLst>
          </p:cNvPr>
          <p:cNvSpPr>
            <a:spLocks noGrp="1"/>
          </p:cNvSpPr>
          <p:nvPr>
            <p:ph type="title"/>
          </p:nvPr>
        </p:nvSpPr>
        <p:spPr>
          <a:xfrm>
            <a:off x="620751" y="374964"/>
            <a:ext cx="10058400" cy="1371600"/>
          </a:xfrm>
        </p:spPr>
        <p:txBody>
          <a:bodyPr/>
          <a:lstStyle/>
          <a:p>
            <a:r>
              <a:rPr lang="en-GB" dirty="0"/>
              <a:t>Parrhesia, Sincerity and ‘Good Faith’ </a:t>
            </a:r>
          </a:p>
        </p:txBody>
      </p:sp>
      <p:sp>
        <p:nvSpPr>
          <p:cNvPr id="3" name="Content Placeholder 2">
            <a:extLst>
              <a:ext uri="{FF2B5EF4-FFF2-40B4-BE49-F238E27FC236}">
                <a16:creationId xmlns:a16="http://schemas.microsoft.com/office/drawing/2014/main" id="{DA492743-ECE9-46E1-B1E7-C5781D1715EE}"/>
              </a:ext>
            </a:extLst>
          </p:cNvPr>
          <p:cNvSpPr>
            <a:spLocks noGrp="1"/>
          </p:cNvSpPr>
          <p:nvPr>
            <p:ph idx="1"/>
          </p:nvPr>
        </p:nvSpPr>
        <p:spPr>
          <a:xfrm>
            <a:off x="620751" y="1639229"/>
            <a:ext cx="10842703" cy="4761571"/>
          </a:xfrm>
        </p:spPr>
        <p:txBody>
          <a:bodyPr>
            <a:normAutofit/>
          </a:bodyPr>
          <a:lstStyle/>
          <a:p>
            <a:pPr marL="0" indent="0">
              <a:buNone/>
            </a:pPr>
            <a:r>
              <a:rPr lang="en-GB" sz="1800" b="1" dirty="0"/>
              <a:t>Is parrhesia a form of ‘good faith’? </a:t>
            </a:r>
          </a:p>
          <a:p>
            <a:r>
              <a:rPr lang="en-GB" sz="1800" dirty="0"/>
              <a:t>Bad faith = ‘self-denial’ i.e. a denial in the idea that individuals are ‘condemned to be free’, and thus ultimately and fundamentally responsible for ‘who they are’, and for the ways in which we engage with our past (selves)</a:t>
            </a:r>
          </a:p>
          <a:p>
            <a:r>
              <a:rPr lang="en-GB" sz="1800" dirty="0"/>
              <a:t>Sartre recognises that each of us is ‘situated’ within the world </a:t>
            </a:r>
            <a:r>
              <a:rPr lang="en-GB" sz="1800" i="1" dirty="0"/>
              <a:t>with others </a:t>
            </a:r>
            <a:r>
              <a:rPr lang="en-GB" sz="1800" dirty="0"/>
              <a:t>(towards whom we also have to make ourselves intelligible)</a:t>
            </a:r>
          </a:p>
          <a:p>
            <a:r>
              <a:rPr lang="en-GB" sz="1800" dirty="0"/>
              <a:t>Often, we convince ourselves that we are fully determined by these circumstances, or we come to ‘define’ ourselves </a:t>
            </a:r>
            <a:r>
              <a:rPr lang="en-GB" sz="1800" i="1" dirty="0"/>
              <a:t>purely</a:t>
            </a:r>
            <a:r>
              <a:rPr lang="en-GB" sz="1800" dirty="0"/>
              <a:t> in terms of how we are recognised by others (in order to avoid the anxiety of responsibility)</a:t>
            </a:r>
          </a:p>
          <a:p>
            <a:r>
              <a:rPr lang="en-GB" sz="1800" dirty="0"/>
              <a:t>However, are always </a:t>
            </a:r>
            <a:r>
              <a:rPr lang="en-GB" sz="1800" i="1" dirty="0"/>
              <a:t>respond </a:t>
            </a:r>
            <a:r>
              <a:rPr lang="en-GB" sz="1800" dirty="0"/>
              <a:t>to or negotiate our existence in the world with others, and the ways in which we account for ourselves within </a:t>
            </a:r>
          </a:p>
          <a:p>
            <a:r>
              <a:rPr lang="en-GB" sz="1800" dirty="0"/>
              <a:t>It is in this </a:t>
            </a:r>
            <a:r>
              <a:rPr lang="en-GB" sz="1800" i="1" dirty="0"/>
              <a:t>response towards the situation in which we find ourselves </a:t>
            </a:r>
            <a:r>
              <a:rPr lang="en-GB" sz="1800" dirty="0"/>
              <a:t>that Sartre’s conception of freedom can be understood – and this includes the ways in which we respond to our past selves </a:t>
            </a:r>
          </a:p>
        </p:txBody>
      </p:sp>
    </p:spTree>
    <p:extLst>
      <p:ext uri="{BB962C8B-B14F-4D97-AF65-F5344CB8AC3E}">
        <p14:creationId xmlns:p14="http://schemas.microsoft.com/office/powerpoint/2010/main" val="1304453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2" descr="Words: Amazon.it: Sartre, Jean-Paul, Clephane, Irene: Libri in altre lingue">
            <a:extLst>
              <a:ext uri="{FF2B5EF4-FFF2-40B4-BE49-F238E27FC236}">
                <a16:creationId xmlns:a16="http://schemas.microsoft.com/office/drawing/2014/main" id="{479FD9CD-8753-493B-B0B1-07E591EE90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0" r="3478" b="-2"/>
          <a:stretch/>
        </p:blipFill>
        <p:spPr bwMode="auto">
          <a:xfrm>
            <a:off x="234696" y="237744"/>
            <a:ext cx="3996183" cy="638251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6" name="Title 1">
            <a:extLst>
              <a:ext uri="{FF2B5EF4-FFF2-40B4-BE49-F238E27FC236}">
                <a16:creationId xmlns:a16="http://schemas.microsoft.com/office/drawing/2014/main" id="{FDA62DFF-DEA3-430B-8052-413F5DED08A0}"/>
              </a:ext>
            </a:extLst>
          </p:cNvPr>
          <p:cNvSpPr txBox="1">
            <a:spLocks/>
          </p:cNvSpPr>
          <p:nvPr/>
        </p:nvSpPr>
        <p:spPr>
          <a:xfrm>
            <a:off x="4465575" y="457201"/>
            <a:ext cx="6964425" cy="1691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spcAft>
                <a:spcPts val="600"/>
              </a:spcAft>
            </a:pPr>
            <a:r>
              <a:rPr lang="en-US" sz="4800" dirty="0"/>
              <a:t>Parrhesia, Sincerity and ‘Good Faith’ </a:t>
            </a:r>
          </a:p>
        </p:txBody>
      </p:sp>
      <p:sp>
        <p:nvSpPr>
          <p:cNvPr id="3" name="Content Placeholder 2">
            <a:extLst>
              <a:ext uri="{FF2B5EF4-FFF2-40B4-BE49-F238E27FC236}">
                <a16:creationId xmlns:a16="http://schemas.microsoft.com/office/drawing/2014/main" id="{26EA9B71-D525-47E5-93BA-A758812F487C}"/>
              </a:ext>
            </a:extLst>
          </p:cNvPr>
          <p:cNvSpPr>
            <a:spLocks noGrp="1"/>
          </p:cNvSpPr>
          <p:nvPr>
            <p:ph idx="1"/>
          </p:nvPr>
        </p:nvSpPr>
        <p:spPr>
          <a:xfrm>
            <a:off x="4560849" y="2231138"/>
            <a:ext cx="6964425" cy="3968940"/>
          </a:xfrm>
        </p:spPr>
        <p:txBody>
          <a:bodyPr vert="horz" lIns="91440" tIns="45720" rIns="91440" bIns="45720" rtlCol="0">
            <a:normAutofit fontScale="92500" lnSpcReduction="10000"/>
          </a:bodyPr>
          <a:lstStyle/>
          <a:p>
            <a:pPr marL="0" indent="0">
              <a:lnSpc>
                <a:spcPct val="100000"/>
              </a:lnSpc>
              <a:buNone/>
            </a:pPr>
            <a:r>
              <a:rPr lang="en-US" sz="2400" dirty="0"/>
              <a:t>In autobiographical writing – the danger of bad faith is persistent: </a:t>
            </a:r>
          </a:p>
          <a:p>
            <a:pPr marL="0">
              <a:lnSpc>
                <a:spcPct val="100000"/>
              </a:lnSpc>
            </a:pPr>
            <a:endParaRPr lang="en-US" sz="2400" dirty="0"/>
          </a:p>
          <a:p>
            <a:pPr marL="0" indent="0">
              <a:lnSpc>
                <a:spcPct val="100000"/>
              </a:lnSpc>
              <a:buNone/>
            </a:pPr>
            <a:r>
              <a:rPr lang="en-US" sz="2400" b="1" dirty="0"/>
              <a:t>“I have set down the facts as accurately as memory permits. But how far did I believe in my frenzy? That is the basic question and I cannot make up my mind about it. I </a:t>
            </a:r>
            <a:r>
              <a:rPr lang="en-US" sz="2400" b="1" dirty="0" err="1"/>
              <a:t>realised</a:t>
            </a:r>
            <a:r>
              <a:rPr lang="en-US" sz="2400" b="1" dirty="0"/>
              <a:t> afterwards that it is possible to know everything about our affections except their strength; that is to say, their sincerity. Actions themselves will not serve as a standard unless it has proven that they are not gestures, which is not always easy.”</a:t>
            </a:r>
          </a:p>
          <a:p>
            <a:pPr marL="0">
              <a:lnSpc>
                <a:spcPct val="100000"/>
              </a:lnSpc>
            </a:pPr>
            <a:endParaRPr lang="en-US" dirty="0"/>
          </a:p>
          <a:p>
            <a:pPr marL="0">
              <a:lnSpc>
                <a:spcPct val="100000"/>
              </a:lnSpc>
            </a:pPr>
            <a:endParaRPr lang="en-US" dirty="0"/>
          </a:p>
          <a:p>
            <a:pPr marL="0">
              <a:lnSpc>
                <a:spcPct val="100000"/>
              </a:lnSpc>
            </a:pPr>
            <a:endParaRPr lang="en-US" dirty="0"/>
          </a:p>
          <a:p>
            <a:pPr marL="0">
              <a:lnSpc>
                <a:spcPct val="100000"/>
              </a:lnSpc>
            </a:pPr>
            <a:endParaRPr lang="en-US" dirty="0"/>
          </a:p>
          <a:p>
            <a:pPr marL="0">
              <a:lnSpc>
                <a:spcPct val="100000"/>
              </a:lnSpc>
            </a:pPr>
            <a:endParaRPr lang="en-US" dirty="0"/>
          </a:p>
          <a:p>
            <a:pPr marL="0">
              <a:lnSpc>
                <a:spcPct val="100000"/>
              </a:lnSpc>
            </a:pPr>
            <a:endParaRPr lang="en-US" dirty="0"/>
          </a:p>
          <a:p>
            <a:pPr marL="0">
              <a:lnSpc>
                <a:spcPct val="100000"/>
              </a:lnSpc>
            </a:pPr>
            <a:endParaRPr lang="en-US" dirty="0"/>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1402977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4837D8-EC0C-4ADB-B9A6-A967D5E2F086}"/>
              </a:ext>
            </a:extLst>
          </p:cNvPr>
          <p:cNvSpPr>
            <a:spLocks noGrp="1"/>
          </p:cNvSpPr>
          <p:nvPr>
            <p:ph idx="1"/>
          </p:nvPr>
        </p:nvSpPr>
        <p:spPr>
          <a:xfrm>
            <a:off x="620751" y="1505414"/>
            <a:ext cx="10831551" cy="4977622"/>
          </a:xfrm>
        </p:spPr>
        <p:txBody>
          <a:bodyPr>
            <a:normAutofit lnSpcReduction="10000"/>
          </a:bodyPr>
          <a:lstStyle/>
          <a:p>
            <a:pPr marL="0" indent="0">
              <a:buNone/>
            </a:pPr>
            <a:r>
              <a:rPr lang="en-GB" sz="1800" b="1" dirty="0"/>
              <a:t>Importantly, sincerity does not necessarily exclude bad faith: </a:t>
            </a:r>
            <a:endParaRPr lang="en-GB" sz="1800" dirty="0"/>
          </a:p>
          <a:p>
            <a:r>
              <a:rPr lang="en-GB" sz="1800" dirty="0"/>
              <a:t>Waiter example</a:t>
            </a:r>
          </a:p>
          <a:p>
            <a:r>
              <a:rPr lang="en-GB" sz="1800" dirty="0"/>
              <a:t>If a person refers to themselves as ‘sincere’, we may be tempted to think that they will </a:t>
            </a:r>
            <a:r>
              <a:rPr lang="en-GB" sz="1800" i="1" dirty="0"/>
              <a:t>always </a:t>
            </a:r>
            <a:r>
              <a:rPr lang="en-GB" sz="1800" dirty="0"/>
              <a:t>be sincere, and if they think of sincerity as a fixed quality in this way, they may be avoiding the responsibility to ‘test’ themselves, or to open themselves up to (self-)criticism – i.e. it radically reduces our freedom to be </a:t>
            </a:r>
            <a:r>
              <a:rPr lang="en-GB" sz="1800" i="1" dirty="0"/>
              <a:t>insincere</a:t>
            </a:r>
            <a:r>
              <a:rPr lang="en-GB" sz="1800" dirty="0"/>
              <a:t>, to go against what is in our so-called ‘nature’ </a:t>
            </a:r>
          </a:p>
          <a:p>
            <a:pPr marL="0" indent="0">
              <a:buNone/>
            </a:pPr>
            <a:endParaRPr lang="en-GB" sz="1800" dirty="0"/>
          </a:p>
          <a:p>
            <a:pPr marL="0" indent="0">
              <a:buNone/>
            </a:pPr>
            <a:r>
              <a:rPr lang="en-GB" sz="1800" b="1" u="sng" dirty="0"/>
              <a:t>Good faith (and sincerity) is akin to the ‘critical attitude’ of parrhesia as care for the self </a:t>
            </a:r>
          </a:p>
          <a:p>
            <a:pPr marL="0" indent="0">
              <a:buNone/>
            </a:pPr>
            <a:r>
              <a:rPr lang="en-GB" sz="1800" dirty="0"/>
              <a:t>i.e. it is something we are </a:t>
            </a:r>
            <a:r>
              <a:rPr lang="en-GB" sz="1800" b="1" i="1" dirty="0"/>
              <a:t>continually </a:t>
            </a:r>
            <a:r>
              <a:rPr lang="en-GB" sz="1800" b="1" dirty="0"/>
              <a:t>responsible for putting into practice </a:t>
            </a:r>
            <a:r>
              <a:rPr lang="en-GB" sz="1800" dirty="0"/>
              <a:t>– a persistent and ongoing attempt to be ‘authentic’ and sincere in our actions and in our self-understanding, knowing that we are much more susceptible to bad faith than to good faith, to inauthenticity rather than authenticity</a:t>
            </a:r>
          </a:p>
          <a:p>
            <a:pPr marL="0" indent="0">
              <a:buNone/>
            </a:pPr>
            <a:r>
              <a:rPr lang="en-GB" sz="1800" dirty="0"/>
              <a:t>In other words, accounting for oneself through something like autobiographical writing must be </a:t>
            </a:r>
            <a:r>
              <a:rPr lang="en-GB" sz="1800" i="1" dirty="0"/>
              <a:t>continually </a:t>
            </a:r>
            <a:r>
              <a:rPr lang="en-GB" sz="1800" dirty="0"/>
              <a:t>engaged with, (re)evaluated and (re)interpreted – in that sense, it will never be conducive to something like ‘accuracy’ (narrowly defined)</a:t>
            </a:r>
          </a:p>
        </p:txBody>
      </p:sp>
      <p:sp>
        <p:nvSpPr>
          <p:cNvPr id="6" name="Title 1">
            <a:extLst>
              <a:ext uri="{FF2B5EF4-FFF2-40B4-BE49-F238E27FC236}">
                <a16:creationId xmlns:a16="http://schemas.microsoft.com/office/drawing/2014/main" id="{79DF25F9-5FAA-40CC-A080-0B3CF5D87B1C}"/>
              </a:ext>
            </a:extLst>
          </p:cNvPr>
          <p:cNvSpPr txBox="1">
            <a:spLocks/>
          </p:cNvSpPr>
          <p:nvPr/>
        </p:nvSpPr>
        <p:spPr>
          <a:xfrm>
            <a:off x="620751" y="374964"/>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GB"/>
              <a:t>Parrhesia, Sincerity and ‘Good Faith’ </a:t>
            </a:r>
          </a:p>
        </p:txBody>
      </p:sp>
    </p:spTree>
    <p:extLst>
      <p:ext uri="{BB962C8B-B14F-4D97-AF65-F5344CB8AC3E}">
        <p14:creationId xmlns:p14="http://schemas.microsoft.com/office/powerpoint/2010/main" val="1195251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157AC-BC83-4E15-B18B-6DA31D505FCC}"/>
              </a:ext>
            </a:extLst>
          </p:cNvPr>
          <p:cNvSpPr>
            <a:spLocks noGrp="1"/>
          </p:cNvSpPr>
          <p:nvPr>
            <p:ph type="title"/>
          </p:nvPr>
        </p:nvSpPr>
        <p:spPr>
          <a:xfrm>
            <a:off x="576146" y="352662"/>
            <a:ext cx="10058400" cy="1371600"/>
          </a:xfrm>
        </p:spPr>
        <p:txBody>
          <a:bodyPr/>
          <a:lstStyle/>
          <a:p>
            <a:r>
              <a:rPr lang="en-GB" dirty="0"/>
              <a:t>To sum…</a:t>
            </a:r>
          </a:p>
        </p:txBody>
      </p:sp>
      <p:sp>
        <p:nvSpPr>
          <p:cNvPr id="3" name="Content Placeholder 2">
            <a:extLst>
              <a:ext uri="{FF2B5EF4-FFF2-40B4-BE49-F238E27FC236}">
                <a16:creationId xmlns:a16="http://schemas.microsoft.com/office/drawing/2014/main" id="{E610158F-FDD0-4B4F-8F99-7A768047241D}"/>
              </a:ext>
            </a:extLst>
          </p:cNvPr>
          <p:cNvSpPr>
            <a:spLocks noGrp="1"/>
          </p:cNvSpPr>
          <p:nvPr>
            <p:ph idx="1"/>
          </p:nvPr>
        </p:nvSpPr>
        <p:spPr>
          <a:xfrm>
            <a:off x="576147" y="1561171"/>
            <a:ext cx="10965366" cy="4839629"/>
          </a:xfrm>
        </p:spPr>
        <p:txBody>
          <a:bodyPr>
            <a:normAutofit/>
          </a:bodyPr>
          <a:lstStyle/>
          <a:p>
            <a:pPr marL="0" indent="0">
              <a:buNone/>
            </a:pPr>
            <a:r>
              <a:rPr lang="en-GB" sz="2000" dirty="0"/>
              <a:t>Autobiographical account-giving as parrhesiastic practice: </a:t>
            </a:r>
          </a:p>
          <a:p>
            <a:r>
              <a:rPr lang="en-GB" sz="2000" dirty="0"/>
              <a:t>A form of </a:t>
            </a:r>
            <a:r>
              <a:rPr lang="en-GB" sz="2000" b="1" dirty="0">
                <a:solidFill>
                  <a:schemeClr val="accent6">
                    <a:lumMod val="75000"/>
                  </a:schemeClr>
                </a:solidFill>
              </a:rPr>
              <a:t>frankness </a:t>
            </a:r>
            <a:r>
              <a:rPr lang="en-GB" sz="2000" dirty="0"/>
              <a:t>in terms of how we relate to ourselves in the past</a:t>
            </a:r>
          </a:p>
          <a:p>
            <a:r>
              <a:rPr lang="en-GB" sz="2000" b="1" dirty="0">
                <a:solidFill>
                  <a:schemeClr val="accent6">
                    <a:lumMod val="75000"/>
                  </a:schemeClr>
                </a:solidFill>
              </a:rPr>
              <a:t>Not measured or understood purely in terms of the ‘accuracy’ </a:t>
            </a:r>
            <a:r>
              <a:rPr lang="en-GB" sz="2000" dirty="0"/>
              <a:t>of our accounts but instead, in terms of our ongoing attempts to relate ourselves to the ‘truth’ of what has happened </a:t>
            </a:r>
          </a:p>
          <a:p>
            <a:r>
              <a:rPr lang="en-GB" sz="2000" b="1" dirty="0">
                <a:solidFill>
                  <a:schemeClr val="accent6">
                    <a:lumMod val="75000"/>
                  </a:schemeClr>
                </a:solidFill>
              </a:rPr>
              <a:t>Involves risk </a:t>
            </a:r>
            <a:r>
              <a:rPr lang="en-GB" sz="2000" dirty="0"/>
              <a:t>– self-criticism, criticism from others, but also the possibility of being (mis)recognised in ways over which we have no control, and of falling into bad faith with ourselves </a:t>
            </a:r>
          </a:p>
          <a:p>
            <a:r>
              <a:rPr lang="en-GB" sz="2000" dirty="0"/>
              <a:t>Thus – requires a </a:t>
            </a:r>
            <a:r>
              <a:rPr lang="en-GB" sz="2000" b="1" dirty="0">
                <a:solidFill>
                  <a:schemeClr val="accent6">
                    <a:lumMod val="75000"/>
                  </a:schemeClr>
                </a:solidFill>
              </a:rPr>
              <a:t>willingness to expose oneself to oneself and others</a:t>
            </a:r>
            <a:r>
              <a:rPr lang="en-GB" sz="2000" dirty="0"/>
              <a:t>, to the uncertainty and instability this may involve (e.g. in relation to our self-understanding, to the (dis)harmonies between our commitments and our actions) </a:t>
            </a:r>
          </a:p>
          <a:p>
            <a:r>
              <a:rPr lang="en-GB" sz="2000" dirty="0"/>
              <a:t>This willingness, however, is a </a:t>
            </a:r>
            <a:r>
              <a:rPr lang="en-GB" sz="2000" b="1" dirty="0">
                <a:solidFill>
                  <a:schemeClr val="accent6">
                    <a:lumMod val="75000"/>
                  </a:schemeClr>
                </a:solidFill>
              </a:rPr>
              <a:t>measure of sincerity</a:t>
            </a:r>
            <a:r>
              <a:rPr lang="en-GB" sz="2000" dirty="0"/>
              <a:t> – understood here good faith – </a:t>
            </a:r>
            <a:r>
              <a:rPr lang="en-GB" sz="2000" i="1" dirty="0"/>
              <a:t>ongoing </a:t>
            </a:r>
            <a:r>
              <a:rPr lang="en-GB" sz="2000" dirty="0"/>
              <a:t>in nature</a:t>
            </a:r>
          </a:p>
          <a:p>
            <a:endParaRPr lang="en-GB" dirty="0"/>
          </a:p>
          <a:p>
            <a:endParaRPr lang="en-GB" dirty="0"/>
          </a:p>
          <a:p>
            <a:endParaRPr lang="en-GB" dirty="0"/>
          </a:p>
        </p:txBody>
      </p:sp>
    </p:spTree>
    <p:extLst>
      <p:ext uri="{BB962C8B-B14F-4D97-AF65-F5344CB8AC3E}">
        <p14:creationId xmlns:p14="http://schemas.microsoft.com/office/powerpoint/2010/main" val="1415319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86B7-9291-45E8-9CC4-964B2D0B2003}"/>
              </a:ext>
            </a:extLst>
          </p:cNvPr>
          <p:cNvSpPr>
            <a:spLocks noGrp="1"/>
          </p:cNvSpPr>
          <p:nvPr>
            <p:ph type="title"/>
          </p:nvPr>
        </p:nvSpPr>
        <p:spPr>
          <a:xfrm>
            <a:off x="509239" y="430721"/>
            <a:ext cx="10058400" cy="1371600"/>
          </a:xfrm>
        </p:spPr>
        <p:txBody>
          <a:bodyPr/>
          <a:lstStyle/>
          <a:p>
            <a:r>
              <a:rPr lang="en-GB" dirty="0"/>
              <a:t>Accounting for Oneself in Teaching </a:t>
            </a:r>
          </a:p>
        </p:txBody>
      </p:sp>
      <p:sp>
        <p:nvSpPr>
          <p:cNvPr id="3" name="Content Placeholder 2">
            <a:extLst>
              <a:ext uri="{FF2B5EF4-FFF2-40B4-BE49-F238E27FC236}">
                <a16:creationId xmlns:a16="http://schemas.microsoft.com/office/drawing/2014/main" id="{75576344-DDEE-4C34-BF10-97A8CD2189B7}"/>
              </a:ext>
            </a:extLst>
          </p:cNvPr>
          <p:cNvSpPr>
            <a:spLocks noGrp="1"/>
          </p:cNvSpPr>
          <p:nvPr>
            <p:ph idx="1"/>
          </p:nvPr>
        </p:nvSpPr>
        <p:spPr>
          <a:xfrm>
            <a:off x="709961" y="1802321"/>
            <a:ext cx="10772078" cy="4572000"/>
          </a:xfrm>
        </p:spPr>
        <p:txBody>
          <a:bodyPr>
            <a:normAutofit/>
          </a:bodyPr>
          <a:lstStyle/>
          <a:p>
            <a:r>
              <a:rPr lang="en-GB" sz="1800" dirty="0"/>
              <a:t>Often understood in terms of account</a:t>
            </a:r>
            <a:r>
              <a:rPr lang="en-GB" sz="1800" i="1" dirty="0"/>
              <a:t>ability </a:t>
            </a:r>
            <a:r>
              <a:rPr lang="en-GB" sz="1800" dirty="0"/>
              <a:t>– tied to a narrow conception of ‘accuracy’ </a:t>
            </a:r>
          </a:p>
          <a:p>
            <a:r>
              <a:rPr lang="en-GB" sz="1800" dirty="0"/>
              <a:t>Also related to an </a:t>
            </a:r>
            <a:r>
              <a:rPr lang="en-GB" sz="1800" b="1" dirty="0"/>
              <a:t>inherent mistrust of teachers in accounting for themselves outside of these ‘evidence-based discourses’ </a:t>
            </a:r>
            <a:r>
              <a:rPr lang="en-GB" sz="1800" dirty="0"/>
              <a:t>which, as Biesta (2014) remarks, have come to ‘monopolise thinking and talking’ about education in an effort to ‘generate increased uniformity [and a] reduction in diversity’ </a:t>
            </a:r>
          </a:p>
          <a:p>
            <a:r>
              <a:rPr lang="en-GB" sz="1800" dirty="0"/>
              <a:t>But all of this has </a:t>
            </a:r>
            <a:r>
              <a:rPr lang="en-GB" sz="1800" b="1" dirty="0"/>
              <a:t>reduced our capacities to </a:t>
            </a:r>
            <a:r>
              <a:rPr lang="en-GB" sz="1800" b="1" i="1" dirty="0"/>
              <a:t>take stock </a:t>
            </a:r>
            <a:r>
              <a:rPr lang="en-GB" sz="1800" b="1" dirty="0"/>
              <a:t>of what has happened</a:t>
            </a:r>
            <a:r>
              <a:rPr lang="en-GB" sz="1800" dirty="0"/>
              <a:t>, of what ultimate values are made manifest in our practices – it ‘narrows’ our view to only consider that which is explicit or measurable</a:t>
            </a:r>
          </a:p>
          <a:p>
            <a:r>
              <a:rPr lang="en-GB" sz="1800" dirty="0"/>
              <a:t>It relies on the idea that </a:t>
            </a:r>
            <a:r>
              <a:rPr lang="en-GB" sz="1800" b="1" dirty="0"/>
              <a:t>some sense of certainty is always possible in accounts, and that anything that is uncertain is to be mistrusted </a:t>
            </a:r>
          </a:p>
          <a:p>
            <a:r>
              <a:rPr lang="en-GB" sz="1800" dirty="0"/>
              <a:t>It also assumes that through the </a:t>
            </a:r>
            <a:r>
              <a:rPr lang="en-GB" sz="1800" b="1" dirty="0"/>
              <a:t>cultivation of certain types of expertise </a:t>
            </a:r>
            <a:r>
              <a:rPr lang="en-GB" sz="1800" dirty="0"/>
              <a:t>(e.g. data collection, evidence-informed decision making), teachers can </a:t>
            </a:r>
            <a:r>
              <a:rPr lang="en-GB" sz="1800" i="1" dirty="0"/>
              <a:t>always </a:t>
            </a:r>
            <a:r>
              <a:rPr lang="en-GB" sz="1800" dirty="0"/>
              <a:t>be trusted in their accounts, since they are trained to identify, measure and account for their practices in robust ways </a:t>
            </a:r>
          </a:p>
          <a:p>
            <a:endParaRPr lang="en-GB" dirty="0"/>
          </a:p>
        </p:txBody>
      </p:sp>
    </p:spTree>
    <p:extLst>
      <p:ext uri="{BB962C8B-B14F-4D97-AF65-F5344CB8AC3E}">
        <p14:creationId xmlns:p14="http://schemas.microsoft.com/office/powerpoint/2010/main" val="912887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99279-73C8-4BAF-BC84-CA33A4729ED6}"/>
              </a:ext>
            </a:extLst>
          </p:cNvPr>
          <p:cNvSpPr>
            <a:spLocks noGrp="1"/>
          </p:cNvSpPr>
          <p:nvPr>
            <p:ph idx="1"/>
          </p:nvPr>
        </p:nvSpPr>
        <p:spPr>
          <a:xfrm>
            <a:off x="509239" y="1672683"/>
            <a:ext cx="10965366" cy="4850780"/>
          </a:xfrm>
        </p:spPr>
        <p:txBody>
          <a:bodyPr>
            <a:normAutofit fontScale="92500" lnSpcReduction="20000"/>
          </a:bodyPr>
          <a:lstStyle/>
          <a:p>
            <a:r>
              <a:rPr lang="en-GB" sz="2000" dirty="0"/>
              <a:t>And yet, isn’t there something </a:t>
            </a:r>
            <a:r>
              <a:rPr lang="en-GB" sz="2000" i="1" dirty="0"/>
              <a:t>insincere </a:t>
            </a:r>
            <a:r>
              <a:rPr lang="en-GB" sz="2000" dirty="0"/>
              <a:t>about these claims to absolute certainty? </a:t>
            </a:r>
          </a:p>
          <a:p>
            <a:r>
              <a:rPr lang="en-GB" sz="2000" dirty="0"/>
              <a:t>Or would we want teachers to account for their practices on the basis of </a:t>
            </a:r>
            <a:r>
              <a:rPr lang="en-GB" sz="2000" i="1" dirty="0"/>
              <a:t>sincerity, </a:t>
            </a:r>
            <a:r>
              <a:rPr lang="en-GB" sz="2000" dirty="0"/>
              <a:t>one that accepts that </a:t>
            </a:r>
            <a:r>
              <a:rPr lang="en-GB" sz="2000" i="1" dirty="0"/>
              <a:t>uncertainty </a:t>
            </a:r>
            <a:r>
              <a:rPr lang="en-GB" sz="2000" dirty="0"/>
              <a:t>is very much part of what we do and what we experience as teachers? </a:t>
            </a:r>
          </a:p>
          <a:p>
            <a:r>
              <a:rPr lang="en-GB" sz="2000" dirty="0"/>
              <a:t>What would ‘trust’ look like in this context?</a:t>
            </a:r>
          </a:p>
          <a:p>
            <a:pPr marL="0" indent="0">
              <a:buNone/>
            </a:pPr>
            <a:endParaRPr lang="en-GB" sz="2000" dirty="0"/>
          </a:p>
          <a:p>
            <a:pPr marL="0" indent="0">
              <a:buNone/>
            </a:pPr>
            <a:r>
              <a:rPr lang="en-GB" sz="2000" b="1" dirty="0">
                <a:solidFill>
                  <a:schemeClr val="accent6">
                    <a:lumMod val="75000"/>
                  </a:schemeClr>
                </a:solidFill>
              </a:rPr>
              <a:t>Trust – entails risk </a:t>
            </a:r>
          </a:p>
          <a:p>
            <a:pPr marL="0" indent="0">
              <a:buNone/>
            </a:pPr>
            <a:r>
              <a:rPr lang="en-GB" sz="2000" dirty="0"/>
              <a:t>For Sartre, the paradox of good faith relates to the paradox of faith itself</a:t>
            </a:r>
          </a:p>
          <a:p>
            <a:pPr marL="0" indent="0">
              <a:buNone/>
            </a:pPr>
            <a:r>
              <a:rPr lang="en-GB" sz="2000" dirty="0"/>
              <a:t>i.e. that to be in faith, one both believes and </a:t>
            </a:r>
            <a:r>
              <a:rPr lang="en-GB" sz="2000" i="1" dirty="0"/>
              <a:t>not </a:t>
            </a:r>
            <a:r>
              <a:rPr lang="en-GB" sz="2000" dirty="0"/>
              <a:t>believes </a:t>
            </a:r>
          </a:p>
          <a:p>
            <a:pPr marL="0" indent="0">
              <a:buNone/>
            </a:pPr>
            <a:r>
              <a:rPr lang="en-GB" sz="2000" b="1" dirty="0"/>
              <a:t>In trusting someone or something, one both knows that they are to be trusted, but they also know that they </a:t>
            </a:r>
            <a:r>
              <a:rPr lang="en-GB" sz="2000" b="1" i="1" dirty="0"/>
              <a:t>cannot know this for certain </a:t>
            </a:r>
            <a:r>
              <a:rPr lang="en-GB" sz="2000" b="1" dirty="0"/>
              <a:t>-&gt; this is the very nature of trust </a:t>
            </a:r>
          </a:p>
          <a:p>
            <a:pPr marL="0" indent="0">
              <a:buNone/>
            </a:pPr>
            <a:r>
              <a:rPr lang="en-GB" sz="2000" dirty="0"/>
              <a:t>It can be ‘measured’ in terms of sincerity (risk, courage, a willingness towards (self-)criticism) but not a form of accuracy or measurement that relies to readily on ‘certainty’ </a:t>
            </a:r>
          </a:p>
          <a:p>
            <a:pPr marL="0" indent="0">
              <a:buNone/>
            </a:pPr>
            <a:r>
              <a:rPr lang="en-GB" sz="2000" dirty="0"/>
              <a:t>Might look something more like ‘autobiographical’ accounts than the technicist accounts we see today</a:t>
            </a:r>
          </a:p>
          <a:p>
            <a:endParaRPr lang="en-GB" dirty="0"/>
          </a:p>
        </p:txBody>
      </p:sp>
      <p:sp>
        <p:nvSpPr>
          <p:cNvPr id="6" name="Title 1">
            <a:extLst>
              <a:ext uri="{FF2B5EF4-FFF2-40B4-BE49-F238E27FC236}">
                <a16:creationId xmlns:a16="http://schemas.microsoft.com/office/drawing/2014/main" id="{B1F9EC53-24CD-433D-9560-913BA6FEB0E2}"/>
              </a:ext>
            </a:extLst>
          </p:cNvPr>
          <p:cNvSpPr txBox="1">
            <a:spLocks/>
          </p:cNvSpPr>
          <p:nvPr/>
        </p:nvSpPr>
        <p:spPr>
          <a:xfrm>
            <a:off x="509239" y="430721"/>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GB" dirty="0"/>
              <a:t>Accounting for Oneself in Teaching </a:t>
            </a:r>
          </a:p>
        </p:txBody>
      </p:sp>
    </p:spTree>
    <p:extLst>
      <p:ext uri="{BB962C8B-B14F-4D97-AF65-F5344CB8AC3E}">
        <p14:creationId xmlns:p14="http://schemas.microsoft.com/office/powerpoint/2010/main" val="2279327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descr="Fearless Speech | The MIT Press">
            <a:extLst>
              <a:ext uri="{FF2B5EF4-FFF2-40B4-BE49-F238E27FC236}">
                <a16:creationId xmlns:a16="http://schemas.microsoft.com/office/drawing/2014/main" id="{91665788-AB74-4261-89C9-4AF3CFF92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68" b="-2"/>
          <a:stretch/>
        </p:blipFill>
        <p:spPr bwMode="auto">
          <a:xfrm>
            <a:off x="234696" y="237744"/>
            <a:ext cx="3996183" cy="638251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B5DF3AD1-6CE7-491F-B12D-B59F83B73ED3}"/>
              </a:ext>
            </a:extLst>
          </p:cNvPr>
          <p:cNvSpPr>
            <a:spLocks noGrp="1"/>
          </p:cNvSpPr>
          <p:nvPr>
            <p:ph type="title"/>
          </p:nvPr>
        </p:nvSpPr>
        <p:spPr>
          <a:xfrm>
            <a:off x="4953678" y="309112"/>
            <a:ext cx="6280826" cy="1441629"/>
          </a:xfrm>
        </p:spPr>
        <p:txBody>
          <a:bodyPr>
            <a:normAutofit/>
          </a:bodyPr>
          <a:lstStyle/>
          <a:p>
            <a:pPr algn="ctr"/>
            <a:r>
              <a:rPr lang="en-GB" b="1" dirty="0"/>
              <a:t>Aesthetic Practices of the Self </a:t>
            </a:r>
          </a:p>
        </p:txBody>
      </p:sp>
      <p:sp>
        <p:nvSpPr>
          <p:cNvPr id="3" name="Content Placeholder 2">
            <a:extLst>
              <a:ext uri="{FF2B5EF4-FFF2-40B4-BE49-F238E27FC236}">
                <a16:creationId xmlns:a16="http://schemas.microsoft.com/office/drawing/2014/main" id="{C67747ED-D91A-405F-B42C-59FF1D7AD30B}"/>
              </a:ext>
            </a:extLst>
          </p:cNvPr>
          <p:cNvSpPr>
            <a:spLocks noGrp="1"/>
          </p:cNvSpPr>
          <p:nvPr>
            <p:ph idx="1"/>
          </p:nvPr>
        </p:nvSpPr>
        <p:spPr>
          <a:xfrm>
            <a:off x="4465575" y="1750741"/>
            <a:ext cx="7243205" cy="4605453"/>
          </a:xfrm>
        </p:spPr>
        <p:txBody>
          <a:bodyPr>
            <a:normAutofit/>
          </a:bodyPr>
          <a:lstStyle/>
          <a:p>
            <a:pPr marL="0" indent="0">
              <a:lnSpc>
                <a:spcPct val="100000"/>
              </a:lnSpc>
              <a:buNone/>
            </a:pPr>
            <a:r>
              <a:rPr lang="en-GB" sz="1800" dirty="0"/>
              <a:t>How to encourage parrhesia in the accounts of teaching? </a:t>
            </a:r>
          </a:p>
          <a:p>
            <a:pPr marL="0" indent="0">
              <a:lnSpc>
                <a:spcPct val="100000"/>
              </a:lnSpc>
              <a:buNone/>
            </a:pPr>
            <a:r>
              <a:rPr lang="en-GB" sz="1800" dirty="0"/>
              <a:t>At the end of the lecture series, Foucault refers to three aesthetic practices of the self in which parrhesiastic relations with oneself is made possible: </a:t>
            </a:r>
          </a:p>
          <a:p>
            <a:pPr marL="0" indent="0">
              <a:lnSpc>
                <a:spcPct val="100000"/>
              </a:lnSpc>
              <a:buNone/>
            </a:pPr>
            <a:endParaRPr lang="en-GB" sz="1800" dirty="0"/>
          </a:p>
          <a:p>
            <a:pPr marL="342900" indent="-342900">
              <a:lnSpc>
                <a:spcPct val="100000"/>
              </a:lnSpc>
              <a:buAutoNum type="arabicPeriod"/>
            </a:pPr>
            <a:r>
              <a:rPr lang="en-GB" sz="1800" dirty="0"/>
              <a:t>Self-Examination </a:t>
            </a:r>
          </a:p>
          <a:p>
            <a:pPr marL="342900" indent="-342900">
              <a:lnSpc>
                <a:spcPct val="100000"/>
              </a:lnSpc>
              <a:buAutoNum type="arabicPeriod"/>
            </a:pPr>
            <a:r>
              <a:rPr lang="en-GB" sz="1800" dirty="0"/>
              <a:t>Self-Exposure </a:t>
            </a:r>
          </a:p>
          <a:p>
            <a:pPr marL="342900" indent="-342900">
              <a:lnSpc>
                <a:spcPct val="100000"/>
              </a:lnSpc>
              <a:buAutoNum type="arabicPeriod"/>
            </a:pPr>
            <a:r>
              <a:rPr lang="en-GB" sz="1800" dirty="0"/>
              <a:t>Self-Testing</a:t>
            </a:r>
          </a:p>
          <a:p>
            <a:pPr marL="0" indent="0">
              <a:lnSpc>
                <a:spcPct val="100000"/>
              </a:lnSpc>
              <a:buNone/>
            </a:pPr>
            <a:endParaRPr lang="en-GB" sz="1800" dirty="0"/>
          </a:p>
          <a:p>
            <a:pPr marL="0" indent="0">
              <a:lnSpc>
                <a:spcPct val="100000"/>
              </a:lnSpc>
              <a:buNone/>
            </a:pPr>
            <a:r>
              <a:rPr lang="en-GB" sz="1800" dirty="0"/>
              <a:t>These techniques may be usurped by the discourses I wish to call into question</a:t>
            </a:r>
          </a:p>
          <a:p>
            <a:pPr marL="0" indent="0">
              <a:lnSpc>
                <a:spcPct val="100000"/>
              </a:lnSpc>
              <a:buNone/>
            </a:pPr>
            <a:r>
              <a:rPr lang="en-GB" sz="1800" dirty="0"/>
              <a:t>Thus, they will need to be ‘reimagined’ with more existential sensitivity to the practices of being a teacher </a:t>
            </a:r>
          </a:p>
        </p:txBody>
      </p:sp>
    </p:spTree>
    <p:extLst>
      <p:ext uri="{BB962C8B-B14F-4D97-AF65-F5344CB8AC3E}">
        <p14:creationId xmlns:p14="http://schemas.microsoft.com/office/powerpoint/2010/main" val="52009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3218-E1C1-407B-AEFB-6A2E04D273D9}"/>
              </a:ext>
            </a:extLst>
          </p:cNvPr>
          <p:cNvSpPr>
            <a:spLocks noGrp="1"/>
          </p:cNvSpPr>
          <p:nvPr>
            <p:ph type="title"/>
          </p:nvPr>
        </p:nvSpPr>
        <p:spPr>
          <a:xfrm>
            <a:off x="776868" y="464175"/>
            <a:ext cx="10058400" cy="1371600"/>
          </a:xfrm>
        </p:spPr>
        <p:txBody>
          <a:bodyPr/>
          <a:lstStyle/>
          <a:p>
            <a:r>
              <a:rPr lang="en-GB" b="1" dirty="0"/>
              <a:t>Educational Context</a:t>
            </a:r>
          </a:p>
        </p:txBody>
      </p:sp>
      <p:sp>
        <p:nvSpPr>
          <p:cNvPr id="3" name="Content Placeholder 2">
            <a:extLst>
              <a:ext uri="{FF2B5EF4-FFF2-40B4-BE49-F238E27FC236}">
                <a16:creationId xmlns:a16="http://schemas.microsoft.com/office/drawing/2014/main" id="{2A57C29A-30AC-4C93-8F00-33D5852D1D12}"/>
              </a:ext>
            </a:extLst>
          </p:cNvPr>
          <p:cNvSpPr>
            <a:spLocks noGrp="1"/>
          </p:cNvSpPr>
          <p:nvPr>
            <p:ph idx="1"/>
          </p:nvPr>
        </p:nvSpPr>
        <p:spPr>
          <a:xfrm>
            <a:off x="776868" y="1590448"/>
            <a:ext cx="10240536" cy="4442362"/>
          </a:xfrm>
        </p:spPr>
        <p:txBody>
          <a:bodyPr>
            <a:noAutofit/>
          </a:bodyPr>
          <a:lstStyle/>
          <a:p>
            <a:r>
              <a:rPr lang="en-GB" sz="2400" dirty="0"/>
              <a:t>Measurement culture in schools - related to the </a:t>
            </a:r>
            <a:r>
              <a:rPr lang="en-GB" sz="2400" dirty="0">
                <a:solidFill>
                  <a:schemeClr val="accent6">
                    <a:lumMod val="75000"/>
                  </a:schemeClr>
                </a:solidFill>
              </a:rPr>
              <a:t>‘</a:t>
            </a:r>
            <a:r>
              <a:rPr lang="en-GB" sz="2400" b="1" dirty="0">
                <a:solidFill>
                  <a:schemeClr val="accent6">
                    <a:lumMod val="75000"/>
                  </a:schemeClr>
                </a:solidFill>
              </a:rPr>
              <a:t>accountability</a:t>
            </a:r>
            <a:r>
              <a:rPr lang="en-GB" sz="2400" dirty="0">
                <a:solidFill>
                  <a:schemeClr val="accent6">
                    <a:lumMod val="75000"/>
                  </a:schemeClr>
                </a:solidFill>
              </a:rPr>
              <a:t>’ </a:t>
            </a:r>
            <a:r>
              <a:rPr lang="en-GB" sz="2400" dirty="0"/>
              <a:t>agenda</a:t>
            </a:r>
          </a:p>
          <a:p>
            <a:r>
              <a:rPr lang="en-GB" sz="2400" dirty="0"/>
              <a:t>Focus here: the ways in which teachers ‘account’ for themselves using a technicist language – e.g. narrow conception of evidence and effectiveness of practices </a:t>
            </a:r>
          </a:p>
          <a:p>
            <a:r>
              <a:rPr lang="en-GB" sz="2400" dirty="0"/>
              <a:t>This emphasis on measurement signals a lack of </a:t>
            </a:r>
            <a:r>
              <a:rPr lang="en-GB" sz="2400" b="1" dirty="0">
                <a:solidFill>
                  <a:schemeClr val="accent6">
                    <a:lumMod val="75000"/>
                  </a:schemeClr>
                </a:solidFill>
              </a:rPr>
              <a:t>trust</a:t>
            </a:r>
            <a:r>
              <a:rPr lang="en-GB" sz="2400" dirty="0">
                <a:solidFill>
                  <a:schemeClr val="accent6">
                    <a:lumMod val="75000"/>
                  </a:schemeClr>
                </a:solidFill>
              </a:rPr>
              <a:t> </a:t>
            </a:r>
            <a:r>
              <a:rPr lang="en-GB" sz="2400" dirty="0"/>
              <a:t>in the ability of teacher’s to account for their practices on their own terms </a:t>
            </a:r>
          </a:p>
          <a:p>
            <a:r>
              <a:rPr lang="en-GB" sz="2400" dirty="0"/>
              <a:t>But also, frames what is considered to be trustworthy in the first place: </a:t>
            </a:r>
          </a:p>
          <a:p>
            <a:r>
              <a:rPr lang="en-GB" sz="2400" dirty="0"/>
              <a:t>i.e. based on a narrow conception of </a:t>
            </a:r>
            <a:r>
              <a:rPr lang="en-GB" sz="2400" dirty="0">
                <a:solidFill>
                  <a:schemeClr val="accent6">
                    <a:lumMod val="75000"/>
                  </a:schemeClr>
                </a:solidFill>
              </a:rPr>
              <a:t>‘</a:t>
            </a:r>
            <a:r>
              <a:rPr lang="en-GB" sz="2400" b="1" dirty="0">
                <a:solidFill>
                  <a:schemeClr val="accent6">
                    <a:lumMod val="75000"/>
                  </a:schemeClr>
                </a:solidFill>
              </a:rPr>
              <a:t>accuracy</a:t>
            </a:r>
            <a:r>
              <a:rPr lang="en-GB" sz="2400" dirty="0">
                <a:solidFill>
                  <a:schemeClr val="accent6">
                    <a:lumMod val="75000"/>
                  </a:schemeClr>
                </a:solidFill>
              </a:rPr>
              <a:t>’</a:t>
            </a:r>
            <a:r>
              <a:rPr lang="en-GB" sz="2400" dirty="0"/>
              <a:t> in accounts – where accuracy is defined as the extent to which the account captures or articulates a static form of ‘objective truth’ </a:t>
            </a:r>
          </a:p>
        </p:txBody>
      </p:sp>
    </p:spTree>
    <p:extLst>
      <p:ext uri="{BB962C8B-B14F-4D97-AF65-F5344CB8AC3E}">
        <p14:creationId xmlns:p14="http://schemas.microsoft.com/office/powerpoint/2010/main" val="948194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0C6C-D4AD-4970-B64A-1DF5DA5B9CDA}"/>
              </a:ext>
            </a:extLst>
          </p:cNvPr>
          <p:cNvSpPr>
            <a:spLocks noGrp="1"/>
          </p:cNvSpPr>
          <p:nvPr>
            <p:ph type="title"/>
          </p:nvPr>
        </p:nvSpPr>
        <p:spPr>
          <a:xfrm>
            <a:off x="553844" y="386116"/>
            <a:ext cx="10058400" cy="1371600"/>
          </a:xfrm>
        </p:spPr>
        <p:txBody>
          <a:bodyPr/>
          <a:lstStyle/>
          <a:p>
            <a:r>
              <a:rPr lang="en-GB" b="1" dirty="0"/>
              <a:t>Self-Examination</a:t>
            </a:r>
          </a:p>
        </p:txBody>
      </p:sp>
      <p:sp>
        <p:nvSpPr>
          <p:cNvPr id="3" name="Content Placeholder 2">
            <a:extLst>
              <a:ext uri="{FF2B5EF4-FFF2-40B4-BE49-F238E27FC236}">
                <a16:creationId xmlns:a16="http://schemas.microsoft.com/office/drawing/2014/main" id="{EA19C45D-E267-4968-B37A-68B5D77353F4}"/>
              </a:ext>
            </a:extLst>
          </p:cNvPr>
          <p:cNvSpPr>
            <a:spLocks noGrp="1"/>
          </p:cNvSpPr>
          <p:nvPr>
            <p:ph idx="1"/>
          </p:nvPr>
        </p:nvSpPr>
        <p:spPr>
          <a:xfrm>
            <a:off x="553844" y="1757716"/>
            <a:ext cx="10853854" cy="4714168"/>
          </a:xfrm>
        </p:spPr>
        <p:txBody>
          <a:bodyPr>
            <a:normAutofit fontScale="92500" lnSpcReduction="10000"/>
          </a:bodyPr>
          <a:lstStyle/>
          <a:p>
            <a:r>
              <a:rPr lang="en-GB" sz="1800" dirty="0"/>
              <a:t>Not to be confused with ‘self-reflection’ in current educational (technicist) discourses</a:t>
            </a:r>
          </a:p>
          <a:p>
            <a:r>
              <a:rPr lang="en-GB" sz="1800" dirty="0"/>
              <a:t>Rather, it is more akin to how one might posit an </a:t>
            </a:r>
            <a:r>
              <a:rPr lang="en-GB" sz="1800" b="1" dirty="0"/>
              <a:t>‘inner judge’ </a:t>
            </a:r>
            <a:r>
              <a:rPr lang="en-GB" sz="1800" dirty="0"/>
              <a:t>– to open up the space in which one can ‘take stock’ of one’s commitments and behaviour, not on the basis of guilt and shame but in order to habituate changes in one’s ‘practice’ thereafter </a:t>
            </a:r>
          </a:p>
          <a:p>
            <a:pPr marL="0" indent="0">
              <a:buNone/>
            </a:pPr>
            <a:r>
              <a:rPr lang="en-GB" sz="1800" b="1" u="sng" dirty="0"/>
              <a:t>In teaching, self-examination might come about through a range of catalysts</a:t>
            </a:r>
          </a:p>
          <a:p>
            <a:r>
              <a:rPr lang="en-GB" sz="1800" b="1" dirty="0"/>
              <a:t>i.e. moments in which you can begin to examine your role and the commitments you make manifest more intensely</a:t>
            </a:r>
          </a:p>
          <a:p>
            <a:endParaRPr lang="en-GB" sz="1800" dirty="0"/>
          </a:p>
          <a:p>
            <a:r>
              <a:rPr lang="en-GB" sz="1800" dirty="0"/>
              <a:t>In other words, self-examination requires a </a:t>
            </a:r>
            <a:r>
              <a:rPr lang="en-GB" sz="1800" b="1" dirty="0"/>
              <a:t>rigorous form of introspection </a:t>
            </a:r>
            <a:r>
              <a:rPr lang="en-GB" sz="1800" dirty="0"/>
              <a:t>as well as a </a:t>
            </a:r>
            <a:r>
              <a:rPr lang="en-GB" sz="1800" b="1" dirty="0"/>
              <a:t>willingness to be ‘exposed’ to oneself and others</a:t>
            </a:r>
            <a:r>
              <a:rPr lang="en-GB" sz="1800" dirty="0"/>
              <a:t>. </a:t>
            </a:r>
          </a:p>
          <a:p>
            <a:r>
              <a:rPr lang="en-GB" sz="1800" dirty="0"/>
              <a:t>It can be </a:t>
            </a:r>
            <a:r>
              <a:rPr lang="en-GB" sz="1800" b="1" dirty="0"/>
              <a:t>harrowing and uncomfortable, but revealing</a:t>
            </a:r>
          </a:p>
          <a:p>
            <a:r>
              <a:rPr lang="en-GB" sz="1800" dirty="0"/>
              <a:t>This, of course, is </a:t>
            </a:r>
            <a:r>
              <a:rPr lang="en-GB" sz="1800" b="1" dirty="0"/>
              <a:t>risky</a:t>
            </a:r>
            <a:r>
              <a:rPr lang="en-GB" sz="1800" dirty="0"/>
              <a:t> – and it thus requires courage – to undergo introspection and to confront the ways in which we have acted, and the extent to which we are willing to take responsibility for this or to habituate change </a:t>
            </a:r>
          </a:p>
        </p:txBody>
      </p:sp>
    </p:spTree>
    <p:extLst>
      <p:ext uri="{BB962C8B-B14F-4D97-AF65-F5344CB8AC3E}">
        <p14:creationId xmlns:p14="http://schemas.microsoft.com/office/powerpoint/2010/main" val="3174889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F7444-6E68-4A48-83CA-40228F552257}"/>
              </a:ext>
            </a:extLst>
          </p:cNvPr>
          <p:cNvSpPr>
            <a:spLocks noGrp="1"/>
          </p:cNvSpPr>
          <p:nvPr>
            <p:ph type="title"/>
          </p:nvPr>
        </p:nvSpPr>
        <p:spPr>
          <a:xfrm>
            <a:off x="464635" y="285755"/>
            <a:ext cx="10058400" cy="1371600"/>
          </a:xfrm>
        </p:spPr>
        <p:txBody>
          <a:bodyPr/>
          <a:lstStyle/>
          <a:p>
            <a:r>
              <a:rPr lang="en-GB" b="1" dirty="0"/>
              <a:t>Self-Exposure  </a:t>
            </a:r>
          </a:p>
        </p:txBody>
      </p:sp>
      <p:sp>
        <p:nvSpPr>
          <p:cNvPr id="3" name="Content Placeholder 2">
            <a:extLst>
              <a:ext uri="{FF2B5EF4-FFF2-40B4-BE49-F238E27FC236}">
                <a16:creationId xmlns:a16="http://schemas.microsoft.com/office/drawing/2014/main" id="{E8DAA787-DC10-40A5-A489-92C7C5E7DFB2}"/>
              </a:ext>
            </a:extLst>
          </p:cNvPr>
          <p:cNvSpPr>
            <a:spLocks noGrp="1"/>
          </p:cNvSpPr>
          <p:nvPr>
            <p:ph idx="1"/>
          </p:nvPr>
        </p:nvSpPr>
        <p:spPr>
          <a:xfrm>
            <a:off x="657922" y="1657355"/>
            <a:ext cx="10467278" cy="4832655"/>
          </a:xfrm>
        </p:spPr>
        <p:txBody>
          <a:bodyPr>
            <a:normAutofit fontScale="92500" lnSpcReduction="10000"/>
          </a:bodyPr>
          <a:lstStyle/>
          <a:p>
            <a:r>
              <a:rPr lang="en-GB" sz="2000" dirty="0"/>
              <a:t>Foucault refers to Seneca’s </a:t>
            </a:r>
            <a:r>
              <a:rPr lang="en-GB" sz="2000" b="1" dirty="0"/>
              <a:t>‘seasickness’ metaphor </a:t>
            </a:r>
            <a:r>
              <a:rPr lang="en-GB" sz="2000" dirty="0"/>
              <a:t>here – that although the ‘journey’ is uncomfortable (or perhaps even ‘nauseating’), it is a </a:t>
            </a:r>
            <a:r>
              <a:rPr lang="en-GB" sz="2000" b="1" dirty="0"/>
              <a:t>necessary element </a:t>
            </a:r>
            <a:r>
              <a:rPr lang="en-GB" sz="2000" dirty="0"/>
              <a:t>to arrive at one’s destination (self-governance or self-mastery) </a:t>
            </a:r>
          </a:p>
          <a:p>
            <a:r>
              <a:rPr lang="en-GB" sz="2000" dirty="0"/>
              <a:t>For Sartre (1938), this ‘nauseating’ experience is also necessary in order to recognise that we are not ‘ready-made’, but are ultimately responsible for who we are (unlike rocks and trees and other inanimate objects) </a:t>
            </a:r>
          </a:p>
          <a:p>
            <a:endParaRPr lang="en-GB" sz="2000" dirty="0"/>
          </a:p>
          <a:p>
            <a:r>
              <a:rPr lang="en-GB" sz="2000" dirty="0"/>
              <a:t>In teaching, self-exposure is an intimate part</a:t>
            </a:r>
          </a:p>
          <a:p>
            <a:r>
              <a:rPr lang="en-GB" sz="2000" dirty="0"/>
              <a:t>But rather than being ‘neutralised’ (through certainty discourses), it must be lived with well if one is to teach </a:t>
            </a:r>
          </a:p>
          <a:p>
            <a:r>
              <a:rPr lang="en-GB" sz="2000" dirty="0"/>
              <a:t>Self-exposure itself is </a:t>
            </a:r>
            <a:r>
              <a:rPr lang="en-GB" sz="2000" b="1" dirty="0"/>
              <a:t>testament to something more fundamental about teaching </a:t>
            </a:r>
            <a:r>
              <a:rPr lang="en-GB" sz="2000" dirty="0"/>
              <a:t>– that rather than being constrained by current discourses, one is always </a:t>
            </a:r>
            <a:r>
              <a:rPr lang="en-GB" sz="2000" b="1" dirty="0"/>
              <a:t>free to respond to the situation in which they find themselves</a:t>
            </a:r>
            <a:r>
              <a:rPr lang="en-GB" sz="2000" dirty="0"/>
              <a:t>, and it is in this response that one’s </a:t>
            </a:r>
            <a:r>
              <a:rPr lang="en-GB" sz="2000" i="1" dirty="0"/>
              <a:t>responsibility </a:t>
            </a:r>
            <a:r>
              <a:rPr lang="en-GB" sz="2000" dirty="0"/>
              <a:t>as a teacher comes to light</a:t>
            </a:r>
          </a:p>
        </p:txBody>
      </p:sp>
    </p:spTree>
    <p:extLst>
      <p:ext uri="{BB962C8B-B14F-4D97-AF65-F5344CB8AC3E}">
        <p14:creationId xmlns:p14="http://schemas.microsoft.com/office/powerpoint/2010/main" val="490978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F2AC-E542-4FAD-B2C3-89EF276BA1E6}"/>
              </a:ext>
            </a:extLst>
          </p:cNvPr>
          <p:cNvSpPr>
            <a:spLocks noGrp="1"/>
          </p:cNvSpPr>
          <p:nvPr>
            <p:ph type="title"/>
          </p:nvPr>
        </p:nvSpPr>
        <p:spPr/>
        <p:txBody>
          <a:bodyPr/>
          <a:lstStyle/>
          <a:p>
            <a:r>
              <a:rPr lang="en-GB" b="1" dirty="0"/>
              <a:t>Self-Testing  </a:t>
            </a:r>
          </a:p>
        </p:txBody>
      </p:sp>
      <p:sp>
        <p:nvSpPr>
          <p:cNvPr id="3" name="Content Placeholder 2">
            <a:extLst>
              <a:ext uri="{FF2B5EF4-FFF2-40B4-BE49-F238E27FC236}">
                <a16:creationId xmlns:a16="http://schemas.microsoft.com/office/drawing/2014/main" id="{0020689A-0625-4E3D-8992-015798E39D85}"/>
              </a:ext>
            </a:extLst>
          </p:cNvPr>
          <p:cNvSpPr>
            <a:spLocks noGrp="1"/>
          </p:cNvSpPr>
          <p:nvPr>
            <p:ph idx="1"/>
          </p:nvPr>
        </p:nvSpPr>
        <p:spPr>
          <a:xfrm>
            <a:off x="646771" y="1918010"/>
            <a:ext cx="10478429" cy="4297396"/>
          </a:xfrm>
        </p:spPr>
        <p:txBody>
          <a:bodyPr>
            <a:normAutofit lnSpcReduction="10000"/>
          </a:bodyPr>
          <a:lstStyle/>
          <a:p>
            <a:r>
              <a:rPr lang="en-GB" sz="2000" dirty="0"/>
              <a:t>For Foucault – self-testing is an </a:t>
            </a:r>
            <a:r>
              <a:rPr lang="en-GB" sz="2000" i="1" dirty="0"/>
              <a:t>ongoing </a:t>
            </a:r>
            <a:r>
              <a:rPr lang="en-GB" sz="2000" dirty="0"/>
              <a:t>endeavour, one that leads to a form of ‘self-mastery’ </a:t>
            </a:r>
          </a:p>
          <a:p>
            <a:r>
              <a:rPr lang="en-GB" sz="2000" dirty="0"/>
              <a:t>For Sartre – self-mastery is not and end to be ‘attained’, however </a:t>
            </a:r>
          </a:p>
          <a:p>
            <a:r>
              <a:rPr lang="en-GB" sz="2000" dirty="0"/>
              <a:t>And yet, it may relate to what Sartre (2018) calls the ‘fundamental project’ – i.e. ‘a choice of myself in the world’, which provides the context and meaning for our actions, and the person we ‘are’ by virtue of these </a:t>
            </a:r>
          </a:p>
          <a:p>
            <a:r>
              <a:rPr lang="en-GB" sz="2000" dirty="0"/>
              <a:t>Self-testing, therefore, can be a way to ‘check in’ with or take stock of these commitments, through which we can then attain self-mastery over our choices, rather than lapsing into bad faith </a:t>
            </a:r>
          </a:p>
          <a:p>
            <a:r>
              <a:rPr lang="en-GB" sz="2000" dirty="0"/>
              <a:t>In teaching, this may mean being more closely attuned to the reasons for our actions and behaviours, and for the responses that have underpinned our interpretation of situations in the classroom, and the values that have been made manifest in these </a:t>
            </a:r>
          </a:p>
        </p:txBody>
      </p:sp>
    </p:spTree>
    <p:extLst>
      <p:ext uri="{BB962C8B-B14F-4D97-AF65-F5344CB8AC3E}">
        <p14:creationId xmlns:p14="http://schemas.microsoft.com/office/powerpoint/2010/main" val="3113676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EF8E6-7FD4-4595-AE7A-9C48EA9ADBA7}"/>
              </a:ext>
            </a:extLst>
          </p:cNvPr>
          <p:cNvSpPr>
            <a:spLocks noGrp="1"/>
          </p:cNvSpPr>
          <p:nvPr>
            <p:ph type="title"/>
          </p:nvPr>
        </p:nvSpPr>
        <p:spPr/>
        <p:txBody>
          <a:bodyPr/>
          <a:lstStyle/>
          <a:p>
            <a:r>
              <a:rPr lang="en-GB" dirty="0"/>
              <a:t>References </a:t>
            </a:r>
          </a:p>
        </p:txBody>
      </p:sp>
      <p:sp>
        <p:nvSpPr>
          <p:cNvPr id="3" name="Content Placeholder 2">
            <a:extLst>
              <a:ext uri="{FF2B5EF4-FFF2-40B4-BE49-F238E27FC236}">
                <a16:creationId xmlns:a16="http://schemas.microsoft.com/office/drawing/2014/main" id="{B10E2FA1-FB58-4232-9370-9DBC9E663CC1}"/>
              </a:ext>
            </a:extLst>
          </p:cNvPr>
          <p:cNvSpPr>
            <a:spLocks noGrp="1"/>
          </p:cNvSpPr>
          <p:nvPr>
            <p:ph idx="1"/>
          </p:nvPr>
        </p:nvSpPr>
        <p:spPr/>
        <p:txBody>
          <a:bodyPr>
            <a:normAutofit/>
          </a:bodyPr>
          <a:lstStyle/>
          <a:p>
            <a:r>
              <a:rPr lang="en-GB" dirty="0"/>
              <a:t>Biesta, G. J. J. (2014). </a:t>
            </a:r>
            <a:r>
              <a:rPr lang="en-GB" i="1" dirty="0"/>
              <a:t>The beautiful risk of education</a:t>
            </a:r>
            <a:r>
              <a:rPr lang="en-GB" dirty="0"/>
              <a:t>, London and New York: Routledge. </a:t>
            </a:r>
          </a:p>
          <a:p>
            <a:r>
              <a:rPr lang="en-GB" dirty="0"/>
              <a:t>Brady, A. M. (2019) Anxiety of performativity and anxiety of performance: self-evaluation as bad faith, </a:t>
            </a:r>
            <a:r>
              <a:rPr lang="en-GB" i="1" dirty="0"/>
              <a:t>Oxford Review of Education </a:t>
            </a:r>
            <a:r>
              <a:rPr lang="en-GB" dirty="0"/>
              <a:t>45 (5), pp. 605-618</a:t>
            </a:r>
          </a:p>
          <a:p>
            <a:r>
              <a:rPr lang="en-GB" dirty="0"/>
              <a:t>Brady, A. M. (2016) The regime of self-evaluation: self-conception for teachers and schools, </a:t>
            </a:r>
            <a:r>
              <a:rPr lang="en-GB" i="1" dirty="0"/>
              <a:t>British Journal of </a:t>
            </a:r>
            <a:r>
              <a:rPr lang="en-GB" i="1" dirty="0" err="1"/>
              <a:t>Educaitonal</a:t>
            </a:r>
            <a:r>
              <a:rPr lang="en-GB" i="1" dirty="0"/>
              <a:t> Studies</a:t>
            </a:r>
            <a:r>
              <a:rPr lang="en-GB" dirty="0"/>
              <a:t>, 64 (4), pp. 523-541. </a:t>
            </a:r>
          </a:p>
          <a:p>
            <a:r>
              <a:rPr lang="en-GB" dirty="0"/>
              <a:t>Butler, J. (2009) </a:t>
            </a:r>
            <a:r>
              <a:rPr lang="en-GB" i="1" dirty="0"/>
              <a:t>Giving an account of oneself. </a:t>
            </a:r>
            <a:r>
              <a:rPr lang="en-GB" dirty="0"/>
              <a:t>New York: Fordham University Press </a:t>
            </a:r>
          </a:p>
          <a:p>
            <a:r>
              <a:rPr lang="en-GB" dirty="0"/>
              <a:t>Foucault, M. (2001) </a:t>
            </a:r>
            <a:r>
              <a:rPr lang="en-GB" i="1" dirty="0"/>
              <a:t>Fearless Speech</a:t>
            </a:r>
            <a:r>
              <a:rPr lang="en-GB" dirty="0"/>
              <a:t>, J. Pearson (ed.) Boston, MS: MIT Press. </a:t>
            </a:r>
          </a:p>
          <a:p>
            <a:r>
              <a:rPr lang="en-GB" dirty="0"/>
              <a:t>Sartre, J. P. (2000) </a:t>
            </a:r>
            <a:r>
              <a:rPr lang="en-GB" i="1" dirty="0"/>
              <a:t>Les mots, or “words”. </a:t>
            </a:r>
            <a:r>
              <a:rPr lang="en-GB" dirty="0"/>
              <a:t>I. </a:t>
            </a:r>
            <a:r>
              <a:rPr lang="en-GB" dirty="0" err="1"/>
              <a:t>Clephane</a:t>
            </a:r>
            <a:r>
              <a:rPr lang="en-GB" dirty="0"/>
              <a:t> (trans.) Middlesex, England: Penguin Classics. </a:t>
            </a:r>
          </a:p>
          <a:p>
            <a:r>
              <a:rPr lang="en-GB" dirty="0"/>
              <a:t>Sartre, J.P. (1943) </a:t>
            </a:r>
            <a:r>
              <a:rPr lang="en-GB" i="1" dirty="0"/>
              <a:t>Being and nothingness: an essay on phenomenological ontology</a:t>
            </a:r>
            <a:r>
              <a:rPr lang="en-GB" dirty="0"/>
              <a:t>. (H. E. Barnes, trans.), London and New York: Routledge Classics.</a:t>
            </a:r>
          </a:p>
          <a:p>
            <a:r>
              <a:rPr lang="en-GB" dirty="0"/>
              <a:t>Sartre, J. P. (1938) </a:t>
            </a:r>
            <a:r>
              <a:rPr lang="en-GB" i="1" dirty="0"/>
              <a:t>Nausea. </a:t>
            </a:r>
            <a:r>
              <a:rPr lang="en-GB" dirty="0"/>
              <a:t>London: Penguin Books Ltd </a:t>
            </a:r>
          </a:p>
          <a:p>
            <a:endParaRPr lang="en-GB" dirty="0"/>
          </a:p>
        </p:txBody>
      </p:sp>
    </p:spTree>
    <p:extLst>
      <p:ext uri="{BB962C8B-B14F-4D97-AF65-F5344CB8AC3E}">
        <p14:creationId xmlns:p14="http://schemas.microsoft.com/office/powerpoint/2010/main" val="1386498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57C29A-30AC-4C93-8F00-33D5852D1D12}"/>
              </a:ext>
            </a:extLst>
          </p:cNvPr>
          <p:cNvSpPr>
            <a:spLocks noGrp="1"/>
          </p:cNvSpPr>
          <p:nvPr>
            <p:ph idx="1"/>
          </p:nvPr>
        </p:nvSpPr>
        <p:spPr>
          <a:xfrm>
            <a:off x="903249" y="1884556"/>
            <a:ext cx="10593658" cy="4330850"/>
          </a:xfrm>
        </p:spPr>
        <p:txBody>
          <a:bodyPr>
            <a:normAutofit lnSpcReduction="10000"/>
          </a:bodyPr>
          <a:lstStyle/>
          <a:p>
            <a:pPr marL="0" indent="0">
              <a:buNone/>
            </a:pPr>
            <a:r>
              <a:rPr lang="en-GB" sz="2000" b="1" u="sng" dirty="0"/>
              <a:t>In this paper:</a:t>
            </a:r>
          </a:p>
          <a:p>
            <a:r>
              <a:rPr lang="en-GB" sz="2000" dirty="0"/>
              <a:t>Explore how one might account for practices and for themselves on their own terms – </a:t>
            </a:r>
            <a:r>
              <a:rPr lang="en-GB" sz="2000" b="1" dirty="0"/>
              <a:t>‘autobiographical writing’ </a:t>
            </a:r>
          </a:p>
          <a:p>
            <a:r>
              <a:rPr lang="en-GB" sz="2000" dirty="0"/>
              <a:t>In this context, the measure of this trust is sincerity, therefore, rather than accuracy – explored through the concept of </a:t>
            </a:r>
            <a:r>
              <a:rPr lang="en-GB" sz="2000" b="1" dirty="0"/>
              <a:t>parrhesia </a:t>
            </a:r>
            <a:endParaRPr lang="en-GB" sz="2000" dirty="0"/>
          </a:p>
          <a:p>
            <a:endParaRPr lang="en-GB" sz="2000" dirty="0"/>
          </a:p>
          <a:p>
            <a:pPr marL="0" indent="0">
              <a:buNone/>
            </a:pPr>
            <a:r>
              <a:rPr lang="en-GB" sz="2000" b="1" u="sng" dirty="0"/>
              <a:t>Implications: </a:t>
            </a:r>
          </a:p>
          <a:p>
            <a:pPr marL="0" indent="0">
              <a:buNone/>
            </a:pPr>
            <a:r>
              <a:rPr lang="en-GB" sz="2000" dirty="0"/>
              <a:t>For teachers to account for their practices on their own terms – including the concrete, lived complexities of their experiences, so much of which is ambiguous, paradoxical and confusing – </a:t>
            </a:r>
            <a:r>
              <a:rPr lang="en-GB" sz="2000" b="1" dirty="0"/>
              <a:t>might there be a value in encouraging a sincere (rather than simply ‘accurate’) account of their practices? </a:t>
            </a:r>
            <a:r>
              <a:rPr lang="en-GB" sz="2000" dirty="0"/>
              <a:t>How would this be achieved, and what would it mean? </a:t>
            </a:r>
          </a:p>
        </p:txBody>
      </p:sp>
      <p:sp>
        <p:nvSpPr>
          <p:cNvPr id="6" name="Title 1">
            <a:extLst>
              <a:ext uri="{FF2B5EF4-FFF2-40B4-BE49-F238E27FC236}">
                <a16:creationId xmlns:a16="http://schemas.microsoft.com/office/drawing/2014/main" id="{18D815F5-F437-4C1A-B605-AF390199B025}"/>
              </a:ext>
            </a:extLst>
          </p:cNvPr>
          <p:cNvSpPr>
            <a:spLocks noGrp="1"/>
          </p:cNvSpPr>
          <p:nvPr>
            <p:ph type="title"/>
          </p:nvPr>
        </p:nvSpPr>
        <p:spPr>
          <a:xfrm>
            <a:off x="776868" y="464175"/>
            <a:ext cx="10058400" cy="1371600"/>
          </a:xfrm>
        </p:spPr>
        <p:txBody>
          <a:bodyPr/>
          <a:lstStyle/>
          <a:p>
            <a:r>
              <a:rPr lang="en-GB" b="1" dirty="0"/>
              <a:t>Educational Context</a:t>
            </a:r>
          </a:p>
        </p:txBody>
      </p:sp>
    </p:spTree>
    <p:extLst>
      <p:ext uri="{BB962C8B-B14F-4D97-AF65-F5344CB8AC3E}">
        <p14:creationId xmlns:p14="http://schemas.microsoft.com/office/powerpoint/2010/main" val="1412472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B569C5C-E0A1-422E-8AA0-27003CD1F7D0}"/>
              </a:ext>
            </a:extLst>
          </p:cNvPr>
          <p:cNvSpPr>
            <a:spLocks noGrp="1"/>
          </p:cNvSpPr>
          <p:nvPr>
            <p:ph type="title"/>
          </p:nvPr>
        </p:nvSpPr>
        <p:spPr>
          <a:xfrm>
            <a:off x="850667" y="215361"/>
            <a:ext cx="6281928" cy="940880"/>
          </a:xfrm>
        </p:spPr>
        <p:txBody>
          <a:bodyPr>
            <a:normAutofit/>
          </a:bodyPr>
          <a:lstStyle/>
          <a:p>
            <a:r>
              <a:rPr lang="en-GB" b="1" dirty="0"/>
              <a:t>Parrhesiastic Practices </a:t>
            </a:r>
          </a:p>
        </p:txBody>
      </p:sp>
      <p:sp>
        <p:nvSpPr>
          <p:cNvPr id="3" name="Content Placeholder 2">
            <a:extLst>
              <a:ext uri="{FF2B5EF4-FFF2-40B4-BE49-F238E27FC236}">
                <a16:creationId xmlns:a16="http://schemas.microsoft.com/office/drawing/2014/main" id="{F5A4F6DA-D910-4FD5-9D7F-29CFBF696B64}"/>
              </a:ext>
            </a:extLst>
          </p:cNvPr>
          <p:cNvSpPr>
            <a:spLocks noGrp="1"/>
          </p:cNvSpPr>
          <p:nvPr>
            <p:ph idx="1"/>
          </p:nvPr>
        </p:nvSpPr>
        <p:spPr>
          <a:xfrm>
            <a:off x="321552" y="1156241"/>
            <a:ext cx="7194370" cy="5233408"/>
          </a:xfrm>
        </p:spPr>
        <p:txBody>
          <a:bodyPr>
            <a:noAutofit/>
          </a:bodyPr>
          <a:lstStyle/>
          <a:p>
            <a:pPr marL="0" indent="0">
              <a:lnSpc>
                <a:spcPct val="100000"/>
              </a:lnSpc>
              <a:buNone/>
            </a:pPr>
            <a:r>
              <a:rPr lang="en-GB" sz="2000" b="1" u="sng" dirty="0"/>
              <a:t>For Foucault (2001), parrhesia consists in: </a:t>
            </a:r>
          </a:p>
          <a:p>
            <a:pPr marL="342900" indent="-342900">
              <a:lnSpc>
                <a:spcPct val="100000"/>
              </a:lnSpc>
              <a:buFont typeface="+mj-lt"/>
              <a:buAutoNum type="arabicPeriod"/>
            </a:pPr>
            <a:r>
              <a:rPr lang="en-GB" sz="2000" b="1" dirty="0">
                <a:solidFill>
                  <a:schemeClr val="accent6">
                    <a:lumMod val="75000"/>
                  </a:schemeClr>
                </a:solidFill>
              </a:rPr>
              <a:t>‘Frankness’ </a:t>
            </a:r>
            <a:r>
              <a:rPr lang="en-GB" sz="2000" dirty="0"/>
              <a:t>- where one ‘says everything’ and ‘opens his heart and mind completely to other people through his discourse, [giving] a complete and exact account of what he has in his mind so that the audience is able to comprehend exactly what the speaker thinks’ </a:t>
            </a:r>
            <a:r>
              <a:rPr lang="en-GB" sz="1600" dirty="0"/>
              <a:t>(Foucault, 2001, p. 22)</a:t>
            </a:r>
          </a:p>
          <a:p>
            <a:pPr marL="342900" indent="-342900">
              <a:lnSpc>
                <a:spcPct val="100000"/>
              </a:lnSpc>
              <a:buFont typeface="+mj-lt"/>
              <a:buAutoNum type="arabicPeriod"/>
            </a:pPr>
            <a:r>
              <a:rPr lang="en-GB" sz="2000" b="1" dirty="0">
                <a:solidFill>
                  <a:schemeClr val="accent6">
                    <a:lumMod val="75000"/>
                  </a:schemeClr>
                </a:solidFill>
              </a:rPr>
              <a:t>Truth-telling</a:t>
            </a:r>
            <a:r>
              <a:rPr lang="en-GB" sz="2000" dirty="0"/>
              <a:t> in an ethical sense </a:t>
            </a:r>
          </a:p>
          <a:p>
            <a:pPr marL="342900" indent="-342900">
              <a:lnSpc>
                <a:spcPct val="100000"/>
              </a:lnSpc>
              <a:buFont typeface="+mj-lt"/>
              <a:buAutoNum type="arabicPeriod"/>
            </a:pPr>
            <a:r>
              <a:rPr lang="en-GB" sz="2000" b="1" dirty="0">
                <a:solidFill>
                  <a:schemeClr val="accent6">
                    <a:lumMod val="75000"/>
                  </a:schemeClr>
                </a:solidFill>
              </a:rPr>
              <a:t>Duty </a:t>
            </a:r>
            <a:r>
              <a:rPr lang="en-GB" sz="2000" dirty="0"/>
              <a:t>towards oneself and others, freely undertaken </a:t>
            </a:r>
          </a:p>
          <a:p>
            <a:pPr marL="342900" indent="-342900">
              <a:lnSpc>
                <a:spcPct val="100000"/>
              </a:lnSpc>
              <a:buFont typeface="+mj-lt"/>
              <a:buAutoNum type="arabicPeriod"/>
            </a:pPr>
            <a:r>
              <a:rPr lang="en-GB" sz="2000" b="1" dirty="0">
                <a:solidFill>
                  <a:schemeClr val="accent6">
                    <a:lumMod val="75000"/>
                  </a:schemeClr>
                </a:solidFill>
              </a:rPr>
              <a:t>Courage</a:t>
            </a:r>
            <a:r>
              <a:rPr lang="en-GB" sz="2000" dirty="0"/>
              <a:t> – to engage in criticism of oneself and others </a:t>
            </a:r>
          </a:p>
          <a:p>
            <a:pPr marL="342900" indent="-342900">
              <a:lnSpc>
                <a:spcPct val="100000"/>
              </a:lnSpc>
              <a:buFont typeface="+mj-lt"/>
              <a:buAutoNum type="arabicPeriod"/>
            </a:pPr>
            <a:r>
              <a:rPr lang="en-GB" sz="2000" b="1" dirty="0">
                <a:solidFill>
                  <a:schemeClr val="accent6">
                    <a:lumMod val="75000"/>
                  </a:schemeClr>
                </a:solidFill>
              </a:rPr>
              <a:t>Risk</a:t>
            </a:r>
            <a:r>
              <a:rPr lang="en-GB" sz="2000" dirty="0"/>
              <a:t> – to one’s social standing, their lives, to self-certainty and self-understanding, possible (mis)recognition from others </a:t>
            </a:r>
          </a:p>
          <a:p>
            <a:pPr marL="0" indent="0">
              <a:lnSpc>
                <a:spcPct val="100000"/>
              </a:lnSpc>
              <a:buNone/>
            </a:pPr>
            <a:r>
              <a:rPr lang="en-GB" sz="2000" b="1" dirty="0"/>
              <a:t>In some sense, parrhesia concerns how </a:t>
            </a:r>
            <a:r>
              <a:rPr lang="en-GB" sz="2000" b="1" dirty="0">
                <a:solidFill>
                  <a:schemeClr val="accent6">
                    <a:lumMod val="75000"/>
                  </a:schemeClr>
                </a:solidFill>
              </a:rPr>
              <a:t>sincere </a:t>
            </a:r>
            <a:r>
              <a:rPr lang="en-GB" sz="2000" b="1" dirty="0"/>
              <a:t>I am about what I say to myself and to others</a:t>
            </a:r>
          </a:p>
        </p:txBody>
      </p:sp>
      <p:pic>
        <p:nvPicPr>
          <p:cNvPr id="1026" name="Picture 2" descr="Fearless Speech | The MIT Press">
            <a:extLst>
              <a:ext uri="{FF2B5EF4-FFF2-40B4-BE49-F238E27FC236}">
                <a16:creationId xmlns:a16="http://schemas.microsoft.com/office/drawing/2014/main" id="{A8F53879-2E8D-4896-95D5-BCD7A7AE44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0"/>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66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38AF40-637F-42DE-9C9C-4E30348FED1B}"/>
              </a:ext>
            </a:extLst>
          </p:cNvPr>
          <p:cNvSpPr>
            <a:spLocks noGrp="1"/>
          </p:cNvSpPr>
          <p:nvPr>
            <p:ph type="title"/>
          </p:nvPr>
        </p:nvSpPr>
        <p:spPr>
          <a:xfrm>
            <a:off x="501805" y="330299"/>
            <a:ext cx="7205714" cy="907485"/>
          </a:xfrm>
        </p:spPr>
        <p:txBody>
          <a:bodyPr>
            <a:normAutofit/>
          </a:bodyPr>
          <a:lstStyle/>
          <a:p>
            <a:r>
              <a:rPr lang="en-GB" b="1" dirty="0"/>
              <a:t>Parrhesia, Risk and Sincerity </a:t>
            </a:r>
          </a:p>
        </p:txBody>
      </p:sp>
      <p:sp>
        <p:nvSpPr>
          <p:cNvPr id="3" name="Content Placeholder 2">
            <a:extLst>
              <a:ext uri="{FF2B5EF4-FFF2-40B4-BE49-F238E27FC236}">
                <a16:creationId xmlns:a16="http://schemas.microsoft.com/office/drawing/2014/main" id="{C1C43210-48D5-4DBC-B62A-D5CD4CDC14DE}"/>
              </a:ext>
            </a:extLst>
          </p:cNvPr>
          <p:cNvSpPr>
            <a:spLocks noGrp="1"/>
          </p:cNvSpPr>
          <p:nvPr>
            <p:ph idx="1"/>
          </p:nvPr>
        </p:nvSpPr>
        <p:spPr>
          <a:xfrm>
            <a:off x="501805" y="1193179"/>
            <a:ext cx="6648803" cy="5289915"/>
          </a:xfrm>
        </p:spPr>
        <p:txBody>
          <a:bodyPr>
            <a:normAutofit/>
          </a:bodyPr>
          <a:lstStyle/>
          <a:p>
            <a:pPr marL="0" indent="0">
              <a:lnSpc>
                <a:spcPct val="100000"/>
              </a:lnSpc>
              <a:buNone/>
            </a:pPr>
            <a:r>
              <a:rPr lang="en-GB" sz="2000" b="1" i="1" dirty="0"/>
              <a:t>But how do we ‘measure’ sincerity? </a:t>
            </a:r>
          </a:p>
          <a:p>
            <a:pPr marL="0" indent="0">
              <a:lnSpc>
                <a:spcPct val="100000"/>
              </a:lnSpc>
              <a:buNone/>
            </a:pPr>
            <a:r>
              <a:rPr lang="en-GB" sz="2000" dirty="0"/>
              <a:t>For Foucault (2001): the extent to which one is courageous enough to accept ‘risk’ in their accounts: </a:t>
            </a:r>
          </a:p>
          <a:p>
            <a:pPr>
              <a:lnSpc>
                <a:spcPct val="100000"/>
              </a:lnSpc>
            </a:pPr>
            <a:r>
              <a:rPr lang="en-GB" sz="2000" dirty="0"/>
              <a:t>A </a:t>
            </a:r>
            <a:r>
              <a:rPr lang="en-GB" sz="2000" b="1" dirty="0">
                <a:solidFill>
                  <a:schemeClr val="accent6">
                    <a:lumMod val="75000"/>
                  </a:schemeClr>
                </a:solidFill>
              </a:rPr>
              <a:t>willingness to elicit anger </a:t>
            </a:r>
            <a:r>
              <a:rPr lang="en-GB" sz="2000" dirty="0"/>
              <a:t>from others, or to </a:t>
            </a:r>
            <a:r>
              <a:rPr lang="en-GB" sz="2000" b="1" dirty="0">
                <a:solidFill>
                  <a:schemeClr val="accent6">
                    <a:lumMod val="75000"/>
                  </a:schemeClr>
                </a:solidFill>
              </a:rPr>
              <a:t>accept ambiguity </a:t>
            </a:r>
            <a:r>
              <a:rPr lang="en-GB" sz="2000" dirty="0"/>
              <a:t>in self-understanding, or to </a:t>
            </a:r>
            <a:r>
              <a:rPr lang="en-GB" sz="2000" b="1" dirty="0">
                <a:solidFill>
                  <a:schemeClr val="accent6">
                    <a:lumMod val="75000"/>
                  </a:schemeClr>
                </a:solidFill>
              </a:rPr>
              <a:t>address the potential disharmony </a:t>
            </a:r>
            <a:r>
              <a:rPr lang="en-GB" sz="2000" dirty="0"/>
              <a:t>between one’s commitments (how they wish to be) are manifested in one’s actions </a:t>
            </a:r>
          </a:p>
          <a:p>
            <a:pPr>
              <a:lnSpc>
                <a:spcPct val="100000"/>
              </a:lnSpc>
            </a:pPr>
            <a:r>
              <a:rPr lang="en-GB" sz="2000" dirty="0"/>
              <a:t>For Foucault (2001, p. 17): the purpose of parrhesia is ‘not to demonstrate the truth to someone else, but [it] </a:t>
            </a:r>
            <a:r>
              <a:rPr lang="en-GB" sz="2000" b="1" dirty="0">
                <a:solidFill>
                  <a:schemeClr val="accent6">
                    <a:lumMod val="75000"/>
                  </a:schemeClr>
                </a:solidFill>
              </a:rPr>
              <a:t>has the function of criticism: criticism of one’s interlocutor or of the speaker himself</a:t>
            </a:r>
            <a:r>
              <a:rPr lang="en-GB" sz="2000" dirty="0"/>
              <a:t>’ </a:t>
            </a:r>
          </a:p>
          <a:p>
            <a:pPr marL="0" indent="0">
              <a:lnSpc>
                <a:spcPct val="100000"/>
              </a:lnSpc>
              <a:buNone/>
            </a:pPr>
            <a:endParaRPr lang="en-GB" sz="2000" dirty="0"/>
          </a:p>
          <a:p>
            <a:pPr marL="0" indent="0" algn="ctr">
              <a:lnSpc>
                <a:spcPct val="100000"/>
              </a:lnSpc>
              <a:buNone/>
            </a:pPr>
            <a:r>
              <a:rPr lang="en-GB" sz="2000" b="1" dirty="0"/>
              <a:t>Hence, being open to potential (self-)criticism and the risk this involves in relation to one’s own self-understanding is a ‘measure’ of sincerity</a:t>
            </a:r>
          </a:p>
        </p:txBody>
      </p:sp>
      <p:pic>
        <p:nvPicPr>
          <p:cNvPr id="4" name="Picture 2" descr="Fearless Speech | The MIT Press">
            <a:extLst>
              <a:ext uri="{FF2B5EF4-FFF2-40B4-BE49-F238E27FC236}">
                <a16:creationId xmlns:a16="http://schemas.microsoft.com/office/drawing/2014/main" id="{1AA18076-0B51-4503-BC1A-DEE3A3345E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0"/>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531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ocrates - HISTORY">
            <a:extLst>
              <a:ext uri="{FF2B5EF4-FFF2-40B4-BE49-F238E27FC236}">
                <a16:creationId xmlns:a16="http://schemas.microsoft.com/office/drawing/2014/main" id="{1730E59B-9BFC-4E08-9080-4BFCDEE20AA8}"/>
              </a:ext>
            </a:extLst>
          </p:cNvPr>
          <p:cNvPicPr>
            <a:picLocks noChangeAspect="1" noChangeArrowheads="1"/>
          </p:cNvPicPr>
          <p:nvPr/>
        </p:nvPicPr>
        <p:blipFill rotWithShape="1">
          <a:blip r:embed="rId2">
            <a:alphaModFix amt="35000"/>
            <a:grayscl/>
            <a:extLst>
              <a:ext uri="{28A0092B-C50C-407E-A947-70E740481C1C}">
                <a14:useLocalDpi xmlns:a14="http://schemas.microsoft.com/office/drawing/2010/main" val="0"/>
              </a:ext>
            </a:extLst>
          </a:blip>
          <a:srcRect t="25000"/>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D7E294-8D89-47F9-B126-EAC3232FE561}"/>
              </a:ext>
            </a:extLst>
          </p:cNvPr>
          <p:cNvSpPr>
            <a:spLocks noGrp="1"/>
          </p:cNvSpPr>
          <p:nvPr>
            <p:ph type="title"/>
          </p:nvPr>
        </p:nvSpPr>
        <p:spPr>
          <a:xfrm>
            <a:off x="397727" y="219456"/>
            <a:ext cx="10058400" cy="1371600"/>
          </a:xfrm>
        </p:spPr>
        <p:txBody>
          <a:bodyPr>
            <a:normAutofit/>
          </a:bodyPr>
          <a:lstStyle/>
          <a:p>
            <a:r>
              <a:rPr lang="en-GB" b="1" dirty="0"/>
              <a:t>Socrates, the </a:t>
            </a:r>
            <a:r>
              <a:rPr lang="en-GB" b="1" i="1" dirty="0"/>
              <a:t>Parrhesiastes </a:t>
            </a:r>
            <a:endParaRPr lang="en-GB" b="1" dirty="0"/>
          </a:p>
        </p:txBody>
      </p:sp>
      <p:sp>
        <p:nvSpPr>
          <p:cNvPr id="3" name="Content Placeholder 2">
            <a:extLst>
              <a:ext uri="{FF2B5EF4-FFF2-40B4-BE49-F238E27FC236}">
                <a16:creationId xmlns:a16="http://schemas.microsoft.com/office/drawing/2014/main" id="{71DC9F45-6C9A-4E7F-A6ED-200CE5A144F5}"/>
              </a:ext>
            </a:extLst>
          </p:cNvPr>
          <p:cNvSpPr>
            <a:spLocks noGrp="1"/>
          </p:cNvSpPr>
          <p:nvPr>
            <p:ph idx="1"/>
          </p:nvPr>
        </p:nvSpPr>
        <p:spPr>
          <a:xfrm>
            <a:off x="512956" y="1326995"/>
            <a:ext cx="11281317" cy="5073805"/>
          </a:xfrm>
        </p:spPr>
        <p:txBody>
          <a:bodyPr>
            <a:normAutofit/>
          </a:bodyPr>
          <a:lstStyle/>
          <a:p>
            <a:pPr marL="0" indent="0">
              <a:buNone/>
            </a:pPr>
            <a:r>
              <a:rPr lang="en-GB" sz="2400" b="1" dirty="0"/>
              <a:t>For Foucault, Socrates represents the ultimate form of parrhesia </a:t>
            </a:r>
          </a:p>
          <a:p>
            <a:r>
              <a:rPr lang="en-GB" sz="2400" dirty="0">
                <a:solidFill>
                  <a:schemeClr val="accent6">
                    <a:lumMod val="75000"/>
                  </a:schemeClr>
                </a:solidFill>
              </a:rPr>
              <a:t>Socratic dialogues </a:t>
            </a:r>
            <a:r>
              <a:rPr lang="en-GB" sz="2400" dirty="0"/>
              <a:t>represent ‘parrhesiastic games’ – where Socrates’ interlocutors are not only ‘shown’ the truth but are </a:t>
            </a:r>
            <a:r>
              <a:rPr lang="en-GB" sz="2400" dirty="0">
                <a:solidFill>
                  <a:schemeClr val="accent6">
                    <a:lumMod val="75000"/>
                  </a:schemeClr>
                </a:solidFill>
              </a:rPr>
              <a:t>actively encouraged to situate themselves in relation to what they say </a:t>
            </a:r>
          </a:p>
          <a:p>
            <a:r>
              <a:rPr lang="en-GB" sz="2400" dirty="0">
                <a:solidFill>
                  <a:schemeClr val="accent6">
                    <a:lumMod val="75000"/>
                  </a:schemeClr>
                </a:solidFill>
              </a:rPr>
              <a:t>Socrates in ‘frank’ </a:t>
            </a:r>
            <a:r>
              <a:rPr lang="en-GB" sz="2400" dirty="0"/>
              <a:t>in what he says in order to encourage a parrhesiastic relations in his interlocutors </a:t>
            </a:r>
          </a:p>
          <a:p>
            <a:r>
              <a:rPr lang="en-GB" sz="2400" dirty="0"/>
              <a:t>He does so </a:t>
            </a:r>
            <a:r>
              <a:rPr lang="en-GB" sz="2400" dirty="0">
                <a:solidFill>
                  <a:schemeClr val="accent6">
                    <a:lumMod val="75000"/>
                  </a:schemeClr>
                </a:solidFill>
              </a:rPr>
              <a:t>courageously</a:t>
            </a:r>
            <a:r>
              <a:rPr lang="en-GB" sz="2400" dirty="0"/>
              <a:t>, and he also </a:t>
            </a:r>
            <a:r>
              <a:rPr lang="en-GB" sz="2400" dirty="0">
                <a:solidFill>
                  <a:schemeClr val="accent6">
                    <a:lumMod val="75000"/>
                  </a:schemeClr>
                </a:solidFill>
              </a:rPr>
              <a:t>puts himself at risk </a:t>
            </a:r>
            <a:r>
              <a:rPr lang="en-GB" sz="2400" dirty="0"/>
              <a:t>– both in terms of the annoyance he causes others, as well as in relation to his own life </a:t>
            </a:r>
          </a:p>
          <a:p>
            <a:r>
              <a:rPr lang="en-GB" sz="2400" dirty="0"/>
              <a:t>Socrates is also </a:t>
            </a:r>
            <a:r>
              <a:rPr lang="en-GB" sz="2400" dirty="0">
                <a:solidFill>
                  <a:schemeClr val="accent6">
                    <a:lumMod val="75000"/>
                  </a:schemeClr>
                </a:solidFill>
              </a:rPr>
              <a:t>open to self-criticism </a:t>
            </a:r>
            <a:r>
              <a:rPr lang="en-GB" sz="2400" dirty="0"/>
              <a:t>e.g. in his repeated admissions of ignorance </a:t>
            </a:r>
          </a:p>
          <a:p>
            <a:r>
              <a:rPr lang="en-GB" sz="2400" dirty="0"/>
              <a:t>He sees this as a </a:t>
            </a:r>
            <a:r>
              <a:rPr lang="en-GB" sz="2400" dirty="0">
                <a:solidFill>
                  <a:schemeClr val="accent6">
                    <a:lumMod val="75000"/>
                  </a:schemeClr>
                </a:solidFill>
              </a:rPr>
              <a:t>duty towards himself as well as wider society </a:t>
            </a:r>
            <a:r>
              <a:rPr lang="en-GB" sz="2400" dirty="0"/>
              <a:t>– and is willing to accept the consequences that this duty entails </a:t>
            </a:r>
          </a:p>
        </p:txBody>
      </p:sp>
      <p:sp>
        <p:nvSpPr>
          <p:cNvPr id="73" name="Rectangle 72">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14298375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47545-3260-4319-9E0D-A2A76CE24B39}"/>
              </a:ext>
            </a:extLst>
          </p:cNvPr>
          <p:cNvSpPr>
            <a:spLocks noGrp="1"/>
          </p:cNvSpPr>
          <p:nvPr>
            <p:ph type="title"/>
          </p:nvPr>
        </p:nvSpPr>
        <p:spPr>
          <a:xfrm>
            <a:off x="379141" y="464175"/>
            <a:ext cx="11463454" cy="1241962"/>
          </a:xfrm>
        </p:spPr>
        <p:txBody>
          <a:bodyPr>
            <a:normAutofit/>
          </a:bodyPr>
          <a:lstStyle/>
          <a:p>
            <a:pPr algn="ctr"/>
            <a:r>
              <a:rPr lang="en-GB" sz="3800" b="1" dirty="0"/>
              <a:t>Autobiographical Writing: Parrhesiastic Practice</a:t>
            </a:r>
          </a:p>
        </p:txBody>
      </p:sp>
      <p:sp>
        <p:nvSpPr>
          <p:cNvPr id="3" name="Content Placeholder 2">
            <a:extLst>
              <a:ext uri="{FF2B5EF4-FFF2-40B4-BE49-F238E27FC236}">
                <a16:creationId xmlns:a16="http://schemas.microsoft.com/office/drawing/2014/main" id="{740E6A4A-CBC2-4D8A-88AB-8B55798B5A18}"/>
              </a:ext>
            </a:extLst>
          </p:cNvPr>
          <p:cNvSpPr>
            <a:spLocks noGrp="1"/>
          </p:cNvSpPr>
          <p:nvPr>
            <p:ph idx="1"/>
          </p:nvPr>
        </p:nvSpPr>
        <p:spPr>
          <a:xfrm>
            <a:off x="591014" y="1572323"/>
            <a:ext cx="10972801" cy="4821502"/>
          </a:xfrm>
        </p:spPr>
        <p:txBody>
          <a:bodyPr>
            <a:noAutofit/>
          </a:bodyPr>
          <a:lstStyle/>
          <a:p>
            <a:r>
              <a:rPr lang="en-GB" sz="2200" dirty="0"/>
              <a:t>Importantly, autobiographies – </a:t>
            </a:r>
            <a:r>
              <a:rPr lang="en-GB" sz="2200" b="1" dirty="0">
                <a:solidFill>
                  <a:schemeClr val="accent6">
                    <a:lumMod val="75000"/>
                  </a:schemeClr>
                </a:solidFill>
              </a:rPr>
              <a:t>not a mere reporting of ‘things that have happened’ </a:t>
            </a:r>
            <a:r>
              <a:rPr lang="en-GB" sz="2200" dirty="0"/>
              <a:t>(i.e. valuable only in relation to their ‘accurate’ depiction of events) </a:t>
            </a:r>
          </a:p>
          <a:p>
            <a:r>
              <a:rPr lang="en-GB" sz="2200" dirty="0"/>
              <a:t>Rather, autobiographical writing </a:t>
            </a:r>
            <a:r>
              <a:rPr lang="en-GB" sz="2200" b="1" dirty="0">
                <a:solidFill>
                  <a:schemeClr val="accent6">
                    <a:lumMod val="75000"/>
                  </a:schemeClr>
                </a:solidFill>
              </a:rPr>
              <a:t>inevitably involves the re-interpretation of events</a:t>
            </a:r>
            <a:r>
              <a:rPr lang="en-GB" sz="2200" dirty="0"/>
              <a:t>, where we </a:t>
            </a:r>
            <a:r>
              <a:rPr lang="en-GB" sz="2200" b="1" dirty="0">
                <a:solidFill>
                  <a:schemeClr val="accent6">
                    <a:lumMod val="75000"/>
                  </a:schemeClr>
                </a:solidFill>
              </a:rPr>
              <a:t>continually (re)situate ourselves in relation to the ‘truth’ of what has happened </a:t>
            </a:r>
          </a:p>
          <a:p>
            <a:r>
              <a:rPr lang="en-GB" sz="2200" dirty="0"/>
              <a:t>In a way, they are ‘confessional’ – understood by Butler (2009) as a means of </a:t>
            </a:r>
            <a:r>
              <a:rPr lang="en-GB" sz="2200" b="1" dirty="0"/>
              <a:t>‘publishing’ oneself, of </a:t>
            </a:r>
            <a:r>
              <a:rPr lang="en-GB" sz="2200" b="1" dirty="0">
                <a:solidFill>
                  <a:schemeClr val="accent6">
                    <a:lumMod val="75000"/>
                  </a:schemeClr>
                </a:solidFill>
              </a:rPr>
              <a:t>making oneself intelligible</a:t>
            </a:r>
            <a:r>
              <a:rPr lang="en-GB" sz="2200" b="1" dirty="0"/>
              <a:t>, of allowing for a ‘</a:t>
            </a:r>
            <a:r>
              <a:rPr lang="en-GB" sz="2200" b="1" dirty="0">
                <a:solidFill>
                  <a:schemeClr val="accent6">
                    <a:lumMod val="75000"/>
                  </a:schemeClr>
                </a:solidFill>
              </a:rPr>
              <a:t>critical opening</a:t>
            </a:r>
            <a:r>
              <a:rPr lang="en-GB" sz="2200" b="1" dirty="0"/>
              <a:t>’ in which the process of self-(re)formation can take place </a:t>
            </a:r>
          </a:p>
          <a:p>
            <a:endParaRPr lang="en-GB" sz="100" dirty="0"/>
          </a:p>
          <a:p>
            <a:r>
              <a:rPr lang="en-GB" sz="2200" dirty="0"/>
              <a:t>Autobiographical forms of account-giving concerns both a </a:t>
            </a:r>
            <a:r>
              <a:rPr lang="en-GB" sz="2200" b="1" dirty="0">
                <a:solidFill>
                  <a:schemeClr val="accent6">
                    <a:lumMod val="75000"/>
                  </a:schemeClr>
                </a:solidFill>
              </a:rPr>
              <a:t>vulnerability </a:t>
            </a:r>
            <a:r>
              <a:rPr lang="en-GB" sz="2200" dirty="0"/>
              <a:t>towards the other, as well as </a:t>
            </a:r>
            <a:r>
              <a:rPr lang="en-GB" sz="2200" b="1" dirty="0">
                <a:solidFill>
                  <a:schemeClr val="accent6">
                    <a:lumMod val="75000"/>
                  </a:schemeClr>
                </a:solidFill>
              </a:rPr>
              <a:t>confessionalism</a:t>
            </a:r>
            <a:r>
              <a:rPr lang="en-GB" sz="2200" dirty="0"/>
              <a:t>, where one lays one’s commitments bears, and where one ‘tests’ the accounts that they give – i.e. </a:t>
            </a:r>
            <a:r>
              <a:rPr lang="en-GB" sz="2200" b="1" dirty="0"/>
              <a:t>where parrhesiastic relations with oneself is therefore possible </a:t>
            </a:r>
          </a:p>
          <a:p>
            <a:pPr marL="0" indent="0">
              <a:buNone/>
            </a:pPr>
            <a:endParaRPr lang="en-GB" sz="2200" dirty="0"/>
          </a:p>
        </p:txBody>
      </p:sp>
    </p:spTree>
    <p:extLst>
      <p:ext uri="{BB962C8B-B14F-4D97-AF65-F5344CB8AC3E}">
        <p14:creationId xmlns:p14="http://schemas.microsoft.com/office/powerpoint/2010/main" val="2341492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1BBF699-D812-43FC-9E3D-C6E868A38808}"/>
              </a:ext>
            </a:extLst>
          </p:cNvPr>
          <p:cNvSpPr>
            <a:spLocks noGrp="1"/>
          </p:cNvSpPr>
          <p:nvPr>
            <p:ph type="title"/>
          </p:nvPr>
        </p:nvSpPr>
        <p:spPr>
          <a:xfrm>
            <a:off x="532263" y="374905"/>
            <a:ext cx="3903259" cy="1139996"/>
          </a:xfrm>
        </p:spPr>
        <p:txBody>
          <a:bodyPr>
            <a:normAutofit/>
          </a:bodyPr>
          <a:lstStyle/>
          <a:p>
            <a:r>
              <a:rPr lang="en-GB" b="1" dirty="0"/>
              <a:t>Sartre’s </a:t>
            </a:r>
            <a:r>
              <a:rPr lang="en-GB" b="1" i="1" dirty="0"/>
              <a:t>Words</a:t>
            </a:r>
            <a:endParaRPr lang="en-GB" b="1" dirty="0"/>
          </a:p>
        </p:txBody>
      </p:sp>
      <p:sp>
        <p:nvSpPr>
          <p:cNvPr id="3" name="Content Placeholder 2">
            <a:extLst>
              <a:ext uri="{FF2B5EF4-FFF2-40B4-BE49-F238E27FC236}">
                <a16:creationId xmlns:a16="http://schemas.microsoft.com/office/drawing/2014/main" id="{2DB82E89-16A6-4820-A32E-9241B9322761}"/>
              </a:ext>
            </a:extLst>
          </p:cNvPr>
          <p:cNvSpPr>
            <a:spLocks noGrp="1"/>
          </p:cNvSpPr>
          <p:nvPr>
            <p:ph idx="1"/>
          </p:nvPr>
        </p:nvSpPr>
        <p:spPr>
          <a:xfrm>
            <a:off x="532263" y="1282889"/>
            <a:ext cx="6960358" cy="5036023"/>
          </a:xfrm>
        </p:spPr>
        <p:txBody>
          <a:bodyPr>
            <a:normAutofit lnSpcReduction="10000"/>
          </a:bodyPr>
          <a:lstStyle/>
          <a:p>
            <a:r>
              <a:rPr lang="en-GB" sz="1800" dirty="0"/>
              <a:t>Written in 1964 – when Sartre was 59 years old </a:t>
            </a:r>
          </a:p>
          <a:p>
            <a:r>
              <a:rPr lang="en-GB" sz="1800" dirty="0"/>
              <a:t>Poignant and often comical notes on his formative years, as well as offering a commentary on the ‘bourgeois’ values that underpinned much of what he understood about the world at that time</a:t>
            </a:r>
          </a:p>
          <a:p>
            <a:r>
              <a:rPr lang="en-GB" sz="1800" dirty="0"/>
              <a:t>The autobiography itself was first drafted in 1954, and then redrafted about 10 years later</a:t>
            </a:r>
          </a:p>
          <a:p>
            <a:r>
              <a:rPr lang="en-GB" sz="1800" b="1" dirty="0"/>
              <a:t>Represents an important ‘junction’ in Sartre’s thought </a:t>
            </a:r>
            <a:r>
              <a:rPr lang="en-GB" sz="1800" dirty="0"/>
              <a:t>– from his more ‘individualistic’ earlier writing (concerning the radical freedom in making who we are) and his later Marxist-inspired thought (where ‘who we are’ is in part determined by our material circumstances and social upbringing)</a:t>
            </a:r>
          </a:p>
          <a:p>
            <a:r>
              <a:rPr lang="en-GB" sz="1800" i="1" dirty="0"/>
              <a:t>Words </a:t>
            </a:r>
            <a:r>
              <a:rPr lang="en-GB" sz="1800" dirty="0"/>
              <a:t>is often seen as a </a:t>
            </a:r>
            <a:r>
              <a:rPr lang="en-GB" sz="1800" b="1" dirty="0"/>
              <a:t>‘</a:t>
            </a:r>
            <a:r>
              <a:rPr lang="en-GB" sz="1800" b="1" dirty="0" err="1"/>
              <a:t>pampliest</a:t>
            </a:r>
            <a:r>
              <a:rPr lang="en-GB" sz="1800" b="1" dirty="0"/>
              <a:t>’ of sorts </a:t>
            </a:r>
            <a:r>
              <a:rPr lang="en-GB" sz="1800" dirty="0"/>
              <a:t>– thus reveals the tensions between these two ideologies, </a:t>
            </a:r>
            <a:r>
              <a:rPr lang="en-GB" sz="1800" b="1" dirty="0"/>
              <a:t>not only in terms of Sartre’s intellectual legacy, but also in terms of his own self-understanding</a:t>
            </a:r>
            <a:endParaRPr lang="en-GB" sz="1800" b="1" i="1" dirty="0"/>
          </a:p>
        </p:txBody>
      </p:sp>
      <p:pic>
        <p:nvPicPr>
          <p:cNvPr id="4098" name="Picture 2" descr="Words: Amazon.it: Sartre, Jean-Paul, Clephane, Irene: Libri in altre lingue">
            <a:extLst>
              <a:ext uri="{FF2B5EF4-FFF2-40B4-BE49-F238E27FC236}">
                <a16:creationId xmlns:a16="http://schemas.microsoft.com/office/drawing/2014/main" id="{9E50FF86-8E6C-4782-80AD-A25E212B13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1" r="1979" b="-2"/>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131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134">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5" name="Rectangle 136">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122" name="Picture 2">
            <a:extLst>
              <a:ext uri="{FF2B5EF4-FFF2-40B4-BE49-F238E27FC236}">
                <a16:creationId xmlns:a16="http://schemas.microsoft.com/office/drawing/2014/main" id="{2266AA2E-578F-4027-92BD-2C7662BD49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23" b="-2"/>
          <a:stretch/>
        </p:blipFill>
        <p:spPr bwMode="auto">
          <a:xfrm>
            <a:off x="234696" y="237744"/>
            <a:ext cx="3996183" cy="6382512"/>
          </a:xfrm>
          <a:prstGeom prst="rect">
            <a:avLst/>
          </a:prstGeom>
          <a:noFill/>
          <a:extLst>
            <a:ext uri="{909E8E84-426E-40DD-AFC4-6F175D3DCCD1}">
              <a14:hiddenFill xmlns:a14="http://schemas.microsoft.com/office/drawing/2010/main">
                <a:solidFill>
                  <a:srgbClr val="FFFFFF"/>
                </a:solidFill>
              </a14:hiddenFill>
            </a:ext>
          </a:extLst>
        </p:spPr>
      </p:pic>
      <p:sp>
        <p:nvSpPr>
          <p:cNvPr id="5126" name="Rectangle 138">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2CA95B1-6CBD-4485-AD74-4F14CB13452D}"/>
              </a:ext>
            </a:extLst>
          </p:cNvPr>
          <p:cNvSpPr>
            <a:spLocks noGrp="1"/>
          </p:cNvSpPr>
          <p:nvPr>
            <p:ph type="title"/>
          </p:nvPr>
        </p:nvSpPr>
        <p:spPr>
          <a:xfrm>
            <a:off x="4465575" y="0"/>
            <a:ext cx="6280826" cy="1746504"/>
          </a:xfrm>
        </p:spPr>
        <p:txBody>
          <a:bodyPr>
            <a:normAutofit/>
          </a:bodyPr>
          <a:lstStyle/>
          <a:p>
            <a:r>
              <a:rPr lang="en-GB" i="1" dirty="0"/>
              <a:t>Words </a:t>
            </a:r>
            <a:r>
              <a:rPr lang="en-GB" dirty="0"/>
              <a:t>as Parrhesia </a:t>
            </a:r>
            <a:endParaRPr lang="en-GB" i="1" dirty="0"/>
          </a:p>
        </p:txBody>
      </p:sp>
      <p:sp>
        <p:nvSpPr>
          <p:cNvPr id="3" name="Content Placeholder 2">
            <a:extLst>
              <a:ext uri="{FF2B5EF4-FFF2-40B4-BE49-F238E27FC236}">
                <a16:creationId xmlns:a16="http://schemas.microsoft.com/office/drawing/2014/main" id="{B04DEA8C-95DA-4CA4-B5B5-B856FFAEEB0F}"/>
              </a:ext>
            </a:extLst>
          </p:cNvPr>
          <p:cNvSpPr>
            <a:spLocks noGrp="1"/>
          </p:cNvSpPr>
          <p:nvPr>
            <p:ph idx="1"/>
          </p:nvPr>
        </p:nvSpPr>
        <p:spPr>
          <a:xfrm>
            <a:off x="4465575" y="1182029"/>
            <a:ext cx="7109391" cy="5218771"/>
          </a:xfrm>
        </p:spPr>
        <p:txBody>
          <a:bodyPr>
            <a:normAutofit/>
          </a:bodyPr>
          <a:lstStyle/>
          <a:p>
            <a:pPr marL="0" indent="0">
              <a:lnSpc>
                <a:spcPct val="100000"/>
              </a:lnSpc>
              <a:buNone/>
            </a:pPr>
            <a:r>
              <a:rPr lang="en-GB" sz="1600" dirty="0"/>
              <a:t>Sartre (2000) navigates these two opposing thoughts with a form of </a:t>
            </a:r>
            <a:r>
              <a:rPr lang="en-GB" sz="1600" b="1" dirty="0">
                <a:solidFill>
                  <a:schemeClr val="accent6">
                    <a:lumMod val="75000"/>
                  </a:schemeClr>
                </a:solidFill>
              </a:rPr>
              <a:t>frankness</a:t>
            </a:r>
          </a:p>
          <a:p>
            <a:pPr>
              <a:lnSpc>
                <a:spcPct val="100000"/>
              </a:lnSpc>
              <a:buFont typeface="Courier New" panose="02070309020205020404" pitchFamily="49" charset="0"/>
              <a:buChar char="o"/>
            </a:pPr>
            <a:r>
              <a:rPr lang="en-GB" sz="1600" dirty="0"/>
              <a:t> refers to himself as ‘coddled’ and ‘precocious’, a ‘cultural possession’, marked by ‘arrogant hypocrisy’ who ‘knew [his] worth’ </a:t>
            </a:r>
          </a:p>
          <a:p>
            <a:pPr>
              <a:lnSpc>
                <a:spcPct val="100000"/>
              </a:lnSpc>
              <a:buFont typeface="Courier New" panose="02070309020205020404" pitchFamily="49" charset="0"/>
              <a:buChar char="o"/>
            </a:pPr>
            <a:r>
              <a:rPr lang="en-GB" sz="1600" dirty="0"/>
              <a:t>admits to the bourgeois values that he had then uncritically held as a child and that nevertheless influenced – or perhaps even determined - his decision to become a writer – ‘by birth and forever’ (p. 108)</a:t>
            </a:r>
          </a:p>
          <a:p>
            <a:pPr>
              <a:lnSpc>
                <a:spcPct val="100000"/>
              </a:lnSpc>
              <a:buFont typeface="Courier New" panose="02070309020205020404" pitchFamily="49" charset="0"/>
              <a:buChar char="o"/>
            </a:pPr>
            <a:r>
              <a:rPr lang="en-GB" sz="1600" dirty="0"/>
              <a:t>Speaks of how his ‘most recently acquired knowledge’ [Marxism] ‘gnaws at [his] old established facts without entirely dispelling them’ (Sartre, 2000, p. 150) – i.e. accepts the </a:t>
            </a:r>
            <a:r>
              <a:rPr lang="en-GB" sz="1600" b="1" dirty="0">
                <a:solidFill>
                  <a:schemeClr val="accent6">
                    <a:lumMod val="75000"/>
                  </a:schemeClr>
                </a:solidFill>
              </a:rPr>
              <a:t>risk </a:t>
            </a:r>
            <a:r>
              <a:rPr lang="en-GB" sz="1600" dirty="0"/>
              <a:t>to his position and his self-understanding</a:t>
            </a:r>
          </a:p>
          <a:p>
            <a:pPr>
              <a:lnSpc>
                <a:spcPct val="100000"/>
              </a:lnSpc>
              <a:buFont typeface="Courier New" panose="02070309020205020404" pitchFamily="49" charset="0"/>
              <a:buChar char="o"/>
            </a:pPr>
            <a:r>
              <a:rPr lang="en-GB" sz="1600" dirty="0"/>
              <a:t>Thus, he admits that the ideas which made him ‘famous’ were in some ways over-stated, that there is a disharmony between his early life and his thought today – and in doing so, he opens himself up to </a:t>
            </a:r>
            <a:r>
              <a:rPr lang="en-GB" sz="1600" b="1" dirty="0">
                <a:solidFill>
                  <a:schemeClr val="accent6">
                    <a:lumMod val="75000"/>
                  </a:schemeClr>
                </a:solidFill>
              </a:rPr>
              <a:t>(self)-criticism </a:t>
            </a:r>
          </a:p>
          <a:p>
            <a:pPr>
              <a:lnSpc>
                <a:spcPct val="100000"/>
              </a:lnSpc>
              <a:buFont typeface="Courier New" panose="02070309020205020404" pitchFamily="49" charset="0"/>
              <a:buChar char="o"/>
            </a:pPr>
            <a:r>
              <a:rPr lang="en-GB" sz="1600" dirty="0"/>
              <a:t>He doesn’t shy away from this potential criticism, and in recognising his own hypocrisy, he is also </a:t>
            </a:r>
            <a:r>
              <a:rPr lang="en-GB" sz="1600" b="1" dirty="0">
                <a:solidFill>
                  <a:schemeClr val="accent6">
                    <a:lumMod val="75000"/>
                  </a:schemeClr>
                </a:solidFill>
              </a:rPr>
              <a:t>encourages his readers  to do the same </a:t>
            </a:r>
            <a:endParaRPr lang="en-GB" sz="1600" b="1" dirty="0"/>
          </a:p>
          <a:p>
            <a:pPr marL="0" indent="0">
              <a:lnSpc>
                <a:spcPct val="100000"/>
              </a:lnSpc>
              <a:buNone/>
            </a:pPr>
            <a:r>
              <a:rPr lang="en-GB" sz="1600" b="1" dirty="0"/>
              <a:t>The point here is not so much to think about the inconsistencies in Sartre’s earlier and later thoughts, but to explore how one might navigate these inconsistencies, and how they might be rendered in our accounts </a:t>
            </a:r>
          </a:p>
        </p:txBody>
      </p:sp>
    </p:spTree>
    <p:extLst>
      <p:ext uri="{BB962C8B-B14F-4D97-AF65-F5344CB8AC3E}">
        <p14:creationId xmlns:p14="http://schemas.microsoft.com/office/powerpoint/2010/main" val="2015680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Palatino Linotype"/>
        <a:ea typeface=""/>
        <a:cs typeface=""/>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2.xml><?xml version="1.0" encoding="utf-8"?>
<ds:datastoreItem xmlns:ds="http://schemas.openxmlformats.org/officeDocument/2006/customXml" ds:itemID="{B975FBC4-9D33-46BE-911D-419763BA9AF9}">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71af3243-3dd4-4a8d-8c0d-dd76da1f02a5"/>
    <ds:schemaRef ds:uri="http://www.w3.org/XML/1998/namespace"/>
  </ds:schemaRefs>
</ds:datastoreItem>
</file>

<file path=customXml/itemProps3.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{FA7B3721-BE44-4482-95BB-3BAC7B3412B9}tf56219246_win32</Template>
  <TotalTime>1022</TotalTime>
  <Words>3522</Words>
  <Application>Microsoft Office PowerPoint</Application>
  <PresentationFormat>Widescreen</PresentationFormat>
  <Paragraphs>168</Paragraphs>
  <Slides>23</Slides>
  <Notes>0</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Cambria</vt:lpstr>
      <vt:lpstr>Courier New</vt:lpstr>
      <vt:lpstr>Garamond</vt:lpstr>
      <vt:lpstr>Palatino Linotype</vt:lpstr>
      <vt:lpstr>SavonVTI</vt:lpstr>
      <vt:lpstr>Accounting for Oneself in Teaching:  Trust, Parrhesia, and Bad Faith </vt:lpstr>
      <vt:lpstr>Educational Context</vt:lpstr>
      <vt:lpstr>Educational Context</vt:lpstr>
      <vt:lpstr>Parrhesiastic Practices </vt:lpstr>
      <vt:lpstr>Parrhesia, Risk and Sincerity </vt:lpstr>
      <vt:lpstr>Socrates, the Parrhesiastes </vt:lpstr>
      <vt:lpstr>Autobiographical Writing: Parrhesiastic Practice</vt:lpstr>
      <vt:lpstr>Sartre’s Words</vt:lpstr>
      <vt:lpstr>Words as Parrhesia </vt:lpstr>
      <vt:lpstr>Words as Sincere? </vt:lpstr>
      <vt:lpstr>PowerPoint Presentation</vt:lpstr>
      <vt:lpstr>Words: Sincerity vs. Accuracy </vt:lpstr>
      <vt:lpstr>Parrhesia, Sincerity and ‘Good Faith’ </vt:lpstr>
      <vt:lpstr>PowerPoint Presentation</vt:lpstr>
      <vt:lpstr>PowerPoint Presentation</vt:lpstr>
      <vt:lpstr>To sum…</vt:lpstr>
      <vt:lpstr>Accounting for Oneself in Teaching </vt:lpstr>
      <vt:lpstr>PowerPoint Presentation</vt:lpstr>
      <vt:lpstr>Aesthetic Practices of the Self </vt:lpstr>
      <vt:lpstr>Self-Examination</vt:lpstr>
      <vt:lpstr>Self-Exposure  </vt:lpstr>
      <vt:lpstr>Self-Testing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for Oneself in Teaching:  Trust, Parrhesia, and Bad Faith</dc:title>
  <dc:creator>Brady, Alison</dc:creator>
  <cp:lastModifiedBy>Brady, Alison</cp:lastModifiedBy>
  <cp:revision>47</cp:revision>
  <dcterms:created xsi:type="dcterms:W3CDTF">2021-06-10T12:32:13Z</dcterms:created>
  <dcterms:modified xsi:type="dcterms:W3CDTF">2021-06-11T20:02:30Z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