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8" r:id="rId2"/>
    <p:sldId id="263" r:id="rId3"/>
    <p:sldId id="259" r:id="rId4"/>
    <p:sldId id="266" r:id="rId5"/>
    <p:sldId id="262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057"/>
    <a:srgbClr val="EC631D"/>
    <a:srgbClr val="EC4400"/>
    <a:srgbClr val="EC6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66334"/>
  </p:normalViewPr>
  <p:slideViewPr>
    <p:cSldViewPr snapToGrid="0" snapToObjects="1">
      <p:cViewPr>
        <p:scale>
          <a:sx n="33" d="100"/>
          <a:sy n="33" d="100"/>
        </p:scale>
        <p:origin x="992" y="20"/>
      </p:cViewPr>
      <p:guideLst>
        <p:guide orient="horz" pos="2160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4F800-93C4-44E8-9AC0-792BBF15FC86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5AFD84-3949-4EBA-89CB-570FB425782C}">
      <dgm:prSet phldrT="[Text]" custT="1"/>
      <dgm:spPr/>
      <dgm:t>
        <a:bodyPr/>
        <a:lstStyle/>
        <a:p>
          <a:r>
            <a:rPr lang="en-GB" sz="3200" b="1" dirty="0">
              <a:solidFill>
                <a:schemeClr val="tx1"/>
              </a:solidFill>
            </a:rPr>
            <a:t>PRISMA Statement</a:t>
          </a:r>
        </a:p>
      </dgm:t>
    </dgm:pt>
    <dgm:pt modelId="{C65BEE87-3965-40A5-ABF4-8F03A27AF804}" type="parTrans" cxnId="{47161BA4-B848-42AA-BAF0-4D839B4F1BE2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5DF412D3-2D90-485E-985B-BBDD17EC4A8D}" type="sibTrans" cxnId="{47161BA4-B848-42AA-BAF0-4D839B4F1BE2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5581A0FE-069A-455E-A0FD-6A9A2FC6E1BA}">
      <dgm:prSet phldrT="[Text]" custT="1"/>
      <dgm:spPr/>
      <dgm:t>
        <a:bodyPr/>
        <a:lstStyle/>
        <a:p>
          <a:r>
            <a:rPr lang="en-GB" sz="3200" b="1" dirty="0">
              <a:solidFill>
                <a:schemeClr val="tx1"/>
              </a:solidFill>
            </a:rPr>
            <a:t>Identify + Evaluate Developmental Behaviour</a:t>
          </a:r>
        </a:p>
      </dgm:t>
    </dgm:pt>
    <dgm:pt modelId="{4F3F6473-A8AA-4AB6-9F64-A85B3966E895}" type="parTrans" cxnId="{98DDFFA3-11B0-4637-A288-36FE22FEB5F9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2F9B0212-1064-4736-8ECA-08F88D5E9DAB}" type="sibTrans" cxnId="{98DDFFA3-11B0-4637-A288-36FE22FEB5F9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D6FCBAD4-F220-457E-BB42-DC23F123C453}">
      <dgm:prSet phldrT="[Text]" custT="1"/>
      <dgm:spPr/>
      <dgm:t>
        <a:bodyPr/>
        <a:lstStyle/>
        <a:p>
          <a:pPr>
            <a:buFont typeface="Wingdings" pitchFamily="2" charset="2"/>
            <a:buChar char="v"/>
          </a:pPr>
          <a:r>
            <a:rPr lang="en-US" sz="3200" b="1" dirty="0">
              <a:solidFill>
                <a:schemeClr val="tx1"/>
              </a:solidFill>
            </a:rPr>
            <a:t>ICF CY </a:t>
          </a:r>
        </a:p>
        <a:p>
          <a:pPr>
            <a:buFont typeface="Wingdings" pitchFamily="2" charset="2"/>
            <a:buChar char="v"/>
          </a:pPr>
          <a:r>
            <a:rPr lang="en-US" sz="3200" dirty="0">
              <a:solidFill>
                <a:schemeClr val="tx1"/>
              </a:solidFill>
            </a:rPr>
            <a:t>(WHO, 2007)</a:t>
          </a:r>
          <a:endParaRPr lang="en-GB" sz="3200" dirty="0">
            <a:solidFill>
              <a:schemeClr val="tx1"/>
            </a:solidFill>
          </a:endParaRPr>
        </a:p>
      </dgm:t>
    </dgm:pt>
    <dgm:pt modelId="{F57C2250-B1E9-418B-B749-FAEF046A3FEC}" type="parTrans" cxnId="{C89D7F6A-C3DF-4454-AC4B-F024A6283271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4D5586DF-F9D8-42AA-AA28-9D60088358F8}" type="sibTrans" cxnId="{C89D7F6A-C3DF-4454-AC4B-F024A6283271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4AA0FBD5-614A-4F8A-91B1-A602F97CE2CF}">
      <dgm:prSet phldrT="[Text]" custT="1"/>
      <dgm:spPr/>
      <dgm:t>
        <a:bodyPr/>
        <a:lstStyle/>
        <a:p>
          <a:r>
            <a:rPr lang="en-GB" sz="3200" b="1" dirty="0">
              <a:solidFill>
                <a:schemeClr val="tx1"/>
              </a:solidFill>
            </a:rPr>
            <a:t>5 Databases</a:t>
          </a:r>
          <a:r>
            <a:rPr lang="en-GB" sz="3200" dirty="0">
              <a:solidFill>
                <a:schemeClr val="tx1"/>
              </a:solidFill>
            </a:rPr>
            <a:t>:</a:t>
          </a:r>
        </a:p>
        <a:p>
          <a:r>
            <a:rPr lang="en-GB" sz="2000" dirty="0">
              <a:solidFill>
                <a:schemeClr val="tx1"/>
              </a:solidFill>
            </a:rPr>
            <a:t>CINAHL, </a:t>
          </a:r>
          <a:r>
            <a:rPr lang="en-US" sz="2000" dirty="0">
              <a:solidFill>
                <a:schemeClr val="tx1"/>
              </a:solidFill>
            </a:rPr>
            <a:t>Medline, </a:t>
          </a:r>
          <a:r>
            <a:rPr lang="en-US" sz="2000" dirty="0" err="1">
              <a:solidFill>
                <a:schemeClr val="tx1"/>
              </a:solidFill>
            </a:rPr>
            <a:t>Embase</a:t>
          </a:r>
          <a:r>
            <a:rPr lang="en-US" sz="2000" dirty="0">
              <a:solidFill>
                <a:schemeClr val="tx1"/>
              </a:solidFill>
            </a:rPr>
            <a:t>, APA Psych INFO, Scopus</a:t>
          </a:r>
          <a:endParaRPr lang="en-GB" sz="2000" dirty="0">
            <a:solidFill>
              <a:schemeClr val="tx1"/>
            </a:solidFill>
          </a:endParaRPr>
        </a:p>
        <a:p>
          <a:endParaRPr lang="en-GB" sz="3200" dirty="0">
            <a:solidFill>
              <a:schemeClr val="tx1"/>
            </a:solidFill>
          </a:endParaRPr>
        </a:p>
      </dgm:t>
    </dgm:pt>
    <dgm:pt modelId="{2BB334FA-371A-4481-886A-8C30CB1F5730}" type="parTrans" cxnId="{4175BCDC-5439-456E-8386-F3B1E072AB1B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ACDB3BC9-9246-4F7A-9CBD-114C02AE3AA1}" type="sibTrans" cxnId="{4175BCDC-5439-456E-8386-F3B1E072AB1B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A870FDE3-D307-4275-95F4-2E1DE046F70E}">
      <dgm:prSet phldrT="[Text]" custT="1"/>
      <dgm:spPr/>
      <dgm:t>
        <a:bodyPr/>
        <a:lstStyle/>
        <a:p>
          <a:r>
            <a:rPr lang="en-GB" sz="3200" b="1" dirty="0">
              <a:solidFill>
                <a:schemeClr val="tx1"/>
              </a:solidFill>
            </a:rPr>
            <a:t>Cho &amp; </a:t>
          </a:r>
          <a:r>
            <a:rPr lang="en-GB" sz="3200" b="1" dirty="0" err="1">
              <a:solidFill>
                <a:schemeClr val="tx1"/>
              </a:solidFill>
            </a:rPr>
            <a:t>Bero</a:t>
          </a:r>
          <a:r>
            <a:rPr lang="en-GB" sz="3200" b="1" dirty="0">
              <a:solidFill>
                <a:schemeClr val="tx1"/>
              </a:solidFill>
            </a:rPr>
            <a:t> Appraisal Tool</a:t>
          </a:r>
        </a:p>
      </dgm:t>
    </dgm:pt>
    <dgm:pt modelId="{D815D605-951C-48D4-AD5F-71DD414E9305}" type="parTrans" cxnId="{CA4034DE-74A2-496B-98AD-800587B637EA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E83D2E76-8577-4082-B103-8A5EBECC5ECF}" type="sibTrans" cxnId="{CA4034DE-74A2-496B-98AD-800587B637EA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6E226856-8D3D-41AC-B13B-42025342C649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endParaRPr lang="en-GB" sz="2400" b="1" dirty="0">
            <a:solidFill>
              <a:schemeClr val="tx1"/>
            </a:solidFill>
          </a:endParaRPr>
        </a:p>
        <a:p>
          <a:pPr>
            <a:buFont typeface="Wingdings" panose="05000000000000000000" pitchFamily="2" charset="2"/>
            <a:buChar char="ü"/>
          </a:pPr>
          <a:r>
            <a:rPr lang="en-GB" sz="2400" b="1" dirty="0">
              <a:solidFill>
                <a:schemeClr val="tx1"/>
              </a:solidFill>
            </a:rPr>
            <a:t>Peer Reviewed </a:t>
          </a:r>
        </a:p>
        <a:p>
          <a:pPr>
            <a:buFont typeface="Wingdings" panose="05000000000000000000" pitchFamily="2" charset="2"/>
            <a:buChar char="ü"/>
          </a:pPr>
          <a:r>
            <a:rPr lang="en-GB" sz="2400" b="1" dirty="0">
              <a:solidFill>
                <a:schemeClr val="tx1"/>
              </a:solidFill>
            </a:rPr>
            <a:t>Empirical Research</a:t>
          </a:r>
        </a:p>
        <a:p>
          <a:pPr>
            <a:buFont typeface="Wingdings" panose="05000000000000000000" pitchFamily="2" charset="2"/>
            <a:buChar char="ü"/>
          </a:pPr>
          <a:r>
            <a:rPr lang="en-GB" sz="2400" b="1" dirty="0">
              <a:solidFill>
                <a:schemeClr val="tx1"/>
              </a:solidFill>
            </a:rPr>
            <a:t>Human Studies</a:t>
          </a:r>
        </a:p>
        <a:p>
          <a:pPr>
            <a:buFont typeface="Wingdings" panose="05000000000000000000" pitchFamily="2" charset="2"/>
            <a:buChar char="ü"/>
          </a:pPr>
          <a:r>
            <a:rPr lang="en-GB" sz="2400" b="1" dirty="0">
              <a:solidFill>
                <a:schemeClr val="tx1"/>
              </a:solidFill>
            </a:rPr>
            <a:t>English, Full text</a:t>
          </a:r>
        </a:p>
        <a:p>
          <a:pPr>
            <a:buFont typeface="Wingdings" panose="05000000000000000000" pitchFamily="2" charset="2"/>
            <a:buChar char="ü"/>
          </a:pPr>
          <a:endParaRPr lang="en-GB" sz="3200" b="1" dirty="0">
            <a:solidFill>
              <a:schemeClr val="tx1"/>
            </a:solidFill>
          </a:endParaRPr>
        </a:p>
      </dgm:t>
    </dgm:pt>
    <dgm:pt modelId="{5BF20802-6F40-438E-B155-DA57C15F1574}" type="parTrans" cxnId="{9A392015-0D93-4471-AC86-6A2B39E600E2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E9123B38-248C-41EE-A012-943911CEB811}" type="sibTrans" cxnId="{9A392015-0D93-4471-AC86-6A2B39E600E2}">
      <dgm:prSet/>
      <dgm:spPr/>
      <dgm:t>
        <a:bodyPr/>
        <a:lstStyle/>
        <a:p>
          <a:endParaRPr lang="en-GB" sz="3200">
            <a:solidFill>
              <a:schemeClr val="tx1"/>
            </a:solidFill>
          </a:endParaRPr>
        </a:p>
      </dgm:t>
    </dgm:pt>
    <dgm:pt modelId="{F84FD5AA-C83B-4832-8CFA-E0C7D91456FC}" type="pres">
      <dgm:prSet presAssocID="{94C4F800-93C4-44E8-9AC0-792BBF15FC8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D0309B-0F29-42A0-8B3E-3E773CDF76C9}" type="pres">
      <dgm:prSet presAssocID="{B85AFD84-3949-4EBA-89CB-570FB425782C}" presName="vertOne" presStyleCnt="0"/>
      <dgm:spPr/>
    </dgm:pt>
    <dgm:pt modelId="{51902F1F-CAB6-4204-ABDF-66FE331BCEA7}" type="pres">
      <dgm:prSet presAssocID="{B85AFD84-3949-4EBA-89CB-570FB425782C}" presName="txOne" presStyleLbl="node0" presStyleIdx="0" presStyleCnt="1" custScaleX="100152" custScaleY="95351">
        <dgm:presLayoutVars>
          <dgm:chPref val="3"/>
        </dgm:presLayoutVars>
      </dgm:prSet>
      <dgm:spPr/>
    </dgm:pt>
    <dgm:pt modelId="{22013728-1016-4198-8589-89DD98909789}" type="pres">
      <dgm:prSet presAssocID="{B85AFD84-3949-4EBA-89CB-570FB425782C}" presName="parTransOne" presStyleCnt="0"/>
      <dgm:spPr/>
    </dgm:pt>
    <dgm:pt modelId="{59AA7FF5-13D8-415D-8FCD-5448EC79BE3A}" type="pres">
      <dgm:prSet presAssocID="{B85AFD84-3949-4EBA-89CB-570FB425782C}" presName="horzOne" presStyleCnt="0"/>
      <dgm:spPr/>
    </dgm:pt>
    <dgm:pt modelId="{B47A6608-646D-48CF-890D-4FA9D9B59549}" type="pres">
      <dgm:prSet presAssocID="{5581A0FE-069A-455E-A0FD-6A9A2FC6E1BA}" presName="vertTwo" presStyleCnt="0"/>
      <dgm:spPr/>
    </dgm:pt>
    <dgm:pt modelId="{9307F75E-E013-42D0-B616-539A19F68E86}" type="pres">
      <dgm:prSet presAssocID="{5581A0FE-069A-455E-A0FD-6A9A2FC6E1BA}" presName="txTwo" presStyleLbl="node2" presStyleIdx="0" presStyleCnt="2">
        <dgm:presLayoutVars>
          <dgm:chPref val="3"/>
        </dgm:presLayoutVars>
      </dgm:prSet>
      <dgm:spPr/>
    </dgm:pt>
    <dgm:pt modelId="{229799D1-C52F-43C3-B5A9-A7806827F2AD}" type="pres">
      <dgm:prSet presAssocID="{5581A0FE-069A-455E-A0FD-6A9A2FC6E1BA}" presName="parTransTwo" presStyleCnt="0"/>
      <dgm:spPr/>
    </dgm:pt>
    <dgm:pt modelId="{72CA2035-607B-4765-9E9F-C8FD85340459}" type="pres">
      <dgm:prSet presAssocID="{5581A0FE-069A-455E-A0FD-6A9A2FC6E1BA}" presName="horzTwo" presStyleCnt="0"/>
      <dgm:spPr/>
    </dgm:pt>
    <dgm:pt modelId="{A9C2AE19-15B4-4097-9C91-7B8FA3FD2FD5}" type="pres">
      <dgm:prSet presAssocID="{D6FCBAD4-F220-457E-BB42-DC23F123C453}" presName="vertThree" presStyleCnt="0"/>
      <dgm:spPr/>
    </dgm:pt>
    <dgm:pt modelId="{37BCEE2D-4712-4AD0-AF2B-EDB3848F957A}" type="pres">
      <dgm:prSet presAssocID="{D6FCBAD4-F220-457E-BB42-DC23F123C453}" presName="txThree" presStyleLbl="node3" presStyleIdx="0" presStyleCnt="3">
        <dgm:presLayoutVars>
          <dgm:chPref val="3"/>
        </dgm:presLayoutVars>
      </dgm:prSet>
      <dgm:spPr/>
    </dgm:pt>
    <dgm:pt modelId="{26412C74-AE86-49C4-8133-18A615CE3793}" type="pres">
      <dgm:prSet presAssocID="{D6FCBAD4-F220-457E-BB42-DC23F123C453}" presName="horzThree" presStyleCnt="0"/>
      <dgm:spPr/>
    </dgm:pt>
    <dgm:pt modelId="{CDB26F9F-D547-441F-A2A8-723341C9C943}" type="pres">
      <dgm:prSet presAssocID="{4D5586DF-F9D8-42AA-AA28-9D60088358F8}" presName="sibSpaceThree" presStyleCnt="0"/>
      <dgm:spPr/>
    </dgm:pt>
    <dgm:pt modelId="{EA5FF807-4623-4BE8-82D5-56255D3FD3B4}" type="pres">
      <dgm:prSet presAssocID="{4AA0FBD5-614A-4F8A-91B1-A602F97CE2CF}" presName="vertThree" presStyleCnt="0"/>
      <dgm:spPr/>
    </dgm:pt>
    <dgm:pt modelId="{03249E61-319B-46D9-B72A-7C8C665B5A17}" type="pres">
      <dgm:prSet presAssocID="{4AA0FBD5-614A-4F8A-91B1-A602F97CE2CF}" presName="txThree" presStyleLbl="node3" presStyleIdx="1" presStyleCnt="3">
        <dgm:presLayoutVars>
          <dgm:chPref val="3"/>
        </dgm:presLayoutVars>
      </dgm:prSet>
      <dgm:spPr/>
    </dgm:pt>
    <dgm:pt modelId="{6412765C-8557-4AED-8F21-919BC27FDDDA}" type="pres">
      <dgm:prSet presAssocID="{4AA0FBD5-614A-4F8A-91B1-A602F97CE2CF}" presName="horzThree" presStyleCnt="0"/>
      <dgm:spPr/>
    </dgm:pt>
    <dgm:pt modelId="{E1C05235-FF95-44DF-84EA-19892AF4B29A}" type="pres">
      <dgm:prSet presAssocID="{2F9B0212-1064-4736-8ECA-08F88D5E9DAB}" presName="sibSpaceTwo" presStyleCnt="0"/>
      <dgm:spPr/>
    </dgm:pt>
    <dgm:pt modelId="{A106D7B5-192F-44F1-B55C-D77D38671562}" type="pres">
      <dgm:prSet presAssocID="{A870FDE3-D307-4275-95F4-2E1DE046F70E}" presName="vertTwo" presStyleCnt="0"/>
      <dgm:spPr/>
    </dgm:pt>
    <dgm:pt modelId="{C8B34690-8B4B-4921-B78A-82439B6AE224}" type="pres">
      <dgm:prSet presAssocID="{A870FDE3-D307-4275-95F4-2E1DE046F70E}" presName="txTwo" presStyleLbl="node2" presStyleIdx="1" presStyleCnt="2">
        <dgm:presLayoutVars>
          <dgm:chPref val="3"/>
        </dgm:presLayoutVars>
      </dgm:prSet>
      <dgm:spPr/>
    </dgm:pt>
    <dgm:pt modelId="{F720B644-415F-445A-8668-B1A4291BFB2A}" type="pres">
      <dgm:prSet presAssocID="{A870FDE3-D307-4275-95F4-2E1DE046F70E}" presName="parTransTwo" presStyleCnt="0"/>
      <dgm:spPr/>
    </dgm:pt>
    <dgm:pt modelId="{DE868973-3857-42A5-8C71-82BB46DCF5F8}" type="pres">
      <dgm:prSet presAssocID="{A870FDE3-D307-4275-95F4-2E1DE046F70E}" presName="horzTwo" presStyleCnt="0"/>
      <dgm:spPr/>
    </dgm:pt>
    <dgm:pt modelId="{A494E111-FF68-41CA-B0D0-A3D0587159A8}" type="pres">
      <dgm:prSet presAssocID="{6E226856-8D3D-41AC-B13B-42025342C649}" presName="vertThree" presStyleCnt="0"/>
      <dgm:spPr/>
    </dgm:pt>
    <dgm:pt modelId="{A6E098FA-157D-4943-8731-A53DEFD3E090}" type="pres">
      <dgm:prSet presAssocID="{6E226856-8D3D-41AC-B13B-42025342C649}" presName="txThree" presStyleLbl="node3" presStyleIdx="2" presStyleCnt="3" custScaleX="122704">
        <dgm:presLayoutVars>
          <dgm:chPref val="3"/>
        </dgm:presLayoutVars>
      </dgm:prSet>
      <dgm:spPr/>
    </dgm:pt>
    <dgm:pt modelId="{2EE4ACC3-3288-4D0F-AB69-21E49DE1670B}" type="pres">
      <dgm:prSet presAssocID="{6E226856-8D3D-41AC-B13B-42025342C649}" presName="horzThree" presStyleCnt="0"/>
      <dgm:spPr/>
    </dgm:pt>
  </dgm:ptLst>
  <dgm:cxnLst>
    <dgm:cxn modelId="{58C8EB05-CF64-4140-9A1A-EB295E420F1B}" type="presOf" srcId="{94C4F800-93C4-44E8-9AC0-792BBF15FC86}" destId="{F84FD5AA-C83B-4832-8CFA-E0C7D91456FC}" srcOrd="0" destOrd="0" presId="urn:microsoft.com/office/officeart/2005/8/layout/architecture"/>
    <dgm:cxn modelId="{1C7F7013-64D2-4A87-B0A1-64D469E221B9}" type="presOf" srcId="{5581A0FE-069A-455E-A0FD-6A9A2FC6E1BA}" destId="{9307F75E-E013-42D0-B616-539A19F68E86}" srcOrd="0" destOrd="0" presId="urn:microsoft.com/office/officeart/2005/8/layout/architecture"/>
    <dgm:cxn modelId="{9A392015-0D93-4471-AC86-6A2B39E600E2}" srcId="{A870FDE3-D307-4275-95F4-2E1DE046F70E}" destId="{6E226856-8D3D-41AC-B13B-42025342C649}" srcOrd="0" destOrd="0" parTransId="{5BF20802-6F40-438E-B155-DA57C15F1574}" sibTransId="{E9123B38-248C-41EE-A012-943911CEB811}"/>
    <dgm:cxn modelId="{9D67871E-C5E2-431B-B936-42ABE369C1A8}" type="presOf" srcId="{6E226856-8D3D-41AC-B13B-42025342C649}" destId="{A6E098FA-157D-4943-8731-A53DEFD3E090}" srcOrd="0" destOrd="0" presId="urn:microsoft.com/office/officeart/2005/8/layout/architecture"/>
    <dgm:cxn modelId="{28A7FC66-13D2-4F5D-99DB-1EFA296241EA}" type="presOf" srcId="{B85AFD84-3949-4EBA-89CB-570FB425782C}" destId="{51902F1F-CAB6-4204-ABDF-66FE331BCEA7}" srcOrd="0" destOrd="0" presId="urn:microsoft.com/office/officeart/2005/8/layout/architecture"/>
    <dgm:cxn modelId="{C89D7F6A-C3DF-4454-AC4B-F024A6283271}" srcId="{5581A0FE-069A-455E-A0FD-6A9A2FC6E1BA}" destId="{D6FCBAD4-F220-457E-BB42-DC23F123C453}" srcOrd="0" destOrd="0" parTransId="{F57C2250-B1E9-418B-B749-FAEF046A3FEC}" sibTransId="{4D5586DF-F9D8-42AA-AA28-9D60088358F8}"/>
    <dgm:cxn modelId="{5E14129F-9B46-475E-BE10-A59669E0A6CF}" type="presOf" srcId="{D6FCBAD4-F220-457E-BB42-DC23F123C453}" destId="{37BCEE2D-4712-4AD0-AF2B-EDB3848F957A}" srcOrd="0" destOrd="0" presId="urn:microsoft.com/office/officeart/2005/8/layout/architecture"/>
    <dgm:cxn modelId="{98DDFFA3-11B0-4637-A288-36FE22FEB5F9}" srcId="{B85AFD84-3949-4EBA-89CB-570FB425782C}" destId="{5581A0FE-069A-455E-A0FD-6A9A2FC6E1BA}" srcOrd="0" destOrd="0" parTransId="{4F3F6473-A8AA-4AB6-9F64-A85B3966E895}" sibTransId="{2F9B0212-1064-4736-8ECA-08F88D5E9DAB}"/>
    <dgm:cxn modelId="{47161BA4-B848-42AA-BAF0-4D839B4F1BE2}" srcId="{94C4F800-93C4-44E8-9AC0-792BBF15FC86}" destId="{B85AFD84-3949-4EBA-89CB-570FB425782C}" srcOrd="0" destOrd="0" parTransId="{C65BEE87-3965-40A5-ABF4-8F03A27AF804}" sibTransId="{5DF412D3-2D90-485E-985B-BBDD17EC4A8D}"/>
    <dgm:cxn modelId="{744852A6-25A0-4A60-9675-BB056B62D11C}" type="presOf" srcId="{4AA0FBD5-614A-4F8A-91B1-A602F97CE2CF}" destId="{03249E61-319B-46D9-B72A-7C8C665B5A17}" srcOrd="0" destOrd="0" presId="urn:microsoft.com/office/officeart/2005/8/layout/architecture"/>
    <dgm:cxn modelId="{7D7414C8-ACDF-4940-8745-B67E2D26B394}" type="presOf" srcId="{A870FDE3-D307-4275-95F4-2E1DE046F70E}" destId="{C8B34690-8B4B-4921-B78A-82439B6AE224}" srcOrd="0" destOrd="0" presId="urn:microsoft.com/office/officeart/2005/8/layout/architecture"/>
    <dgm:cxn modelId="{4175BCDC-5439-456E-8386-F3B1E072AB1B}" srcId="{5581A0FE-069A-455E-A0FD-6A9A2FC6E1BA}" destId="{4AA0FBD5-614A-4F8A-91B1-A602F97CE2CF}" srcOrd="1" destOrd="0" parTransId="{2BB334FA-371A-4481-886A-8C30CB1F5730}" sibTransId="{ACDB3BC9-9246-4F7A-9CBD-114C02AE3AA1}"/>
    <dgm:cxn modelId="{CA4034DE-74A2-496B-98AD-800587B637EA}" srcId="{B85AFD84-3949-4EBA-89CB-570FB425782C}" destId="{A870FDE3-D307-4275-95F4-2E1DE046F70E}" srcOrd="1" destOrd="0" parTransId="{D815D605-951C-48D4-AD5F-71DD414E9305}" sibTransId="{E83D2E76-8577-4082-B103-8A5EBECC5ECF}"/>
    <dgm:cxn modelId="{99682488-4E42-44CE-8C39-1F90A523235A}" type="presParOf" srcId="{F84FD5AA-C83B-4832-8CFA-E0C7D91456FC}" destId="{FBD0309B-0F29-42A0-8B3E-3E773CDF76C9}" srcOrd="0" destOrd="0" presId="urn:microsoft.com/office/officeart/2005/8/layout/architecture"/>
    <dgm:cxn modelId="{03E9CECE-857D-43D4-9645-65B266F20870}" type="presParOf" srcId="{FBD0309B-0F29-42A0-8B3E-3E773CDF76C9}" destId="{51902F1F-CAB6-4204-ABDF-66FE331BCEA7}" srcOrd="0" destOrd="0" presId="urn:microsoft.com/office/officeart/2005/8/layout/architecture"/>
    <dgm:cxn modelId="{A4E79CA4-F930-4178-977A-FDFEB47508A0}" type="presParOf" srcId="{FBD0309B-0F29-42A0-8B3E-3E773CDF76C9}" destId="{22013728-1016-4198-8589-89DD98909789}" srcOrd="1" destOrd="0" presId="urn:microsoft.com/office/officeart/2005/8/layout/architecture"/>
    <dgm:cxn modelId="{A61DD3FB-C44E-4007-927E-F7A43A24608C}" type="presParOf" srcId="{FBD0309B-0F29-42A0-8B3E-3E773CDF76C9}" destId="{59AA7FF5-13D8-415D-8FCD-5448EC79BE3A}" srcOrd="2" destOrd="0" presId="urn:microsoft.com/office/officeart/2005/8/layout/architecture"/>
    <dgm:cxn modelId="{D860DB08-609D-4B99-BF10-3F542FD188C0}" type="presParOf" srcId="{59AA7FF5-13D8-415D-8FCD-5448EC79BE3A}" destId="{B47A6608-646D-48CF-890D-4FA9D9B59549}" srcOrd="0" destOrd="0" presId="urn:microsoft.com/office/officeart/2005/8/layout/architecture"/>
    <dgm:cxn modelId="{693154AC-632B-4440-9430-F54C8FDFF267}" type="presParOf" srcId="{B47A6608-646D-48CF-890D-4FA9D9B59549}" destId="{9307F75E-E013-42D0-B616-539A19F68E86}" srcOrd="0" destOrd="0" presId="urn:microsoft.com/office/officeart/2005/8/layout/architecture"/>
    <dgm:cxn modelId="{80CB3354-7BC3-458D-88A3-16503059097E}" type="presParOf" srcId="{B47A6608-646D-48CF-890D-4FA9D9B59549}" destId="{229799D1-C52F-43C3-B5A9-A7806827F2AD}" srcOrd="1" destOrd="0" presId="urn:microsoft.com/office/officeart/2005/8/layout/architecture"/>
    <dgm:cxn modelId="{B65E3ED5-DE4A-4FA1-B2ED-5D870468276C}" type="presParOf" srcId="{B47A6608-646D-48CF-890D-4FA9D9B59549}" destId="{72CA2035-607B-4765-9E9F-C8FD85340459}" srcOrd="2" destOrd="0" presId="urn:microsoft.com/office/officeart/2005/8/layout/architecture"/>
    <dgm:cxn modelId="{37EEF009-1475-4A48-B3AE-F5765BB18928}" type="presParOf" srcId="{72CA2035-607B-4765-9E9F-C8FD85340459}" destId="{A9C2AE19-15B4-4097-9C91-7B8FA3FD2FD5}" srcOrd="0" destOrd="0" presId="urn:microsoft.com/office/officeart/2005/8/layout/architecture"/>
    <dgm:cxn modelId="{480EBC30-E243-4D6F-A190-607DE9EB13C9}" type="presParOf" srcId="{A9C2AE19-15B4-4097-9C91-7B8FA3FD2FD5}" destId="{37BCEE2D-4712-4AD0-AF2B-EDB3848F957A}" srcOrd="0" destOrd="0" presId="urn:microsoft.com/office/officeart/2005/8/layout/architecture"/>
    <dgm:cxn modelId="{AFC3C1FC-956E-4993-99CA-394FCCC23C0E}" type="presParOf" srcId="{A9C2AE19-15B4-4097-9C91-7B8FA3FD2FD5}" destId="{26412C74-AE86-49C4-8133-18A615CE3793}" srcOrd="1" destOrd="0" presId="urn:microsoft.com/office/officeart/2005/8/layout/architecture"/>
    <dgm:cxn modelId="{0553E9D9-742F-4934-9D3A-8564C2259471}" type="presParOf" srcId="{72CA2035-607B-4765-9E9F-C8FD85340459}" destId="{CDB26F9F-D547-441F-A2A8-723341C9C943}" srcOrd="1" destOrd="0" presId="urn:microsoft.com/office/officeart/2005/8/layout/architecture"/>
    <dgm:cxn modelId="{AF735887-6298-46BA-9939-43315F704780}" type="presParOf" srcId="{72CA2035-607B-4765-9E9F-C8FD85340459}" destId="{EA5FF807-4623-4BE8-82D5-56255D3FD3B4}" srcOrd="2" destOrd="0" presId="urn:microsoft.com/office/officeart/2005/8/layout/architecture"/>
    <dgm:cxn modelId="{5F93F3BA-98D0-473E-87B1-995FD2DED0B7}" type="presParOf" srcId="{EA5FF807-4623-4BE8-82D5-56255D3FD3B4}" destId="{03249E61-319B-46D9-B72A-7C8C665B5A17}" srcOrd="0" destOrd="0" presId="urn:microsoft.com/office/officeart/2005/8/layout/architecture"/>
    <dgm:cxn modelId="{5ACABD9E-7C99-4EDE-A11A-2C994FCD62BB}" type="presParOf" srcId="{EA5FF807-4623-4BE8-82D5-56255D3FD3B4}" destId="{6412765C-8557-4AED-8F21-919BC27FDDDA}" srcOrd="1" destOrd="0" presId="urn:microsoft.com/office/officeart/2005/8/layout/architecture"/>
    <dgm:cxn modelId="{E2620B75-0550-4B5B-A1ED-3C080BC71341}" type="presParOf" srcId="{59AA7FF5-13D8-415D-8FCD-5448EC79BE3A}" destId="{E1C05235-FF95-44DF-84EA-19892AF4B29A}" srcOrd="1" destOrd="0" presId="urn:microsoft.com/office/officeart/2005/8/layout/architecture"/>
    <dgm:cxn modelId="{6039EE6B-B330-40A0-8348-44D03C3B94C0}" type="presParOf" srcId="{59AA7FF5-13D8-415D-8FCD-5448EC79BE3A}" destId="{A106D7B5-192F-44F1-B55C-D77D38671562}" srcOrd="2" destOrd="0" presId="urn:microsoft.com/office/officeart/2005/8/layout/architecture"/>
    <dgm:cxn modelId="{E65F1011-B6CD-4BB7-BA17-1D1C3DBFDB05}" type="presParOf" srcId="{A106D7B5-192F-44F1-B55C-D77D38671562}" destId="{C8B34690-8B4B-4921-B78A-82439B6AE224}" srcOrd="0" destOrd="0" presId="urn:microsoft.com/office/officeart/2005/8/layout/architecture"/>
    <dgm:cxn modelId="{98E23EAE-F942-416C-B866-9F6959C2B86B}" type="presParOf" srcId="{A106D7B5-192F-44F1-B55C-D77D38671562}" destId="{F720B644-415F-445A-8668-B1A4291BFB2A}" srcOrd="1" destOrd="0" presId="urn:microsoft.com/office/officeart/2005/8/layout/architecture"/>
    <dgm:cxn modelId="{E52D3979-4A8D-4B08-9487-5504F798DEFB}" type="presParOf" srcId="{A106D7B5-192F-44F1-B55C-D77D38671562}" destId="{DE868973-3857-42A5-8C71-82BB46DCF5F8}" srcOrd="2" destOrd="0" presId="urn:microsoft.com/office/officeart/2005/8/layout/architecture"/>
    <dgm:cxn modelId="{B1881A09-32DC-4FC6-8584-B45B8AFFC02A}" type="presParOf" srcId="{DE868973-3857-42A5-8C71-82BB46DCF5F8}" destId="{A494E111-FF68-41CA-B0D0-A3D0587159A8}" srcOrd="0" destOrd="0" presId="urn:microsoft.com/office/officeart/2005/8/layout/architecture"/>
    <dgm:cxn modelId="{FE70060C-BACB-4A5D-83DA-BF95B37AF8C4}" type="presParOf" srcId="{A494E111-FF68-41CA-B0D0-A3D0587159A8}" destId="{A6E098FA-157D-4943-8731-A53DEFD3E090}" srcOrd="0" destOrd="0" presId="urn:microsoft.com/office/officeart/2005/8/layout/architecture"/>
    <dgm:cxn modelId="{EB54B0F9-B1C1-4EF8-820E-7C975409BDCD}" type="presParOf" srcId="{A494E111-FF68-41CA-B0D0-A3D0587159A8}" destId="{2EE4ACC3-3288-4D0F-AB69-21E49DE1670B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02F1F-CAB6-4204-ABDF-66FE331BCEA7}">
      <dsp:nvSpPr>
        <dsp:cNvPr id="0" name=""/>
        <dsp:cNvSpPr/>
      </dsp:nvSpPr>
      <dsp:spPr>
        <a:xfrm>
          <a:off x="7400" y="4178726"/>
          <a:ext cx="10456957" cy="1814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tx1"/>
              </a:solidFill>
            </a:rPr>
            <a:t>PRISMA Statement</a:t>
          </a:r>
        </a:p>
      </dsp:txBody>
      <dsp:txXfrm>
        <a:off x="60531" y="4231857"/>
        <a:ext cx="10350695" cy="1707774"/>
      </dsp:txXfrm>
    </dsp:sp>
    <dsp:sp modelId="{9307F75E-E013-42D0-B616-539A19F68E86}">
      <dsp:nvSpPr>
        <dsp:cNvPr id="0" name=""/>
        <dsp:cNvSpPr/>
      </dsp:nvSpPr>
      <dsp:spPr>
        <a:xfrm>
          <a:off x="25527" y="2090124"/>
          <a:ext cx="6346204" cy="1902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tx1"/>
              </a:solidFill>
            </a:rPr>
            <a:t>Identify + Evaluate Developmental Behaviour</a:t>
          </a:r>
        </a:p>
      </dsp:txBody>
      <dsp:txXfrm>
        <a:off x="81249" y="2145846"/>
        <a:ext cx="6234760" cy="1791039"/>
      </dsp:txXfrm>
    </dsp:sp>
    <dsp:sp modelId="{37BCEE2D-4712-4AD0-AF2B-EDB3848F957A}">
      <dsp:nvSpPr>
        <dsp:cNvPr id="0" name=""/>
        <dsp:cNvSpPr/>
      </dsp:nvSpPr>
      <dsp:spPr>
        <a:xfrm>
          <a:off x="25527" y="1522"/>
          <a:ext cx="3107837" cy="1902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3200" b="1" kern="1200" dirty="0">
              <a:solidFill>
                <a:schemeClr val="tx1"/>
              </a:solidFill>
            </a:rPr>
            <a:t>ICF CY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3200" kern="1200" dirty="0">
              <a:solidFill>
                <a:schemeClr val="tx1"/>
              </a:solidFill>
            </a:rPr>
            <a:t>(WHO, 2007)</a:t>
          </a:r>
          <a:endParaRPr lang="en-GB" sz="3200" kern="1200" dirty="0">
            <a:solidFill>
              <a:schemeClr val="tx1"/>
            </a:solidFill>
          </a:endParaRPr>
        </a:p>
      </dsp:txBody>
      <dsp:txXfrm>
        <a:off x="81249" y="57244"/>
        <a:ext cx="2996393" cy="1791039"/>
      </dsp:txXfrm>
    </dsp:sp>
    <dsp:sp modelId="{03249E61-319B-46D9-B72A-7C8C665B5A17}">
      <dsp:nvSpPr>
        <dsp:cNvPr id="0" name=""/>
        <dsp:cNvSpPr/>
      </dsp:nvSpPr>
      <dsp:spPr>
        <a:xfrm>
          <a:off x="3263894" y="1522"/>
          <a:ext cx="3107837" cy="1902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tx1"/>
              </a:solidFill>
            </a:rPr>
            <a:t>5 Databases</a:t>
          </a:r>
          <a:r>
            <a:rPr lang="en-GB" sz="3200" kern="1200" dirty="0">
              <a:solidFill>
                <a:schemeClr val="tx1"/>
              </a:solidFill>
            </a:rPr>
            <a:t>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CINAHL, </a:t>
          </a:r>
          <a:r>
            <a:rPr lang="en-US" sz="2000" kern="1200" dirty="0">
              <a:solidFill>
                <a:schemeClr val="tx1"/>
              </a:solidFill>
            </a:rPr>
            <a:t>Medline, </a:t>
          </a:r>
          <a:r>
            <a:rPr lang="en-US" sz="2000" kern="1200" dirty="0" err="1">
              <a:solidFill>
                <a:schemeClr val="tx1"/>
              </a:solidFill>
            </a:rPr>
            <a:t>Embase</a:t>
          </a:r>
          <a:r>
            <a:rPr lang="en-US" sz="2000" kern="1200" dirty="0">
              <a:solidFill>
                <a:schemeClr val="tx1"/>
              </a:solidFill>
            </a:rPr>
            <a:t>, APA Psych INFO, Scopus</a:t>
          </a:r>
          <a:endParaRPr lang="en-GB" sz="20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 dirty="0">
            <a:solidFill>
              <a:schemeClr val="tx1"/>
            </a:solidFill>
          </a:endParaRPr>
        </a:p>
      </dsp:txBody>
      <dsp:txXfrm>
        <a:off x="3319616" y="57244"/>
        <a:ext cx="2996393" cy="1791039"/>
      </dsp:txXfrm>
    </dsp:sp>
    <dsp:sp modelId="{C8B34690-8B4B-4921-B78A-82439B6AE224}">
      <dsp:nvSpPr>
        <dsp:cNvPr id="0" name=""/>
        <dsp:cNvSpPr/>
      </dsp:nvSpPr>
      <dsp:spPr>
        <a:xfrm>
          <a:off x="6632790" y="2090124"/>
          <a:ext cx="3813441" cy="1902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chemeClr val="tx1"/>
              </a:solidFill>
            </a:rPr>
            <a:t>Cho &amp; </a:t>
          </a:r>
          <a:r>
            <a:rPr lang="en-GB" sz="3200" b="1" kern="1200" dirty="0" err="1">
              <a:solidFill>
                <a:schemeClr val="tx1"/>
              </a:solidFill>
            </a:rPr>
            <a:t>Bero</a:t>
          </a:r>
          <a:r>
            <a:rPr lang="en-GB" sz="3200" b="1" kern="1200" dirty="0">
              <a:solidFill>
                <a:schemeClr val="tx1"/>
              </a:solidFill>
            </a:rPr>
            <a:t> Appraisal Tool</a:t>
          </a:r>
        </a:p>
      </dsp:txBody>
      <dsp:txXfrm>
        <a:off x="6688512" y="2145846"/>
        <a:ext cx="3701997" cy="1791039"/>
      </dsp:txXfrm>
    </dsp:sp>
    <dsp:sp modelId="{A6E098FA-157D-4943-8731-A53DEFD3E090}">
      <dsp:nvSpPr>
        <dsp:cNvPr id="0" name=""/>
        <dsp:cNvSpPr/>
      </dsp:nvSpPr>
      <dsp:spPr>
        <a:xfrm>
          <a:off x="6632790" y="1522"/>
          <a:ext cx="3813441" cy="1902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GB" sz="2400" b="1" kern="1200" dirty="0">
            <a:solidFill>
              <a:schemeClr val="tx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400" b="1" kern="1200" dirty="0">
              <a:solidFill>
                <a:schemeClr val="tx1"/>
              </a:solidFill>
            </a:rPr>
            <a:t>Peer Reviewed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400" b="1" kern="1200" dirty="0">
              <a:solidFill>
                <a:schemeClr val="tx1"/>
              </a:solidFill>
            </a:rPr>
            <a:t>Empirical Research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400" b="1" kern="1200" dirty="0">
              <a:solidFill>
                <a:schemeClr val="tx1"/>
              </a:solidFill>
            </a:rPr>
            <a:t>Human Studies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2400" b="1" kern="1200" dirty="0">
              <a:solidFill>
                <a:schemeClr val="tx1"/>
              </a:solidFill>
            </a:rPr>
            <a:t>English, Full text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GB" sz="3200" b="1" kern="1200" dirty="0">
            <a:solidFill>
              <a:schemeClr val="tx1"/>
            </a:solidFill>
          </a:endParaRPr>
        </a:p>
      </dsp:txBody>
      <dsp:txXfrm>
        <a:off x="6688512" y="57244"/>
        <a:ext cx="3701997" cy="1791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66564-5261-1D44-B638-E4EC5E7BD9B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AA774-7987-6F4F-948C-F84CC83B3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0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Variability in infant guidelines world wide and stronger emphasis on breast feeding e.g. in Australian guidelines- 2/ 13 guidelines only focused on transition to solids</a:t>
            </a:r>
          </a:p>
          <a:p>
            <a:r>
              <a:rPr lang="en-US" dirty="0"/>
              <a:t>Also issue of secondary consequences of introducing solids too early or too late.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 help address this gap in the literature, </a:t>
            </a:r>
            <a:r>
              <a:rPr lang="en-AU" sz="1200" b="1" i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we conducted a systematic review.</a:t>
            </a:r>
            <a:endParaRPr lang="en-US" sz="1200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AA774-7987-6F4F-948C-F84CC83B3D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887" indent="-18088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From </a:t>
            </a:r>
            <a:r>
              <a:rPr lang="en-US" sz="1200" b="1" dirty="0">
                <a:solidFill>
                  <a:schemeClr val="tx1"/>
                </a:solidFill>
              </a:rPr>
              <a:t>four studies, 17 developmental  behaviours were identified </a:t>
            </a:r>
            <a:r>
              <a:rPr lang="en-US" sz="1200" dirty="0">
                <a:solidFill>
                  <a:schemeClr val="tx1"/>
                </a:solidFill>
              </a:rPr>
              <a:t>as being a sign and/or associated with the infant’s readiness to transition to solids.</a:t>
            </a:r>
          </a:p>
          <a:p>
            <a:pPr marL="180887" indent="-18088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Inconsistent terminology </a:t>
            </a:r>
            <a:r>
              <a:rPr lang="en-US" sz="1200" dirty="0">
                <a:solidFill>
                  <a:schemeClr val="tx1"/>
                </a:solidFill>
              </a:rPr>
              <a:t>used to describe over-lapping behaviours across studies.</a:t>
            </a:r>
          </a:p>
          <a:p>
            <a:pPr marL="180887" indent="-18088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All four studies were </a:t>
            </a:r>
            <a:r>
              <a:rPr lang="en-US" sz="1200" b="1" dirty="0">
                <a:solidFill>
                  <a:schemeClr val="tx1"/>
                </a:solidFill>
              </a:rPr>
              <a:t>cross-sectional survey designs.</a:t>
            </a:r>
          </a:p>
          <a:p>
            <a:pPr marL="180887" indent="-18088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Developmental behaviours targeted mostly a BFS-level of health (n=15) </a:t>
            </a:r>
            <a:r>
              <a:rPr lang="en-US" sz="1200" dirty="0">
                <a:solidFill>
                  <a:schemeClr val="tx1"/>
                </a:solidFill>
              </a:rPr>
              <a:t>and two behaviours targeted activity- level.</a:t>
            </a:r>
          </a:p>
          <a:p>
            <a:pPr marL="180887" indent="-18088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Wide range of external influences </a:t>
            </a:r>
            <a:r>
              <a:rPr lang="en-US" sz="1200" dirty="0">
                <a:solidFill>
                  <a:schemeClr val="tx1"/>
                </a:solidFill>
              </a:rPr>
              <a:t>on the infants’ transitioning to eating solids.</a:t>
            </a:r>
          </a:p>
          <a:p>
            <a:pPr marL="180887" indent="-18088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Risk of bias high </a:t>
            </a:r>
            <a:r>
              <a:rPr lang="en-US" sz="1200" dirty="0">
                <a:solidFill>
                  <a:schemeClr val="tx1"/>
                </a:solidFill>
              </a:rPr>
              <a:t>in 3/ 4 studies.</a:t>
            </a:r>
          </a:p>
          <a:p>
            <a:r>
              <a:rPr lang="en-US" sz="1200" cap="none" dirty="0" err="1">
                <a:solidFill>
                  <a:schemeClr val="tx1"/>
                </a:solidFill>
              </a:rPr>
              <a:t>ext</a:t>
            </a:r>
            <a:endParaRPr lang="en-FR" sz="1200" cap="none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AA774-7987-6F4F-948C-F84CC83B3D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rgbClr val="EC6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EC6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rgbClr val="EC6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0" y="614407"/>
            <a:ext cx="12192000" cy="836706"/>
          </a:xfrm>
          <a:prstGeom prst="rect">
            <a:avLst/>
          </a:prstGeom>
          <a:solidFill>
            <a:srgbClr val="EC6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2968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EC6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0" y="606555"/>
            <a:ext cx="12192000" cy="834620"/>
          </a:xfrm>
          <a:prstGeom prst="rect">
            <a:avLst/>
          </a:prstGeom>
          <a:solidFill>
            <a:srgbClr val="EC6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121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EC6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0" y="606554"/>
            <a:ext cx="12192000" cy="864437"/>
          </a:xfrm>
          <a:prstGeom prst="rect">
            <a:avLst/>
          </a:prstGeom>
          <a:solidFill>
            <a:srgbClr val="EC6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62206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rgbClr val="EC6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solidFill>
            <a:srgbClr val="EC631D"/>
          </a:solidFill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solidFill>
            <a:srgbClr val="EC631D"/>
          </a:solidFill>
        </p:spPr>
        <p:txBody>
          <a:bodyPr vert="horz" lIns="91440" tIns="45720" rIns="91440" bIns="45720" rtlCol="0" anchor="ctr"/>
          <a:lstStyle>
            <a:lvl1pPr algn="l">
              <a:defRPr sz="1600" cap="all">
                <a:solidFill>
                  <a:schemeClr val="bg1"/>
                </a:solidFill>
              </a:defRPr>
            </a:lvl1pPr>
          </a:lstStyle>
          <a:p>
            <a:r>
              <a:rPr lang="en-GB" b="1" dirty="0">
                <a:latin typeface="Helvetica" pitchFamily="2" charset="0"/>
              </a:rPr>
              <a:t>ESSD 2023</a:t>
            </a:r>
            <a:r>
              <a:rPr lang="en-GB" dirty="0">
                <a:latin typeface="Helvetica" pitchFamily="2" charset="0"/>
              </a:rPr>
              <a:t> -</a:t>
            </a:r>
            <a:r>
              <a:rPr lang="en-GB" b="1" dirty="0">
                <a:latin typeface="Helvetica" pitchFamily="2" charset="0"/>
              </a:rPr>
              <a:t>13</a:t>
            </a:r>
            <a:r>
              <a:rPr lang="en-GB" b="1" baseline="30000" dirty="0">
                <a:latin typeface="Helvetica" pitchFamily="2" charset="0"/>
              </a:rPr>
              <a:t>th</a:t>
            </a:r>
            <a:r>
              <a:rPr lang="en-GB" b="1" dirty="0">
                <a:latin typeface="Helvetica" pitchFamily="2" charset="0"/>
              </a:rPr>
              <a:t> Annual Congress</a:t>
            </a:r>
            <a:endParaRPr lang="en-GB" dirty="0">
              <a:latin typeface="Helvetica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solidFill>
            <a:srgbClr val="EC631D"/>
          </a:solidFill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56BFFA-5970-0549-AD7D-F418709ADCBD}"/>
              </a:ext>
            </a:extLst>
          </p:cNvPr>
          <p:cNvSpPr/>
          <p:nvPr userDrawn="1"/>
        </p:nvSpPr>
        <p:spPr>
          <a:xfrm>
            <a:off x="0" y="0"/>
            <a:ext cx="12192000" cy="607784"/>
          </a:xfrm>
          <a:prstGeom prst="rect">
            <a:avLst/>
          </a:prstGeom>
          <a:solidFill>
            <a:srgbClr val="1E2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13F44F51-6D9D-844B-8756-517FB83678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81192" y="95914"/>
            <a:ext cx="931517" cy="4451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handle/10665/43737" TargetMode="External"/><Relationship Id="rId2" Type="http://schemas.openxmlformats.org/officeDocument/2006/relationships/hyperlink" Target="https://www.cdc.gov/nutrition/infantandtoddlernutrition/foods-and-drinks/when-to-introduce-solid-foods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5B8A-A886-C3E9-CCE1-92BCECAE1664}"/>
              </a:ext>
            </a:extLst>
          </p:cNvPr>
          <p:cNvSpPr txBox="1">
            <a:spLocks/>
          </p:cNvSpPr>
          <p:nvPr/>
        </p:nvSpPr>
        <p:spPr>
          <a:xfrm>
            <a:off x="581191" y="1020431"/>
            <a:ext cx="10993549" cy="14750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Insert title of the presentation</a:t>
            </a:r>
            <a:endParaRPr lang="en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0DE185-3F3C-B1E7-9866-51D0AB54EBAA}"/>
              </a:ext>
            </a:extLst>
          </p:cNvPr>
          <p:cNvSpPr txBox="1">
            <a:spLocks/>
          </p:cNvSpPr>
          <p:nvPr/>
        </p:nvSpPr>
        <p:spPr>
          <a:xfrm>
            <a:off x="474267" y="1172831"/>
            <a:ext cx="11400031" cy="22655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>
                <a:solidFill>
                  <a:srgbClr val="000000"/>
                </a:solidFill>
                <a:latin typeface="Calibri"/>
                <a:cs typeface="Calibri"/>
              </a:rPr>
              <a:t>Determinants of Infants’ Readiness Transitioning To Eating Solids: A Systematic Review</a:t>
            </a:r>
            <a:endParaRPr lang="en-US" dirty="0"/>
          </a:p>
          <a:p>
            <a:endParaRPr lang="en-US" sz="4800" dirty="0">
              <a:solidFill>
                <a:srgbClr val="EC631D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CEDE85E-B994-8961-4475-A294E9810A3A}"/>
              </a:ext>
            </a:extLst>
          </p:cNvPr>
          <p:cNvSpPr txBox="1">
            <a:spLocks/>
          </p:cNvSpPr>
          <p:nvPr/>
        </p:nvSpPr>
        <p:spPr>
          <a:xfrm>
            <a:off x="303407" y="5254310"/>
            <a:ext cx="10993546" cy="59032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None/>
              <a:defRPr/>
            </a:pPr>
            <a:r>
              <a:rPr lang="en-US" sz="2000" dirty="0">
                <a:solidFill>
                  <a:srgbClr val="EC4400"/>
                </a:solidFill>
              </a:rPr>
              <a:t>Dr. Michelle </a:t>
            </a:r>
            <a:r>
              <a:rPr lang="en-US" sz="2000" dirty="0" err="1">
                <a:solidFill>
                  <a:srgbClr val="EC4400"/>
                </a:solidFill>
              </a:rPr>
              <a:t>McInerney</a:t>
            </a:r>
            <a:endParaRPr lang="en-US" sz="2000" dirty="0">
              <a:solidFill>
                <a:srgbClr val="EC4400"/>
              </a:solidFill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r>
              <a:rPr lang="en-US" sz="2000" dirty="0">
                <a:solidFill>
                  <a:srgbClr val="EC4400"/>
                </a:solidFill>
              </a:rPr>
              <a:t>Dr.  Amanda Khamis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r>
              <a:rPr lang="en-US" sz="2000" dirty="0">
                <a:solidFill>
                  <a:srgbClr val="EC4400"/>
                </a:solidFill>
              </a:rPr>
              <a:t>Dr. Katherine Sanchez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r>
              <a:rPr lang="en-US" sz="2000" dirty="0">
                <a:solidFill>
                  <a:srgbClr val="EC4400"/>
                </a:solidFill>
              </a:rPr>
              <a:t>Ms. Lisa </a:t>
            </a:r>
            <a:r>
              <a:rPr lang="en-US" sz="2000" dirty="0" err="1">
                <a:solidFill>
                  <a:srgbClr val="EC4400"/>
                </a:solidFill>
              </a:rPr>
              <a:t>Gielis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SzTx/>
              <a:buNone/>
              <a:defRPr/>
            </a:pPr>
            <a:endParaRPr lang="en-US" sz="2000" dirty="0">
              <a:solidFill>
                <a:srgbClr val="EC44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FF7BB-39EA-463C-AA85-6B2C0578A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291" y="5363382"/>
            <a:ext cx="1549480" cy="7683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D8903-28A1-4151-A632-8568D3357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303" y="5338140"/>
            <a:ext cx="1352621" cy="694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D39535-A520-4341-B446-5F7EAED2C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093" y="5342647"/>
            <a:ext cx="1438377" cy="1003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C1A0A7-4223-4989-BCAD-0C9A65EEB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418" y="5363382"/>
            <a:ext cx="1352620" cy="7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D8F8-394E-1441-932C-06BDA2BD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Background</a:t>
            </a:r>
            <a:endParaRPr lang="en-FR" dirty="0" err="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0D8117-B062-B524-94F2-0C782E4F84D4}"/>
              </a:ext>
            </a:extLst>
          </p:cNvPr>
          <p:cNvSpPr txBox="1">
            <a:spLocks/>
          </p:cNvSpPr>
          <p:nvPr/>
        </p:nvSpPr>
        <p:spPr>
          <a:xfrm>
            <a:off x="2991556" y="1712213"/>
            <a:ext cx="8613954" cy="484663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35665" indent="-135665">
              <a:buFont typeface="Symbol" pitchFamily="2" charset="2"/>
              <a:buChar char=""/>
            </a:pPr>
            <a:r>
              <a:rPr lang="en-AU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Variability in what is recommended to parents in practice </a:t>
            </a: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regarding optimal transitioning to eating solids from Paediatricians, Allied Health Clinicians, Nursing etc.   </a:t>
            </a:r>
          </a:p>
          <a:p>
            <a:pPr lvl="0"/>
            <a:r>
              <a:rPr lang="en-AU" sz="1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</a:p>
          <a:p>
            <a:pPr lvl="0" algn="ctr"/>
            <a:r>
              <a:rPr lang="en-AU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en-AU" sz="24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Leads to sub-optimal infant care +</a:t>
            </a:r>
          </a:p>
          <a:p>
            <a:pPr lvl="0" algn="ctr"/>
            <a:r>
              <a:rPr lang="en-AU" sz="24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Reduced health outcomes</a:t>
            </a:r>
          </a:p>
          <a:p>
            <a:pPr marL="180887" indent="-180887">
              <a:buFont typeface="Arial" panose="020B0604020202020204" pitchFamily="34" charset="0"/>
              <a:buChar char="•"/>
            </a:pPr>
            <a:endParaRPr lang="en-AU" sz="1200" b="1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887" indent="-18088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Parents experience stress and frustration </a:t>
            </a: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with mixed messages regarding guidelines and recommendations.</a:t>
            </a:r>
          </a:p>
          <a:p>
            <a:pPr>
              <a:spcBef>
                <a:spcPts val="600"/>
              </a:spcBef>
            </a:pPr>
            <a:r>
              <a:rPr lang="en-AU" sz="11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80887" indent="-180887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Minimal empirical research on </a:t>
            </a: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behaviours that are thought to indicate readiness.</a:t>
            </a:r>
          </a:p>
          <a:p>
            <a:endParaRPr lang="en-FR" sz="2000" cap="none" dirty="0">
              <a:solidFill>
                <a:srgbClr val="1E2057"/>
              </a:solidFill>
            </a:endParaRPr>
          </a:p>
        </p:txBody>
      </p:sp>
      <p:pic>
        <p:nvPicPr>
          <p:cNvPr id="5" name="Picture 4" descr="A baby being fed by a spoon&#10;&#10;Description automatically generated">
            <a:extLst>
              <a:ext uri="{FF2B5EF4-FFF2-40B4-BE49-F238E27FC236}">
                <a16:creationId xmlns:a16="http://schemas.microsoft.com/office/drawing/2014/main" id="{5FE9B827-78F7-1F50-3862-60ECA8395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2246489"/>
            <a:ext cx="2514600" cy="31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7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E2FCCD-E828-2476-C1F0-4672645E9563}"/>
              </a:ext>
            </a:extLst>
          </p:cNvPr>
          <p:cNvSpPr/>
          <p:nvPr/>
        </p:nvSpPr>
        <p:spPr>
          <a:xfrm>
            <a:off x="-1" y="609600"/>
            <a:ext cx="6876789" cy="6248401"/>
          </a:xfrm>
          <a:prstGeom prst="rect">
            <a:avLst/>
          </a:prstGeom>
          <a:solidFill>
            <a:srgbClr val="EC63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710" indent="-287710">
              <a:spcBef>
                <a:spcPts val="600"/>
              </a:spcBef>
              <a:buAutoNum type="arabicPeriod"/>
            </a:pPr>
            <a:endParaRPr lang="en-US" sz="2800" dirty="0"/>
          </a:p>
          <a:p>
            <a:pPr marL="287710" indent="-287710">
              <a:spcBef>
                <a:spcPts val="600"/>
              </a:spcBef>
              <a:buAutoNum type="arabicPeriod"/>
            </a:pPr>
            <a:r>
              <a:rPr lang="en-US" sz="2800" dirty="0"/>
              <a:t>What are the developmental behaviours that indicate readiness of an infant to transition to eating solids?</a:t>
            </a:r>
          </a:p>
          <a:p>
            <a:pPr marL="287710" indent="-287710">
              <a:spcBef>
                <a:spcPts val="600"/>
              </a:spcBef>
              <a:buAutoNum type="arabicPeriod"/>
            </a:pPr>
            <a:r>
              <a:rPr lang="en-US" sz="2800" dirty="0"/>
              <a:t>Are developmental behaviors that indicate readiness aimed at a body functions and structures (BFS)-level, activity- level, or participation-level of health?</a:t>
            </a:r>
          </a:p>
          <a:p>
            <a:pPr marL="287710" indent="-287710">
              <a:spcBef>
                <a:spcPts val="600"/>
              </a:spcBef>
              <a:buAutoNum type="arabicPeriod"/>
            </a:pPr>
            <a:r>
              <a:rPr lang="en-US" sz="2800" dirty="0"/>
              <a:t>What is the level of evidence to support each?</a:t>
            </a:r>
          </a:p>
          <a:p>
            <a:pPr marL="287710" indent="-287710">
              <a:spcBef>
                <a:spcPts val="600"/>
              </a:spcBef>
              <a:buAutoNum type="arabicPeriod"/>
            </a:pPr>
            <a:r>
              <a:rPr lang="en-US" sz="2800" dirty="0"/>
              <a:t>What are external influences on transitioning period?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3F0ECE-F9F7-3054-0229-976DF4E06E26}"/>
              </a:ext>
            </a:extLst>
          </p:cNvPr>
          <p:cNvSpPr txBox="1">
            <a:spLocks/>
          </p:cNvSpPr>
          <p:nvPr/>
        </p:nvSpPr>
        <p:spPr>
          <a:xfrm>
            <a:off x="306816" y="609600"/>
            <a:ext cx="6369557" cy="53700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/>
              <a:t>Research questions</a:t>
            </a:r>
            <a:endParaRPr lang="en-FR" sz="3600" b="1" dirty="0"/>
          </a:p>
        </p:txBody>
      </p:sp>
      <p:sp>
        <p:nvSpPr>
          <p:cNvPr id="11" name="Google Shape;23;p5">
            <a:extLst>
              <a:ext uri="{FF2B5EF4-FFF2-40B4-BE49-F238E27FC236}">
                <a16:creationId xmlns:a16="http://schemas.microsoft.com/office/drawing/2014/main" id="{3B9519ED-A5B6-7EF9-9C06-C4D2B350FBF8}"/>
              </a:ext>
            </a:extLst>
          </p:cNvPr>
          <p:cNvSpPr txBox="1">
            <a:spLocks/>
          </p:cNvSpPr>
          <p:nvPr/>
        </p:nvSpPr>
        <p:spPr>
          <a:xfrm>
            <a:off x="6876789" y="851769"/>
            <a:ext cx="5424144" cy="6105967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306000" marR="0" lvl="0" indent="-3060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kern="1200" cap="none">
                <a:solidFill>
                  <a:srgbClr val="0033FF"/>
                </a:solidFill>
                <a:latin typeface="+mj-lt"/>
                <a:ea typeface="Bitter"/>
                <a:cs typeface="Bitter"/>
                <a:sym typeface="Bitter"/>
              </a:defRPr>
            </a:lvl1pPr>
            <a:lvl2pPr marL="630000" marR="0" lvl="1" indent="-30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00" marR="0" lvl="2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42000" marR="0" lvl="3" indent="-234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02000" marR="0" lvl="4" indent="-234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0000" marR="0" lvl="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00000" marR="0" lvl="6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00000" marR="0" lvl="7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00000" marR="0" lvl="8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Picture</a:t>
            </a:r>
          </a:p>
        </p:txBody>
      </p:sp>
      <p:pic>
        <p:nvPicPr>
          <p:cNvPr id="5" name="Picture 4" descr="A baby eating with a spoon&#10;&#10;Description automatically generated">
            <a:extLst>
              <a:ext uri="{FF2B5EF4-FFF2-40B4-BE49-F238E27FC236}">
                <a16:creationId xmlns:a16="http://schemas.microsoft.com/office/drawing/2014/main" id="{9742BF77-2DB5-5DE6-E660-322949D28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0" y="2099732"/>
            <a:ext cx="4094718" cy="32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7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49D9AC-9AB8-4428-AEDF-FB2DDB09B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856257"/>
              </p:ext>
            </p:extLst>
          </p:nvPr>
        </p:nvGraphicFramePr>
        <p:xfrm>
          <a:off x="1290181" y="719666"/>
          <a:ext cx="10471759" cy="599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8BA9B2-EAE0-4C0F-B410-A884AA554C4B}"/>
              </a:ext>
            </a:extLst>
          </p:cNvPr>
          <p:cNvSpPr txBox="1"/>
          <p:nvPr/>
        </p:nvSpPr>
        <p:spPr>
          <a:xfrm rot="16200000">
            <a:off x="-1423792" y="3294801"/>
            <a:ext cx="3707707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53210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3F0ECE-F9F7-3054-0229-976DF4E06E26}"/>
              </a:ext>
            </a:extLst>
          </p:cNvPr>
          <p:cNvSpPr txBox="1">
            <a:spLocks/>
          </p:cNvSpPr>
          <p:nvPr/>
        </p:nvSpPr>
        <p:spPr>
          <a:xfrm>
            <a:off x="5921320" y="832917"/>
            <a:ext cx="6096000" cy="48037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i="1" u="sng" dirty="0">
                <a:solidFill>
                  <a:srgbClr val="0070C0"/>
                </a:solidFill>
              </a:rPr>
              <a:t>     SUMMARY OF FINDINGS</a:t>
            </a:r>
          </a:p>
          <a:p>
            <a:pPr algn="l"/>
            <a:endParaRPr lang="en-US" sz="2400" b="1" i="1" u="sng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tx1"/>
                </a:solidFill>
              </a:rPr>
              <a:t>1,805 TITLES          252 FULL TEXTS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tx1"/>
                </a:solidFill>
              </a:rPr>
              <a:t>N=4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tx1"/>
                </a:solidFill>
              </a:rPr>
              <a:t>17 developmental </a:t>
            </a:r>
            <a:r>
              <a:rPr lang="en-US" sz="2400" b="1" i="1" dirty="0" err="1">
                <a:solidFill>
                  <a:schemeClr val="tx1"/>
                </a:solidFill>
              </a:rPr>
              <a:t>behaviours</a:t>
            </a:r>
            <a:r>
              <a:rPr lang="en-US" sz="2400" b="1" i="1" dirty="0">
                <a:solidFill>
                  <a:schemeClr val="tx1"/>
                </a:solidFill>
              </a:rPr>
              <a:t>: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tx1"/>
                </a:solidFill>
              </a:rPr>
              <a:t>Gagging, choking to self-feeding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tx1"/>
                </a:solidFill>
              </a:rPr>
              <a:t>Targeted mostly a BFS-level of health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tx1"/>
                </a:solidFill>
              </a:rPr>
              <a:t>+ Range of external influences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tx1"/>
                </a:solidFill>
              </a:rPr>
              <a:t>Cross-sectional survey design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sz="24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en-US" sz="2400" b="1" i="1" dirty="0">
                <a:solidFill>
                  <a:schemeClr val="tx1"/>
                </a:solidFill>
              </a:rPr>
              <a:t>Risk of bias high (3/4 studies)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sz="2000" b="1" i="1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Ø"/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1" name="Google Shape;23;p5">
            <a:extLst>
              <a:ext uri="{FF2B5EF4-FFF2-40B4-BE49-F238E27FC236}">
                <a16:creationId xmlns:a16="http://schemas.microsoft.com/office/drawing/2014/main" id="{3B9519ED-A5B6-7EF9-9C06-C4D2B350FBF8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6096000" cy="624840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>
            <a:solidFill>
              <a:srgbClr val="1E2057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lvl1pPr marL="306000" marR="0" lvl="0" indent="-30600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kern="1200" cap="none">
                <a:solidFill>
                  <a:srgbClr val="0033FF"/>
                </a:solidFill>
                <a:latin typeface="+mj-lt"/>
                <a:ea typeface="Bitter"/>
                <a:cs typeface="Bitter"/>
                <a:sym typeface="Bitter"/>
              </a:defRPr>
            </a:lvl1pPr>
            <a:lvl2pPr marL="630000" marR="0" lvl="1" indent="-306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0000" marR="0" lvl="2" indent="-270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42000" marR="0" lvl="3" indent="-234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02000" marR="0" lvl="4" indent="-2340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00000" marR="0" lvl="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00000" marR="0" lvl="6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00000" marR="0" lvl="7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00000" marR="0" lvl="8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Picture</a:t>
            </a:r>
          </a:p>
        </p:txBody>
      </p:sp>
      <p:pic>
        <p:nvPicPr>
          <p:cNvPr id="3" name="Picture 2" descr="A diagram of records&#10;&#10;Description automatically generated">
            <a:extLst>
              <a:ext uri="{FF2B5EF4-FFF2-40B4-BE49-F238E27FC236}">
                <a16:creationId xmlns:a16="http://schemas.microsoft.com/office/drawing/2014/main" id="{E06B2759-7255-3835-85A9-E7AC1D75E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82" y="611328"/>
            <a:ext cx="6096000" cy="624667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E3FFC2A2-0E69-4C96-983E-9DA22F77B663}"/>
              </a:ext>
            </a:extLst>
          </p:cNvPr>
          <p:cNvSpPr/>
          <p:nvPr/>
        </p:nvSpPr>
        <p:spPr>
          <a:xfrm>
            <a:off x="8417490" y="1678488"/>
            <a:ext cx="28809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90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58314B-5BBB-C450-FF7A-014307FD9740}"/>
              </a:ext>
            </a:extLst>
          </p:cNvPr>
          <p:cNvSpPr txBox="1"/>
          <p:nvPr/>
        </p:nvSpPr>
        <p:spPr>
          <a:xfrm>
            <a:off x="4894729" y="-11116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FC855D-D7BA-B9DC-316B-21D84BBA36E0}"/>
              </a:ext>
            </a:extLst>
          </p:cNvPr>
          <p:cNvSpPr txBox="1">
            <a:spLocks/>
          </p:cNvSpPr>
          <p:nvPr/>
        </p:nvSpPr>
        <p:spPr>
          <a:xfrm>
            <a:off x="177989" y="706666"/>
            <a:ext cx="11296834" cy="22561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u="sng" cap="none" dirty="0">
                <a:solidFill>
                  <a:srgbClr val="1E2057"/>
                </a:solidFill>
              </a:rPr>
              <a:t>Conclusion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800" cap="none" dirty="0">
                <a:solidFill>
                  <a:srgbClr val="1E2057"/>
                </a:solidFill>
              </a:rPr>
              <a:t>Few heterogenous studies with high risk of bias and less than optimal design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800" cap="none" dirty="0">
                <a:solidFill>
                  <a:srgbClr val="1E2057"/>
                </a:solidFill>
              </a:rPr>
              <a:t>None of readiness behaviours identified = adequately evaluated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800" cap="none" dirty="0">
                <a:solidFill>
                  <a:srgbClr val="1E2057"/>
                </a:solidFill>
              </a:rPr>
              <a:t>Very low-level of evidence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4800" cap="none" dirty="0">
                <a:solidFill>
                  <a:srgbClr val="1E2057"/>
                </a:solidFill>
              </a:rPr>
              <a:t>Further research is needed</a:t>
            </a:r>
          </a:p>
          <a:p>
            <a:pPr marL="685800" indent="-685800">
              <a:buFont typeface="Wingdings" pitchFamily="2" charset="2"/>
              <a:buChar char="v"/>
            </a:pPr>
            <a:endParaRPr lang="en-US" sz="4800" cap="none" dirty="0">
              <a:solidFill>
                <a:srgbClr val="1E2057"/>
              </a:solidFill>
            </a:endParaRPr>
          </a:p>
          <a:p>
            <a:pPr marL="685800" indent="-685800">
              <a:buFont typeface="Wingdings" pitchFamily="2" charset="2"/>
              <a:buChar char="v"/>
            </a:pPr>
            <a:endParaRPr lang="en-US" sz="4800" cap="none" dirty="0">
              <a:solidFill>
                <a:srgbClr val="1E2057"/>
              </a:solidFill>
            </a:endParaRPr>
          </a:p>
          <a:p>
            <a:pPr marL="685800" indent="-685800">
              <a:buFont typeface="Wingdings" pitchFamily="2" charset="2"/>
              <a:buChar char="v"/>
            </a:pPr>
            <a:endParaRPr lang="en-US" sz="4800" cap="none" dirty="0">
              <a:solidFill>
                <a:srgbClr val="1E2057"/>
              </a:solidFill>
            </a:endParaRPr>
          </a:p>
          <a:p>
            <a:pPr marL="685800" indent="-685800">
              <a:buFont typeface="Wingdings" pitchFamily="2" charset="2"/>
              <a:buChar char="v"/>
            </a:pPr>
            <a:endParaRPr lang="en-US" sz="4800" cap="none" dirty="0">
              <a:solidFill>
                <a:srgbClr val="1E2057"/>
              </a:solidFill>
            </a:endParaRPr>
          </a:p>
          <a:p>
            <a:pPr marL="255743" indent="-255743">
              <a:buFont typeface="Wingdings" pitchFamily="2" charset="2"/>
              <a:buChar char="v"/>
            </a:pPr>
            <a:r>
              <a:rPr lang="en-AU" sz="3200" b="1" dirty="0">
                <a:ea typeface="Calibri" panose="020F0502020204030204" pitchFamily="34" charset="0"/>
                <a:cs typeface="Helvetica" panose="020B0604020202020204" pitchFamily="34" charset="0"/>
              </a:rPr>
              <a:t>FEW STUDIES</a:t>
            </a:r>
            <a:endParaRPr lang="en-A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887" indent="-180887">
              <a:buFont typeface="Wingdings" pitchFamily="2" charset="2"/>
              <a:buChar char="Ø"/>
            </a:pPr>
            <a:r>
              <a:rPr lang="en-AU" sz="3200" dirty="0">
                <a:ea typeface="Calibri" panose="020F0502020204030204" pitchFamily="34" charset="0"/>
                <a:cs typeface="Times New Roman" panose="02020603050405020304" pitchFamily="18" charset="0"/>
              </a:rPr>
              <a:t>Heterogenous &amp; lack of definitions</a:t>
            </a:r>
          </a:p>
          <a:p>
            <a:pPr marL="180887" indent="-180887">
              <a:buFont typeface="Wingdings" pitchFamily="2" charset="2"/>
              <a:buChar char="Ø"/>
            </a:pPr>
            <a:r>
              <a:rPr lang="en-AU" sz="3200" dirty="0">
                <a:ea typeface="Calibri" panose="020F0502020204030204" pitchFamily="34" charset="0"/>
                <a:cs typeface="Times New Roman" panose="02020603050405020304" pitchFamily="18" charset="0"/>
              </a:rPr>
              <a:t>Cross-sectional survey designs</a:t>
            </a:r>
          </a:p>
          <a:p>
            <a:pPr marL="180887" indent="-180887">
              <a:buFont typeface="Wingdings" pitchFamily="2" charset="2"/>
              <a:buChar char="Ø"/>
            </a:pPr>
            <a:r>
              <a:rPr lang="en-AU" sz="3200" dirty="0">
                <a:ea typeface="Calibri" panose="020F0502020204030204" pitchFamily="34" charset="0"/>
                <a:cs typeface="Times New Roman" panose="02020603050405020304" pitchFamily="18" charset="0"/>
              </a:rPr>
              <a:t>High-level of bias.</a:t>
            </a:r>
          </a:p>
          <a:p>
            <a:pPr marL="180887" indent="-180887">
              <a:buFont typeface="Wingdings" pitchFamily="2" charset="2"/>
              <a:buChar char="Ø"/>
            </a:pPr>
            <a:endParaRPr lang="en-A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5743" indent="-255743">
              <a:buFont typeface="Wingdings" pitchFamily="2" charset="2"/>
              <a:buChar char="v"/>
            </a:pPr>
            <a:r>
              <a:rPr lang="en-A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READINESS SIGNS</a:t>
            </a:r>
          </a:p>
          <a:p>
            <a:pPr marL="180887" indent="-180887">
              <a:buFont typeface="Wingdings" pitchFamily="2" charset="2"/>
              <a:buChar char="Ø"/>
            </a:pPr>
            <a:r>
              <a:rPr lang="en-AU" sz="3200" dirty="0">
                <a:ea typeface="Calibri" panose="020F0502020204030204" pitchFamily="34" charset="0"/>
                <a:cs typeface="Times New Roman" panose="02020603050405020304" pitchFamily="18" charset="0"/>
              </a:rPr>
              <a:t>17 developmental behavioural indictors of readiness in four studies = complex developmental process!</a:t>
            </a:r>
          </a:p>
          <a:p>
            <a:pPr marL="180887" indent="-180887">
              <a:buFont typeface="Wingdings" pitchFamily="2" charset="2"/>
              <a:buChar char="Ø"/>
            </a:pPr>
            <a:r>
              <a:rPr lang="en-A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None of readiness behaviours have been adequately evaluated and are therefore not well-supported by evidence!</a:t>
            </a:r>
          </a:p>
          <a:p>
            <a:endParaRPr lang="en-A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5743" indent="-255743">
              <a:buFont typeface="Wingdings" pitchFamily="2" charset="2"/>
              <a:buChar char="v"/>
            </a:pPr>
            <a:r>
              <a:rPr lang="en-A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VERY- LOW LEVEL EVIDENCE</a:t>
            </a:r>
          </a:p>
          <a:p>
            <a:pPr marL="361773" lvl="1" indent="-180887">
              <a:buFont typeface="Wingdings" pitchFamily="2" charset="2"/>
              <a:buChar char="Ø"/>
            </a:pPr>
            <a:r>
              <a:rPr lang="en-AU" sz="3200" dirty="0">
                <a:ea typeface="Calibri" panose="020F0502020204030204" pitchFamily="34" charset="0"/>
                <a:cs typeface="Times New Roman" panose="02020603050405020304" pitchFamily="18" charset="0"/>
              </a:rPr>
              <a:t>Over-reliance on these developmental behaviours as indicators may:</a:t>
            </a:r>
          </a:p>
          <a:p>
            <a:pPr marL="286918" lvl="1" indent="-180887">
              <a:buFont typeface="Wingdings" pitchFamily="2" charset="2"/>
              <a:buChar char="Ø"/>
            </a:pPr>
            <a:r>
              <a:rPr lang="en-AU" sz="3200" dirty="0">
                <a:ea typeface="Calibri" panose="020F0502020204030204" pitchFamily="34" charset="0"/>
                <a:cs typeface="Times New Roman" panose="02020603050405020304" pitchFamily="18" charset="0"/>
              </a:rPr>
              <a:t>Delay transition to solids</a:t>
            </a:r>
          </a:p>
          <a:p>
            <a:pPr marL="685800" indent="-685800">
              <a:buFont typeface="Wingdings" pitchFamily="2" charset="2"/>
              <a:buChar char="v"/>
            </a:pPr>
            <a:endParaRPr lang="en-US" sz="4800" cap="none" dirty="0">
              <a:solidFill>
                <a:srgbClr val="1E2057"/>
              </a:solidFill>
            </a:endParaRPr>
          </a:p>
          <a:p>
            <a:endParaRPr lang="en-FR" sz="4800" cap="none" dirty="0">
              <a:solidFill>
                <a:srgbClr val="1E2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58314B-5BBB-C450-FF7A-014307FD9740}"/>
              </a:ext>
            </a:extLst>
          </p:cNvPr>
          <p:cNvSpPr txBox="1"/>
          <p:nvPr/>
        </p:nvSpPr>
        <p:spPr>
          <a:xfrm>
            <a:off x="4894729" y="-11116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DCEA1B-4D67-1BD7-5A45-695FBC51FEA3}"/>
              </a:ext>
            </a:extLst>
          </p:cNvPr>
          <p:cNvSpPr txBox="1">
            <a:spLocks/>
          </p:cNvSpPr>
          <p:nvPr/>
        </p:nvSpPr>
        <p:spPr>
          <a:xfrm>
            <a:off x="0" y="552488"/>
            <a:ext cx="11727140" cy="48514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cap="none" dirty="0"/>
              <a:t>REFERENCES</a:t>
            </a:r>
          </a:p>
          <a:p>
            <a:pPr marL="113053" indent="-11305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ea typeface="Times New Roman" panose="02020603050405020304" pitchFamily="18" charset="0"/>
              </a:rPr>
              <a:t>Centre for Disease Control and Prevention. (2021). </a:t>
            </a:r>
            <a:r>
              <a:rPr lang="en-AU" sz="1600" i="1" dirty="0">
                <a:ea typeface="Times New Roman" panose="02020603050405020304" pitchFamily="18" charset="0"/>
              </a:rPr>
              <a:t>When, what, and how to introduce solid foods.</a:t>
            </a:r>
            <a:r>
              <a:rPr lang="en-AU" sz="1600" dirty="0">
                <a:ea typeface="Times New Roman" panose="02020603050405020304" pitchFamily="18" charset="0"/>
              </a:rPr>
              <a:t> </a:t>
            </a:r>
            <a:r>
              <a:rPr lang="en-AU" sz="1600" u="sng" dirty="0">
                <a:ea typeface="Yu Mincho" panose="02020400000000000000" pitchFamily="18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https://www.cdc.gov/nutrition/infantandtoddlernutrition/foods-and-drinks/when-to-introduce-solid-foods.html</a:t>
            </a:r>
            <a:r>
              <a:rPr lang="en-AU" sz="1600" dirty="0">
                <a:ea typeface="Yu Mincho" panose="02020400000000000000" pitchFamily="18" charset="-128"/>
              </a:rPr>
              <a:t>.</a:t>
            </a:r>
          </a:p>
          <a:p>
            <a:pPr marL="113053" indent="-11305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 err="1"/>
              <a:t>Koletzko</a:t>
            </a:r>
            <a:r>
              <a:rPr lang="en-AU" sz="1600" dirty="0"/>
              <a:t> B, Hirsch NL, Jewell JM, Dos Santos Q, Breda J, </a:t>
            </a:r>
            <a:r>
              <a:rPr lang="en-AU" sz="1600" dirty="0" err="1"/>
              <a:t>Fewtrell</a:t>
            </a:r>
            <a:r>
              <a:rPr lang="en-AU" sz="1600" dirty="0"/>
              <a:t> M, We       </a:t>
            </a:r>
            <a:r>
              <a:rPr lang="en-AU" sz="1600" dirty="0" err="1"/>
              <a:t>ber</a:t>
            </a:r>
            <a:r>
              <a:rPr lang="en-AU" sz="1600" dirty="0"/>
              <a:t> MW. National Recommendations for Infant and Young Child Feeding in the World Health Organization European Region. J </a:t>
            </a:r>
            <a:r>
              <a:rPr lang="en-AU" sz="1600" dirty="0" err="1"/>
              <a:t>Pediatr</a:t>
            </a:r>
            <a:r>
              <a:rPr lang="en-AU" sz="1600" dirty="0"/>
              <a:t> Gastroenterol </a:t>
            </a:r>
            <a:r>
              <a:rPr lang="en-AU" sz="1600" dirty="0" err="1"/>
              <a:t>Nutr</a:t>
            </a:r>
            <a:r>
              <a:rPr lang="en-AU" sz="1600" dirty="0"/>
              <a:t>. 2020 Nov;71(5):672-678. </a:t>
            </a:r>
            <a:r>
              <a:rPr lang="en-AU" sz="1600" dirty="0" err="1"/>
              <a:t>doi</a:t>
            </a:r>
            <a:r>
              <a:rPr lang="en-AU" sz="1600" dirty="0"/>
              <a:t>: 10.1097/MPG.0000000000002912. PMID: 33093377; PMCID: PMC7575031.</a:t>
            </a:r>
            <a:endParaRPr lang="en-AU" sz="1600" b="1" dirty="0">
              <a:ea typeface="Times New Roman" panose="02020603050405020304" pitchFamily="18" charset="0"/>
            </a:endParaRPr>
          </a:p>
          <a:p>
            <a:pPr marL="113053" indent="-11305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National Health &amp; Medical Research Council. (2013). Eat for health: Infant feeding guidelines information for health workers summary: A summary. https://</a:t>
            </a:r>
            <a:r>
              <a:rPr lang="en-AU" sz="1600" dirty="0" err="1"/>
              <a:t>www.nhmrc.gov.au</a:t>
            </a:r>
            <a:r>
              <a:rPr lang="en-AU" sz="1600" dirty="0"/>
              <a:t>/about-us/publications/infant-feeding-guidelines- information-health-workers. </a:t>
            </a:r>
          </a:p>
          <a:p>
            <a:pPr marL="113053" indent="-11305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Schwartz, C., </a:t>
            </a:r>
            <a:r>
              <a:rPr lang="en-AU" sz="1600" dirty="0" err="1"/>
              <a:t>Madrelle</a:t>
            </a:r>
            <a:r>
              <a:rPr lang="en-AU" sz="1600" dirty="0"/>
              <a:t>, J., </a:t>
            </a:r>
            <a:r>
              <a:rPr lang="en-AU" sz="1600" dirty="0" err="1"/>
              <a:t>Vereijken</a:t>
            </a:r>
            <a:r>
              <a:rPr lang="en-AU" sz="1600" dirty="0"/>
              <a:t>, C. M. J. L., </a:t>
            </a:r>
            <a:r>
              <a:rPr lang="en-AU" sz="1600" dirty="0" err="1"/>
              <a:t>Weenen</a:t>
            </a:r>
            <a:r>
              <a:rPr lang="en-AU" sz="1600" dirty="0"/>
              <a:t>, H., Nicklaus, S., &amp; Hetherington, M. M. (2013). Complementary feeding and “donner les bases du </a:t>
            </a:r>
            <a:r>
              <a:rPr lang="en-AU" sz="1600" dirty="0" err="1"/>
              <a:t>goût</a:t>
            </a:r>
            <a:r>
              <a:rPr lang="en-AU" sz="1600" dirty="0"/>
              <a:t>” (providing the foundation of taste). A qualitative approach to understand weaning practices, attitudes and experiences by French mothers. Appetite, 71, 321–331. https://</a:t>
            </a:r>
            <a:r>
              <a:rPr lang="en-AU" sz="1600" dirty="0" err="1"/>
              <a:t>doi.org</a:t>
            </a:r>
            <a:r>
              <a:rPr lang="en-AU" sz="1600" dirty="0"/>
              <a:t>/10.1016/j.appet.2013.08.022 </a:t>
            </a:r>
          </a:p>
          <a:p>
            <a:pPr marL="113053" indent="-11305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Scientific Advisory Committee on Nutrition (SACN).(2018). Feeding in the first year of life. https://</a:t>
            </a:r>
            <a:r>
              <a:rPr lang="en-AU" sz="1600" dirty="0" err="1"/>
              <a:t>www.gov.uk</a:t>
            </a:r>
            <a:r>
              <a:rPr lang="en-AU" sz="1600" dirty="0"/>
              <a:t>/government/publications/feeding-in-the-first-year-of-life-</a:t>
            </a:r>
            <a:r>
              <a:rPr lang="en-AU" sz="1600" dirty="0" err="1"/>
              <a:t>sacn</a:t>
            </a:r>
            <a:r>
              <a:rPr lang="en-AU" sz="1600" dirty="0"/>
              <a:t>- report. </a:t>
            </a:r>
          </a:p>
          <a:p>
            <a:pPr marL="113053" indent="-11305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World Health Organization. (2021). Infant and young child feeding. https://</a:t>
            </a:r>
            <a:r>
              <a:rPr lang="en-AU" sz="1600" dirty="0" err="1"/>
              <a:t>www.who.int</a:t>
            </a:r>
            <a:r>
              <a:rPr lang="en-AU" sz="1600" dirty="0"/>
              <a:t>/news-room/fact-sheets/detail/infant-and-young-child-feeding. </a:t>
            </a:r>
          </a:p>
          <a:p>
            <a:pPr marL="113053" indent="-11305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World Health Organization. (‎2007)‎. International classification of functioning, disability and health: </a:t>
            </a:r>
            <a:r>
              <a:rPr lang="en-AU" sz="1600" dirty="0" err="1"/>
              <a:t>childrenand</a:t>
            </a:r>
            <a:r>
              <a:rPr lang="en-AU" sz="1600" dirty="0"/>
              <a:t> youth version: ICF-CY.  World Health organization. </a:t>
            </a:r>
            <a:r>
              <a:rPr lang="en-AU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https://apps.who.int/iris/handle/10665/43737</a:t>
            </a:r>
            <a:endParaRPr lang="en-AU" sz="1600" dirty="0"/>
          </a:p>
          <a:p>
            <a:endParaRPr lang="en-US" sz="1200" cap="none" dirty="0"/>
          </a:p>
          <a:p>
            <a:endParaRPr lang="en-FR" sz="1100" cap="none" dirty="0"/>
          </a:p>
        </p:txBody>
      </p:sp>
    </p:spTree>
    <p:extLst>
      <p:ext uri="{BB962C8B-B14F-4D97-AF65-F5344CB8AC3E}">
        <p14:creationId xmlns:p14="http://schemas.microsoft.com/office/powerpoint/2010/main" val="341024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653DBF-BBB4-DF58-A218-5329A53CB2CE}"/>
              </a:ext>
            </a:extLst>
          </p:cNvPr>
          <p:cNvSpPr txBox="1"/>
          <p:nvPr/>
        </p:nvSpPr>
        <p:spPr>
          <a:xfrm>
            <a:off x="2329135" y="2635622"/>
            <a:ext cx="7533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THANK YOU FOR LISTENING </a:t>
            </a:r>
            <a:r>
              <a:rPr lang="en-US" sz="3600" b="1" dirty="0">
                <a:sym typeface="Wingdings" pitchFamily="2" charset="2"/>
              </a:rPr>
              <a:t>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3882046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{7A6FE53B-9236-8940-8FDD-366C952E8CC2}tf10001070</Template>
  <TotalTime>1179</TotalTime>
  <Words>845</Words>
  <Application>Microsoft Office PowerPoint</Application>
  <PresentationFormat>Widescreen</PresentationFormat>
  <Paragraphs>92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Yu Mincho</vt:lpstr>
      <vt:lpstr>Arial</vt:lpstr>
      <vt:lpstr>Bitter</vt:lpstr>
      <vt:lpstr>Calibri</vt:lpstr>
      <vt:lpstr>Gill Sans MT</vt:lpstr>
      <vt:lpstr>Helvetica</vt:lpstr>
      <vt:lpstr>Symbol</vt:lpstr>
      <vt:lpstr>Times New Roman</vt:lpstr>
      <vt:lpstr>Wingdings</vt:lpstr>
      <vt:lpstr>Wingdings 2</vt:lpstr>
      <vt:lpstr>Dividend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Franck Grosset</dc:creator>
  <cp:lastModifiedBy>Michelle</cp:lastModifiedBy>
  <cp:revision>28</cp:revision>
  <dcterms:created xsi:type="dcterms:W3CDTF">2023-07-19T21:26:01Z</dcterms:created>
  <dcterms:modified xsi:type="dcterms:W3CDTF">2023-11-29T18:20:47Z</dcterms:modified>
</cp:coreProperties>
</file>