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2"/>
  </p:notesMasterIdLst>
  <p:sldIdLst>
    <p:sldId id="551" r:id="rId2"/>
    <p:sldId id="564" r:id="rId3"/>
    <p:sldId id="552" r:id="rId4"/>
    <p:sldId id="566" r:id="rId5"/>
    <p:sldId id="553" r:id="rId6"/>
    <p:sldId id="555" r:id="rId7"/>
    <p:sldId id="558" r:id="rId8"/>
    <p:sldId id="559" r:id="rId9"/>
    <p:sldId id="560" r:id="rId10"/>
    <p:sldId id="5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urtin, Coziana" initials="CC" lastIdx="1" clrIdx="0">
    <p:extLst>
      <p:ext uri="{19B8F6BF-5375-455C-9EA6-DF929625EA0E}">
        <p15:presenceInfo xmlns:p15="http://schemas.microsoft.com/office/powerpoint/2012/main" userId="S::rmhacci@ucl.ac.uk::dad60cea-adff-47eb-a00e-dd5fdf2b4692" providerId="AD"/>
      </p:ext>
    </p:extLst>
  </p:cmAuthor>
  <p:cmAuthor id="2" name="Coziana Ciurtin" initials="CC [2]" lastIdx="3" clrIdx="1">
    <p:extLst>
      <p:ext uri="{19B8F6BF-5375-455C-9EA6-DF929625EA0E}">
        <p15:presenceInfo xmlns:p15="http://schemas.microsoft.com/office/powerpoint/2012/main" userId="93f2d2487f3e38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19A"/>
    <a:srgbClr val="FF4F1C"/>
    <a:srgbClr val="1A4DE8"/>
    <a:srgbClr val="9736D9"/>
    <a:srgbClr val="1D2EE3"/>
    <a:srgbClr val="82FA6C"/>
    <a:srgbClr val="F1FA84"/>
    <a:srgbClr val="FAD685"/>
    <a:srgbClr val="ADFF8B"/>
    <a:srgbClr val="E3F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1D6920-E80B-4314-8C49-4401C8081825}" v="1" dt="2023-03-27T21:13:06.893"/>
  </p1510:revLst>
</p1510:revInfo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78" autoAdjust="0"/>
    <p:restoredTop sz="94607"/>
  </p:normalViewPr>
  <p:slideViewPr>
    <p:cSldViewPr snapToGrid="0" snapToObjects="1">
      <p:cViewPr varScale="1">
        <p:scale>
          <a:sx n="99" d="100"/>
          <a:sy n="99" d="100"/>
        </p:scale>
        <p:origin x="388" y="1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ziana Ciurtin" userId="93f2d2487f3e3837" providerId="LiveId" clId="{8A1D6920-E80B-4314-8C49-4401C8081825}"/>
    <pc:docChg chg="addSld modSld">
      <pc:chgData name="Coziana Ciurtin" userId="93f2d2487f3e3837" providerId="LiveId" clId="{8A1D6920-E80B-4314-8C49-4401C8081825}" dt="2023-03-27T21:13:25.348" v="3" actId="14100"/>
      <pc:docMkLst>
        <pc:docMk/>
      </pc:docMkLst>
      <pc:sldChg chg="addSp modSp new mod">
        <pc:chgData name="Coziana Ciurtin" userId="93f2d2487f3e3837" providerId="LiveId" clId="{8A1D6920-E80B-4314-8C49-4401C8081825}" dt="2023-03-27T21:13:25.348" v="3" actId="14100"/>
        <pc:sldMkLst>
          <pc:docMk/>
          <pc:sldMk cId="1293406258" sldId="566"/>
        </pc:sldMkLst>
        <pc:picChg chg="add mod">
          <ac:chgData name="Coziana Ciurtin" userId="93f2d2487f3e3837" providerId="LiveId" clId="{8A1D6920-E80B-4314-8C49-4401C8081825}" dt="2023-03-27T21:13:25.348" v="3" actId="14100"/>
          <ac:picMkLst>
            <pc:docMk/>
            <pc:sldMk cId="1293406258" sldId="566"/>
            <ac:picMk id="4" creationId="{A18C2F1D-1C00-079E-9217-7C324C49AFF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8A4DB-5347-6741-A642-1933757D8CD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8CE4E-B2BA-B441-80A8-4FBE1710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8CE4E-B2BA-B441-80A8-4FBE1710EC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03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6890-CEB4-4C4B-A375-D3840F711AC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AFB7-82ED-324B-9276-E83619924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0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6890-CEB4-4C4B-A375-D3840F711AC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AFB7-82ED-324B-9276-E83619924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7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6890-CEB4-4C4B-A375-D3840F711AC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AFB7-82ED-324B-9276-E83619924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72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i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26291"/>
            <a:ext cx="4629150" cy="4993416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26291"/>
            <a:ext cx="2949178" cy="499341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500778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-2117"/>
            <a:ext cx="9144000" cy="988484"/>
            <a:chOff x="0" y="-1588"/>
            <a:chExt cx="9144000" cy="741363"/>
          </a:xfrm>
          <a:solidFill>
            <a:srgbClr val="D6D2C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007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  <a:noFill/>
          </p:spPr>
        </p:pic>
      </p:grp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1" y="288001"/>
            <a:ext cx="5488958" cy="39072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100" baseline="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buNone/>
              <a:defRPr sz="1100">
                <a:solidFill>
                  <a:schemeClr val="bg1"/>
                </a:solidFill>
              </a:defRPr>
            </a:lvl2pPr>
            <a:lvl3pPr marL="0" indent="0">
              <a:buNone/>
              <a:defRPr sz="1100">
                <a:solidFill>
                  <a:schemeClr val="tx1"/>
                </a:solidFill>
              </a:defRPr>
            </a:lvl3pPr>
            <a:lvl4pPr marL="0" indent="0">
              <a:buNone/>
              <a:defRPr sz="1100">
                <a:solidFill>
                  <a:schemeClr val="tx1"/>
                </a:solidFill>
              </a:defRPr>
            </a:lvl4pPr>
            <a:lvl5pPr marL="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FACULTY, SCHOOL, DEPARTMENT OR INSTITUTE NAME HERE</a:t>
            </a:r>
          </a:p>
          <a:p>
            <a:pPr lvl="1"/>
            <a:r>
              <a:rPr lang="en-US" dirty="0"/>
              <a:t>SECOND TIER INFORMATION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233901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6890-CEB4-4C4B-A375-D3840F711AC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AFB7-82ED-324B-9276-E83619924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3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6890-CEB4-4C4B-A375-D3840F711AC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AFB7-82ED-324B-9276-E83619924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1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6890-CEB4-4C4B-A375-D3840F711AC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AFB7-82ED-324B-9276-E83619924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1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6890-CEB4-4C4B-A375-D3840F711AC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AFB7-82ED-324B-9276-E83619924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3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6890-CEB4-4C4B-A375-D3840F711AC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AFB7-82ED-324B-9276-E83619924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6890-CEB4-4C4B-A375-D3840F711AC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AFB7-82ED-324B-9276-E83619924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7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6890-CEB4-4C4B-A375-D3840F711AC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AFB7-82ED-324B-9276-E83619924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3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6890-CEB4-4C4B-A375-D3840F711AC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AFB7-82ED-324B-9276-E83619924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1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06890-CEB4-4C4B-A375-D3840F711AC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BAFB7-82ED-324B-9276-E83619924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2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orms.office.com/r/5NdjPmeM6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7"/>
          <p:cNvSpPr txBox="1">
            <a:spLocks/>
          </p:cNvSpPr>
          <p:nvPr/>
        </p:nvSpPr>
        <p:spPr>
          <a:xfrm>
            <a:off x="2171700" y="3816353"/>
            <a:ext cx="4800600" cy="13144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FABFB3-4D0D-414A-B8D2-A1BD17ABEDE9}"/>
              </a:ext>
            </a:extLst>
          </p:cNvPr>
          <p:cNvGrpSpPr/>
          <p:nvPr/>
        </p:nvGrpSpPr>
        <p:grpSpPr>
          <a:xfrm>
            <a:off x="-77346" y="2513"/>
            <a:ext cx="9221345" cy="829393"/>
            <a:chOff x="-102312" y="-10273"/>
            <a:chExt cx="9246525" cy="88118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41" t="46898"/>
            <a:stretch/>
          </p:blipFill>
          <p:spPr bwMode="auto">
            <a:xfrm>
              <a:off x="-102312" y="-10273"/>
              <a:ext cx="9246525" cy="881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5FA942E-247D-7F42-B6F4-E4AD43EA9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57" y="30823"/>
              <a:ext cx="781534" cy="7920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575C25E-9B48-CA4F-AB34-A5347121B1FB}"/>
              </a:ext>
            </a:extLst>
          </p:cNvPr>
          <p:cNvGrpSpPr>
            <a:grpSpLocks noChangeAspect="1"/>
          </p:cNvGrpSpPr>
          <p:nvPr/>
        </p:nvGrpSpPr>
        <p:grpSpPr>
          <a:xfrm>
            <a:off x="307209" y="6164741"/>
            <a:ext cx="8419470" cy="660885"/>
            <a:chOff x="-173853" y="5956149"/>
            <a:chExt cx="9414359" cy="73897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C1B3852-6574-5C48-AC73-183768E13F8E}"/>
                </a:ext>
              </a:extLst>
            </p:cNvPr>
            <p:cNvGrpSpPr/>
            <p:nvPr/>
          </p:nvGrpSpPr>
          <p:grpSpPr>
            <a:xfrm>
              <a:off x="-173853" y="5978603"/>
              <a:ext cx="9414359" cy="716525"/>
              <a:chOff x="-40041" y="5978603"/>
              <a:chExt cx="9414359" cy="716525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5961203D-CFDF-7C48-BAFE-BE4C97B79ADA}"/>
                  </a:ext>
                </a:extLst>
              </p:cNvPr>
              <p:cNvGrpSpPr/>
              <p:nvPr/>
            </p:nvGrpSpPr>
            <p:grpSpPr>
              <a:xfrm>
                <a:off x="-40041" y="5978603"/>
                <a:ext cx="7644962" cy="716525"/>
                <a:chOff x="-64444" y="5978603"/>
                <a:chExt cx="7644962" cy="716525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589B730A-F52C-A54D-9000-4231B3F0F0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3219" y="6058822"/>
                  <a:ext cx="3111915" cy="434546"/>
                </a:xfrm>
                <a:prstGeom prst="rect">
                  <a:avLst/>
                </a:prstGeom>
              </p:spPr>
            </p:pic>
            <p:pic>
              <p:nvPicPr>
                <p:cNvPr id="30" name="Picture 13" descr="GOS logo">
                  <a:extLst>
                    <a:ext uri="{FF2B5EF4-FFF2-40B4-BE49-F238E27FC236}">
                      <a16:creationId xmlns:a16="http://schemas.microsoft.com/office/drawing/2014/main" id="{0F845266-EB1D-E44F-B735-AEB72161E1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99633" y="5978603"/>
                  <a:ext cx="1695293" cy="5949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0" descr="III_Symposium_ programme_final.tiff">
                  <a:extLst>
                    <a:ext uri="{FF2B5EF4-FFF2-40B4-BE49-F238E27FC236}">
                      <a16:creationId xmlns:a16="http://schemas.microsoft.com/office/drawing/2014/main" id="{6A2F8471-87AA-144B-AD30-38908139F7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20159" y="6344164"/>
                  <a:ext cx="1060359" cy="350964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2E2F4223-CF28-0349-A86E-0034C54FEC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-64444" y="5979341"/>
                  <a:ext cx="1238631" cy="593511"/>
                </a:xfrm>
                <a:prstGeom prst="rect">
                  <a:avLst/>
                </a:prstGeom>
              </p:spPr>
            </p:pic>
          </p:grp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DCCF1CA-AD5A-6E4A-99D1-9A1D5AC0F6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83002" y="5979341"/>
                <a:ext cx="1191316" cy="608678"/>
              </a:xfrm>
              <a:prstGeom prst="rect">
                <a:avLst/>
              </a:prstGeom>
            </p:spPr>
          </p:pic>
        </p:grpSp>
        <p:pic>
          <p:nvPicPr>
            <p:cNvPr id="26" name="Picture 25" descr="https://www.nihr.ac.uk/about-us/images/Branding/NIHR_Logo%20COL%20small.jpg">
              <a:extLst>
                <a:ext uri="{FF2B5EF4-FFF2-40B4-BE49-F238E27FC236}">
                  <a16:creationId xmlns:a16="http://schemas.microsoft.com/office/drawing/2014/main" id="{440542F8-74A4-5D40-B477-ACCB7CE85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7742" y="5956149"/>
              <a:ext cx="1514002" cy="2760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8" name="Picture 2" descr="Image result for lupus uk logo">
            <a:extLst>
              <a:ext uri="{FF2B5EF4-FFF2-40B4-BE49-F238E27FC236}">
                <a16:creationId xmlns:a16="http://schemas.microsoft.com/office/drawing/2014/main" id="{16E7A1C9-9759-427E-1E2D-467552582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20244" r="6383" b="19770"/>
          <a:stretch/>
        </p:blipFill>
        <p:spPr bwMode="auto">
          <a:xfrm>
            <a:off x="7617616" y="6087701"/>
            <a:ext cx="1152705" cy="74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4644B4-FEA2-0259-E382-0806ACD3C8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840052"/>
            <a:ext cx="9143999" cy="41568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5C19608-56AA-9C7D-F926-0EAEC8C28383}"/>
              </a:ext>
            </a:extLst>
          </p:cNvPr>
          <p:cNvSpPr txBox="1"/>
          <p:nvPr/>
        </p:nvSpPr>
        <p:spPr>
          <a:xfrm>
            <a:off x="323591" y="4297869"/>
            <a:ext cx="8419470" cy="1569660"/>
          </a:xfrm>
          <a:prstGeom prst="rect">
            <a:avLst/>
          </a:prstGeom>
          <a:solidFill>
            <a:schemeClr val="bg1">
              <a:lumMod val="65000"/>
              <a:tint val="66000"/>
              <a:satMod val="160000"/>
              <a:alpha val="6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CVD-risk assessment in</a:t>
            </a:r>
            <a:r>
              <a:rPr lang="en-GB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JSLE</a:t>
            </a:r>
            <a:endParaRPr lang="en-GB" sz="2400" b="1" i="1" dirty="0">
              <a:latin typeface="Arial" panose="020B0604020202020204" pitchFamily="34" charset="0"/>
            </a:endParaRPr>
          </a:p>
          <a:p>
            <a:pPr algn="ctr"/>
            <a:r>
              <a:rPr lang="en-GB" b="1" i="1" dirty="0" err="1">
                <a:latin typeface="Arial" panose="020B0604020202020204" pitchFamily="34" charset="0"/>
              </a:rPr>
              <a:t>Dr.</a:t>
            </a:r>
            <a:r>
              <a:rPr lang="en-GB" b="1" i="1" dirty="0">
                <a:latin typeface="Arial" panose="020B0604020202020204" pitchFamily="34" charset="0"/>
              </a:rPr>
              <a:t> Coziana Ciurtin</a:t>
            </a:r>
          </a:p>
          <a:p>
            <a:pPr algn="ctr"/>
            <a:r>
              <a:rPr lang="en-GB" b="1" i="1" dirty="0">
                <a:latin typeface="Arial" panose="020B0604020202020204" pitchFamily="34" charset="0"/>
              </a:rPr>
              <a:t>University College London </a:t>
            </a:r>
          </a:p>
          <a:p>
            <a:pPr algn="ctr"/>
            <a:endParaRPr lang="en-GB" b="1" i="1" dirty="0">
              <a:latin typeface="Arial" panose="020B0604020202020204" pitchFamily="34" charset="0"/>
            </a:endParaRPr>
          </a:p>
          <a:p>
            <a:pPr algn="ctr"/>
            <a:r>
              <a:rPr lang="en-GB" b="1" i="1" dirty="0">
                <a:latin typeface="Arial" panose="020B0604020202020204" pitchFamily="34" charset="0"/>
              </a:rPr>
              <a:t>In collaboration with PReS Lupus Working Party and CARRA</a:t>
            </a:r>
          </a:p>
        </p:txBody>
      </p:sp>
    </p:spTree>
    <p:extLst>
      <p:ext uri="{BB962C8B-B14F-4D97-AF65-F5344CB8AC3E}">
        <p14:creationId xmlns:p14="http://schemas.microsoft.com/office/powerpoint/2010/main" val="312557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3FCE-D0D4-DA6F-696F-2A1EC5FCF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latin typeface="+mn-lt"/>
              </a:rPr>
              <a:t>How can you get involved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DB5AA-55D7-C764-3254-F2EFD3973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4486"/>
            <a:ext cx="7886700" cy="480055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GB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By completing/disseminating the </a:t>
            </a:r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Survey link: 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https://forms.office.com/r/5NdjPmeM6Z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8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Junior faculty: 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provide help with literature review 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formulation of provisionary recommendations for Delphi rounds 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data collection for a multi-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centre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observational study of CVD-risk outcomes in JSLE </a:t>
            </a:r>
          </a:p>
          <a:p>
            <a:endParaRPr lang="en-US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Senior faculty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take part in the International Task Force/steering committee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articipate in Delphi rounds and Consensus meeting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oversee data collection for an observational study of CVD-risk outcomes in JSLE </a:t>
            </a:r>
            <a:endParaRPr lang="en-GB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If interested, please contact c.ciurtin@ucl.ac.uk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E0A4DB-6BF1-7452-FA97-9BAE286812BE}"/>
              </a:ext>
            </a:extLst>
          </p:cNvPr>
          <p:cNvGrpSpPr/>
          <p:nvPr/>
        </p:nvGrpSpPr>
        <p:grpSpPr>
          <a:xfrm>
            <a:off x="-77346" y="2513"/>
            <a:ext cx="9221345" cy="829393"/>
            <a:chOff x="-102312" y="-10273"/>
            <a:chExt cx="9246525" cy="88118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A74BC20F-3446-9572-A1A2-C6935DE63A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41" t="46898"/>
            <a:stretch/>
          </p:blipFill>
          <p:spPr bwMode="auto">
            <a:xfrm>
              <a:off x="-102312" y="-10273"/>
              <a:ext cx="9246525" cy="881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AB799DB-4885-C602-8521-9D5B85FC1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57" y="30823"/>
              <a:ext cx="781534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35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A84714-0B41-E1F2-1FF0-41EF200FE690}"/>
              </a:ext>
            </a:extLst>
          </p:cNvPr>
          <p:cNvGrpSpPr/>
          <p:nvPr/>
        </p:nvGrpSpPr>
        <p:grpSpPr>
          <a:xfrm>
            <a:off x="-77346" y="2513"/>
            <a:ext cx="9221345" cy="829393"/>
            <a:chOff x="-102312" y="-10273"/>
            <a:chExt cx="9246525" cy="8811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6D816D0-163A-9FB8-E2A5-CAEBC367FA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41" t="46898"/>
            <a:stretch/>
          </p:blipFill>
          <p:spPr bwMode="auto">
            <a:xfrm>
              <a:off x="-102312" y="-10273"/>
              <a:ext cx="9246525" cy="881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42C1D18-4C7A-51E3-FB94-865653B8F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57" y="30823"/>
              <a:ext cx="781534" cy="792000"/>
            </a:xfrm>
            <a:prstGeom prst="rect">
              <a:avLst/>
            </a:prstGeom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8E005D6-55F0-15FB-0ADA-6A61C00DB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8BAF38-DA2B-819B-95DF-D27E89F00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10" y="870587"/>
            <a:ext cx="8832895" cy="5768471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en-GB" b="1" dirty="0"/>
          </a:p>
          <a:p>
            <a:pPr marL="0" indent="0">
              <a:spcBef>
                <a:spcPts val="0"/>
              </a:spcBef>
              <a:buNone/>
            </a:pPr>
            <a:r>
              <a:rPr lang="en-GB" b="1" dirty="0"/>
              <a:t>Project hypotheses:</a:t>
            </a:r>
          </a:p>
          <a:p>
            <a:pPr marL="0" indent="0">
              <a:spcBef>
                <a:spcPts val="0"/>
              </a:spcBef>
              <a:buNone/>
            </a:pPr>
            <a:endParaRPr lang="en-GB" b="1" dirty="0"/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GB" dirty="0"/>
              <a:t>Patient/disease determinants influence CVD-risk profiles in JSLE patients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GB" dirty="0"/>
              <a:t>CVD-risk tailored management strategies are required to improve long term outcomes 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b="1" dirty="0"/>
              <a:t>Aims:</a:t>
            </a:r>
          </a:p>
          <a:p>
            <a:pPr marL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dirty="0"/>
              <a:t>Survey to investigate how CVD-risk in JSLE is assessed by paediatric rheumatologists</a:t>
            </a:r>
          </a:p>
          <a:p>
            <a:pPr marL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Literature review </a:t>
            </a:r>
            <a:r>
              <a:rPr lang="en-GB" dirty="0">
                <a:ea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GB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CVD-risk factors prevalence/management in JSLE/</a:t>
            </a:r>
            <a:r>
              <a:rPr lang="en-GB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aSLE</a:t>
            </a:r>
            <a:endParaRPr lang="en-GB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Multi-centre observational study in JSLE to assess prevalence of traditional CVD-risk factors</a:t>
            </a:r>
          </a:p>
          <a:p>
            <a:pPr marL="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Force to formulate p</a:t>
            </a:r>
            <a:r>
              <a:rPr lang="en-GB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rovisional principles/recommendations for CVD-risk assessment</a:t>
            </a:r>
          </a:p>
          <a:p>
            <a:pPr marL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Clr>
                <a:srgbClr val="505050"/>
              </a:buClr>
              <a:buSzPts val="1150"/>
            </a:pPr>
            <a:r>
              <a:rPr lang="en-GB" dirty="0"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onsensus meeting to vote on proposed recommendations for CVD-risk assessment in JSLE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10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BA372-4C7C-BE75-A523-B869423C7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03" y="681037"/>
            <a:ext cx="7886700" cy="1325563"/>
          </a:xfrm>
        </p:spPr>
        <p:txBody>
          <a:bodyPr/>
          <a:lstStyle/>
          <a:p>
            <a:br>
              <a:rPr lang="en-GB" b="1" dirty="0"/>
            </a:br>
            <a:r>
              <a:rPr lang="en-GB" b="1" dirty="0"/>
              <a:t>Survey – launched live July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C0899-70A8-7475-A984-A75EC75C4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Scope:</a:t>
            </a:r>
          </a:p>
          <a:p>
            <a:pPr marL="0" indent="0">
              <a:buNone/>
            </a:pPr>
            <a:endParaRPr lang="en-GB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GB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to determine existing practices amongst paediatric/adolescent rheumatologists regarding cardio-vascular risk assessment in childhood onset or juvenile systemic lupus erythematosus (</a:t>
            </a:r>
            <a:r>
              <a:rPr lang="en-GB" dirty="0">
                <a:solidFill>
                  <a:srgbClr val="000000"/>
                </a:solidFill>
                <a:latin typeface="Segoe UI" panose="020B0502040204020203" pitchFamily="34" charset="0"/>
              </a:rPr>
              <a:t>JSLE)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2BBD92-D8DB-75A5-E9AA-E32FF1B02F9E}"/>
              </a:ext>
            </a:extLst>
          </p:cNvPr>
          <p:cNvGrpSpPr/>
          <p:nvPr/>
        </p:nvGrpSpPr>
        <p:grpSpPr>
          <a:xfrm>
            <a:off x="-77346" y="2513"/>
            <a:ext cx="9221345" cy="829393"/>
            <a:chOff x="-102312" y="-10273"/>
            <a:chExt cx="9246525" cy="88118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128D636C-84F4-A815-B43F-456601C917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41" t="46898"/>
            <a:stretch/>
          </p:blipFill>
          <p:spPr bwMode="auto">
            <a:xfrm>
              <a:off x="-102312" y="-10273"/>
              <a:ext cx="9246525" cy="881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DA1D95-A137-C201-819B-9606D461D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57" y="30823"/>
              <a:ext cx="781534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730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37AC-505B-1556-316E-0D31A3B64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9AB0C-2839-0885-A5C1-6FB653828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C2F1D-1C00-079E-9217-7C324C49AF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66" t="14811" r="27842" b="12419"/>
          <a:stretch/>
        </p:blipFill>
        <p:spPr>
          <a:xfrm>
            <a:off x="544749" y="-212501"/>
            <a:ext cx="7886700" cy="702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06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A7D1B-EC16-33FD-F020-D4FDD7F9D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B409DA-1CDD-4008-A443-3613E795A0D5}"/>
              </a:ext>
            </a:extLst>
          </p:cNvPr>
          <p:cNvGrpSpPr/>
          <p:nvPr/>
        </p:nvGrpSpPr>
        <p:grpSpPr>
          <a:xfrm>
            <a:off x="-77346" y="2513"/>
            <a:ext cx="9221345" cy="829393"/>
            <a:chOff x="-102312" y="-10273"/>
            <a:chExt cx="9246525" cy="88118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3D62320-5583-3023-0B36-7E2ADFAB18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41" t="46898"/>
            <a:stretch/>
          </p:blipFill>
          <p:spPr bwMode="auto">
            <a:xfrm>
              <a:off x="-102312" y="-10273"/>
              <a:ext cx="9246525" cy="881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5BC4F8-E7D9-6CB1-689D-FE62DCE38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57" y="30823"/>
              <a:ext cx="781534" cy="7920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DA6DA18-F68B-FD78-CEA6-B16B85A564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81" t="33487" r="20581" b="13201"/>
          <a:stretch/>
        </p:blipFill>
        <p:spPr>
          <a:xfrm>
            <a:off x="3857222" y="3658741"/>
            <a:ext cx="5151549" cy="299963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76514B4-9CF1-F074-F600-A4B1CE478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8429" t="27895" r="32537" b="7583"/>
          <a:stretch/>
        </p:blipFill>
        <p:spPr>
          <a:xfrm>
            <a:off x="373488" y="958097"/>
            <a:ext cx="4095926" cy="3593206"/>
          </a:xfr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7EF8F34-0E75-23E9-5639-2F8CBA8FEDDE}"/>
              </a:ext>
            </a:extLst>
          </p:cNvPr>
          <p:cNvSpPr/>
          <p:nvPr/>
        </p:nvSpPr>
        <p:spPr>
          <a:xfrm>
            <a:off x="1416676" y="251138"/>
            <a:ext cx="5351172" cy="3863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Examples of questions/responses</a:t>
            </a:r>
          </a:p>
        </p:txBody>
      </p:sp>
    </p:spTree>
    <p:extLst>
      <p:ext uri="{BB962C8B-B14F-4D97-AF65-F5344CB8AC3E}">
        <p14:creationId xmlns:p14="http://schemas.microsoft.com/office/powerpoint/2010/main" val="2850685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C0E75-193B-AEDE-F4D6-3359F749C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46" y="2696592"/>
            <a:ext cx="3183496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1800" b="0" i="0" dirty="0">
                <a:solidFill>
                  <a:srgbClr val="212121"/>
                </a:solidFill>
                <a:effectLst/>
                <a:latin typeface="+mn-lt"/>
              </a:rPr>
              <a:t>In your opinion, how important are the following factors in appreciating the CVR </a:t>
            </a:r>
            <a:r>
              <a:rPr lang="en-GB" sz="1800" b="1" i="0" dirty="0">
                <a:solidFill>
                  <a:srgbClr val="212121"/>
                </a:solidFill>
                <a:effectLst/>
                <a:latin typeface="+mn-lt"/>
              </a:rPr>
              <a:t>in young people in general population </a:t>
            </a:r>
            <a:r>
              <a:rPr lang="en-GB" sz="1800" b="0" i="0" dirty="0">
                <a:solidFill>
                  <a:srgbClr val="212121"/>
                </a:solidFill>
                <a:effectLst/>
                <a:latin typeface="+mn-lt"/>
              </a:rPr>
              <a:t>(i.e. up to 30 years of age)?</a:t>
            </a:r>
            <a:endParaRPr lang="en-GB" sz="1800" dirty="0"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39C051-D740-C5BC-5DA4-BB82F7C82BF7}"/>
              </a:ext>
            </a:extLst>
          </p:cNvPr>
          <p:cNvGrpSpPr/>
          <p:nvPr/>
        </p:nvGrpSpPr>
        <p:grpSpPr>
          <a:xfrm>
            <a:off x="-77346" y="2513"/>
            <a:ext cx="9221345" cy="829393"/>
            <a:chOff x="-102312" y="-10273"/>
            <a:chExt cx="9246525" cy="88118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E0B7BBEF-D280-1A83-E2E0-00AB17E79B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41" t="46898"/>
            <a:stretch/>
          </p:blipFill>
          <p:spPr bwMode="auto">
            <a:xfrm>
              <a:off x="-102312" y="-10273"/>
              <a:ext cx="9246525" cy="881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F2E2DA2-4CD6-FB17-14D0-7EB5977D8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57" y="30823"/>
              <a:ext cx="781534" cy="7920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1DF73D1-FD72-873F-A772-4FED9A9202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06" t="28620" r="25563" b="4921"/>
          <a:stretch/>
        </p:blipFill>
        <p:spPr>
          <a:xfrm>
            <a:off x="3606084" y="161633"/>
            <a:ext cx="5196626" cy="4051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B592D7-6255-7BD5-06A9-09AE91FA70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605" t="25334" r="21408" b="30827"/>
          <a:stretch/>
        </p:blipFill>
        <p:spPr>
          <a:xfrm>
            <a:off x="3606084" y="4212934"/>
            <a:ext cx="5576552" cy="267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8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9972A-C4A1-BA30-FC43-1581A5832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3D90DA-FB1C-D7FC-F022-EE620B645085}"/>
              </a:ext>
            </a:extLst>
          </p:cNvPr>
          <p:cNvGrpSpPr/>
          <p:nvPr/>
        </p:nvGrpSpPr>
        <p:grpSpPr>
          <a:xfrm>
            <a:off x="-77346" y="2513"/>
            <a:ext cx="9221345" cy="829393"/>
            <a:chOff x="-102312" y="-10273"/>
            <a:chExt cx="9246525" cy="88118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A9F47160-7D19-6DBD-DCBA-FE349994BF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41" t="46898"/>
            <a:stretch/>
          </p:blipFill>
          <p:spPr bwMode="auto">
            <a:xfrm>
              <a:off x="-102312" y="-10273"/>
              <a:ext cx="9246525" cy="881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ED01E4-5E49-8F3E-0379-50CE90E9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57" y="30823"/>
              <a:ext cx="781534" cy="7920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97551B-A964-B498-C204-BB269345B2B4}"/>
              </a:ext>
            </a:extLst>
          </p:cNvPr>
          <p:cNvGrpSpPr/>
          <p:nvPr/>
        </p:nvGrpSpPr>
        <p:grpSpPr>
          <a:xfrm>
            <a:off x="1563102" y="275972"/>
            <a:ext cx="6639058" cy="6582028"/>
            <a:chOff x="1500390" y="218017"/>
            <a:chExt cx="5582990" cy="57706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7C460F2-14FE-D9AC-0108-126EC47E3D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311" t="26798" r="21407" b="4102"/>
            <a:stretch/>
          </p:blipFill>
          <p:spPr>
            <a:xfrm>
              <a:off x="1500390" y="218017"/>
              <a:ext cx="5512157" cy="421231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6D31EE-9AD6-81A7-0C2F-1085EBC101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0070" t="36637" r="20563" b="37800"/>
            <a:stretch/>
          </p:blipFill>
          <p:spPr>
            <a:xfrm>
              <a:off x="1654934" y="4430332"/>
              <a:ext cx="5428446" cy="1558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5329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56A25C-5F06-A4CE-E33F-5592E36CF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69" t="26798" r="18592" b="7060"/>
          <a:stretch/>
        </p:blipFill>
        <p:spPr>
          <a:xfrm>
            <a:off x="794184" y="1081825"/>
            <a:ext cx="7692994" cy="536405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A429796-98DD-6455-EB39-495A130DE8EA}"/>
              </a:ext>
            </a:extLst>
          </p:cNvPr>
          <p:cNvGrpSpPr/>
          <p:nvPr/>
        </p:nvGrpSpPr>
        <p:grpSpPr>
          <a:xfrm>
            <a:off x="-77346" y="2513"/>
            <a:ext cx="9221345" cy="829393"/>
            <a:chOff x="-102312" y="-10273"/>
            <a:chExt cx="9246525" cy="88118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0004D46B-56AF-6DDE-0CE0-DC57900D1C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41" t="46898"/>
            <a:stretch/>
          </p:blipFill>
          <p:spPr bwMode="auto">
            <a:xfrm>
              <a:off x="-102312" y="-10273"/>
              <a:ext cx="9246525" cy="881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8CA6FD-1E34-BB62-9DF4-A42D16B82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57" y="30823"/>
              <a:ext cx="781534" cy="792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5751A8A-7654-A794-3F59-E3E6A3F4C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106" y="-493657"/>
            <a:ext cx="7886700" cy="1325563"/>
          </a:xfrm>
        </p:spPr>
        <p:txBody>
          <a:bodyPr>
            <a:normAutofit/>
          </a:bodyPr>
          <a:lstStyle/>
          <a:p>
            <a:br>
              <a:rPr lang="en-GB" dirty="0"/>
            </a:br>
            <a:r>
              <a:rPr lang="en-GB" sz="1800" b="0" i="0" dirty="0">
                <a:solidFill>
                  <a:schemeClr val="bg1"/>
                </a:solidFill>
                <a:effectLst/>
                <a:latin typeface="+mn-lt"/>
              </a:rPr>
              <a:t>If JSLE patients are found with an increase CVR (in the opinion of their clinician), which treatment options would you recommend?</a:t>
            </a:r>
            <a:endParaRPr lang="en-GB" sz="1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9814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59FEE-2E8F-E806-1B64-D13E904AF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42" y="413921"/>
            <a:ext cx="7886700" cy="1325563"/>
          </a:xfrm>
        </p:spPr>
        <p:txBody>
          <a:bodyPr>
            <a:normAutofit/>
          </a:bodyPr>
          <a:lstStyle/>
          <a:p>
            <a:br>
              <a:rPr lang="en-GB" sz="2800" b="1" dirty="0">
                <a:latin typeface="+mn-lt"/>
              </a:rPr>
            </a:br>
            <a:br>
              <a:rPr lang="en-GB" sz="2800" b="1" dirty="0">
                <a:latin typeface="+mn-lt"/>
              </a:rPr>
            </a:br>
            <a:r>
              <a:rPr lang="en-GB" sz="2800" b="1" dirty="0">
                <a:latin typeface="+mn-lt"/>
              </a:rPr>
              <a:t>Future 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E6DF1-4B43-1132-DD8F-EC558A631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89" y="1719330"/>
            <a:ext cx="8879983" cy="4522027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1800" dirty="0"/>
              <a:t>Improve participation to survey (through PReS/CARRA dissemination)</a:t>
            </a:r>
          </a:p>
          <a:p>
            <a:pPr>
              <a:lnSpc>
                <a:spcPct val="160000"/>
              </a:lnSpc>
            </a:pPr>
            <a:r>
              <a:rPr lang="en-GB" sz="1800" dirty="0"/>
              <a:t>Survey data analysis and publication (with PReS Lupus Working Party/CARRA)</a:t>
            </a:r>
          </a:p>
          <a:p>
            <a:pPr>
              <a:lnSpc>
                <a:spcPct val="16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1800" dirty="0"/>
              <a:t>Based on the survey results, design a multi-centre observational JSLE study of CVD-risk outcomes routinely captured in clinics</a:t>
            </a:r>
          </a:p>
          <a:p>
            <a:pPr>
              <a:lnSpc>
                <a:spcPct val="160000"/>
              </a:lnSpc>
            </a:pPr>
            <a:r>
              <a:rPr lang="en-GB" sz="1800" dirty="0"/>
              <a:t>Task Force/Delphi rounds with international experts to propose CVD-risk management recommendations in JSLE – </a:t>
            </a:r>
            <a:r>
              <a:rPr lang="en-GB" sz="1800" i="1" dirty="0"/>
              <a:t>funding will be explored </a:t>
            </a:r>
          </a:p>
          <a:p>
            <a:pPr>
              <a:lnSpc>
                <a:spcPct val="160000"/>
              </a:lnSpc>
            </a:pPr>
            <a:r>
              <a:rPr lang="en-GB" sz="1800" dirty="0"/>
              <a:t>Explore/validate a potential CVD-risk score/tool in a global JSLE cohort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37DFA7-8D29-68CC-0E42-4C308E6EC4B7}"/>
              </a:ext>
            </a:extLst>
          </p:cNvPr>
          <p:cNvGrpSpPr/>
          <p:nvPr/>
        </p:nvGrpSpPr>
        <p:grpSpPr>
          <a:xfrm>
            <a:off x="-77346" y="2513"/>
            <a:ext cx="9221345" cy="829393"/>
            <a:chOff x="-102312" y="-10273"/>
            <a:chExt cx="9246525" cy="88118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96B9F052-3500-7807-C2F3-C3B9B6EEB0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41" t="46898"/>
            <a:stretch/>
          </p:blipFill>
          <p:spPr bwMode="auto">
            <a:xfrm>
              <a:off x="-102312" y="-10273"/>
              <a:ext cx="9246525" cy="881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E8D0EE-DF53-CBAA-4522-CB1196AD2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57" y="30823"/>
              <a:ext cx="781534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4434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31344</TotalTime>
  <Words>382</Words>
  <Application>Microsoft Office PowerPoint</Application>
  <PresentationFormat>On-screen Show (4:3)</PresentationFormat>
  <Paragraphs>57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Times New Roman</vt:lpstr>
      <vt:lpstr>Office Theme</vt:lpstr>
      <vt:lpstr>PowerPoint Presentation</vt:lpstr>
      <vt:lpstr>PowerPoint Presentation</vt:lpstr>
      <vt:lpstr> Survey – launched live July 2022</vt:lpstr>
      <vt:lpstr>PowerPoint Presentation</vt:lpstr>
      <vt:lpstr>PowerPoint Presentation</vt:lpstr>
      <vt:lpstr>In your opinion, how important are the following factors in appreciating the CVR in young people in general population (i.e. up to 30 years of age)?</vt:lpstr>
      <vt:lpstr>PowerPoint Presentation</vt:lpstr>
      <vt:lpstr> If JSLE patients are found with an increase CVR (in the opinion of their clinician), which treatment options would you recommend?</vt:lpstr>
      <vt:lpstr>  Future work:</vt:lpstr>
      <vt:lpstr>How can you get involved</vt:lpstr>
    </vt:vector>
  </TitlesOfParts>
  <Company>Sheffield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BANNAR work to date</dc:title>
  <dc:creator>Rachel Tattersall</dc:creator>
  <cp:lastModifiedBy>Ciurtin, Coziana</cp:lastModifiedBy>
  <cp:revision>262</cp:revision>
  <dcterms:created xsi:type="dcterms:W3CDTF">2017-03-05T14:07:27Z</dcterms:created>
  <dcterms:modified xsi:type="dcterms:W3CDTF">2023-03-27T21:13:30Z</dcterms:modified>
</cp:coreProperties>
</file>