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545" r:id="rId2"/>
    <p:sldId id="530" r:id="rId3"/>
    <p:sldId id="528" r:id="rId4"/>
    <p:sldId id="492" r:id="rId5"/>
    <p:sldId id="491" r:id="rId6"/>
    <p:sldId id="272" r:id="rId7"/>
    <p:sldId id="273" r:id="rId8"/>
    <p:sldId id="524" r:id="rId9"/>
    <p:sldId id="525" r:id="rId10"/>
    <p:sldId id="547" r:id="rId11"/>
    <p:sldId id="548" r:id="rId12"/>
    <p:sldId id="549" r:id="rId13"/>
    <p:sldId id="537" r:id="rId14"/>
    <p:sldId id="538" r:id="rId15"/>
    <p:sldId id="539" r:id="rId16"/>
    <p:sldId id="540" r:id="rId17"/>
    <p:sldId id="277" r:id="rId18"/>
    <p:sldId id="531" r:id="rId19"/>
    <p:sldId id="534" r:id="rId20"/>
    <p:sldId id="546" r:id="rId21"/>
    <p:sldId id="551" r:id="rId22"/>
    <p:sldId id="552" r:id="rId23"/>
    <p:sldId id="553" r:id="rId24"/>
    <p:sldId id="550" r:id="rId25"/>
    <p:sldId id="542" r:id="rId26"/>
    <p:sldId id="543" r:id="rId27"/>
    <p:sldId id="544" r:id="rId28"/>
    <p:sldId id="554" r:id="rId29"/>
    <p:sldId id="532" r:id="rId30"/>
    <p:sldId id="275" r:id="rId31"/>
    <p:sldId id="47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AD45"/>
    <a:srgbClr val="00BC00"/>
    <a:srgbClr val="6AB84F"/>
    <a:srgbClr val="84D776"/>
    <a:srgbClr val="99FAB6"/>
    <a:srgbClr val="00FA00"/>
    <a:srgbClr val="00CCFF"/>
    <a:srgbClr val="9900CC"/>
    <a:srgbClr val="0A14E0"/>
    <a:srgbClr val="532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51" autoAdjust="0"/>
    <p:restoredTop sz="86259" autoAdjust="0"/>
  </p:normalViewPr>
  <p:slideViewPr>
    <p:cSldViewPr snapToGrid="0">
      <p:cViewPr varScale="1">
        <p:scale>
          <a:sx n="103" d="100"/>
          <a:sy n="103" d="100"/>
        </p:scale>
        <p:origin x="114" y="2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939C9F-411D-144B-A81F-76408D87E1F3}" type="doc">
      <dgm:prSet loTypeId="urn:microsoft.com/office/officeart/2005/8/layout/hChevron3" loCatId="" qsTypeId="urn:microsoft.com/office/officeart/2005/8/quickstyle/simple1" qsCatId="simple" csTypeId="urn:microsoft.com/office/officeart/2005/8/colors/accent1_2" csCatId="accent1" phldr="1"/>
      <dgm:spPr/>
    </dgm:pt>
    <dgm:pt modelId="{F55D3D44-BB39-274A-982F-7E062DF49042}">
      <dgm:prSet phldrT="[Text]" custT="1"/>
      <dgm:spPr>
        <a:solidFill>
          <a:srgbClr val="92D050"/>
        </a:solidFill>
      </dgm:spPr>
      <dgm:t>
        <a:bodyPr/>
        <a:lstStyle/>
        <a:p>
          <a:r>
            <a:rPr lang="en-US" sz="2000" b="1" dirty="0"/>
            <a:t>Development of </a:t>
          </a:r>
        </a:p>
        <a:p>
          <a:r>
            <a:rPr lang="en-US" sz="2000" b="1" dirty="0"/>
            <a:t>HOP-MHP Guide</a:t>
          </a:r>
        </a:p>
      </dgm:t>
    </dgm:pt>
    <dgm:pt modelId="{27D3DAD1-685A-3543-B76A-2ACB01AF6403}" type="parTrans" cxnId="{464DF6E8-75AC-434A-B753-1DB4012D676C}">
      <dgm:prSet/>
      <dgm:spPr/>
      <dgm:t>
        <a:bodyPr/>
        <a:lstStyle/>
        <a:p>
          <a:endParaRPr lang="en-US"/>
        </a:p>
      </dgm:t>
    </dgm:pt>
    <dgm:pt modelId="{C8D9B9E9-680C-B04C-AC5A-2A8B6BDAD694}" type="sibTrans" cxnId="{464DF6E8-75AC-434A-B753-1DB4012D676C}">
      <dgm:prSet/>
      <dgm:spPr/>
      <dgm:t>
        <a:bodyPr/>
        <a:lstStyle/>
        <a:p>
          <a:endParaRPr lang="en-US"/>
        </a:p>
      </dgm:t>
    </dgm:pt>
    <dgm:pt modelId="{07FFA2B4-1640-9F45-9FEC-4186356728EF}">
      <dgm:prSet phldrT="[Text]" custT="1"/>
      <dgm:spPr>
        <a:solidFill>
          <a:srgbClr val="84D776"/>
        </a:solidFill>
      </dgm:spPr>
      <dgm:t>
        <a:bodyPr/>
        <a:lstStyle/>
        <a:p>
          <a:r>
            <a:rPr lang="en-US" sz="2000" b="1" dirty="0"/>
            <a:t>Mini-pilot</a:t>
          </a:r>
        </a:p>
      </dgm:t>
    </dgm:pt>
    <dgm:pt modelId="{651BCE43-2763-D145-95DD-B5A798347CB8}" type="parTrans" cxnId="{D140B191-B910-B345-814C-A49B9D559D4F}">
      <dgm:prSet/>
      <dgm:spPr/>
      <dgm:t>
        <a:bodyPr/>
        <a:lstStyle/>
        <a:p>
          <a:endParaRPr lang="en-US"/>
        </a:p>
      </dgm:t>
    </dgm:pt>
    <dgm:pt modelId="{750AF42A-EF60-834B-8484-BDE2988E80DF}" type="sibTrans" cxnId="{D140B191-B910-B345-814C-A49B9D559D4F}">
      <dgm:prSet/>
      <dgm:spPr/>
      <dgm:t>
        <a:bodyPr/>
        <a:lstStyle/>
        <a:p>
          <a:endParaRPr lang="en-US"/>
        </a:p>
      </dgm:t>
    </dgm:pt>
    <dgm:pt modelId="{1652F0C0-97CE-A748-BDBD-1A2068D7B978}">
      <dgm:prSet phldrT="[Text]" custT="1"/>
      <dgm:spPr>
        <a:solidFill>
          <a:srgbClr val="6AB84F"/>
        </a:solidFill>
      </dgm:spPr>
      <dgm:t>
        <a:bodyPr/>
        <a:lstStyle/>
        <a:p>
          <a:pPr algn="l"/>
          <a:r>
            <a:rPr lang="en-US" sz="2000" b="1" dirty="0"/>
            <a:t> Revisions</a:t>
          </a:r>
        </a:p>
      </dgm:t>
    </dgm:pt>
    <dgm:pt modelId="{827627F5-B1D6-1F40-BF7E-DB408ABEDEC0}" type="parTrans" cxnId="{AD865C5D-05C1-FF44-B261-27A4F6022CF6}">
      <dgm:prSet/>
      <dgm:spPr/>
      <dgm:t>
        <a:bodyPr/>
        <a:lstStyle/>
        <a:p>
          <a:endParaRPr lang="en-US"/>
        </a:p>
      </dgm:t>
    </dgm:pt>
    <dgm:pt modelId="{18EED94C-89FE-B547-981F-9044DEFB19F8}" type="sibTrans" cxnId="{AD865C5D-05C1-FF44-B261-27A4F6022CF6}">
      <dgm:prSet/>
      <dgm:spPr/>
      <dgm:t>
        <a:bodyPr/>
        <a:lstStyle/>
        <a:p>
          <a:endParaRPr lang="en-US"/>
        </a:p>
      </dgm:t>
    </dgm:pt>
    <dgm:pt modelId="{AA122E50-DA39-3348-BCB6-AEADA927BDE9}">
      <dgm:prSet custT="1"/>
      <dgm:spPr>
        <a:solidFill>
          <a:srgbClr val="65AD45"/>
        </a:solidFill>
      </dgm:spPr>
      <dgm:t>
        <a:bodyPr/>
        <a:lstStyle/>
        <a:p>
          <a:r>
            <a:rPr lang="en-GB" sz="2000" b="1" dirty="0"/>
            <a:t>Feasibility study and  Pilot RCT</a:t>
          </a:r>
        </a:p>
      </dgm:t>
    </dgm:pt>
    <dgm:pt modelId="{20FBF81D-B128-9D45-B58F-FAB245A828B7}" type="parTrans" cxnId="{77FCC75B-9D79-5949-8384-A1C562E97339}">
      <dgm:prSet/>
      <dgm:spPr/>
      <dgm:t>
        <a:bodyPr/>
        <a:lstStyle/>
        <a:p>
          <a:endParaRPr lang="en-US"/>
        </a:p>
      </dgm:t>
    </dgm:pt>
    <dgm:pt modelId="{112D632A-2DDB-AF47-B4E5-B6DFCFD01919}" type="sibTrans" cxnId="{77FCC75B-9D79-5949-8384-A1C562E97339}">
      <dgm:prSet/>
      <dgm:spPr/>
      <dgm:t>
        <a:bodyPr/>
        <a:lstStyle/>
        <a:p>
          <a:endParaRPr lang="en-US"/>
        </a:p>
      </dgm:t>
    </dgm:pt>
    <dgm:pt modelId="{8C821129-28DA-2B47-8CDE-79976D5BE9CF}" type="pres">
      <dgm:prSet presAssocID="{31939C9F-411D-144B-A81F-76408D87E1F3}" presName="Name0" presStyleCnt="0">
        <dgm:presLayoutVars>
          <dgm:dir/>
          <dgm:resizeHandles val="exact"/>
        </dgm:presLayoutVars>
      </dgm:prSet>
      <dgm:spPr/>
    </dgm:pt>
    <dgm:pt modelId="{3601A491-BA2D-784D-9285-FDB5B35D7E9A}" type="pres">
      <dgm:prSet presAssocID="{F55D3D44-BB39-274A-982F-7E062DF49042}" presName="parTxOnly" presStyleLbl="node1" presStyleIdx="0" presStyleCnt="4" custScaleY="148816">
        <dgm:presLayoutVars>
          <dgm:bulletEnabled val="1"/>
        </dgm:presLayoutVars>
      </dgm:prSet>
      <dgm:spPr/>
    </dgm:pt>
    <dgm:pt modelId="{CB47D5AB-0D45-E343-8C03-656A17EC9B24}" type="pres">
      <dgm:prSet presAssocID="{C8D9B9E9-680C-B04C-AC5A-2A8B6BDAD694}" presName="parSpace" presStyleCnt="0"/>
      <dgm:spPr/>
    </dgm:pt>
    <dgm:pt modelId="{FAA78F31-B1A3-A14D-8EA3-11C9DC6CC7C0}" type="pres">
      <dgm:prSet presAssocID="{07FFA2B4-1640-9F45-9FEC-4186356728EF}" presName="parTxOnly" presStyleLbl="node1" presStyleIdx="1" presStyleCnt="4" custScaleY="145990">
        <dgm:presLayoutVars>
          <dgm:bulletEnabled val="1"/>
        </dgm:presLayoutVars>
      </dgm:prSet>
      <dgm:spPr/>
    </dgm:pt>
    <dgm:pt modelId="{75ED0D6B-BD88-AA4E-B3EE-8ED5D40985FE}" type="pres">
      <dgm:prSet presAssocID="{750AF42A-EF60-834B-8484-BDE2988E80DF}" presName="parSpace" presStyleCnt="0"/>
      <dgm:spPr/>
    </dgm:pt>
    <dgm:pt modelId="{4E672C32-71A6-A74C-A55C-9A83FE3996DF}" type="pres">
      <dgm:prSet presAssocID="{1652F0C0-97CE-A748-BDBD-1A2068D7B978}" presName="parTxOnly" presStyleLbl="node1" presStyleIdx="2" presStyleCnt="4" custScaleX="113121" custScaleY="140339">
        <dgm:presLayoutVars>
          <dgm:bulletEnabled val="1"/>
        </dgm:presLayoutVars>
      </dgm:prSet>
      <dgm:spPr/>
    </dgm:pt>
    <dgm:pt modelId="{BEBEA741-A16E-694C-A789-748D8B2848BA}" type="pres">
      <dgm:prSet presAssocID="{18EED94C-89FE-B547-981F-9044DEFB19F8}" presName="parSpace" presStyleCnt="0"/>
      <dgm:spPr/>
    </dgm:pt>
    <dgm:pt modelId="{B1705179-4604-D34C-941B-4335FDC15890}" type="pres">
      <dgm:prSet presAssocID="{AA122E50-DA39-3348-BCB6-AEADA927BDE9}" presName="parTxOnly" presStyleLbl="node1" presStyleIdx="3" presStyleCnt="4" custScaleY="140339">
        <dgm:presLayoutVars>
          <dgm:bulletEnabled val="1"/>
        </dgm:presLayoutVars>
      </dgm:prSet>
      <dgm:spPr/>
    </dgm:pt>
  </dgm:ptLst>
  <dgm:cxnLst>
    <dgm:cxn modelId="{D933960F-9619-E544-8D64-9CE2B453DE6C}" type="presOf" srcId="{AA122E50-DA39-3348-BCB6-AEADA927BDE9}" destId="{B1705179-4604-D34C-941B-4335FDC15890}" srcOrd="0" destOrd="0" presId="urn:microsoft.com/office/officeart/2005/8/layout/hChevron3"/>
    <dgm:cxn modelId="{72E3EF30-56CE-884D-B7CD-C8F60A0368FB}" type="presOf" srcId="{F55D3D44-BB39-274A-982F-7E062DF49042}" destId="{3601A491-BA2D-784D-9285-FDB5B35D7E9A}" srcOrd="0" destOrd="0" presId="urn:microsoft.com/office/officeart/2005/8/layout/hChevron3"/>
    <dgm:cxn modelId="{77FCC75B-9D79-5949-8384-A1C562E97339}" srcId="{31939C9F-411D-144B-A81F-76408D87E1F3}" destId="{AA122E50-DA39-3348-BCB6-AEADA927BDE9}" srcOrd="3" destOrd="0" parTransId="{20FBF81D-B128-9D45-B58F-FAB245A828B7}" sibTransId="{112D632A-2DDB-AF47-B4E5-B6DFCFD01919}"/>
    <dgm:cxn modelId="{AD865C5D-05C1-FF44-B261-27A4F6022CF6}" srcId="{31939C9F-411D-144B-A81F-76408D87E1F3}" destId="{1652F0C0-97CE-A748-BDBD-1A2068D7B978}" srcOrd="2" destOrd="0" parTransId="{827627F5-B1D6-1F40-BF7E-DB408ABEDEC0}" sibTransId="{18EED94C-89FE-B547-981F-9044DEFB19F8}"/>
    <dgm:cxn modelId="{D140B191-B910-B345-814C-A49B9D559D4F}" srcId="{31939C9F-411D-144B-A81F-76408D87E1F3}" destId="{07FFA2B4-1640-9F45-9FEC-4186356728EF}" srcOrd="1" destOrd="0" parTransId="{651BCE43-2763-D145-95DD-B5A798347CB8}" sibTransId="{750AF42A-EF60-834B-8484-BDE2988E80DF}"/>
    <dgm:cxn modelId="{C1C9B0C8-58A6-5B4A-99FF-4335119CC13D}" type="presOf" srcId="{1652F0C0-97CE-A748-BDBD-1A2068D7B978}" destId="{4E672C32-71A6-A74C-A55C-9A83FE3996DF}" srcOrd="0" destOrd="0" presId="urn:microsoft.com/office/officeart/2005/8/layout/hChevron3"/>
    <dgm:cxn modelId="{1B53B1D7-8CD5-E741-97EB-347BC62F9685}" type="presOf" srcId="{07FFA2B4-1640-9F45-9FEC-4186356728EF}" destId="{FAA78F31-B1A3-A14D-8EA3-11C9DC6CC7C0}" srcOrd="0" destOrd="0" presId="urn:microsoft.com/office/officeart/2005/8/layout/hChevron3"/>
    <dgm:cxn modelId="{464DF6E8-75AC-434A-B753-1DB4012D676C}" srcId="{31939C9F-411D-144B-A81F-76408D87E1F3}" destId="{F55D3D44-BB39-274A-982F-7E062DF49042}" srcOrd="0" destOrd="0" parTransId="{27D3DAD1-685A-3543-B76A-2ACB01AF6403}" sibTransId="{C8D9B9E9-680C-B04C-AC5A-2A8B6BDAD694}"/>
    <dgm:cxn modelId="{91D656FD-1928-4F42-A1E2-FE090384A5EF}" type="presOf" srcId="{31939C9F-411D-144B-A81F-76408D87E1F3}" destId="{8C821129-28DA-2B47-8CDE-79976D5BE9CF}" srcOrd="0" destOrd="0" presId="urn:microsoft.com/office/officeart/2005/8/layout/hChevron3"/>
    <dgm:cxn modelId="{BA86B55E-FCF8-984A-A84D-19080DC8F357}" type="presParOf" srcId="{8C821129-28DA-2B47-8CDE-79976D5BE9CF}" destId="{3601A491-BA2D-784D-9285-FDB5B35D7E9A}" srcOrd="0" destOrd="0" presId="urn:microsoft.com/office/officeart/2005/8/layout/hChevron3"/>
    <dgm:cxn modelId="{AD4328A2-3794-B345-A1CD-6611BB6AF5F8}" type="presParOf" srcId="{8C821129-28DA-2B47-8CDE-79976D5BE9CF}" destId="{CB47D5AB-0D45-E343-8C03-656A17EC9B24}" srcOrd="1" destOrd="0" presId="urn:microsoft.com/office/officeart/2005/8/layout/hChevron3"/>
    <dgm:cxn modelId="{3ED85CB2-2446-0F49-9A2D-0BEF5970A33E}" type="presParOf" srcId="{8C821129-28DA-2B47-8CDE-79976D5BE9CF}" destId="{FAA78F31-B1A3-A14D-8EA3-11C9DC6CC7C0}" srcOrd="2" destOrd="0" presId="urn:microsoft.com/office/officeart/2005/8/layout/hChevron3"/>
    <dgm:cxn modelId="{464039A6-E29F-3E4A-8787-08710D2D4FD4}" type="presParOf" srcId="{8C821129-28DA-2B47-8CDE-79976D5BE9CF}" destId="{75ED0D6B-BD88-AA4E-B3EE-8ED5D40985FE}" srcOrd="3" destOrd="0" presId="urn:microsoft.com/office/officeart/2005/8/layout/hChevron3"/>
    <dgm:cxn modelId="{3BC0616C-FECE-904B-B026-B1E4BFA7750A}" type="presParOf" srcId="{8C821129-28DA-2B47-8CDE-79976D5BE9CF}" destId="{4E672C32-71A6-A74C-A55C-9A83FE3996DF}" srcOrd="4" destOrd="0" presId="urn:microsoft.com/office/officeart/2005/8/layout/hChevron3"/>
    <dgm:cxn modelId="{2F9FDB9E-E69A-A745-8D40-7768151A594D}" type="presParOf" srcId="{8C821129-28DA-2B47-8CDE-79976D5BE9CF}" destId="{BEBEA741-A16E-694C-A789-748D8B2848BA}" srcOrd="5" destOrd="0" presId="urn:microsoft.com/office/officeart/2005/8/layout/hChevron3"/>
    <dgm:cxn modelId="{2520988D-C392-9949-88A4-B3D10C51060E}" type="presParOf" srcId="{8C821129-28DA-2B47-8CDE-79976D5BE9CF}" destId="{B1705179-4604-D34C-941B-4335FDC15890}"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1A491-BA2D-784D-9285-FDB5B35D7E9A}">
      <dsp:nvSpPr>
        <dsp:cNvPr id="0" name=""/>
        <dsp:cNvSpPr/>
      </dsp:nvSpPr>
      <dsp:spPr>
        <a:xfrm>
          <a:off x="9329" y="1335857"/>
          <a:ext cx="3150195" cy="1875198"/>
        </a:xfrm>
        <a:prstGeom prst="homePlat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Development of </a:t>
          </a:r>
        </a:p>
        <a:p>
          <a:pPr marL="0" lvl="0" indent="0" algn="ctr" defTabSz="889000">
            <a:lnSpc>
              <a:spcPct val="90000"/>
            </a:lnSpc>
            <a:spcBef>
              <a:spcPct val="0"/>
            </a:spcBef>
            <a:spcAft>
              <a:spcPct val="35000"/>
            </a:spcAft>
            <a:buNone/>
          </a:pPr>
          <a:r>
            <a:rPr lang="en-US" sz="2000" b="1" kern="1200" dirty="0"/>
            <a:t>HOP-MHP Guide</a:t>
          </a:r>
        </a:p>
      </dsp:txBody>
      <dsp:txXfrm>
        <a:off x="9329" y="1335857"/>
        <a:ext cx="2681396" cy="1875198"/>
      </dsp:txXfrm>
    </dsp:sp>
    <dsp:sp modelId="{FAA78F31-B1A3-A14D-8EA3-11C9DC6CC7C0}">
      <dsp:nvSpPr>
        <dsp:cNvPr id="0" name=""/>
        <dsp:cNvSpPr/>
      </dsp:nvSpPr>
      <dsp:spPr>
        <a:xfrm>
          <a:off x="2529486" y="1353662"/>
          <a:ext cx="3150195" cy="1839588"/>
        </a:xfrm>
        <a:prstGeom prst="chevron">
          <a:avLst/>
        </a:prstGeom>
        <a:solidFill>
          <a:srgbClr val="84D77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b="1" kern="1200" dirty="0"/>
            <a:t>Mini-pilot</a:t>
          </a:r>
        </a:p>
      </dsp:txBody>
      <dsp:txXfrm>
        <a:off x="3449280" y="1353662"/>
        <a:ext cx="1310607" cy="1839588"/>
      </dsp:txXfrm>
    </dsp:sp>
    <dsp:sp modelId="{4E672C32-71A6-A74C-A55C-9A83FE3996DF}">
      <dsp:nvSpPr>
        <dsp:cNvPr id="0" name=""/>
        <dsp:cNvSpPr/>
      </dsp:nvSpPr>
      <dsp:spPr>
        <a:xfrm>
          <a:off x="5049642" y="1389265"/>
          <a:ext cx="3563533" cy="1768381"/>
        </a:xfrm>
        <a:prstGeom prst="chevron">
          <a:avLst/>
        </a:prstGeom>
        <a:solidFill>
          <a:srgbClr val="6AB84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US" sz="2000" b="1" kern="1200" dirty="0"/>
            <a:t> Revisions</a:t>
          </a:r>
        </a:p>
      </dsp:txBody>
      <dsp:txXfrm>
        <a:off x="5933833" y="1389265"/>
        <a:ext cx="1795152" cy="1768381"/>
      </dsp:txXfrm>
    </dsp:sp>
    <dsp:sp modelId="{B1705179-4604-D34C-941B-4335FDC15890}">
      <dsp:nvSpPr>
        <dsp:cNvPr id="0" name=""/>
        <dsp:cNvSpPr/>
      </dsp:nvSpPr>
      <dsp:spPr>
        <a:xfrm>
          <a:off x="7983136" y="1389265"/>
          <a:ext cx="3150195" cy="1768381"/>
        </a:xfrm>
        <a:prstGeom prst="chevron">
          <a:avLst/>
        </a:prstGeom>
        <a:solidFill>
          <a:srgbClr val="65AD4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GB" sz="2000" b="1" kern="1200" dirty="0"/>
            <a:t>Feasibility study and  Pilot RCT</a:t>
          </a:r>
        </a:p>
      </dsp:txBody>
      <dsp:txXfrm>
        <a:off x="8867327" y="1389265"/>
        <a:ext cx="1381814" cy="176838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E50D3-2987-453D-ADB7-77DAA2753172}" type="datetimeFigureOut">
              <a:rPr lang="en-GB" smtClean="0"/>
              <a:t>29/11/2023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7CD84-288F-4D45-B443-37D6F3229B2B}" type="slidenum">
              <a:rPr lang="en-GB" smtClean="0"/>
              <a:t>‹#›</a:t>
            </a:fld>
            <a:endParaRPr lang="en-GB"/>
          </a:p>
        </p:txBody>
      </p:sp>
    </p:spTree>
    <p:extLst>
      <p:ext uri="{BB962C8B-B14F-4D97-AF65-F5344CB8AC3E}">
        <p14:creationId xmlns:p14="http://schemas.microsoft.com/office/powerpoint/2010/main" val="194009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CD84-288F-4D45-B443-37D6F3229B2B}" type="slidenum">
              <a:rPr lang="en-GB" smtClean="0"/>
              <a:t>1</a:t>
            </a:fld>
            <a:endParaRPr lang="en-GB"/>
          </a:p>
        </p:txBody>
      </p:sp>
    </p:spTree>
    <p:extLst>
      <p:ext uri="{BB962C8B-B14F-4D97-AF65-F5344CB8AC3E}">
        <p14:creationId xmlns:p14="http://schemas.microsoft.com/office/powerpoint/2010/main" val="1122318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CD84-288F-4D45-B443-37D6F3229B2B}" type="slidenum">
              <a:rPr lang="en-GB" smtClean="0"/>
              <a:t>14</a:t>
            </a:fld>
            <a:endParaRPr lang="en-GB"/>
          </a:p>
        </p:txBody>
      </p:sp>
    </p:spTree>
    <p:extLst>
      <p:ext uri="{BB962C8B-B14F-4D97-AF65-F5344CB8AC3E}">
        <p14:creationId xmlns:p14="http://schemas.microsoft.com/office/powerpoint/2010/main" val="289462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7CD84-288F-4D45-B443-37D6F3229B2B}" type="slidenum">
              <a:rPr lang="en-GB" smtClean="0"/>
              <a:t>15</a:t>
            </a:fld>
            <a:endParaRPr lang="en-GB"/>
          </a:p>
        </p:txBody>
      </p:sp>
    </p:spTree>
    <p:extLst>
      <p:ext uri="{BB962C8B-B14F-4D97-AF65-F5344CB8AC3E}">
        <p14:creationId xmlns:p14="http://schemas.microsoft.com/office/powerpoint/2010/main" val="4248129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7CD84-288F-4D45-B443-37D6F3229B2B}" type="slidenum">
              <a:rPr lang="en-GB" smtClean="0"/>
              <a:t>16</a:t>
            </a:fld>
            <a:endParaRPr lang="en-GB"/>
          </a:p>
        </p:txBody>
      </p:sp>
    </p:spTree>
    <p:extLst>
      <p:ext uri="{BB962C8B-B14F-4D97-AF65-F5344CB8AC3E}">
        <p14:creationId xmlns:p14="http://schemas.microsoft.com/office/powerpoint/2010/main" val="962645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7CD84-288F-4D45-B443-37D6F3229B2B}" type="slidenum">
              <a:rPr lang="en-GB" smtClean="0"/>
              <a:t>18</a:t>
            </a:fld>
            <a:endParaRPr lang="en-GB"/>
          </a:p>
        </p:txBody>
      </p:sp>
    </p:spTree>
    <p:extLst>
      <p:ext uri="{BB962C8B-B14F-4D97-AF65-F5344CB8AC3E}">
        <p14:creationId xmlns:p14="http://schemas.microsoft.com/office/powerpoint/2010/main" val="98977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CD84-288F-4D45-B443-37D6F3229B2B}" type="slidenum">
              <a:rPr lang="en-GB" smtClean="0"/>
              <a:t>19</a:t>
            </a:fld>
            <a:endParaRPr lang="en-GB"/>
          </a:p>
        </p:txBody>
      </p:sp>
    </p:spTree>
    <p:extLst>
      <p:ext uri="{BB962C8B-B14F-4D97-AF65-F5344CB8AC3E}">
        <p14:creationId xmlns:p14="http://schemas.microsoft.com/office/powerpoint/2010/main" val="793229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7CD84-288F-4D45-B443-37D6F3229B2B}" type="slidenum">
              <a:rPr lang="en-GB" smtClean="0"/>
              <a:t>24</a:t>
            </a:fld>
            <a:endParaRPr lang="en-GB"/>
          </a:p>
        </p:txBody>
      </p:sp>
    </p:spTree>
    <p:extLst>
      <p:ext uri="{BB962C8B-B14F-4D97-AF65-F5344CB8AC3E}">
        <p14:creationId xmlns:p14="http://schemas.microsoft.com/office/powerpoint/2010/main" val="699390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7CD84-288F-4D45-B443-37D6F3229B2B}" type="slidenum">
              <a:rPr lang="en-GB" smtClean="0"/>
              <a:t>25</a:t>
            </a:fld>
            <a:endParaRPr lang="en-GB"/>
          </a:p>
        </p:txBody>
      </p:sp>
    </p:spTree>
    <p:extLst>
      <p:ext uri="{BB962C8B-B14F-4D97-AF65-F5344CB8AC3E}">
        <p14:creationId xmlns:p14="http://schemas.microsoft.com/office/powerpoint/2010/main" val="1824862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7CD84-288F-4D45-B443-37D6F3229B2B}" type="slidenum">
              <a:rPr lang="en-GB" smtClean="0"/>
              <a:t>26</a:t>
            </a:fld>
            <a:endParaRPr lang="en-GB"/>
          </a:p>
        </p:txBody>
      </p:sp>
    </p:spTree>
    <p:extLst>
      <p:ext uri="{BB962C8B-B14F-4D97-AF65-F5344CB8AC3E}">
        <p14:creationId xmlns:p14="http://schemas.microsoft.com/office/powerpoint/2010/main" val="139968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77CD84-288F-4D45-B443-37D6F3229B2B}" type="slidenum">
              <a:rPr lang="en-GB" smtClean="0"/>
              <a:t>27</a:t>
            </a:fld>
            <a:endParaRPr lang="en-GB"/>
          </a:p>
        </p:txBody>
      </p:sp>
    </p:spTree>
    <p:extLst>
      <p:ext uri="{BB962C8B-B14F-4D97-AF65-F5344CB8AC3E}">
        <p14:creationId xmlns:p14="http://schemas.microsoft.com/office/powerpoint/2010/main" val="9863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CD84-288F-4D45-B443-37D6F3229B2B}" type="slidenum">
              <a:rPr lang="en-GB" smtClean="0"/>
              <a:t>29</a:t>
            </a:fld>
            <a:endParaRPr lang="en-GB"/>
          </a:p>
        </p:txBody>
      </p:sp>
    </p:spTree>
    <p:extLst>
      <p:ext uri="{BB962C8B-B14F-4D97-AF65-F5344CB8AC3E}">
        <p14:creationId xmlns:p14="http://schemas.microsoft.com/office/powerpoint/2010/main" val="27208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9B77CD84-288F-4D45-B443-37D6F3229B2B}" type="slidenum">
              <a:rPr lang="en-GB" smtClean="0"/>
              <a:t>2</a:t>
            </a:fld>
            <a:endParaRPr lang="en-GB"/>
          </a:p>
        </p:txBody>
      </p:sp>
    </p:spTree>
    <p:extLst>
      <p:ext uri="{BB962C8B-B14F-4D97-AF65-F5344CB8AC3E}">
        <p14:creationId xmlns:p14="http://schemas.microsoft.com/office/powerpoint/2010/main" val="3610057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CD84-288F-4D45-B443-37D6F3229B2B}" type="slidenum">
              <a:rPr lang="en-GB" smtClean="0"/>
              <a:t>30</a:t>
            </a:fld>
            <a:endParaRPr lang="en-GB"/>
          </a:p>
        </p:txBody>
      </p:sp>
    </p:spTree>
    <p:extLst>
      <p:ext uri="{BB962C8B-B14F-4D97-AF65-F5344CB8AC3E}">
        <p14:creationId xmlns:p14="http://schemas.microsoft.com/office/powerpoint/2010/main" val="1833857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58BFAB2-D8A8-4473-9282-C53530909040}" type="slidenum">
              <a:rPr lang="en-GB" altLang="en-US" smtClean="0"/>
              <a:pPr/>
              <a:t>31</a:t>
            </a:fld>
            <a:endParaRPr lang="en-GB" altLang="en-US" dirty="0"/>
          </a:p>
        </p:txBody>
      </p:sp>
    </p:spTree>
    <p:extLst>
      <p:ext uri="{BB962C8B-B14F-4D97-AF65-F5344CB8AC3E}">
        <p14:creationId xmlns:p14="http://schemas.microsoft.com/office/powerpoint/2010/main" val="423293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CD84-288F-4D45-B443-37D6F3229B2B}" type="slidenum">
              <a:rPr lang="en-GB" smtClean="0"/>
              <a:t>3</a:t>
            </a:fld>
            <a:endParaRPr lang="en-GB"/>
          </a:p>
        </p:txBody>
      </p:sp>
    </p:spTree>
    <p:extLst>
      <p:ext uri="{BB962C8B-B14F-4D97-AF65-F5344CB8AC3E}">
        <p14:creationId xmlns:p14="http://schemas.microsoft.com/office/powerpoint/2010/main" val="1428126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56457" rtl="0" eaLnBrk="1" fontAlgn="base" latinLnBrk="0" hangingPunct="1">
              <a:lnSpc>
                <a:spcPct val="100000"/>
              </a:lnSpc>
              <a:spcBef>
                <a:spcPct val="0"/>
              </a:spcBef>
              <a:spcAft>
                <a:spcPct val="0"/>
              </a:spcAft>
              <a:buClrTx/>
              <a:buSzTx/>
              <a:buFontTx/>
              <a:buNone/>
              <a:tabLst/>
              <a:defRPr/>
            </a:pPr>
            <a:fld id="{158BFAB2-D8A8-4473-9282-C53530909040}"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56457" rtl="0" eaLnBrk="1" fontAlgn="base" latinLnBrk="0" hangingPunct="1">
                <a:lnSpc>
                  <a:spcPct val="100000"/>
                </a:lnSpc>
                <a:spcBef>
                  <a:spcPct val="0"/>
                </a:spcBef>
                <a:spcAft>
                  <a:spcPct val="0"/>
                </a:spcAft>
                <a:buClrTx/>
                <a:buSzTx/>
                <a:buFontTx/>
                <a:buNone/>
                <a:tabLst/>
                <a:defRPr/>
              </a:pPr>
              <a:t>5</a:t>
            </a:fld>
            <a:endParaRPr kumimoji="0" lang="en-GB"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315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7CD84-288F-4D45-B443-37D6F3229B2B}" type="slidenum">
              <a:rPr lang="en-GB" smtClean="0"/>
              <a:t>6</a:t>
            </a:fld>
            <a:endParaRPr lang="en-GB"/>
          </a:p>
        </p:txBody>
      </p:sp>
    </p:spTree>
    <p:extLst>
      <p:ext uri="{BB962C8B-B14F-4D97-AF65-F5344CB8AC3E}">
        <p14:creationId xmlns:p14="http://schemas.microsoft.com/office/powerpoint/2010/main" val="3418808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7CD84-288F-4D45-B443-37D6F3229B2B}" type="slidenum">
              <a:rPr lang="en-GB" smtClean="0"/>
              <a:t>8</a:t>
            </a:fld>
            <a:endParaRPr lang="en-GB"/>
          </a:p>
        </p:txBody>
      </p:sp>
    </p:spTree>
    <p:extLst>
      <p:ext uri="{BB962C8B-B14F-4D97-AF65-F5344CB8AC3E}">
        <p14:creationId xmlns:p14="http://schemas.microsoft.com/office/powerpoint/2010/main" val="266225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endParaRPr lang="en-US" dirty="0">
              <a:sym typeface="Wingdings" pitchFamily="2" charset="2"/>
            </a:endParaRPr>
          </a:p>
          <a:p>
            <a:pPr marL="171450" indent="-171450">
              <a:buFont typeface="Wingdings" pitchFamily="2" charset="2"/>
              <a:buChar char="à"/>
            </a:pPr>
            <a:endParaRPr lang="en-US" dirty="0">
              <a:sym typeface="Wingdings" pitchFamily="2" charset="2"/>
            </a:endParaRPr>
          </a:p>
        </p:txBody>
      </p:sp>
      <p:sp>
        <p:nvSpPr>
          <p:cNvPr id="4" name="Slide Number Placeholder 3"/>
          <p:cNvSpPr>
            <a:spLocks noGrp="1"/>
          </p:cNvSpPr>
          <p:nvPr>
            <p:ph type="sldNum" sz="quarter" idx="10"/>
          </p:nvPr>
        </p:nvSpPr>
        <p:spPr/>
        <p:txBody>
          <a:bodyPr/>
          <a:lstStyle/>
          <a:p>
            <a:fld id="{9B77CD84-288F-4D45-B443-37D6F3229B2B}" type="slidenum">
              <a:rPr lang="en-GB" smtClean="0"/>
              <a:t>9</a:t>
            </a:fld>
            <a:endParaRPr lang="en-GB"/>
          </a:p>
        </p:txBody>
      </p:sp>
    </p:spTree>
    <p:extLst>
      <p:ext uri="{BB962C8B-B14F-4D97-AF65-F5344CB8AC3E}">
        <p14:creationId xmlns:p14="http://schemas.microsoft.com/office/powerpoint/2010/main" val="146963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77CD84-288F-4D45-B443-37D6F3229B2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05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77CD84-288F-4D45-B443-37D6F3229B2B}" type="slidenum">
              <a:rPr lang="en-GB" smtClean="0"/>
              <a:t>13</a:t>
            </a:fld>
            <a:endParaRPr lang="en-GB"/>
          </a:p>
        </p:txBody>
      </p:sp>
    </p:spTree>
    <p:extLst>
      <p:ext uri="{BB962C8B-B14F-4D97-AF65-F5344CB8AC3E}">
        <p14:creationId xmlns:p14="http://schemas.microsoft.com/office/powerpoint/2010/main" val="3128767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MidBlue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31800" y="1484314"/>
            <a:ext cx="11328400" cy="1368425"/>
          </a:xfrm>
        </p:spPr>
        <p:txBody>
          <a:bodyPr/>
          <a:lstStyle>
            <a:lvl1pPr>
              <a:defRPr/>
            </a:lvl1pPr>
          </a:lstStyle>
          <a:p>
            <a:pPr lvl="0"/>
            <a:r>
              <a:rPr lang="en-US" noProof="0"/>
              <a:t>Click to edit Master title style</a:t>
            </a:r>
          </a:p>
        </p:txBody>
      </p:sp>
      <p:sp>
        <p:nvSpPr>
          <p:cNvPr id="4099" name="Rectangle 3"/>
          <p:cNvSpPr>
            <a:spLocks noGrp="1" noChangeArrowheads="1"/>
          </p:cNvSpPr>
          <p:nvPr>
            <p:ph type="subTitle" idx="1"/>
          </p:nvPr>
        </p:nvSpPr>
        <p:spPr>
          <a:xfrm>
            <a:off x="431800" y="3068638"/>
            <a:ext cx="11328400" cy="3097212"/>
          </a:xfrm>
        </p:spPr>
        <p:txBody>
          <a:bodyPr/>
          <a:lstStyle>
            <a:lvl1pPr marL="0" indent="0">
              <a:buFontTx/>
              <a:buNone/>
              <a:defRPr/>
            </a:lvl1pPr>
          </a:lstStyle>
          <a:p>
            <a:pPr lvl="0"/>
            <a:r>
              <a:rPr lang="en-US" noProof="0"/>
              <a:t>Click to edit Master subtitle style</a:t>
            </a:r>
          </a:p>
        </p:txBody>
      </p:sp>
      <p:sp>
        <p:nvSpPr>
          <p:cNvPr id="5" name="Rectangle 9"/>
          <p:cNvSpPr>
            <a:spLocks noGrp="1" noChangeArrowheads="1"/>
          </p:cNvSpPr>
          <p:nvPr>
            <p:ph type="ftr" sz="quarter" idx="10"/>
          </p:nvPr>
        </p:nvSpPr>
        <p:spPr bwMode="auto">
          <a:xfrm>
            <a:off x="431800" y="6245225"/>
            <a:ext cx="113284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103136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70EB615E-E69A-4A2C-84E8-568EC4FD12A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5058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30218" y="908050"/>
            <a:ext cx="2829983"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0267" y="908050"/>
            <a:ext cx="8286751"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58DF9424-9CEA-4F96-8F2A-D29D5F9B7F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435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267" y="908050"/>
            <a:ext cx="11319933" cy="12969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440267" y="2708276"/>
            <a:ext cx="5558367" cy="345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4" y="2708276"/>
            <a:ext cx="5558367" cy="345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88EAEBDB-566E-4087-96CC-E714372B938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644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0267" y="908050"/>
            <a:ext cx="11319933" cy="1296988"/>
          </a:xfrm>
        </p:spPr>
        <p:txBody>
          <a:bodyPr/>
          <a:lstStyle/>
          <a:p>
            <a:r>
              <a:rPr lang="en-US"/>
              <a:t>Click to edit Master title style</a:t>
            </a:r>
            <a:endParaRPr lang="en-GB"/>
          </a:p>
        </p:txBody>
      </p:sp>
      <p:sp>
        <p:nvSpPr>
          <p:cNvPr id="3" name="Table Placeholder 2"/>
          <p:cNvSpPr>
            <a:spLocks noGrp="1"/>
          </p:cNvSpPr>
          <p:nvPr>
            <p:ph type="tbl" idx="1"/>
          </p:nvPr>
        </p:nvSpPr>
        <p:spPr>
          <a:xfrm>
            <a:off x="440267" y="2708276"/>
            <a:ext cx="11319933" cy="3457575"/>
          </a:xfrm>
        </p:spPr>
        <p:txBody>
          <a:bodyPr/>
          <a:lstStyle/>
          <a:p>
            <a:pPr lvl="0"/>
            <a:endParaRPr lang="en-GB" noProof="0"/>
          </a:p>
        </p:txBody>
      </p:sp>
      <p:sp>
        <p:nvSpPr>
          <p:cNvPr id="4" name="Rectangle 6"/>
          <p:cNvSpPr>
            <a:spLocks noGrp="1" noChangeArrowheads="1"/>
          </p:cNvSpPr>
          <p:nvPr>
            <p:ph type="sldNum" sz="quarter" idx="10"/>
          </p:nvPr>
        </p:nvSpPr>
        <p:spPr>
          <a:ln/>
        </p:spPr>
        <p:txBody>
          <a:bodyPr/>
          <a:lstStyle>
            <a:lvl1pPr>
              <a:defRPr/>
            </a:lvl1pPr>
          </a:lstStyle>
          <a:p>
            <a:fld id="{BDABC241-6F3C-4FB7-A3FA-A6563F4F62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399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fld id="{A48CDFBB-D12A-42EF-B75E-ADE125B12A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837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6FB6F1F-5C5D-460F-90F9-BA9889D826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7065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0267"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1834" y="2708276"/>
            <a:ext cx="5558367"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fld id="{A5A96394-0217-4661-94B7-FA3CC176DF7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7880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fld id="{E739832B-7D47-415B-AF55-3C860618D7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48027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fld id="{929FB608-5F34-408C-8819-42AF47C247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967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7C07C6B-40C6-446F-A06A-936E19F509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52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0B6CDC0-72D9-4DB4-A5F3-4F45FCB209F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3465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E073A5AB-1BAF-4034-9678-42909CA9341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27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AEBF2"/>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0267" y="908050"/>
            <a:ext cx="11319933"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40267" y="2708276"/>
            <a:ext cx="1131993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3078" name="Rectangle 6"/>
          <p:cNvSpPr>
            <a:spLocks noGrp="1" noChangeArrowheads="1"/>
          </p:cNvSpPr>
          <p:nvPr>
            <p:ph type="sldNum" sz="quarter" idx="4"/>
          </p:nvPr>
        </p:nvSpPr>
        <p:spPr bwMode="auto">
          <a:xfrm>
            <a:off x="10416117" y="6337300"/>
            <a:ext cx="134408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807B17AD-D3DB-4C27-8A4B-A09583553D04}" type="slidenum">
              <a:rPr lang="en-US" altLang="en-US">
                <a:solidFill>
                  <a:srgbClr val="000000"/>
                </a:solidFill>
              </a:rPr>
              <a:pPr fontAlgn="base">
                <a:spcBef>
                  <a:spcPct val="0"/>
                </a:spcBef>
                <a:spcAft>
                  <a:spcPct val="0"/>
                </a:spcAft>
              </a:pPr>
              <a:t>‹#›</a:t>
            </a:fld>
            <a:endParaRPr lang="en-US" altLang="en-US">
              <a:solidFill>
                <a:srgbClr val="000000"/>
              </a:solidFill>
            </a:endParaRPr>
          </a:p>
        </p:txBody>
      </p:sp>
      <p:pic>
        <p:nvPicPr>
          <p:cNvPr id="1029" name="Picture 17" descr="MidBlue9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12192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0170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ucl.ac.uk/pals/research-stigma-and-disclosur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3C416-3A4D-4E01-BA45-D1B585012700}"/>
              </a:ext>
            </a:extLst>
          </p:cNvPr>
          <p:cNvSpPr>
            <a:spLocks noGrp="1"/>
          </p:cNvSpPr>
          <p:nvPr>
            <p:ph type="ctrTitle"/>
          </p:nvPr>
        </p:nvSpPr>
        <p:spPr>
          <a:xfrm>
            <a:off x="431800" y="1930567"/>
            <a:ext cx="11328400" cy="1368425"/>
          </a:xfrm>
        </p:spPr>
        <p:txBody>
          <a:bodyPr/>
          <a:lstStyle/>
          <a:p>
            <a:pPr algn="ctr"/>
            <a:r>
              <a:rPr lang="en-GB" altLang="en-US" sz="3200" dirty="0">
                <a:solidFill>
                  <a:srgbClr val="0070C0"/>
                </a:solidFill>
              </a:rPr>
              <a:t>Supporting mental health professionals in decisions about sharing their own mental health difficulties:</a:t>
            </a:r>
            <a:br>
              <a:rPr lang="en-GB" altLang="en-US" sz="3200" dirty="0">
                <a:solidFill>
                  <a:srgbClr val="0070C0"/>
                </a:solidFill>
              </a:rPr>
            </a:br>
            <a:r>
              <a:rPr lang="en-GB" altLang="en-US" sz="3200" dirty="0">
                <a:solidFill>
                  <a:srgbClr val="0070C0"/>
                </a:solidFill>
              </a:rPr>
              <a:t>The HOP-MHP project</a:t>
            </a:r>
            <a:br>
              <a:rPr lang="en-GB" altLang="en-US" sz="3200" dirty="0">
                <a:solidFill>
                  <a:srgbClr val="0070C0"/>
                </a:solidFill>
              </a:rPr>
            </a:br>
            <a:br>
              <a:rPr lang="en-GB" altLang="en-US" sz="3200" dirty="0">
                <a:solidFill>
                  <a:srgbClr val="0070C0"/>
                </a:solidFill>
              </a:rPr>
            </a:br>
            <a:endParaRPr lang="en-GB" dirty="0"/>
          </a:p>
        </p:txBody>
      </p:sp>
      <p:sp>
        <p:nvSpPr>
          <p:cNvPr id="3" name="Subtitle 2">
            <a:extLst>
              <a:ext uri="{FF2B5EF4-FFF2-40B4-BE49-F238E27FC236}">
                <a16:creationId xmlns:a16="http://schemas.microsoft.com/office/drawing/2014/main" id="{42F3426E-4713-4462-BAB7-4CF3FCC9C374}"/>
              </a:ext>
            </a:extLst>
          </p:cNvPr>
          <p:cNvSpPr>
            <a:spLocks noGrp="1"/>
          </p:cNvSpPr>
          <p:nvPr>
            <p:ph type="subTitle" idx="1"/>
          </p:nvPr>
        </p:nvSpPr>
        <p:spPr>
          <a:xfrm>
            <a:off x="431800" y="3952631"/>
            <a:ext cx="11328400" cy="3097212"/>
          </a:xfrm>
        </p:spPr>
        <p:txBody>
          <a:bodyPr/>
          <a:lstStyle/>
          <a:p>
            <a:pPr algn="ctr"/>
            <a:r>
              <a:rPr lang="en-GB" b="1" dirty="0">
                <a:solidFill>
                  <a:srgbClr val="0070C0"/>
                </a:solidFill>
              </a:rPr>
              <a:t>Julie Evans, Harriet Mills, Anna Hildebrand, Henry Clements &amp; Katrina Scior</a:t>
            </a:r>
          </a:p>
          <a:p>
            <a:pPr algn="ctr"/>
            <a:r>
              <a:rPr lang="en-GB" sz="2400" dirty="0">
                <a:solidFill>
                  <a:srgbClr val="0070C0"/>
                </a:solidFill>
              </a:rPr>
              <a:t>Research Dept of Clinical Educational &amp; Health Psychology</a:t>
            </a:r>
          </a:p>
          <a:p>
            <a:endParaRPr lang="en-GB" dirty="0"/>
          </a:p>
        </p:txBody>
      </p:sp>
      <p:pic>
        <p:nvPicPr>
          <p:cNvPr id="4" name="Picture 3">
            <a:extLst>
              <a:ext uri="{FF2B5EF4-FFF2-40B4-BE49-F238E27FC236}">
                <a16:creationId xmlns:a16="http://schemas.microsoft.com/office/drawing/2014/main" id="{BE493FEE-FEBC-4931-872F-65CD707D97A8}"/>
              </a:ext>
            </a:extLst>
          </p:cNvPr>
          <p:cNvPicPr>
            <a:picLocks noChangeAspect="1"/>
          </p:cNvPicPr>
          <p:nvPr/>
        </p:nvPicPr>
        <p:blipFill>
          <a:blip r:embed="rId3"/>
          <a:stretch>
            <a:fillRect/>
          </a:stretch>
        </p:blipFill>
        <p:spPr>
          <a:xfrm>
            <a:off x="0" y="0"/>
            <a:ext cx="2145548" cy="1297710"/>
          </a:xfrm>
          <a:prstGeom prst="rect">
            <a:avLst/>
          </a:prstGeom>
        </p:spPr>
      </p:pic>
      <p:pic>
        <p:nvPicPr>
          <p:cNvPr id="5" name="Picture 4">
            <a:extLst>
              <a:ext uri="{FF2B5EF4-FFF2-40B4-BE49-F238E27FC236}">
                <a16:creationId xmlns:a16="http://schemas.microsoft.com/office/drawing/2014/main" id="{37E2C469-34E5-4646-8AED-EA1B650965DF}"/>
              </a:ext>
            </a:extLst>
          </p:cNvPr>
          <p:cNvPicPr>
            <a:picLocks noChangeAspect="1"/>
          </p:cNvPicPr>
          <p:nvPr/>
        </p:nvPicPr>
        <p:blipFill>
          <a:blip r:embed="rId4"/>
          <a:stretch>
            <a:fillRect/>
          </a:stretch>
        </p:blipFill>
        <p:spPr>
          <a:xfrm>
            <a:off x="863600" y="5826139"/>
            <a:ext cx="2158171" cy="749873"/>
          </a:xfrm>
          <a:prstGeom prst="rect">
            <a:avLst/>
          </a:prstGeom>
        </p:spPr>
      </p:pic>
      <p:pic>
        <p:nvPicPr>
          <p:cNvPr id="6" name="Picture 5">
            <a:extLst>
              <a:ext uri="{FF2B5EF4-FFF2-40B4-BE49-F238E27FC236}">
                <a16:creationId xmlns:a16="http://schemas.microsoft.com/office/drawing/2014/main" id="{9B0F99C6-C34B-4044-BCFE-F0A3E3A513FA}"/>
              </a:ext>
            </a:extLst>
          </p:cNvPr>
          <p:cNvPicPr>
            <a:picLocks noChangeAspect="1"/>
          </p:cNvPicPr>
          <p:nvPr/>
        </p:nvPicPr>
        <p:blipFill>
          <a:blip r:embed="rId5"/>
          <a:stretch>
            <a:fillRect/>
          </a:stretch>
        </p:blipFill>
        <p:spPr>
          <a:xfrm>
            <a:off x="4943756" y="5996842"/>
            <a:ext cx="2304488" cy="579170"/>
          </a:xfrm>
          <a:prstGeom prst="rect">
            <a:avLst/>
          </a:prstGeom>
        </p:spPr>
      </p:pic>
      <p:pic>
        <p:nvPicPr>
          <p:cNvPr id="7" name="Picture 6">
            <a:extLst>
              <a:ext uri="{FF2B5EF4-FFF2-40B4-BE49-F238E27FC236}">
                <a16:creationId xmlns:a16="http://schemas.microsoft.com/office/drawing/2014/main" id="{F3E43EBA-6188-4471-88C9-81315E2F1719}"/>
              </a:ext>
            </a:extLst>
          </p:cNvPr>
          <p:cNvPicPr>
            <a:picLocks noChangeAspect="1"/>
          </p:cNvPicPr>
          <p:nvPr/>
        </p:nvPicPr>
        <p:blipFill>
          <a:blip r:embed="rId6"/>
          <a:stretch>
            <a:fillRect/>
          </a:stretch>
        </p:blipFill>
        <p:spPr>
          <a:xfrm>
            <a:off x="9067858" y="5938924"/>
            <a:ext cx="2353260" cy="524301"/>
          </a:xfrm>
          <a:prstGeom prst="rect">
            <a:avLst/>
          </a:prstGeom>
        </p:spPr>
      </p:pic>
      <p:pic>
        <p:nvPicPr>
          <p:cNvPr id="8" name="Picture 7">
            <a:extLst>
              <a:ext uri="{FF2B5EF4-FFF2-40B4-BE49-F238E27FC236}">
                <a16:creationId xmlns:a16="http://schemas.microsoft.com/office/drawing/2014/main" id="{101B1C7F-0AA5-4552-B224-A88E848DF07D}"/>
              </a:ext>
            </a:extLst>
          </p:cNvPr>
          <p:cNvPicPr>
            <a:picLocks noChangeAspect="1"/>
          </p:cNvPicPr>
          <p:nvPr/>
        </p:nvPicPr>
        <p:blipFill>
          <a:blip r:embed="rId7"/>
          <a:stretch>
            <a:fillRect/>
          </a:stretch>
        </p:blipFill>
        <p:spPr>
          <a:xfrm>
            <a:off x="2145548" y="891734"/>
            <a:ext cx="1688738" cy="426757"/>
          </a:xfrm>
          <a:prstGeom prst="rect">
            <a:avLst/>
          </a:prstGeom>
        </p:spPr>
      </p:pic>
    </p:spTree>
    <p:extLst>
      <p:ext uri="{BB962C8B-B14F-4D97-AF65-F5344CB8AC3E}">
        <p14:creationId xmlns:p14="http://schemas.microsoft.com/office/powerpoint/2010/main" val="364727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245861" y="1351105"/>
            <a:ext cx="1708743" cy="10872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dirty="0"/>
              <a:t>Baseline</a:t>
            </a:r>
          </a:p>
          <a:p>
            <a:pPr algn="ctr"/>
            <a:r>
              <a:rPr lang="en-GB" sz="2000" dirty="0"/>
              <a:t>N=61</a:t>
            </a:r>
          </a:p>
          <a:p>
            <a:pPr algn="ctr"/>
            <a:endParaRPr lang="en-GB" dirty="0"/>
          </a:p>
        </p:txBody>
      </p:sp>
      <p:sp>
        <p:nvSpPr>
          <p:cNvPr id="7" name="Rectangle 6"/>
          <p:cNvSpPr/>
          <p:nvPr/>
        </p:nvSpPr>
        <p:spPr>
          <a:xfrm>
            <a:off x="2644330" y="2861470"/>
            <a:ext cx="1612011" cy="940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HOP-MHP</a:t>
            </a:r>
          </a:p>
          <a:p>
            <a:pPr algn="ctr"/>
            <a:r>
              <a:rPr lang="en-GB" sz="2000" dirty="0"/>
              <a:t>n=30</a:t>
            </a:r>
          </a:p>
        </p:txBody>
      </p:sp>
      <p:sp>
        <p:nvSpPr>
          <p:cNvPr id="8" name="Rectangle 7"/>
          <p:cNvSpPr/>
          <p:nvPr/>
        </p:nvSpPr>
        <p:spPr>
          <a:xfrm>
            <a:off x="8077200" y="2861470"/>
            <a:ext cx="1542288" cy="9406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dirty="0"/>
              <a:t>Control</a:t>
            </a:r>
          </a:p>
          <a:p>
            <a:pPr algn="ctr"/>
            <a:r>
              <a:rPr lang="en-GB" sz="2000" dirty="0"/>
              <a:t>n=31</a:t>
            </a:r>
          </a:p>
          <a:p>
            <a:pPr algn="ctr"/>
            <a:endParaRPr lang="en-GB" dirty="0"/>
          </a:p>
        </p:txBody>
      </p:sp>
      <p:sp>
        <p:nvSpPr>
          <p:cNvPr id="9" name="Rectangle 8"/>
          <p:cNvSpPr/>
          <p:nvPr/>
        </p:nvSpPr>
        <p:spPr>
          <a:xfrm>
            <a:off x="2168770" y="4133850"/>
            <a:ext cx="25556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T1 </a:t>
            </a:r>
          </a:p>
          <a:p>
            <a:pPr algn="ctr"/>
            <a:r>
              <a:rPr lang="en-GB" sz="1600" dirty="0"/>
              <a:t>(after 3 core sessions)</a:t>
            </a:r>
          </a:p>
          <a:p>
            <a:pPr algn="ctr"/>
            <a:r>
              <a:rPr lang="en-GB" sz="2000" dirty="0"/>
              <a:t>n=16</a:t>
            </a:r>
          </a:p>
        </p:txBody>
      </p:sp>
      <p:sp>
        <p:nvSpPr>
          <p:cNvPr id="10" name="Rectangle 9"/>
          <p:cNvSpPr/>
          <p:nvPr/>
        </p:nvSpPr>
        <p:spPr>
          <a:xfrm>
            <a:off x="2168770" y="5379940"/>
            <a:ext cx="255563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T2</a:t>
            </a:r>
          </a:p>
          <a:p>
            <a:pPr algn="ctr"/>
            <a:r>
              <a:rPr lang="en-US" sz="1600" dirty="0"/>
              <a:t>(after booster)</a:t>
            </a:r>
            <a:endParaRPr lang="en-GB" sz="2000" dirty="0"/>
          </a:p>
          <a:p>
            <a:pPr algn="ctr"/>
            <a:r>
              <a:rPr lang="en-GB" sz="2000" dirty="0"/>
              <a:t>n=10</a:t>
            </a:r>
          </a:p>
        </p:txBody>
      </p:sp>
      <p:sp>
        <p:nvSpPr>
          <p:cNvPr id="11" name="Rectangle 10"/>
          <p:cNvSpPr/>
          <p:nvPr/>
        </p:nvSpPr>
        <p:spPr>
          <a:xfrm>
            <a:off x="7303477" y="4133849"/>
            <a:ext cx="3094892" cy="1059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T1 </a:t>
            </a:r>
          </a:p>
          <a:p>
            <a:pPr algn="ctr"/>
            <a:r>
              <a:rPr lang="en-GB" sz="2000" dirty="0"/>
              <a:t>(</a:t>
            </a:r>
            <a:r>
              <a:rPr lang="en-GB" sz="1600" dirty="0"/>
              <a:t>3 – 4 </a:t>
            </a:r>
            <a:r>
              <a:rPr lang="en-GB" sz="1600" dirty="0" err="1"/>
              <a:t>wks</a:t>
            </a:r>
            <a:r>
              <a:rPr lang="en-GB" sz="1600" dirty="0"/>
              <a:t> post-randomisation)</a:t>
            </a:r>
          </a:p>
          <a:p>
            <a:pPr algn="ctr"/>
            <a:r>
              <a:rPr lang="en-GB" sz="2000" dirty="0"/>
              <a:t>n= 23</a:t>
            </a:r>
          </a:p>
        </p:txBody>
      </p:sp>
      <p:sp>
        <p:nvSpPr>
          <p:cNvPr id="13" name="Rectangle 12"/>
          <p:cNvSpPr/>
          <p:nvPr/>
        </p:nvSpPr>
        <p:spPr>
          <a:xfrm>
            <a:off x="7444154" y="5465443"/>
            <a:ext cx="281353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sz="2000" dirty="0"/>
              <a:t>T2</a:t>
            </a:r>
          </a:p>
          <a:p>
            <a:pPr algn="ctr"/>
            <a:r>
              <a:rPr lang="en-US" sz="1600" dirty="0"/>
              <a:t>(6-8 </a:t>
            </a:r>
            <a:r>
              <a:rPr lang="en-US" sz="1600" dirty="0" err="1"/>
              <a:t>wks</a:t>
            </a:r>
            <a:r>
              <a:rPr lang="en-US" sz="1600" dirty="0"/>
              <a:t> post </a:t>
            </a:r>
            <a:r>
              <a:rPr lang="en-US" sz="1600" dirty="0" err="1"/>
              <a:t>randomisation</a:t>
            </a:r>
            <a:endParaRPr lang="en-GB" sz="1600" dirty="0"/>
          </a:p>
          <a:p>
            <a:pPr algn="ctr"/>
            <a:r>
              <a:rPr lang="en-GB" sz="2000" dirty="0"/>
              <a:t>n=21</a:t>
            </a:r>
          </a:p>
          <a:p>
            <a:pPr algn="ctr"/>
            <a:endParaRPr lang="en-GB" sz="2000" dirty="0"/>
          </a:p>
        </p:txBody>
      </p:sp>
      <p:cxnSp>
        <p:nvCxnSpPr>
          <p:cNvPr id="19" name="Straight Connector 18"/>
          <p:cNvCxnSpPr>
            <a:endCxn id="6" idx="2"/>
          </p:cNvCxnSpPr>
          <p:nvPr/>
        </p:nvCxnSpPr>
        <p:spPr>
          <a:xfrm flipV="1">
            <a:off x="6096000" y="2438400"/>
            <a:ext cx="4233" cy="268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0"/>
          </p:cNvCxnSpPr>
          <p:nvPr/>
        </p:nvCxnSpPr>
        <p:spPr>
          <a:xfrm flipH="1" flipV="1">
            <a:off x="3449002" y="2706624"/>
            <a:ext cx="1334" cy="15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450336" y="2706624"/>
            <a:ext cx="5401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8" idx="0"/>
          </p:cNvCxnSpPr>
          <p:nvPr/>
        </p:nvCxnSpPr>
        <p:spPr>
          <a:xfrm flipH="1">
            <a:off x="8848344" y="2706624"/>
            <a:ext cx="3048" cy="1548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 idx="2"/>
            <a:endCxn id="11" idx="0"/>
          </p:cNvCxnSpPr>
          <p:nvPr/>
        </p:nvCxnSpPr>
        <p:spPr>
          <a:xfrm>
            <a:off x="8848344" y="3802160"/>
            <a:ext cx="2579" cy="3316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endCxn id="13" idx="0"/>
          </p:cNvCxnSpPr>
          <p:nvPr/>
        </p:nvCxnSpPr>
        <p:spPr>
          <a:xfrm>
            <a:off x="8848344" y="5193322"/>
            <a:ext cx="2579" cy="2721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7" idx="2"/>
            <a:endCxn id="9" idx="0"/>
          </p:cNvCxnSpPr>
          <p:nvPr/>
        </p:nvCxnSpPr>
        <p:spPr>
          <a:xfrm flipH="1">
            <a:off x="3446585" y="3802160"/>
            <a:ext cx="3751" cy="331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2"/>
            <a:endCxn id="10" idx="0"/>
          </p:cNvCxnSpPr>
          <p:nvPr/>
        </p:nvCxnSpPr>
        <p:spPr>
          <a:xfrm>
            <a:off x="3446585" y="5048250"/>
            <a:ext cx="0" cy="33169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2753" y="2549347"/>
            <a:ext cx="1621851" cy="369332"/>
          </a:xfrm>
          <a:prstGeom prst="rect">
            <a:avLst/>
          </a:prstGeom>
          <a:solidFill>
            <a:schemeClr val="accent1"/>
          </a:solidFill>
        </p:spPr>
        <p:txBody>
          <a:bodyPr wrap="square" rtlCol="0">
            <a:spAutoFit/>
          </a:bodyPr>
          <a:lstStyle/>
          <a:p>
            <a:r>
              <a:rPr lang="en-US" dirty="0" err="1">
                <a:solidFill>
                  <a:schemeClr val="bg1"/>
                </a:solidFill>
              </a:rPr>
              <a:t>Randomised</a:t>
            </a:r>
            <a:endParaRPr lang="en-GB" dirty="0">
              <a:solidFill>
                <a:schemeClr val="bg1"/>
              </a:solidFill>
            </a:endParaRPr>
          </a:p>
        </p:txBody>
      </p:sp>
    </p:spTree>
    <p:extLst>
      <p:ext uri="{BB962C8B-B14F-4D97-AF65-F5344CB8AC3E}">
        <p14:creationId xmlns:p14="http://schemas.microsoft.com/office/powerpoint/2010/main" val="2798628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6112" y="1735015"/>
            <a:ext cx="10989733" cy="3352067"/>
          </a:xfrm>
        </p:spPr>
        <p:txBody>
          <a:bodyPr/>
          <a:lstStyle/>
          <a:p>
            <a:pPr marL="0" indent="0">
              <a:buNone/>
            </a:pPr>
            <a:r>
              <a:rPr lang="en-GB" sz="2400" dirty="0"/>
              <a:t>Research Questions:</a:t>
            </a:r>
          </a:p>
          <a:p>
            <a:pPr marL="228600" indent="-228600">
              <a:buFont typeface="+mj-lt"/>
              <a:buAutoNum type="arabicPeriod"/>
            </a:pPr>
            <a:endParaRPr lang="en-GB" sz="2400" dirty="0"/>
          </a:p>
          <a:p>
            <a:pPr marL="228600" indent="-228600">
              <a:buFont typeface="+mj-lt"/>
              <a:buAutoNum type="arabicPeriod"/>
            </a:pPr>
            <a:r>
              <a:rPr lang="en-GB" sz="2000" dirty="0"/>
              <a:t> Is HOP-MHP feasible and acceptable for use with mental health professionals (MHPs)?</a:t>
            </a:r>
            <a:br>
              <a:rPr lang="en-GB" sz="2000" dirty="0"/>
            </a:br>
            <a:endParaRPr lang="en-GB" sz="2000" dirty="0"/>
          </a:p>
          <a:p>
            <a:pPr marL="228600" indent="-228600">
              <a:buFont typeface="+mj-lt"/>
              <a:buAutoNum type="arabicPeriod"/>
            </a:pPr>
            <a:r>
              <a:rPr lang="en-GB" sz="2000" dirty="0"/>
              <a:t> Are the outcome measures feasible and acceptable to participants?</a:t>
            </a:r>
          </a:p>
          <a:p>
            <a:pPr marL="228600" indent="-228600">
              <a:buFont typeface="+mj-lt"/>
              <a:buAutoNum type="arabicPeriod"/>
            </a:pPr>
            <a:endParaRPr lang="en-GB" sz="2000" dirty="0"/>
          </a:p>
          <a:p>
            <a:pPr marL="228600" indent="-228600">
              <a:buFont typeface="+mj-lt"/>
              <a:buAutoNum type="arabicPeriod"/>
            </a:pPr>
            <a:r>
              <a:rPr lang="en-GB" sz="2000" dirty="0"/>
              <a:t> Is it feasible to evaluate HOP-MHP in an RCT?</a:t>
            </a:r>
            <a:br>
              <a:rPr lang="en-GB" sz="2000" dirty="0"/>
            </a:br>
            <a:endParaRPr lang="en-GB" sz="2000" dirty="0"/>
          </a:p>
          <a:p>
            <a:pPr marL="228600" indent="-228600">
              <a:buFont typeface="+mj-lt"/>
              <a:buAutoNum type="arabicPeriod"/>
            </a:pPr>
            <a:r>
              <a:rPr lang="en-GB" sz="2000" dirty="0"/>
              <a:t> Does HOP-MHP appear to have positive effects on chosen outcomes?</a:t>
            </a:r>
            <a:endParaRPr lang="en-GB" sz="1600" dirty="0"/>
          </a:p>
          <a:p>
            <a:endParaRPr lang="en-GB" dirty="0"/>
          </a:p>
          <a:p>
            <a:pPr marL="0" lvl="0" indent="0" eaLnBrk="1" fontAlgn="auto" hangingPunct="1">
              <a:spcBef>
                <a:spcPts val="0"/>
              </a:spcBef>
              <a:spcAft>
                <a:spcPts val="0"/>
              </a:spcAft>
              <a:buNone/>
              <a:defRPr/>
            </a:pPr>
            <a:endParaRPr lang="en-GB" kern="1200" dirty="0"/>
          </a:p>
          <a:p>
            <a:pPr marL="0" lvl="0" indent="0" eaLnBrk="1" fontAlgn="auto" hangingPunct="1">
              <a:spcBef>
                <a:spcPts val="0"/>
              </a:spcBef>
              <a:spcAft>
                <a:spcPts val="0"/>
              </a:spcAft>
              <a:buNone/>
              <a:defRPr/>
            </a:pPr>
            <a:endParaRPr lang="en-GB" kern="1200" dirty="0"/>
          </a:p>
          <a:p>
            <a:endParaRPr lang="en-GB" dirty="0"/>
          </a:p>
        </p:txBody>
      </p:sp>
      <p:sp>
        <p:nvSpPr>
          <p:cNvPr id="4" name="Title 1">
            <a:extLst>
              <a:ext uri="{FF2B5EF4-FFF2-40B4-BE49-F238E27FC236}">
                <a16:creationId xmlns:a16="http://schemas.microsoft.com/office/drawing/2014/main" id="{EF67ACE1-83E2-A241-A9D3-2431F04BF4E4}"/>
              </a:ext>
            </a:extLst>
          </p:cNvPr>
          <p:cNvSpPr txBox="1">
            <a:spLocks noGrp="1"/>
          </p:cNvSpPr>
          <p:nvPr>
            <p:ph type="title"/>
          </p:nvPr>
        </p:nvSpPr>
        <p:spPr>
          <a:xfrm>
            <a:off x="440267" y="638419"/>
            <a:ext cx="11341425" cy="686288"/>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0070C0"/>
                </a:solidFill>
                <a:effectLst/>
                <a:uLnTx/>
                <a:uFillTx/>
                <a:latin typeface="Arial"/>
                <a:ea typeface="+mj-ea"/>
                <a:cs typeface="+mj-cs"/>
              </a:rPr>
              <a:t>Feasibility study and Pilot RCT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000" b="1" i="0" u="none" strike="noStrike" kern="0" cap="none" spc="0" normalizeH="0" baseline="0" noProof="0" dirty="0">
              <a:ln>
                <a:noFill/>
              </a:ln>
              <a:solidFill>
                <a:srgbClr val="0070C0"/>
              </a:solidFill>
              <a:effectLst/>
              <a:uLnTx/>
              <a:uFillTx/>
              <a:latin typeface="Arial"/>
              <a:ea typeface="+mj-ea"/>
              <a:cs typeface="+mj-cs"/>
            </a:endParaRPr>
          </a:p>
        </p:txBody>
      </p:sp>
    </p:spTree>
    <p:extLst>
      <p:ext uri="{BB962C8B-B14F-4D97-AF65-F5344CB8AC3E}">
        <p14:creationId xmlns:p14="http://schemas.microsoft.com/office/powerpoint/2010/main" val="3911752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and acceptability measures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951806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ACE1-83E2-A241-A9D3-2431F04BF4E4}"/>
              </a:ext>
            </a:extLst>
          </p:cNvPr>
          <p:cNvSpPr txBox="1">
            <a:spLocks/>
          </p:cNvSpPr>
          <p:nvPr/>
        </p:nvSpPr>
        <p:spPr>
          <a:xfrm>
            <a:off x="440267" y="75103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Outcome Measures</a:t>
            </a:r>
          </a:p>
          <a:p>
            <a:pPr algn="ctr"/>
            <a:endParaRPr lang="en-GB" kern="0" dirty="0">
              <a:solidFill>
                <a:srgbClr val="0070C0"/>
              </a:solidFill>
            </a:endParaRPr>
          </a:p>
        </p:txBody>
      </p:sp>
      <p:sp>
        <p:nvSpPr>
          <p:cNvPr id="3" name="TextBox 2">
            <a:extLst>
              <a:ext uri="{FF2B5EF4-FFF2-40B4-BE49-F238E27FC236}">
                <a16:creationId xmlns:a16="http://schemas.microsoft.com/office/drawing/2014/main" id="{C5FF8154-80D4-244F-BD08-07627D3E98D8}"/>
              </a:ext>
            </a:extLst>
          </p:cNvPr>
          <p:cNvSpPr txBox="1"/>
          <p:nvPr/>
        </p:nvSpPr>
        <p:spPr>
          <a:xfrm>
            <a:off x="959811" y="1195120"/>
            <a:ext cx="10796155" cy="5386090"/>
          </a:xfrm>
          <a:prstGeom prst="rect">
            <a:avLst/>
          </a:prstGeom>
          <a:noFill/>
        </p:spPr>
        <p:txBody>
          <a:bodyPr wrap="square" rtlCol="0">
            <a:spAutoFit/>
          </a:bodyPr>
          <a:lstStyle/>
          <a:p>
            <a:endParaRPr lang="en-US" sz="2400" b="1" dirty="0"/>
          </a:p>
          <a:p>
            <a:pPr marL="342900" indent="-342900">
              <a:buFont typeface="Arial" panose="020B0604020202020204" pitchFamily="34" charset="0"/>
              <a:buChar char="•"/>
            </a:pPr>
            <a:r>
              <a:rPr lang="en-US" sz="2400" b="1" dirty="0"/>
              <a:t>Stigma Stress</a:t>
            </a:r>
          </a:p>
          <a:p>
            <a:pPr marL="342900" indent="-342900">
              <a:buFont typeface="Arial" panose="020B0604020202020204" pitchFamily="34" charset="0"/>
              <a:buChar char="•"/>
            </a:pPr>
            <a:r>
              <a:rPr lang="en-US" sz="2400" b="1" dirty="0"/>
              <a:t>Secrecy</a:t>
            </a:r>
          </a:p>
          <a:p>
            <a:pPr marL="342900" indent="-342900">
              <a:buFont typeface="Arial" panose="020B0604020202020204" pitchFamily="34" charset="0"/>
              <a:buChar char="•"/>
            </a:pPr>
            <a:r>
              <a:rPr lang="en-US" sz="2400" b="1" dirty="0" err="1"/>
              <a:t>Internalised</a:t>
            </a:r>
            <a:r>
              <a:rPr lang="en-US" sz="2400" b="1" dirty="0"/>
              <a:t> Stigma</a:t>
            </a:r>
          </a:p>
          <a:p>
            <a:pPr marL="342900" indent="-342900">
              <a:buFont typeface="Arial" panose="020B0604020202020204" pitchFamily="34" charset="0"/>
              <a:buChar char="•"/>
            </a:pPr>
            <a:r>
              <a:rPr lang="en-US" sz="2400" b="1" dirty="0"/>
              <a:t>Likelihood of Disclosure</a:t>
            </a:r>
          </a:p>
          <a:p>
            <a:pPr marL="342900" indent="-342900">
              <a:buFont typeface="Arial" panose="020B0604020202020204" pitchFamily="34" charset="0"/>
              <a:buChar char="•"/>
            </a:pPr>
            <a:r>
              <a:rPr lang="en-US" sz="2400" b="1" dirty="0"/>
              <a:t>Disclosure related distress</a:t>
            </a:r>
          </a:p>
          <a:p>
            <a:pPr marL="342900" indent="-342900">
              <a:buFont typeface="Arial" panose="020B0604020202020204" pitchFamily="34" charset="0"/>
              <a:buChar char="•"/>
            </a:pPr>
            <a:r>
              <a:rPr lang="en-US" sz="2400" b="1" dirty="0"/>
              <a:t>Perceived benefits and experiences of disclosure</a:t>
            </a:r>
          </a:p>
          <a:p>
            <a:pPr marL="342900" indent="-342900">
              <a:buFont typeface="Arial" panose="020B0604020202020204" pitchFamily="34" charset="0"/>
              <a:buChar char="•"/>
            </a:pPr>
            <a:r>
              <a:rPr lang="en-US" sz="2400" b="1" dirty="0"/>
              <a:t>Depression</a:t>
            </a:r>
          </a:p>
          <a:p>
            <a:pPr marL="342900" indent="-342900">
              <a:buFont typeface="Arial" panose="020B0604020202020204" pitchFamily="34" charset="0"/>
              <a:buChar char="•"/>
            </a:pPr>
            <a:r>
              <a:rPr lang="en-US" sz="2400" b="1" dirty="0"/>
              <a:t>Anxiety</a:t>
            </a:r>
          </a:p>
          <a:p>
            <a:endParaRPr lang="en-US" sz="2000" b="1" dirty="0"/>
          </a:p>
          <a:p>
            <a:br>
              <a:rPr lang="en-US" sz="2400" i="1" dirty="0"/>
            </a:br>
            <a:endParaRPr lang="en-US" sz="2400" i="1" dirty="0"/>
          </a:p>
          <a:p>
            <a:endParaRPr lang="en-US" sz="2000" b="1" dirty="0"/>
          </a:p>
          <a:p>
            <a:endParaRPr lang="en-GB" sz="2000" dirty="0"/>
          </a:p>
          <a:p>
            <a:endParaRPr lang="en-US" sz="2000" b="1" dirty="0"/>
          </a:p>
        </p:txBody>
      </p:sp>
      <p:sp>
        <p:nvSpPr>
          <p:cNvPr id="4" name="Oval 3">
            <a:extLst>
              <a:ext uri="{FF2B5EF4-FFF2-40B4-BE49-F238E27FC236}">
                <a16:creationId xmlns:a16="http://schemas.microsoft.com/office/drawing/2014/main" id="{A86DFD2E-08C9-8241-A752-D5A3E76FAB22}"/>
              </a:ext>
            </a:extLst>
          </p:cNvPr>
          <p:cNvSpPr/>
          <p:nvPr/>
        </p:nvSpPr>
        <p:spPr>
          <a:xfrm>
            <a:off x="8164097" y="3580598"/>
            <a:ext cx="3591869" cy="3000612"/>
          </a:xfrm>
          <a:prstGeom prst="ellipse">
            <a:avLst/>
          </a:prstGeom>
          <a:solidFill>
            <a:schemeClr val="tx2">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GB" sz="2800" dirty="0"/>
              <a:t>Full outcome data to be analysed following end of pilot RCT</a:t>
            </a:r>
          </a:p>
        </p:txBody>
      </p:sp>
    </p:spTree>
    <p:extLst>
      <p:ext uri="{BB962C8B-B14F-4D97-AF65-F5344CB8AC3E}">
        <p14:creationId xmlns:p14="http://schemas.microsoft.com/office/powerpoint/2010/main" val="32732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77EE99BE-7A89-CC48-A598-429EC27A390F}"/>
              </a:ext>
            </a:extLst>
          </p:cNvPr>
          <p:cNvSpPr/>
          <p:nvPr/>
        </p:nvSpPr>
        <p:spPr>
          <a:xfrm>
            <a:off x="1059399" y="1381286"/>
            <a:ext cx="9615803" cy="931608"/>
          </a:xfrm>
          <a:prstGeom prst="roundRect">
            <a:avLst>
              <a:gd name="adj" fmla="val 10000"/>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3200" b="1" dirty="0"/>
              <a:t>Intervention</a:t>
            </a:r>
          </a:p>
        </p:txBody>
      </p:sp>
      <p:sp>
        <p:nvSpPr>
          <p:cNvPr id="6" name="Title 1">
            <a:extLst>
              <a:ext uri="{FF2B5EF4-FFF2-40B4-BE49-F238E27FC236}">
                <a16:creationId xmlns:a16="http://schemas.microsoft.com/office/drawing/2014/main" id="{62E13933-81E3-9F4A-A776-32BD584434F7}"/>
              </a:ext>
            </a:extLst>
          </p:cNvPr>
          <p:cNvSpPr txBox="1">
            <a:spLocks/>
          </p:cNvSpPr>
          <p:nvPr/>
        </p:nvSpPr>
        <p:spPr>
          <a:xfrm>
            <a:off x="440267" y="75103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Acceptability &amp; Feasibility: Preliminary Findings </a:t>
            </a:r>
            <a:endParaRPr lang="en-GB" kern="0" dirty="0">
              <a:solidFill>
                <a:srgbClr val="0070C0"/>
              </a:solidFill>
            </a:endParaRPr>
          </a:p>
        </p:txBody>
      </p:sp>
      <p:sp>
        <p:nvSpPr>
          <p:cNvPr id="9" name="Freeform 8">
            <a:extLst>
              <a:ext uri="{FF2B5EF4-FFF2-40B4-BE49-F238E27FC236}">
                <a16:creationId xmlns:a16="http://schemas.microsoft.com/office/drawing/2014/main" id="{EC6B183B-A0C8-F44B-B275-D24DFABE75A8}"/>
              </a:ext>
            </a:extLst>
          </p:cNvPr>
          <p:cNvSpPr/>
          <p:nvPr/>
        </p:nvSpPr>
        <p:spPr>
          <a:xfrm>
            <a:off x="2380128" y="2017299"/>
            <a:ext cx="3125327" cy="1695560"/>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50000"/>
              <a:lumOff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r>
              <a:rPr lang="en-GB" sz="2000" b="1" dirty="0"/>
              <a:t>Useful in helping participants consider new ways of disclosing</a:t>
            </a:r>
            <a:endParaRPr lang="en-US" sz="5700" kern="1200" dirty="0"/>
          </a:p>
        </p:txBody>
      </p:sp>
      <p:sp>
        <p:nvSpPr>
          <p:cNvPr id="10" name="Freeform 9">
            <a:extLst>
              <a:ext uri="{FF2B5EF4-FFF2-40B4-BE49-F238E27FC236}">
                <a16:creationId xmlns:a16="http://schemas.microsoft.com/office/drawing/2014/main" id="{92FCD5B9-7C7E-FF42-9DF4-374D97A38A36}"/>
              </a:ext>
            </a:extLst>
          </p:cNvPr>
          <p:cNvSpPr/>
          <p:nvPr/>
        </p:nvSpPr>
        <p:spPr>
          <a:xfrm>
            <a:off x="2514600" y="3758197"/>
            <a:ext cx="3227294" cy="1794965"/>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90000"/>
              <a:lumOff val="1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lvl="0" algn="ctr" defTabSz="622300">
              <a:lnSpc>
                <a:spcPct val="90000"/>
              </a:lnSpc>
              <a:spcBef>
                <a:spcPct val="0"/>
              </a:spcBef>
              <a:spcAft>
                <a:spcPct val="35000"/>
              </a:spcAft>
            </a:pPr>
            <a:endParaRPr lang="en-GB" sz="2000" b="1" dirty="0"/>
          </a:p>
          <a:p>
            <a:pPr lvl="0" algn="ctr" defTabSz="622300">
              <a:lnSpc>
                <a:spcPct val="90000"/>
              </a:lnSpc>
              <a:spcBef>
                <a:spcPct val="0"/>
              </a:spcBef>
              <a:spcAft>
                <a:spcPct val="35000"/>
              </a:spcAft>
            </a:pPr>
            <a:r>
              <a:rPr lang="en-GB" sz="2000" b="1" dirty="0"/>
              <a:t>Reduced isolation and perceived need for concealment</a:t>
            </a:r>
          </a:p>
          <a:p>
            <a:pPr marL="0" lvl="0" indent="0" algn="ctr" defTabSz="2533650">
              <a:lnSpc>
                <a:spcPct val="90000"/>
              </a:lnSpc>
              <a:spcBef>
                <a:spcPct val="0"/>
              </a:spcBef>
              <a:spcAft>
                <a:spcPct val="35000"/>
              </a:spcAft>
              <a:buNone/>
            </a:pPr>
            <a:endParaRPr lang="en-US" sz="5700" kern="1200" dirty="0"/>
          </a:p>
        </p:txBody>
      </p:sp>
      <p:sp>
        <p:nvSpPr>
          <p:cNvPr id="11" name="Freeform 10">
            <a:extLst>
              <a:ext uri="{FF2B5EF4-FFF2-40B4-BE49-F238E27FC236}">
                <a16:creationId xmlns:a16="http://schemas.microsoft.com/office/drawing/2014/main" id="{018AD761-9790-0641-BBB4-9108240B7063}"/>
              </a:ext>
            </a:extLst>
          </p:cNvPr>
          <p:cNvSpPr/>
          <p:nvPr/>
        </p:nvSpPr>
        <p:spPr>
          <a:xfrm>
            <a:off x="90301" y="3028596"/>
            <a:ext cx="2822833" cy="1653123"/>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25000"/>
              <a:lumOff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endParaRPr lang="en-GB" b="1" dirty="0">
              <a:solidFill>
                <a:schemeClr val="tx1"/>
              </a:solidFill>
            </a:endParaRPr>
          </a:p>
          <a:p>
            <a:endParaRPr lang="en-GB" b="1" dirty="0">
              <a:solidFill>
                <a:schemeClr val="tx1"/>
              </a:solidFill>
            </a:endParaRPr>
          </a:p>
          <a:p>
            <a:pPr lvl="0" algn="ctr" defTabSz="622300">
              <a:lnSpc>
                <a:spcPct val="90000"/>
              </a:lnSpc>
              <a:spcBef>
                <a:spcPct val="0"/>
              </a:spcBef>
              <a:spcAft>
                <a:spcPct val="35000"/>
              </a:spcAft>
            </a:pPr>
            <a:r>
              <a:rPr lang="en-GB" sz="2000" b="1" dirty="0"/>
              <a:t>Comprehensive and validating</a:t>
            </a:r>
          </a:p>
          <a:p>
            <a:pPr marL="0" lvl="0" indent="0" algn="ctr" defTabSz="2533650">
              <a:lnSpc>
                <a:spcPct val="90000"/>
              </a:lnSpc>
              <a:spcBef>
                <a:spcPct val="0"/>
              </a:spcBef>
              <a:spcAft>
                <a:spcPct val="35000"/>
              </a:spcAft>
              <a:buNone/>
            </a:pPr>
            <a:endParaRPr lang="en-US" sz="5700" kern="1200" dirty="0"/>
          </a:p>
        </p:txBody>
      </p:sp>
      <p:sp>
        <p:nvSpPr>
          <p:cNvPr id="12" name="Freeform 11">
            <a:extLst>
              <a:ext uri="{FF2B5EF4-FFF2-40B4-BE49-F238E27FC236}">
                <a16:creationId xmlns:a16="http://schemas.microsoft.com/office/drawing/2014/main" id="{B622A095-9AC3-C849-80F0-D38CEAC44B4B}"/>
              </a:ext>
            </a:extLst>
          </p:cNvPr>
          <p:cNvSpPr/>
          <p:nvPr/>
        </p:nvSpPr>
        <p:spPr>
          <a:xfrm>
            <a:off x="5096435" y="2779474"/>
            <a:ext cx="3298559" cy="1781896"/>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accent1">
              <a:lumMod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algn="ctr"/>
            <a:endParaRPr lang="en-GB" b="1" dirty="0"/>
          </a:p>
          <a:p>
            <a:pPr lvl="0" algn="ctr" defTabSz="622300">
              <a:lnSpc>
                <a:spcPct val="90000"/>
              </a:lnSpc>
              <a:spcBef>
                <a:spcPct val="0"/>
              </a:spcBef>
              <a:spcAft>
                <a:spcPct val="35000"/>
              </a:spcAft>
            </a:pPr>
            <a:r>
              <a:rPr lang="en-GB" sz="2000" b="1" dirty="0"/>
              <a:t>At T1, 85% were either ‘satisfied’ or ‘very satisfied’ with the overall intervention </a:t>
            </a:r>
          </a:p>
          <a:p>
            <a:pPr marL="0" lvl="0" indent="0" algn="ctr" defTabSz="2533650">
              <a:lnSpc>
                <a:spcPct val="90000"/>
              </a:lnSpc>
              <a:spcBef>
                <a:spcPct val="0"/>
              </a:spcBef>
              <a:spcAft>
                <a:spcPct val="35000"/>
              </a:spcAft>
              <a:buNone/>
            </a:pPr>
            <a:endParaRPr lang="en-US" sz="5700" kern="1200" dirty="0"/>
          </a:p>
        </p:txBody>
      </p:sp>
      <p:sp>
        <p:nvSpPr>
          <p:cNvPr id="13" name="Freeform 12">
            <a:extLst>
              <a:ext uri="{FF2B5EF4-FFF2-40B4-BE49-F238E27FC236}">
                <a16:creationId xmlns:a16="http://schemas.microsoft.com/office/drawing/2014/main" id="{A734F2A0-91E6-B443-8919-8645BB2991B6}"/>
              </a:ext>
            </a:extLst>
          </p:cNvPr>
          <p:cNvSpPr/>
          <p:nvPr/>
        </p:nvSpPr>
        <p:spPr>
          <a:xfrm>
            <a:off x="-71589" y="4765521"/>
            <a:ext cx="3146612" cy="1803916"/>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75000"/>
              <a:lumOff val="2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bg1"/>
              </a:solidFill>
            </a:endParaRPr>
          </a:p>
          <a:p>
            <a:pPr algn="ctr" defTabSz="2533650">
              <a:lnSpc>
                <a:spcPct val="90000"/>
              </a:lnSpc>
              <a:spcBef>
                <a:spcPct val="0"/>
              </a:spcBef>
              <a:spcAft>
                <a:spcPct val="35000"/>
              </a:spcAft>
            </a:pPr>
            <a:endParaRPr lang="en-GB" b="1" dirty="0">
              <a:solidFill>
                <a:schemeClr val="bg1"/>
              </a:solidFill>
            </a:endParaRPr>
          </a:p>
          <a:p>
            <a:pPr lvl="0" algn="ctr" defTabSz="622300">
              <a:lnSpc>
                <a:spcPct val="90000"/>
              </a:lnSpc>
              <a:spcBef>
                <a:spcPct val="0"/>
              </a:spcBef>
              <a:spcAft>
                <a:spcPct val="35000"/>
              </a:spcAft>
            </a:pPr>
            <a:r>
              <a:rPr lang="en-GB" sz="2000" b="1" dirty="0"/>
              <a:t>Increased confidence in making disclosure-related decisions</a:t>
            </a:r>
          </a:p>
          <a:p>
            <a:pPr marL="0" lvl="0" indent="0" algn="ctr" defTabSz="2533650">
              <a:lnSpc>
                <a:spcPct val="90000"/>
              </a:lnSpc>
              <a:spcBef>
                <a:spcPct val="0"/>
              </a:spcBef>
              <a:spcAft>
                <a:spcPct val="35000"/>
              </a:spcAft>
              <a:buNone/>
            </a:pPr>
            <a:endParaRPr lang="en-US" sz="5700" kern="1200" dirty="0"/>
          </a:p>
        </p:txBody>
      </p:sp>
      <p:sp>
        <p:nvSpPr>
          <p:cNvPr id="14" name="Freeform 13">
            <a:extLst>
              <a:ext uri="{FF2B5EF4-FFF2-40B4-BE49-F238E27FC236}">
                <a16:creationId xmlns:a16="http://schemas.microsoft.com/office/drawing/2014/main" id="{018AD761-9790-0641-BBB4-9108240B7063}"/>
              </a:ext>
            </a:extLst>
          </p:cNvPr>
          <p:cNvSpPr/>
          <p:nvPr/>
        </p:nvSpPr>
        <p:spPr>
          <a:xfrm>
            <a:off x="5096435" y="4726600"/>
            <a:ext cx="3117301" cy="1653123"/>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25000"/>
              <a:lumOff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endParaRPr lang="en-GB" b="1" dirty="0">
              <a:solidFill>
                <a:schemeClr val="tx1"/>
              </a:solidFill>
            </a:endParaRPr>
          </a:p>
          <a:p>
            <a:endParaRPr lang="en-GB" b="1" dirty="0">
              <a:solidFill>
                <a:schemeClr val="tx1"/>
              </a:solidFill>
            </a:endParaRPr>
          </a:p>
          <a:p>
            <a:pPr algn="ctr" defTabSz="622300">
              <a:lnSpc>
                <a:spcPct val="90000"/>
              </a:lnSpc>
              <a:spcBef>
                <a:spcPct val="0"/>
              </a:spcBef>
              <a:spcAft>
                <a:spcPct val="35000"/>
              </a:spcAft>
            </a:pPr>
            <a:r>
              <a:rPr lang="en-GB" sz="2000" b="1" dirty="0"/>
              <a:t>92% would recommend it to others and rated it as either ‘helpful’ or ‘very helpful’ </a:t>
            </a:r>
            <a:endParaRPr lang="en-US" sz="2000" b="1" dirty="0"/>
          </a:p>
          <a:p>
            <a:pPr marL="0" lvl="0" indent="0" algn="ctr" defTabSz="2533650">
              <a:lnSpc>
                <a:spcPct val="90000"/>
              </a:lnSpc>
              <a:spcBef>
                <a:spcPct val="0"/>
              </a:spcBef>
              <a:spcAft>
                <a:spcPct val="35000"/>
              </a:spcAft>
              <a:buNone/>
            </a:pPr>
            <a:endParaRPr lang="en-US" sz="5700" kern="1200" dirty="0"/>
          </a:p>
        </p:txBody>
      </p:sp>
      <p:sp>
        <p:nvSpPr>
          <p:cNvPr id="15" name="Freeform 14">
            <a:extLst>
              <a:ext uri="{FF2B5EF4-FFF2-40B4-BE49-F238E27FC236}">
                <a16:creationId xmlns:a16="http://schemas.microsoft.com/office/drawing/2014/main" id="{A734F2A0-91E6-B443-8919-8645BB2991B6}"/>
              </a:ext>
            </a:extLst>
          </p:cNvPr>
          <p:cNvSpPr/>
          <p:nvPr/>
        </p:nvSpPr>
        <p:spPr>
          <a:xfrm>
            <a:off x="7803775" y="1847090"/>
            <a:ext cx="3146612" cy="1803916"/>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50000"/>
              <a:lumOff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bg1"/>
              </a:solidFill>
            </a:endParaRPr>
          </a:p>
          <a:p>
            <a:pPr algn="ctr" defTabSz="2533650">
              <a:lnSpc>
                <a:spcPct val="90000"/>
              </a:lnSpc>
              <a:spcBef>
                <a:spcPct val="0"/>
              </a:spcBef>
              <a:spcAft>
                <a:spcPct val="35000"/>
              </a:spcAft>
            </a:pPr>
            <a:endParaRPr lang="en-GB" b="1" dirty="0">
              <a:solidFill>
                <a:schemeClr val="bg1"/>
              </a:solidFill>
            </a:endParaRPr>
          </a:p>
          <a:p>
            <a:pPr lvl="0" algn="ctr" defTabSz="622300">
              <a:lnSpc>
                <a:spcPct val="90000"/>
              </a:lnSpc>
              <a:spcBef>
                <a:spcPct val="0"/>
              </a:spcBef>
              <a:spcAft>
                <a:spcPct val="35000"/>
              </a:spcAft>
            </a:pPr>
            <a:r>
              <a:rPr lang="en-GB" sz="2000" b="1" dirty="0"/>
              <a:t>92% found the intervention easy to access, 77% found it easy to complete</a:t>
            </a:r>
          </a:p>
          <a:p>
            <a:pPr marL="0" lvl="0" indent="0" algn="ctr" defTabSz="2533650">
              <a:lnSpc>
                <a:spcPct val="90000"/>
              </a:lnSpc>
              <a:spcBef>
                <a:spcPct val="0"/>
              </a:spcBef>
              <a:spcAft>
                <a:spcPct val="35000"/>
              </a:spcAft>
              <a:buNone/>
            </a:pPr>
            <a:endParaRPr lang="en-US" sz="5700" kern="1200" dirty="0"/>
          </a:p>
        </p:txBody>
      </p:sp>
      <p:sp>
        <p:nvSpPr>
          <p:cNvPr id="16" name="Freeform 15">
            <a:extLst>
              <a:ext uri="{FF2B5EF4-FFF2-40B4-BE49-F238E27FC236}">
                <a16:creationId xmlns:a16="http://schemas.microsoft.com/office/drawing/2014/main" id="{92FCD5B9-7C7E-FF42-9DF4-374D97A38A36}"/>
              </a:ext>
            </a:extLst>
          </p:cNvPr>
          <p:cNvSpPr/>
          <p:nvPr/>
        </p:nvSpPr>
        <p:spPr>
          <a:xfrm>
            <a:off x="7803775" y="3784236"/>
            <a:ext cx="3227294" cy="1794965"/>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90000"/>
              <a:lumOff val="1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lvl="0" algn="ctr" defTabSz="622300">
              <a:lnSpc>
                <a:spcPct val="90000"/>
              </a:lnSpc>
              <a:spcBef>
                <a:spcPct val="0"/>
              </a:spcBef>
              <a:spcAft>
                <a:spcPct val="35000"/>
              </a:spcAft>
            </a:pPr>
            <a:r>
              <a:rPr lang="en-GB" sz="2000" b="1" dirty="0"/>
              <a:t>54% were happy with recommended time frame</a:t>
            </a:r>
            <a:endParaRPr lang="en-US" sz="5700" kern="1200" dirty="0"/>
          </a:p>
        </p:txBody>
      </p:sp>
    </p:spTree>
    <p:extLst>
      <p:ext uri="{BB962C8B-B14F-4D97-AF65-F5344CB8AC3E}">
        <p14:creationId xmlns:p14="http://schemas.microsoft.com/office/powerpoint/2010/main" val="346068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0784F6D-C362-4243-A755-45813BBD441D}"/>
              </a:ext>
            </a:extLst>
          </p:cNvPr>
          <p:cNvSpPr txBox="1">
            <a:spLocks/>
          </p:cNvSpPr>
          <p:nvPr/>
        </p:nvSpPr>
        <p:spPr>
          <a:xfrm>
            <a:off x="440267" y="75103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Acceptability &amp; Feasibility: Preliminary Findings </a:t>
            </a:r>
            <a:endParaRPr lang="en-GB" kern="0" dirty="0">
              <a:solidFill>
                <a:srgbClr val="0070C0"/>
              </a:solidFill>
            </a:endParaRPr>
          </a:p>
        </p:txBody>
      </p:sp>
      <p:sp>
        <p:nvSpPr>
          <p:cNvPr id="17" name="Rounded Rectangle 16">
            <a:extLst>
              <a:ext uri="{FF2B5EF4-FFF2-40B4-BE49-F238E27FC236}">
                <a16:creationId xmlns:a16="http://schemas.microsoft.com/office/drawing/2014/main" id="{EAE587D9-EB6C-0A4B-9BFE-0C5DD19EC278}"/>
              </a:ext>
            </a:extLst>
          </p:cNvPr>
          <p:cNvSpPr/>
          <p:nvPr/>
        </p:nvSpPr>
        <p:spPr>
          <a:xfrm>
            <a:off x="606004" y="1290270"/>
            <a:ext cx="10510294" cy="1146824"/>
          </a:xfrm>
          <a:prstGeom prst="roundRect">
            <a:avLst>
              <a:gd name="adj" fmla="val 10000"/>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3200" b="1" dirty="0"/>
              <a:t>Peer Forum</a:t>
            </a:r>
          </a:p>
        </p:txBody>
      </p:sp>
      <p:sp>
        <p:nvSpPr>
          <p:cNvPr id="7" name="Freeform 6">
            <a:extLst>
              <a:ext uri="{FF2B5EF4-FFF2-40B4-BE49-F238E27FC236}">
                <a16:creationId xmlns:a16="http://schemas.microsoft.com/office/drawing/2014/main" id="{EC6B183B-A0C8-F44B-B275-D24DFABE75A8}"/>
              </a:ext>
            </a:extLst>
          </p:cNvPr>
          <p:cNvSpPr/>
          <p:nvPr/>
        </p:nvSpPr>
        <p:spPr>
          <a:xfrm>
            <a:off x="1481642" y="4637230"/>
            <a:ext cx="3138931" cy="2097254"/>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50000"/>
              <a:lumOff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lvl="0" algn="ctr" defTabSz="622300">
              <a:lnSpc>
                <a:spcPct val="90000"/>
              </a:lnSpc>
              <a:spcBef>
                <a:spcPct val="0"/>
              </a:spcBef>
              <a:spcAft>
                <a:spcPct val="35000"/>
              </a:spcAft>
            </a:pPr>
            <a:r>
              <a:rPr lang="en-GB" sz="2000" b="1" dirty="0"/>
              <a:t>A space to  discuss HOP-MHP worksheets and anonymously share experiences as dual status professionals </a:t>
            </a:r>
          </a:p>
        </p:txBody>
      </p:sp>
      <p:sp>
        <p:nvSpPr>
          <p:cNvPr id="8" name="Freeform 7">
            <a:extLst>
              <a:ext uri="{FF2B5EF4-FFF2-40B4-BE49-F238E27FC236}">
                <a16:creationId xmlns:a16="http://schemas.microsoft.com/office/drawing/2014/main" id="{92FCD5B9-7C7E-FF42-9DF4-374D97A38A36}"/>
              </a:ext>
            </a:extLst>
          </p:cNvPr>
          <p:cNvSpPr/>
          <p:nvPr/>
        </p:nvSpPr>
        <p:spPr>
          <a:xfrm>
            <a:off x="6478954" y="4659807"/>
            <a:ext cx="3138931" cy="1870560"/>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90000"/>
              <a:lumOff val="1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lvl="0" algn="ctr" defTabSz="622300">
              <a:lnSpc>
                <a:spcPct val="90000"/>
              </a:lnSpc>
              <a:spcBef>
                <a:spcPct val="0"/>
              </a:spcBef>
              <a:spcAft>
                <a:spcPct val="35000"/>
              </a:spcAft>
            </a:pPr>
            <a:endParaRPr lang="en-GB" sz="2000" b="1" dirty="0"/>
          </a:p>
          <a:p>
            <a:pPr lvl="0" algn="ctr" defTabSz="622300">
              <a:lnSpc>
                <a:spcPct val="90000"/>
              </a:lnSpc>
              <a:spcBef>
                <a:spcPct val="0"/>
              </a:spcBef>
              <a:spcAft>
                <a:spcPct val="35000"/>
              </a:spcAft>
            </a:pPr>
            <a:r>
              <a:rPr lang="en-GB" sz="2000" b="1" dirty="0"/>
              <a:t>Validating and de-shaming</a:t>
            </a:r>
          </a:p>
          <a:p>
            <a:pPr marL="0" lvl="0" indent="0" algn="ctr" defTabSz="2533650">
              <a:lnSpc>
                <a:spcPct val="90000"/>
              </a:lnSpc>
              <a:spcBef>
                <a:spcPct val="0"/>
              </a:spcBef>
              <a:spcAft>
                <a:spcPct val="35000"/>
              </a:spcAft>
              <a:buNone/>
            </a:pPr>
            <a:endParaRPr lang="en-US" sz="5700" kern="1200" dirty="0"/>
          </a:p>
        </p:txBody>
      </p:sp>
      <p:sp>
        <p:nvSpPr>
          <p:cNvPr id="9" name="Freeform 8">
            <a:extLst>
              <a:ext uri="{FF2B5EF4-FFF2-40B4-BE49-F238E27FC236}">
                <a16:creationId xmlns:a16="http://schemas.microsoft.com/office/drawing/2014/main" id="{018AD761-9790-0641-BBB4-9108240B7063}"/>
              </a:ext>
            </a:extLst>
          </p:cNvPr>
          <p:cNvSpPr/>
          <p:nvPr/>
        </p:nvSpPr>
        <p:spPr>
          <a:xfrm>
            <a:off x="4004860" y="3635140"/>
            <a:ext cx="3138930" cy="1878630"/>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25000"/>
              <a:lumOff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endParaRPr lang="en-GB" b="1" dirty="0">
              <a:solidFill>
                <a:schemeClr val="tx1"/>
              </a:solidFill>
            </a:endParaRPr>
          </a:p>
          <a:p>
            <a:endParaRPr lang="en-GB" b="1" dirty="0">
              <a:solidFill>
                <a:schemeClr val="tx1"/>
              </a:solidFill>
            </a:endParaRPr>
          </a:p>
          <a:p>
            <a:pPr lvl="0" algn="ctr" defTabSz="622300">
              <a:lnSpc>
                <a:spcPct val="90000"/>
              </a:lnSpc>
              <a:spcBef>
                <a:spcPct val="0"/>
              </a:spcBef>
              <a:spcAft>
                <a:spcPct val="35000"/>
              </a:spcAft>
            </a:pPr>
            <a:r>
              <a:rPr lang="en-GB" sz="2000" b="1" dirty="0"/>
              <a:t>Peer forum seen as of particular value</a:t>
            </a:r>
            <a:endParaRPr lang="en-GB" sz="1600" b="1" dirty="0"/>
          </a:p>
          <a:p>
            <a:pPr marL="0" lvl="0" indent="0" algn="ctr" defTabSz="2533650">
              <a:lnSpc>
                <a:spcPct val="90000"/>
              </a:lnSpc>
              <a:spcBef>
                <a:spcPct val="0"/>
              </a:spcBef>
              <a:spcAft>
                <a:spcPct val="35000"/>
              </a:spcAft>
              <a:buNone/>
            </a:pPr>
            <a:endParaRPr lang="en-US" sz="5700" kern="1200" dirty="0"/>
          </a:p>
        </p:txBody>
      </p:sp>
      <p:sp>
        <p:nvSpPr>
          <p:cNvPr id="10" name="Freeform 9">
            <a:extLst>
              <a:ext uri="{FF2B5EF4-FFF2-40B4-BE49-F238E27FC236}">
                <a16:creationId xmlns:a16="http://schemas.microsoft.com/office/drawing/2014/main" id="{B622A095-9AC3-C849-80F0-D38CEAC44B4B}"/>
              </a:ext>
            </a:extLst>
          </p:cNvPr>
          <p:cNvSpPr/>
          <p:nvPr/>
        </p:nvSpPr>
        <p:spPr>
          <a:xfrm>
            <a:off x="1579887" y="2668785"/>
            <a:ext cx="3040686" cy="1878630"/>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accent1">
              <a:lumMod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algn="ctr"/>
            <a:endParaRPr lang="en-GB" b="1" dirty="0"/>
          </a:p>
          <a:p>
            <a:pPr lvl="0" algn="ctr" defTabSz="622300">
              <a:lnSpc>
                <a:spcPct val="90000"/>
              </a:lnSpc>
              <a:spcBef>
                <a:spcPct val="0"/>
              </a:spcBef>
              <a:spcAft>
                <a:spcPct val="35000"/>
              </a:spcAft>
            </a:pPr>
            <a:endParaRPr lang="en-GB" sz="1600" b="1" dirty="0"/>
          </a:p>
          <a:p>
            <a:pPr lvl="0" algn="ctr" defTabSz="622300">
              <a:lnSpc>
                <a:spcPct val="90000"/>
              </a:lnSpc>
              <a:spcBef>
                <a:spcPct val="0"/>
              </a:spcBef>
              <a:spcAft>
                <a:spcPct val="35000"/>
              </a:spcAft>
            </a:pPr>
            <a:r>
              <a:rPr lang="en-GB" sz="2000" b="1" dirty="0"/>
              <a:t>72.2% rated peer forum as ‘very useful’ or ‘useful’ as a separate resource to the guide</a:t>
            </a:r>
          </a:p>
          <a:p>
            <a:pPr marL="0" lvl="0" indent="0" algn="ctr" defTabSz="2533650">
              <a:lnSpc>
                <a:spcPct val="90000"/>
              </a:lnSpc>
              <a:spcBef>
                <a:spcPct val="0"/>
              </a:spcBef>
              <a:spcAft>
                <a:spcPct val="35000"/>
              </a:spcAft>
              <a:buNone/>
            </a:pPr>
            <a:endParaRPr lang="en-US" sz="5700" kern="1200" dirty="0"/>
          </a:p>
        </p:txBody>
      </p:sp>
      <p:sp>
        <p:nvSpPr>
          <p:cNvPr id="13" name="Freeform 12">
            <a:extLst>
              <a:ext uri="{FF2B5EF4-FFF2-40B4-BE49-F238E27FC236}">
                <a16:creationId xmlns:a16="http://schemas.microsoft.com/office/drawing/2014/main" id="{018AD761-9790-0641-BBB4-9108240B7063}"/>
              </a:ext>
            </a:extLst>
          </p:cNvPr>
          <p:cNvSpPr/>
          <p:nvPr/>
        </p:nvSpPr>
        <p:spPr>
          <a:xfrm>
            <a:off x="6577199" y="2628678"/>
            <a:ext cx="3040686" cy="1958845"/>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50000"/>
              <a:lumOff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endParaRPr lang="en-GB" b="1" dirty="0">
              <a:solidFill>
                <a:schemeClr val="tx1"/>
              </a:solidFill>
            </a:endParaRPr>
          </a:p>
          <a:p>
            <a:endParaRPr lang="en-GB" b="1" dirty="0">
              <a:solidFill>
                <a:schemeClr val="tx1"/>
              </a:solidFill>
            </a:endParaRPr>
          </a:p>
          <a:p>
            <a:pPr lvl="0" algn="ctr" defTabSz="622300">
              <a:lnSpc>
                <a:spcPct val="90000"/>
              </a:lnSpc>
              <a:spcBef>
                <a:spcPct val="0"/>
              </a:spcBef>
              <a:spcAft>
                <a:spcPct val="35000"/>
              </a:spcAft>
            </a:pPr>
            <a:r>
              <a:rPr lang="en-GB" sz="2000" b="1" dirty="0"/>
              <a:t>54.5% thought peer forum in combination with self-help guide was either ‘very useful’ or ‘useful</a:t>
            </a:r>
          </a:p>
          <a:p>
            <a:pPr marL="0" lvl="0" indent="0" algn="ctr" defTabSz="2533650">
              <a:lnSpc>
                <a:spcPct val="90000"/>
              </a:lnSpc>
              <a:spcBef>
                <a:spcPct val="0"/>
              </a:spcBef>
              <a:spcAft>
                <a:spcPct val="35000"/>
              </a:spcAft>
              <a:buNone/>
            </a:pPr>
            <a:endParaRPr lang="en-US" sz="5700" kern="1200" dirty="0"/>
          </a:p>
        </p:txBody>
      </p:sp>
    </p:spTree>
    <p:extLst>
      <p:ext uri="{BB962C8B-B14F-4D97-AF65-F5344CB8AC3E}">
        <p14:creationId xmlns:p14="http://schemas.microsoft.com/office/powerpoint/2010/main" val="346755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A412F9C5-39C2-984C-82A2-0A3E3CD4990E}"/>
              </a:ext>
            </a:extLst>
          </p:cNvPr>
          <p:cNvSpPr/>
          <p:nvPr/>
        </p:nvSpPr>
        <p:spPr>
          <a:xfrm>
            <a:off x="470898" y="1311561"/>
            <a:ext cx="10438882" cy="1146825"/>
          </a:xfrm>
          <a:prstGeom prst="roundRect">
            <a:avLst>
              <a:gd name="adj" fmla="val 10000"/>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3200" b="1" dirty="0"/>
              <a:t>Outcome Measures</a:t>
            </a:r>
          </a:p>
        </p:txBody>
      </p:sp>
      <p:sp>
        <p:nvSpPr>
          <p:cNvPr id="5" name="Title 1">
            <a:extLst>
              <a:ext uri="{FF2B5EF4-FFF2-40B4-BE49-F238E27FC236}">
                <a16:creationId xmlns:a16="http://schemas.microsoft.com/office/drawing/2014/main" id="{30784F6D-C362-4243-A755-45813BBD441D}"/>
              </a:ext>
            </a:extLst>
          </p:cNvPr>
          <p:cNvSpPr txBox="1">
            <a:spLocks/>
          </p:cNvSpPr>
          <p:nvPr/>
        </p:nvSpPr>
        <p:spPr>
          <a:xfrm>
            <a:off x="440267" y="75103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Acceptability &amp; Feasibility: Preliminary Findings </a:t>
            </a:r>
            <a:endParaRPr lang="en-GB" kern="0" dirty="0">
              <a:solidFill>
                <a:srgbClr val="0070C0"/>
              </a:solidFill>
            </a:endParaRPr>
          </a:p>
        </p:txBody>
      </p:sp>
      <p:sp>
        <p:nvSpPr>
          <p:cNvPr id="8" name="Freeform 7">
            <a:extLst>
              <a:ext uri="{FF2B5EF4-FFF2-40B4-BE49-F238E27FC236}">
                <a16:creationId xmlns:a16="http://schemas.microsoft.com/office/drawing/2014/main" id="{EC6B183B-A0C8-F44B-B275-D24DFABE75A8}"/>
              </a:ext>
            </a:extLst>
          </p:cNvPr>
          <p:cNvSpPr/>
          <p:nvPr/>
        </p:nvSpPr>
        <p:spPr>
          <a:xfrm>
            <a:off x="6920264" y="4889018"/>
            <a:ext cx="3356294" cy="1695560"/>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50000"/>
              <a:lumOff val="5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lvl="0" algn="ctr" defTabSz="622300">
              <a:lnSpc>
                <a:spcPct val="90000"/>
              </a:lnSpc>
              <a:spcBef>
                <a:spcPct val="0"/>
              </a:spcBef>
              <a:spcAft>
                <a:spcPct val="35000"/>
              </a:spcAft>
            </a:pPr>
            <a:r>
              <a:rPr lang="en-GB" sz="2000" b="1" dirty="0"/>
              <a:t>At points repetitive, too long and sometimes too ambiguously worded</a:t>
            </a:r>
          </a:p>
          <a:p>
            <a:pPr marL="0" lvl="0" indent="0" algn="ctr" defTabSz="2533650">
              <a:lnSpc>
                <a:spcPct val="90000"/>
              </a:lnSpc>
              <a:spcBef>
                <a:spcPct val="0"/>
              </a:spcBef>
              <a:spcAft>
                <a:spcPct val="35000"/>
              </a:spcAft>
              <a:buNone/>
            </a:pPr>
            <a:endParaRPr lang="en-US" sz="5700" kern="1200" dirty="0"/>
          </a:p>
        </p:txBody>
      </p:sp>
      <p:sp>
        <p:nvSpPr>
          <p:cNvPr id="9" name="Freeform 8">
            <a:extLst>
              <a:ext uri="{FF2B5EF4-FFF2-40B4-BE49-F238E27FC236}">
                <a16:creationId xmlns:a16="http://schemas.microsoft.com/office/drawing/2014/main" id="{92FCD5B9-7C7E-FF42-9DF4-374D97A38A36}"/>
              </a:ext>
            </a:extLst>
          </p:cNvPr>
          <p:cNvSpPr/>
          <p:nvPr/>
        </p:nvSpPr>
        <p:spPr>
          <a:xfrm>
            <a:off x="1527157" y="4839315"/>
            <a:ext cx="3138387" cy="1794965"/>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90000"/>
              <a:lumOff val="1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622300">
              <a:lnSpc>
                <a:spcPct val="90000"/>
              </a:lnSpc>
              <a:spcBef>
                <a:spcPct val="0"/>
              </a:spcBef>
              <a:spcAft>
                <a:spcPct val="35000"/>
              </a:spcAft>
            </a:pPr>
            <a:r>
              <a:rPr lang="en-GB" sz="2000" b="1" dirty="0"/>
              <a:t>71% happy with the time taken to complete the measures </a:t>
            </a:r>
          </a:p>
        </p:txBody>
      </p:sp>
      <p:sp>
        <p:nvSpPr>
          <p:cNvPr id="10" name="Freeform 9">
            <a:extLst>
              <a:ext uri="{FF2B5EF4-FFF2-40B4-BE49-F238E27FC236}">
                <a16:creationId xmlns:a16="http://schemas.microsoft.com/office/drawing/2014/main" id="{018AD761-9790-0641-BBB4-9108240B7063}"/>
              </a:ext>
            </a:extLst>
          </p:cNvPr>
          <p:cNvSpPr/>
          <p:nvPr/>
        </p:nvSpPr>
        <p:spPr>
          <a:xfrm>
            <a:off x="1450128" y="2954123"/>
            <a:ext cx="3135903" cy="1769157"/>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25000"/>
              <a:lumOff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endParaRPr lang="en-GB" b="1" dirty="0">
              <a:solidFill>
                <a:schemeClr val="tx1"/>
              </a:solidFill>
            </a:endParaRPr>
          </a:p>
          <a:p>
            <a:pPr algn="ctr"/>
            <a:r>
              <a:rPr lang="en-GB" sz="2000" b="1" dirty="0"/>
              <a:t>Described as clear, user friendly and thoughtfully selected</a:t>
            </a:r>
            <a:endParaRPr lang="en-US" sz="5700" kern="1200" dirty="0"/>
          </a:p>
        </p:txBody>
      </p:sp>
      <p:sp>
        <p:nvSpPr>
          <p:cNvPr id="11" name="Freeform 10">
            <a:extLst>
              <a:ext uri="{FF2B5EF4-FFF2-40B4-BE49-F238E27FC236}">
                <a16:creationId xmlns:a16="http://schemas.microsoft.com/office/drawing/2014/main" id="{B622A095-9AC3-C849-80F0-D38CEAC44B4B}"/>
              </a:ext>
            </a:extLst>
          </p:cNvPr>
          <p:cNvSpPr/>
          <p:nvPr/>
        </p:nvSpPr>
        <p:spPr>
          <a:xfrm>
            <a:off x="6920264" y="2998858"/>
            <a:ext cx="3384651" cy="1795343"/>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accent1">
              <a:lumMod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lvl="0" algn="ctr" defTabSz="622300">
              <a:lnSpc>
                <a:spcPct val="90000"/>
              </a:lnSpc>
              <a:spcBef>
                <a:spcPct val="0"/>
              </a:spcBef>
              <a:spcAft>
                <a:spcPct val="35000"/>
              </a:spcAft>
            </a:pPr>
            <a:endParaRPr lang="en-GB" b="1" dirty="0"/>
          </a:p>
          <a:p>
            <a:pPr lvl="0" algn="ctr" defTabSz="622300">
              <a:lnSpc>
                <a:spcPct val="90000"/>
              </a:lnSpc>
              <a:spcBef>
                <a:spcPct val="0"/>
              </a:spcBef>
              <a:spcAft>
                <a:spcPct val="35000"/>
              </a:spcAft>
            </a:pPr>
            <a:r>
              <a:rPr lang="en-GB" sz="2000" b="1" dirty="0"/>
              <a:t>71% of respondents found measures easy to complete</a:t>
            </a:r>
          </a:p>
          <a:p>
            <a:pPr marL="0" lvl="0" indent="0" algn="ctr" defTabSz="2533650">
              <a:lnSpc>
                <a:spcPct val="90000"/>
              </a:lnSpc>
              <a:spcBef>
                <a:spcPct val="0"/>
              </a:spcBef>
              <a:spcAft>
                <a:spcPct val="35000"/>
              </a:spcAft>
              <a:buNone/>
            </a:pPr>
            <a:endParaRPr lang="en-US" sz="5700" kern="1200" dirty="0"/>
          </a:p>
        </p:txBody>
      </p:sp>
      <p:sp>
        <p:nvSpPr>
          <p:cNvPr id="12" name="Freeform 11">
            <a:extLst>
              <a:ext uri="{FF2B5EF4-FFF2-40B4-BE49-F238E27FC236}">
                <a16:creationId xmlns:a16="http://schemas.microsoft.com/office/drawing/2014/main" id="{A734F2A0-91E6-B443-8919-8645BB2991B6}"/>
              </a:ext>
            </a:extLst>
          </p:cNvPr>
          <p:cNvSpPr/>
          <p:nvPr/>
        </p:nvSpPr>
        <p:spPr>
          <a:xfrm>
            <a:off x="3980702" y="3851605"/>
            <a:ext cx="3589991" cy="1885193"/>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75000"/>
              <a:lumOff val="2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bg1"/>
              </a:solidFill>
            </a:endParaRPr>
          </a:p>
          <a:p>
            <a:pPr algn="ctr" defTabSz="2533650">
              <a:lnSpc>
                <a:spcPct val="90000"/>
              </a:lnSpc>
              <a:spcBef>
                <a:spcPct val="0"/>
              </a:spcBef>
              <a:spcAft>
                <a:spcPct val="35000"/>
              </a:spcAft>
            </a:pPr>
            <a:endParaRPr lang="en-GB" b="1" dirty="0">
              <a:solidFill>
                <a:schemeClr val="bg1"/>
              </a:solidFill>
            </a:endParaRPr>
          </a:p>
          <a:p>
            <a:pPr algn="ctr" defTabSz="622300">
              <a:spcBef>
                <a:spcPct val="0"/>
              </a:spcBef>
              <a:spcAft>
                <a:spcPct val="35000"/>
              </a:spcAft>
            </a:pPr>
            <a:r>
              <a:rPr lang="en-GB" sz="2000" b="1" dirty="0"/>
              <a:t>74% were happy to complete the outcome measures at the three time points</a:t>
            </a:r>
          </a:p>
          <a:p>
            <a:pPr marL="0" lvl="0" indent="0" algn="ctr" defTabSz="2533650">
              <a:lnSpc>
                <a:spcPct val="90000"/>
              </a:lnSpc>
              <a:spcBef>
                <a:spcPct val="0"/>
              </a:spcBef>
              <a:spcAft>
                <a:spcPct val="35000"/>
              </a:spcAft>
              <a:buNone/>
            </a:pPr>
            <a:endParaRPr lang="en-US" sz="5700" kern="1200" dirty="0"/>
          </a:p>
        </p:txBody>
      </p:sp>
    </p:spTree>
    <p:extLst>
      <p:ext uri="{BB962C8B-B14F-4D97-AF65-F5344CB8AC3E}">
        <p14:creationId xmlns:p14="http://schemas.microsoft.com/office/powerpoint/2010/main" val="13869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FF8154-80D4-244F-BD08-07627D3E98D8}"/>
              </a:ext>
            </a:extLst>
          </p:cNvPr>
          <p:cNvSpPr txBox="1"/>
          <p:nvPr/>
        </p:nvSpPr>
        <p:spPr>
          <a:xfrm>
            <a:off x="697922" y="1111580"/>
            <a:ext cx="10573261" cy="6432530"/>
          </a:xfrm>
          <a:prstGeom prst="rect">
            <a:avLst/>
          </a:prstGeom>
          <a:noFill/>
        </p:spPr>
        <p:txBody>
          <a:bodyPr wrap="square" rtlCol="0">
            <a:spAutoFit/>
          </a:bodyPr>
          <a:lstStyle/>
          <a:p>
            <a:endParaRPr lang="en-US" sz="2000" b="1" dirty="0"/>
          </a:p>
          <a:p>
            <a:endParaRPr lang="en-GB" sz="2000" i="1" dirty="0"/>
          </a:p>
          <a:p>
            <a:r>
              <a:rPr lang="en-GB" sz="2400" i="1" dirty="0"/>
              <a:t>“I thought it gave me the means to reflect on my choices in terms of disclosure and how I communicate (or sometimes not) my mental health difficulties to others.” 	</a:t>
            </a:r>
            <a:r>
              <a:rPr lang="en-GB" sz="2400" dirty="0"/>
              <a:t> </a:t>
            </a:r>
            <a:r>
              <a:rPr lang="en-GB" sz="2400" i="1" dirty="0"/>
              <a:t>											</a:t>
            </a:r>
            <a:endParaRPr lang="en-GB" sz="2400" dirty="0"/>
          </a:p>
          <a:p>
            <a:r>
              <a:rPr lang="en-US" sz="2400" i="1" dirty="0"/>
              <a:t>“It made me feel a little bit less isolated as a dual status professional.” </a:t>
            </a:r>
          </a:p>
          <a:p>
            <a:endParaRPr lang="en-US" sz="2400" i="1" dirty="0"/>
          </a:p>
          <a:p>
            <a:r>
              <a:rPr lang="en-GB" sz="2400" i="1" dirty="0"/>
              <a:t>“I had a bit of a relapse of my difficulties during the intervention and I found the tools and workbooks helpful to navigate that while at work.</a:t>
            </a:r>
            <a:r>
              <a:rPr lang="en-GB" sz="2400" dirty="0"/>
              <a:t>” </a:t>
            </a:r>
          </a:p>
          <a:p>
            <a:endParaRPr lang="en-GB" sz="2400" i="1" dirty="0"/>
          </a:p>
          <a:p>
            <a:r>
              <a:rPr lang="en-GB" sz="2400" i="1" dirty="0"/>
              <a:t>“I think I feel much more confident, especially with the choice to not necessarily disclose, I think it’s just sort of validated that a little bit for me.”</a:t>
            </a:r>
          </a:p>
          <a:p>
            <a:br>
              <a:rPr lang="en-US" sz="2400" i="1" dirty="0"/>
            </a:br>
            <a:endParaRPr lang="en-US" sz="2400" i="1" dirty="0"/>
          </a:p>
          <a:p>
            <a:endParaRPr lang="en-US" sz="2000" b="1" dirty="0"/>
          </a:p>
          <a:p>
            <a:endParaRPr lang="en-GB" sz="2000" dirty="0"/>
          </a:p>
          <a:p>
            <a:endParaRPr lang="en-US" sz="2000" b="1" dirty="0"/>
          </a:p>
        </p:txBody>
      </p:sp>
      <p:sp>
        <p:nvSpPr>
          <p:cNvPr id="3" name="Title 1">
            <a:extLst>
              <a:ext uri="{FF2B5EF4-FFF2-40B4-BE49-F238E27FC236}">
                <a16:creationId xmlns:a16="http://schemas.microsoft.com/office/drawing/2014/main" id="{23E0D7B4-1E3F-2841-A11D-938304FD3782}"/>
              </a:ext>
            </a:extLst>
          </p:cNvPr>
          <p:cNvSpPr txBox="1">
            <a:spLocks/>
          </p:cNvSpPr>
          <p:nvPr/>
        </p:nvSpPr>
        <p:spPr>
          <a:xfrm>
            <a:off x="-340847" y="831314"/>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sz="3200" kern="0" dirty="0">
                <a:solidFill>
                  <a:srgbClr val="0070C0"/>
                </a:solidFill>
              </a:rPr>
              <a:t>Participant feedback: </a:t>
            </a:r>
            <a:r>
              <a:rPr lang="en-US" sz="3200" dirty="0">
                <a:solidFill>
                  <a:srgbClr val="0070C0"/>
                </a:solidFill>
              </a:rPr>
              <a:t>HOP-MHP self-help guide</a:t>
            </a:r>
            <a:r>
              <a:rPr lang="en-US" sz="3200" kern="0" dirty="0">
                <a:solidFill>
                  <a:srgbClr val="0070C0"/>
                </a:solidFill>
              </a:rPr>
              <a:t> </a:t>
            </a:r>
            <a:endParaRPr lang="en-GB" sz="3200" kern="0" dirty="0">
              <a:solidFill>
                <a:srgbClr val="0070C0"/>
              </a:solidFill>
            </a:endParaRPr>
          </a:p>
        </p:txBody>
      </p:sp>
      <p:pic>
        <p:nvPicPr>
          <p:cNvPr id="4" name="Picture 3">
            <a:extLst>
              <a:ext uri="{FF2B5EF4-FFF2-40B4-BE49-F238E27FC236}">
                <a16:creationId xmlns:a16="http://schemas.microsoft.com/office/drawing/2014/main" id="{59137876-8EF1-4F0E-BAE2-99A13231F2CB}"/>
              </a:ext>
            </a:extLst>
          </p:cNvPr>
          <p:cNvPicPr>
            <a:picLocks noChangeAspect="1"/>
          </p:cNvPicPr>
          <p:nvPr/>
        </p:nvPicPr>
        <p:blipFill>
          <a:blip r:embed="rId2"/>
          <a:stretch>
            <a:fillRect/>
          </a:stretch>
        </p:blipFill>
        <p:spPr>
          <a:xfrm>
            <a:off x="10494303" y="567615"/>
            <a:ext cx="1553760" cy="1648459"/>
          </a:xfrm>
          <a:prstGeom prst="rect">
            <a:avLst/>
          </a:prstGeom>
        </p:spPr>
      </p:pic>
    </p:spTree>
    <p:extLst>
      <p:ext uri="{BB962C8B-B14F-4D97-AF65-F5344CB8AC3E}">
        <p14:creationId xmlns:p14="http://schemas.microsoft.com/office/powerpoint/2010/main" val="414427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FF8154-80D4-244F-BD08-07627D3E98D8}"/>
              </a:ext>
            </a:extLst>
          </p:cNvPr>
          <p:cNvSpPr txBox="1"/>
          <p:nvPr/>
        </p:nvSpPr>
        <p:spPr>
          <a:xfrm>
            <a:off x="697922" y="1491822"/>
            <a:ext cx="10796155" cy="5016758"/>
          </a:xfrm>
          <a:prstGeom prst="rect">
            <a:avLst/>
          </a:prstGeom>
          <a:noFill/>
        </p:spPr>
        <p:txBody>
          <a:bodyPr wrap="square" rtlCol="0">
            <a:spAutoFit/>
          </a:bodyPr>
          <a:lstStyle/>
          <a:p>
            <a:br>
              <a:rPr lang="en-US" sz="2000" i="1" dirty="0"/>
            </a:br>
            <a:endParaRPr lang="en-GB" sz="2000" dirty="0"/>
          </a:p>
          <a:p>
            <a:r>
              <a:rPr lang="en-GB" sz="2400" i="1" dirty="0"/>
              <a:t>“Just being in a space where other people talked really openly about their own experiences and the impact on them now (…) I mean for me, I sort of never really had these conversations with people… and I think I actually took more from that than the rest of it (…).”	</a:t>
            </a:r>
            <a:br>
              <a:rPr lang="en-GB" sz="2400" dirty="0"/>
            </a:br>
            <a:r>
              <a:rPr lang="en-GB" sz="2400" i="1" dirty="0"/>
              <a:t>										</a:t>
            </a:r>
            <a:endParaRPr lang="en-GB" sz="2400" dirty="0"/>
          </a:p>
          <a:p>
            <a:r>
              <a:rPr lang="en-GB" sz="2400" i="1" dirty="0"/>
              <a:t>“I am glad this forum exists so after all these years holding a conversation becomes possible.”</a:t>
            </a:r>
          </a:p>
          <a:p>
            <a:endParaRPr lang="en-GB" sz="2400" i="1" dirty="0"/>
          </a:p>
          <a:p>
            <a:r>
              <a:rPr lang="en-GB" sz="2400" i="1" dirty="0"/>
              <a:t>“I liked hearing others' experiences in the peer forum, it was comforting to hear others having similar thoughts/doubts/worries etc.”</a:t>
            </a:r>
          </a:p>
          <a:p>
            <a:endParaRPr lang="en-GB" sz="2000" dirty="0"/>
          </a:p>
          <a:p>
            <a:endParaRPr lang="en-US" sz="2000" b="1" dirty="0"/>
          </a:p>
        </p:txBody>
      </p:sp>
      <p:sp>
        <p:nvSpPr>
          <p:cNvPr id="3" name="Title 1">
            <a:extLst>
              <a:ext uri="{FF2B5EF4-FFF2-40B4-BE49-F238E27FC236}">
                <a16:creationId xmlns:a16="http://schemas.microsoft.com/office/drawing/2014/main" id="{23E0D7B4-1E3F-2841-A11D-938304FD3782}"/>
              </a:ext>
            </a:extLst>
          </p:cNvPr>
          <p:cNvSpPr txBox="1">
            <a:spLocks/>
          </p:cNvSpPr>
          <p:nvPr/>
        </p:nvSpPr>
        <p:spPr>
          <a:xfrm>
            <a:off x="-1604523" y="93129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sz="3200" kern="0" dirty="0">
                <a:solidFill>
                  <a:srgbClr val="0070C0"/>
                </a:solidFill>
              </a:rPr>
              <a:t>Participant feedback: </a:t>
            </a:r>
            <a:r>
              <a:rPr lang="en-US" sz="3200" dirty="0">
                <a:solidFill>
                  <a:srgbClr val="0070C0"/>
                </a:solidFill>
              </a:rPr>
              <a:t>Peer Forum</a:t>
            </a:r>
          </a:p>
          <a:p>
            <a:pPr algn="ctr"/>
            <a:endParaRPr lang="en-US" kern="0" dirty="0">
              <a:solidFill>
                <a:srgbClr val="0070C0"/>
              </a:solidFill>
            </a:endParaRPr>
          </a:p>
          <a:p>
            <a:pPr algn="ctr"/>
            <a:r>
              <a:rPr lang="en-US" kern="0" dirty="0">
                <a:solidFill>
                  <a:srgbClr val="0070C0"/>
                </a:solidFill>
              </a:rPr>
              <a:t> </a:t>
            </a:r>
            <a:endParaRPr lang="en-GB" kern="0" dirty="0">
              <a:solidFill>
                <a:srgbClr val="0070C0"/>
              </a:solidFill>
            </a:endParaRPr>
          </a:p>
        </p:txBody>
      </p:sp>
      <p:pic>
        <p:nvPicPr>
          <p:cNvPr id="5" name="Picture 4">
            <a:extLst>
              <a:ext uri="{FF2B5EF4-FFF2-40B4-BE49-F238E27FC236}">
                <a16:creationId xmlns:a16="http://schemas.microsoft.com/office/drawing/2014/main" id="{1F2AAC87-ECA0-BA4D-9244-E5240C641A0C}"/>
              </a:ext>
            </a:extLst>
          </p:cNvPr>
          <p:cNvPicPr>
            <a:picLocks noChangeAspect="1"/>
          </p:cNvPicPr>
          <p:nvPr/>
        </p:nvPicPr>
        <p:blipFill>
          <a:blip r:embed="rId3"/>
          <a:stretch>
            <a:fillRect/>
          </a:stretch>
        </p:blipFill>
        <p:spPr>
          <a:xfrm>
            <a:off x="10568663" y="502811"/>
            <a:ext cx="1623337" cy="1722277"/>
          </a:xfrm>
          <a:prstGeom prst="rect">
            <a:avLst/>
          </a:prstGeom>
        </p:spPr>
      </p:pic>
    </p:spTree>
    <p:extLst>
      <p:ext uri="{BB962C8B-B14F-4D97-AF65-F5344CB8AC3E}">
        <p14:creationId xmlns:p14="http://schemas.microsoft.com/office/powerpoint/2010/main" val="9505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C04C0-144E-C545-9337-D6D567477C40}"/>
              </a:ext>
            </a:extLst>
          </p:cNvPr>
          <p:cNvSpPr txBox="1">
            <a:spLocks/>
          </p:cNvSpPr>
          <p:nvPr/>
        </p:nvSpPr>
        <p:spPr>
          <a:xfrm>
            <a:off x="815009" y="715617"/>
            <a:ext cx="10940957" cy="492949"/>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r>
              <a:rPr lang="en-US" sz="3200" kern="0" dirty="0">
                <a:solidFill>
                  <a:srgbClr val="0070C0"/>
                </a:solidFill>
              </a:rPr>
              <a:t>Participant feedback: </a:t>
            </a:r>
            <a:r>
              <a:rPr lang="en-US" sz="3200" dirty="0">
                <a:solidFill>
                  <a:srgbClr val="0070C0"/>
                </a:solidFill>
              </a:rPr>
              <a:t>Outcome Measures</a:t>
            </a:r>
          </a:p>
          <a:p>
            <a:pPr algn="ctr"/>
            <a:endParaRPr lang="en-US" kern="0" dirty="0">
              <a:solidFill>
                <a:srgbClr val="0070C0"/>
              </a:solidFill>
            </a:endParaRPr>
          </a:p>
          <a:p>
            <a:pPr algn="ctr"/>
            <a:r>
              <a:rPr lang="en-US" kern="0" dirty="0">
                <a:solidFill>
                  <a:srgbClr val="0070C0"/>
                </a:solidFill>
              </a:rPr>
              <a:t> </a:t>
            </a:r>
            <a:endParaRPr lang="en-GB" kern="0" dirty="0">
              <a:solidFill>
                <a:srgbClr val="0070C0"/>
              </a:solidFill>
            </a:endParaRPr>
          </a:p>
        </p:txBody>
      </p:sp>
      <p:sp>
        <p:nvSpPr>
          <p:cNvPr id="3" name="TextBox 2">
            <a:extLst>
              <a:ext uri="{FF2B5EF4-FFF2-40B4-BE49-F238E27FC236}">
                <a16:creationId xmlns:a16="http://schemas.microsoft.com/office/drawing/2014/main" id="{8E71472B-803E-8546-ACD2-262B94FECF61}"/>
              </a:ext>
            </a:extLst>
          </p:cNvPr>
          <p:cNvSpPr txBox="1"/>
          <p:nvPr/>
        </p:nvSpPr>
        <p:spPr>
          <a:xfrm>
            <a:off x="670207" y="1751617"/>
            <a:ext cx="11085759" cy="3354765"/>
          </a:xfrm>
          <a:prstGeom prst="rect">
            <a:avLst/>
          </a:prstGeom>
          <a:noFill/>
        </p:spPr>
        <p:txBody>
          <a:bodyPr wrap="square" rtlCol="0">
            <a:spAutoFit/>
          </a:bodyPr>
          <a:lstStyle/>
          <a:p>
            <a:br>
              <a:rPr lang="en-US" sz="2400" i="1" dirty="0"/>
            </a:br>
            <a:r>
              <a:rPr lang="en-GB" sz="2400" dirty="0"/>
              <a:t>“</a:t>
            </a:r>
            <a:r>
              <a:rPr lang="en-GB" sz="2400" i="1" dirty="0"/>
              <a:t>Super easy software to use - I could easily complete them on my phone</a:t>
            </a:r>
          </a:p>
          <a:p>
            <a:r>
              <a:rPr lang="en-GB" sz="2400" i="1" dirty="0"/>
              <a:t>which was a massive benefit”</a:t>
            </a:r>
          </a:p>
          <a:p>
            <a:endParaRPr lang="en-GB" sz="2400" dirty="0"/>
          </a:p>
          <a:p>
            <a:r>
              <a:rPr lang="en-GB" sz="2400" dirty="0"/>
              <a:t>“</a:t>
            </a:r>
            <a:r>
              <a:rPr lang="en-GB" sz="2400" i="1" dirty="0"/>
              <a:t>Clearly worded, no double negatives enabled clarity. Was very sensitive.”</a:t>
            </a:r>
            <a:endParaRPr lang="en-US" sz="2400" b="1" dirty="0"/>
          </a:p>
          <a:p>
            <a:endParaRPr lang="en-GB" sz="2400" dirty="0"/>
          </a:p>
          <a:p>
            <a:r>
              <a:rPr lang="en-GB" sz="2400" i="1" dirty="0"/>
              <a:t>“Time taken to do it each time, it felt like a challenge but I signed up for</a:t>
            </a:r>
          </a:p>
          <a:p>
            <a:r>
              <a:rPr lang="en-GB" sz="2400" i="1" dirty="0"/>
              <a:t>this and understand the importance of measures!”</a:t>
            </a:r>
            <a:endParaRPr lang="en-GB" sz="2400" dirty="0"/>
          </a:p>
          <a:p>
            <a:endParaRPr lang="en-US" sz="2000" b="1" dirty="0"/>
          </a:p>
        </p:txBody>
      </p:sp>
      <p:pic>
        <p:nvPicPr>
          <p:cNvPr id="4" name="Picture 3">
            <a:extLst>
              <a:ext uri="{FF2B5EF4-FFF2-40B4-BE49-F238E27FC236}">
                <a16:creationId xmlns:a16="http://schemas.microsoft.com/office/drawing/2014/main" id="{1F2AAC87-ECA0-BA4D-9244-E5240C641A0C}"/>
              </a:ext>
            </a:extLst>
          </p:cNvPr>
          <p:cNvPicPr>
            <a:picLocks noChangeAspect="1"/>
          </p:cNvPicPr>
          <p:nvPr/>
        </p:nvPicPr>
        <p:blipFill>
          <a:blip r:embed="rId3"/>
          <a:stretch>
            <a:fillRect/>
          </a:stretch>
        </p:blipFill>
        <p:spPr>
          <a:xfrm>
            <a:off x="10277431" y="579831"/>
            <a:ext cx="1623337" cy="1722277"/>
          </a:xfrm>
          <a:prstGeom prst="rect">
            <a:avLst/>
          </a:prstGeom>
        </p:spPr>
      </p:pic>
    </p:spTree>
    <p:extLst>
      <p:ext uri="{BB962C8B-B14F-4D97-AF65-F5344CB8AC3E}">
        <p14:creationId xmlns:p14="http://schemas.microsoft.com/office/powerpoint/2010/main" val="410866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4F95D-49A3-43E9-8BD5-805C5E532C0C}"/>
              </a:ext>
            </a:extLst>
          </p:cNvPr>
          <p:cNvSpPr>
            <a:spLocks noGrp="1"/>
          </p:cNvSpPr>
          <p:nvPr>
            <p:ph type="title"/>
          </p:nvPr>
        </p:nvSpPr>
        <p:spPr>
          <a:xfrm>
            <a:off x="791460" y="499226"/>
            <a:ext cx="9899381" cy="679252"/>
          </a:xfrm>
        </p:spPr>
        <p:txBody>
          <a:bodyPr/>
          <a:lstStyle/>
          <a:p>
            <a:pPr algn="ctr"/>
            <a:r>
              <a:rPr lang="en-GB" kern="1200" dirty="0">
                <a:solidFill>
                  <a:srgbClr val="0070C0"/>
                </a:solidFill>
              </a:rPr>
              <a:t>Barriers to openness among MH Professionals</a:t>
            </a:r>
          </a:p>
        </p:txBody>
      </p:sp>
      <p:sp>
        <p:nvSpPr>
          <p:cNvPr id="10" name="Freeform: Shape 4">
            <a:extLst>
              <a:ext uri="{FF2B5EF4-FFF2-40B4-BE49-F238E27FC236}">
                <a16:creationId xmlns:a16="http://schemas.microsoft.com/office/drawing/2014/main" id="{0C00D1A8-D747-4CFA-9787-4400F624CBFF}"/>
              </a:ext>
            </a:extLst>
          </p:cNvPr>
          <p:cNvSpPr/>
          <p:nvPr/>
        </p:nvSpPr>
        <p:spPr>
          <a:xfrm>
            <a:off x="52498" y="1032159"/>
            <a:ext cx="3321804" cy="3080598"/>
          </a:xfrm>
          <a:custGeom>
            <a:avLst/>
            <a:gdLst>
              <a:gd name="connsiteX0" fmla="*/ 0 w 2908981"/>
              <a:gd name="connsiteY0" fmla="*/ 1105854 h 2211708"/>
              <a:gd name="connsiteX1" fmla="*/ 1454491 w 2908981"/>
              <a:gd name="connsiteY1" fmla="*/ 0 h 2211708"/>
              <a:gd name="connsiteX2" fmla="*/ 2908982 w 2908981"/>
              <a:gd name="connsiteY2" fmla="*/ 1105854 h 2211708"/>
              <a:gd name="connsiteX3" fmla="*/ 1454491 w 2908981"/>
              <a:gd name="connsiteY3" fmla="*/ 2211708 h 2211708"/>
              <a:gd name="connsiteX4" fmla="*/ 0 w 2908981"/>
              <a:gd name="connsiteY4" fmla="*/ 1105854 h 2211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981" h="2211708">
                <a:moveTo>
                  <a:pt x="0" y="1105854"/>
                </a:moveTo>
                <a:cubicBezTo>
                  <a:pt x="0" y="495108"/>
                  <a:pt x="651198" y="0"/>
                  <a:pt x="1454491" y="0"/>
                </a:cubicBezTo>
                <a:cubicBezTo>
                  <a:pt x="2257784" y="0"/>
                  <a:pt x="2908982" y="495108"/>
                  <a:pt x="2908982" y="1105854"/>
                </a:cubicBezTo>
                <a:cubicBezTo>
                  <a:pt x="2908982" y="1716600"/>
                  <a:pt x="2257784" y="2211708"/>
                  <a:pt x="1454491" y="2211708"/>
                </a:cubicBezTo>
                <a:cubicBezTo>
                  <a:pt x="651198" y="2211708"/>
                  <a:pt x="0" y="1716600"/>
                  <a:pt x="0" y="110585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64043" tIns="349297" rIns="464043" bIns="349297" numCol="1" spcCol="1270" anchor="ctr" anchorCtr="0">
            <a:noAutofit/>
          </a:bodyPr>
          <a:lstStyle/>
          <a:p>
            <a:pPr marL="0" lvl="0" indent="0" algn="ctr" defTabSz="889000">
              <a:lnSpc>
                <a:spcPct val="90000"/>
              </a:lnSpc>
              <a:spcBef>
                <a:spcPct val="0"/>
              </a:spcBef>
              <a:spcAft>
                <a:spcPct val="35000"/>
              </a:spcAft>
              <a:buNone/>
            </a:pPr>
            <a:r>
              <a:rPr lang="en-GB" sz="2000" kern="1200" dirty="0"/>
              <a:t>Key message: Extent and depth to which trainees discuss lived experience </a:t>
            </a:r>
            <a:r>
              <a:rPr lang="en-US" sz="2000" kern="1200" dirty="0"/>
              <a:t>is a personal choice, very much dependent on need and context</a:t>
            </a:r>
          </a:p>
        </p:txBody>
      </p:sp>
      <p:sp>
        <p:nvSpPr>
          <p:cNvPr id="11" name="Freeform: Shape 5">
            <a:extLst>
              <a:ext uri="{FF2B5EF4-FFF2-40B4-BE49-F238E27FC236}">
                <a16:creationId xmlns:a16="http://schemas.microsoft.com/office/drawing/2014/main" id="{9C772EAB-8063-44B6-AF90-7ED69705E727}"/>
              </a:ext>
            </a:extLst>
          </p:cNvPr>
          <p:cNvSpPr/>
          <p:nvPr/>
        </p:nvSpPr>
        <p:spPr>
          <a:xfrm>
            <a:off x="2217475" y="3691476"/>
            <a:ext cx="3321804" cy="3122101"/>
          </a:xfrm>
          <a:custGeom>
            <a:avLst/>
            <a:gdLst>
              <a:gd name="connsiteX0" fmla="*/ 0 w 3177045"/>
              <a:gd name="connsiteY0" fmla="*/ 1469895 h 2939790"/>
              <a:gd name="connsiteX1" fmla="*/ 1588523 w 3177045"/>
              <a:gd name="connsiteY1" fmla="*/ 0 h 2939790"/>
              <a:gd name="connsiteX2" fmla="*/ 3177046 w 3177045"/>
              <a:gd name="connsiteY2" fmla="*/ 1469895 h 2939790"/>
              <a:gd name="connsiteX3" fmla="*/ 1588523 w 3177045"/>
              <a:gd name="connsiteY3" fmla="*/ 2939790 h 2939790"/>
              <a:gd name="connsiteX4" fmla="*/ 0 w 3177045"/>
              <a:gd name="connsiteY4" fmla="*/ 1469895 h 2939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045" h="2939790">
                <a:moveTo>
                  <a:pt x="0" y="1469895"/>
                </a:moveTo>
                <a:cubicBezTo>
                  <a:pt x="0" y="658094"/>
                  <a:pt x="711206" y="0"/>
                  <a:pt x="1588523" y="0"/>
                </a:cubicBezTo>
                <a:cubicBezTo>
                  <a:pt x="2465840" y="0"/>
                  <a:pt x="3177046" y="658094"/>
                  <a:pt x="3177046" y="1469895"/>
                </a:cubicBezTo>
                <a:cubicBezTo>
                  <a:pt x="3177046" y="2281696"/>
                  <a:pt x="2465840" y="2939790"/>
                  <a:pt x="1588523" y="2939790"/>
                </a:cubicBezTo>
                <a:cubicBezTo>
                  <a:pt x="711206" y="2939790"/>
                  <a:pt x="0" y="2281696"/>
                  <a:pt x="0" y="1469895"/>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03300" tIns="455922" rIns="503300" bIns="455922" numCol="1" spcCol="1270" anchor="ctr" anchorCtr="0">
            <a:noAutofit/>
          </a:bodyPr>
          <a:lstStyle/>
          <a:p>
            <a:pPr marL="0" lvl="0" indent="0" algn="ctr" defTabSz="889000">
              <a:lnSpc>
                <a:spcPct val="90000"/>
              </a:lnSpc>
              <a:spcBef>
                <a:spcPct val="0"/>
              </a:spcBef>
              <a:spcAft>
                <a:spcPct val="35000"/>
              </a:spcAft>
              <a:buNone/>
            </a:pPr>
            <a:r>
              <a:rPr lang="en-GB" sz="2000" kern="1200" dirty="0"/>
              <a:t>Emphasis on ‘resilience’ at </a:t>
            </a:r>
            <a:br>
              <a:rPr lang="en-GB" sz="2000" kern="1200" dirty="0"/>
            </a:br>
            <a:r>
              <a:rPr lang="en-GB" sz="2000" kern="1200" dirty="0"/>
              <a:t>(pre-)training level – often clashes with unspoken belief that disclosing lived experience may result in discrimination</a:t>
            </a:r>
            <a:endParaRPr lang="en-US" sz="2000" kern="1200" dirty="0"/>
          </a:p>
        </p:txBody>
      </p:sp>
      <p:sp>
        <p:nvSpPr>
          <p:cNvPr id="12" name="Freeform: Shape 6">
            <a:extLst>
              <a:ext uri="{FF2B5EF4-FFF2-40B4-BE49-F238E27FC236}">
                <a16:creationId xmlns:a16="http://schemas.microsoft.com/office/drawing/2014/main" id="{7A25A9A7-BCB6-4E63-84F0-B35DD2C38D48}"/>
              </a:ext>
            </a:extLst>
          </p:cNvPr>
          <p:cNvSpPr/>
          <p:nvPr/>
        </p:nvSpPr>
        <p:spPr>
          <a:xfrm>
            <a:off x="4647989" y="1168262"/>
            <a:ext cx="3209709" cy="3080598"/>
          </a:xfrm>
          <a:custGeom>
            <a:avLst/>
            <a:gdLst>
              <a:gd name="connsiteX0" fmla="*/ 0 w 2304734"/>
              <a:gd name="connsiteY0" fmla="*/ 1319879 h 2639757"/>
              <a:gd name="connsiteX1" fmla="*/ 1152367 w 2304734"/>
              <a:gd name="connsiteY1" fmla="*/ 0 h 2639757"/>
              <a:gd name="connsiteX2" fmla="*/ 2304734 w 2304734"/>
              <a:gd name="connsiteY2" fmla="*/ 1319879 h 2639757"/>
              <a:gd name="connsiteX3" fmla="*/ 1152367 w 2304734"/>
              <a:gd name="connsiteY3" fmla="*/ 2639758 h 2639757"/>
              <a:gd name="connsiteX4" fmla="*/ 0 w 2304734"/>
              <a:gd name="connsiteY4" fmla="*/ 1319879 h 263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34" h="2639757">
                <a:moveTo>
                  <a:pt x="0" y="1319879"/>
                </a:moveTo>
                <a:cubicBezTo>
                  <a:pt x="0" y="590930"/>
                  <a:pt x="515932" y="0"/>
                  <a:pt x="1152367" y="0"/>
                </a:cubicBezTo>
                <a:cubicBezTo>
                  <a:pt x="1788802" y="0"/>
                  <a:pt x="2304734" y="590930"/>
                  <a:pt x="2304734" y="1319879"/>
                </a:cubicBezTo>
                <a:cubicBezTo>
                  <a:pt x="2304734" y="2048828"/>
                  <a:pt x="1788802" y="2639758"/>
                  <a:pt x="1152367" y="2639758"/>
                </a:cubicBezTo>
                <a:cubicBezTo>
                  <a:pt x="515932" y="2639758"/>
                  <a:pt x="0" y="2048828"/>
                  <a:pt x="0" y="1319879"/>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75553" tIns="411983" rIns="375553" bIns="411983" numCol="1" spcCol="1270" anchor="ctr" anchorCtr="0">
            <a:noAutofit/>
          </a:bodyPr>
          <a:lstStyle/>
          <a:p>
            <a:pPr marL="0" lvl="0" indent="0" algn="ctr" defTabSz="889000">
              <a:lnSpc>
                <a:spcPct val="90000"/>
              </a:lnSpc>
              <a:spcBef>
                <a:spcPct val="0"/>
              </a:spcBef>
              <a:spcAft>
                <a:spcPct val="35000"/>
              </a:spcAft>
              <a:buNone/>
            </a:pPr>
            <a:r>
              <a:rPr lang="en-GB" sz="2000" kern="1200" dirty="0"/>
              <a:t>Fears about damage to professional standing, fitness to practise procedures, and workplace discrimination</a:t>
            </a:r>
            <a:br>
              <a:rPr lang="en-GB" sz="2000" kern="1200" dirty="0"/>
            </a:br>
            <a:endParaRPr lang="en-US" sz="2000" kern="1200" dirty="0"/>
          </a:p>
        </p:txBody>
      </p:sp>
      <p:sp>
        <p:nvSpPr>
          <p:cNvPr id="13" name="Freeform: Shape 7">
            <a:extLst>
              <a:ext uri="{FF2B5EF4-FFF2-40B4-BE49-F238E27FC236}">
                <a16:creationId xmlns:a16="http://schemas.microsoft.com/office/drawing/2014/main" id="{71FE94A0-5FC8-406E-B2EE-F968A9D579FA}"/>
              </a:ext>
            </a:extLst>
          </p:cNvPr>
          <p:cNvSpPr/>
          <p:nvPr/>
        </p:nvSpPr>
        <p:spPr>
          <a:xfrm>
            <a:off x="7059670" y="3729774"/>
            <a:ext cx="3074018" cy="2915323"/>
          </a:xfrm>
          <a:custGeom>
            <a:avLst/>
            <a:gdLst>
              <a:gd name="connsiteX0" fmla="*/ 0 w 2020624"/>
              <a:gd name="connsiteY0" fmla="*/ 995461 h 1990921"/>
              <a:gd name="connsiteX1" fmla="*/ 1010312 w 2020624"/>
              <a:gd name="connsiteY1" fmla="*/ 0 h 1990921"/>
              <a:gd name="connsiteX2" fmla="*/ 2020624 w 2020624"/>
              <a:gd name="connsiteY2" fmla="*/ 995461 h 1990921"/>
              <a:gd name="connsiteX3" fmla="*/ 1010312 w 2020624"/>
              <a:gd name="connsiteY3" fmla="*/ 1990922 h 1990921"/>
              <a:gd name="connsiteX4" fmla="*/ 0 w 2020624"/>
              <a:gd name="connsiteY4" fmla="*/ 995461 h 1990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0624" h="1990921">
                <a:moveTo>
                  <a:pt x="0" y="995461"/>
                </a:moveTo>
                <a:cubicBezTo>
                  <a:pt x="0" y="445683"/>
                  <a:pt x="452332" y="0"/>
                  <a:pt x="1010312" y="0"/>
                </a:cubicBezTo>
                <a:cubicBezTo>
                  <a:pt x="1568292" y="0"/>
                  <a:pt x="2020624" y="445683"/>
                  <a:pt x="2020624" y="995461"/>
                </a:cubicBezTo>
                <a:cubicBezTo>
                  <a:pt x="2020624" y="1545239"/>
                  <a:pt x="1568292" y="1990922"/>
                  <a:pt x="1010312" y="1990922"/>
                </a:cubicBezTo>
                <a:cubicBezTo>
                  <a:pt x="452332" y="1990922"/>
                  <a:pt x="0" y="1545239"/>
                  <a:pt x="0" y="995461"/>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33947" tIns="316964" rIns="333947" bIns="316964" numCol="1" spcCol="1270" anchor="ctr" anchorCtr="0">
            <a:noAutofit/>
          </a:bodyPr>
          <a:lstStyle/>
          <a:p>
            <a:pPr marL="0" lvl="0" indent="0" algn="ctr" defTabSz="889000">
              <a:lnSpc>
                <a:spcPct val="90000"/>
              </a:lnSpc>
              <a:spcBef>
                <a:spcPct val="0"/>
              </a:spcBef>
              <a:spcAft>
                <a:spcPct val="35000"/>
              </a:spcAft>
              <a:buNone/>
            </a:pPr>
            <a:r>
              <a:rPr lang="en-GB" sz="2000" kern="1200" dirty="0"/>
              <a:t>Limited consideration and evidence regarding the impact </a:t>
            </a:r>
            <a:r>
              <a:rPr lang="en-GB" sz="2000" i="1" kern="1200" dirty="0"/>
              <a:t>and</a:t>
            </a:r>
            <a:r>
              <a:rPr lang="en-GB" sz="2000" kern="1200" dirty="0"/>
              <a:t> potential value of lived experience </a:t>
            </a:r>
            <a:endParaRPr lang="en-US" sz="2000" kern="1200" dirty="0"/>
          </a:p>
        </p:txBody>
      </p:sp>
      <p:sp>
        <p:nvSpPr>
          <p:cNvPr id="14" name="Freeform: Shape 8">
            <a:extLst>
              <a:ext uri="{FF2B5EF4-FFF2-40B4-BE49-F238E27FC236}">
                <a16:creationId xmlns:a16="http://schemas.microsoft.com/office/drawing/2014/main" id="{0E034DE0-D21D-43CA-833C-5997ED3126D1}"/>
              </a:ext>
            </a:extLst>
          </p:cNvPr>
          <p:cNvSpPr/>
          <p:nvPr/>
        </p:nvSpPr>
        <p:spPr>
          <a:xfrm>
            <a:off x="8892514" y="838852"/>
            <a:ext cx="3074018" cy="3067778"/>
          </a:xfrm>
          <a:custGeom>
            <a:avLst/>
            <a:gdLst>
              <a:gd name="connsiteX0" fmla="*/ 0 w 1989615"/>
              <a:gd name="connsiteY0" fmla="*/ 898236 h 1796472"/>
              <a:gd name="connsiteX1" fmla="*/ 994808 w 1989615"/>
              <a:gd name="connsiteY1" fmla="*/ 0 h 1796472"/>
              <a:gd name="connsiteX2" fmla="*/ 1989616 w 1989615"/>
              <a:gd name="connsiteY2" fmla="*/ 898236 h 1796472"/>
              <a:gd name="connsiteX3" fmla="*/ 994808 w 1989615"/>
              <a:gd name="connsiteY3" fmla="*/ 1796472 h 1796472"/>
              <a:gd name="connsiteX4" fmla="*/ 0 w 1989615"/>
              <a:gd name="connsiteY4" fmla="*/ 898236 h 1796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9615" h="1796472">
                <a:moveTo>
                  <a:pt x="0" y="898236"/>
                </a:moveTo>
                <a:cubicBezTo>
                  <a:pt x="0" y="402154"/>
                  <a:pt x="445391" y="0"/>
                  <a:pt x="994808" y="0"/>
                </a:cubicBezTo>
                <a:cubicBezTo>
                  <a:pt x="1544225" y="0"/>
                  <a:pt x="1989616" y="402154"/>
                  <a:pt x="1989616" y="898236"/>
                </a:cubicBezTo>
                <a:cubicBezTo>
                  <a:pt x="1989616" y="1394318"/>
                  <a:pt x="1544225" y="1796472"/>
                  <a:pt x="994808" y="1796472"/>
                </a:cubicBezTo>
                <a:cubicBezTo>
                  <a:pt x="445391" y="1796472"/>
                  <a:pt x="0" y="1394318"/>
                  <a:pt x="0" y="898236"/>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9405" tIns="288487" rIns="329405" bIns="288487" numCol="1" spcCol="1270" anchor="ctr" anchorCtr="0">
            <a:noAutofit/>
          </a:bodyPr>
          <a:lstStyle/>
          <a:p>
            <a:pPr marL="0" lvl="0" indent="0" algn="ctr" defTabSz="889000">
              <a:lnSpc>
                <a:spcPct val="90000"/>
              </a:lnSpc>
              <a:spcBef>
                <a:spcPct val="0"/>
              </a:spcBef>
              <a:spcAft>
                <a:spcPct val="35000"/>
              </a:spcAft>
              <a:buNone/>
            </a:pPr>
            <a:r>
              <a:rPr lang="en-GB" sz="2000" kern="1200" dirty="0"/>
              <a:t>Pressure to achieve and be evaluated as ‘competent’ at course and NHS level</a:t>
            </a:r>
            <a:endParaRPr lang="en-GB" sz="2000" kern="1200" dirty="0">
              <a:solidFill>
                <a:schemeClr val="accent2">
                  <a:lumMod val="75000"/>
                </a:schemeClr>
              </a:solidFill>
            </a:endParaRPr>
          </a:p>
        </p:txBody>
      </p:sp>
    </p:spTree>
    <p:extLst>
      <p:ext uri="{BB962C8B-B14F-4D97-AF65-F5344CB8AC3E}">
        <p14:creationId xmlns:p14="http://schemas.microsoft.com/office/powerpoint/2010/main" val="2038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0923-3BE7-394C-A138-CA7E4983831C}"/>
              </a:ext>
            </a:extLst>
          </p:cNvPr>
          <p:cNvSpPr>
            <a:spLocks noGrp="1"/>
          </p:cNvSpPr>
          <p:nvPr>
            <p:ph type="title"/>
          </p:nvPr>
        </p:nvSpPr>
        <p:spPr/>
        <p:txBody>
          <a:bodyPr/>
          <a:lstStyle/>
          <a:p>
            <a:r>
              <a:rPr lang="en-US" dirty="0">
                <a:solidFill>
                  <a:srgbClr val="0070C0"/>
                </a:solidFill>
              </a:rPr>
              <a:t>Participant feedback: Feasibility and preliminary impact</a:t>
            </a:r>
          </a:p>
        </p:txBody>
      </p:sp>
      <p:sp>
        <p:nvSpPr>
          <p:cNvPr id="3" name="Content Placeholder 2">
            <a:extLst>
              <a:ext uri="{FF2B5EF4-FFF2-40B4-BE49-F238E27FC236}">
                <a16:creationId xmlns:a16="http://schemas.microsoft.com/office/drawing/2014/main" id="{A6BFFC51-B947-0643-BA82-7AB80640F2FB}"/>
              </a:ext>
            </a:extLst>
          </p:cNvPr>
          <p:cNvSpPr>
            <a:spLocks noGrp="1"/>
          </p:cNvSpPr>
          <p:nvPr>
            <p:ph idx="1"/>
          </p:nvPr>
        </p:nvSpPr>
        <p:spPr>
          <a:xfrm>
            <a:off x="440267" y="1747157"/>
            <a:ext cx="11319933" cy="4418695"/>
          </a:xfrm>
        </p:spPr>
        <p:txBody>
          <a:bodyPr/>
          <a:lstStyle/>
          <a:p>
            <a:r>
              <a:rPr lang="en-GB" sz="2000" i="1" dirty="0"/>
              <a:t>“I found it useful to be prompted to reflect on what disclosure would mean, and where disclosure is ’safe’… but it felt to me that, whilst a self-help booklet has great value on a practical level, it can’t address the underlying systemic problem of there being something of a false binary set up within services: ‘I am well, you are not’. In a way, it feels to me that a booklet on ‘disclosure’ can almost reinforce this binary on some (implicit) level.”</a:t>
            </a:r>
          </a:p>
          <a:p>
            <a:r>
              <a:rPr lang="en-GB" sz="2000" i="1" dirty="0"/>
              <a:t>“I think over the course from the start of the project to the end I think I did feel like the likelihood of me disclosing had reduced… I wouldn't necessarily obviously wholly attribute that to the manual cos at the same time… I think unfortunately I probably was being exposed at least occasionally to these stigmatised views at work, which probably would have been a factor as well. I think what the manual really did was made me really grapple with what the consequences would be.”</a:t>
            </a:r>
          </a:p>
          <a:p>
            <a:r>
              <a:rPr lang="en-GB" sz="2000" i="1" dirty="0"/>
              <a:t>“Since doing this study I have disclosed to a couple of colleagues… who I would consider friends as well and not necessarily in the work environment, and I told them things about myself and it actually sort of felt quite nice. I feel like it sort of deepened our friendship and our working relationship.”</a:t>
            </a:r>
          </a:p>
        </p:txBody>
      </p:sp>
    </p:spTree>
    <p:extLst>
      <p:ext uri="{BB962C8B-B14F-4D97-AF65-F5344CB8AC3E}">
        <p14:creationId xmlns:p14="http://schemas.microsoft.com/office/powerpoint/2010/main" val="2809039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714" y="591527"/>
            <a:ext cx="11024902" cy="674565"/>
          </a:xfrm>
        </p:spPr>
        <p:txBody>
          <a:bodyPr/>
          <a:lstStyle/>
          <a:p>
            <a:pPr algn="ctr"/>
            <a:r>
              <a:rPr lang="en-US" dirty="0"/>
              <a:t>Adverse effects</a:t>
            </a:r>
            <a:endParaRPr lang="en-GB" dirty="0"/>
          </a:p>
        </p:txBody>
      </p:sp>
      <p:sp>
        <p:nvSpPr>
          <p:cNvPr id="3" name="Content Placeholder 2"/>
          <p:cNvSpPr>
            <a:spLocks noGrp="1"/>
          </p:cNvSpPr>
          <p:nvPr>
            <p:ph idx="1"/>
          </p:nvPr>
        </p:nvSpPr>
        <p:spPr>
          <a:xfrm>
            <a:off x="334759" y="1556544"/>
            <a:ext cx="11319933" cy="3457575"/>
          </a:xfrm>
        </p:spPr>
        <p:txBody>
          <a:bodyPr/>
          <a:lstStyle/>
          <a:p>
            <a:r>
              <a:rPr lang="en-GB" sz="2000" b="1" dirty="0"/>
              <a:t>No participants raised concerns that the intervention was harmful when asked about this directly</a:t>
            </a:r>
            <a:endParaRPr lang="en-GB" sz="2000" dirty="0"/>
          </a:p>
          <a:p>
            <a:pPr lvl="0"/>
            <a:r>
              <a:rPr lang="en-GB" sz="2000" dirty="0"/>
              <a:t>One participant shared that the intervention elicited some feelings of guilt as they wanted to disclose more openly to tackle public stigma but did not feel ready to take that step</a:t>
            </a:r>
          </a:p>
          <a:p>
            <a:pPr lvl="0"/>
            <a:r>
              <a:rPr lang="en-GB" sz="2000" dirty="0"/>
              <a:t>Another participant commented that after an initial positive disclosure experience, they started to feel a bit uncontained and less in control of what they might inadvertently disclose – attributed this to a mixture of the stressful situation they were in and completing the self-help guide</a:t>
            </a:r>
          </a:p>
          <a:p>
            <a:pPr lvl="0"/>
            <a:r>
              <a:rPr lang="en-GB" sz="2000" dirty="0"/>
              <a:t>Some participants commented in the SAT questionnaire that the outcome measures brought up negative emotions for them</a:t>
            </a:r>
          </a:p>
          <a:p>
            <a:pPr lvl="0"/>
            <a:r>
              <a:rPr lang="en-GB" sz="2000" dirty="0"/>
              <a:t>Two participants commented on periods of low level of activity in the peer forum during which some posts were left without acknowledgment or response which may have negatively impacted upon the original poster</a:t>
            </a:r>
          </a:p>
          <a:p>
            <a:pPr lvl="0"/>
            <a:endParaRPr lang="en-GB" sz="2000" dirty="0"/>
          </a:p>
          <a:p>
            <a:endParaRPr lang="en-GB" dirty="0"/>
          </a:p>
        </p:txBody>
      </p:sp>
    </p:spTree>
    <p:extLst>
      <p:ext uri="{BB962C8B-B14F-4D97-AF65-F5344CB8AC3E}">
        <p14:creationId xmlns:p14="http://schemas.microsoft.com/office/powerpoint/2010/main" val="3605958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39738" y="809625"/>
            <a:ext cx="11320462" cy="5356225"/>
          </a:xfrm>
        </p:spPr>
        <p:txBody>
          <a:bodyPr/>
          <a:lstStyle/>
          <a:p>
            <a:r>
              <a:rPr lang="en-GB" i="1" dirty="0"/>
              <a:t>Participant: </a:t>
            </a:r>
            <a:r>
              <a:rPr lang="en-GB" dirty="0"/>
              <a:t>I found it useful reading other people's experiences. They... but at the same time they made me feel a bit uncomfortable. </a:t>
            </a:r>
          </a:p>
          <a:p>
            <a:r>
              <a:rPr lang="en-GB" i="1" dirty="0"/>
              <a:t>Researcher: </a:t>
            </a:r>
            <a:r>
              <a:rPr lang="en-GB" dirty="0"/>
              <a:t>Okay, in what kind of way?</a:t>
            </a:r>
          </a:p>
          <a:p>
            <a:r>
              <a:rPr lang="en-GB" i="1" dirty="0"/>
              <a:t>Participant: I think because some people were so much more open about their experiences…. But at the same time it was good to see that difference, and to read about how other people do manage it, and what's that like for them. And then I think I posted and then, I don't know if I ever looked at it again? I want to say maybe I did once and then nobody had really responded. So I felt... rejected is too strong, but it's something, that's the word that is in my head.</a:t>
            </a:r>
            <a:endParaRPr lang="en-GB" dirty="0"/>
          </a:p>
          <a:p>
            <a:endParaRPr lang="en-GB" dirty="0"/>
          </a:p>
        </p:txBody>
      </p:sp>
    </p:spTree>
    <p:extLst>
      <p:ext uri="{BB962C8B-B14F-4D97-AF65-F5344CB8AC3E}">
        <p14:creationId xmlns:p14="http://schemas.microsoft.com/office/powerpoint/2010/main" val="392187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439738" y="1173041"/>
            <a:ext cx="11320462" cy="5356225"/>
          </a:xfrm>
        </p:spPr>
        <p:txBody>
          <a:bodyPr/>
          <a:lstStyle/>
          <a:p>
            <a:r>
              <a:rPr lang="en-GB" i="1" dirty="0"/>
              <a:t>Participant: There were times when I was completing the manual and I was really like thinking about whether I thought it was... would be beneficial for me to disclose more about my mental health to supervisors or tutors or things like that. And then I was thinking. I don't know, there was kind of well, a little bit of a sense of then feeling a bit pushed to do that, which I then was thinking 'I'm not sure I'm ready for this' and whether this is what I want to do, but just in the, through the act of signing up for the study and its kind of name then I was thinking well, 'Is it bad if I then don't do that? Or decide not to disclose more at this point?' </a:t>
            </a:r>
            <a:endParaRPr lang="en-GB" dirty="0"/>
          </a:p>
          <a:p>
            <a:r>
              <a:rPr lang="en-GB" i="1" dirty="0"/>
              <a:t> </a:t>
            </a:r>
            <a:endParaRPr lang="en-GB" dirty="0"/>
          </a:p>
          <a:p>
            <a:endParaRPr lang="en-GB" dirty="0"/>
          </a:p>
        </p:txBody>
      </p:sp>
    </p:spTree>
    <p:extLst>
      <p:ext uri="{BB962C8B-B14F-4D97-AF65-F5344CB8AC3E}">
        <p14:creationId xmlns:p14="http://schemas.microsoft.com/office/powerpoint/2010/main" val="348557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Preliminary outcomes</a:t>
            </a:r>
            <a:endParaRPr lang="en-GB" dirty="0"/>
          </a:p>
        </p:txBody>
      </p:sp>
      <p:sp>
        <p:nvSpPr>
          <p:cNvPr id="3" name="Content Placeholder 2"/>
          <p:cNvSpPr>
            <a:spLocks noGrp="1"/>
          </p:cNvSpPr>
          <p:nvPr>
            <p:ph idx="1"/>
          </p:nvPr>
        </p:nvSpPr>
        <p:spPr>
          <a:xfrm>
            <a:off x="440267" y="1559170"/>
            <a:ext cx="11319933" cy="4606682"/>
          </a:xfrm>
        </p:spPr>
        <p:txBody>
          <a:bodyPr/>
          <a:lstStyle/>
          <a:p>
            <a:endParaRPr lang="en-GB"/>
          </a:p>
        </p:txBody>
      </p:sp>
    </p:spTree>
    <p:extLst>
      <p:ext uri="{BB962C8B-B14F-4D97-AF65-F5344CB8AC3E}">
        <p14:creationId xmlns:p14="http://schemas.microsoft.com/office/powerpoint/2010/main" val="2596989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5B279C1-8A94-7E4A-B3AA-73A788AE1335}"/>
              </a:ext>
            </a:extLst>
          </p:cNvPr>
          <p:cNvSpPr/>
          <p:nvPr/>
        </p:nvSpPr>
        <p:spPr>
          <a:xfrm>
            <a:off x="687802" y="1311562"/>
            <a:ext cx="11249707" cy="927339"/>
          </a:xfrm>
          <a:prstGeom prst="roundRect">
            <a:avLst>
              <a:gd name="adj" fmla="val 10000"/>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800" b="1" dirty="0"/>
              <a:t>Intervention</a:t>
            </a:r>
          </a:p>
        </p:txBody>
      </p:sp>
      <p:sp>
        <p:nvSpPr>
          <p:cNvPr id="5" name="Title 1">
            <a:extLst>
              <a:ext uri="{FF2B5EF4-FFF2-40B4-BE49-F238E27FC236}">
                <a16:creationId xmlns:a16="http://schemas.microsoft.com/office/drawing/2014/main" id="{30784F6D-C362-4243-A755-45813BBD441D}"/>
              </a:ext>
            </a:extLst>
          </p:cNvPr>
          <p:cNvSpPr txBox="1">
            <a:spLocks/>
          </p:cNvSpPr>
          <p:nvPr/>
        </p:nvSpPr>
        <p:spPr>
          <a:xfrm>
            <a:off x="617576" y="76475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Problems identified</a:t>
            </a:r>
          </a:p>
          <a:p>
            <a:pPr algn="ctr"/>
            <a:r>
              <a:rPr lang="en-US" kern="0" dirty="0">
                <a:solidFill>
                  <a:srgbClr val="0070C0"/>
                </a:solidFill>
              </a:rPr>
              <a:t> </a:t>
            </a:r>
            <a:endParaRPr lang="en-GB" kern="0" dirty="0">
              <a:solidFill>
                <a:srgbClr val="0070C0"/>
              </a:solidFill>
            </a:endParaRPr>
          </a:p>
        </p:txBody>
      </p:sp>
      <p:sp>
        <p:nvSpPr>
          <p:cNvPr id="11" name="Freeform 10">
            <a:extLst>
              <a:ext uri="{FF2B5EF4-FFF2-40B4-BE49-F238E27FC236}">
                <a16:creationId xmlns:a16="http://schemas.microsoft.com/office/drawing/2014/main" id="{92FCD5B9-7C7E-FF42-9DF4-374D97A38A36}"/>
              </a:ext>
            </a:extLst>
          </p:cNvPr>
          <p:cNvSpPr/>
          <p:nvPr/>
        </p:nvSpPr>
        <p:spPr>
          <a:xfrm>
            <a:off x="7507920" y="2650692"/>
            <a:ext cx="3555248" cy="2453569"/>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90000"/>
              <a:lumOff val="1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lvl="0" algn="ctr" defTabSz="622300">
              <a:lnSpc>
                <a:spcPct val="90000"/>
              </a:lnSpc>
              <a:spcBef>
                <a:spcPct val="0"/>
              </a:spcBef>
              <a:spcAft>
                <a:spcPct val="35000"/>
              </a:spcAft>
            </a:pPr>
            <a:r>
              <a:rPr lang="en-GB" sz="2000" b="1" dirty="0"/>
              <a:t>Some participants felt that it was difficult to complete the intervention due to its length and detail</a:t>
            </a:r>
          </a:p>
          <a:p>
            <a:pPr algn="ctr" defTabSz="622300">
              <a:lnSpc>
                <a:spcPct val="90000"/>
              </a:lnSpc>
              <a:spcBef>
                <a:spcPct val="0"/>
              </a:spcBef>
              <a:spcAft>
                <a:spcPct val="35000"/>
              </a:spcAft>
            </a:pPr>
            <a:endParaRPr lang="en-GB" sz="2000" b="1" dirty="0"/>
          </a:p>
        </p:txBody>
      </p:sp>
      <p:sp>
        <p:nvSpPr>
          <p:cNvPr id="12" name="Freeform 11">
            <a:extLst>
              <a:ext uri="{FF2B5EF4-FFF2-40B4-BE49-F238E27FC236}">
                <a16:creationId xmlns:a16="http://schemas.microsoft.com/office/drawing/2014/main" id="{018AD761-9790-0641-BBB4-9108240B7063}"/>
              </a:ext>
            </a:extLst>
          </p:cNvPr>
          <p:cNvSpPr/>
          <p:nvPr/>
        </p:nvSpPr>
        <p:spPr>
          <a:xfrm>
            <a:off x="1491916" y="2529393"/>
            <a:ext cx="3482788" cy="2696169"/>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25000"/>
              <a:lumOff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endParaRPr lang="en-GB" b="1" dirty="0">
              <a:solidFill>
                <a:schemeClr val="tx1"/>
              </a:solidFill>
            </a:endParaRPr>
          </a:p>
          <a:p>
            <a:pPr lvl="0" algn="ctr" defTabSz="711200">
              <a:lnSpc>
                <a:spcPct val="90000"/>
              </a:lnSpc>
              <a:spcBef>
                <a:spcPct val="0"/>
              </a:spcBef>
              <a:spcAft>
                <a:spcPct val="35000"/>
              </a:spcAft>
            </a:pPr>
            <a:r>
              <a:rPr lang="en-GB" sz="2000" b="1" dirty="0"/>
              <a:t>Huge variability          in completion time      of self-help guide     (20 to 123 days)</a:t>
            </a:r>
          </a:p>
          <a:p>
            <a:pPr lvl="0" algn="ctr" defTabSz="711200">
              <a:lnSpc>
                <a:spcPct val="90000"/>
              </a:lnSpc>
              <a:spcBef>
                <a:spcPct val="0"/>
              </a:spcBef>
              <a:spcAft>
                <a:spcPct val="35000"/>
              </a:spcAft>
            </a:pPr>
            <a:endParaRPr lang="en-GB" sz="2000" b="1" dirty="0"/>
          </a:p>
          <a:p>
            <a:pPr algn="ctr" defTabSz="711200">
              <a:lnSpc>
                <a:spcPct val="90000"/>
              </a:lnSpc>
              <a:spcBef>
                <a:spcPct val="0"/>
              </a:spcBef>
              <a:spcAft>
                <a:spcPct val="35000"/>
              </a:spcAft>
            </a:pPr>
            <a:r>
              <a:rPr lang="en-GB" sz="2000" b="1" dirty="0"/>
              <a:t>Raises question whether feasible in current format</a:t>
            </a:r>
          </a:p>
          <a:p>
            <a:pPr lvl="0" algn="ctr" defTabSz="711200">
              <a:lnSpc>
                <a:spcPct val="90000"/>
              </a:lnSpc>
              <a:spcBef>
                <a:spcPct val="0"/>
              </a:spcBef>
              <a:spcAft>
                <a:spcPct val="35000"/>
              </a:spcAft>
            </a:pPr>
            <a:endParaRPr lang="en-GB" sz="2000" b="1" dirty="0"/>
          </a:p>
        </p:txBody>
      </p:sp>
      <p:sp>
        <p:nvSpPr>
          <p:cNvPr id="14" name="Freeform 13">
            <a:extLst>
              <a:ext uri="{FF2B5EF4-FFF2-40B4-BE49-F238E27FC236}">
                <a16:creationId xmlns:a16="http://schemas.microsoft.com/office/drawing/2014/main" id="{A734F2A0-91E6-B443-8919-8645BB2991B6}"/>
              </a:ext>
            </a:extLst>
          </p:cNvPr>
          <p:cNvSpPr/>
          <p:nvPr/>
        </p:nvSpPr>
        <p:spPr>
          <a:xfrm>
            <a:off x="4423854" y="3970789"/>
            <a:ext cx="3707376" cy="2588594"/>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75000"/>
              <a:lumOff val="2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bg1"/>
              </a:solidFill>
            </a:endParaRPr>
          </a:p>
          <a:p>
            <a:pPr algn="ctr" defTabSz="2533650">
              <a:lnSpc>
                <a:spcPct val="90000"/>
              </a:lnSpc>
              <a:spcBef>
                <a:spcPct val="0"/>
              </a:spcBef>
              <a:spcAft>
                <a:spcPct val="35000"/>
              </a:spcAft>
            </a:pPr>
            <a:endParaRPr lang="en-GB" b="1" dirty="0">
              <a:solidFill>
                <a:schemeClr val="bg1"/>
              </a:solidFill>
            </a:endParaRPr>
          </a:p>
          <a:p>
            <a:pPr algn="ctr" defTabSz="711200">
              <a:lnSpc>
                <a:spcPct val="90000"/>
              </a:lnSpc>
              <a:spcBef>
                <a:spcPct val="0"/>
              </a:spcBef>
              <a:spcAft>
                <a:spcPct val="35000"/>
              </a:spcAft>
            </a:pPr>
            <a:r>
              <a:rPr lang="en-GB" sz="2000" b="1" dirty="0">
                <a:sym typeface="Wingdings" pitchFamily="2" charset="2"/>
              </a:rPr>
              <a:t>Suggested </a:t>
            </a:r>
            <a:r>
              <a:rPr lang="en-GB" sz="2000" b="1" dirty="0"/>
              <a:t>3 week time frame for completing guide placing unrealistic demands on participants</a:t>
            </a:r>
            <a:endParaRPr lang="en-US" sz="2000" b="1" dirty="0"/>
          </a:p>
          <a:p>
            <a:pPr marL="0" lvl="0" indent="0" algn="ctr" defTabSz="2533650">
              <a:lnSpc>
                <a:spcPct val="90000"/>
              </a:lnSpc>
              <a:spcBef>
                <a:spcPct val="0"/>
              </a:spcBef>
              <a:spcAft>
                <a:spcPct val="35000"/>
              </a:spcAft>
              <a:buNone/>
            </a:pPr>
            <a:endParaRPr lang="en-US" sz="5700" kern="1200" dirty="0"/>
          </a:p>
        </p:txBody>
      </p:sp>
    </p:spTree>
    <p:extLst>
      <p:ext uri="{BB962C8B-B14F-4D97-AF65-F5344CB8AC3E}">
        <p14:creationId xmlns:p14="http://schemas.microsoft.com/office/powerpoint/2010/main" val="195234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CCA7ABE3-C8BD-774F-A65D-040B06F8BA37}"/>
              </a:ext>
            </a:extLst>
          </p:cNvPr>
          <p:cNvSpPr/>
          <p:nvPr/>
        </p:nvSpPr>
        <p:spPr>
          <a:xfrm>
            <a:off x="550249" y="1311562"/>
            <a:ext cx="11391772" cy="919132"/>
          </a:xfrm>
          <a:prstGeom prst="roundRect">
            <a:avLst>
              <a:gd name="adj" fmla="val 10000"/>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800" b="1" dirty="0"/>
              <a:t>Recruitment and retention</a:t>
            </a:r>
          </a:p>
        </p:txBody>
      </p:sp>
      <p:sp>
        <p:nvSpPr>
          <p:cNvPr id="5" name="Title 1">
            <a:extLst>
              <a:ext uri="{FF2B5EF4-FFF2-40B4-BE49-F238E27FC236}">
                <a16:creationId xmlns:a16="http://schemas.microsoft.com/office/drawing/2014/main" id="{30784F6D-C362-4243-A755-45813BBD441D}"/>
              </a:ext>
            </a:extLst>
          </p:cNvPr>
          <p:cNvSpPr txBox="1">
            <a:spLocks/>
          </p:cNvSpPr>
          <p:nvPr/>
        </p:nvSpPr>
        <p:spPr>
          <a:xfrm>
            <a:off x="440267" y="75103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Problems identified</a:t>
            </a:r>
          </a:p>
          <a:p>
            <a:pPr algn="ctr"/>
            <a:r>
              <a:rPr lang="en-US" kern="0" dirty="0">
                <a:solidFill>
                  <a:srgbClr val="0070C0"/>
                </a:solidFill>
              </a:rPr>
              <a:t> </a:t>
            </a:r>
            <a:endParaRPr lang="en-GB" kern="0" dirty="0">
              <a:solidFill>
                <a:srgbClr val="0070C0"/>
              </a:solidFill>
            </a:endParaRPr>
          </a:p>
        </p:txBody>
      </p:sp>
      <p:sp>
        <p:nvSpPr>
          <p:cNvPr id="9" name="Freeform 8">
            <a:extLst>
              <a:ext uri="{FF2B5EF4-FFF2-40B4-BE49-F238E27FC236}">
                <a16:creationId xmlns:a16="http://schemas.microsoft.com/office/drawing/2014/main" id="{018AD761-9790-0641-BBB4-9108240B7063}"/>
              </a:ext>
            </a:extLst>
          </p:cNvPr>
          <p:cNvSpPr/>
          <p:nvPr/>
        </p:nvSpPr>
        <p:spPr>
          <a:xfrm>
            <a:off x="7668491" y="3035715"/>
            <a:ext cx="3274813" cy="2707643"/>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25000"/>
              <a:lumOff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lvl="0" algn="ctr" defTabSz="711200">
              <a:lnSpc>
                <a:spcPct val="90000"/>
              </a:lnSpc>
              <a:spcBef>
                <a:spcPct val="0"/>
              </a:spcBef>
              <a:spcAft>
                <a:spcPct val="35000"/>
              </a:spcAft>
            </a:pPr>
            <a:r>
              <a:rPr lang="en-GB" sz="2000" b="1" dirty="0"/>
              <a:t>Small sample size</a:t>
            </a:r>
          </a:p>
        </p:txBody>
      </p:sp>
      <p:sp>
        <p:nvSpPr>
          <p:cNvPr id="13" name="Freeform 12">
            <a:extLst>
              <a:ext uri="{FF2B5EF4-FFF2-40B4-BE49-F238E27FC236}">
                <a16:creationId xmlns:a16="http://schemas.microsoft.com/office/drawing/2014/main" id="{A734F2A0-91E6-B443-8919-8645BB2991B6}"/>
              </a:ext>
            </a:extLst>
          </p:cNvPr>
          <p:cNvSpPr/>
          <p:nvPr/>
        </p:nvSpPr>
        <p:spPr>
          <a:xfrm>
            <a:off x="4078397" y="3104131"/>
            <a:ext cx="3426593" cy="2639227"/>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75000"/>
              <a:lumOff val="2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bg1"/>
              </a:solidFill>
            </a:endParaRPr>
          </a:p>
          <a:p>
            <a:pPr algn="ctr" defTabSz="2533650">
              <a:lnSpc>
                <a:spcPct val="90000"/>
              </a:lnSpc>
              <a:spcBef>
                <a:spcPct val="0"/>
              </a:spcBef>
              <a:spcAft>
                <a:spcPct val="35000"/>
              </a:spcAft>
            </a:pPr>
            <a:endParaRPr lang="en-GB" b="1" dirty="0">
              <a:solidFill>
                <a:schemeClr val="bg1"/>
              </a:solidFill>
            </a:endParaRPr>
          </a:p>
          <a:p>
            <a:pPr lvl="0" algn="ctr" defTabSz="711200">
              <a:lnSpc>
                <a:spcPct val="90000"/>
              </a:lnSpc>
              <a:spcBef>
                <a:spcPct val="0"/>
              </a:spcBef>
              <a:spcAft>
                <a:spcPct val="35000"/>
              </a:spcAft>
            </a:pPr>
            <a:r>
              <a:rPr lang="en-GB" sz="2000" b="1" dirty="0"/>
              <a:t>Attrition from baseline to T1 survey: 47% in intervention arm compared to 29% in control arm (but some more surveys due for completion)</a:t>
            </a:r>
          </a:p>
          <a:p>
            <a:pPr marL="0" lvl="0" indent="0" algn="ctr" defTabSz="2533650">
              <a:lnSpc>
                <a:spcPct val="90000"/>
              </a:lnSpc>
              <a:spcBef>
                <a:spcPct val="0"/>
              </a:spcBef>
              <a:spcAft>
                <a:spcPct val="35000"/>
              </a:spcAft>
              <a:buNone/>
            </a:pPr>
            <a:endParaRPr lang="en-US" sz="5700" kern="1200" dirty="0"/>
          </a:p>
        </p:txBody>
      </p:sp>
      <p:pic>
        <p:nvPicPr>
          <p:cNvPr id="2" name="Picture 1">
            <a:extLst>
              <a:ext uri="{FF2B5EF4-FFF2-40B4-BE49-F238E27FC236}">
                <a16:creationId xmlns:a16="http://schemas.microsoft.com/office/drawing/2014/main" id="{2C631E3E-3322-40DA-8438-96CA9CAEBB34}"/>
              </a:ext>
            </a:extLst>
          </p:cNvPr>
          <p:cNvPicPr>
            <a:picLocks noChangeAspect="1"/>
          </p:cNvPicPr>
          <p:nvPr/>
        </p:nvPicPr>
        <p:blipFill>
          <a:blip r:embed="rId3"/>
          <a:stretch>
            <a:fillRect/>
          </a:stretch>
        </p:blipFill>
        <p:spPr>
          <a:xfrm>
            <a:off x="640084" y="3029735"/>
            <a:ext cx="3274812" cy="2719052"/>
          </a:xfrm>
          <a:prstGeom prst="rect">
            <a:avLst/>
          </a:prstGeom>
        </p:spPr>
      </p:pic>
    </p:spTree>
    <p:extLst>
      <p:ext uri="{BB962C8B-B14F-4D97-AF65-F5344CB8AC3E}">
        <p14:creationId xmlns:p14="http://schemas.microsoft.com/office/powerpoint/2010/main" val="301808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442E527-BBF2-3F42-80BA-53582CC31957}"/>
              </a:ext>
            </a:extLst>
          </p:cNvPr>
          <p:cNvSpPr/>
          <p:nvPr/>
        </p:nvSpPr>
        <p:spPr>
          <a:xfrm>
            <a:off x="273193" y="1311562"/>
            <a:ext cx="11381458" cy="887177"/>
          </a:xfrm>
          <a:prstGeom prst="roundRect">
            <a:avLst>
              <a:gd name="adj" fmla="val 10000"/>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800" b="1" dirty="0"/>
              <a:t>Outcome Measures</a:t>
            </a:r>
          </a:p>
        </p:txBody>
      </p:sp>
      <p:sp>
        <p:nvSpPr>
          <p:cNvPr id="5" name="Title 1">
            <a:extLst>
              <a:ext uri="{FF2B5EF4-FFF2-40B4-BE49-F238E27FC236}">
                <a16:creationId xmlns:a16="http://schemas.microsoft.com/office/drawing/2014/main" id="{30784F6D-C362-4243-A755-45813BBD441D}"/>
              </a:ext>
            </a:extLst>
          </p:cNvPr>
          <p:cNvSpPr txBox="1">
            <a:spLocks/>
          </p:cNvSpPr>
          <p:nvPr/>
        </p:nvSpPr>
        <p:spPr>
          <a:xfrm>
            <a:off x="303955" y="75103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Problems identified</a:t>
            </a:r>
          </a:p>
          <a:p>
            <a:pPr algn="ctr"/>
            <a:r>
              <a:rPr lang="en-US" kern="0" dirty="0">
                <a:solidFill>
                  <a:srgbClr val="0070C0"/>
                </a:solidFill>
              </a:rPr>
              <a:t> </a:t>
            </a:r>
            <a:endParaRPr lang="en-GB" kern="0" dirty="0">
              <a:solidFill>
                <a:srgbClr val="0070C0"/>
              </a:solidFill>
            </a:endParaRPr>
          </a:p>
        </p:txBody>
      </p:sp>
      <p:sp>
        <p:nvSpPr>
          <p:cNvPr id="8" name="Freeform 7">
            <a:extLst>
              <a:ext uri="{FF2B5EF4-FFF2-40B4-BE49-F238E27FC236}">
                <a16:creationId xmlns:a16="http://schemas.microsoft.com/office/drawing/2014/main" id="{92FCD5B9-7C7E-FF42-9DF4-374D97A38A36}"/>
              </a:ext>
            </a:extLst>
          </p:cNvPr>
          <p:cNvSpPr/>
          <p:nvPr/>
        </p:nvSpPr>
        <p:spPr>
          <a:xfrm>
            <a:off x="4523874" y="2563440"/>
            <a:ext cx="3302313" cy="2617960"/>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90000"/>
              <a:lumOff val="10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711200">
              <a:lnSpc>
                <a:spcPct val="90000"/>
              </a:lnSpc>
              <a:spcBef>
                <a:spcPct val="0"/>
              </a:spcBef>
              <a:spcAft>
                <a:spcPct val="35000"/>
              </a:spcAft>
            </a:pPr>
            <a:r>
              <a:rPr lang="en-GB" sz="2000" b="1" dirty="0"/>
              <a:t>Limited qualitative feedback at Time 2 (after follow-up)</a:t>
            </a:r>
          </a:p>
          <a:p>
            <a:pPr algn="ctr" defTabSz="622300">
              <a:lnSpc>
                <a:spcPct val="90000"/>
              </a:lnSpc>
              <a:spcBef>
                <a:spcPct val="0"/>
              </a:spcBef>
              <a:spcAft>
                <a:spcPct val="35000"/>
              </a:spcAft>
            </a:pPr>
            <a:endParaRPr lang="en-GB" sz="2000" b="1" dirty="0"/>
          </a:p>
        </p:txBody>
      </p:sp>
      <p:sp>
        <p:nvSpPr>
          <p:cNvPr id="10" name="Freeform 9">
            <a:extLst>
              <a:ext uri="{FF2B5EF4-FFF2-40B4-BE49-F238E27FC236}">
                <a16:creationId xmlns:a16="http://schemas.microsoft.com/office/drawing/2014/main" id="{B622A095-9AC3-C849-80F0-D38CEAC44B4B}"/>
              </a:ext>
            </a:extLst>
          </p:cNvPr>
          <p:cNvSpPr/>
          <p:nvPr/>
        </p:nvSpPr>
        <p:spPr>
          <a:xfrm>
            <a:off x="7170821" y="3952381"/>
            <a:ext cx="3656507" cy="2617960"/>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accent1">
              <a:lumMod val="7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dk1">
                  <a:hueOff val="0"/>
                  <a:satOff val="0"/>
                  <a:lumOff val="0"/>
                  <a:alphaOff val="0"/>
                </a:schemeClr>
              </a:solidFill>
            </a:endParaRPr>
          </a:p>
          <a:p>
            <a:pPr lvl="0" algn="ctr" defTabSz="622300">
              <a:lnSpc>
                <a:spcPct val="90000"/>
              </a:lnSpc>
              <a:spcBef>
                <a:spcPct val="0"/>
              </a:spcBef>
              <a:spcAft>
                <a:spcPct val="35000"/>
              </a:spcAft>
            </a:pPr>
            <a:endParaRPr lang="en-GB" b="1" dirty="0"/>
          </a:p>
          <a:p>
            <a:pPr lvl="0" algn="ctr" defTabSz="711200">
              <a:lnSpc>
                <a:spcPct val="90000"/>
              </a:lnSpc>
              <a:spcBef>
                <a:spcPct val="0"/>
              </a:spcBef>
              <a:spcAft>
                <a:spcPct val="35000"/>
              </a:spcAft>
            </a:pPr>
            <a:endParaRPr lang="en-GB" sz="2000" b="1" dirty="0"/>
          </a:p>
          <a:p>
            <a:pPr lvl="0" algn="ctr" defTabSz="711200">
              <a:lnSpc>
                <a:spcPct val="90000"/>
              </a:lnSpc>
              <a:spcBef>
                <a:spcPct val="0"/>
              </a:spcBef>
              <a:spcAft>
                <a:spcPct val="35000"/>
              </a:spcAft>
            </a:pPr>
            <a:r>
              <a:rPr lang="en-GB" sz="2000" b="1" dirty="0"/>
              <a:t>Preliminary analysis indicates that measures appear to only partly capture participants’ perceived benefits of the intervention</a:t>
            </a:r>
          </a:p>
          <a:p>
            <a:pPr marL="0" lvl="0" indent="0" algn="ctr" defTabSz="2533650">
              <a:lnSpc>
                <a:spcPct val="90000"/>
              </a:lnSpc>
              <a:spcBef>
                <a:spcPct val="0"/>
              </a:spcBef>
              <a:spcAft>
                <a:spcPct val="35000"/>
              </a:spcAft>
              <a:buNone/>
            </a:pPr>
            <a:endParaRPr lang="en-US" sz="5700" kern="1200" dirty="0"/>
          </a:p>
        </p:txBody>
      </p:sp>
      <p:sp>
        <p:nvSpPr>
          <p:cNvPr id="11" name="Freeform 10">
            <a:extLst>
              <a:ext uri="{FF2B5EF4-FFF2-40B4-BE49-F238E27FC236}">
                <a16:creationId xmlns:a16="http://schemas.microsoft.com/office/drawing/2014/main" id="{A734F2A0-91E6-B443-8919-8645BB2991B6}"/>
              </a:ext>
            </a:extLst>
          </p:cNvPr>
          <p:cNvSpPr/>
          <p:nvPr/>
        </p:nvSpPr>
        <p:spPr>
          <a:xfrm>
            <a:off x="1829238" y="3827578"/>
            <a:ext cx="3302313" cy="2707643"/>
          </a:xfrm>
          <a:custGeom>
            <a:avLst/>
            <a:gdLst>
              <a:gd name="connsiteX0" fmla="*/ 0 w 2527017"/>
              <a:gd name="connsiteY0" fmla="*/ 1089365 h 2178730"/>
              <a:gd name="connsiteX1" fmla="*/ 544683 w 2527017"/>
              <a:gd name="connsiteY1" fmla="*/ 1 h 2178730"/>
              <a:gd name="connsiteX2" fmla="*/ 1982335 w 2527017"/>
              <a:gd name="connsiteY2" fmla="*/ 1 h 2178730"/>
              <a:gd name="connsiteX3" fmla="*/ 2527017 w 2527017"/>
              <a:gd name="connsiteY3" fmla="*/ 1089365 h 2178730"/>
              <a:gd name="connsiteX4" fmla="*/ 1982335 w 2527017"/>
              <a:gd name="connsiteY4" fmla="*/ 2178729 h 2178730"/>
              <a:gd name="connsiteX5" fmla="*/ 544683 w 2527017"/>
              <a:gd name="connsiteY5" fmla="*/ 2178729 h 2178730"/>
              <a:gd name="connsiteX6" fmla="*/ 0 w 2527017"/>
              <a:gd name="connsiteY6" fmla="*/ 1089365 h 217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017" h="2178730">
                <a:moveTo>
                  <a:pt x="0" y="1089365"/>
                </a:moveTo>
                <a:lnTo>
                  <a:pt x="544683" y="1"/>
                </a:lnTo>
                <a:lnTo>
                  <a:pt x="1982335" y="1"/>
                </a:lnTo>
                <a:lnTo>
                  <a:pt x="2527017" y="1089365"/>
                </a:lnTo>
                <a:lnTo>
                  <a:pt x="1982335" y="2178729"/>
                </a:lnTo>
                <a:lnTo>
                  <a:pt x="544683" y="2178729"/>
                </a:lnTo>
                <a:lnTo>
                  <a:pt x="0" y="1089365"/>
                </a:lnTo>
                <a:close/>
              </a:path>
            </a:pathLst>
          </a:custGeom>
          <a:solidFill>
            <a:schemeClr val="tx2">
              <a:lumMod val="75000"/>
              <a:lumOff val="25000"/>
            </a:schemeClr>
          </a:solidFill>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2146" tIns="410488" rIns="392146" bIns="410488" numCol="1" spcCol="1270" anchor="ctr" anchorCtr="0">
            <a:noAutofit/>
          </a:bodyPr>
          <a:lstStyle/>
          <a:p>
            <a:pPr algn="ctr" defTabSz="2533650">
              <a:lnSpc>
                <a:spcPct val="90000"/>
              </a:lnSpc>
              <a:spcBef>
                <a:spcPct val="0"/>
              </a:spcBef>
              <a:spcAft>
                <a:spcPct val="35000"/>
              </a:spcAft>
            </a:pPr>
            <a:endParaRPr lang="en-GB" b="1" dirty="0">
              <a:solidFill>
                <a:schemeClr val="bg1"/>
              </a:solidFill>
            </a:endParaRPr>
          </a:p>
          <a:p>
            <a:pPr algn="ctr" defTabSz="2533650">
              <a:lnSpc>
                <a:spcPct val="90000"/>
              </a:lnSpc>
              <a:spcBef>
                <a:spcPct val="0"/>
              </a:spcBef>
              <a:spcAft>
                <a:spcPct val="35000"/>
              </a:spcAft>
            </a:pPr>
            <a:endParaRPr lang="en-GB" b="1" dirty="0">
              <a:solidFill>
                <a:schemeClr val="bg1"/>
              </a:solidFill>
            </a:endParaRPr>
          </a:p>
          <a:p>
            <a:pPr lvl="0" algn="ctr" defTabSz="711200">
              <a:lnSpc>
                <a:spcPct val="90000"/>
              </a:lnSpc>
              <a:spcBef>
                <a:spcPct val="0"/>
              </a:spcBef>
              <a:spcAft>
                <a:spcPct val="35000"/>
              </a:spcAft>
            </a:pPr>
            <a:r>
              <a:rPr lang="en-GB" sz="2000" b="1" dirty="0">
                <a:sym typeface="Wingdings" pitchFamily="2" charset="2"/>
              </a:rPr>
              <a:t>F</a:t>
            </a:r>
            <a:r>
              <a:rPr lang="en-GB" sz="2000" b="1" dirty="0"/>
              <a:t>eedback at T1 and T2 indicated that in current format, measures too long and repetitive</a:t>
            </a:r>
          </a:p>
          <a:p>
            <a:pPr marL="0" lvl="0" indent="0" algn="ctr" defTabSz="2533650">
              <a:lnSpc>
                <a:spcPct val="90000"/>
              </a:lnSpc>
              <a:spcBef>
                <a:spcPct val="0"/>
              </a:spcBef>
              <a:spcAft>
                <a:spcPct val="35000"/>
              </a:spcAft>
              <a:buNone/>
            </a:pPr>
            <a:endParaRPr lang="en-US" sz="5700" kern="1200" dirty="0"/>
          </a:p>
        </p:txBody>
      </p:sp>
    </p:spTree>
    <p:extLst>
      <p:ext uri="{BB962C8B-B14F-4D97-AF65-F5344CB8AC3E}">
        <p14:creationId xmlns:p14="http://schemas.microsoft.com/office/powerpoint/2010/main" val="88673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Conclusions</a:t>
            </a:r>
            <a:endParaRPr lang="en-GB" dirty="0"/>
          </a:p>
        </p:txBody>
      </p:sp>
      <p:sp>
        <p:nvSpPr>
          <p:cNvPr id="3" name="Content Placeholder 2"/>
          <p:cNvSpPr>
            <a:spLocks noGrp="1"/>
          </p:cNvSpPr>
          <p:nvPr>
            <p:ph idx="1"/>
          </p:nvPr>
        </p:nvSpPr>
        <p:spPr>
          <a:xfrm>
            <a:off x="440266" y="1758706"/>
            <a:ext cx="11319933" cy="3457575"/>
          </a:xfrm>
        </p:spPr>
        <p:txBody>
          <a:bodyPr/>
          <a:lstStyle/>
          <a:p>
            <a:r>
              <a:rPr lang="en-US" dirty="0"/>
              <a:t>Go back to research questions</a:t>
            </a:r>
            <a:endParaRPr lang="en-GB" dirty="0"/>
          </a:p>
        </p:txBody>
      </p:sp>
    </p:spTree>
    <p:extLst>
      <p:ext uri="{BB962C8B-B14F-4D97-AF65-F5344CB8AC3E}">
        <p14:creationId xmlns:p14="http://schemas.microsoft.com/office/powerpoint/2010/main" val="2812065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D45796-0758-0545-9228-1FB22D36D92A}"/>
              </a:ext>
            </a:extLst>
          </p:cNvPr>
          <p:cNvGrpSpPr/>
          <p:nvPr/>
        </p:nvGrpSpPr>
        <p:grpSpPr>
          <a:xfrm>
            <a:off x="2031767" y="1815909"/>
            <a:ext cx="8136402" cy="4347841"/>
            <a:chOff x="2031767" y="1815909"/>
            <a:chExt cx="8136402" cy="4347841"/>
          </a:xfrm>
        </p:grpSpPr>
        <p:sp>
          <p:nvSpPr>
            <p:cNvPr id="7" name="Freeform 6">
              <a:extLst>
                <a:ext uri="{FF2B5EF4-FFF2-40B4-BE49-F238E27FC236}">
                  <a16:creationId xmlns:a16="http://schemas.microsoft.com/office/drawing/2014/main" id="{76779660-0F16-2B43-B31A-698D2756400C}"/>
                </a:ext>
              </a:extLst>
            </p:cNvPr>
            <p:cNvSpPr/>
            <p:nvPr/>
          </p:nvSpPr>
          <p:spPr>
            <a:xfrm rot="21600000">
              <a:off x="2640062" y="1815909"/>
              <a:ext cx="7528107" cy="1216592"/>
            </a:xfrm>
            <a:custGeom>
              <a:avLst/>
              <a:gdLst>
                <a:gd name="connsiteX0" fmla="*/ 0 w 7528107"/>
                <a:gd name="connsiteY0" fmla="*/ 0 h 1216590"/>
                <a:gd name="connsiteX1" fmla="*/ 6919812 w 7528107"/>
                <a:gd name="connsiteY1" fmla="*/ 0 h 1216590"/>
                <a:gd name="connsiteX2" fmla="*/ 7528107 w 7528107"/>
                <a:gd name="connsiteY2" fmla="*/ 608295 h 1216590"/>
                <a:gd name="connsiteX3" fmla="*/ 6919812 w 7528107"/>
                <a:gd name="connsiteY3" fmla="*/ 1216590 h 1216590"/>
                <a:gd name="connsiteX4" fmla="*/ 0 w 7528107"/>
                <a:gd name="connsiteY4" fmla="*/ 1216590 h 1216590"/>
                <a:gd name="connsiteX5" fmla="*/ 0 w 7528107"/>
                <a:gd name="connsiteY5" fmla="*/ 0 h 121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8107" h="1216590">
                  <a:moveTo>
                    <a:pt x="7528107" y="1216589"/>
                  </a:moveTo>
                  <a:lnTo>
                    <a:pt x="608295" y="1216589"/>
                  </a:lnTo>
                  <a:lnTo>
                    <a:pt x="0" y="608295"/>
                  </a:lnTo>
                  <a:lnTo>
                    <a:pt x="608295" y="1"/>
                  </a:lnTo>
                  <a:lnTo>
                    <a:pt x="7528107" y="1"/>
                  </a:lnTo>
                  <a:lnTo>
                    <a:pt x="7528107" y="12165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0630" tIns="76201" rIns="142240" bIns="76201" numCol="1" spcCol="1270" anchor="ctr" anchorCtr="0">
              <a:noAutofit/>
            </a:bodyPr>
            <a:lstStyle/>
            <a:p>
              <a:r>
                <a:rPr lang="en-GB" sz="2000" b="1" dirty="0"/>
                <a:t>Opportunity for anonymous peer support seen as particularly helpful </a:t>
              </a:r>
              <a:r>
                <a:rPr lang="en-GB" sz="2000" dirty="0"/>
                <a:t> </a:t>
              </a:r>
            </a:p>
          </p:txBody>
        </p:sp>
        <p:sp>
          <p:nvSpPr>
            <p:cNvPr id="8" name="Oval 7">
              <a:extLst>
                <a:ext uri="{FF2B5EF4-FFF2-40B4-BE49-F238E27FC236}">
                  <a16:creationId xmlns:a16="http://schemas.microsoft.com/office/drawing/2014/main" id="{8E726EA2-2420-3742-B569-FFF67A1B08D9}"/>
                </a:ext>
              </a:extLst>
            </p:cNvPr>
            <p:cNvSpPr/>
            <p:nvPr/>
          </p:nvSpPr>
          <p:spPr>
            <a:xfrm>
              <a:off x="2031767" y="1815910"/>
              <a:ext cx="1216590" cy="1216590"/>
            </a:xfrm>
            <a:prstGeom prst="ellipse">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C35A5CFE-4D30-8A46-91E4-2D2A70968712}"/>
                </a:ext>
              </a:extLst>
            </p:cNvPr>
            <p:cNvSpPr/>
            <p:nvPr/>
          </p:nvSpPr>
          <p:spPr>
            <a:xfrm>
              <a:off x="2640062" y="3381534"/>
              <a:ext cx="7528107" cy="1216592"/>
            </a:xfrm>
            <a:custGeom>
              <a:avLst/>
              <a:gdLst>
                <a:gd name="connsiteX0" fmla="*/ 0 w 7528107"/>
                <a:gd name="connsiteY0" fmla="*/ 0 h 1216590"/>
                <a:gd name="connsiteX1" fmla="*/ 6919812 w 7528107"/>
                <a:gd name="connsiteY1" fmla="*/ 0 h 1216590"/>
                <a:gd name="connsiteX2" fmla="*/ 7528107 w 7528107"/>
                <a:gd name="connsiteY2" fmla="*/ 608295 h 1216590"/>
                <a:gd name="connsiteX3" fmla="*/ 6919812 w 7528107"/>
                <a:gd name="connsiteY3" fmla="*/ 1216590 h 1216590"/>
                <a:gd name="connsiteX4" fmla="*/ 0 w 7528107"/>
                <a:gd name="connsiteY4" fmla="*/ 1216590 h 1216590"/>
                <a:gd name="connsiteX5" fmla="*/ 0 w 7528107"/>
                <a:gd name="connsiteY5" fmla="*/ 0 h 121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8107" h="1216590">
                  <a:moveTo>
                    <a:pt x="7528107" y="1216589"/>
                  </a:moveTo>
                  <a:lnTo>
                    <a:pt x="608295" y="1216589"/>
                  </a:lnTo>
                  <a:lnTo>
                    <a:pt x="0" y="608295"/>
                  </a:lnTo>
                  <a:lnTo>
                    <a:pt x="608295" y="1"/>
                  </a:lnTo>
                  <a:lnTo>
                    <a:pt x="7528107" y="1"/>
                  </a:lnTo>
                  <a:lnTo>
                    <a:pt x="7528107" y="12165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0630" tIns="76201" rIns="142240" bIns="76201" numCol="1" spcCol="1270" anchor="ctr" anchorCtr="0">
              <a:noAutofit/>
            </a:bodyPr>
            <a:lstStyle/>
            <a:p>
              <a:endParaRPr lang="en-GB" sz="2000" dirty="0"/>
            </a:p>
          </p:txBody>
        </p:sp>
        <p:sp>
          <p:nvSpPr>
            <p:cNvPr id="10" name="Oval 9">
              <a:extLst>
                <a:ext uri="{FF2B5EF4-FFF2-40B4-BE49-F238E27FC236}">
                  <a16:creationId xmlns:a16="http://schemas.microsoft.com/office/drawing/2014/main" id="{E0144F1E-7D94-6743-B3A2-195DBDBD2326}"/>
                </a:ext>
              </a:extLst>
            </p:cNvPr>
            <p:cNvSpPr/>
            <p:nvPr/>
          </p:nvSpPr>
          <p:spPr>
            <a:xfrm>
              <a:off x="2031767" y="3381535"/>
              <a:ext cx="1216590" cy="1216590"/>
            </a:xfrm>
            <a:prstGeom prst="ellipse">
              <a:avLst/>
            </a:prstGeom>
            <a:solidFill>
              <a:schemeClr val="tx2">
                <a:lumMod val="50000"/>
                <a:lumOff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id="{1ACF7C2D-E562-DF42-A7F8-613172903239}"/>
                </a:ext>
              </a:extLst>
            </p:cNvPr>
            <p:cNvSpPr/>
            <p:nvPr/>
          </p:nvSpPr>
          <p:spPr>
            <a:xfrm rot="21600000">
              <a:off x="2640062" y="4947160"/>
              <a:ext cx="7528107" cy="1216590"/>
            </a:xfrm>
            <a:custGeom>
              <a:avLst/>
              <a:gdLst>
                <a:gd name="connsiteX0" fmla="*/ 0 w 7528107"/>
                <a:gd name="connsiteY0" fmla="*/ 0 h 1216590"/>
                <a:gd name="connsiteX1" fmla="*/ 6919812 w 7528107"/>
                <a:gd name="connsiteY1" fmla="*/ 0 h 1216590"/>
                <a:gd name="connsiteX2" fmla="*/ 7528107 w 7528107"/>
                <a:gd name="connsiteY2" fmla="*/ 608295 h 1216590"/>
                <a:gd name="connsiteX3" fmla="*/ 6919812 w 7528107"/>
                <a:gd name="connsiteY3" fmla="*/ 1216590 h 1216590"/>
                <a:gd name="connsiteX4" fmla="*/ 0 w 7528107"/>
                <a:gd name="connsiteY4" fmla="*/ 1216590 h 1216590"/>
                <a:gd name="connsiteX5" fmla="*/ 0 w 7528107"/>
                <a:gd name="connsiteY5" fmla="*/ 0 h 121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8107" h="1216590">
                  <a:moveTo>
                    <a:pt x="7528107" y="1216589"/>
                  </a:moveTo>
                  <a:lnTo>
                    <a:pt x="608295" y="1216589"/>
                  </a:lnTo>
                  <a:lnTo>
                    <a:pt x="0" y="608295"/>
                  </a:lnTo>
                  <a:lnTo>
                    <a:pt x="608295" y="1"/>
                  </a:lnTo>
                  <a:lnTo>
                    <a:pt x="7528107" y="1"/>
                  </a:lnTo>
                  <a:lnTo>
                    <a:pt x="7528107" y="12165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0630" tIns="76200" rIns="142240" bIns="76200" numCol="1" spcCol="1270" anchor="ctr" anchorCtr="0">
              <a:noAutofit/>
            </a:bodyPr>
            <a:lstStyle/>
            <a:p>
              <a:endParaRPr lang="en-GB" sz="2000" dirty="0"/>
            </a:p>
          </p:txBody>
        </p:sp>
        <p:sp>
          <p:nvSpPr>
            <p:cNvPr id="12" name="Oval 11">
              <a:extLst>
                <a:ext uri="{FF2B5EF4-FFF2-40B4-BE49-F238E27FC236}">
                  <a16:creationId xmlns:a16="http://schemas.microsoft.com/office/drawing/2014/main" id="{620AA83E-A60E-284E-A94D-BFC480D6B2A2}"/>
                </a:ext>
              </a:extLst>
            </p:cNvPr>
            <p:cNvSpPr/>
            <p:nvPr/>
          </p:nvSpPr>
          <p:spPr>
            <a:xfrm>
              <a:off x="2031767" y="4947160"/>
              <a:ext cx="1216590" cy="1216590"/>
            </a:xfrm>
            <a:prstGeom prst="ellipse">
              <a:avLst/>
            </a:prstGeom>
            <a:solidFill>
              <a:schemeClr val="tx2">
                <a:lumMod val="25000"/>
                <a:lumOff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3" name="Title 1">
            <a:extLst>
              <a:ext uri="{FF2B5EF4-FFF2-40B4-BE49-F238E27FC236}">
                <a16:creationId xmlns:a16="http://schemas.microsoft.com/office/drawing/2014/main" id="{F1B9AAA3-8BCE-C043-A114-9775EDAD65C6}"/>
              </a:ext>
            </a:extLst>
          </p:cNvPr>
          <p:cNvSpPr txBox="1">
            <a:spLocks/>
          </p:cNvSpPr>
          <p:nvPr/>
        </p:nvSpPr>
        <p:spPr>
          <a:xfrm>
            <a:off x="439208" y="800595"/>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Acceptability &amp; Feasibility: Summary </a:t>
            </a:r>
            <a:endParaRPr lang="en-GB" kern="0" dirty="0">
              <a:solidFill>
                <a:srgbClr val="0070C0"/>
              </a:solidFill>
            </a:endParaRPr>
          </a:p>
        </p:txBody>
      </p:sp>
      <p:sp>
        <p:nvSpPr>
          <p:cNvPr id="2" name="Rectangle 1">
            <a:extLst>
              <a:ext uri="{FF2B5EF4-FFF2-40B4-BE49-F238E27FC236}">
                <a16:creationId xmlns:a16="http://schemas.microsoft.com/office/drawing/2014/main" id="{25CB42E5-389D-4247-8062-109F149CAACA}"/>
              </a:ext>
            </a:extLst>
          </p:cNvPr>
          <p:cNvSpPr/>
          <p:nvPr/>
        </p:nvSpPr>
        <p:spPr>
          <a:xfrm>
            <a:off x="3356115" y="3569726"/>
            <a:ext cx="6096000" cy="707886"/>
          </a:xfrm>
          <a:prstGeom prst="rect">
            <a:avLst/>
          </a:prstGeom>
        </p:spPr>
        <p:txBody>
          <a:bodyPr>
            <a:spAutoFit/>
          </a:bodyPr>
          <a:lstStyle/>
          <a:p>
            <a:r>
              <a:rPr lang="en-GB" sz="2000" b="1" dirty="0">
                <a:solidFill>
                  <a:schemeClr val="bg1"/>
                </a:solidFill>
              </a:rPr>
              <a:t>Participant feedback </a:t>
            </a:r>
            <a:r>
              <a:rPr lang="en-GB" sz="2000" b="1" dirty="0">
                <a:solidFill>
                  <a:schemeClr val="bg1"/>
                </a:solidFill>
                <a:sym typeface="Wingdings" pitchFamily="2" charset="2"/>
              </a:rPr>
              <a:t> </a:t>
            </a:r>
            <a:r>
              <a:rPr lang="en-GB" sz="2000" b="1" dirty="0">
                <a:solidFill>
                  <a:schemeClr val="bg1"/>
                </a:solidFill>
              </a:rPr>
              <a:t>amendments to </a:t>
            </a:r>
            <a:r>
              <a:rPr lang="en-US" sz="2000" b="1" dirty="0">
                <a:solidFill>
                  <a:schemeClr val="bg1"/>
                </a:solidFill>
              </a:rPr>
              <a:t>the intervention, peer forum and outcome measures</a:t>
            </a:r>
            <a:endParaRPr lang="en-GB" sz="2000" b="1" dirty="0">
              <a:solidFill>
                <a:schemeClr val="bg1"/>
              </a:solidFill>
            </a:endParaRPr>
          </a:p>
        </p:txBody>
      </p:sp>
      <p:sp>
        <p:nvSpPr>
          <p:cNvPr id="3" name="Rectangle 2">
            <a:extLst>
              <a:ext uri="{FF2B5EF4-FFF2-40B4-BE49-F238E27FC236}">
                <a16:creationId xmlns:a16="http://schemas.microsoft.com/office/drawing/2014/main" id="{2FCB0CB6-A8C4-44DF-A2B7-DC82D0E5816F}"/>
              </a:ext>
            </a:extLst>
          </p:cNvPr>
          <p:cNvSpPr/>
          <p:nvPr/>
        </p:nvSpPr>
        <p:spPr>
          <a:xfrm>
            <a:off x="3356115" y="5201512"/>
            <a:ext cx="5537093" cy="707886"/>
          </a:xfrm>
          <a:prstGeom prst="rect">
            <a:avLst/>
          </a:prstGeom>
        </p:spPr>
        <p:txBody>
          <a:bodyPr wrap="none">
            <a:spAutoFit/>
          </a:bodyPr>
          <a:lstStyle/>
          <a:p>
            <a:r>
              <a:rPr lang="en-GB" sz="2000" b="1" dirty="0">
                <a:solidFill>
                  <a:schemeClr val="bg1"/>
                </a:solidFill>
              </a:rPr>
              <a:t>Outcome data to be analysed following end </a:t>
            </a:r>
          </a:p>
          <a:p>
            <a:r>
              <a:rPr lang="en-GB" sz="2000" b="1" dirty="0">
                <a:solidFill>
                  <a:schemeClr val="bg1"/>
                </a:solidFill>
              </a:rPr>
              <a:t>of pilot RCT</a:t>
            </a:r>
          </a:p>
        </p:txBody>
      </p:sp>
    </p:spTree>
    <p:extLst>
      <p:ext uri="{BB962C8B-B14F-4D97-AF65-F5344CB8AC3E}">
        <p14:creationId xmlns:p14="http://schemas.microsoft.com/office/powerpoint/2010/main" val="275666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CD45796-0758-0545-9228-1FB22D36D92A}"/>
              </a:ext>
            </a:extLst>
          </p:cNvPr>
          <p:cNvGrpSpPr/>
          <p:nvPr/>
        </p:nvGrpSpPr>
        <p:grpSpPr>
          <a:xfrm>
            <a:off x="2031767" y="1815909"/>
            <a:ext cx="8136402" cy="4347841"/>
            <a:chOff x="2031767" y="1815909"/>
            <a:chExt cx="8136402" cy="4347841"/>
          </a:xfrm>
        </p:grpSpPr>
        <p:sp>
          <p:nvSpPr>
            <p:cNvPr id="7" name="Freeform 6">
              <a:extLst>
                <a:ext uri="{FF2B5EF4-FFF2-40B4-BE49-F238E27FC236}">
                  <a16:creationId xmlns:a16="http://schemas.microsoft.com/office/drawing/2014/main" id="{76779660-0F16-2B43-B31A-698D2756400C}"/>
                </a:ext>
              </a:extLst>
            </p:cNvPr>
            <p:cNvSpPr/>
            <p:nvPr/>
          </p:nvSpPr>
          <p:spPr>
            <a:xfrm rot="21600000">
              <a:off x="2640062" y="1815909"/>
              <a:ext cx="7528107" cy="1216592"/>
            </a:xfrm>
            <a:custGeom>
              <a:avLst/>
              <a:gdLst>
                <a:gd name="connsiteX0" fmla="*/ 0 w 7528107"/>
                <a:gd name="connsiteY0" fmla="*/ 0 h 1216590"/>
                <a:gd name="connsiteX1" fmla="*/ 6919812 w 7528107"/>
                <a:gd name="connsiteY1" fmla="*/ 0 h 1216590"/>
                <a:gd name="connsiteX2" fmla="*/ 7528107 w 7528107"/>
                <a:gd name="connsiteY2" fmla="*/ 608295 h 1216590"/>
                <a:gd name="connsiteX3" fmla="*/ 6919812 w 7528107"/>
                <a:gd name="connsiteY3" fmla="*/ 1216590 h 1216590"/>
                <a:gd name="connsiteX4" fmla="*/ 0 w 7528107"/>
                <a:gd name="connsiteY4" fmla="*/ 1216590 h 1216590"/>
                <a:gd name="connsiteX5" fmla="*/ 0 w 7528107"/>
                <a:gd name="connsiteY5" fmla="*/ 0 h 121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8107" h="1216590">
                  <a:moveTo>
                    <a:pt x="7528107" y="1216589"/>
                  </a:moveTo>
                  <a:lnTo>
                    <a:pt x="608295" y="1216589"/>
                  </a:lnTo>
                  <a:lnTo>
                    <a:pt x="0" y="608295"/>
                  </a:lnTo>
                  <a:lnTo>
                    <a:pt x="608295" y="1"/>
                  </a:lnTo>
                  <a:lnTo>
                    <a:pt x="7528107" y="1"/>
                  </a:lnTo>
                  <a:lnTo>
                    <a:pt x="7528107" y="12165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0630" tIns="76201" rIns="142240" bIns="76201"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To support mental health professionals in carefully considering disclosure related decisions </a:t>
              </a:r>
              <a:endParaRPr lang="en-US" sz="2000" b="1" kern="1200" dirty="0">
                <a:solidFill>
                  <a:schemeClr val="bg1"/>
                </a:solidFill>
              </a:endParaRPr>
            </a:p>
          </p:txBody>
        </p:sp>
        <p:sp>
          <p:nvSpPr>
            <p:cNvPr id="8" name="Oval 7">
              <a:extLst>
                <a:ext uri="{FF2B5EF4-FFF2-40B4-BE49-F238E27FC236}">
                  <a16:creationId xmlns:a16="http://schemas.microsoft.com/office/drawing/2014/main" id="{8E726EA2-2420-3742-B569-FFF67A1B08D9}"/>
                </a:ext>
              </a:extLst>
            </p:cNvPr>
            <p:cNvSpPr/>
            <p:nvPr/>
          </p:nvSpPr>
          <p:spPr>
            <a:xfrm>
              <a:off x="2031767" y="1815910"/>
              <a:ext cx="1216590" cy="1216590"/>
            </a:xfrm>
            <a:prstGeom prst="ellipse">
              <a:avLst/>
            </a:prstGeom>
            <a:solidFill>
              <a:schemeClr val="tx2">
                <a:lumMod val="75000"/>
                <a:lumOff val="2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Freeform 8">
              <a:extLst>
                <a:ext uri="{FF2B5EF4-FFF2-40B4-BE49-F238E27FC236}">
                  <a16:creationId xmlns:a16="http://schemas.microsoft.com/office/drawing/2014/main" id="{C35A5CFE-4D30-8A46-91E4-2D2A70968712}"/>
                </a:ext>
              </a:extLst>
            </p:cNvPr>
            <p:cNvSpPr/>
            <p:nvPr/>
          </p:nvSpPr>
          <p:spPr>
            <a:xfrm rot="21600000">
              <a:off x="2640062" y="3381534"/>
              <a:ext cx="7528107" cy="1216592"/>
            </a:xfrm>
            <a:custGeom>
              <a:avLst/>
              <a:gdLst>
                <a:gd name="connsiteX0" fmla="*/ 0 w 7528107"/>
                <a:gd name="connsiteY0" fmla="*/ 0 h 1216590"/>
                <a:gd name="connsiteX1" fmla="*/ 6919812 w 7528107"/>
                <a:gd name="connsiteY1" fmla="*/ 0 h 1216590"/>
                <a:gd name="connsiteX2" fmla="*/ 7528107 w 7528107"/>
                <a:gd name="connsiteY2" fmla="*/ 608295 h 1216590"/>
                <a:gd name="connsiteX3" fmla="*/ 6919812 w 7528107"/>
                <a:gd name="connsiteY3" fmla="*/ 1216590 h 1216590"/>
                <a:gd name="connsiteX4" fmla="*/ 0 w 7528107"/>
                <a:gd name="connsiteY4" fmla="*/ 1216590 h 1216590"/>
                <a:gd name="connsiteX5" fmla="*/ 0 w 7528107"/>
                <a:gd name="connsiteY5" fmla="*/ 0 h 121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8107" h="1216590">
                  <a:moveTo>
                    <a:pt x="7528107" y="1216589"/>
                  </a:moveTo>
                  <a:lnTo>
                    <a:pt x="608295" y="1216589"/>
                  </a:lnTo>
                  <a:lnTo>
                    <a:pt x="0" y="608295"/>
                  </a:lnTo>
                  <a:lnTo>
                    <a:pt x="608295" y="1"/>
                  </a:lnTo>
                  <a:lnTo>
                    <a:pt x="7528107" y="1"/>
                  </a:lnTo>
                  <a:lnTo>
                    <a:pt x="7528107" y="12165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0630" tIns="76201" rIns="142240" bIns="76201"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To reduce self-stigma, stigma stress and disclosure related distress associated with mental health problems and ‘dual status’, and promote sense of empowerment</a:t>
              </a:r>
              <a:endParaRPr lang="en-US" sz="2000" b="1" kern="1200" dirty="0">
                <a:solidFill>
                  <a:schemeClr val="bg1"/>
                </a:solidFill>
              </a:endParaRPr>
            </a:p>
          </p:txBody>
        </p:sp>
        <p:sp>
          <p:nvSpPr>
            <p:cNvPr id="10" name="Oval 9">
              <a:extLst>
                <a:ext uri="{FF2B5EF4-FFF2-40B4-BE49-F238E27FC236}">
                  <a16:creationId xmlns:a16="http://schemas.microsoft.com/office/drawing/2014/main" id="{E0144F1E-7D94-6743-B3A2-195DBDBD2326}"/>
                </a:ext>
              </a:extLst>
            </p:cNvPr>
            <p:cNvSpPr/>
            <p:nvPr/>
          </p:nvSpPr>
          <p:spPr>
            <a:xfrm>
              <a:off x="2031767" y="3381535"/>
              <a:ext cx="1216590" cy="1216590"/>
            </a:xfrm>
            <a:prstGeom prst="ellipse">
              <a:avLst/>
            </a:prstGeom>
            <a:solidFill>
              <a:schemeClr val="tx2">
                <a:lumMod val="50000"/>
                <a:lumOff val="5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eform 10">
              <a:extLst>
                <a:ext uri="{FF2B5EF4-FFF2-40B4-BE49-F238E27FC236}">
                  <a16:creationId xmlns:a16="http://schemas.microsoft.com/office/drawing/2014/main" id="{1ACF7C2D-E562-DF42-A7F8-613172903239}"/>
                </a:ext>
              </a:extLst>
            </p:cNvPr>
            <p:cNvSpPr/>
            <p:nvPr/>
          </p:nvSpPr>
          <p:spPr>
            <a:xfrm rot="21600000">
              <a:off x="2640062" y="4947160"/>
              <a:ext cx="7528107" cy="1216590"/>
            </a:xfrm>
            <a:custGeom>
              <a:avLst/>
              <a:gdLst>
                <a:gd name="connsiteX0" fmla="*/ 0 w 7528107"/>
                <a:gd name="connsiteY0" fmla="*/ 0 h 1216590"/>
                <a:gd name="connsiteX1" fmla="*/ 6919812 w 7528107"/>
                <a:gd name="connsiteY1" fmla="*/ 0 h 1216590"/>
                <a:gd name="connsiteX2" fmla="*/ 7528107 w 7528107"/>
                <a:gd name="connsiteY2" fmla="*/ 608295 h 1216590"/>
                <a:gd name="connsiteX3" fmla="*/ 6919812 w 7528107"/>
                <a:gd name="connsiteY3" fmla="*/ 1216590 h 1216590"/>
                <a:gd name="connsiteX4" fmla="*/ 0 w 7528107"/>
                <a:gd name="connsiteY4" fmla="*/ 1216590 h 1216590"/>
                <a:gd name="connsiteX5" fmla="*/ 0 w 7528107"/>
                <a:gd name="connsiteY5" fmla="*/ 0 h 121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8107" h="1216590">
                  <a:moveTo>
                    <a:pt x="7528107" y="1216589"/>
                  </a:moveTo>
                  <a:lnTo>
                    <a:pt x="608295" y="1216589"/>
                  </a:lnTo>
                  <a:lnTo>
                    <a:pt x="0" y="608295"/>
                  </a:lnTo>
                  <a:lnTo>
                    <a:pt x="608295" y="1"/>
                  </a:lnTo>
                  <a:lnTo>
                    <a:pt x="7528107" y="1"/>
                  </a:lnTo>
                  <a:lnTo>
                    <a:pt x="7528107" y="121658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40630" tIns="76200"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bg1"/>
                  </a:solidFill>
                </a:rPr>
                <a:t>To challenge stigma within the mental health professions and contribute to challenging stigma within society</a:t>
              </a:r>
              <a:endParaRPr lang="en-US" sz="2000" b="1" kern="1200" dirty="0">
                <a:solidFill>
                  <a:schemeClr val="bg1"/>
                </a:solidFill>
              </a:endParaRPr>
            </a:p>
          </p:txBody>
        </p:sp>
        <p:sp>
          <p:nvSpPr>
            <p:cNvPr id="12" name="Oval 11">
              <a:extLst>
                <a:ext uri="{FF2B5EF4-FFF2-40B4-BE49-F238E27FC236}">
                  <a16:creationId xmlns:a16="http://schemas.microsoft.com/office/drawing/2014/main" id="{620AA83E-A60E-284E-A94D-BFC480D6B2A2}"/>
                </a:ext>
              </a:extLst>
            </p:cNvPr>
            <p:cNvSpPr/>
            <p:nvPr/>
          </p:nvSpPr>
          <p:spPr>
            <a:xfrm>
              <a:off x="2031767" y="4947160"/>
              <a:ext cx="1216590" cy="1216590"/>
            </a:xfrm>
            <a:prstGeom prst="ellipse">
              <a:avLst/>
            </a:prstGeom>
            <a:solidFill>
              <a:schemeClr val="tx2">
                <a:lumMod val="25000"/>
                <a:lumOff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 name="Title 1">
            <a:extLst>
              <a:ext uri="{FF2B5EF4-FFF2-40B4-BE49-F238E27FC236}">
                <a16:creationId xmlns:a16="http://schemas.microsoft.com/office/drawing/2014/main" id="{3CD400CA-1DFB-F442-AE58-C73801118F0C}"/>
              </a:ext>
            </a:extLst>
          </p:cNvPr>
          <p:cNvSpPr txBox="1">
            <a:spLocks/>
          </p:cNvSpPr>
          <p:nvPr/>
        </p:nvSpPr>
        <p:spPr bwMode="auto">
          <a:xfrm>
            <a:off x="1854200" y="908050"/>
            <a:ext cx="8489950" cy="648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GB" kern="1200" dirty="0">
                <a:solidFill>
                  <a:srgbClr val="0070C0"/>
                </a:solidFill>
              </a:rPr>
              <a:t>Aims of HOP-MHP</a:t>
            </a:r>
          </a:p>
        </p:txBody>
      </p:sp>
    </p:spTree>
    <p:extLst>
      <p:ext uri="{BB962C8B-B14F-4D97-AF65-F5344CB8AC3E}">
        <p14:creationId xmlns:p14="http://schemas.microsoft.com/office/powerpoint/2010/main" val="204642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4420" y="1581721"/>
            <a:ext cx="11571625" cy="3696596"/>
          </a:xfrm>
        </p:spPr>
        <p:txBody>
          <a:bodyPr/>
          <a:lstStyle/>
          <a:p>
            <a:pPr marL="0" indent="0">
              <a:buNone/>
            </a:pPr>
            <a:r>
              <a:rPr lang="en-US" sz="2400" b="1" dirty="0"/>
              <a:t>How to increase engagement with HOP-MHP and retention in trial?</a:t>
            </a:r>
          </a:p>
          <a:p>
            <a:pPr marL="0" indent="0">
              <a:buNone/>
            </a:pPr>
            <a:endParaRPr lang="en-US" sz="2400" b="1" i="1" dirty="0"/>
          </a:p>
          <a:p>
            <a:pPr marL="0" indent="0">
              <a:buNone/>
            </a:pPr>
            <a:r>
              <a:rPr lang="en-US" sz="2400" b="1" dirty="0"/>
              <a:t>Stepped care approach?</a:t>
            </a:r>
          </a:p>
          <a:p>
            <a:pPr marL="0" indent="0">
              <a:buNone/>
            </a:pPr>
            <a:endParaRPr lang="en-US" sz="2400" b="1" dirty="0"/>
          </a:p>
          <a:p>
            <a:pPr marL="0" indent="0">
              <a:buNone/>
            </a:pPr>
            <a:r>
              <a:rPr lang="en-US" sz="2400" b="1" dirty="0"/>
              <a:t>How to provide peer support?</a:t>
            </a:r>
            <a:endParaRPr lang="en-GB" sz="2400" dirty="0"/>
          </a:p>
          <a:p>
            <a:pPr marL="0" indent="0">
              <a:buNone/>
            </a:pPr>
            <a:endParaRPr lang="en-GB" sz="2400" dirty="0"/>
          </a:p>
          <a:p>
            <a:pPr marL="0" indent="0">
              <a:buNone/>
            </a:pPr>
            <a:r>
              <a:rPr lang="en-GB" sz="2400" b="1" dirty="0"/>
              <a:t>Future Plans:</a:t>
            </a:r>
          </a:p>
          <a:p>
            <a:pPr marL="0" indent="0">
              <a:buNone/>
            </a:pPr>
            <a:r>
              <a:rPr lang="en-GB" sz="2400" dirty="0"/>
              <a:t>Work in partnership with other mental health professions (Royal College of Psychiatrists, Royal College of Nursing, IAPT Programme) and 3</a:t>
            </a:r>
            <a:r>
              <a:rPr lang="en-GB" sz="2400" baseline="30000" dirty="0"/>
              <a:t>rd</a:t>
            </a:r>
            <a:r>
              <a:rPr lang="en-GB" sz="2400" dirty="0"/>
              <a:t> sector organisations</a:t>
            </a:r>
          </a:p>
          <a:p>
            <a:pPr marL="0" indent="0">
              <a:buNone/>
            </a:pPr>
            <a:endParaRPr lang="en-US" sz="2000" dirty="0"/>
          </a:p>
        </p:txBody>
      </p:sp>
      <p:sp>
        <p:nvSpPr>
          <p:cNvPr id="4" name="Title 1">
            <a:extLst>
              <a:ext uri="{FF2B5EF4-FFF2-40B4-BE49-F238E27FC236}">
                <a16:creationId xmlns:a16="http://schemas.microsoft.com/office/drawing/2014/main" id="{904A5CC0-542D-5B4A-9017-82FB043749E2}"/>
              </a:ext>
            </a:extLst>
          </p:cNvPr>
          <p:cNvSpPr txBox="1">
            <a:spLocks/>
          </p:cNvSpPr>
          <p:nvPr/>
        </p:nvSpPr>
        <p:spPr>
          <a:xfrm>
            <a:off x="440267" y="751031"/>
            <a:ext cx="11319933" cy="560531"/>
          </a:xfrm>
          <a:prstGeom prst="rect">
            <a:avLst/>
          </a:prstGeom>
        </p:spPr>
        <p:txBody>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US" kern="0" dirty="0">
                <a:solidFill>
                  <a:srgbClr val="0070C0"/>
                </a:solidFill>
              </a:rPr>
              <a:t>Going forward</a:t>
            </a:r>
            <a:endParaRPr lang="en-GB" kern="0" dirty="0">
              <a:solidFill>
                <a:srgbClr val="0070C0"/>
              </a:solidFill>
            </a:endParaRPr>
          </a:p>
        </p:txBody>
      </p:sp>
    </p:spTree>
    <p:extLst>
      <p:ext uri="{BB962C8B-B14F-4D97-AF65-F5344CB8AC3E}">
        <p14:creationId xmlns:p14="http://schemas.microsoft.com/office/powerpoint/2010/main" val="1886171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8E1C3A-CEE0-C14E-B98A-218FF7636F0F}"/>
              </a:ext>
            </a:extLst>
          </p:cNvPr>
          <p:cNvPicPr>
            <a:picLocks noChangeAspect="1"/>
          </p:cNvPicPr>
          <p:nvPr/>
        </p:nvPicPr>
        <p:blipFill>
          <a:blip r:embed="rId3"/>
          <a:stretch>
            <a:fillRect/>
          </a:stretch>
        </p:blipFill>
        <p:spPr>
          <a:xfrm>
            <a:off x="7516762" y="2904681"/>
            <a:ext cx="4300603" cy="3371833"/>
          </a:xfrm>
          <a:prstGeom prst="rect">
            <a:avLst/>
          </a:prstGeom>
        </p:spPr>
      </p:pic>
      <p:sp>
        <p:nvSpPr>
          <p:cNvPr id="11" name="TextBox 10"/>
          <p:cNvSpPr txBox="1"/>
          <p:nvPr/>
        </p:nvSpPr>
        <p:spPr>
          <a:xfrm>
            <a:off x="959117" y="800205"/>
            <a:ext cx="8568952" cy="5262979"/>
          </a:xfrm>
          <a:prstGeom prst="rect">
            <a:avLst/>
          </a:prstGeom>
          <a:noFill/>
        </p:spPr>
        <p:txBody>
          <a:bodyPr wrap="square" rtlCol="0">
            <a:spAutoFit/>
          </a:bodyPr>
          <a:lstStyle/>
          <a:p>
            <a:pPr algn="ctr"/>
            <a:endParaRPr lang="en-GB" sz="2400" dirty="0">
              <a:solidFill>
                <a:schemeClr val="accent2">
                  <a:lumMod val="90000"/>
                  <a:lumOff val="10000"/>
                </a:schemeClr>
              </a:solidFill>
              <a:latin typeface="Century Gothic" panose="020B0502020202020204" pitchFamily="34" charset="0"/>
            </a:endParaRPr>
          </a:p>
          <a:p>
            <a:pPr algn="ctr"/>
            <a:endParaRPr lang="en-GB" sz="2400" dirty="0">
              <a:solidFill>
                <a:schemeClr val="accent2">
                  <a:lumMod val="90000"/>
                  <a:lumOff val="10000"/>
                </a:schemeClr>
              </a:solidFill>
              <a:latin typeface="Century Gothic" panose="020B0502020202020204" pitchFamily="34" charset="0"/>
            </a:endParaRPr>
          </a:p>
          <a:p>
            <a:pPr algn="ctr"/>
            <a:endParaRPr lang="en-GB" sz="2400" dirty="0">
              <a:solidFill>
                <a:schemeClr val="accent2">
                  <a:lumMod val="90000"/>
                  <a:lumOff val="10000"/>
                </a:schemeClr>
              </a:solidFill>
              <a:latin typeface="Century Gothic" panose="020B0502020202020204" pitchFamily="34" charset="0"/>
            </a:endParaRPr>
          </a:p>
          <a:p>
            <a:pPr algn="ctr"/>
            <a:r>
              <a:rPr lang="en-GB" sz="2400" b="1" dirty="0"/>
              <a:t>A warm thank you </a:t>
            </a:r>
          </a:p>
          <a:p>
            <a:pPr algn="ctr"/>
            <a:r>
              <a:rPr lang="en-GB" sz="2400" b="1" dirty="0"/>
              <a:t>to all HOP-MHP Stakeholders &amp; Participants</a:t>
            </a:r>
          </a:p>
          <a:p>
            <a:pPr algn="ctr"/>
            <a:endParaRPr lang="en-GB" sz="2400" dirty="0"/>
          </a:p>
          <a:p>
            <a:pPr algn="ctr"/>
            <a:endParaRPr lang="en-GB" sz="2400" dirty="0"/>
          </a:p>
          <a:p>
            <a:pPr algn="ctr"/>
            <a:r>
              <a:rPr lang="en-GB" sz="2400" dirty="0"/>
              <a:t>Get in touch:</a:t>
            </a:r>
          </a:p>
          <a:p>
            <a:pPr algn="ctr"/>
            <a:r>
              <a:rPr lang="en-GB" sz="2400" dirty="0"/>
              <a:t>k.scior@ucl.ac.uk</a:t>
            </a:r>
          </a:p>
          <a:p>
            <a:pPr algn="ctr"/>
            <a:r>
              <a:rPr lang="en-GB" sz="2400" dirty="0"/>
              <a:t>henry.clements@ucl.ac.uk</a:t>
            </a:r>
          </a:p>
          <a:p>
            <a:pPr algn="ctr"/>
            <a:endParaRPr lang="en-GB" sz="2400" dirty="0">
              <a:solidFill>
                <a:schemeClr val="accent2">
                  <a:lumMod val="90000"/>
                  <a:lumOff val="10000"/>
                </a:schemeClr>
              </a:solidFill>
              <a:latin typeface="Century Gothic" panose="020B0502020202020204" pitchFamily="34" charset="0"/>
            </a:endParaRPr>
          </a:p>
          <a:p>
            <a:pPr lvl="1"/>
            <a:endParaRPr lang="en-GB" sz="2400" dirty="0">
              <a:solidFill>
                <a:schemeClr val="accent2">
                  <a:lumMod val="90000"/>
                  <a:lumOff val="10000"/>
                </a:schemeClr>
              </a:solidFill>
              <a:latin typeface="Century Gothic" panose="020B0502020202020204" pitchFamily="34" charset="0"/>
            </a:endParaRPr>
          </a:p>
          <a:p>
            <a:endParaRPr lang="en-US" sz="2400" dirty="0">
              <a:solidFill>
                <a:schemeClr val="tx2">
                  <a:lumMod val="90000"/>
                  <a:lumOff val="10000"/>
                </a:schemeClr>
              </a:solidFill>
              <a:latin typeface="Century Gothic" charset="0"/>
              <a:ea typeface="Century Gothic" charset="0"/>
              <a:cs typeface="Century Gothic" charset="0"/>
            </a:endParaRPr>
          </a:p>
          <a:p>
            <a:endParaRPr lang="en-GB" sz="2400" dirty="0">
              <a:solidFill>
                <a:schemeClr val="tx2">
                  <a:lumMod val="90000"/>
                  <a:lumOff val="10000"/>
                </a:schemeClr>
              </a:solidFill>
            </a:endParaRPr>
          </a:p>
        </p:txBody>
      </p:sp>
      <p:pic>
        <p:nvPicPr>
          <p:cNvPr id="4" name="Picture 3">
            <a:extLst>
              <a:ext uri="{FF2B5EF4-FFF2-40B4-BE49-F238E27FC236}">
                <a16:creationId xmlns:a16="http://schemas.microsoft.com/office/drawing/2014/main" id="{F6BFD53B-E3A8-4EE4-A3F2-5CA164E26869}"/>
              </a:ext>
            </a:extLst>
          </p:cNvPr>
          <p:cNvPicPr>
            <a:picLocks noChangeAspect="1"/>
          </p:cNvPicPr>
          <p:nvPr/>
        </p:nvPicPr>
        <p:blipFill>
          <a:blip r:embed="rId4"/>
          <a:stretch>
            <a:fillRect/>
          </a:stretch>
        </p:blipFill>
        <p:spPr>
          <a:xfrm>
            <a:off x="1577563" y="54250"/>
            <a:ext cx="709361" cy="355804"/>
          </a:xfrm>
          <a:prstGeom prst="rect">
            <a:avLst/>
          </a:prstGeom>
        </p:spPr>
      </p:pic>
      <p:pic>
        <p:nvPicPr>
          <p:cNvPr id="5" name="Picture 4">
            <a:extLst>
              <a:ext uri="{FF2B5EF4-FFF2-40B4-BE49-F238E27FC236}">
                <a16:creationId xmlns:a16="http://schemas.microsoft.com/office/drawing/2014/main" id="{F8875F2F-875E-46CB-AF3F-C47B96382A3D}"/>
              </a:ext>
            </a:extLst>
          </p:cNvPr>
          <p:cNvPicPr>
            <a:picLocks noChangeAspect="1"/>
          </p:cNvPicPr>
          <p:nvPr/>
        </p:nvPicPr>
        <p:blipFill rotWithShape="1">
          <a:blip r:embed="rId5"/>
          <a:srcRect t="4360" r="28113" b="1"/>
          <a:stretch/>
        </p:blipFill>
        <p:spPr>
          <a:xfrm>
            <a:off x="113277" y="6429723"/>
            <a:ext cx="1691680" cy="425644"/>
          </a:xfrm>
          <a:prstGeom prst="rect">
            <a:avLst/>
          </a:prstGeom>
        </p:spPr>
      </p:pic>
    </p:spTree>
    <p:extLst>
      <p:ext uri="{BB962C8B-B14F-4D97-AF65-F5344CB8AC3E}">
        <p14:creationId xmlns:p14="http://schemas.microsoft.com/office/powerpoint/2010/main" val="165211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C0414EB-7F86-C040-B2CC-A7E78FAB4B84}"/>
              </a:ext>
            </a:extLst>
          </p:cNvPr>
          <p:cNvSpPr txBox="1">
            <a:spLocks/>
          </p:cNvSpPr>
          <p:nvPr/>
        </p:nvSpPr>
        <p:spPr bwMode="auto">
          <a:xfrm>
            <a:off x="1635001" y="800708"/>
            <a:ext cx="848995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GB" dirty="0">
                <a:solidFill>
                  <a:srgbClr val="0070C0"/>
                </a:solidFill>
              </a:rPr>
              <a:t>What is HOP-MHP?</a:t>
            </a:r>
          </a:p>
        </p:txBody>
      </p:sp>
      <p:pic>
        <p:nvPicPr>
          <p:cNvPr id="5" name="Picture 4">
            <a:extLst>
              <a:ext uri="{FF2B5EF4-FFF2-40B4-BE49-F238E27FC236}">
                <a16:creationId xmlns:a16="http://schemas.microsoft.com/office/drawing/2014/main" id="{0F428A78-9882-9548-A3AF-7EE080616C7E}"/>
              </a:ext>
            </a:extLst>
          </p:cNvPr>
          <p:cNvPicPr>
            <a:picLocks noChangeAspect="1"/>
          </p:cNvPicPr>
          <p:nvPr/>
        </p:nvPicPr>
        <p:blipFill>
          <a:blip r:embed="rId2"/>
          <a:stretch>
            <a:fillRect/>
          </a:stretch>
        </p:blipFill>
        <p:spPr>
          <a:xfrm>
            <a:off x="4041872" y="1537419"/>
            <a:ext cx="3676207" cy="4694327"/>
          </a:xfrm>
          <a:prstGeom prst="rect">
            <a:avLst/>
          </a:prstGeom>
        </p:spPr>
      </p:pic>
      <p:sp>
        <p:nvSpPr>
          <p:cNvPr id="7" name="Content Placeholder 2">
            <a:extLst>
              <a:ext uri="{FF2B5EF4-FFF2-40B4-BE49-F238E27FC236}">
                <a16:creationId xmlns:a16="http://schemas.microsoft.com/office/drawing/2014/main" id="{E24AEC9F-FC4D-F443-9070-6BB5D01F4561}"/>
              </a:ext>
            </a:extLst>
          </p:cNvPr>
          <p:cNvSpPr txBox="1">
            <a:spLocks/>
          </p:cNvSpPr>
          <p:nvPr/>
        </p:nvSpPr>
        <p:spPr bwMode="auto">
          <a:xfrm>
            <a:off x="7956878" y="1268760"/>
            <a:ext cx="3978960" cy="4383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GB" sz="2000" kern="0" dirty="0"/>
          </a:p>
          <a:p>
            <a:endParaRPr lang="en-GB" sz="2000" kern="0" dirty="0"/>
          </a:p>
          <a:p>
            <a:endParaRPr lang="en-GB" sz="2000" kern="0" dirty="0"/>
          </a:p>
          <a:p>
            <a:endParaRPr lang="en-GB" sz="2000" kern="0" dirty="0"/>
          </a:p>
          <a:p>
            <a:endParaRPr lang="en-GB" sz="2000" kern="0" dirty="0"/>
          </a:p>
          <a:p>
            <a:pPr marL="0" indent="0">
              <a:buFontTx/>
              <a:buNone/>
            </a:pPr>
            <a:endParaRPr lang="en-GB" sz="2000" kern="0" dirty="0"/>
          </a:p>
        </p:txBody>
      </p:sp>
      <p:sp>
        <p:nvSpPr>
          <p:cNvPr id="2" name="Rounded Rectangle 1">
            <a:extLst>
              <a:ext uri="{FF2B5EF4-FFF2-40B4-BE49-F238E27FC236}">
                <a16:creationId xmlns:a16="http://schemas.microsoft.com/office/drawing/2014/main" id="{5CAE4DA3-AC2A-2D43-9913-06AF6F5C9911}"/>
              </a:ext>
            </a:extLst>
          </p:cNvPr>
          <p:cNvSpPr/>
          <p:nvPr/>
        </p:nvSpPr>
        <p:spPr>
          <a:xfrm>
            <a:off x="238349" y="3867462"/>
            <a:ext cx="3473289" cy="2364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Delivered alongside online peer support forum and info re: support, resources and rights</a:t>
            </a:r>
          </a:p>
        </p:txBody>
      </p:sp>
      <p:sp>
        <p:nvSpPr>
          <p:cNvPr id="8" name="Rounded Rectangle 7">
            <a:extLst>
              <a:ext uri="{FF2B5EF4-FFF2-40B4-BE49-F238E27FC236}">
                <a16:creationId xmlns:a16="http://schemas.microsoft.com/office/drawing/2014/main" id="{7D1BAB33-1207-6240-9B1B-07841A89A051}"/>
              </a:ext>
            </a:extLst>
          </p:cNvPr>
          <p:cNvSpPr/>
          <p:nvPr/>
        </p:nvSpPr>
        <p:spPr>
          <a:xfrm>
            <a:off x="228325" y="690177"/>
            <a:ext cx="3473289" cy="25027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t>Guided self-help intervention for mental health professionals with lived experience designed to support decisions and actions regarding disclosure</a:t>
            </a:r>
          </a:p>
        </p:txBody>
      </p:sp>
      <p:sp>
        <p:nvSpPr>
          <p:cNvPr id="12" name="Rounded Rectangle 11">
            <a:extLst>
              <a:ext uri="{FF2B5EF4-FFF2-40B4-BE49-F238E27FC236}">
                <a16:creationId xmlns:a16="http://schemas.microsoft.com/office/drawing/2014/main" id="{36BDD143-EBC4-2E45-B557-B4DBA9E6D50E}"/>
              </a:ext>
            </a:extLst>
          </p:cNvPr>
          <p:cNvSpPr/>
          <p:nvPr/>
        </p:nvSpPr>
        <p:spPr>
          <a:xfrm>
            <a:off x="8209713" y="3867462"/>
            <a:ext cx="3473289" cy="2364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kern="0" dirty="0"/>
              <a:t>Stage 1 of HOP-MHP: Clinical Psychologists and other Psychological Professionals </a:t>
            </a:r>
          </a:p>
        </p:txBody>
      </p:sp>
      <p:sp>
        <p:nvSpPr>
          <p:cNvPr id="14" name="Rounded Rectangle 13">
            <a:extLst>
              <a:ext uri="{FF2B5EF4-FFF2-40B4-BE49-F238E27FC236}">
                <a16:creationId xmlns:a16="http://schemas.microsoft.com/office/drawing/2014/main" id="{A3FD8EFC-B5F0-4245-80A6-2DB493103FC1}"/>
              </a:ext>
            </a:extLst>
          </p:cNvPr>
          <p:cNvSpPr/>
          <p:nvPr/>
        </p:nvSpPr>
        <p:spPr>
          <a:xfrm>
            <a:off x="8209713" y="688784"/>
            <a:ext cx="3473289" cy="2504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kern="0" dirty="0"/>
              <a:t>Adapted from Corrigan et al.’s manualised peer group programme Honest, Open, Proud (HOP</a:t>
            </a:r>
            <a:r>
              <a:rPr lang="en-GB" kern="0" dirty="0"/>
              <a:t>)</a:t>
            </a:r>
          </a:p>
        </p:txBody>
      </p:sp>
    </p:spTree>
    <p:extLst>
      <p:ext uri="{BB962C8B-B14F-4D97-AF65-F5344CB8AC3E}">
        <p14:creationId xmlns:p14="http://schemas.microsoft.com/office/powerpoint/2010/main" val="28067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7613-A1C2-4426-8965-40C14D0C43BC}"/>
              </a:ext>
            </a:extLst>
          </p:cNvPr>
          <p:cNvSpPr>
            <a:spLocks noGrp="1"/>
          </p:cNvSpPr>
          <p:nvPr>
            <p:ph type="title"/>
          </p:nvPr>
        </p:nvSpPr>
        <p:spPr>
          <a:xfrm>
            <a:off x="1703513" y="908721"/>
            <a:ext cx="8489949" cy="583603"/>
          </a:xfrm>
        </p:spPr>
        <p:txBody>
          <a:bodyPr/>
          <a:lstStyle/>
          <a:p>
            <a:pPr algn="ctr"/>
            <a:r>
              <a:rPr lang="en-GB" dirty="0"/>
              <a:t>HOP-MHP Self-Help Guide</a:t>
            </a:r>
          </a:p>
        </p:txBody>
      </p:sp>
      <p:sp>
        <p:nvSpPr>
          <p:cNvPr id="3" name="Content Placeholder 2">
            <a:extLst>
              <a:ext uri="{FF2B5EF4-FFF2-40B4-BE49-F238E27FC236}">
                <a16:creationId xmlns:a16="http://schemas.microsoft.com/office/drawing/2014/main" id="{5216174B-7768-4E3F-929D-C1156CD59E7C}"/>
              </a:ext>
            </a:extLst>
          </p:cNvPr>
          <p:cNvSpPr>
            <a:spLocks noGrp="1"/>
          </p:cNvSpPr>
          <p:nvPr>
            <p:ph idx="1"/>
          </p:nvPr>
        </p:nvSpPr>
        <p:spPr>
          <a:xfrm>
            <a:off x="617657" y="1975722"/>
            <a:ext cx="7517759" cy="4392488"/>
          </a:xfrm>
        </p:spPr>
        <p:txBody>
          <a:bodyPr/>
          <a:lstStyle/>
          <a:p>
            <a:pPr marL="0" indent="0">
              <a:buNone/>
            </a:pPr>
            <a:r>
              <a:rPr lang="en-GB" sz="2400" b="1" dirty="0"/>
              <a:t>Three sessions:</a:t>
            </a:r>
          </a:p>
          <a:p>
            <a:pPr marL="0" indent="0">
              <a:buNone/>
            </a:pPr>
            <a:br>
              <a:rPr lang="en-GB" sz="2200" dirty="0"/>
            </a:br>
            <a:endParaRPr lang="en-GB" sz="2200" dirty="0"/>
          </a:p>
        </p:txBody>
      </p:sp>
      <p:pic>
        <p:nvPicPr>
          <p:cNvPr id="5" name="Picture 4"/>
          <p:cNvPicPr>
            <a:picLocks noChangeAspect="1"/>
          </p:cNvPicPr>
          <p:nvPr/>
        </p:nvPicPr>
        <p:blipFill>
          <a:blip r:embed="rId3"/>
          <a:stretch>
            <a:fillRect/>
          </a:stretch>
        </p:blipFill>
        <p:spPr>
          <a:xfrm>
            <a:off x="294552" y="2681207"/>
            <a:ext cx="4300603" cy="3371833"/>
          </a:xfrm>
          <a:prstGeom prst="rect">
            <a:avLst/>
          </a:prstGeom>
        </p:spPr>
      </p:pic>
      <p:grpSp>
        <p:nvGrpSpPr>
          <p:cNvPr id="6" name="Group 5">
            <a:extLst>
              <a:ext uri="{FF2B5EF4-FFF2-40B4-BE49-F238E27FC236}">
                <a16:creationId xmlns:a16="http://schemas.microsoft.com/office/drawing/2014/main" id="{78DC3609-4502-3649-9F2B-EB6F0E6E1587}"/>
              </a:ext>
            </a:extLst>
          </p:cNvPr>
          <p:cNvGrpSpPr/>
          <p:nvPr/>
        </p:nvGrpSpPr>
        <p:grpSpPr>
          <a:xfrm>
            <a:off x="5277166" y="1943144"/>
            <a:ext cx="6606673" cy="4713052"/>
            <a:chOff x="6066135" y="1975900"/>
            <a:chExt cx="6606673" cy="4713052"/>
          </a:xfrm>
        </p:grpSpPr>
        <p:sp>
          <p:nvSpPr>
            <p:cNvPr id="7" name="Freeform 6">
              <a:extLst>
                <a:ext uri="{FF2B5EF4-FFF2-40B4-BE49-F238E27FC236}">
                  <a16:creationId xmlns:a16="http://schemas.microsoft.com/office/drawing/2014/main" id="{5C370491-C38F-714D-9E40-8A43070ED844}"/>
                </a:ext>
              </a:extLst>
            </p:cNvPr>
            <p:cNvSpPr/>
            <p:nvPr/>
          </p:nvSpPr>
          <p:spPr>
            <a:xfrm rot="21600000">
              <a:off x="6566924" y="1975900"/>
              <a:ext cx="4685964" cy="964758"/>
            </a:xfrm>
            <a:custGeom>
              <a:avLst/>
              <a:gdLst>
                <a:gd name="connsiteX0" fmla="*/ 0 w 4685964"/>
                <a:gd name="connsiteY0" fmla="*/ 0 h 964756"/>
                <a:gd name="connsiteX1" fmla="*/ 4203586 w 4685964"/>
                <a:gd name="connsiteY1" fmla="*/ 0 h 964756"/>
                <a:gd name="connsiteX2" fmla="*/ 4685964 w 4685964"/>
                <a:gd name="connsiteY2" fmla="*/ 482378 h 964756"/>
                <a:gd name="connsiteX3" fmla="*/ 4203586 w 4685964"/>
                <a:gd name="connsiteY3" fmla="*/ 964756 h 964756"/>
                <a:gd name="connsiteX4" fmla="*/ 0 w 4685964"/>
                <a:gd name="connsiteY4" fmla="*/ 964756 h 964756"/>
                <a:gd name="connsiteX5" fmla="*/ 0 w 4685964"/>
                <a:gd name="connsiteY5" fmla="*/ 0 h 96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5964" h="964756">
                  <a:moveTo>
                    <a:pt x="4685964" y="964755"/>
                  </a:moveTo>
                  <a:lnTo>
                    <a:pt x="482378" y="964755"/>
                  </a:lnTo>
                  <a:lnTo>
                    <a:pt x="0" y="482378"/>
                  </a:lnTo>
                  <a:lnTo>
                    <a:pt x="482378" y="1"/>
                  </a:lnTo>
                  <a:lnTo>
                    <a:pt x="4685964" y="1"/>
                  </a:lnTo>
                  <a:lnTo>
                    <a:pt x="4685964" y="964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620" tIns="76201" rIns="142240" bIns="76201" numCol="1" spcCol="1270" anchor="ctr" anchorCtr="0">
              <a:noAutofit/>
            </a:bodyPr>
            <a:lstStyle/>
            <a:p>
              <a:pPr marL="0" lvl="0" indent="0" algn="ctr" defTabSz="889000">
                <a:lnSpc>
                  <a:spcPct val="90000"/>
                </a:lnSpc>
                <a:spcBef>
                  <a:spcPct val="0"/>
                </a:spcBef>
                <a:spcAft>
                  <a:spcPct val="35000"/>
                </a:spcAft>
                <a:buNone/>
              </a:pPr>
              <a:r>
                <a:rPr lang="en-GB" sz="2000" b="1" kern="1200" dirty="0"/>
                <a:t>Considering the Pros and Cons of Disclosing</a:t>
              </a:r>
              <a:br>
                <a:rPr lang="en-GB" sz="2000" kern="1200" dirty="0"/>
              </a:br>
              <a:endParaRPr lang="en-US" sz="2000" kern="1200" dirty="0"/>
            </a:p>
          </p:txBody>
        </p:sp>
        <p:sp>
          <p:nvSpPr>
            <p:cNvPr id="8" name="Oval 7">
              <a:extLst>
                <a:ext uri="{FF2B5EF4-FFF2-40B4-BE49-F238E27FC236}">
                  <a16:creationId xmlns:a16="http://schemas.microsoft.com/office/drawing/2014/main" id="{4D812B3E-BEC5-E54F-844C-788FCB3CC226}"/>
                </a:ext>
              </a:extLst>
            </p:cNvPr>
            <p:cNvSpPr/>
            <p:nvPr/>
          </p:nvSpPr>
          <p:spPr>
            <a:xfrm>
              <a:off x="6066135" y="2008477"/>
              <a:ext cx="964756" cy="96475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400" b="1" dirty="0"/>
                <a:t>1. </a:t>
              </a:r>
            </a:p>
          </p:txBody>
        </p:sp>
        <p:sp>
          <p:nvSpPr>
            <p:cNvPr id="9" name="Freeform 8">
              <a:extLst>
                <a:ext uri="{FF2B5EF4-FFF2-40B4-BE49-F238E27FC236}">
                  <a16:creationId xmlns:a16="http://schemas.microsoft.com/office/drawing/2014/main" id="{12EA9C9D-4301-D440-B042-8F96E6CC3413}"/>
                </a:ext>
              </a:extLst>
            </p:cNvPr>
            <p:cNvSpPr/>
            <p:nvPr/>
          </p:nvSpPr>
          <p:spPr>
            <a:xfrm rot="21600000">
              <a:off x="6566924" y="3228644"/>
              <a:ext cx="4685964" cy="964757"/>
            </a:xfrm>
            <a:custGeom>
              <a:avLst/>
              <a:gdLst>
                <a:gd name="connsiteX0" fmla="*/ 0 w 4685964"/>
                <a:gd name="connsiteY0" fmla="*/ 0 h 964756"/>
                <a:gd name="connsiteX1" fmla="*/ 4203586 w 4685964"/>
                <a:gd name="connsiteY1" fmla="*/ 0 h 964756"/>
                <a:gd name="connsiteX2" fmla="*/ 4685964 w 4685964"/>
                <a:gd name="connsiteY2" fmla="*/ 482378 h 964756"/>
                <a:gd name="connsiteX3" fmla="*/ 4203586 w 4685964"/>
                <a:gd name="connsiteY3" fmla="*/ 964756 h 964756"/>
                <a:gd name="connsiteX4" fmla="*/ 0 w 4685964"/>
                <a:gd name="connsiteY4" fmla="*/ 964756 h 964756"/>
                <a:gd name="connsiteX5" fmla="*/ 0 w 4685964"/>
                <a:gd name="connsiteY5" fmla="*/ 0 h 96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5964" h="964756">
                  <a:moveTo>
                    <a:pt x="4685964" y="964755"/>
                  </a:moveTo>
                  <a:lnTo>
                    <a:pt x="482378" y="964755"/>
                  </a:lnTo>
                  <a:lnTo>
                    <a:pt x="0" y="482378"/>
                  </a:lnTo>
                  <a:lnTo>
                    <a:pt x="482378" y="1"/>
                  </a:lnTo>
                  <a:lnTo>
                    <a:pt x="4685964" y="1"/>
                  </a:lnTo>
                  <a:lnTo>
                    <a:pt x="4685964" y="964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620" tIns="76201"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Different ways to Disclose</a:t>
              </a:r>
              <a:br>
                <a:rPr lang="en-GB" sz="2000" kern="1200" dirty="0"/>
              </a:br>
              <a:endParaRPr lang="en-US" sz="2000" kern="1200" dirty="0"/>
            </a:p>
          </p:txBody>
        </p:sp>
        <p:sp>
          <p:nvSpPr>
            <p:cNvPr id="11" name="Freeform 10">
              <a:extLst>
                <a:ext uri="{FF2B5EF4-FFF2-40B4-BE49-F238E27FC236}">
                  <a16:creationId xmlns:a16="http://schemas.microsoft.com/office/drawing/2014/main" id="{99BB112F-E08E-454C-9C6C-034C9EA51F13}"/>
                </a:ext>
              </a:extLst>
            </p:cNvPr>
            <p:cNvSpPr/>
            <p:nvPr/>
          </p:nvSpPr>
          <p:spPr>
            <a:xfrm rot="21600000">
              <a:off x="6566924" y="4481387"/>
              <a:ext cx="4685964" cy="964757"/>
            </a:xfrm>
            <a:custGeom>
              <a:avLst/>
              <a:gdLst>
                <a:gd name="connsiteX0" fmla="*/ 0 w 4685964"/>
                <a:gd name="connsiteY0" fmla="*/ 0 h 964756"/>
                <a:gd name="connsiteX1" fmla="*/ 4203586 w 4685964"/>
                <a:gd name="connsiteY1" fmla="*/ 0 h 964756"/>
                <a:gd name="connsiteX2" fmla="*/ 4685964 w 4685964"/>
                <a:gd name="connsiteY2" fmla="*/ 482378 h 964756"/>
                <a:gd name="connsiteX3" fmla="*/ 4203586 w 4685964"/>
                <a:gd name="connsiteY3" fmla="*/ 964756 h 964756"/>
                <a:gd name="connsiteX4" fmla="*/ 0 w 4685964"/>
                <a:gd name="connsiteY4" fmla="*/ 964756 h 964756"/>
                <a:gd name="connsiteX5" fmla="*/ 0 w 4685964"/>
                <a:gd name="connsiteY5" fmla="*/ 0 h 96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5964" h="964756">
                  <a:moveTo>
                    <a:pt x="4685964" y="964755"/>
                  </a:moveTo>
                  <a:lnTo>
                    <a:pt x="482378" y="964755"/>
                  </a:lnTo>
                  <a:lnTo>
                    <a:pt x="0" y="482378"/>
                  </a:lnTo>
                  <a:lnTo>
                    <a:pt x="482378" y="1"/>
                  </a:lnTo>
                  <a:lnTo>
                    <a:pt x="4685964" y="1"/>
                  </a:lnTo>
                  <a:lnTo>
                    <a:pt x="4685964" y="964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620" tIns="76201" rIns="14224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t>Sharing Your Experiences</a:t>
              </a:r>
              <a:br>
                <a:rPr lang="en-GB" sz="2000" b="1" kern="1200" dirty="0"/>
              </a:br>
              <a:r>
                <a:rPr lang="en-GB" sz="2000" b="1" kern="1200" dirty="0"/>
                <a:t>(if decided to do so)</a:t>
              </a:r>
              <a:endParaRPr lang="en-US" sz="2000" b="1" kern="1200" dirty="0"/>
            </a:p>
          </p:txBody>
        </p:sp>
        <p:sp>
          <p:nvSpPr>
            <p:cNvPr id="12" name="Oval 11">
              <a:extLst>
                <a:ext uri="{FF2B5EF4-FFF2-40B4-BE49-F238E27FC236}">
                  <a16:creationId xmlns:a16="http://schemas.microsoft.com/office/drawing/2014/main" id="{A21282C3-E266-B444-BB99-C2A802D4D7ED}"/>
                </a:ext>
              </a:extLst>
            </p:cNvPr>
            <p:cNvSpPr/>
            <p:nvPr/>
          </p:nvSpPr>
          <p:spPr>
            <a:xfrm>
              <a:off x="6084546" y="4481388"/>
              <a:ext cx="964756" cy="96475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Freeform 12">
              <a:extLst>
                <a:ext uri="{FF2B5EF4-FFF2-40B4-BE49-F238E27FC236}">
                  <a16:creationId xmlns:a16="http://schemas.microsoft.com/office/drawing/2014/main" id="{28296E08-6438-804C-9376-0DBA6A2869B6}"/>
                </a:ext>
              </a:extLst>
            </p:cNvPr>
            <p:cNvSpPr/>
            <p:nvPr/>
          </p:nvSpPr>
          <p:spPr>
            <a:xfrm>
              <a:off x="7986844" y="5724195"/>
              <a:ext cx="4685964" cy="964757"/>
            </a:xfrm>
            <a:custGeom>
              <a:avLst/>
              <a:gdLst>
                <a:gd name="connsiteX0" fmla="*/ 0 w 4685964"/>
                <a:gd name="connsiteY0" fmla="*/ 0 h 964756"/>
                <a:gd name="connsiteX1" fmla="*/ 4203586 w 4685964"/>
                <a:gd name="connsiteY1" fmla="*/ 0 h 964756"/>
                <a:gd name="connsiteX2" fmla="*/ 4685964 w 4685964"/>
                <a:gd name="connsiteY2" fmla="*/ 482378 h 964756"/>
                <a:gd name="connsiteX3" fmla="*/ 4203586 w 4685964"/>
                <a:gd name="connsiteY3" fmla="*/ 964756 h 964756"/>
                <a:gd name="connsiteX4" fmla="*/ 0 w 4685964"/>
                <a:gd name="connsiteY4" fmla="*/ 964756 h 964756"/>
                <a:gd name="connsiteX5" fmla="*/ 0 w 4685964"/>
                <a:gd name="connsiteY5" fmla="*/ 0 h 96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5964" h="964756">
                  <a:moveTo>
                    <a:pt x="4685964" y="964755"/>
                  </a:moveTo>
                  <a:lnTo>
                    <a:pt x="482378" y="964755"/>
                  </a:lnTo>
                  <a:lnTo>
                    <a:pt x="0" y="482378"/>
                  </a:lnTo>
                  <a:lnTo>
                    <a:pt x="482378" y="1"/>
                  </a:lnTo>
                  <a:lnTo>
                    <a:pt x="4685964" y="1"/>
                  </a:lnTo>
                  <a:lnTo>
                    <a:pt x="4685964" y="96475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6620" tIns="76201" rIns="142240" bIns="76200" numCol="1" spcCol="1270" anchor="ctr" anchorCtr="0">
              <a:noAutofit/>
            </a:bodyPr>
            <a:lstStyle/>
            <a:p>
              <a:pPr marL="342900" lvl="0" indent="-342900" algn="ctr" defTabSz="889000">
                <a:lnSpc>
                  <a:spcPct val="90000"/>
                </a:lnSpc>
                <a:spcBef>
                  <a:spcPct val="0"/>
                </a:spcBef>
                <a:spcAft>
                  <a:spcPct val="35000"/>
                </a:spcAft>
                <a:buFont typeface="Wingdings" pitchFamily="2" charset="2"/>
                <a:buChar char="Ø"/>
              </a:pPr>
              <a:r>
                <a:rPr lang="en-GB" sz="2000" b="1" kern="1200" dirty="0"/>
                <a:t>Follow-up (review) session</a:t>
              </a:r>
            </a:p>
          </p:txBody>
        </p:sp>
        <p:sp>
          <p:nvSpPr>
            <p:cNvPr id="14" name="Oval 13">
              <a:extLst>
                <a:ext uri="{FF2B5EF4-FFF2-40B4-BE49-F238E27FC236}">
                  <a16:creationId xmlns:a16="http://schemas.microsoft.com/office/drawing/2014/main" id="{49494518-867C-5E47-8AB6-857BBD1C9B4B}"/>
                </a:ext>
              </a:extLst>
            </p:cNvPr>
            <p:cNvSpPr/>
            <p:nvPr/>
          </p:nvSpPr>
          <p:spPr>
            <a:xfrm>
              <a:off x="7504466" y="5724196"/>
              <a:ext cx="964756" cy="96475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dirty="0"/>
            </a:p>
          </p:txBody>
        </p:sp>
      </p:grpSp>
      <p:sp>
        <p:nvSpPr>
          <p:cNvPr id="15" name="Oval 14">
            <a:extLst>
              <a:ext uri="{FF2B5EF4-FFF2-40B4-BE49-F238E27FC236}">
                <a16:creationId xmlns:a16="http://schemas.microsoft.com/office/drawing/2014/main" id="{394509B0-DF56-2646-BC3D-694CC10B5A13}"/>
              </a:ext>
            </a:extLst>
          </p:cNvPr>
          <p:cNvSpPr/>
          <p:nvPr/>
        </p:nvSpPr>
        <p:spPr>
          <a:xfrm>
            <a:off x="5258755" y="3195888"/>
            <a:ext cx="964756" cy="96475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400" b="1" dirty="0"/>
              <a:t>2. </a:t>
            </a:r>
          </a:p>
        </p:txBody>
      </p:sp>
      <p:sp>
        <p:nvSpPr>
          <p:cNvPr id="16" name="Oval 15">
            <a:extLst>
              <a:ext uri="{FF2B5EF4-FFF2-40B4-BE49-F238E27FC236}">
                <a16:creationId xmlns:a16="http://schemas.microsoft.com/office/drawing/2014/main" id="{55E04A0D-8BF4-6441-9A25-16174E73AF87}"/>
              </a:ext>
            </a:extLst>
          </p:cNvPr>
          <p:cNvSpPr/>
          <p:nvPr/>
        </p:nvSpPr>
        <p:spPr>
          <a:xfrm>
            <a:off x="5295577" y="4481210"/>
            <a:ext cx="964756" cy="964756"/>
          </a:xfrm>
          <a:prstGeom prst="ellipse">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pPr algn="ctr"/>
            <a:r>
              <a:rPr lang="en-US" sz="2400" b="1" dirty="0"/>
              <a:t>3. </a:t>
            </a:r>
          </a:p>
        </p:txBody>
      </p:sp>
    </p:spTree>
    <p:extLst>
      <p:ext uri="{BB962C8B-B14F-4D97-AF65-F5344CB8AC3E}">
        <p14:creationId xmlns:p14="http://schemas.microsoft.com/office/powerpoint/2010/main" val="2792198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5FBFFF-023A-4EE4-9023-BE61BB6524F9}"/>
              </a:ext>
            </a:extLst>
          </p:cNvPr>
          <p:cNvSpPr txBox="1"/>
          <p:nvPr/>
        </p:nvSpPr>
        <p:spPr>
          <a:xfrm>
            <a:off x="1569409" y="603898"/>
            <a:ext cx="9016115" cy="461665"/>
          </a:xfrm>
          <a:prstGeom prst="rect">
            <a:avLst/>
          </a:prstGeom>
          <a:noFill/>
        </p:spPr>
        <p:txBody>
          <a:bodyPr wrap="square" rtlCol="0">
            <a:spAutoFit/>
          </a:bodyPr>
          <a:lstStyle/>
          <a:p>
            <a:r>
              <a:rPr lang="en-GB" sz="2400" dirty="0"/>
              <a:t>HOP-MHP Web Peer Forum (anonymous sign-up and postings)</a:t>
            </a:r>
          </a:p>
        </p:txBody>
      </p:sp>
      <p:pic>
        <p:nvPicPr>
          <p:cNvPr id="4" name="Picture 3">
            <a:extLst>
              <a:ext uri="{FF2B5EF4-FFF2-40B4-BE49-F238E27FC236}">
                <a16:creationId xmlns:a16="http://schemas.microsoft.com/office/drawing/2014/main" id="{5185B0ED-EC49-480D-ABBC-7ADBE60D8071}"/>
              </a:ext>
            </a:extLst>
          </p:cNvPr>
          <p:cNvPicPr>
            <a:picLocks noChangeAspect="1"/>
          </p:cNvPicPr>
          <p:nvPr/>
        </p:nvPicPr>
        <p:blipFill rotWithShape="1">
          <a:blip r:embed="rId3"/>
          <a:srcRect l="-416" t="-2686" r="50401" b="4209"/>
          <a:stretch/>
        </p:blipFill>
        <p:spPr>
          <a:xfrm>
            <a:off x="1764253" y="1182691"/>
            <a:ext cx="8821271" cy="5519323"/>
          </a:xfrm>
          <a:prstGeom prst="rect">
            <a:avLst/>
          </a:prstGeom>
        </p:spPr>
      </p:pic>
      <p:pic>
        <p:nvPicPr>
          <p:cNvPr id="5" name="Picture 4">
            <a:extLst>
              <a:ext uri="{FF2B5EF4-FFF2-40B4-BE49-F238E27FC236}">
                <a16:creationId xmlns:a16="http://schemas.microsoft.com/office/drawing/2014/main" id="{22378EFA-8A9B-4A34-A466-1D055D4D79E8}"/>
              </a:ext>
            </a:extLst>
          </p:cNvPr>
          <p:cNvPicPr>
            <a:picLocks noChangeAspect="1"/>
          </p:cNvPicPr>
          <p:nvPr/>
        </p:nvPicPr>
        <p:blipFill>
          <a:blip r:embed="rId4"/>
          <a:stretch>
            <a:fillRect/>
          </a:stretch>
        </p:blipFill>
        <p:spPr>
          <a:xfrm>
            <a:off x="2470437" y="5217145"/>
            <a:ext cx="910896" cy="183710"/>
          </a:xfrm>
          <a:prstGeom prst="rect">
            <a:avLst/>
          </a:prstGeom>
        </p:spPr>
      </p:pic>
      <p:pic>
        <p:nvPicPr>
          <p:cNvPr id="6" name="Picture 5">
            <a:extLst>
              <a:ext uri="{FF2B5EF4-FFF2-40B4-BE49-F238E27FC236}">
                <a16:creationId xmlns:a16="http://schemas.microsoft.com/office/drawing/2014/main" id="{C9C8A303-5695-4E1E-A588-A7D25A320149}"/>
              </a:ext>
            </a:extLst>
          </p:cNvPr>
          <p:cNvPicPr>
            <a:picLocks noChangeAspect="1"/>
          </p:cNvPicPr>
          <p:nvPr/>
        </p:nvPicPr>
        <p:blipFill>
          <a:blip r:embed="rId4"/>
          <a:stretch>
            <a:fillRect/>
          </a:stretch>
        </p:blipFill>
        <p:spPr>
          <a:xfrm>
            <a:off x="2470437" y="2985082"/>
            <a:ext cx="1520650" cy="183710"/>
          </a:xfrm>
          <a:prstGeom prst="rect">
            <a:avLst/>
          </a:prstGeom>
        </p:spPr>
      </p:pic>
      <p:pic>
        <p:nvPicPr>
          <p:cNvPr id="7" name="Picture 6">
            <a:extLst>
              <a:ext uri="{FF2B5EF4-FFF2-40B4-BE49-F238E27FC236}">
                <a16:creationId xmlns:a16="http://schemas.microsoft.com/office/drawing/2014/main" id="{44DA8AE2-6A03-4A52-9373-896774EB07EB}"/>
              </a:ext>
            </a:extLst>
          </p:cNvPr>
          <p:cNvPicPr>
            <a:picLocks noChangeAspect="1"/>
          </p:cNvPicPr>
          <p:nvPr/>
        </p:nvPicPr>
        <p:blipFill>
          <a:blip r:embed="rId4"/>
          <a:stretch>
            <a:fillRect/>
          </a:stretch>
        </p:blipFill>
        <p:spPr>
          <a:xfrm>
            <a:off x="2470437" y="1604767"/>
            <a:ext cx="910894" cy="183710"/>
          </a:xfrm>
          <a:prstGeom prst="rect">
            <a:avLst/>
          </a:prstGeom>
        </p:spPr>
      </p:pic>
    </p:spTree>
    <p:extLst>
      <p:ext uri="{BB962C8B-B14F-4D97-AF65-F5344CB8AC3E}">
        <p14:creationId xmlns:p14="http://schemas.microsoft.com/office/powerpoint/2010/main" val="127711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5FBCB1-B72E-4F07-9A7B-BDB09B620C64}"/>
              </a:ext>
            </a:extLst>
          </p:cNvPr>
          <p:cNvSpPr txBox="1"/>
          <p:nvPr/>
        </p:nvSpPr>
        <p:spPr>
          <a:xfrm>
            <a:off x="6747309" y="2194560"/>
            <a:ext cx="5361271" cy="2616101"/>
          </a:xfrm>
          <a:prstGeom prst="rect">
            <a:avLst/>
          </a:prstGeom>
          <a:noFill/>
        </p:spPr>
        <p:txBody>
          <a:bodyPr wrap="square" rtlCol="0">
            <a:spAutoFit/>
          </a:bodyPr>
          <a:lstStyle/>
          <a:p>
            <a:r>
              <a:rPr lang="en-GB" sz="2200" dirty="0"/>
              <a:t>Full project information on website of UCL Unit for Stigma Research (UCLUS):</a:t>
            </a:r>
          </a:p>
          <a:p>
            <a:endParaRPr lang="en-GB" sz="2400" dirty="0"/>
          </a:p>
          <a:p>
            <a:r>
              <a:rPr lang="en-GB" sz="2400" dirty="0">
                <a:hlinkClick r:id="rId2"/>
              </a:rPr>
              <a:t>https://www.ucl.ac.uk/pals/research-stigma-and-disclosure</a:t>
            </a:r>
            <a:endParaRPr lang="en-GB" sz="2400" dirty="0"/>
          </a:p>
          <a:p>
            <a:endParaRPr lang="en-GB" sz="2400" dirty="0"/>
          </a:p>
          <a:p>
            <a:endParaRPr lang="en-GB" sz="2400"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154" y="592713"/>
            <a:ext cx="5876524" cy="6208183"/>
          </a:xfrm>
          <a:prstGeom prst="rect">
            <a:avLst/>
          </a:prstGeom>
          <a:ln w="15875">
            <a:solidFill>
              <a:schemeClr val="accent1"/>
            </a:solidFill>
          </a:ln>
        </p:spPr>
      </p:pic>
    </p:spTree>
    <p:extLst>
      <p:ext uri="{BB962C8B-B14F-4D97-AF65-F5344CB8AC3E}">
        <p14:creationId xmlns:p14="http://schemas.microsoft.com/office/powerpoint/2010/main" val="135024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24BD9C-B080-E749-A7EE-3AD0DC0B8921}"/>
              </a:ext>
            </a:extLst>
          </p:cNvPr>
          <p:cNvGraphicFramePr>
            <a:graphicFrameLocks noGrp="1"/>
          </p:cNvGraphicFramePr>
          <p:nvPr>
            <p:ph idx="1"/>
            <p:extLst>
              <p:ext uri="{D42A27DB-BD31-4B8C-83A1-F6EECF244321}">
                <p14:modId xmlns:p14="http://schemas.microsoft.com/office/powerpoint/2010/main" val="2285205019"/>
              </p:ext>
            </p:extLst>
          </p:nvPr>
        </p:nvGraphicFramePr>
        <p:xfrm>
          <a:off x="440267" y="771683"/>
          <a:ext cx="11142662" cy="454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73A3A4E7-3A2A-7146-90F7-568E36E6114E}"/>
              </a:ext>
            </a:extLst>
          </p:cNvPr>
          <p:cNvSpPr txBox="1">
            <a:spLocks/>
          </p:cNvSpPr>
          <p:nvPr/>
        </p:nvSpPr>
        <p:spPr bwMode="auto">
          <a:xfrm>
            <a:off x="440267" y="751031"/>
            <a:ext cx="11319933" cy="56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000" b="1">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Arial" charset="0"/>
              </a:defRPr>
            </a:lvl2pPr>
            <a:lvl3pPr algn="l" rtl="0" eaLnBrk="0" fontAlgn="base" hangingPunct="0">
              <a:spcBef>
                <a:spcPct val="0"/>
              </a:spcBef>
              <a:spcAft>
                <a:spcPct val="0"/>
              </a:spcAft>
              <a:defRPr sz="3000" b="1">
                <a:solidFill>
                  <a:schemeClr val="tx2"/>
                </a:solidFill>
                <a:latin typeface="Arial" charset="0"/>
              </a:defRPr>
            </a:lvl3pPr>
            <a:lvl4pPr algn="l" rtl="0" eaLnBrk="0" fontAlgn="base" hangingPunct="0">
              <a:spcBef>
                <a:spcPct val="0"/>
              </a:spcBef>
              <a:spcAft>
                <a:spcPct val="0"/>
              </a:spcAft>
              <a:defRPr sz="3000" b="1">
                <a:solidFill>
                  <a:schemeClr val="tx2"/>
                </a:solidFill>
                <a:latin typeface="Arial" charset="0"/>
              </a:defRPr>
            </a:lvl4pPr>
            <a:lvl5pPr algn="l" rtl="0" eaLnBrk="0" fontAlgn="base" hangingPunct="0">
              <a:spcBef>
                <a:spcPct val="0"/>
              </a:spcBef>
              <a:spcAft>
                <a:spcPct val="0"/>
              </a:spcAft>
              <a:defRPr sz="3000" b="1">
                <a:solidFill>
                  <a:schemeClr val="tx2"/>
                </a:solidFill>
                <a:latin typeface="Arial" charset="0"/>
              </a:defRPr>
            </a:lvl5pPr>
            <a:lvl6pPr marL="457200" algn="l" rtl="0" fontAlgn="base">
              <a:spcBef>
                <a:spcPct val="0"/>
              </a:spcBef>
              <a:spcAft>
                <a:spcPct val="0"/>
              </a:spcAft>
              <a:defRPr sz="3000" b="1">
                <a:solidFill>
                  <a:schemeClr val="tx2"/>
                </a:solidFill>
                <a:latin typeface="Arial" charset="0"/>
              </a:defRPr>
            </a:lvl6pPr>
            <a:lvl7pPr marL="914400" algn="l" rtl="0" fontAlgn="base">
              <a:spcBef>
                <a:spcPct val="0"/>
              </a:spcBef>
              <a:spcAft>
                <a:spcPct val="0"/>
              </a:spcAft>
              <a:defRPr sz="3000" b="1">
                <a:solidFill>
                  <a:schemeClr val="tx2"/>
                </a:solidFill>
                <a:latin typeface="Arial" charset="0"/>
              </a:defRPr>
            </a:lvl7pPr>
            <a:lvl8pPr marL="1371600" algn="l" rtl="0" fontAlgn="base">
              <a:spcBef>
                <a:spcPct val="0"/>
              </a:spcBef>
              <a:spcAft>
                <a:spcPct val="0"/>
              </a:spcAft>
              <a:defRPr sz="3000" b="1">
                <a:solidFill>
                  <a:schemeClr val="tx2"/>
                </a:solidFill>
                <a:latin typeface="Arial" charset="0"/>
              </a:defRPr>
            </a:lvl8pPr>
            <a:lvl9pPr marL="1828800" algn="l" rtl="0" fontAlgn="base">
              <a:spcBef>
                <a:spcPct val="0"/>
              </a:spcBef>
              <a:spcAft>
                <a:spcPct val="0"/>
              </a:spcAft>
              <a:defRPr sz="3000" b="1">
                <a:solidFill>
                  <a:schemeClr val="tx2"/>
                </a:solidFill>
                <a:latin typeface="Arial" charset="0"/>
              </a:defRPr>
            </a:lvl9pPr>
          </a:lstStyle>
          <a:p>
            <a:pPr algn="ctr"/>
            <a:r>
              <a:rPr lang="en-GB" kern="0">
                <a:solidFill>
                  <a:srgbClr val="0070C0"/>
                </a:solidFill>
              </a:rPr>
              <a:t>Timeframe</a:t>
            </a:r>
            <a:endParaRPr lang="en-GB" kern="0" dirty="0">
              <a:solidFill>
                <a:srgbClr val="0070C0"/>
              </a:solidFill>
            </a:endParaRPr>
          </a:p>
        </p:txBody>
      </p:sp>
      <p:sp>
        <p:nvSpPr>
          <p:cNvPr id="6" name="Right Brace 5">
            <a:extLst>
              <a:ext uri="{FF2B5EF4-FFF2-40B4-BE49-F238E27FC236}">
                <a16:creationId xmlns:a16="http://schemas.microsoft.com/office/drawing/2014/main" id="{EA8444B4-4238-784A-86E9-89954F7F0C80}"/>
              </a:ext>
            </a:extLst>
          </p:cNvPr>
          <p:cNvSpPr/>
          <p:nvPr/>
        </p:nvSpPr>
        <p:spPr>
          <a:xfrm rot="5400000">
            <a:off x="1532070" y="3875294"/>
            <a:ext cx="175009" cy="1981858"/>
          </a:xfrm>
          <a:prstGeom prst="rightBrace">
            <a:avLst/>
          </a:prstGeom>
          <a:ln w="28575">
            <a:solidFill>
              <a:srgbClr val="4B3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B384C"/>
              </a:solidFill>
            </a:endParaRPr>
          </a:p>
        </p:txBody>
      </p:sp>
      <p:sp>
        <p:nvSpPr>
          <p:cNvPr id="7" name="Right Brace 6">
            <a:extLst>
              <a:ext uri="{FF2B5EF4-FFF2-40B4-BE49-F238E27FC236}">
                <a16:creationId xmlns:a16="http://schemas.microsoft.com/office/drawing/2014/main" id="{58C92968-D161-2343-9665-5BADDF40E649}"/>
              </a:ext>
            </a:extLst>
          </p:cNvPr>
          <p:cNvSpPr/>
          <p:nvPr/>
        </p:nvSpPr>
        <p:spPr>
          <a:xfrm rot="5400000">
            <a:off x="4051840" y="3884908"/>
            <a:ext cx="194239" cy="1981859"/>
          </a:xfrm>
          <a:prstGeom prst="rightBrace">
            <a:avLst/>
          </a:prstGeom>
          <a:ln w="28575">
            <a:solidFill>
              <a:srgbClr val="4B3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B384C"/>
              </a:solidFill>
            </a:endParaRPr>
          </a:p>
        </p:txBody>
      </p:sp>
      <p:sp>
        <p:nvSpPr>
          <p:cNvPr id="8" name="Right Brace 7">
            <a:extLst>
              <a:ext uri="{FF2B5EF4-FFF2-40B4-BE49-F238E27FC236}">
                <a16:creationId xmlns:a16="http://schemas.microsoft.com/office/drawing/2014/main" id="{0BBC3A40-35F1-784B-9B50-1F41939F245A}"/>
              </a:ext>
            </a:extLst>
          </p:cNvPr>
          <p:cNvSpPr/>
          <p:nvPr/>
        </p:nvSpPr>
        <p:spPr>
          <a:xfrm rot="5400000">
            <a:off x="7021838" y="3768478"/>
            <a:ext cx="139767" cy="2160250"/>
          </a:xfrm>
          <a:prstGeom prst="rightBrace">
            <a:avLst/>
          </a:prstGeom>
          <a:ln w="28575">
            <a:solidFill>
              <a:srgbClr val="4B3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B384C"/>
              </a:solidFill>
            </a:endParaRPr>
          </a:p>
        </p:txBody>
      </p:sp>
      <p:sp>
        <p:nvSpPr>
          <p:cNvPr id="9" name="Right Brace 8">
            <a:extLst>
              <a:ext uri="{FF2B5EF4-FFF2-40B4-BE49-F238E27FC236}">
                <a16:creationId xmlns:a16="http://schemas.microsoft.com/office/drawing/2014/main" id="{EB072EB0-3E09-E242-BE93-EE73B08F63E3}"/>
              </a:ext>
            </a:extLst>
          </p:cNvPr>
          <p:cNvSpPr/>
          <p:nvPr/>
        </p:nvSpPr>
        <p:spPr>
          <a:xfrm rot="5400000">
            <a:off x="9793711" y="3838022"/>
            <a:ext cx="139767" cy="2064405"/>
          </a:xfrm>
          <a:prstGeom prst="rightBrace">
            <a:avLst/>
          </a:prstGeom>
          <a:ln w="28575">
            <a:solidFill>
              <a:srgbClr val="4B384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4B384C"/>
              </a:solidFill>
            </a:endParaRPr>
          </a:p>
        </p:txBody>
      </p:sp>
      <p:sp>
        <p:nvSpPr>
          <p:cNvPr id="11" name="TextBox 10">
            <a:extLst>
              <a:ext uri="{FF2B5EF4-FFF2-40B4-BE49-F238E27FC236}">
                <a16:creationId xmlns:a16="http://schemas.microsoft.com/office/drawing/2014/main" id="{838A20E4-C66E-444E-92E9-6BC0F6599B43}"/>
              </a:ext>
            </a:extLst>
          </p:cNvPr>
          <p:cNvSpPr txBox="1"/>
          <p:nvPr/>
        </p:nvSpPr>
        <p:spPr>
          <a:xfrm>
            <a:off x="821152" y="5119491"/>
            <a:ext cx="1544926" cy="707886"/>
          </a:xfrm>
          <a:prstGeom prst="rect">
            <a:avLst/>
          </a:prstGeom>
          <a:noFill/>
        </p:spPr>
        <p:txBody>
          <a:bodyPr wrap="square" rtlCol="0">
            <a:spAutoFit/>
          </a:bodyPr>
          <a:lstStyle/>
          <a:p>
            <a:pPr algn="ctr"/>
            <a:r>
              <a:rPr lang="en-US" sz="2000" b="1" dirty="0"/>
              <a:t>Oct ‘16 to </a:t>
            </a:r>
          </a:p>
          <a:p>
            <a:pPr algn="ctr"/>
            <a:r>
              <a:rPr lang="en-US" sz="2000" b="1" dirty="0"/>
              <a:t>June ‘17</a:t>
            </a:r>
          </a:p>
        </p:txBody>
      </p:sp>
      <p:sp>
        <p:nvSpPr>
          <p:cNvPr id="12" name="TextBox 11">
            <a:extLst>
              <a:ext uri="{FF2B5EF4-FFF2-40B4-BE49-F238E27FC236}">
                <a16:creationId xmlns:a16="http://schemas.microsoft.com/office/drawing/2014/main" id="{AC1AAE45-0B7C-A846-9837-76496F6FF693}"/>
              </a:ext>
            </a:extLst>
          </p:cNvPr>
          <p:cNvSpPr txBox="1"/>
          <p:nvPr/>
        </p:nvSpPr>
        <p:spPr>
          <a:xfrm>
            <a:off x="3365496" y="5137473"/>
            <a:ext cx="1544926" cy="707886"/>
          </a:xfrm>
          <a:prstGeom prst="rect">
            <a:avLst/>
          </a:prstGeom>
          <a:noFill/>
        </p:spPr>
        <p:txBody>
          <a:bodyPr wrap="square" rtlCol="0">
            <a:spAutoFit/>
          </a:bodyPr>
          <a:lstStyle/>
          <a:p>
            <a:pPr algn="ctr"/>
            <a:r>
              <a:rPr lang="en-US" sz="2000" b="1" dirty="0"/>
              <a:t>June ’17 to August ‘17</a:t>
            </a:r>
          </a:p>
        </p:txBody>
      </p:sp>
      <p:sp>
        <p:nvSpPr>
          <p:cNvPr id="13" name="TextBox 12">
            <a:extLst>
              <a:ext uri="{FF2B5EF4-FFF2-40B4-BE49-F238E27FC236}">
                <a16:creationId xmlns:a16="http://schemas.microsoft.com/office/drawing/2014/main" id="{B59A045D-1A13-5D41-BA43-626CD81D9EA5}"/>
              </a:ext>
            </a:extLst>
          </p:cNvPr>
          <p:cNvSpPr txBox="1"/>
          <p:nvPr/>
        </p:nvSpPr>
        <p:spPr>
          <a:xfrm>
            <a:off x="6436035" y="5079841"/>
            <a:ext cx="1544926" cy="400110"/>
          </a:xfrm>
          <a:prstGeom prst="rect">
            <a:avLst/>
          </a:prstGeom>
          <a:noFill/>
        </p:spPr>
        <p:txBody>
          <a:bodyPr wrap="square" rtlCol="0">
            <a:spAutoFit/>
          </a:bodyPr>
          <a:lstStyle/>
          <a:p>
            <a:pPr algn="ctr"/>
            <a:r>
              <a:rPr lang="en-US" sz="2000" b="1" dirty="0"/>
              <a:t>August ‘17</a:t>
            </a:r>
          </a:p>
        </p:txBody>
      </p:sp>
      <p:sp>
        <p:nvSpPr>
          <p:cNvPr id="14" name="TextBox 13">
            <a:extLst>
              <a:ext uri="{FF2B5EF4-FFF2-40B4-BE49-F238E27FC236}">
                <a16:creationId xmlns:a16="http://schemas.microsoft.com/office/drawing/2014/main" id="{BADF2809-BBA8-6944-B67D-0BE23F9E2065}"/>
              </a:ext>
            </a:extLst>
          </p:cNvPr>
          <p:cNvSpPr txBox="1"/>
          <p:nvPr/>
        </p:nvSpPr>
        <p:spPr>
          <a:xfrm>
            <a:off x="9192197" y="5119491"/>
            <a:ext cx="1544926" cy="1754326"/>
          </a:xfrm>
          <a:prstGeom prst="rect">
            <a:avLst/>
          </a:prstGeom>
          <a:noFill/>
        </p:spPr>
        <p:txBody>
          <a:bodyPr wrap="square" rtlCol="0">
            <a:spAutoFit/>
          </a:bodyPr>
          <a:lstStyle/>
          <a:p>
            <a:pPr algn="ctr"/>
            <a:r>
              <a:rPr lang="en-US" sz="2000" b="1" dirty="0"/>
              <a:t>Sept ’17 to Feb ’19</a:t>
            </a:r>
          </a:p>
          <a:p>
            <a:pPr algn="ctr"/>
            <a:r>
              <a:rPr lang="en-US" sz="1600" b="1" i="1" dirty="0">
                <a:solidFill>
                  <a:schemeClr val="bg2">
                    <a:lumMod val="75000"/>
                  </a:schemeClr>
                </a:solidFill>
              </a:rPr>
              <a:t>(Closed to recruitment 16 Nov ‘18)</a:t>
            </a:r>
          </a:p>
          <a:p>
            <a:pPr algn="ctr"/>
            <a:endParaRPr lang="en-US" sz="2000" b="1" dirty="0"/>
          </a:p>
        </p:txBody>
      </p:sp>
    </p:spTree>
    <p:extLst>
      <p:ext uri="{BB962C8B-B14F-4D97-AF65-F5344CB8AC3E}">
        <p14:creationId xmlns:p14="http://schemas.microsoft.com/office/powerpoint/2010/main" val="247767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FFA6446-CD9B-F54E-91E0-EE83CA1C613E}"/>
              </a:ext>
            </a:extLst>
          </p:cNvPr>
          <p:cNvGrpSpPr/>
          <p:nvPr/>
        </p:nvGrpSpPr>
        <p:grpSpPr>
          <a:xfrm>
            <a:off x="3820697" y="631111"/>
            <a:ext cx="8371303" cy="5583610"/>
            <a:chOff x="1319134" y="554636"/>
            <a:chExt cx="8371303" cy="5583610"/>
          </a:xfrm>
        </p:grpSpPr>
        <p:sp>
          <p:nvSpPr>
            <p:cNvPr id="12" name="Freeform 11">
              <a:extLst>
                <a:ext uri="{FF2B5EF4-FFF2-40B4-BE49-F238E27FC236}">
                  <a16:creationId xmlns:a16="http://schemas.microsoft.com/office/drawing/2014/main" id="{3CBB0277-8D2F-EE46-B333-D8437000500E}"/>
                </a:ext>
              </a:extLst>
            </p:cNvPr>
            <p:cNvSpPr/>
            <p:nvPr/>
          </p:nvSpPr>
          <p:spPr>
            <a:xfrm rot="2561600">
              <a:off x="4605511" y="4519794"/>
              <a:ext cx="822815" cy="57656"/>
            </a:xfrm>
            <a:custGeom>
              <a:avLst/>
              <a:gdLst/>
              <a:ahLst/>
              <a:cxnLst/>
              <a:rect l="0" t="0" r="0" b="0"/>
              <a:pathLst>
                <a:path>
                  <a:moveTo>
                    <a:pt x="0" y="28828"/>
                  </a:moveTo>
                  <a:lnTo>
                    <a:pt x="822815"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a:extLst>
                <a:ext uri="{FF2B5EF4-FFF2-40B4-BE49-F238E27FC236}">
                  <a16:creationId xmlns:a16="http://schemas.microsoft.com/office/drawing/2014/main" id="{08996F9D-E2ED-D346-A12F-16E22B87170A}"/>
                </a:ext>
              </a:extLst>
            </p:cNvPr>
            <p:cNvSpPr/>
            <p:nvPr/>
          </p:nvSpPr>
          <p:spPr>
            <a:xfrm>
              <a:off x="4714537" y="3400171"/>
              <a:ext cx="914439" cy="57656"/>
            </a:xfrm>
            <a:custGeom>
              <a:avLst/>
              <a:gdLst/>
              <a:ahLst/>
              <a:cxnLst/>
              <a:rect l="0" t="0" r="0" b="0"/>
              <a:pathLst>
                <a:path>
                  <a:moveTo>
                    <a:pt x="0" y="28828"/>
                  </a:moveTo>
                  <a:lnTo>
                    <a:pt x="914439"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a:extLst>
                <a:ext uri="{FF2B5EF4-FFF2-40B4-BE49-F238E27FC236}">
                  <a16:creationId xmlns:a16="http://schemas.microsoft.com/office/drawing/2014/main" id="{C0803F38-D669-BA49-B2C2-58D2E594A334}"/>
                </a:ext>
              </a:extLst>
            </p:cNvPr>
            <p:cNvSpPr/>
            <p:nvPr/>
          </p:nvSpPr>
          <p:spPr>
            <a:xfrm rot="19038400">
              <a:off x="4605511" y="2280548"/>
              <a:ext cx="822815" cy="57656"/>
            </a:xfrm>
            <a:custGeom>
              <a:avLst/>
              <a:gdLst/>
              <a:ahLst/>
              <a:cxnLst/>
              <a:rect l="0" t="0" r="0" b="0"/>
              <a:pathLst>
                <a:path>
                  <a:moveTo>
                    <a:pt x="0" y="28828"/>
                  </a:moveTo>
                  <a:lnTo>
                    <a:pt x="822815" y="288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Oval 14">
              <a:extLst>
                <a:ext uri="{FF2B5EF4-FFF2-40B4-BE49-F238E27FC236}">
                  <a16:creationId xmlns:a16="http://schemas.microsoft.com/office/drawing/2014/main" id="{A86DFD2E-08C9-8241-A752-D5A3E76FAB22}"/>
                </a:ext>
              </a:extLst>
            </p:cNvPr>
            <p:cNvSpPr/>
            <p:nvPr/>
          </p:nvSpPr>
          <p:spPr>
            <a:xfrm>
              <a:off x="1319134" y="1199213"/>
              <a:ext cx="3785927" cy="353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US" sz="2800" b="1" dirty="0"/>
            </a:p>
            <a:p>
              <a:pPr algn="ctr"/>
              <a:r>
                <a:rPr lang="en-US" sz="2800" b="1" dirty="0"/>
                <a:t>CBPR Model:</a:t>
              </a:r>
            </a:p>
            <a:p>
              <a:pPr algn="ctr"/>
              <a:r>
                <a:rPr lang="en-US" sz="2800" b="1" dirty="0"/>
                <a:t>Stake-holder Group</a:t>
              </a:r>
            </a:p>
          </p:txBody>
        </p:sp>
        <p:sp>
          <p:nvSpPr>
            <p:cNvPr id="16" name="Freeform 15">
              <a:extLst>
                <a:ext uri="{FF2B5EF4-FFF2-40B4-BE49-F238E27FC236}">
                  <a16:creationId xmlns:a16="http://schemas.microsoft.com/office/drawing/2014/main" id="{73826411-05B6-054D-BD15-2B84A985F1AB}"/>
                </a:ext>
              </a:extLst>
            </p:cNvPr>
            <p:cNvSpPr/>
            <p:nvPr/>
          </p:nvSpPr>
          <p:spPr>
            <a:xfrm>
              <a:off x="5112317" y="554636"/>
              <a:ext cx="3027341" cy="1727216"/>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chemeClr val="tx2">
                <a:lumMod val="25000"/>
                <a:lumOff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354" tIns="250354" rIns="250354" bIns="250354" numCol="1" spcCol="1270" anchor="ctr" anchorCtr="0">
              <a:noAutofit/>
            </a:bodyPr>
            <a:lstStyle/>
            <a:p>
              <a:pPr marL="0" lvl="0" indent="0" algn="ctr" defTabSz="1511300">
                <a:lnSpc>
                  <a:spcPct val="90000"/>
                </a:lnSpc>
                <a:spcBef>
                  <a:spcPct val="0"/>
                </a:spcBef>
                <a:spcAft>
                  <a:spcPct val="35000"/>
                </a:spcAft>
                <a:buNone/>
              </a:pPr>
              <a:r>
                <a:rPr lang="en-US" sz="3400" dirty="0"/>
                <a:t>HOP-MHP Guide</a:t>
              </a:r>
              <a:endParaRPr lang="en-US" sz="3400" kern="1200" dirty="0"/>
            </a:p>
          </p:txBody>
        </p:sp>
        <p:sp>
          <p:nvSpPr>
            <p:cNvPr id="17" name="Freeform 16">
              <a:extLst>
                <a:ext uri="{FF2B5EF4-FFF2-40B4-BE49-F238E27FC236}">
                  <a16:creationId xmlns:a16="http://schemas.microsoft.com/office/drawing/2014/main" id="{6C8147C5-7C10-B847-84F8-C1967DF46759}"/>
                </a:ext>
              </a:extLst>
            </p:cNvPr>
            <p:cNvSpPr/>
            <p:nvPr/>
          </p:nvSpPr>
          <p:spPr>
            <a:xfrm>
              <a:off x="6830628" y="719752"/>
              <a:ext cx="2343150" cy="1562100"/>
            </a:xfrm>
            <a:custGeom>
              <a:avLst/>
              <a:gdLst>
                <a:gd name="connsiteX0" fmla="*/ 0 w 2343150"/>
                <a:gd name="connsiteY0" fmla="*/ 0 h 1562100"/>
                <a:gd name="connsiteX1" fmla="*/ 2343150 w 2343150"/>
                <a:gd name="connsiteY1" fmla="*/ 0 h 1562100"/>
                <a:gd name="connsiteX2" fmla="*/ 2343150 w 2343150"/>
                <a:gd name="connsiteY2" fmla="*/ 1562100 h 1562100"/>
                <a:gd name="connsiteX3" fmla="*/ 0 w 2343150"/>
                <a:gd name="connsiteY3" fmla="*/ 1562100 h 1562100"/>
                <a:gd name="connsiteX4" fmla="*/ 0 w 23431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562100">
                  <a:moveTo>
                    <a:pt x="0" y="0"/>
                  </a:moveTo>
                  <a:lnTo>
                    <a:pt x="2343150" y="0"/>
                  </a:lnTo>
                  <a:lnTo>
                    <a:pt x="2343150"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2400300">
                <a:lnSpc>
                  <a:spcPct val="90000"/>
                </a:lnSpc>
                <a:spcBef>
                  <a:spcPct val="0"/>
                </a:spcBef>
                <a:spcAft>
                  <a:spcPct val="15000"/>
                </a:spcAft>
                <a:buChar char="•"/>
              </a:pPr>
              <a:endParaRPr lang="en-US" sz="5400" kern="1200"/>
            </a:p>
            <a:p>
              <a:pPr marL="285750" lvl="1" indent="-285750" algn="l" defTabSz="2400300">
                <a:lnSpc>
                  <a:spcPct val="90000"/>
                </a:lnSpc>
                <a:spcBef>
                  <a:spcPct val="0"/>
                </a:spcBef>
                <a:spcAft>
                  <a:spcPct val="15000"/>
                </a:spcAft>
                <a:buChar char="•"/>
              </a:pPr>
              <a:endParaRPr lang="en-US" sz="5400" kern="1200"/>
            </a:p>
          </p:txBody>
        </p:sp>
        <p:sp>
          <p:nvSpPr>
            <p:cNvPr id="18" name="Freeform 17">
              <a:extLst>
                <a:ext uri="{FF2B5EF4-FFF2-40B4-BE49-F238E27FC236}">
                  <a16:creationId xmlns:a16="http://schemas.microsoft.com/office/drawing/2014/main" id="{C0E101E4-49B5-044B-A085-17C8B6E514DD}"/>
                </a:ext>
              </a:extLst>
            </p:cNvPr>
            <p:cNvSpPr/>
            <p:nvPr/>
          </p:nvSpPr>
          <p:spPr>
            <a:xfrm>
              <a:off x="5628976" y="2647949"/>
              <a:ext cx="3185239" cy="15621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chemeClr val="tx2">
                <a:lumMod val="50000"/>
                <a:lumOff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354" tIns="250354" rIns="250354" bIns="250354" numCol="1" spcCol="1270" anchor="ctr" anchorCtr="0">
              <a:noAutofit/>
            </a:bodyPr>
            <a:lstStyle/>
            <a:p>
              <a:pPr marL="0" lvl="0" indent="0" algn="ctr" defTabSz="1511300">
                <a:lnSpc>
                  <a:spcPct val="90000"/>
                </a:lnSpc>
                <a:spcBef>
                  <a:spcPct val="0"/>
                </a:spcBef>
                <a:spcAft>
                  <a:spcPct val="35000"/>
                </a:spcAft>
                <a:buNone/>
              </a:pPr>
              <a:r>
                <a:rPr lang="en-US" sz="3400" kern="1200" dirty="0"/>
                <a:t>Outcome Measures</a:t>
              </a:r>
            </a:p>
          </p:txBody>
        </p:sp>
        <p:sp>
          <p:nvSpPr>
            <p:cNvPr id="19" name="Freeform 18">
              <a:extLst>
                <a:ext uri="{FF2B5EF4-FFF2-40B4-BE49-F238E27FC236}">
                  <a16:creationId xmlns:a16="http://schemas.microsoft.com/office/drawing/2014/main" id="{89EA2F5D-00F7-5B44-B9AB-CAD8341A5C89}"/>
                </a:ext>
              </a:extLst>
            </p:cNvPr>
            <p:cNvSpPr/>
            <p:nvPr/>
          </p:nvSpPr>
          <p:spPr>
            <a:xfrm>
              <a:off x="7347287" y="2647949"/>
              <a:ext cx="2343150" cy="1562100"/>
            </a:xfrm>
            <a:custGeom>
              <a:avLst/>
              <a:gdLst>
                <a:gd name="connsiteX0" fmla="*/ 0 w 2343150"/>
                <a:gd name="connsiteY0" fmla="*/ 0 h 1562100"/>
                <a:gd name="connsiteX1" fmla="*/ 2343150 w 2343150"/>
                <a:gd name="connsiteY1" fmla="*/ 0 h 1562100"/>
                <a:gd name="connsiteX2" fmla="*/ 2343150 w 2343150"/>
                <a:gd name="connsiteY2" fmla="*/ 1562100 h 1562100"/>
                <a:gd name="connsiteX3" fmla="*/ 0 w 2343150"/>
                <a:gd name="connsiteY3" fmla="*/ 1562100 h 1562100"/>
                <a:gd name="connsiteX4" fmla="*/ 0 w 23431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562100">
                  <a:moveTo>
                    <a:pt x="0" y="0"/>
                  </a:moveTo>
                  <a:lnTo>
                    <a:pt x="2343150" y="0"/>
                  </a:lnTo>
                  <a:lnTo>
                    <a:pt x="2343150"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2400300">
                <a:lnSpc>
                  <a:spcPct val="90000"/>
                </a:lnSpc>
                <a:spcBef>
                  <a:spcPct val="0"/>
                </a:spcBef>
                <a:spcAft>
                  <a:spcPct val="15000"/>
                </a:spcAft>
                <a:buChar char="•"/>
              </a:pPr>
              <a:endParaRPr lang="en-US" sz="5400" kern="1200"/>
            </a:p>
            <a:p>
              <a:pPr marL="285750" lvl="1" indent="-285750" algn="l" defTabSz="2400300">
                <a:lnSpc>
                  <a:spcPct val="90000"/>
                </a:lnSpc>
                <a:spcBef>
                  <a:spcPct val="0"/>
                </a:spcBef>
                <a:spcAft>
                  <a:spcPct val="15000"/>
                </a:spcAft>
                <a:buChar char="•"/>
              </a:pPr>
              <a:endParaRPr lang="en-US" sz="5400" kern="1200"/>
            </a:p>
          </p:txBody>
        </p:sp>
        <p:sp>
          <p:nvSpPr>
            <p:cNvPr id="20" name="Freeform 19">
              <a:extLst>
                <a:ext uri="{FF2B5EF4-FFF2-40B4-BE49-F238E27FC236}">
                  <a16:creationId xmlns:a16="http://schemas.microsoft.com/office/drawing/2014/main" id="{6BFEE98E-B33B-2B4C-BA28-310A3412082A}"/>
                </a:ext>
              </a:extLst>
            </p:cNvPr>
            <p:cNvSpPr/>
            <p:nvPr/>
          </p:nvSpPr>
          <p:spPr>
            <a:xfrm>
              <a:off x="5112318" y="4576146"/>
              <a:ext cx="3162252" cy="15621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chemeClr val="tx2">
                <a:lumMod val="75000"/>
                <a:lumOff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0354" tIns="250354" rIns="250354" bIns="250354" numCol="1" spcCol="1270" anchor="ctr" anchorCtr="0">
              <a:noAutofit/>
            </a:bodyPr>
            <a:lstStyle/>
            <a:p>
              <a:pPr marL="0" lvl="0" indent="0" algn="ctr" defTabSz="1511300">
                <a:lnSpc>
                  <a:spcPct val="90000"/>
                </a:lnSpc>
                <a:spcBef>
                  <a:spcPct val="0"/>
                </a:spcBef>
                <a:spcAft>
                  <a:spcPct val="35000"/>
                </a:spcAft>
                <a:buNone/>
              </a:pPr>
              <a:r>
                <a:rPr lang="en-US" sz="3400" kern="1200" dirty="0"/>
                <a:t>Peer Support</a:t>
              </a:r>
            </a:p>
          </p:txBody>
        </p:sp>
        <p:sp>
          <p:nvSpPr>
            <p:cNvPr id="21" name="Freeform 20">
              <a:extLst>
                <a:ext uri="{FF2B5EF4-FFF2-40B4-BE49-F238E27FC236}">
                  <a16:creationId xmlns:a16="http://schemas.microsoft.com/office/drawing/2014/main" id="{A7D0903A-3D53-9742-A7ED-23E07D7FE288}"/>
                </a:ext>
              </a:extLst>
            </p:cNvPr>
            <p:cNvSpPr/>
            <p:nvPr/>
          </p:nvSpPr>
          <p:spPr>
            <a:xfrm>
              <a:off x="6830628" y="4576146"/>
              <a:ext cx="2343150" cy="1562100"/>
            </a:xfrm>
            <a:custGeom>
              <a:avLst/>
              <a:gdLst>
                <a:gd name="connsiteX0" fmla="*/ 0 w 2343150"/>
                <a:gd name="connsiteY0" fmla="*/ 0 h 1562100"/>
                <a:gd name="connsiteX1" fmla="*/ 2343150 w 2343150"/>
                <a:gd name="connsiteY1" fmla="*/ 0 h 1562100"/>
                <a:gd name="connsiteX2" fmla="*/ 2343150 w 2343150"/>
                <a:gd name="connsiteY2" fmla="*/ 1562100 h 1562100"/>
                <a:gd name="connsiteX3" fmla="*/ 0 w 2343150"/>
                <a:gd name="connsiteY3" fmla="*/ 1562100 h 1562100"/>
                <a:gd name="connsiteX4" fmla="*/ 0 w 2343150"/>
                <a:gd name="connsiteY4" fmla="*/ 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3150" h="1562100">
                  <a:moveTo>
                    <a:pt x="0" y="0"/>
                  </a:moveTo>
                  <a:lnTo>
                    <a:pt x="2343150" y="0"/>
                  </a:lnTo>
                  <a:lnTo>
                    <a:pt x="2343150" y="1562100"/>
                  </a:lnTo>
                  <a:lnTo>
                    <a:pt x="0" y="15621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285750" lvl="1" indent="-285750" algn="l" defTabSz="2400300">
                <a:lnSpc>
                  <a:spcPct val="90000"/>
                </a:lnSpc>
                <a:spcBef>
                  <a:spcPct val="0"/>
                </a:spcBef>
                <a:spcAft>
                  <a:spcPct val="15000"/>
                </a:spcAft>
                <a:buChar char="•"/>
              </a:pPr>
              <a:endParaRPr lang="en-US" sz="5400" kern="1200"/>
            </a:p>
            <a:p>
              <a:pPr marL="285750" lvl="1" indent="-285750" algn="l" defTabSz="2400300">
                <a:lnSpc>
                  <a:spcPct val="90000"/>
                </a:lnSpc>
                <a:spcBef>
                  <a:spcPct val="0"/>
                </a:spcBef>
                <a:spcAft>
                  <a:spcPct val="15000"/>
                </a:spcAft>
                <a:buChar char="•"/>
              </a:pPr>
              <a:endParaRPr lang="en-US" sz="5400" kern="1200"/>
            </a:p>
          </p:txBody>
        </p:sp>
      </p:grpSp>
      <p:grpSp>
        <p:nvGrpSpPr>
          <p:cNvPr id="22" name="Group 21">
            <a:extLst>
              <a:ext uri="{FF2B5EF4-FFF2-40B4-BE49-F238E27FC236}">
                <a16:creationId xmlns:a16="http://schemas.microsoft.com/office/drawing/2014/main" id="{A1CEB294-2BAF-7340-81EC-CA96ECBD89CF}"/>
              </a:ext>
            </a:extLst>
          </p:cNvPr>
          <p:cNvGrpSpPr/>
          <p:nvPr/>
        </p:nvGrpSpPr>
        <p:grpSpPr>
          <a:xfrm>
            <a:off x="483933" y="1928344"/>
            <a:ext cx="3134766" cy="2133231"/>
            <a:chOff x="4089" y="1508317"/>
            <a:chExt cx="2570755" cy="1530278"/>
          </a:xfrm>
        </p:grpSpPr>
        <p:sp>
          <p:nvSpPr>
            <p:cNvPr id="23" name="Pentagon 22">
              <a:extLst>
                <a:ext uri="{FF2B5EF4-FFF2-40B4-BE49-F238E27FC236}">
                  <a16:creationId xmlns:a16="http://schemas.microsoft.com/office/drawing/2014/main" id="{BD962491-91FD-E949-ADE5-96D378B64ECF}"/>
                </a:ext>
              </a:extLst>
            </p:cNvPr>
            <p:cNvSpPr/>
            <p:nvPr/>
          </p:nvSpPr>
          <p:spPr>
            <a:xfrm>
              <a:off x="4089" y="1508317"/>
              <a:ext cx="2570755" cy="1530278"/>
            </a:xfrm>
            <a:prstGeom prst="homePlate">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Pentagon 4">
              <a:extLst>
                <a:ext uri="{FF2B5EF4-FFF2-40B4-BE49-F238E27FC236}">
                  <a16:creationId xmlns:a16="http://schemas.microsoft.com/office/drawing/2014/main" id="{FDD84C0C-25F5-3243-8220-1CF314CD776E}"/>
                </a:ext>
              </a:extLst>
            </p:cNvPr>
            <p:cNvSpPr txBox="1"/>
            <p:nvPr/>
          </p:nvSpPr>
          <p:spPr>
            <a:xfrm>
              <a:off x="4089" y="1508317"/>
              <a:ext cx="2188186" cy="1530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800" b="1" kern="1200" dirty="0"/>
                <a:t>Development</a:t>
              </a:r>
            </a:p>
          </p:txBody>
        </p:sp>
      </p:grpSp>
      <p:pic>
        <p:nvPicPr>
          <p:cNvPr id="1026" name="Picture 2" descr="Image result for group work">
            <a:extLst>
              <a:ext uri="{FF2B5EF4-FFF2-40B4-BE49-F238E27FC236}">
                <a16:creationId xmlns:a16="http://schemas.microsoft.com/office/drawing/2014/main" id="{EBC9D1C5-63D2-6848-B132-9BFA4F8392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933" y="4097400"/>
            <a:ext cx="3561812" cy="257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98842"/>
      </p:ext>
    </p:extLst>
  </p:cSld>
  <p:clrMapOvr>
    <a:masterClrMapping/>
  </p:clrMapOvr>
</p:sld>
</file>

<file path=ppt/theme/theme1.xml><?xml version="1.0" encoding="utf-8"?>
<a:theme xmlns:a="http://schemas.openxmlformats.org/drawingml/2006/main" name="Custom Design">
  <a:themeElements>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5976</TotalTime>
  <Words>2065</Words>
  <Application>Microsoft Office PowerPoint</Application>
  <PresentationFormat>Widescreen</PresentationFormat>
  <Paragraphs>282</Paragraphs>
  <Slides>31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Century Gothic</vt:lpstr>
      <vt:lpstr>Wingdings</vt:lpstr>
      <vt:lpstr>Custom Design</vt:lpstr>
      <vt:lpstr>Supporting mental health professionals in decisions about sharing their own mental health difficulties: The HOP-MHP project  </vt:lpstr>
      <vt:lpstr>Barriers to openness among MH Professionals</vt:lpstr>
      <vt:lpstr>PowerPoint Presentation</vt:lpstr>
      <vt:lpstr>PowerPoint Presentation</vt:lpstr>
      <vt:lpstr>HOP-MHP Self-Help Guide</vt:lpstr>
      <vt:lpstr>PowerPoint Presentation</vt:lpstr>
      <vt:lpstr>PowerPoint Presentation</vt:lpstr>
      <vt:lpstr>PowerPoint Presentation</vt:lpstr>
      <vt:lpstr>PowerPoint Presentation</vt:lpstr>
      <vt:lpstr>PowerPoint Presentation</vt:lpstr>
      <vt:lpstr>Feasibility study and Pilot RCT </vt:lpstr>
      <vt:lpstr>Feasibility and acceptability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Participant feedback: Feasibility and preliminary impact</vt:lpstr>
      <vt:lpstr>Adverse effects</vt:lpstr>
      <vt:lpstr>PowerPoint Presentation</vt:lpstr>
      <vt:lpstr>PowerPoint Presentation</vt:lpstr>
      <vt:lpstr>Preliminary outcomes</vt:lpstr>
      <vt:lpstr>PowerPoint Presentation</vt:lpstr>
      <vt:lpstr>PowerPoint Presentation</vt:lpstr>
      <vt:lpstr>PowerPoint Presentation</vt:lpstr>
      <vt:lpstr>Conclusions</vt:lpstr>
      <vt:lpstr>PowerPoint Presentation</vt:lpstr>
      <vt:lpstr>PowerPoint Presentation</vt:lpstr>
      <vt:lpstr>PowerPoint Presentation</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HOP-MHP Supporting mental health professionals   who experience mental health problems in reaching disclosure decisions</dc:title>
  <dc:creator>Anna Hildebrand</dc:creator>
  <cp:lastModifiedBy>Henry Clements</cp:lastModifiedBy>
  <cp:revision>208</cp:revision>
  <dcterms:created xsi:type="dcterms:W3CDTF">2017-06-09T12:23:25Z</dcterms:created>
  <dcterms:modified xsi:type="dcterms:W3CDTF">2023-11-29T15:38:48Z</dcterms:modified>
</cp:coreProperties>
</file>