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9" r:id="rId1"/>
  </p:sldMasterIdLst>
  <p:notesMasterIdLst>
    <p:notesMasterId r:id="rId21"/>
  </p:notesMasterIdLst>
  <p:sldIdLst>
    <p:sldId id="256" r:id="rId2"/>
    <p:sldId id="268" r:id="rId3"/>
    <p:sldId id="257" r:id="rId4"/>
    <p:sldId id="266" r:id="rId5"/>
    <p:sldId id="275" r:id="rId6"/>
    <p:sldId id="258" r:id="rId7"/>
    <p:sldId id="269" r:id="rId8"/>
    <p:sldId id="259" r:id="rId9"/>
    <p:sldId id="276" r:id="rId10"/>
    <p:sldId id="271" r:id="rId11"/>
    <p:sldId id="272" r:id="rId12"/>
    <p:sldId id="260" r:id="rId13"/>
    <p:sldId id="261" r:id="rId14"/>
    <p:sldId id="267" r:id="rId15"/>
    <p:sldId id="263" r:id="rId16"/>
    <p:sldId id="262" r:id="rId17"/>
    <p:sldId id="265" r:id="rId18"/>
    <p:sldId id="274"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8598"/>
    <a:srgbClr val="5971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15"/>
    <p:restoredTop sz="79895"/>
  </p:normalViewPr>
  <p:slideViewPr>
    <p:cSldViewPr snapToGrid="0">
      <p:cViewPr varScale="1">
        <p:scale>
          <a:sx n="110" d="100"/>
          <a:sy n="110" d="100"/>
        </p:scale>
        <p:origin x="13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7210AC-2A65-472D-9206-2E490C74F78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17452F9-5074-4C75-9563-E7F5305A890A}">
      <dgm:prSet custT="1"/>
      <dgm:spPr/>
      <dgm:t>
        <a:bodyPr/>
        <a:lstStyle/>
        <a:p>
          <a:r>
            <a:rPr lang="en-US" sz="2400" dirty="0"/>
            <a:t>Existing service context </a:t>
          </a:r>
        </a:p>
        <a:p>
          <a:r>
            <a:rPr lang="en-US" sz="1600" dirty="0"/>
            <a:t>(Baker &amp; Kirk-Wade, 2023; Harwood et al., 2021; Lawton et al., 2021)</a:t>
          </a:r>
        </a:p>
      </dgm:t>
    </dgm:pt>
    <dgm:pt modelId="{A5067F48-1B18-41F6-8286-A902D797CC0F}" type="parTrans" cxnId="{F68B5BF8-3C76-4089-A03F-BEFED028774F}">
      <dgm:prSet/>
      <dgm:spPr/>
      <dgm:t>
        <a:bodyPr/>
        <a:lstStyle/>
        <a:p>
          <a:endParaRPr lang="en-US"/>
        </a:p>
      </dgm:t>
    </dgm:pt>
    <dgm:pt modelId="{788120D7-9A15-4A6E-A472-FCF7CFAD1B47}" type="sibTrans" cxnId="{F68B5BF8-3C76-4089-A03F-BEFED028774F}">
      <dgm:prSet/>
      <dgm:spPr/>
      <dgm:t>
        <a:bodyPr/>
        <a:lstStyle/>
        <a:p>
          <a:endParaRPr lang="en-US"/>
        </a:p>
      </dgm:t>
    </dgm:pt>
    <dgm:pt modelId="{CF32792E-C373-46BE-B744-595BFFCE61A7}">
      <dgm:prSet custT="1"/>
      <dgm:spPr/>
      <dgm:t>
        <a:bodyPr/>
        <a:lstStyle/>
        <a:p>
          <a:r>
            <a:rPr lang="en-US" sz="2400" dirty="0"/>
            <a:t>Significant cultural competence training gap</a:t>
          </a:r>
        </a:p>
        <a:p>
          <a:r>
            <a:rPr lang="en-US" sz="1600" dirty="0"/>
            <a:t>(Faheem, 2023; Hakim et al., 2019; Naz et al., 2019)</a:t>
          </a:r>
        </a:p>
      </dgm:t>
    </dgm:pt>
    <dgm:pt modelId="{50D0162E-77F2-4F69-8294-E9BC08854391}" type="parTrans" cxnId="{16C37BCB-9ADD-40C1-92A5-C262E0AC5563}">
      <dgm:prSet/>
      <dgm:spPr/>
      <dgm:t>
        <a:bodyPr/>
        <a:lstStyle/>
        <a:p>
          <a:endParaRPr lang="en-US"/>
        </a:p>
      </dgm:t>
    </dgm:pt>
    <dgm:pt modelId="{51E61413-BC82-44E8-9B89-5781109CB4DD}" type="sibTrans" cxnId="{16C37BCB-9ADD-40C1-92A5-C262E0AC5563}">
      <dgm:prSet/>
      <dgm:spPr/>
      <dgm:t>
        <a:bodyPr/>
        <a:lstStyle/>
        <a:p>
          <a:endParaRPr lang="en-US"/>
        </a:p>
      </dgm:t>
    </dgm:pt>
    <dgm:pt modelId="{B8F0FAFE-243D-4698-B65C-D81F19D2AB4B}">
      <dgm:prSet custT="1"/>
      <dgm:spPr/>
      <dgm:t>
        <a:bodyPr/>
        <a:lstStyle/>
        <a:p>
          <a:r>
            <a:rPr lang="en-US" sz="2400" dirty="0"/>
            <a:t>Focus on experiences of white therapists working with service users from minoritised ethnic backgrounds </a:t>
          </a:r>
        </a:p>
        <a:p>
          <a:r>
            <a:rPr lang="en-US" sz="1600" dirty="0"/>
            <a:t>(Beck, 2019; Kadaba et al., 2022; Sue &amp; Sue, 2015)</a:t>
          </a:r>
        </a:p>
      </dgm:t>
    </dgm:pt>
    <dgm:pt modelId="{C63E90A5-F800-4447-8A75-D672363D0277}" type="parTrans" cxnId="{FBF249B6-8408-463E-9434-D65E49941C5D}">
      <dgm:prSet/>
      <dgm:spPr/>
      <dgm:t>
        <a:bodyPr/>
        <a:lstStyle/>
        <a:p>
          <a:endParaRPr lang="en-US"/>
        </a:p>
      </dgm:t>
    </dgm:pt>
    <dgm:pt modelId="{96617025-01C8-4435-859D-6E6163BE2388}" type="sibTrans" cxnId="{FBF249B6-8408-463E-9434-D65E49941C5D}">
      <dgm:prSet/>
      <dgm:spPr/>
      <dgm:t>
        <a:bodyPr/>
        <a:lstStyle/>
        <a:p>
          <a:endParaRPr lang="en-US"/>
        </a:p>
      </dgm:t>
    </dgm:pt>
    <dgm:pt modelId="{B3812793-6E93-E445-ABEC-E4FD9F0C5159}">
      <dgm:prSet custT="1"/>
      <dgm:spPr/>
      <dgm:t>
        <a:bodyPr/>
        <a:lstStyle/>
        <a:p>
          <a:r>
            <a:rPr lang="en-GB" sz="2400" dirty="0"/>
            <a:t>Insufficient support for therapists from minoritised ethnic backgrounds</a:t>
          </a:r>
        </a:p>
        <a:p>
          <a:r>
            <a:rPr lang="en-GB" sz="1600" dirty="0"/>
            <a:t>(Beck et al., 2019; Naz, 2021; Paulraj, 2016; Williams et al., 2022) </a:t>
          </a:r>
        </a:p>
      </dgm:t>
    </dgm:pt>
    <dgm:pt modelId="{ED7A5988-E89D-8344-91BA-F38109D6F27B}" type="parTrans" cxnId="{AA37ACF6-75F7-A14D-9B87-1E85477086D1}">
      <dgm:prSet/>
      <dgm:spPr/>
      <dgm:t>
        <a:bodyPr/>
        <a:lstStyle/>
        <a:p>
          <a:endParaRPr lang="en-GB"/>
        </a:p>
      </dgm:t>
    </dgm:pt>
    <dgm:pt modelId="{D104FF19-4CB9-844F-91DB-BBDEF353D630}" type="sibTrans" cxnId="{AA37ACF6-75F7-A14D-9B87-1E85477086D1}">
      <dgm:prSet/>
      <dgm:spPr/>
      <dgm:t>
        <a:bodyPr/>
        <a:lstStyle/>
        <a:p>
          <a:endParaRPr lang="en-GB"/>
        </a:p>
      </dgm:t>
    </dgm:pt>
    <dgm:pt modelId="{F0DF6B2B-E02C-FC48-AE5A-1CFF7F5CA98F}" type="pres">
      <dgm:prSet presAssocID="{417210AC-2A65-472D-9206-2E490C74F786}" presName="linear" presStyleCnt="0">
        <dgm:presLayoutVars>
          <dgm:animLvl val="lvl"/>
          <dgm:resizeHandles val="exact"/>
        </dgm:presLayoutVars>
      </dgm:prSet>
      <dgm:spPr/>
    </dgm:pt>
    <dgm:pt modelId="{729C3AA1-3FD5-CE40-A107-DCEA7E110A3F}" type="pres">
      <dgm:prSet presAssocID="{017452F9-5074-4C75-9563-E7F5305A890A}" presName="parentText" presStyleLbl="node1" presStyleIdx="0" presStyleCnt="4">
        <dgm:presLayoutVars>
          <dgm:chMax val="0"/>
          <dgm:bulletEnabled val="1"/>
        </dgm:presLayoutVars>
      </dgm:prSet>
      <dgm:spPr/>
    </dgm:pt>
    <dgm:pt modelId="{AC377DF5-C3F8-614A-8307-9BE0C5361FBE}" type="pres">
      <dgm:prSet presAssocID="{788120D7-9A15-4A6E-A472-FCF7CFAD1B47}" presName="spacer" presStyleCnt="0"/>
      <dgm:spPr/>
    </dgm:pt>
    <dgm:pt modelId="{1EF94A7B-3837-8248-A44B-873C99F04355}" type="pres">
      <dgm:prSet presAssocID="{CF32792E-C373-46BE-B744-595BFFCE61A7}" presName="parentText" presStyleLbl="node1" presStyleIdx="1" presStyleCnt="4">
        <dgm:presLayoutVars>
          <dgm:chMax val="0"/>
          <dgm:bulletEnabled val="1"/>
        </dgm:presLayoutVars>
      </dgm:prSet>
      <dgm:spPr/>
    </dgm:pt>
    <dgm:pt modelId="{0C1B1D91-7959-CE4C-ACE3-5D77764C73BF}" type="pres">
      <dgm:prSet presAssocID="{51E61413-BC82-44E8-9B89-5781109CB4DD}" presName="spacer" presStyleCnt="0"/>
      <dgm:spPr/>
    </dgm:pt>
    <dgm:pt modelId="{175B73C0-4CF8-A344-8A9B-C37109696FC7}" type="pres">
      <dgm:prSet presAssocID="{B8F0FAFE-243D-4698-B65C-D81F19D2AB4B}" presName="parentText" presStyleLbl="node1" presStyleIdx="2" presStyleCnt="4">
        <dgm:presLayoutVars>
          <dgm:chMax val="0"/>
          <dgm:bulletEnabled val="1"/>
        </dgm:presLayoutVars>
      </dgm:prSet>
      <dgm:spPr/>
    </dgm:pt>
    <dgm:pt modelId="{A6413721-837B-AE43-AB33-A865DE50CBFD}" type="pres">
      <dgm:prSet presAssocID="{96617025-01C8-4435-859D-6E6163BE2388}" presName="spacer" presStyleCnt="0"/>
      <dgm:spPr/>
    </dgm:pt>
    <dgm:pt modelId="{351A0476-9385-EE4A-99A9-D68759A1CAA3}" type="pres">
      <dgm:prSet presAssocID="{B3812793-6E93-E445-ABEC-E4FD9F0C5159}" presName="parentText" presStyleLbl="node1" presStyleIdx="3" presStyleCnt="4" custLinFactY="341" custLinFactNeighborY="100000">
        <dgm:presLayoutVars>
          <dgm:chMax val="0"/>
          <dgm:bulletEnabled val="1"/>
        </dgm:presLayoutVars>
      </dgm:prSet>
      <dgm:spPr/>
    </dgm:pt>
  </dgm:ptLst>
  <dgm:cxnLst>
    <dgm:cxn modelId="{236E2A2E-6960-E848-B5A1-68F82EE12BCA}" type="presOf" srcId="{B8F0FAFE-243D-4698-B65C-D81F19D2AB4B}" destId="{175B73C0-4CF8-A344-8A9B-C37109696FC7}" srcOrd="0" destOrd="0" presId="urn:microsoft.com/office/officeart/2005/8/layout/vList2"/>
    <dgm:cxn modelId="{9217CB3D-DF06-C743-902E-38111BCDF634}" type="presOf" srcId="{B3812793-6E93-E445-ABEC-E4FD9F0C5159}" destId="{351A0476-9385-EE4A-99A9-D68759A1CAA3}" srcOrd="0" destOrd="0" presId="urn:microsoft.com/office/officeart/2005/8/layout/vList2"/>
    <dgm:cxn modelId="{DEC02188-CEF6-C840-86C9-2FBEA248070F}" type="presOf" srcId="{417210AC-2A65-472D-9206-2E490C74F786}" destId="{F0DF6B2B-E02C-FC48-AE5A-1CFF7F5CA98F}" srcOrd="0" destOrd="0" presId="urn:microsoft.com/office/officeart/2005/8/layout/vList2"/>
    <dgm:cxn modelId="{FBF249B6-8408-463E-9434-D65E49941C5D}" srcId="{417210AC-2A65-472D-9206-2E490C74F786}" destId="{B8F0FAFE-243D-4698-B65C-D81F19D2AB4B}" srcOrd="2" destOrd="0" parTransId="{C63E90A5-F800-4447-8A75-D672363D0277}" sibTransId="{96617025-01C8-4435-859D-6E6163BE2388}"/>
    <dgm:cxn modelId="{E1741DBA-5117-C24A-B05D-BEEF3D08F12E}" type="presOf" srcId="{017452F9-5074-4C75-9563-E7F5305A890A}" destId="{729C3AA1-3FD5-CE40-A107-DCEA7E110A3F}" srcOrd="0" destOrd="0" presId="urn:microsoft.com/office/officeart/2005/8/layout/vList2"/>
    <dgm:cxn modelId="{16C37BCB-9ADD-40C1-92A5-C262E0AC5563}" srcId="{417210AC-2A65-472D-9206-2E490C74F786}" destId="{CF32792E-C373-46BE-B744-595BFFCE61A7}" srcOrd="1" destOrd="0" parTransId="{50D0162E-77F2-4F69-8294-E9BC08854391}" sibTransId="{51E61413-BC82-44E8-9B89-5781109CB4DD}"/>
    <dgm:cxn modelId="{AA37ACF6-75F7-A14D-9B87-1E85477086D1}" srcId="{417210AC-2A65-472D-9206-2E490C74F786}" destId="{B3812793-6E93-E445-ABEC-E4FD9F0C5159}" srcOrd="3" destOrd="0" parTransId="{ED7A5988-E89D-8344-91BA-F38109D6F27B}" sibTransId="{D104FF19-4CB9-844F-91DB-BBDEF353D630}"/>
    <dgm:cxn modelId="{F68B5BF8-3C76-4089-A03F-BEFED028774F}" srcId="{417210AC-2A65-472D-9206-2E490C74F786}" destId="{017452F9-5074-4C75-9563-E7F5305A890A}" srcOrd="0" destOrd="0" parTransId="{A5067F48-1B18-41F6-8286-A902D797CC0F}" sibTransId="{788120D7-9A15-4A6E-A472-FCF7CFAD1B47}"/>
    <dgm:cxn modelId="{36E790FD-6548-BB4B-9708-F0DEC7926FE9}" type="presOf" srcId="{CF32792E-C373-46BE-B744-595BFFCE61A7}" destId="{1EF94A7B-3837-8248-A44B-873C99F04355}" srcOrd="0" destOrd="0" presId="urn:microsoft.com/office/officeart/2005/8/layout/vList2"/>
    <dgm:cxn modelId="{3CF51789-7016-A449-976E-66806AA284E9}" type="presParOf" srcId="{F0DF6B2B-E02C-FC48-AE5A-1CFF7F5CA98F}" destId="{729C3AA1-3FD5-CE40-A107-DCEA7E110A3F}" srcOrd="0" destOrd="0" presId="urn:microsoft.com/office/officeart/2005/8/layout/vList2"/>
    <dgm:cxn modelId="{702FB4D3-8E55-5445-BF11-CB9642E33F90}" type="presParOf" srcId="{F0DF6B2B-E02C-FC48-AE5A-1CFF7F5CA98F}" destId="{AC377DF5-C3F8-614A-8307-9BE0C5361FBE}" srcOrd="1" destOrd="0" presId="urn:microsoft.com/office/officeart/2005/8/layout/vList2"/>
    <dgm:cxn modelId="{3A572060-7D39-5D4F-8E89-7B87560659E7}" type="presParOf" srcId="{F0DF6B2B-E02C-FC48-AE5A-1CFF7F5CA98F}" destId="{1EF94A7B-3837-8248-A44B-873C99F04355}" srcOrd="2" destOrd="0" presId="urn:microsoft.com/office/officeart/2005/8/layout/vList2"/>
    <dgm:cxn modelId="{7AEB54BD-28C6-1148-9CA9-0682BD80FC75}" type="presParOf" srcId="{F0DF6B2B-E02C-FC48-AE5A-1CFF7F5CA98F}" destId="{0C1B1D91-7959-CE4C-ACE3-5D77764C73BF}" srcOrd="3" destOrd="0" presId="urn:microsoft.com/office/officeart/2005/8/layout/vList2"/>
    <dgm:cxn modelId="{D0BBDEDF-72FD-A241-8156-D3E3FBB98E3B}" type="presParOf" srcId="{F0DF6B2B-E02C-FC48-AE5A-1CFF7F5CA98F}" destId="{175B73C0-4CF8-A344-8A9B-C37109696FC7}" srcOrd="4" destOrd="0" presId="urn:microsoft.com/office/officeart/2005/8/layout/vList2"/>
    <dgm:cxn modelId="{75477FFD-83B2-344C-92A6-86C332CF0BD2}" type="presParOf" srcId="{F0DF6B2B-E02C-FC48-AE5A-1CFF7F5CA98F}" destId="{A6413721-837B-AE43-AB33-A865DE50CBFD}" srcOrd="5" destOrd="0" presId="urn:microsoft.com/office/officeart/2005/8/layout/vList2"/>
    <dgm:cxn modelId="{71C6316B-3ECE-AD44-85E1-76C3F5D4DC06}" type="presParOf" srcId="{F0DF6B2B-E02C-FC48-AE5A-1CFF7F5CA98F}" destId="{351A0476-9385-EE4A-99A9-D68759A1CAA3}"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EB0461-3757-487B-A104-421D30EC5690}" type="doc">
      <dgm:prSet loTypeId="urn:microsoft.com/office/officeart/2005/8/layout/hierarchy1" loCatId="hierarchy" qsTypeId="urn:microsoft.com/office/officeart/2005/8/quickstyle/simple4" qsCatId="simple" csTypeId="urn:microsoft.com/office/officeart/2005/8/colors/colorful5" csCatId="colorful" phldr="1"/>
      <dgm:spPr/>
      <dgm:t>
        <a:bodyPr/>
        <a:lstStyle/>
        <a:p>
          <a:endParaRPr lang="en-US"/>
        </a:p>
      </dgm:t>
    </dgm:pt>
    <dgm:pt modelId="{34ECC570-55E4-4E40-9EC9-51D248F21B69}">
      <dgm:prSet/>
      <dgm:spPr/>
      <dgm:t>
        <a:bodyPr/>
        <a:lstStyle/>
        <a:p>
          <a:r>
            <a:rPr lang="en-US" b="1" dirty="0"/>
            <a:t>Outcomes</a:t>
          </a:r>
        </a:p>
      </dgm:t>
    </dgm:pt>
    <dgm:pt modelId="{D0D6E14B-6B0A-4E07-94F0-FD4E4CF9480B}" type="parTrans" cxnId="{E0D610D7-78E2-42B0-A9F9-011B0130B62F}">
      <dgm:prSet/>
      <dgm:spPr/>
      <dgm:t>
        <a:bodyPr/>
        <a:lstStyle/>
        <a:p>
          <a:endParaRPr lang="en-US"/>
        </a:p>
      </dgm:t>
    </dgm:pt>
    <dgm:pt modelId="{0B3A96AA-12D4-47D9-85AC-BE1CFB21EAFB}" type="sibTrans" cxnId="{E0D610D7-78E2-42B0-A9F9-011B0130B62F}">
      <dgm:prSet/>
      <dgm:spPr/>
      <dgm:t>
        <a:bodyPr/>
        <a:lstStyle/>
        <a:p>
          <a:endParaRPr lang="en-US"/>
        </a:p>
      </dgm:t>
    </dgm:pt>
    <dgm:pt modelId="{777214FF-E9E2-455A-B03D-F835688439D4}">
      <dgm:prSet/>
      <dgm:spPr/>
      <dgm:t>
        <a:bodyPr/>
        <a:lstStyle/>
        <a:p>
          <a:r>
            <a:rPr lang="en-US" b="1" dirty="0"/>
            <a:t>Skills in working with ethnicity within clinical practice </a:t>
          </a:r>
          <a:endParaRPr lang="en-US" dirty="0"/>
        </a:p>
      </dgm:t>
    </dgm:pt>
    <dgm:pt modelId="{C969DD95-FCC5-4BC8-84FA-C286CCA23C3B}" type="parTrans" cxnId="{A7D35BB2-E3D7-415F-A48C-8250BAD078A8}">
      <dgm:prSet/>
      <dgm:spPr/>
      <dgm:t>
        <a:bodyPr/>
        <a:lstStyle/>
        <a:p>
          <a:endParaRPr lang="en-US"/>
        </a:p>
      </dgm:t>
    </dgm:pt>
    <dgm:pt modelId="{85233E16-8BED-4170-B924-D95D1F357067}" type="sibTrans" cxnId="{A7D35BB2-E3D7-415F-A48C-8250BAD078A8}">
      <dgm:prSet/>
      <dgm:spPr/>
      <dgm:t>
        <a:bodyPr/>
        <a:lstStyle/>
        <a:p>
          <a:endParaRPr lang="en-US"/>
        </a:p>
      </dgm:t>
    </dgm:pt>
    <dgm:pt modelId="{E63E13C3-112F-4F79-8850-5D0A8F96EE7F}">
      <dgm:prSet/>
      <dgm:spPr/>
      <dgm:t>
        <a:bodyPr/>
        <a:lstStyle/>
        <a:p>
          <a:r>
            <a:rPr lang="en-US" b="1" dirty="0"/>
            <a:t>Ethnic identity Development </a:t>
          </a:r>
          <a:endParaRPr lang="en-US" dirty="0"/>
        </a:p>
      </dgm:t>
    </dgm:pt>
    <dgm:pt modelId="{C863D91A-4285-4CB6-8AF9-FFF5E1E7364B}" type="parTrans" cxnId="{68856A36-384C-490E-ABC7-B9236A3F7B7D}">
      <dgm:prSet/>
      <dgm:spPr/>
      <dgm:t>
        <a:bodyPr/>
        <a:lstStyle/>
        <a:p>
          <a:endParaRPr lang="en-US"/>
        </a:p>
      </dgm:t>
    </dgm:pt>
    <dgm:pt modelId="{80542B13-720A-4DC3-BD86-C9A84EB0EA43}" type="sibTrans" cxnId="{68856A36-384C-490E-ABC7-B9236A3F7B7D}">
      <dgm:prSet/>
      <dgm:spPr/>
      <dgm:t>
        <a:bodyPr/>
        <a:lstStyle/>
        <a:p>
          <a:endParaRPr lang="en-US"/>
        </a:p>
      </dgm:t>
    </dgm:pt>
    <dgm:pt modelId="{505193CA-48A6-43F8-8363-3B202D5039F8}">
      <dgm:prSet/>
      <dgm:spPr/>
      <dgm:t>
        <a:bodyPr/>
        <a:lstStyle/>
        <a:p>
          <a:r>
            <a:rPr lang="en-US" b="1" dirty="0"/>
            <a:t>Wellbeing</a:t>
          </a:r>
          <a:endParaRPr lang="en-US" dirty="0"/>
        </a:p>
      </dgm:t>
    </dgm:pt>
    <dgm:pt modelId="{F11C0F1D-D3EA-4F65-8310-6C3AC01D0B19}" type="parTrans" cxnId="{674356BF-BF10-4588-B47C-FB5B47DC20E3}">
      <dgm:prSet/>
      <dgm:spPr/>
      <dgm:t>
        <a:bodyPr/>
        <a:lstStyle/>
        <a:p>
          <a:endParaRPr lang="en-US"/>
        </a:p>
      </dgm:t>
    </dgm:pt>
    <dgm:pt modelId="{033E6611-9E7D-411C-A2E1-0257041F70B2}" type="sibTrans" cxnId="{674356BF-BF10-4588-B47C-FB5B47DC20E3}">
      <dgm:prSet/>
      <dgm:spPr/>
      <dgm:t>
        <a:bodyPr/>
        <a:lstStyle/>
        <a:p>
          <a:endParaRPr lang="en-US"/>
        </a:p>
      </dgm:t>
    </dgm:pt>
    <dgm:pt modelId="{4B2F8845-6DE3-7A40-A802-9596E5F009BE}" type="pres">
      <dgm:prSet presAssocID="{AAEB0461-3757-487B-A104-421D30EC5690}" presName="hierChild1" presStyleCnt="0">
        <dgm:presLayoutVars>
          <dgm:chPref val="1"/>
          <dgm:dir/>
          <dgm:animOne val="branch"/>
          <dgm:animLvl val="lvl"/>
          <dgm:resizeHandles/>
        </dgm:presLayoutVars>
      </dgm:prSet>
      <dgm:spPr/>
    </dgm:pt>
    <dgm:pt modelId="{02BDF62E-4CAC-D946-81FA-CFC673439B75}" type="pres">
      <dgm:prSet presAssocID="{34ECC570-55E4-4E40-9EC9-51D248F21B69}" presName="hierRoot1" presStyleCnt="0"/>
      <dgm:spPr/>
    </dgm:pt>
    <dgm:pt modelId="{4B809A07-FF3A-444D-884D-FA5BEFB10B04}" type="pres">
      <dgm:prSet presAssocID="{34ECC570-55E4-4E40-9EC9-51D248F21B69}" presName="composite" presStyleCnt="0"/>
      <dgm:spPr/>
    </dgm:pt>
    <dgm:pt modelId="{31CB4921-FD4F-CF4E-AAF3-7F9392429F5D}" type="pres">
      <dgm:prSet presAssocID="{34ECC570-55E4-4E40-9EC9-51D248F21B69}" presName="background" presStyleLbl="node0" presStyleIdx="0" presStyleCnt="1"/>
      <dgm:spPr/>
    </dgm:pt>
    <dgm:pt modelId="{665D03DC-6C81-FD41-9841-F888E84712FF}" type="pres">
      <dgm:prSet presAssocID="{34ECC570-55E4-4E40-9EC9-51D248F21B69}" presName="text" presStyleLbl="fgAcc0" presStyleIdx="0" presStyleCnt="1">
        <dgm:presLayoutVars>
          <dgm:chPref val="3"/>
        </dgm:presLayoutVars>
      </dgm:prSet>
      <dgm:spPr/>
    </dgm:pt>
    <dgm:pt modelId="{CE979375-8AAE-D44E-898B-6718566C3E8B}" type="pres">
      <dgm:prSet presAssocID="{34ECC570-55E4-4E40-9EC9-51D248F21B69}" presName="hierChild2" presStyleCnt="0"/>
      <dgm:spPr/>
    </dgm:pt>
    <dgm:pt modelId="{B868249E-6178-C14D-8EAC-DC823D009436}" type="pres">
      <dgm:prSet presAssocID="{C969DD95-FCC5-4BC8-84FA-C286CCA23C3B}" presName="Name10" presStyleLbl="parChTrans1D2" presStyleIdx="0" presStyleCnt="3"/>
      <dgm:spPr/>
    </dgm:pt>
    <dgm:pt modelId="{51553DFC-2AEB-454E-9BA1-D7D32C1B2452}" type="pres">
      <dgm:prSet presAssocID="{777214FF-E9E2-455A-B03D-F835688439D4}" presName="hierRoot2" presStyleCnt="0"/>
      <dgm:spPr/>
    </dgm:pt>
    <dgm:pt modelId="{F1461448-84E2-844C-975E-615DC4CF599B}" type="pres">
      <dgm:prSet presAssocID="{777214FF-E9E2-455A-B03D-F835688439D4}" presName="composite2" presStyleCnt="0"/>
      <dgm:spPr/>
    </dgm:pt>
    <dgm:pt modelId="{BF2FAD12-E090-9149-BBF2-A8EB75D6C292}" type="pres">
      <dgm:prSet presAssocID="{777214FF-E9E2-455A-B03D-F835688439D4}" presName="background2" presStyleLbl="node2" presStyleIdx="0" presStyleCnt="3"/>
      <dgm:spPr/>
    </dgm:pt>
    <dgm:pt modelId="{3F1220B6-55DC-5C42-83E2-E8C228A74309}" type="pres">
      <dgm:prSet presAssocID="{777214FF-E9E2-455A-B03D-F835688439D4}" presName="text2" presStyleLbl="fgAcc2" presStyleIdx="0" presStyleCnt="3">
        <dgm:presLayoutVars>
          <dgm:chPref val="3"/>
        </dgm:presLayoutVars>
      </dgm:prSet>
      <dgm:spPr/>
    </dgm:pt>
    <dgm:pt modelId="{3A409BE1-6E9A-7E45-9266-BC3805B6EB98}" type="pres">
      <dgm:prSet presAssocID="{777214FF-E9E2-455A-B03D-F835688439D4}" presName="hierChild3" presStyleCnt="0"/>
      <dgm:spPr/>
    </dgm:pt>
    <dgm:pt modelId="{1D5A506A-637A-6440-BE84-73B48F8FE196}" type="pres">
      <dgm:prSet presAssocID="{C863D91A-4285-4CB6-8AF9-FFF5E1E7364B}" presName="Name10" presStyleLbl="parChTrans1D2" presStyleIdx="1" presStyleCnt="3"/>
      <dgm:spPr/>
    </dgm:pt>
    <dgm:pt modelId="{572AB3DA-C528-3345-BDDC-E6A416B16C06}" type="pres">
      <dgm:prSet presAssocID="{E63E13C3-112F-4F79-8850-5D0A8F96EE7F}" presName="hierRoot2" presStyleCnt="0"/>
      <dgm:spPr/>
    </dgm:pt>
    <dgm:pt modelId="{36227F5D-C1A7-1E4E-B61A-7295A7903FBC}" type="pres">
      <dgm:prSet presAssocID="{E63E13C3-112F-4F79-8850-5D0A8F96EE7F}" presName="composite2" presStyleCnt="0"/>
      <dgm:spPr/>
    </dgm:pt>
    <dgm:pt modelId="{0C87D0B8-F98C-AF40-91E2-B50DE38E7A40}" type="pres">
      <dgm:prSet presAssocID="{E63E13C3-112F-4F79-8850-5D0A8F96EE7F}" presName="background2" presStyleLbl="node2" presStyleIdx="1" presStyleCnt="3"/>
      <dgm:spPr/>
    </dgm:pt>
    <dgm:pt modelId="{DB6AC5DE-58FA-584E-BDBD-D00A477381CF}" type="pres">
      <dgm:prSet presAssocID="{E63E13C3-112F-4F79-8850-5D0A8F96EE7F}" presName="text2" presStyleLbl="fgAcc2" presStyleIdx="1" presStyleCnt="3">
        <dgm:presLayoutVars>
          <dgm:chPref val="3"/>
        </dgm:presLayoutVars>
      </dgm:prSet>
      <dgm:spPr/>
    </dgm:pt>
    <dgm:pt modelId="{844E9500-ACCE-8847-8458-7FEC42E0B5C7}" type="pres">
      <dgm:prSet presAssocID="{E63E13C3-112F-4F79-8850-5D0A8F96EE7F}" presName="hierChild3" presStyleCnt="0"/>
      <dgm:spPr/>
    </dgm:pt>
    <dgm:pt modelId="{3C266373-64B1-2D46-9749-D6DEBAA5A6D6}" type="pres">
      <dgm:prSet presAssocID="{F11C0F1D-D3EA-4F65-8310-6C3AC01D0B19}" presName="Name10" presStyleLbl="parChTrans1D2" presStyleIdx="2" presStyleCnt="3"/>
      <dgm:spPr/>
    </dgm:pt>
    <dgm:pt modelId="{D318FE9C-F235-2D47-BC77-E0A7EC0619F6}" type="pres">
      <dgm:prSet presAssocID="{505193CA-48A6-43F8-8363-3B202D5039F8}" presName="hierRoot2" presStyleCnt="0"/>
      <dgm:spPr/>
    </dgm:pt>
    <dgm:pt modelId="{AEF04433-5863-DB46-A621-5AD00DB509B9}" type="pres">
      <dgm:prSet presAssocID="{505193CA-48A6-43F8-8363-3B202D5039F8}" presName="composite2" presStyleCnt="0"/>
      <dgm:spPr/>
    </dgm:pt>
    <dgm:pt modelId="{B7A0C689-AA96-0147-BAFD-4ACC79093143}" type="pres">
      <dgm:prSet presAssocID="{505193CA-48A6-43F8-8363-3B202D5039F8}" presName="background2" presStyleLbl="node2" presStyleIdx="2" presStyleCnt="3"/>
      <dgm:spPr/>
    </dgm:pt>
    <dgm:pt modelId="{A239E002-CA0F-E640-8246-95B7EC5B5427}" type="pres">
      <dgm:prSet presAssocID="{505193CA-48A6-43F8-8363-3B202D5039F8}" presName="text2" presStyleLbl="fgAcc2" presStyleIdx="2" presStyleCnt="3">
        <dgm:presLayoutVars>
          <dgm:chPref val="3"/>
        </dgm:presLayoutVars>
      </dgm:prSet>
      <dgm:spPr/>
    </dgm:pt>
    <dgm:pt modelId="{9B420430-107C-274E-80F2-FCFC1667E119}" type="pres">
      <dgm:prSet presAssocID="{505193CA-48A6-43F8-8363-3B202D5039F8}" presName="hierChild3" presStyleCnt="0"/>
      <dgm:spPr/>
    </dgm:pt>
  </dgm:ptLst>
  <dgm:cxnLst>
    <dgm:cxn modelId="{AAADD20F-AE19-ED4D-BF99-87DCDD2EDF3E}" type="presOf" srcId="{C969DD95-FCC5-4BC8-84FA-C286CCA23C3B}" destId="{B868249E-6178-C14D-8EAC-DC823D009436}" srcOrd="0" destOrd="0" presId="urn:microsoft.com/office/officeart/2005/8/layout/hierarchy1"/>
    <dgm:cxn modelId="{B35E7213-34C9-1342-AB68-C194C73D59EA}" type="presOf" srcId="{505193CA-48A6-43F8-8363-3B202D5039F8}" destId="{A239E002-CA0F-E640-8246-95B7EC5B5427}" srcOrd="0" destOrd="0" presId="urn:microsoft.com/office/officeart/2005/8/layout/hierarchy1"/>
    <dgm:cxn modelId="{C72C3025-3C82-894A-82D0-324E87EEE880}" type="presOf" srcId="{F11C0F1D-D3EA-4F65-8310-6C3AC01D0B19}" destId="{3C266373-64B1-2D46-9749-D6DEBAA5A6D6}" srcOrd="0" destOrd="0" presId="urn:microsoft.com/office/officeart/2005/8/layout/hierarchy1"/>
    <dgm:cxn modelId="{68856A36-384C-490E-ABC7-B9236A3F7B7D}" srcId="{34ECC570-55E4-4E40-9EC9-51D248F21B69}" destId="{E63E13C3-112F-4F79-8850-5D0A8F96EE7F}" srcOrd="1" destOrd="0" parTransId="{C863D91A-4285-4CB6-8AF9-FFF5E1E7364B}" sibTransId="{80542B13-720A-4DC3-BD86-C9A84EB0EA43}"/>
    <dgm:cxn modelId="{270D0E47-BD9E-694A-A3E5-F47E1A802E3B}" type="presOf" srcId="{C863D91A-4285-4CB6-8AF9-FFF5E1E7364B}" destId="{1D5A506A-637A-6440-BE84-73B48F8FE196}" srcOrd="0" destOrd="0" presId="urn:microsoft.com/office/officeart/2005/8/layout/hierarchy1"/>
    <dgm:cxn modelId="{61B15C93-F3E6-0447-B281-B164201D492C}" type="presOf" srcId="{E63E13C3-112F-4F79-8850-5D0A8F96EE7F}" destId="{DB6AC5DE-58FA-584E-BDBD-D00A477381CF}" srcOrd="0" destOrd="0" presId="urn:microsoft.com/office/officeart/2005/8/layout/hierarchy1"/>
    <dgm:cxn modelId="{A7D35BB2-E3D7-415F-A48C-8250BAD078A8}" srcId="{34ECC570-55E4-4E40-9EC9-51D248F21B69}" destId="{777214FF-E9E2-455A-B03D-F835688439D4}" srcOrd="0" destOrd="0" parTransId="{C969DD95-FCC5-4BC8-84FA-C286CCA23C3B}" sibTransId="{85233E16-8BED-4170-B924-D95D1F357067}"/>
    <dgm:cxn modelId="{674356BF-BF10-4588-B47C-FB5B47DC20E3}" srcId="{34ECC570-55E4-4E40-9EC9-51D248F21B69}" destId="{505193CA-48A6-43F8-8363-3B202D5039F8}" srcOrd="2" destOrd="0" parTransId="{F11C0F1D-D3EA-4F65-8310-6C3AC01D0B19}" sibTransId="{033E6611-9E7D-411C-A2E1-0257041F70B2}"/>
    <dgm:cxn modelId="{DE9FADC9-BF8B-984C-89FC-F2D0C3775024}" type="presOf" srcId="{777214FF-E9E2-455A-B03D-F835688439D4}" destId="{3F1220B6-55DC-5C42-83E2-E8C228A74309}" srcOrd="0" destOrd="0" presId="urn:microsoft.com/office/officeart/2005/8/layout/hierarchy1"/>
    <dgm:cxn modelId="{F7B0B8C9-9E8E-0C48-A2FB-3BE45120D7F3}" type="presOf" srcId="{AAEB0461-3757-487B-A104-421D30EC5690}" destId="{4B2F8845-6DE3-7A40-A802-9596E5F009BE}" srcOrd="0" destOrd="0" presId="urn:microsoft.com/office/officeart/2005/8/layout/hierarchy1"/>
    <dgm:cxn modelId="{E0D610D7-78E2-42B0-A9F9-011B0130B62F}" srcId="{AAEB0461-3757-487B-A104-421D30EC5690}" destId="{34ECC570-55E4-4E40-9EC9-51D248F21B69}" srcOrd="0" destOrd="0" parTransId="{D0D6E14B-6B0A-4E07-94F0-FD4E4CF9480B}" sibTransId="{0B3A96AA-12D4-47D9-85AC-BE1CFB21EAFB}"/>
    <dgm:cxn modelId="{EF0AB7EA-DFB1-E646-83F1-96565B2107DE}" type="presOf" srcId="{34ECC570-55E4-4E40-9EC9-51D248F21B69}" destId="{665D03DC-6C81-FD41-9841-F888E84712FF}" srcOrd="0" destOrd="0" presId="urn:microsoft.com/office/officeart/2005/8/layout/hierarchy1"/>
    <dgm:cxn modelId="{D4A9427C-05D4-BB48-AA8E-4BC6F5D0D2C0}" type="presParOf" srcId="{4B2F8845-6DE3-7A40-A802-9596E5F009BE}" destId="{02BDF62E-4CAC-D946-81FA-CFC673439B75}" srcOrd="0" destOrd="0" presId="urn:microsoft.com/office/officeart/2005/8/layout/hierarchy1"/>
    <dgm:cxn modelId="{4BA25C80-AF74-DD41-9F63-BEC80848B900}" type="presParOf" srcId="{02BDF62E-4CAC-D946-81FA-CFC673439B75}" destId="{4B809A07-FF3A-444D-884D-FA5BEFB10B04}" srcOrd="0" destOrd="0" presId="urn:microsoft.com/office/officeart/2005/8/layout/hierarchy1"/>
    <dgm:cxn modelId="{77578A48-E3EC-9646-9740-DA9626594323}" type="presParOf" srcId="{4B809A07-FF3A-444D-884D-FA5BEFB10B04}" destId="{31CB4921-FD4F-CF4E-AAF3-7F9392429F5D}" srcOrd="0" destOrd="0" presId="urn:microsoft.com/office/officeart/2005/8/layout/hierarchy1"/>
    <dgm:cxn modelId="{B7A7EB7C-0898-984E-97C2-D4DF8F237B2D}" type="presParOf" srcId="{4B809A07-FF3A-444D-884D-FA5BEFB10B04}" destId="{665D03DC-6C81-FD41-9841-F888E84712FF}" srcOrd="1" destOrd="0" presId="urn:microsoft.com/office/officeart/2005/8/layout/hierarchy1"/>
    <dgm:cxn modelId="{CECE81D3-E7A4-6643-9D16-52F7A993A8B0}" type="presParOf" srcId="{02BDF62E-4CAC-D946-81FA-CFC673439B75}" destId="{CE979375-8AAE-D44E-898B-6718566C3E8B}" srcOrd="1" destOrd="0" presId="urn:microsoft.com/office/officeart/2005/8/layout/hierarchy1"/>
    <dgm:cxn modelId="{EAB991AC-CF56-A94C-A04D-59C45C86E28E}" type="presParOf" srcId="{CE979375-8AAE-D44E-898B-6718566C3E8B}" destId="{B868249E-6178-C14D-8EAC-DC823D009436}" srcOrd="0" destOrd="0" presId="urn:microsoft.com/office/officeart/2005/8/layout/hierarchy1"/>
    <dgm:cxn modelId="{2FAEB0E0-3219-5940-BA78-F1B02338E1BF}" type="presParOf" srcId="{CE979375-8AAE-D44E-898B-6718566C3E8B}" destId="{51553DFC-2AEB-454E-9BA1-D7D32C1B2452}" srcOrd="1" destOrd="0" presId="urn:microsoft.com/office/officeart/2005/8/layout/hierarchy1"/>
    <dgm:cxn modelId="{ECF2B9B5-31BB-3541-A394-61D20CDE8EC3}" type="presParOf" srcId="{51553DFC-2AEB-454E-9BA1-D7D32C1B2452}" destId="{F1461448-84E2-844C-975E-615DC4CF599B}" srcOrd="0" destOrd="0" presId="urn:microsoft.com/office/officeart/2005/8/layout/hierarchy1"/>
    <dgm:cxn modelId="{FD828E8F-7FE1-984D-85BE-CB692EA3E0F7}" type="presParOf" srcId="{F1461448-84E2-844C-975E-615DC4CF599B}" destId="{BF2FAD12-E090-9149-BBF2-A8EB75D6C292}" srcOrd="0" destOrd="0" presId="urn:microsoft.com/office/officeart/2005/8/layout/hierarchy1"/>
    <dgm:cxn modelId="{20D6E829-9681-E949-8D0B-77AD545A0F4E}" type="presParOf" srcId="{F1461448-84E2-844C-975E-615DC4CF599B}" destId="{3F1220B6-55DC-5C42-83E2-E8C228A74309}" srcOrd="1" destOrd="0" presId="urn:microsoft.com/office/officeart/2005/8/layout/hierarchy1"/>
    <dgm:cxn modelId="{5461112E-8735-7943-9260-A8304D223686}" type="presParOf" srcId="{51553DFC-2AEB-454E-9BA1-D7D32C1B2452}" destId="{3A409BE1-6E9A-7E45-9266-BC3805B6EB98}" srcOrd="1" destOrd="0" presId="urn:microsoft.com/office/officeart/2005/8/layout/hierarchy1"/>
    <dgm:cxn modelId="{EE06945F-45DB-AE4B-ACCC-A25F187A2336}" type="presParOf" srcId="{CE979375-8AAE-D44E-898B-6718566C3E8B}" destId="{1D5A506A-637A-6440-BE84-73B48F8FE196}" srcOrd="2" destOrd="0" presId="urn:microsoft.com/office/officeart/2005/8/layout/hierarchy1"/>
    <dgm:cxn modelId="{D987888D-A84C-0745-8E5E-63F7832B08B3}" type="presParOf" srcId="{CE979375-8AAE-D44E-898B-6718566C3E8B}" destId="{572AB3DA-C528-3345-BDDC-E6A416B16C06}" srcOrd="3" destOrd="0" presId="urn:microsoft.com/office/officeart/2005/8/layout/hierarchy1"/>
    <dgm:cxn modelId="{32114EE6-5172-E240-8C1E-61049732B059}" type="presParOf" srcId="{572AB3DA-C528-3345-BDDC-E6A416B16C06}" destId="{36227F5D-C1A7-1E4E-B61A-7295A7903FBC}" srcOrd="0" destOrd="0" presId="urn:microsoft.com/office/officeart/2005/8/layout/hierarchy1"/>
    <dgm:cxn modelId="{F3A9187D-D727-D746-923C-5EBEC57EA25F}" type="presParOf" srcId="{36227F5D-C1A7-1E4E-B61A-7295A7903FBC}" destId="{0C87D0B8-F98C-AF40-91E2-B50DE38E7A40}" srcOrd="0" destOrd="0" presId="urn:microsoft.com/office/officeart/2005/8/layout/hierarchy1"/>
    <dgm:cxn modelId="{6B0B27D0-C611-3A43-B754-AFFEB6D31832}" type="presParOf" srcId="{36227F5D-C1A7-1E4E-B61A-7295A7903FBC}" destId="{DB6AC5DE-58FA-584E-BDBD-D00A477381CF}" srcOrd="1" destOrd="0" presId="urn:microsoft.com/office/officeart/2005/8/layout/hierarchy1"/>
    <dgm:cxn modelId="{0113D6EE-7409-F34F-BB5E-934364BE0A7D}" type="presParOf" srcId="{572AB3DA-C528-3345-BDDC-E6A416B16C06}" destId="{844E9500-ACCE-8847-8458-7FEC42E0B5C7}" srcOrd="1" destOrd="0" presId="urn:microsoft.com/office/officeart/2005/8/layout/hierarchy1"/>
    <dgm:cxn modelId="{50C0028B-5AE8-0C40-A89E-F48254B907C0}" type="presParOf" srcId="{CE979375-8AAE-D44E-898B-6718566C3E8B}" destId="{3C266373-64B1-2D46-9749-D6DEBAA5A6D6}" srcOrd="4" destOrd="0" presId="urn:microsoft.com/office/officeart/2005/8/layout/hierarchy1"/>
    <dgm:cxn modelId="{738BE8D8-A8F2-154D-99C8-CECC5970D654}" type="presParOf" srcId="{CE979375-8AAE-D44E-898B-6718566C3E8B}" destId="{D318FE9C-F235-2D47-BC77-E0A7EC0619F6}" srcOrd="5" destOrd="0" presId="urn:microsoft.com/office/officeart/2005/8/layout/hierarchy1"/>
    <dgm:cxn modelId="{892BFE7D-772B-B74B-B62A-1237F4E63D6A}" type="presParOf" srcId="{D318FE9C-F235-2D47-BC77-E0A7EC0619F6}" destId="{AEF04433-5863-DB46-A621-5AD00DB509B9}" srcOrd="0" destOrd="0" presId="urn:microsoft.com/office/officeart/2005/8/layout/hierarchy1"/>
    <dgm:cxn modelId="{076F75AE-AC38-1645-B7B5-4D871A3C3BFC}" type="presParOf" srcId="{AEF04433-5863-DB46-A621-5AD00DB509B9}" destId="{B7A0C689-AA96-0147-BAFD-4ACC79093143}" srcOrd="0" destOrd="0" presId="urn:microsoft.com/office/officeart/2005/8/layout/hierarchy1"/>
    <dgm:cxn modelId="{4E3E73F3-6153-D149-98BF-A592BBA66975}" type="presParOf" srcId="{AEF04433-5863-DB46-A621-5AD00DB509B9}" destId="{A239E002-CA0F-E640-8246-95B7EC5B5427}" srcOrd="1" destOrd="0" presId="urn:microsoft.com/office/officeart/2005/8/layout/hierarchy1"/>
    <dgm:cxn modelId="{2B9779C3-71FE-5D48-9115-EDD81932EDAC}" type="presParOf" srcId="{D318FE9C-F235-2D47-BC77-E0A7EC0619F6}" destId="{9B420430-107C-274E-80F2-FCFC1667E11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11B744-8B76-6040-A2F7-C2D8F697F6F5}"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GB"/>
        </a:p>
      </dgm:t>
    </dgm:pt>
    <dgm:pt modelId="{430E9FF2-58A5-4046-A685-D4AAB9294B4A}">
      <dgm:prSet phldrT="[Text]" custT="1"/>
      <dgm:spPr>
        <a:solidFill>
          <a:schemeClr val="accent4"/>
        </a:solidFill>
      </dgm:spPr>
      <dgm:t>
        <a:bodyPr/>
        <a:lstStyle/>
        <a:p>
          <a:r>
            <a:rPr lang="en-GB" sz="1800" dirty="0"/>
            <a:t>Significant improvement in skills related to exploring and addressing similarities and differences in ethnicity with service users</a:t>
          </a:r>
        </a:p>
      </dgm:t>
    </dgm:pt>
    <dgm:pt modelId="{57CDCC85-4329-FE4A-8E31-6D58F6122344}" type="parTrans" cxnId="{6AC614C4-77AE-4B48-8672-B01C3A1B23DB}">
      <dgm:prSet/>
      <dgm:spPr/>
      <dgm:t>
        <a:bodyPr/>
        <a:lstStyle/>
        <a:p>
          <a:endParaRPr lang="en-GB"/>
        </a:p>
      </dgm:t>
    </dgm:pt>
    <dgm:pt modelId="{4906F781-2C78-B648-A147-9AFC3F192069}" type="sibTrans" cxnId="{6AC614C4-77AE-4B48-8672-B01C3A1B23DB}">
      <dgm:prSet/>
      <dgm:spPr/>
      <dgm:t>
        <a:bodyPr/>
        <a:lstStyle/>
        <a:p>
          <a:endParaRPr lang="en-GB"/>
        </a:p>
      </dgm:t>
    </dgm:pt>
    <dgm:pt modelId="{B9C82DE6-478A-AB42-9AE6-86C2DD780A9C}">
      <dgm:prSet phldrT="[Text]" custT="1"/>
      <dgm:spPr>
        <a:solidFill>
          <a:schemeClr val="accent4"/>
        </a:solidFill>
      </dgm:spPr>
      <dgm:t>
        <a:bodyPr/>
        <a:lstStyle/>
        <a:p>
          <a:r>
            <a:rPr lang="en-GB" sz="2000" dirty="0"/>
            <a:t>Overall increases in mean scores and upward trends during SP/SR</a:t>
          </a:r>
        </a:p>
      </dgm:t>
    </dgm:pt>
    <dgm:pt modelId="{03F4B9C7-044B-DA47-A73B-E1CE51CA92CB}" type="parTrans" cxnId="{C8DE5AC9-21DA-DB43-AC23-5117D65A2049}">
      <dgm:prSet/>
      <dgm:spPr/>
      <dgm:t>
        <a:bodyPr/>
        <a:lstStyle/>
        <a:p>
          <a:endParaRPr lang="en-GB"/>
        </a:p>
      </dgm:t>
    </dgm:pt>
    <dgm:pt modelId="{29ED26CF-7194-6A42-8336-2B8265D7F08E}" type="sibTrans" cxnId="{C8DE5AC9-21DA-DB43-AC23-5117D65A2049}">
      <dgm:prSet/>
      <dgm:spPr/>
      <dgm:t>
        <a:bodyPr/>
        <a:lstStyle/>
        <a:p>
          <a:endParaRPr lang="en-GB"/>
        </a:p>
      </dgm:t>
    </dgm:pt>
    <dgm:pt modelId="{D6AD5B35-6C8E-5741-A850-81885CDC2A3D}">
      <dgm:prSet phldrT="[Text]" custT="1"/>
      <dgm:spPr>
        <a:solidFill>
          <a:schemeClr val="accent4"/>
        </a:solidFill>
      </dgm:spPr>
      <dgm:t>
        <a:bodyPr/>
        <a:lstStyle/>
        <a:p>
          <a:r>
            <a:rPr lang="en-GB" sz="2000" dirty="0"/>
            <a:t>Differential impacts and levels of benefit for different people</a:t>
          </a:r>
        </a:p>
      </dgm:t>
    </dgm:pt>
    <dgm:pt modelId="{7C69B102-2AED-824D-97BF-251180573954}" type="parTrans" cxnId="{2A8276D9-FF7C-4F42-9E02-CF68DD37E592}">
      <dgm:prSet/>
      <dgm:spPr/>
      <dgm:t>
        <a:bodyPr/>
        <a:lstStyle/>
        <a:p>
          <a:endParaRPr lang="en-GB"/>
        </a:p>
      </dgm:t>
    </dgm:pt>
    <dgm:pt modelId="{9AB6D2CF-EE3E-3D44-B175-CABAFCDA4A1D}" type="sibTrans" cxnId="{2A8276D9-FF7C-4F42-9E02-CF68DD37E592}">
      <dgm:prSet/>
      <dgm:spPr/>
      <dgm:t>
        <a:bodyPr/>
        <a:lstStyle/>
        <a:p>
          <a:endParaRPr lang="en-GB"/>
        </a:p>
      </dgm:t>
    </dgm:pt>
    <dgm:pt modelId="{86BFE4EF-67B0-7146-A4DB-433E93A854CC}">
      <dgm:prSet phldrT="[Text]" custT="1"/>
      <dgm:spPr>
        <a:solidFill>
          <a:schemeClr val="accent4"/>
        </a:solidFill>
      </dgm:spPr>
      <dgm:t>
        <a:bodyPr/>
        <a:lstStyle/>
        <a:p>
          <a:r>
            <a:rPr lang="en-GB" sz="2000" dirty="0"/>
            <a:t>Level of experience</a:t>
          </a:r>
        </a:p>
      </dgm:t>
    </dgm:pt>
    <dgm:pt modelId="{FB272F33-9838-AE4D-9D8C-01072F1ADA35}" type="parTrans" cxnId="{B74CB12E-60AF-1844-9D91-9C41F761A69D}">
      <dgm:prSet/>
      <dgm:spPr/>
      <dgm:t>
        <a:bodyPr/>
        <a:lstStyle/>
        <a:p>
          <a:endParaRPr lang="en-GB"/>
        </a:p>
      </dgm:t>
    </dgm:pt>
    <dgm:pt modelId="{72D2B526-030A-F84F-BE12-459818864733}" type="sibTrans" cxnId="{B74CB12E-60AF-1844-9D91-9C41F761A69D}">
      <dgm:prSet/>
      <dgm:spPr/>
      <dgm:t>
        <a:bodyPr/>
        <a:lstStyle/>
        <a:p>
          <a:endParaRPr lang="en-GB"/>
        </a:p>
      </dgm:t>
    </dgm:pt>
    <dgm:pt modelId="{6C6AB47B-CEC7-1646-915F-C8A7B3322679}">
      <dgm:prSet custT="1"/>
      <dgm:spPr>
        <a:solidFill>
          <a:schemeClr val="accent4"/>
        </a:solidFill>
      </dgm:spPr>
      <dgm:t>
        <a:bodyPr/>
        <a:lstStyle/>
        <a:p>
          <a:r>
            <a:rPr lang="en-GB" sz="2000" dirty="0"/>
            <a:t>Mixed findings during follow up </a:t>
          </a:r>
        </a:p>
      </dgm:t>
    </dgm:pt>
    <dgm:pt modelId="{FD37FBDE-9A26-F54B-8C5D-7BD3FE8119CF}" type="parTrans" cxnId="{8AD53CC1-EE81-9649-90C1-634BD42C9045}">
      <dgm:prSet/>
      <dgm:spPr/>
      <dgm:t>
        <a:bodyPr/>
        <a:lstStyle/>
        <a:p>
          <a:endParaRPr lang="en-GB"/>
        </a:p>
      </dgm:t>
    </dgm:pt>
    <dgm:pt modelId="{B9EFA277-0330-9B45-B0FB-840C02133D06}" type="sibTrans" cxnId="{8AD53CC1-EE81-9649-90C1-634BD42C9045}">
      <dgm:prSet/>
      <dgm:spPr/>
      <dgm:t>
        <a:bodyPr/>
        <a:lstStyle/>
        <a:p>
          <a:endParaRPr lang="en-GB"/>
        </a:p>
      </dgm:t>
    </dgm:pt>
    <dgm:pt modelId="{D46FAA62-2936-154A-9433-7D1774538501}" type="pres">
      <dgm:prSet presAssocID="{4311B744-8B76-6040-A2F7-C2D8F697F6F5}" presName="diagram" presStyleCnt="0">
        <dgm:presLayoutVars>
          <dgm:dir/>
          <dgm:resizeHandles val="exact"/>
        </dgm:presLayoutVars>
      </dgm:prSet>
      <dgm:spPr/>
    </dgm:pt>
    <dgm:pt modelId="{92E9AD08-0C4E-424F-AF5F-C01D0E44CCC0}" type="pres">
      <dgm:prSet presAssocID="{B9C82DE6-478A-AB42-9AE6-86C2DD780A9C}" presName="node" presStyleLbl="node1" presStyleIdx="0" presStyleCnt="5">
        <dgm:presLayoutVars>
          <dgm:bulletEnabled val="1"/>
        </dgm:presLayoutVars>
      </dgm:prSet>
      <dgm:spPr/>
    </dgm:pt>
    <dgm:pt modelId="{04ABE1ED-9F5F-7B4B-8DE6-233F9912E2AD}" type="pres">
      <dgm:prSet presAssocID="{29ED26CF-7194-6A42-8336-2B8265D7F08E}" presName="sibTrans" presStyleCnt="0"/>
      <dgm:spPr/>
    </dgm:pt>
    <dgm:pt modelId="{10A4E31E-0D1A-C942-845C-A2A1F9DBE310}" type="pres">
      <dgm:prSet presAssocID="{430E9FF2-58A5-4046-A685-D4AAB9294B4A}" presName="node" presStyleLbl="node1" presStyleIdx="1" presStyleCnt="5">
        <dgm:presLayoutVars>
          <dgm:bulletEnabled val="1"/>
        </dgm:presLayoutVars>
      </dgm:prSet>
      <dgm:spPr/>
    </dgm:pt>
    <dgm:pt modelId="{D0306E36-33CB-F742-96A5-B13ACF3623F2}" type="pres">
      <dgm:prSet presAssocID="{4906F781-2C78-B648-A147-9AFC3F192069}" presName="sibTrans" presStyleCnt="0"/>
      <dgm:spPr/>
    </dgm:pt>
    <dgm:pt modelId="{A8016916-97B6-2248-BA91-D196E75E1C9E}" type="pres">
      <dgm:prSet presAssocID="{D6AD5B35-6C8E-5741-A850-81885CDC2A3D}" presName="node" presStyleLbl="node1" presStyleIdx="2" presStyleCnt="5">
        <dgm:presLayoutVars>
          <dgm:bulletEnabled val="1"/>
        </dgm:presLayoutVars>
      </dgm:prSet>
      <dgm:spPr/>
    </dgm:pt>
    <dgm:pt modelId="{C8342444-412E-1745-ABAF-1FCE1DC2BD41}" type="pres">
      <dgm:prSet presAssocID="{9AB6D2CF-EE3E-3D44-B175-CABAFCDA4A1D}" presName="sibTrans" presStyleCnt="0"/>
      <dgm:spPr/>
    </dgm:pt>
    <dgm:pt modelId="{846CAC08-5EF0-104A-8E7A-0417A2014914}" type="pres">
      <dgm:prSet presAssocID="{86BFE4EF-67B0-7146-A4DB-433E93A854CC}" presName="node" presStyleLbl="node1" presStyleIdx="3" presStyleCnt="5">
        <dgm:presLayoutVars>
          <dgm:bulletEnabled val="1"/>
        </dgm:presLayoutVars>
      </dgm:prSet>
      <dgm:spPr/>
    </dgm:pt>
    <dgm:pt modelId="{7F7144B5-5833-0945-A416-31F35862D6FE}" type="pres">
      <dgm:prSet presAssocID="{72D2B526-030A-F84F-BE12-459818864733}" presName="sibTrans" presStyleCnt="0"/>
      <dgm:spPr/>
    </dgm:pt>
    <dgm:pt modelId="{514455FB-E4B7-A54D-A2A0-292966EA4174}" type="pres">
      <dgm:prSet presAssocID="{6C6AB47B-CEC7-1646-915F-C8A7B3322679}" presName="node" presStyleLbl="node1" presStyleIdx="4" presStyleCnt="5" custLinFactNeighborY="-5240">
        <dgm:presLayoutVars>
          <dgm:bulletEnabled val="1"/>
        </dgm:presLayoutVars>
      </dgm:prSet>
      <dgm:spPr/>
    </dgm:pt>
  </dgm:ptLst>
  <dgm:cxnLst>
    <dgm:cxn modelId="{B74CB12E-60AF-1844-9D91-9C41F761A69D}" srcId="{4311B744-8B76-6040-A2F7-C2D8F697F6F5}" destId="{86BFE4EF-67B0-7146-A4DB-433E93A854CC}" srcOrd="3" destOrd="0" parTransId="{FB272F33-9838-AE4D-9D8C-01072F1ADA35}" sibTransId="{72D2B526-030A-F84F-BE12-459818864733}"/>
    <dgm:cxn modelId="{A5804A52-8C68-4647-B18D-BA1930B988CD}" type="presOf" srcId="{6C6AB47B-CEC7-1646-915F-C8A7B3322679}" destId="{514455FB-E4B7-A54D-A2A0-292966EA4174}" srcOrd="0" destOrd="0" presId="urn:microsoft.com/office/officeart/2005/8/layout/default"/>
    <dgm:cxn modelId="{26938952-4251-504F-87E6-1423F8D71DE7}" type="presOf" srcId="{86BFE4EF-67B0-7146-A4DB-433E93A854CC}" destId="{846CAC08-5EF0-104A-8E7A-0417A2014914}" srcOrd="0" destOrd="0" presId="urn:microsoft.com/office/officeart/2005/8/layout/default"/>
    <dgm:cxn modelId="{A5DEEB73-4541-7A4E-B40C-5D44C56DFA6B}" type="presOf" srcId="{D6AD5B35-6C8E-5741-A850-81885CDC2A3D}" destId="{A8016916-97B6-2248-BA91-D196E75E1C9E}" srcOrd="0" destOrd="0" presId="urn:microsoft.com/office/officeart/2005/8/layout/default"/>
    <dgm:cxn modelId="{329AD186-8506-BC46-BB00-285F77203F09}" type="presOf" srcId="{4311B744-8B76-6040-A2F7-C2D8F697F6F5}" destId="{D46FAA62-2936-154A-9433-7D1774538501}" srcOrd="0" destOrd="0" presId="urn:microsoft.com/office/officeart/2005/8/layout/default"/>
    <dgm:cxn modelId="{90E15AA7-5E5D-6B48-84B9-95E8FAAD86F0}" type="presOf" srcId="{B9C82DE6-478A-AB42-9AE6-86C2DD780A9C}" destId="{92E9AD08-0C4E-424F-AF5F-C01D0E44CCC0}" srcOrd="0" destOrd="0" presId="urn:microsoft.com/office/officeart/2005/8/layout/default"/>
    <dgm:cxn modelId="{1E0F68BF-7E06-444C-B358-ECB853E44F20}" type="presOf" srcId="{430E9FF2-58A5-4046-A685-D4AAB9294B4A}" destId="{10A4E31E-0D1A-C942-845C-A2A1F9DBE310}" srcOrd="0" destOrd="0" presId="urn:microsoft.com/office/officeart/2005/8/layout/default"/>
    <dgm:cxn modelId="{8AD53CC1-EE81-9649-90C1-634BD42C9045}" srcId="{4311B744-8B76-6040-A2F7-C2D8F697F6F5}" destId="{6C6AB47B-CEC7-1646-915F-C8A7B3322679}" srcOrd="4" destOrd="0" parTransId="{FD37FBDE-9A26-F54B-8C5D-7BD3FE8119CF}" sibTransId="{B9EFA277-0330-9B45-B0FB-840C02133D06}"/>
    <dgm:cxn modelId="{6AC614C4-77AE-4B48-8672-B01C3A1B23DB}" srcId="{4311B744-8B76-6040-A2F7-C2D8F697F6F5}" destId="{430E9FF2-58A5-4046-A685-D4AAB9294B4A}" srcOrd="1" destOrd="0" parTransId="{57CDCC85-4329-FE4A-8E31-6D58F6122344}" sibTransId="{4906F781-2C78-B648-A147-9AFC3F192069}"/>
    <dgm:cxn modelId="{C8DE5AC9-21DA-DB43-AC23-5117D65A2049}" srcId="{4311B744-8B76-6040-A2F7-C2D8F697F6F5}" destId="{B9C82DE6-478A-AB42-9AE6-86C2DD780A9C}" srcOrd="0" destOrd="0" parTransId="{03F4B9C7-044B-DA47-A73B-E1CE51CA92CB}" sibTransId="{29ED26CF-7194-6A42-8336-2B8265D7F08E}"/>
    <dgm:cxn modelId="{2A8276D9-FF7C-4F42-9E02-CF68DD37E592}" srcId="{4311B744-8B76-6040-A2F7-C2D8F697F6F5}" destId="{D6AD5B35-6C8E-5741-A850-81885CDC2A3D}" srcOrd="2" destOrd="0" parTransId="{7C69B102-2AED-824D-97BF-251180573954}" sibTransId="{9AB6D2CF-EE3E-3D44-B175-CABAFCDA4A1D}"/>
    <dgm:cxn modelId="{D1D95C6F-352A-F64A-A1B4-B648B4F3BF85}" type="presParOf" srcId="{D46FAA62-2936-154A-9433-7D1774538501}" destId="{92E9AD08-0C4E-424F-AF5F-C01D0E44CCC0}" srcOrd="0" destOrd="0" presId="urn:microsoft.com/office/officeart/2005/8/layout/default"/>
    <dgm:cxn modelId="{8396BF27-0450-CA49-AC96-82AAC817D665}" type="presParOf" srcId="{D46FAA62-2936-154A-9433-7D1774538501}" destId="{04ABE1ED-9F5F-7B4B-8DE6-233F9912E2AD}" srcOrd="1" destOrd="0" presId="urn:microsoft.com/office/officeart/2005/8/layout/default"/>
    <dgm:cxn modelId="{736C6875-EB10-1C42-8FC1-8CD6AC12B266}" type="presParOf" srcId="{D46FAA62-2936-154A-9433-7D1774538501}" destId="{10A4E31E-0D1A-C942-845C-A2A1F9DBE310}" srcOrd="2" destOrd="0" presId="urn:microsoft.com/office/officeart/2005/8/layout/default"/>
    <dgm:cxn modelId="{F76FFB78-2F01-B946-BF1E-72E67D7139BB}" type="presParOf" srcId="{D46FAA62-2936-154A-9433-7D1774538501}" destId="{D0306E36-33CB-F742-96A5-B13ACF3623F2}" srcOrd="3" destOrd="0" presId="urn:microsoft.com/office/officeart/2005/8/layout/default"/>
    <dgm:cxn modelId="{FD508C6B-B084-0744-A399-36E3E4363FC4}" type="presParOf" srcId="{D46FAA62-2936-154A-9433-7D1774538501}" destId="{A8016916-97B6-2248-BA91-D196E75E1C9E}" srcOrd="4" destOrd="0" presId="urn:microsoft.com/office/officeart/2005/8/layout/default"/>
    <dgm:cxn modelId="{AE54F213-1B6A-024E-80E4-8C6A1D350F0D}" type="presParOf" srcId="{D46FAA62-2936-154A-9433-7D1774538501}" destId="{C8342444-412E-1745-ABAF-1FCE1DC2BD41}" srcOrd="5" destOrd="0" presId="urn:microsoft.com/office/officeart/2005/8/layout/default"/>
    <dgm:cxn modelId="{077AEE2B-DFE1-3B42-8873-9640312A7801}" type="presParOf" srcId="{D46FAA62-2936-154A-9433-7D1774538501}" destId="{846CAC08-5EF0-104A-8E7A-0417A2014914}" srcOrd="6" destOrd="0" presId="urn:microsoft.com/office/officeart/2005/8/layout/default"/>
    <dgm:cxn modelId="{51B7535F-D563-8F4D-86D1-5083371B8A7E}" type="presParOf" srcId="{D46FAA62-2936-154A-9433-7D1774538501}" destId="{7F7144B5-5833-0945-A416-31F35862D6FE}" srcOrd="7" destOrd="0" presId="urn:microsoft.com/office/officeart/2005/8/layout/default"/>
    <dgm:cxn modelId="{B05A3DFA-1F1A-884F-9A89-B226BEC3F40B}" type="presParOf" srcId="{D46FAA62-2936-154A-9433-7D1774538501}" destId="{514455FB-E4B7-A54D-A2A0-292966EA4174}"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C3AA1-3FD5-CE40-A107-DCEA7E110A3F}">
      <dsp:nvSpPr>
        <dsp:cNvPr id="0" name=""/>
        <dsp:cNvSpPr/>
      </dsp:nvSpPr>
      <dsp:spPr>
        <a:xfrm>
          <a:off x="0" y="1675"/>
          <a:ext cx="6964296" cy="15536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Existing service context </a:t>
          </a:r>
        </a:p>
        <a:p>
          <a:pPr marL="0" lvl="0" indent="0" algn="l" defTabSz="1066800">
            <a:lnSpc>
              <a:spcPct val="90000"/>
            </a:lnSpc>
            <a:spcBef>
              <a:spcPct val="0"/>
            </a:spcBef>
            <a:spcAft>
              <a:spcPct val="35000"/>
            </a:spcAft>
            <a:buNone/>
          </a:pPr>
          <a:r>
            <a:rPr lang="en-US" sz="1600" kern="1200" dirty="0"/>
            <a:t>(Baker &amp; Kirk-Wade, 2023; Harwood et al., 2021; Lawton et al., 2021)</a:t>
          </a:r>
        </a:p>
      </dsp:txBody>
      <dsp:txXfrm>
        <a:off x="75841" y="77516"/>
        <a:ext cx="6812614" cy="1401938"/>
      </dsp:txXfrm>
    </dsp:sp>
    <dsp:sp modelId="{1EF94A7B-3837-8248-A44B-873C99F04355}">
      <dsp:nvSpPr>
        <dsp:cNvPr id="0" name=""/>
        <dsp:cNvSpPr/>
      </dsp:nvSpPr>
      <dsp:spPr>
        <a:xfrm>
          <a:off x="0" y="1568303"/>
          <a:ext cx="6964296" cy="1553620"/>
        </a:xfrm>
        <a:prstGeom prst="roundRect">
          <a:avLst/>
        </a:prstGeom>
        <a:solidFill>
          <a:schemeClr val="accent2">
            <a:hueOff val="-441124"/>
            <a:satOff val="497"/>
            <a:lumOff val="117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Significant cultural competence training gap</a:t>
          </a:r>
        </a:p>
        <a:p>
          <a:pPr marL="0" lvl="0" indent="0" algn="l" defTabSz="1066800">
            <a:lnSpc>
              <a:spcPct val="90000"/>
            </a:lnSpc>
            <a:spcBef>
              <a:spcPct val="0"/>
            </a:spcBef>
            <a:spcAft>
              <a:spcPct val="35000"/>
            </a:spcAft>
            <a:buNone/>
          </a:pPr>
          <a:r>
            <a:rPr lang="en-US" sz="1600" kern="1200" dirty="0"/>
            <a:t>(Faheem, 2023; Hakim et al., 2019; Naz et al., 2019)</a:t>
          </a:r>
        </a:p>
      </dsp:txBody>
      <dsp:txXfrm>
        <a:off x="75841" y="1644144"/>
        <a:ext cx="6812614" cy="1401938"/>
      </dsp:txXfrm>
    </dsp:sp>
    <dsp:sp modelId="{175B73C0-4CF8-A344-8A9B-C37109696FC7}">
      <dsp:nvSpPr>
        <dsp:cNvPr id="0" name=""/>
        <dsp:cNvSpPr/>
      </dsp:nvSpPr>
      <dsp:spPr>
        <a:xfrm>
          <a:off x="0" y="3134932"/>
          <a:ext cx="6964296" cy="1553620"/>
        </a:xfrm>
        <a:prstGeom prst="roundRect">
          <a:avLst/>
        </a:prstGeom>
        <a:solidFill>
          <a:schemeClr val="accent2">
            <a:hueOff val="-882249"/>
            <a:satOff val="995"/>
            <a:lumOff val="235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Focus on experiences of white therapists working with service users from minoritised ethnic backgrounds </a:t>
          </a:r>
        </a:p>
        <a:p>
          <a:pPr marL="0" lvl="0" indent="0" algn="l" defTabSz="1066800">
            <a:lnSpc>
              <a:spcPct val="90000"/>
            </a:lnSpc>
            <a:spcBef>
              <a:spcPct val="0"/>
            </a:spcBef>
            <a:spcAft>
              <a:spcPct val="35000"/>
            </a:spcAft>
            <a:buNone/>
          </a:pPr>
          <a:r>
            <a:rPr lang="en-US" sz="1600" kern="1200" dirty="0"/>
            <a:t>(Beck, 2019; Kadaba et al., 2022; Sue &amp; Sue, 2015)</a:t>
          </a:r>
        </a:p>
      </dsp:txBody>
      <dsp:txXfrm>
        <a:off x="75841" y="3210773"/>
        <a:ext cx="6812614" cy="1401938"/>
      </dsp:txXfrm>
    </dsp:sp>
    <dsp:sp modelId="{351A0476-9385-EE4A-99A9-D68759A1CAA3}">
      <dsp:nvSpPr>
        <dsp:cNvPr id="0" name=""/>
        <dsp:cNvSpPr/>
      </dsp:nvSpPr>
      <dsp:spPr>
        <a:xfrm>
          <a:off x="0" y="4703236"/>
          <a:ext cx="6964296" cy="1553620"/>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Insufficient support for therapists from minoritised ethnic backgrounds</a:t>
          </a:r>
        </a:p>
        <a:p>
          <a:pPr marL="0" lvl="0" indent="0" algn="l" defTabSz="1066800">
            <a:lnSpc>
              <a:spcPct val="90000"/>
            </a:lnSpc>
            <a:spcBef>
              <a:spcPct val="0"/>
            </a:spcBef>
            <a:spcAft>
              <a:spcPct val="35000"/>
            </a:spcAft>
            <a:buNone/>
          </a:pPr>
          <a:r>
            <a:rPr lang="en-GB" sz="1600" kern="1200" dirty="0"/>
            <a:t>(Beck et al., 2019; Naz, 2021; Paulraj, 2016; Williams et al., 2022) </a:t>
          </a:r>
        </a:p>
      </dsp:txBody>
      <dsp:txXfrm>
        <a:off x="75841" y="4779077"/>
        <a:ext cx="6812614" cy="1401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266373-64B1-2D46-9749-D6DEBAA5A6D6}">
      <dsp:nvSpPr>
        <dsp:cNvPr id="0" name=""/>
        <dsp:cNvSpPr/>
      </dsp:nvSpPr>
      <dsp:spPr>
        <a:xfrm>
          <a:off x="3031424" y="3470099"/>
          <a:ext cx="2151333" cy="511919"/>
        </a:xfrm>
        <a:custGeom>
          <a:avLst/>
          <a:gdLst/>
          <a:ahLst/>
          <a:cxnLst/>
          <a:rect l="0" t="0" r="0" b="0"/>
          <a:pathLst>
            <a:path>
              <a:moveTo>
                <a:pt x="0" y="0"/>
              </a:moveTo>
              <a:lnTo>
                <a:pt x="0" y="348858"/>
              </a:lnTo>
              <a:lnTo>
                <a:pt x="2151333" y="348858"/>
              </a:lnTo>
              <a:lnTo>
                <a:pt x="2151333" y="511919"/>
              </a:lnTo>
            </a:path>
          </a:pathLst>
        </a:cu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D5A506A-637A-6440-BE84-73B48F8FE196}">
      <dsp:nvSpPr>
        <dsp:cNvPr id="0" name=""/>
        <dsp:cNvSpPr/>
      </dsp:nvSpPr>
      <dsp:spPr>
        <a:xfrm>
          <a:off x="2985704" y="3470099"/>
          <a:ext cx="91440" cy="511919"/>
        </a:xfrm>
        <a:custGeom>
          <a:avLst/>
          <a:gdLst/>
          <a:ahLst/>
          <a:cxnLst/>
          <a:rect l="0" t="0" r="0" b="0"/>
          <a:pathLst>
            <a:path>
              <a:moveTo>
                <a:pt x="45720" y="0"/>
              </a:moveTo>
              <a:lnTo>
                <a:pt x="45720" y="511919"/>
              </a:lnTo>
            </a:path>
          </a:pathLst>
        </a:cu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68249E-6178-C14D-8EAC-DC823D009436}">
      <dsp:nvSpPr>
        <dsp:cNvPr id="0" name=""/>
        <dsp:cNvSpPr/>
      </dsp:nvSpPr>
      <dsp:spPr>
        <a:xfrm>
          <a:off x="880091" y="3470099"/>
          <a:ext cx="2151333" cy="511919"/>
        </a:xfrm>
        <a:custGeom>
          <a:avLst/>
          <a:gdLst/>
          <a:ahLst/>
          <a:cxnLst/>
          <a:rect l="0" t="0" r="0" b="0"/>
          <a:pathLst>
            <a:path>
              <a:moveTo>
                <a:pt x="2151333" y="0"/>
              </a:moveTo>
              <a:lnTo>
                <a:pt x="2151333" y="348858"/>
              </a:lnTo>
              <a:lnTo>
                <a:pt x="0" y="348858"/>
              </a:lnTo>
              <a:lnTo>
                <a:pt x="0" y="511919"/>
              </a:lnTo>
            </a:path>
          </a:pathLst>
        </a:cu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1CB4921-FD4F-CF4E-AAF3-7F9392429F5D}">
      <dsp:nvSpPr>
        <dsp:cNvPr id="0" name=""/>
        <dsp:cNvSpPr/>
      </dsp:nvSpPr>
      <dsp:spPr>
        <a:xfrm>
          <a:off x="2151333" y="2352383"/>
          <a:ext cx="1760182" cy="1117715"/>
        </a:xfrm>
        <a:prstGeom prst="roundRect">
          <a:avLst>
            <a:gd name="adj" fmla="val 10000"/>
          </a:avLst>
        </a:prstGeom>
        <a:gradFill rotWithShape="0">
          <a:gsLst>
            <a:gs pos="0">
              <a:schemeClr val="accent4">
                <a:hueOff val="0"/>
                <a:satOff val="0"/>
                <a:lumOff val="0"/>
                <a:alphaOff val="0"/>
                <a:satMod val="100000"/>
                <a:lumMod val="100000"/>
              </a:schemeClr>
            </a:gs>
            <a:gs pos="50000">
              <a:schemeClr val="accent4">
                <a:hueOff val="0"/>
                <a:satOff val="0"/>
                <a:lumOff val="0"/>
                <a:alphaOff val="0"/>
                <a:shade val="99000"/>
                <a:satMod val="105000"/>
                <a:lumMod val="100000"/>
              </a:schemeClr>
            </a:gs>
            <a:gs pos="100000">
              <a:schemeClr val="accent4">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665D03DC-6C81-FD41-9841-F888E84712FF}">
      <dsp:nvSpPr>
        <dsp:cNvPr id="0" name=""/>
        <dsp:cNvSpPr/>
      </dsp:nvSpPr>
      <dsp:spPr>
        <a:xfrm>
          <a:off x="2346909" y="2538180"/>
          <a:ext cx="1760182" cy="1117715"/>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Outcomes</a:t>
          </a:r>
        </a:p>
      </dsp:txBody>
      <dsp:txXfrm>
        <a:off x="2379646" y="2570917"/>
        <a:ext cx="1694708" cy="1052241"/>
      </dsp:txXfrm>
    </dsp:sp>
    <dsp:sp modelId="{BF2FAD12-E090-9149-BBF2-A8EB75D6C292}">
      <dsp:nvSpPr>
        <dsp:cNvPr id="0" name=""/>
        <dsp:cNvSpPr/>
      </dsp:nvSpPr>
      <dsp:spPr>
        <a:xfrm>
          <a:off x="0" y="3982018"/>
          <a:ext cx="1760182" cy="1117715"/>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3F1220B6-55DC-5C42-83E2-E8C228A74309}">
      <dsp:nvSpPr>
        <dsp:cNvPr id="0" name=""/>
        <dsp:cNvSpPr/>
      </dsp:nvSpPr>
      <dsp:spPr>
        <a:xfrm>
          <a:off x="195575" y="4167815"/>
          <a:ext cx="1760182" cy="1117715"/>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Skills in working with ethnicity within clinical practice </a:t>
          </a:r>
          <a:endParaRPr lang="en-US" sz="1600" kern="1200" dirty="0"/>
        </a:p>
      </dsp:txBody>
      <dsp:txXfrm>
        <a:off x="228312" y="4200552"/>
        <a:ext cx="1694708" cy="1052241"/>
      </dsp:txXfrm>
    </dsp:sp>
    <dsp:sp modelId="{0C87D0B8-F98C-AF40-91E2-B50DE38E7A40}">
      <dsp:nvSpPr>
        <dsp:cNvPr id="0" name=""/>
        <dsp:cNvSpPr/>
      </dsp:nvSpPr>
      <dsp:spPr>
        <a:xfrm>
          <a:off x="2151333" y="3982018"/>
          <a:ext cx="1760182" cy="1117715"/>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DB6AC5DE-58FA-584E-BDBD-D00A477381CF}">
      <dsp:nvSpPr>
        <dsp:cNvPr id="0" name=""/>
        <dsp:cNvSpPr/>
      </dsp:nvSpPr>
      <dsp:spPr>
        <a:xfrm>
          <a:off x="2346909" y="4167815"/>
          <a:ext cx="1760182" cy="1117715"/>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Ethnic identity Development </a:t>
          </a:r>
          <a:endParaRPr lang="en-US" sz="1600" kern="1200" dirty="0"/>
        </a:p>
      </dsp:txBody>
      <dsp:txXfrm>
        <a:off x="2379646" y="4200552"/>
        <a:ext cx="1694708" cy="1052241"/>
      </dsp:txXfrm>
    </dsp:sp>
    <dsp:sp modelId="{B7A0C689-AA96-0147-BAFD-4ACC79093143}">
      <dsp:nvSpPr>
        <dsp:cNvPr id="0" name=""/>
        <dsp:cNvSpPr/>
      </dsp:nvSpPr>
      <dsp:spPr>
        <a:xfrm>
          <a:off x="4302667" y="3982018"/>
          <a:ext cx="1760182" cy="1117715"/>
        </a:xfrm>
        <a:prstGeom prst="roundRect">
          <a:avLst>
            <a:gd name="adj" fmla="val 10000"/>
          </a:avLst>
        </a:prstGeom>
        <a:gradFill rotWithShape="0">
          <a:gsLst>
            <a:gs pos="0">
              <a:schemeClr val="accent6">
                <a:hueOff val="0"/>
                <a:satOff val="0"/>
                <a:lumOff val="0"/>
                <a:alphaOff val="0"/>
                <a:satMod val="100000"/>
                <a:lumMod val="100000"/>
              </a:schemeClr>
            </a:gs>
            <a:gs pos="50000">
              <a:schemeClr val="accent6">
                <a:hueOff val="0"/>
                <a:satOff val="0"/>
                <a:lumOff val="0"/>
                <a:alphaOff val="0"/>
                <a:shade val="99000"/>
                <a:satMod val="105000"/>
                <a:lumMod val="100000"/>
              </a:schemeClr>
            </a:gs>
            <a:gs pos="100000">
              <a:schemeClr val="accent6">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A239E002-CA0F-E640-8246-95B7EC5B5427}">
      <dsp:nvSpPr>
        <dsp:cNvPr id="0" name=""/>
        <dsp:cNvSpPr/>
      </dsp:nvSpPr>
      <dsp:spPr>
        <a:xfrm>
          <a:off x="4498242" y="4167815"/>
          <a:ext cx="1760182" cy="1117715"/>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Wellbeing</a:t>
          </a:r>
          <a:endParaRPr lang="en-US" sz="1600" kern="1200" dirty="0"/>
        </a:p>
      </dsp:txBody>
      <dsp:txXfrm>
        <a:off x="4530979" y="4200552"/>
        <a:ext cx="1694708" cy="10522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9AD08-0C4E-424F-AF5F-C01D0E44CCC0}">
      <dsp:nvSpPr>
        <dsp:cNvPr id="0" name=""/>
        <dsp:cNvSpPr/>
      </dsp:nvSpPr>
      <dsp:spPr>
        <a:xfrm>
          <a:off x="369996" y="2771"/>
          <a:ext cx="2852193" cy="1711316"/>
        </a:xfrm>
        <a:prstGeom prst="rect">
          <a:avLst/>
        </a:prstGeom>
        <a:solidFill>
          <a:schemeClr val="accent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Overall increases in mean scores and upward trends during SP/SR</a:t>
          </a:r>
        </a:p>
      </dsp:txBody>
      <dsp:txXfrm>
        <a:off x="369996" y="2771"/>
        <a:ext cx="2852193" cy="1711316"/>
      </dsp:txXfrm>
    </dsp:sp>
    <dsp:sp modelId="{10A4E31E-0D1A-C942-845C-A2A1F9DBE310}">
      <dsp:nvSpPr>
        <dsp:cNvPr id="0" name=""/>
        <dsp:cNvSpPr/>
      </dsp:nvSpPr>
      <dsp:spPr>
        <a:xfrm>
          <a:off x="3507409" y="2771"/>
          <a:ext cx="2852193" cy="1711316"/>
        </a:xfrm>
        <a:prstGeom prst="rect">
          <a:avLst/>
        </a:prstGeom>
        <a:solidFill>
          <a:schemeClr val="accent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Significant improvement in skills related to exploring and addressing similarities and differences in ethnicity with service users</a:t>
          </a:r>
        </a:p>
      </dsp:txBody>
      <dsp:txXfrm>
        <a:off x="3507409" y="2771"/>
        <a:ext cx="2852193" cy="1711316"/>
      </dsp:txXfrm>
    </dsp:sp>
    <dsp:sp modelId="{A8016916-97B6-2248-BA91-D196E75E1C9E}">
      <dsp:nvSpPr>
        <dsp:cNvPr id="0" name=""/>
        <dsp:cNvSpPr/>
      </dsp:nvSpPr>
      <dsp:spPr>
        <a:xfrm>
          <a:off x="369996" y="1999307"/>
          <a:ext cx="2852193" cy="1711316"/>
        </a:xfrm>
        <a:prstGeom prst="rect">
          <a:avLst/>
        </a:prstGeom>
        <a:solidFill>
          <a:schemeClr val="accent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Differential impacts and levels of benefit for different people</a:t>
          </a:r>
        </a:p>
      </dsp:txBody>
      <dsp:txXfrm>
        <a:off x="369996" y="1999307"/>
        <a:ext cx="2852193" cy="1711316"/>
      </dsp:txXfrm>
    </dsp:sp>
    <dsp:sp modelId="{846CAC08-5EF0-104A-8E7A-0417A2014914}">
      <dsp:nvSpPr>
        <dsp:cNvPr id="0" name=""/>
        <dsp:cNvSpPr/>
      </dsp:nvSpPr>
      <dsp:spPr>
        <a:xfrm>
          <a:off x="3507409" y="1999307"/>
          <a:ext cx="2852193" cy="1711316"/>
        </a:xfrm>
        <a:prstGeom prst="rect">
          <a:avLst/>
        </a:prstGeom>
        <a:solidFill>
          <a:schemeClr val="accent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Level of experience</a:t>
          </a:r>
        </a:p>
      </dsp:txBody>
      <dsp:txXfrm>
        <a:off x="3507409" y="1999307"/>
        <a:ext cx="2852193" cy="1711316"/>
      </dsp:txXfrm>
    </dsp:sp>
    <dsp:sp modelId="{514455FB-E4B7-A54D-A2A0-292966EA4174}">
      <dsp:nvSpPr>
        <dsp:cNvPr id="0" name=""/>
        <dsp:cNvSpPr/>
      </dsp:nvSpPr>
      <dsp:spPr>
        <a:xfrm>
          <a:off x="1938703" y="3906170"/>
          <a:ext cx="2852193" cy="1711316"/>
        </a:xfrm>
        <a:prstGeom prst="rect">
          <a:avLst/>
        </a:prstGeom>
        <a:solidFill>
          <a:schemeClr val="accent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Mixed findings during follow up </a:t>
          </a:r>
        </a:p>
      </dsp:txBody>
      <dsp:txXfrm>
        <a:off x="1938703" y="3906170"/>
        <a:ext cx="2852193" cy="17113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0FEF6-3EA3-3C45-964C-90E422677BF1}" type="datetimeFigureOut">
              <a:rPr lang="en-US" smtClean="0"/>
              <a:t>11/29/2023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639168-77BE-AD40-B611-2F511FF30D8C}" type="slidenum">
              <a:rPr lang="en-US" smtClean="0"/>
              <a:t>‹#›</a:t>
            </a:fld>
            <a:endParaRPr lang="en-US" dirty="0"/>
          </a:p>
        </p:txBody>
      </p:sp>
    </p:spTree>
    <p:extLst>
      <p:ext uri="{BB962C8B-B14F-4D97-AF65-F5344CB8AC3E}">
        <p14:creationId xmlns:p14="http://schemas.microsoft.com/office/powerpoint/2010/main" val="2118142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2</a:t>
            </a:fld>
            <a:endParaRPr lang="en-US" dirty="0"/>
          </a:p>
        </p:txBody>
      </p:sp>
    </p:spTree>
    <p:extLst>
      <p:ext uri="{BB962C8B-B14F-4D97-AF65-F5344CB8AC3E}">
        <p14:creationId xmlns:p14="http://schemas.microsoft.com/office/powerpoint/2010/main" val="958264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11</a:t>
            </a:fld>
            <a:endParaRPr lang="en-US" dirty="0"/>
          </a:p>
        </p:txBody>
      </p:sp>
    </p:spTree>
    <p:extLst>
      <p:ext uri="{BB962C8B-B14F-4D97-AF65-F5344CB8AC3E}">
        <p14:creationId xmlns:p14="http://schemas.microsoft.com/office/powerpoint/2010/main" val="2068344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12</a:t>
            </a:fld>
            <a:endParaRPr lang="en-US" dirty="0"/>
          </a:p>
        </p:txBody>
      </p:sp>
    </p:spTree>
    <p:extLst>
      <p:ext uri="{BB962C8B-B14F-4D97-AF65-F5344CB8AC3E}">
        <p14:creationId xmlns:p14="http://schemas.microsoft.com/office/powerpoint/2010/main" val="4176540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13</a:t>
            </a:fld>
            <a:endParaRPr lang="en-US" dirty="0"/>
          </a:p>
        </p:txBody>
      </p:sp>
    </p:spTree>
    <p:extLst>
      <p:ext uri="{BB962C8B-B14F-4D97-AF65-F5344CB8AC3E}">
        <p14:creationId xmlns:p14="http://schemas.microsoft.com/office/powerpoint/2010/main" val="69959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Cross-</a:t>
            </a:r>
          </a:p>
        </p:txBody>
      </p:sp>
      <p:sp>
        <p:nvSpPr>
          <p:cNvPr id="4" name="Slide Number Placeholder 3"/>
          <p:cNvSpPr>
            <a:spLocks noGrp="1"/>
          </p:cNvSpPr>
          <p:nvPr>
            <p:ph type="sldNum" sz="quarter" idx="5"/>
          </p:nvPr>
        </p:nvSpPr>
        <p:spPr/>
        <p:txBody>
          <a:bodyPr/>
          <a:lstStyle/>
          <a:p>
            <a:fld id="{24639168-77BE-AD40-B611-2F511FF30D8C}" type="slidenum">
              <a:rPr lang="en-US" smtClean="0"/>
              <a:t>14</a:t>
            </a:fld>
            <a:endParaRPr lang="en-US" dirty="0"/>
          </a:p>
        </p:txBody>
      </p:sp>
    </p:spTree>
    <p:extLst>
      <p:ext uri="{BB962C8B-B14F-4D97-AF65-F5344CB8AC3E}">
        <p14:creationId xmlns:p14="http://schemas.microsoft.com/office/powerpoint/2010/main" val="2842525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16</a:t>
            </a:fld>
            <a:endParaRPr lang="en-US" dirty="0"/>
          </a:p>
        </p:txBody>
      </p:sp>
    </p:spTree>
    <p:extLst>
      <p:ext uri="{BB962C8B-B14F-4D97-AF65-F5344CB8AC3E}">
        <p14:creationId xmlns:p14="http://schemas.microsoft.com/office/powerpoint/2010/main" val="37499180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17</a:t>
            </a:fld>
            <a:endParaRPr lang="en-US" dirty="0"/>
          </a:p>
        </p:txBody>
      </p:sp>
    </p:spTree>
    <p:extLst>
      <p:ext uri="{BB962C8B-B14F-4D97-AF65-F5344CB8AC3E}">
        <p14:creationId xmlns:p14="http://schemas.microsoft.com/office/powerpoint/2010/main" val="2160545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3</a:t>
            </a:fld>
            <a:endParaRPr lang="en-US" dirty="0"/>
          </a:p>
        </p:txBody>
      </p:sp>
    </p:spTree>
    <p:extLst>
      <p:ext uri="{BB962C8B-B14F-4D97-AF65-F5344CB8AC3E}">
        <p14:creationId xmlns:p14="http://schemas.microsoft.com/office/powerpoint/2010/main" val="2591807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4</a:t>
            </a:fld>
            <a:endParaRPr lang="en-US" dirty="0"/>
          </a:p>
        </p:txBody>
      </p:sp>
    </p:spTree>
    <p:extLst>
      <p:ext uri="{BB962C8B-B14F-4D97-AF65-F5344CB8AC3E}">
        <p14:creationId xmlns:p14="http://schemas.microsoft.com/office/powerpoint/2010/main" val="2539116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5</a:t>
            </a:fld>
            <a:endParaRPr lang="en-US" dirty="0"/>
          </a:p>
        </p:txBody>
      </p:sp>
    </p:spTree>
    <p:extLst>
      <p:ext uri="{BB962C8B-B14F-4D97-AF65-F5344CB8AC3E}">
        <p14:creationId xmlns:p14="http://schemas.microsoft.com/office/powerpoint/2010/main" val="262751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6</a:t>
            </a:fld>
            <a:endParaRPr lang="en-US" dirty="0"/>
          </a:p>
        </p:txBody>
      </p:sp>
    </p:spTree>
    <p:extLst>
      <p:ext uri="{BB962C8B-B14F-4D97-AF65-F5344CB8AC3E}">
        <p14:creationId xmlns:p14="http://schemas.microsoft.com/office/powerpoint/2010/main" val="3522121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7</a:t>
            </a:fld>
            <a:endParaRPr lang="en-US" dirty="0"/>
          </a:p>
        </p:txBody>
      </p:sp>
    </p:spTree>
    <p:extLst>
      <p:ext uri="{BB962C8B-B14F-4D97-AF65-F5344CB8AC3E}">
        <p14:creationId xmlns:p14="http://schemas.microsoft.com/office/powerpoint/2010/main" val="1264862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8</a:t>
            </a:fld>
            <a:endParaRPr lang="en-US" dirty="0"/>
          </a:p>
        </p:txBody>
      </p:sp>
    </p:spTree>
    <p:extLst>
      <p:ext uri="{BB962C8B-B14F-4D97-AF65-F5344CB8AC3E}">
        <p14:creationId xmlns:p14="http://schemas.microsoft.com/office/powerpoint/2010/main" val="2502027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9</a:t>
            </a:fld>
            <a:endParaRPr lang="en-US" dirty="0"/>
          </a:p>
        </p:txBody>
      </p:sp>
    </p:spTree>
    <p:extLst>
      <p:ext uri="{BB962C8B-B14F-4D97-AF65-F5344CB8AC3E}">
        <p14:creationId xmlns:p14="http://schemas.microsoft.com/office/powerpoint/2010/main" val="3667434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639168-77BE-AD40-B611-2F511FF30D8C}" type="slidenum">
              <a:rPr lang="en-US" smtClean="0"/>
              <a:t>10</a:t>
            </a:fld>
            <a:endParaRPr lang="en-US" dirty="0"/>
          </a:p>
        </p:txBody>
      </p:sp>
    </p:spTree>
    <p:extLst>
      <p:ext uri="{BB962C8B-B14F-4D97-AF65-F5344CB8AC3E}">
        <p14:creationId xmlns:p14="http://schemas.microsoft.com/office/powerpoint/2010/main" val="3384531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5DC8D373-4650-A94E-A962-908DE79B916E}" type="datetimeFigureOut">
              <a:rPr lang="en-US" smtClean="0"/>
              <a:t>11/29/2023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B7E7326-EEA6-BE44-819D-55601FAB277C}" type="slidenum">
              <a:rPr lang="en-US" smtClean="0"/>
              <a:t>‹#›</a:t>
            </a:fld>
            <a:endParaRPr lang="en-US" dirty="0"/>
          </a:p>
        </p:txBody>
      </p:sp>
    </p:spTree>
    <p:extLst>
      <p:ext uri="{BB962C8B-B14F-4D97-AF65-F5344CB8AC3E}">
        <p14:creationId xmlns:p14="http://schemas.microsoft.com/office/powerpoint/2010/main" val="4174942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69780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1988294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1608849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5DC8D373-4650-A94E-A962-908DE79B916E}" type="datetimeFigureOut">
              <a:rPr lang="en-US" smtClean="0"/>
              <a:t>11/29/2023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294617616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386442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62810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2998669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B7E7326-EEA6-BE44-819D-55601FAB277C}" type="slidenum">
              <a:rPr lang="en-US" smtClean="0"/>
              <a:t>‹#›</a:t>
            </a:fld>
            <a:endParaRPr lang="en-US" dirty="0"/>
          </a:p>
        </p:txBody>
      </p:sp>
    </p:spTree>
    <p:extLst>
      <p:ext uri="{BB962C8B-B14F-4D97-AF65-F5344CB8AC3E}">
        <p14:creationId xmlns:p14="http://schemas.microsoft.com/office/powerpoint/2010/main" val="1067677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GB"/>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5DC8D373-4650-A94E-A962-908DE79B916E}" type="datetimeFigureOut">
              <a:rPr lang="en-US" smtClean="0"/>
              <a:t>11/29/2023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FB7E7326-EEA6-BE44-819D-55601FAB277C}" type="slidenum">
              <a:rPr lang="en-US" smtClean="0"/>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3409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5DC8D373-4650-A94E-A962-908DE79B916E}" type="datetimeFigureOut">
              <a:rPr lang="en-US" smtClean="0"/>
              <a:t>11/29/2023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FB7E7326-EEA6-BE44-819D-55601FAB277C}" type="slidenum">
              <a:rPr lang="en-US" smtClean="0"/>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5055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5DC8D373-4650-A94E-A962-908DE79B916E}" type="datetimeFigureOut">
              <a:rPr lang="en-US" smtClean="0"/>
              <a:t>11/29/2023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B7E7326-EEA6-BE44-819D-55601FAB277C}" type="slidenum">
              <a:rPr lang="en-US" smtClean="0"/>
              <a:t>‹#›</a:t>
            </a:fld>
            <a:endParaRPr lang="en-US" dirty="0"/>
          </a:p>
        </p:txBody>
      </p:sp>
    </p:spTree>
    <p:extLst>
      <p:ext uri="{BB962C8B-B14F-4D97-AF65-F5344CB8AC3E}">
        <p14:creationId xmlns:p14="http://schemas.microsoft.com/office/powerpoint/2010/main" val="4010868436"/>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doi.org/10.1016/j.jbtep.2018.08.00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E3D88-D614-8498-1E3D-3BF461629CCD}"/>
              </a:ext>
            </a:extLst>
          </p:cNvPr>
          <p:cNvSpPr>
            <a:spLocks noGrp="1"/>
          </p:cNvSpPr>
          <p:nvPr>
            <p:ph type="ctrTitle"/>
          </p:nvPr>
        </p:nvSpPr>
        <p:spPr>
          <a:xfrm>
            <a:off x="1485900" y="2420586"/>
            <a:ext cx="9144000" cy="2387600"/>
          </a:xfrm>
        </p:spPr>
        <p:txBody>
          <a:bodyPr>
            <a:normAutofit fontScale="90000"/>
          </a:bodyPr>
          <a:lstStyle/>
          <a:p>
            <a:r>
              <a:rPr lang="en-US" sz="3100" b="1" dirty="0"/>
              <a:t>A novel self-practice/self-reflection programme for CBT therapists from minoritised ethnic backgrounds: A multiple baselines single case experimental study </a:t>
            </a:r>
            <a:br>
              <a:rPr lang="en-US" dirty="0"/>
            </a:br>
            <a:endParaRPr lang="en-US" dirty="0"/>
          </a:p>
        </p:txBody>
      </p:sp>
      <p:sp>
        <p:nvSpPr>
          <p:cNvPr id="3" name="Subtitle 2">
            <a:extLst>
              <a:ext uri="{FF2B5EF4-FFF2-40B4-BE49-F238E27FC236}">
                <a16:creationId xmlns:a16="http://schemas.microsoft.com/office/drawing/2014/main" id="{01448FDE-03EA-A755-C19C-774BA9FE52DA}"/>
              </a:ext>
            </a:extLst>
          </p:cNvPr>
          <p:cNvSpPr>
            <a:spLocks noGrp="1"/>
          </p:cNvSpPr>
          <p:nvPr>
            <p:ph type="subTitle" idx="1"/>
          </p:nvPr>
        </p:nvSpPr>
        <p:spPr>
          <a:xfrm>
            <a:off x="1562100" y="4323477"/>
            <a:ext cx="9070848" cy="457201"/>
          </a:xfrm>
        </p:spPr>
        <p:txBody>
          <a:bodyPr>
            <a:noAutofit/>
          </a:bodyPr>
          <a:lstStyle/>
          <a:p>
            <a:r>
              <a:rPr lang="en-US" sz="2000" dirty="0"/>
              <a:t>Sakshi Shetty Chowdhury </a:t>
            </a:r>
          </a:p>
          <a:p>
            <a:r>
              <a:rPr lang="en-US" sz="2000" dirty="0"/>
              <a:t>Trainee Clinical Psychologist, UCL</a:t>
            </a:r>
          </a:p>
        </p:txBody>
      </p:sp>
    </p:spTree>
    <p:extLst>
      <p:ext uri="{BB962C8B-B14F-4D97-AF65-F5344CB8AC3E}">
        <p14:creationId xmlns:p14="http://schemas.microsoft.com/office/powerpoint/2010/main" val="634202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D04F3-499D-B79C-B1B5-94C451C3169E}"/>
              </a:ext>
            </a:extLst>
          </p:cNvPr>
          <p:cNvSpPr>
            <a:spLocks noGrp="1"/>
          </p:cNvSpPr>
          <p:nvPr>
            <p:ph type="title"/>
          </p:nvPr>
        </p:nvSpPr>
        <p:spPr>
          <a:xfrm>
            <a:off x="7064082" y="642594"/>
            <a:ext cx="4472921" cy="1371600"/>
          </a:xfrm>
        </p:spPr>
        <p:txBody>
          <a:bodyPr>
            <a:normAutofit fontScale="90000"/>
          </a:bodyPr>
          <a:lstStyle/>
          <a:p>
            <a:r>
              <a:rPr lang="en-US" dirty="0"/>
              <a:t>Ethnic Identity Development</a:t>
            </a:r>
          </a:p>
        </p:txBody>
      </p:sp>
      <p:sp useBgFill="1">
        <p:nvSpPr>
          <p:cNvPr id="11" name="Rectangle 10">
            <a:extLst>
              <a:ext uri="{FF2B5EF4-FFF2-40B4-BE49-F238E27FC236}">
                <a16:creationId xmlns:a16="http://schemas.microsoft.com/office/drawing/2014/main" id="{6936D704-5904-42AD-9DA1-E236DCE15D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57945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a:extLst>
              <a:ext uri="{FF2B5EF4-FFF2-40B4-BE49-F238E27FC236}">
                <a16:creationId xmlns:a16="http://schemas.microsoft.com/office/drawing/2014/main" id="{CFD5C655-F684-BB3F-6389-94FD8433C5FC}"/>
              </a:ext>
            </a:extLst>
          </p:cNvPr>
          <p:cNvPicPr>
            <a:picLocks noChangeAspect="1"/>
          </p:cNvPicPr>
          <p:nvPr/>
        </p:nvPicPr>
        <p:blipFill rotWithShape="1">
          <a:blip r:embed="rId3"/>
          <a:srcRect l="7261" r="8731"/>
          <a:stretch/>
        </p:blipFill>
        <p:spPr>
          <a:xfrm>
            <a:off x="245337" y="1127774"/>
            <a:ext cx="6187446" cy="4161402"/>
          </a:xfrm>
          <a:prstGeom prst="rect">
            <a:avLst/>
          </a:prstGeom>
        </p:spPr>
      </p:pic>
      <p:sp>
        <p:nvSpPr>
          <p:cNvPr id="8" name="Content Placeholder 7">
            <a:extLst>
              <a:ext uri="{FF2B5EF4-FFF2-40B4-BE49-F238E27FC236}">
                <a16:creationId xmlns:a16="http://schemas.microsoft.com/office/drawing/2014/main" id="{BB889AB2-83E0-8EF1-7F7D-E04FD1C966B4}"/>
              </a:ext>
            </a:extLst>
          </p:cNvPr>
          <p:cNvSpPr>
            <a:spLocks noGrp="1"/>
          </p:cNvSpPr>
          <p:nvPr>
            <p:ph idx="1"/>
          </p:nvPr>
        </p:nvSpPr>
        <p:spPr>
          <a:xfrm>
            <a:off x="7064082" y="2103120"/>
            <a:ext cx="4472922" cy="3931920"/>
          </a:xfrm>
        </p:spPr>
        <p:txBody>
          <a:bodyPr>
            <a:normAutofit/>
          </a:bodyPr>
          <a:lstStyle/>
          <a:p>
            <a:r>
              <a:rPr lang="en-US" sz="2400" dirty="0"/>
              <a:t>Protective nature of positive ethnic identity (Williams et al., 2020; 2022),</a:t>
            </a:r>
          </a:p>
          <a:p>
            <a:r>
              <a:rPr lang="en-US" sz="2400" dirty="0"/>
              <a:t>Adaptation of Ethnic Identity Scale (Umana-Taylor et al., 2004).</a:t>
            </a:r>
          </a:p>
          <a:p>
            <a:r>
              <a:rPr lang="en-US" sz="2400" dirty="0"/>
              <a:t>Three questions related to three dimensions of EID.</a:t>
            </a:r>
          </a:p>
          <a:p>
            <a:endParaRPr lang="en-US" dirty="0"/>
          </a:p>
        </p:txBody>
      </p:sp>
    </p:spTree>
    <p:extLst>
      <p:ext uri="{BB962C8B-B14F-4D97-AF65-F5344CB8AC3E}">
        <p14:creationId xmlns:p14="http://schemas.microsoft.com/office/powerpoint/2010/main" val="3363179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44C67-E8DA-F28D-02C9-1102DEA35ADE}"/>
              </a:ext>
            </a:extLst>
          </p:cNvPr>
          <p:cNvSpPr>
            <a:spLocks noGrp="1"/>
          </p:cNvSpPr>
          <p:nvPr>
            <p:ph type="title"/>
          </p:nvPr>
        </p:nvSpPr>
        <p:spPr>
          <a:xfrm>
            <a:off x="7064082" y="642594"/>
            <a:ext cx="4472921" cy="1371600"/>
          </a:xfrm>
        </p:spPr>
        <p:txBody>
          <a:bodyPr>
            <a:normAutofit/>
          </a:bodyPr>
          <a:lstStyle/>
          <a:p>
            <a:r>
              <a:rPr lang="en-US" dirty="0"/>
              <a:t>Wellbeing</a:t>
            </a:r>
          </a:p>
        </p:txBody>
      </p:sp>
      <p:sp useBgFill="1">
        <p:nvSpPr>
          <p:cNvPr id="9" name="Rectangle 8">
            <a:extLst>
              <a:ext uri="{FF2B5EF4-FFF2-40B4-BE49-F238E27FC236}">
                <a16:creationId xmlns:a16="http://schemas.microsoft.com/office/drawing/2014/main" id="{6936D704-5904-42AD-9DA1-E236DCE15D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57945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white paper with black text&#10;&#10;Description automatically generated">
            <a:extLst>
              <a:ext uri="{FF2B5EF4-FFF2-40B4-BE49-F238E27FC236}">
                <a16:creationId xmlns:a16="http://schemas.microsoft.com/office/drawing/2014/main" id="{17F7D436-DFFB-13DC-0951-B1E263C29744}"/>
              </a:ext>
            </a:extLst>
          </p:cNvPr>
          <p:cNvPicPr>
            <a:picLocks noChangeAspect="1"/>
          </p:cNvPicPr>
          <p:nvPr/>
        </p:nvPicPr>
        <p:blipFill rotWithShape="1">
          <a:blip r:embed="rId3"/>
          <a:srcRect l="5376" r="8612"/>
          <a:stretch/>
        </p:blipFill>
        <p:spPr>
          <a:xfrm>
            <a:off x="163993" y="1902702"/>
            <a:ext cx="6251464" cy="3052595"/>
          </a:xfrm>
          <a:prstGeom prst="rect">
            <a:avLst/>
          </a:prstGeom>
        </p:spPr>
      </p:pic>
      <p:sp>
        <p:nvSpPr>
          <p:cNvPr id="3" name="Content Placeholder 2">
            <a:extLst>
              <a:ext uri="{FF2B5EF4-FFF2-40B4-BE49-F238E27FC236}">
                <a16:creationId xmlns:a16="http://schemas.microsoft.com/office/drawing/2014/main" id="{933B2A2F-1E2B-CABB-7B07-6B6448D30EA2}"/>
              </a:ext>
            </a:extLst>
          </p:cNvPr>
          <p:cNvSpPr>
            <a:spLocks noGrp="1"/>
          </p:cNvSpPr>
          <p:nvPr>
            <p:ph idx="1"/>
          </p:nvPr>
        </p:nvSpPr>
        <p:spPr>
          <a:xfrm>
            <a:off x="7064082" y="2103120"/>
            <a:ext cx="4472922" cy="3931920"/>
          </a:xfrm>
        </p:spPr>
        <p:txBody>
          <a:bodyPr>
            <a:normAutofit fontScale="92500" lnSpcReduction="10000"/>
          </a:bodyPr>
          <a:lstStyle/>
          <a:p>
            <a:r>
              <a:rPr lang="en-US" sz="2400" dirty="0"/>
              <a:t>Recent research around the impact of SP/SR on wellbeing (Pakenham, 2015; Scott et al., 2020)</a:t>
            </a:r>
          </a:p>
          <a:p>
            <a:r>
              <a:rPr lang="en-US" sz="2400" dirty="0"/>
              <a:t>Adaptation of Outcome Rating Scale (Miller et al., 2003).</a:t>
            </a:r>
          </a:p>
          <a:p>
            <a:r>
              <a:rPr lang="en-US" sz="2400" dirty="0"/>
              <a:t>Differentiation between personal and professional wellbeing.</a:t>
            </a:r>
          </a:p>
          <a:p>
            <a:r>
              <a:rPr lang="en-US" sz="2400" dirty="0"/>
              <a:t>Two questions.</a:t>
            </a:r>
          </a:p>
        </p:txBody>
      </p:sp>
    </p:spTree>
    <p:extLst>
      <p:ext uri="{BB962C8B-B14F-4D97-AF65-F5344CB8AC3E}">
        <p14:creationId xmlns:p14="http://schemas.microsoft.com/office/powerpoint/2010/main" val="1589653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8E652-FE4B-AA17-4751-D0E6B4483738}"/>
              </a:ext>
            </a:extLst>
          </p:cNvPr>
          <p:cNvSpPr>
            <a:spLocks noGrp="1"/>
          </p:cNvSpPr>
          <p:nvPr>
            <p:ph type="title"/>
          </p:nvPr>
        </p:nvSpPr>
        <p:spPr>
          <a:xfrm>
            <a:off x="5511231" y="64008"/>
            <a:ext cx="5447250" cy="1645920"/>
          </a:xfrm>
        </p:spPr>
        <p:txBody>
          <a:bodyPr>
            <a:normAutofit/>
          </a:bodyPr>
          <a:lstStyle/>
          <a:p>
            <a:r>
              <a:rPr lang="en-US" dirty="0"/>
              <a:t>Results</a:t>
            </a:r>
          </a:p>
        </p:txBody>
      </p:sp>
      <p:sp>
        <p:nvSpPr>
          <p:cNvPr id="23" name="Rectangle 22">
            <a:extLst>
              <a:ext uri="{FF2B5EF4-FFF2-40B4-BE49-F238E27FC236}">
                <a16:creationId xmlns:a16="http://schemas.microsoft.com/office/drawing/2014/main" id="{E0EA0D7C-699D-4E8D-A37A-9D14205EA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526142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307B7CB-50A5-4F80-8693-D845BE8595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126" y="643464"/>
            <a:ext cx="3969458" cy="557107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pic>
        <p:nvPicPr>
          <p:cNvPr id="4" name="Content Placeholder 3" descr="A graph of a group of people&#10;&#10;Description automatically generated">
            <a:extLst>
              <a:ext uri="{FF2B5EF4-FFF2-40B4-BE49-F238E27FC236}">
                <a16:creationId xmlns:a16="http://schemas.microsoft.com/office/drawing/2014/main" id="{01F84269-D2EC-4857-7859-0A886D954B36}"/>
              </a:ext>
            </a:extLst>
          </p:cNvPr>
          <p:cNvPicPr>
            <a:picLocks noChangeAspect="1"/>
          </p:cNvPicPr>
          <p:nvPr/>
        </p:nvPicPr>
        <p:blipFill rotWithShape="1">
          <a:blip r:embed="rId3"/>
          <a:srcRect l="2169" t="3086" r="14336" b="2321"/>
          <a:stretch/>
        </p:blipFill>
        <p:spPr>
          <a:xfrm>
            <a:off x="142233" y="246258"/>
            <a:ext cx="4790604" cy="6630379"/>
          </a:xfrm>
          <a:prstGeom prst="rect">
            <a:avLst/>
          </a:prstGeom>
        </p:spPr>
      </p:pic>
      <p:sp>
        <p:nvSpPr>
          <p:cNvPr id="8" name="Content Placeholder 7">
            <a:extLst>
              <a:ext uri="{FF2B5EF4-FFF2-40B4-BE49-F238E27FC236}">
                <a16:creationId xmlns:a16="http://schemas.microsoft.com/office/drawing/2014/main" id="{D70D2915-D222-A76D-E683-13727A028224}"/>
              </a:ext>
            </a:extLst>
          </p:cNvPr>
          <p:cNvSpPr>
            <a:spLocks noGrp="1"/>
          </p:cNvSpPr>
          <p:nvPr>
            <p:ph idx="1"/>
          </p:nvPr>
        </p:nvSpPr>
        <p:spPr>
          <a:xfrm>
            <a:off x="5511230" y="1442062"/>
            <a:ext cx="6025644" cy="4772473"/>
          </a:xfrm>
        </p:spPr>
        <p:txBody>
          <a:bodyPr>
            <a:normAutofit fontScale="92500" lnSpcReduction="10000"/>
          </a:bodyPr>
          <a:lstStyle/>
          <a:p>
            <a:pPr marL="0" indent="0">
              <a:buNone/>
            </a:pPr>
            <a:r>
              <a:rPr lang="en-US" dirty="0"/>
              <a:t>Example of graphing of data and visual analysis.</a:t>
            </a:r>
          </a:p>
          <a:p>
            <a:pPr marL="0" indent="0">
              <a:buNone/>
            </a:pPr>
            <a:endParaRPr lang="en-US" dirty="0"/>
          </a:p>
          <a:p>
            <a:pPr marL="0" indent="0">
              <a:buNone/>
            </a:pPr>
            <a:r>
              <a:rPr lang="en-US" dirty="0"/>
              <a:t>                   </a:t>
            </a:r>
            <a:r>
              <a:rPr lang="en-US" i="1" dirty="0"/>
              <a:t>I have the skills to elicit and integrate my client’s strengths that are related to their ethnic identity </a:t>
            </a:r>
            <a:endParaRPr lang="en-US" b="1" i="1" dirty="0"/>
          </a:p>
          <a:p>
            <a:pPr marL="0" indent="0">
              <a:buNone/>
            </a:pPr>
            <a:r>
              <a:rPr lang="en-US" b="1" dirty="0"/>
              <a:t>Significant improvements for Participants A and D</a:t>
            </a:r>
            <a:endParaRPr lang="en-US" dirty="0"/>
          </a:p>
          <a:p>
            <a:pPr marL="0" indent="0">
              <a:buNone/>
            </a:pPr>
            <a:endParaRPr lang="en-US" dirty="0"/>
          </a:p>
          <a:p>
            <a:pPr marL="0" indent="0">
              <a:buNone/>
            </a:pPr>
            <a:r>
              <a:rPr lang="en-GB" sz="1800" dirty="0">
                <a:effectLst/>
                <a:latin typeface="+mj-lt"/>
              </a:rPr>
              <a:t>                   </a:t>
            </a:r>
            <a:r>
              <a:rPr lang="en-GB" sz="1800" i="1" dirty="0">
                <a:effectLst/>
                <a:latin typeface="+mj-lt"/>
              </a:rPr>
              <a:t>I have the skills to identify and address my own ethnic differences and/or similarities with my client in sessions </a:t>
            </a:r>
          </a:p>
          <a:p>
            <a:pPr marL="0" indent="0">
              <a:buNone/>
            </a:pPr>
            <a:r>
              <a:rPr lang="en-GB" sz="1800" b="1" dirty="0">
                <a:effectLst/>
                <a:latin typeface="+mj-lt"/>
              </a:rPr>
              <a:t>Significant improvement for participants A, D and F </a:t>
            </a:r>
            <a:r>
              <a:rPr lang="en-GB" sz="1800" b="1" dirty="0">
                <a:effectLst/>
                <a:latin typeface="+mj-lt"/>
                <a:sym typeface="Wingdings" pitchFamily="2" charset="2"/>
              </a:rPr>
              <a:t> improvement across three baseline conditions</a:t>
            </a:r>
            <a:endParaRPr lang="en-GB" sz="1800" b="1" dirty="0">
              <a:effectLst/>
              <a:latin typeface="+mj-lt"/>
            </a:endParaRPr>
          </a:p>
          <a:p>
            <a:pPr marL="0" indent="0">
              <a:buNone/>
            </a:pPr>
            <a:endParaRPr lang="en-GB" dirty="0">
              <a:latin typeface="+mj-lt"/>
            </a:endParaRPr>
          </a:p>
          <a:p>
            <a:pPr marL="0" indent="0">
              <a:buNone/>
            </a:pPr>
            <a:r>
              <a:rPr lang="en-GB" dirty="0">
                <a:latin typeface="+mj-lt"/>
              </a:rPr>
              <a:t>Overall, increase in mean ratings and an improving trend during intervention. </a:t>
            </a:r>
          </a:p>
          <a:p>
            <a:pPr marL="0" indent="0">
              <a:buNone/>
            </a:pPr>
            <a:r>
              <a:rPr lang="en-GB" dirty="0">
                <a:latin typeface="+mj-lt"/>
              </a:rPr>
              <a:t>Mixed pattern at follow-up. </a:t>
            </a:r>
          </a:p>
          <a:p>
            <a:pPr marL="0" indent="0">
              <a:buNone/>
            </a:pPr>
            <a:endParaRPr lang="en-GB" sz="1800" dirty="0">
              <a:effectLst/>
              <a:latin typeface="+mj-lt"/>
            </a:endParaRPr>
          </a:p>
          <a:p>
            <a:pPr marL="0" indent="0">
              <a:buNone/>
            </a:pPr>
            <a:endParaRPr lang="en-GB" sz="1800" dirty="0">
              <a:effectLst/>
              <a:latin typeface="+mj-lt"/>
            </a:endParaRPr>
          </a:p>
          <a:p>
            <a:pPr marL="0" indent="0">
              <a:buNone/>
            </a:pPr>
            <a:endParaRPr lang="en-GB" sz="1800" dirty="0">
              <a:effectLst/>
              <a:latin typeface="+mj-lt"/>
            </a:endParaRPr>
          </a:p>
          <a:p>
            <a:pPr marL="0" indent="0">
              <a:buNone/>
            </a:pPr>
            <a:endParaRPr lang="en-US" dirty="0"/>
          </a:p>
          <a:p>
            <a:pPr marL="0" indent="0">
              <a:buNone/>
            </a:pPr>
            <a:endParaRPr lang="en-US" dirty="0"/>
          </a:p>
        </p:txBody>
      </p:sp>
      <p:cxnSp>
        <p:nvCxnSpPr>
          <p:cNvPr id="5" name="Straight Connector 4">
            <a:extLst>
              <a:ext uri="{FF2B5EF4-FFF2-40B4-BE49-F238E27FC236}">
                <a16:creationId xmlns:a16="http://schemas.microsoft.com/office/drawing/2014/main" id="{D19AFBF0-13E4-0327-57C2-AD702B8B5301}"/>
              </a:ext>
            </a:extLst>
          </p:cNvPr>
          <p:cNvCxnSpPr/>
          <p:nvPr/>
        </p:nvCxnSpPr>
        <p:spPr>
          <a:xfrm>
            <a:off x="5611905" y="2291380"/>
            <a:ext cx="968189"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4281AE-2181-CD00-67EC-5C7BFC959762}"/>
              </a:ext>
            </a:extLst>
          </p:cNvPr>
          <p:cNvCxnSpPr/>
          <p:nvPr/>
        </p:nvCxnSpPr>
        <p:spPr>
          <a:xfrm>
            <a:off x="5629834" y="3543750"/>
            <a:ext cx="968189" cy="0"/>
          </a:xfrm>
          <a:prstGeom prst="line">
            <a:avLst/>
          </a:prstGeom>
          <a:ln w="38100">
            <a:solidFill>
              <a:srgbClr val="68859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399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55F7F3-3A58-4BBB-95C7-CF706F9F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AE3D314-6F93-4D91-8C0F-E92657F465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sp>
      <p:sp>
        <p:nvSpPr>
          <p:cNvPr id="2" name="Title 1">
            <a:extLst>
              <a:ext uri="{FF2B5EF4-FFF2-40B4-BE49-F238E27FC236}">
                <a16:creationId xmlns:a16="http://schemas.microsoft.com/office/drawing/2014/main" id="{72E70228-9D23-08B0-48C4-F2FDF681C31E}"/>
              </a:ext>
            </a:extLst>
          </p:cNvPr>
          <p:cNvSpPr>
            <a:spLocks noGrp="1"/>
          </p:cNvSpPr>
          <p:nvPr>
            <p:ph type="title"/>
          </p:nvPr>
        </p:nvSpPr>
        <p:spPr>
          <a:xfrm>
            <a:off x="573409" y="559477"/>
            <a:ext cx="3765200" cy="5709931"/>
          </a:xfrm>
        </p:spPr>
        <p:txBody>
          <a:bodyPr>
            <a:normAutofit/>
          </a:bodyPr>
          <a:lstStyle/>
          <a:p>
            <a:pPr algn="ctr"/>
            <a:r>
              <a:rPr lang="en-US" dirty="0"/>
              <a:t>Overall Findings</a:t>
            </a:r>
          </a:p>
        </p:txBody>
      </p:sp>
      <p:sp>
        <p:nvSpPr>
          <p:cNvPr id="3" name="Content Placeholder 2">
            <a:extLst>
              <a:ext uri="{FF2B5EF4-FFF2-40B4-BE49-F238E27FC236}">
                <a16:creationId xmlns:a16="http://schemas.microsoft.com/office/drawing/2014/main" id="{4F4FF0E6-9559-4040-6B79-9EA930BB75A7}"/>
              </a:ext>
            </a:extLst>
          </p:cNvPr>
          <p:cNvSpPr>
            <a:spLocks noGrp="1"/>
          </p:cNvSpPr>
          <p:nvPr>
            <p:ph idx="1"/>
          </p:nvPr>
        </p:nvSpPr>
        <p:spPr>
          <a:xfrm>
            <a:off x="5478124" y="2637764"/>
            <a:ext cx="5906181" cy="2308780"/>
          </a:xfrm>
        </p:spPr>
        <p:txBody>
          <a:bodyPr/>
          <a:lstStyle/>
          <a:p>
            <a:pPr marL="106070" indent="-106070" defTabSz="530352">
              <a:spcBef>
                <a:spcPts val="522"/>
              </a:spcBef>
            </a:pPr>
            <a:endParaRPr lang="en-US" sz="1044" kern="1200" dirty="0">
              <a:solidFill>
                <a:schemeClr val="tx1"/>
              </a:solidFill>
              <a:latin typeface="+mn-lt"/>
              <a:ea typeface="+mn-ea"/>
              <a:cs typeface="+mn-cs"/>
            </a:endParaRPr>
          </a:p>
          <a:p>
            <a:pPr marL="106070" indent="-106070" defTabSz="530352">
              <a:spcBef>
                <a:spcPts val="522"/>
              </a:spcBef>
            </a:pPr>
            <a:endParaRPr lang="en-US" sz="1044" kern="1200" dirty="0">
              <a:solidFill>
                <a:schemeClr val="tx1"/>
              </a:solidFill>
              <a:latin typeface="+mn-lt"/>
              <a:ea typeface="+mn-ea"/>
              <a:cs typeface="+mn-cs"/>
            </a:endParaRPr>
          </a:p>
          <a:p>
            <a:pPr marL="106070" indent="-106070" defTabSz="530352">
              <a:spcBef>
                <a:spcPts val="522"/>
              </a:spcBef>
            </a:pPr>
            <a:endParaRPr lang="en-US" sz="1044" kern="1200" dirty="0">
              <a:solidFill>
                <a:schemeClr val="tx1"/>
              </a:solidFill>
              <a:latin typeface="+mn-lt"/>
              <a:ea typeface="+mn-ea"/>
              <a:cs typeface="+mn-cs"/>
            </a:endParaRPr>
          </a:p>
          <a:p>
            <a:endParaRPr lang="en-US" dirty="0"/>
          </a:p>
        </p:txBody>
      </p:sp>
      <p:graphicFrame>
        <p:nvGraphicFramePr>
          <p:cNvPr id="6" name="Diagram 5">
            <a:extLst>
              <a:ext uri="{FF2B5EF4-FFF2-40B4-BE49-F238E27FC236}">
                <a16:creationId xmlns:a16="http://schemas.microsoft.com/office/drawing/2014/main" id="{AB704670-2A18-766D-0678-AA86E0E03403}"/>
              </a:ext>
            </a:extLst>
          </p:cNvPr>
          <p:cNvGraphicFramePr/>
          <p:nvPr>
            <p:extLst>
              <p:ext uri="{D42A27DB-BD31-4B8C-83A1-F6EECF244321}">
                <p14:modId xmlns:p14="http://schemas.microsoft.com/office/powerpoint/2010/main" val="975938299"/>
              </p:ext>
            </p:extLst>
          </p:nvPr>
        </p:nvGraphicFramePr>
        <p:xfrm>
          <a:off x="4888991" y="559477"/>
          <a:ext cx="6729600" cy="57099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2398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73A63-8D1F-4B48-6E23-FE7574996502}"/>
              </a:ext>
            </a:extLst>
          </p:cNvPr>
          <p:cNvSpPr>
            <a:spLocks noGrp="1"/>
          </p:cNvSpPr>
          <p:nvPr>
            <p:ph type="title"/>
          </p:nvPr>
        </p:nvSpPr>
        <p:spPr>
          <a:xfrm>
            <a:off x="6414857" y="360075"/>
            <a:ext cx="4957553" cy="1645920"/>
          </a:xfrm>
        </p:spPr>
        <p:txBody>
          <a:bodyPr>
            <a:normAutofit/>
          </a:bodyPr>
          <a:lstStyle/>
          <a:p>
            <a:r>
              <a:rPr lang="en-US" dirty="0"/>
              <a:t>Strengths and Limitations</a:t>
            </a:r>
          </a:p>
        </p:txBody>
      </p:sp>
      <p:sp>
        <p:nvSpPr>
          <p:cNvPr id="11" name="Rectangle 10">
            <a:extLst>
              <a:ext uri="{FF2B5EF4-FFF2-40B4-BE49-F238E27FC236}">
                <a16:creationId xmlns:a16="http://schemas.microsoft.com/office/drawing/2014/main" id="{CD000060-D06D-4A48-BD8E-978966CCA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3" name="Rectangle 12">
            <a:extLst>
              <a:ext uri="{FF2B5EF4-FFF2-40B4-BE49-F238E27FC236}">
                <a16:creationId xmlns:a16="http://schemas.microsoft.com/office/drawing/2014/main" id="{DE4E5113-B3D0-40F8-9F39-B2C2BF92AE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sp>
      <p:pic>
        <p:nvPicPr>
          <p:cNvPr id="6" name="Graphic 5" descr="Scales of justice outline">
            <a:extLst>
              <a:ext uri="{FF2B5EF4-FFF2-40B4-BE49-F238E27FC236}">
                <a16:creationId xmlns:a16="http://schemas.microsoft.com/office/drawing/2014/main" id="{C0752985-3043-5221-C8A0-98B131DD96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04017" y="1228185"/>
            <a:ext cx="4414438" cy="4414438"/>
          </a:xfrm>
          <a:prstGeom prst="rect">
            <a:avLst/>
          </a:prstGeom>
        </p:spPr>
      </p:pic>
      <p:sp>
        <p:nvSpPr>
          <p:cNvPr id="3" name="Content Placeholder 2">
            <a:extLst>
              <a:ext uri="{FF2B5EF4-FFF2-40B4-BE49-F238E27FC236}">
                <a16:creationId xmlns:a16="http://schemas.microsoft.com/office/drawing/2014/main" id="{DEC6CD5C-3163-5461-A325-57E23EBA2205}"/>
              </a:ext>
            </a:extLst>
          </p:cNvPr>
          <p:cNvSpPr>
            <a:spLocks noGrp="1"/>
          </p:cNvSpPr>
          <p:nvPr>
            <p:ph idx="1"/>
          </p:nvPr>
        </p:nvSpPr>
        <p:spPr>
          <a:xfrm>
            <a:off x="6414857" y="1911837"/>
            <a:ext cx="5367165" cy="4586087"/>
          </a:xfrm>
        </p:spPr>
        <p:txBody>
          <a:bodyPr>
            <a:normAutofit fontScale="85000" lnSpcReduction="20000"/>
          </a:bodyPr>
          <a:lstStyle/>
          <a:p>
            <a:pPr marL="0" indent="0">
              <a:lnSpc>
                <a:spcPct val="90000"/>
              </a:lnSpc>
              <a:buNone/>
            </a:pPr>
            <a:r>
              <a:rPr lang="en-US" sz="2600" b="1" dirty="0"/>
              <a:t>Strengths</a:t>
            </a:r>
          </a:p>
          <a:p>
            <a:pPr marL="0" indent="0">
              <a:lnSpc>
                <a:spcPct val="90000"/>
              </a:lnSpc>
              <a:buNone/>
            </a:pPr>
            <a:r>
              <a:rPr lang="en-US" sz="2600" dirty="0"/>
              <a:t>1. Novel adaptation </a:t>
            </a:r>
          </a:p>
          <a:p>
            <a:pPr marL="0" indent="0">
              <a:lnSpc>
                <a:spcPct val="90000"/>
              </a:lnSpc>
              <a:buNone/>
            </a:pPr>
            <a:r>
              <a:rPr lang="en-US" sz="2600" dirty="0"/>
              <a:t>2. Design</a:t>
            </a:r>
          </a:p>
          <a:p>
            <a:pPr marL="0" indent="0">
              <a:lnSpc>
                <a:spcPct val="90000"/>
              </a:lnSpc>
              <a:buNone/>
            </a:pPr>
            <a:r>
              <a:rPr lang="en-US" sz="2600" dirty="0"/>
              <a:t>3. Co-production </a:t>
            </a:r>
          </a:p>
          <a:p>
            <a:pPr>
              <a:lnSpc>
                <a:spcPct val="90000"/>
              </a:lnSpc>
            </a:pPr>
            <a:endParaRPr lang="en-US" sz="2600" dirty="0"/>
          </a:p>
          <a:p>
            <a:pPr marL="0" indent="0">
              <a:lnSpc>
                <a:spcPct val="90000"/>
              </a:lnSpc>
              <a:buNone/>
            </a:pPr>
            <a:r>
              <a:rPr lang="en-US" sz="2600" b="1" dirty="0"/>
              <a:t>Limitations</a:t>
            </a:r>
          </a:p>
          <a:p>
            <a:pPr marL="0" indent="0">
              <a:lnSpc>
                <a:spcPct val="90000"/>
              </a:lnSpc>
              <a:buNone/>
            </a:pPr>
            <a:r>
              <a:rPr lang="en-US" sz="2600" dirty="0"/>
              <a:t>1. Un-validated outcome measures</a:t>
            </a:r>
          </a:p>
          <a:p>
            <a:pPr marL="0" indent="0">
              <a:lnSpc>
                <a:spcPct val="90000"/>
              </a:lnSpc>
              <a:buNone/>
            </a:pPr>
            <a:r>
              <a:rPr lang="en-US" sz="2600" dirty="0"/>
              <a:t>2. Lack of context within quantitative information </a:t>
            </a:r>
          </a:p>
          <a:p>
            <a:pPr marL="0" indent="0">
              <a:lnSpc>
                <a:spcPct val="90000"/>
              </a:lnSpc>
              <a:buNone/>
            </a:pPr>
            <a:r>
              <a:rPr lang="en-US" sz="2600" dirty="0"/>
              <a:t>3. Hard to know the mechanisms of change </a:t>
            </a:r>
          </a:p>
          <a:p>
            <a:pPr marL="0" indent="0">
              <a:lnSpc>
                <a:spcPct val="90000"/>
              </a:lnSpc>
              <a:buNone/>
            </a:pPr>
            <a:r>
              <a:rPr lang="en-US" sz="2600" dirty="0"/>
              <a:t>4. Intervention at the individual level and need for systemic change</a:t>
            </a:r>
          </a:p>
          <a:p>
            <a:pPr marL="0" indent="0">
              <a:lnSpc>
                <a:spcPct val="90000"/>
              </a:lnSpc>
              <a:buNone/>
            </a:pPr>
            <a:endParaRPr lang="en-US" sz="1700" dirty="0"/>
          </a:p>
          <a:p>
            <a:pPr>
              <a:lnSpc>
                <a:spcPct val="90000"/>
              </a:lnSpc>
            </a:pPr>
            <a:endParaRPr lang="en-US" sz="1700" dirty="0"/>
          </a:p>
          <a:p>
            <a:pPr marL="0" indent="0">
              <a:lnSpc>
                <a:spcPct val="90000"/>
              </a:lnSpc>
              <a:buNone/>
            </a:pPr>
            <a:endParaRPr lang="en-US" sz="1700" dirty="0"/>
          </a:p>
        </p:txBody>
      </p:sp>
    </p:spTree>
    <p:extLst>
      <p:ext uri="{BB962C8B-B14F-4D97-AF65-F5344CB8AC3E}">
        <p14:creationId xmlns:p14="http://schemas.microsoft.com/office/powerpoint/2010/main" val="3499113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65B2778-6678-45B6-9A79-C0910CFCA0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75E48B1-C7B8-B597-9FBC-2659433350D3}"/>
              </a:ext>
            </a:extLst>
          </p:cNvPr>
          <p:cNvSpPr>
            <a:spLocks noGrp="1"/>
          </p:cNvSpPr>
          <p:nvPr>
            <p:ph type="title"/>
          </p:nvPr>
        </p:nvSpPr>
        <p:spPr>
          <a:xfrm>
            <a:off x="655320" y="63473"/>
            <a:ext cx="6281928" cy="1744183"/>
          </a:xfrm>
        </p:spPr>
        <p:txBody>
          <a:bodyPr>
            <a:normAutofit/>
          </a:bodyPr>
          <a:lstStyle/>
          <a:p>
            <a:r>
              <a:rPr lang="en-US" dirty="0"/>
              <a:t>Implications</a:t>
            </a:r>
          </a:p>
        </p:txBody>
      </p:sp>
      <p:sp>
        <p:nvSpPr>
          <p:cNvPr id="9" name="Content Placeholder 8">
            <a:extLst>
              <a:ext uri="{FF2B5EF4-FFF2-40B4-BE49-F238E27FC236}">
                <a16:creationId xmlns:a16="http://schemas.microsoft.com/office/drawing/2014/main" id="{C3FD7E5D-FA71-A8B4-0102-E8552415357A}"/>
              </a:ext>
            </a:extLst>
          </p:cNvPr>
          <p:cNvSpPr>
            <a:spLocks noGrp="1"/>
          </p:cNvSpPr>
          <p:nvPr>
            <p:ph idx="1"/>
          </p:nvPr>
        </p:nvSpPr>
        <p:spPr>
          <a:xfrm>
            <a:off x="553636" y="1287880"/>
            <a:ext cx="7212256" cy="4445230"/>
          </a:xfrm>
        </p:spPr>
        <p:txBody>
          <a:bodyPr>
            <a:noAutofit/>
          </a:bodyPr>
          <a:lstStyle/>
          <a:p>
            <a:r>
              <a:rPr lang="en-US" sz="2400" dirty="0"/>
              <a:t>Initial support for the use of SP/SR as a methodology for developing therapist skill in working with ethnicity</a:t>
            </a:r>
          </a:p>
          <a:p>
            <a:r>
              <a:rPr lang="en-US" sz="2400" dirty="0"/>
              <a:t>Extends existing initiatives that support the personal and professional development of therapists from minoritised ethnic backgrounds</a:t>
            </a:r>
          </a:p>
          <a:p>
            <a:r>
              <a:rPr lang="en-US" sz="2400" dirty="0"/>
              <a:t>Further support for individual impacts of SP/SR, including differences based on level of experience</a:t>
            </a:r>
          </a:p>
          <a:p>
            <a:r>
              <a:rPr lang="en-US" sz="2400" dirty="0"/>
              <a:t>Research methods adapted for future quantitative research on SP/SR</a:t>
            </a:r>
          </a:p>
          <a:p>
            <a:r>
              <a:rPr lang="en-US" sz="2400" dirty="0"/>
              <a:t>Co-production</a:t>
            </a:r>
          </a:p>
        </p:txBody>
      </p:sp>
      <p:sp useBgFill="1">
        <p:nvSpPr>
          <p:cNvPr id="14" name="Rectangle 13">
            <a:extLst>
              <a:ext uri="{FF2B5EF4-FFF2-40B4-BE49-F238E27FC236}">
                <a16:creationId xmlns:a16="http://schemas.microsoft.com/office/drawing/2014/main" id="{82C57F61-3F6E-4BE5-B964-003AA9B35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7370" y="0"/>
            <a:ext cx="435463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Ripple outline">
            <a:extLst>
              <a:ext uri="{FF2B5EF4-FFF2-40B4-BE49-F238E27FC236}">
                <a16:creationId xmlns:a16="http://schemas.microsoft.com/office/drawing/2014/main" id="{306E3801-C51A-8A4C-B68B-881C5D2D955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19528" y="1770177"/>
            <a:ext cx="3318836" cy="3318836"/>
          </a:xfrm>
          <a:prstGeom prst="rect">
            <a:avLst/>
          </a:prstGeom>
        </p:spPr>
      </p:pic>
    </p:spTree>
    <p:extLst>
      <p:ext uri="{BB962C8B-B14F-4D97-AF65-F5344CB8AC3E}">
        <p14:creationId xmlns:p14="http://schemas.microsoft.com/office/powerpoint/2010/main" val="1529690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4,000+ Two Paths Converging Stock Photos, Pictures &amp; Royalty-Free Images -  iStock | Two roads coming together, Two pathways, Fork in the road">
            <a:extLst>
              <a:ext uri="{FF2B5EF4-FFF2-40B4-BE49-F238E27FC236}">
                <a16:creationId xmlns:a16="http://schemas.microsoft.com/office/drawing/2014/main" id="{E1F28481-BD3F-9F86-2D17-A820F956B16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664" r="-2" b="-2"/>
          <a:stretch/>
        </p:blipFill>
        <p:spPr bwMode="auto">
          <a:xfrm>
            <a:off x="7837371" y="237744"/>
            <a:ext cx="4124416" cy="6382512"/>
          </a:xfrm>
          <a:prstGeom prst="rect">
            <a:avLst/>
          </a:prstGeom>
          <a:noFill/>
          <a:extLst>
            <a:ext uri="{909E8E84-426E-40DD-AFC4-6F175D3DCCD1}">
              <a14:hiddenFill xmlns:a14="http://schemas.microsoft.com/office/drawing/2010/main">
                <a:solidFill>
                  <a:srgbClr val="FFFFFF"/>
                </a:solidFill>
              </a14:hiddenFill>
            </a:ext>
          </a:extLst>
        </p:spPr>
      </p:pic>
      <p:sp>
        <p:nvSpPr>
          <p:cNvPr id="1031" name="Rectangle 1030">
            <a:extLst>
              <a:ext uri="{FF2B5EF4-FFF2-40B4-BE49-F238E27FC236}">
                <a16:creationId xmlns:a16="http://schemas.microsoft.com/office/drawing/2014/main" id="{891D1FF4-7F97-4936-9A4C-9FB71D8FB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7744"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6240C7D-1114-B1D1-6DB5-9820235EAD57}"/>
              </a:ext>
            </a:extLst>
          </p:cNvPr>
          <p:cNvSpPr>
            <a:spLocks noGrp="1"/>
          </p:cNvSpPr>
          <p:nvPr>
            <p:ph type="title"/>
          </p:nvPr>
        </p:nvSpPr>
        <p:spPr>
          <a:xfrm>
            <a:off x="868680" y="535019"/>
            <a:ext cx="6281928" cy="1744183"/>
          </a:xfrm>
        </p:spPr>
        <p:txBody>
          <a:bodyPr>
            <a:normAutofit/>
          </a:bodyPr>
          <a:lstStyle/>
          <a:p>
            <a:r>
              <a:rPr lang="en-US" dirty="0"/>
              <a:t>Reflections on process </a:t>
            </a:r>
          </a:p>
        </p:txBody>
      </p:sp>
      <p:sp>
        <p:nvSpPr>
          <p:cNvPr id="3" name="Content Placeholder 2">
            <a:extLst>
              <a:ext uri="{FF2B5EF4-FFF2-40B4-BE49-F238E27FC236}">
                <a16:creationId xmlns:a16="http://schemas.microsoft.com/office/drawing/2014/main" id="{5FBA223A-F90A-6800-3C47-A67AB9773C82}"/>
              </a:ext>
            </a:extLst>
          </p:cNvPr>
          <p:cNvSpPr>
            <a:spLocks noGrp="1"/>
          </p:cNvSpPr>
          <p:nvPr>
            <p:ph idx="1"/>
          </p:nvPr>
        </p:nvSpPr>
        <p:spPr>
          <a:xfrm>
            <a:off x="868680" y="2259107"/>
            <a:ext cx="6281928" cy="4063874"/>
          </a:xfrm>
        </p:spPr>
        <p:txBody>
          <a:bodyPr>
            <a:normAutofit lnSpcReduction="10000"/>
          </a:bodyPr>
          <a:lstStyle/>
          <a:p>
            <a:r>
              <a:rPr lang="en-US" sz="2400" dirty="0"/>
              <a:t>Undertaking research which has personal resonances</a:t>
            </a:r>
          </a:p>
          <a:p>
            <a:r>
              <a:rPr lang="en-US" sz="2400" dirty="0"/>
              <a:t>Feeling connected/disconnected from stories</a:t>
            </a:r>
          </a:p>
          <a:p>
            <a:r>
              <a:rPr lang="en-US" sz="2400" dirty="0"/>
              <a:t>Reducing experiences into numbers and the lack of nuance in quantitative research</a:t>
            </a:r>
          </a:p>
          <a:p>
            <a:r>
              <a:rPr lang="en-US" sz="2400" dirty="0"/>
              <a:t>The importance of reflexivity even in quantitative research</a:t>
            </a:r>
          </a:p>
          <a:p>
            <a:r>
              <a:rPr lang="en-US" sz="2400" dirty="0"/>
              <a:t>The benefit of having a reflective space</a:t>
            </a:r>
          </a:p>
          <a:p>
            <a:endParaRPr lang="en-US" dirty="0"/>
          </a:p>
        </p:txBody>
      </p:sp>
    </p:spTree>
    <p:extLst>
      <p:ext uri="{BB962C8B-B14F-4D97-AF65-F5344CB8AC3E}">
        <p14:creationId xmlns:p14="http://schemas.microsoft.com/office/powerpoint/2010/main" val="658583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C9DA8757-209E-25F9-1D16-6ECDC603B362}"/>
              </a:ext>
            </a:extLst>
          </p:cNvPr>
          <p:cNvSpPr>
            <a:spLocks noGrp="1"/>
          </p:cNvSpPr>
          <p:nvPr>
            <p:ph type="title"/>
          </p:nvPr>
        </p:nvSpPr>
        <p:spPr>
          <a:xfrm>
            <a:off x="3671795" y="470772"/>
            <a:ext cx="7417925" cy="1517035"/>
          </a:xfrm>
        </p:spPr>
        <p:txBody>
          <a:bodyPr>
            <a:normAutofit/>
          </a:bodyPr>
          <a:lstStyle/>
          <a:p>
            <a:r>
              <a:rPr lang="en-US" dirty="0">
                <a:solidFill>
                  <a:schemeClr val="tx1">
                    <a:lumMod val="75000"/>
                    <a:lumOff val="25000"/>
                  </a:schemeClr>
                </a:solidFill>
              </a:rPr>
              <a:t>A final thought…</a:t>
            </a:r>
          </a:p>
        </p:txBody>
      </p:sp>
      <p:sp>
        <p:nvSpPr>
          <p:cNvPr id="3" name="Content Placeholder 2">
            <a:extLst>
              <a:ext uri="{FF2B5EF4-FFF2-40B4-BE49-F238E27FC236}">
                <a16:creationId xmlns:a16="http://schemas.microsoft.com/office/drawing/2014/main" id="{F29466A1-E172-A498-3933-85F174E2AF58}"/>
              </a:ext>
            </a:extLst>
          </p:cNvPr>
          <p:cNvSpPr>
            <a:spLocks noGrp="1"/>
          </p:cNvSpPr>
          <p:nvPr>
            <p:ph idx="1"/>
          </p:nvPr>
        </p:nvSpPr>
        <p:spPr>
          <a:xfrm>
            <a:off x="3671795" y="1595718"/>
            <a:ext cx="7731311" cy="4640489"/>
          </a:xfrm>
        </p:spPr>
        <p:txBody>
          <a:bodyPr>
            <a:noAutofit/>
          </a:bodyPr>
          <a:lstStyle/>
          <a:p>
            <a:pPr marL="0" indent="0">
              <a:lnSpc>
                <a:spcPct val="90000"/>
              </a:lnSpc>
              <a:buNone/>
            </a:pPr>
            <a:r>
              <a:rPr lang="en-GB" b="0" i="0" dirty="0">
                <a:solidFill>
                  <a:schemeClr val="tx1">
                    <a:lumMod val="75000"/>
                    <a:lumOff val="25000"/>
                  </a:schemeClr>
                </a:solidFill>
                <a:effectLst/>
              </a:rPr>
              <a:t>In ‘Why therapists should walk the talk’, Bennett-Levy (2019) writes:</a:t>
            </a:r>
          </a:p>
          <a:p>
            <a:pPr marL="0" indent="0">
              <a:lnSpc>
                <a:spcPct val="90000"/>
              </a:lnSpc>
              <a:buNone/>
            </a:pPr>
            <a:endParaRPr lang="en-GB" b="0" i="0" dirty="0">
              <a:solidFill>
                <a:schemeClr val="tx1">
                  <a:lumMod val="75000"/>
                  <a:lumOff val="25000"/>
                </a:schemeClr>
              </a:solidFill>
              <a:effectLst/>
            </a:endParaRPr>
          </a:p>
          <a:p>
            <a:pPr marL="0" indent="0">
              <a:lnSpc>
                <a:spcPct val="90000"/>
              </a:lnSpc>
              <a:buNone/>
            </a:pPr>
            <a:r>
              <a:rPr lang="en-GB" b="0" i="0" dirty="0">
                <a:solidFill>
                  <a:schemeClr val="tx1">
                    <a:lumMod val="75000"/>
                    <a:lumOff val="25000"/>
                  </a:schemeClr>
                </a:solidFill>
                <a:effectLst/>
              </a:rPr>
              <a:t>“In regard to Personal Practices (PP), we have two choices:</a:t>
            </a:r>
          </a:p>
          <a:p>
            <a:pPr marL="0" indent="0">
              <a:lnSpc>
                <a:spcPct val="90000"/>
              </a:lnSpc>
              <a:buNone/>
            </a:pPr>
            <a:r>
              <a:rPr lang="en-GB" b="0" i="0" dirty="0">
                <a:solidFill>
                  <a:schemeClr val="tx1">
                    <a:lumMod val="75000"/>
                    <a:lumOff val="25000"/>
                  </a:schemeClr>
                </a:solidFill>
                <a:effectLst/>
              </a:rPr>
              <a:t>1. Either to hide behind the cloak of scientism and suggest that in the absence of gold standard research that demonstrates an impact of PPs on therapist skills and client outcomes, there is no basis for including PPs in therapist training and professional development.</a:t>
            </a:r>
          </a:p>
          <a:p>
            <a:pPr marL="0" indent="0">
              <a:lnSpc>
                <a:spcPct val="90000"/>
              </a:lnSpc>
              <a:buNone/>
            </a:pPr>
            <a:r>
              <a:rPr lang="en-GB" b="0" i="0" dirty="0">
                <a:solidFill>
                  <a:schemeClr val="tx1">
                    <a:lumMod val="75000"/>
                    <a:lumOff val="25000"/>
                  </a:schemeClr>
                </a:solidFill>
                <a:effectLst/>
              </a:rPr>
              <a:t>2. Or we can acknowledge the difficulty of research in this domain; recognise the consistencies and growing convergent validity in therapists' reports, and the level of correspondence between the reported impacts of PPs and the key attributes and skills of the most effective therapists. This would enable us to move on from asking whether or not PPs are effective to researching the value of different PPs in different contexts and at the same time developing progressively sophisticated measures to assess their impact.”</a:t>
            </a:r>
          </a:p>
        </p:txBody>
      </p:sp>
    </p:spTree>
    <p:extLst>
      <p:ext uri="{BB962C8B-B14F-4D97-AF65-F5344CB8AC3E}">
        <p14:creationId xmlns:p14="http://schemas.microsoft.com/office/powerpoint/2010/main" val="1886089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480E6-53C0-22C8-757B-2EB525BF9E2F}"/>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77A7CA51-746E-3650-9179-7A191930C302}"/>
              </a:ext>
            </a:extLst>
          </p:cNvPr>
          <p:cNvSpPr>
            <a:spLocks noGrp="1"/>
          </p:cNvSpPr>
          <p:nvPr>
            <p:ph idx="1"/>
          </p:nvPr>
        </p:nvSpPr>
        <p:spPr>
          <a:xfrm>
            <a:off x="932329" y="1667435"/>
            <a:ext cx="10192871" cy="4367605"/>
          </a:xfrm>
        </p:spPr>
        <p:txBody>
          <a:bodyPr>
            <a:noAutofit/>
          </a:bodyPr>
          <a:lstStyle/>
          <a:p>
            <a:pPr marL="0" indent="0">
              <a:buNone/>
            </a:pPr>
            <a:r>
              <a:rPr lang="en-GB" sz="1300" dirty="0">
                <a:effectLst/>
                <a:latin typeface="+mj-lt"/>
              </a:rPr>
              <a:t>Baker, C &amp; Kir-Wade, E. (2023). Mental health statistics: prevalence, services and funding in England. UK Parliament. https://commonslibrary.parliament.uk/research- briefings/sn06988/.</a:t>
            </a:r>
          </a:p>
          <a:p>
            <a:pPr marL="0" indent="0">
              <a:buNone/>
            </a:pPr>
            <a:r>
              <a:rPr lang="en-GB" sz="1300" dirty="0">
                <a:effectLst/>
                <a:latin typeface="+mj-lt"/>
              </a:rPr>
              <a:t>Beck, A. (2016). </a:t>
            </a:r>
            <a:r>
              <a:rPr lang="en-GB" sz="1300" i="1" dirty="0">
                <a:effectLst/>
                <a:latin typeface="+mj-lt"/>
              </a:rPr>
              <a:t>Transcultural cognitive behaviour therapy for anxiety and depression: A practical guide. </a:t>
            </a:r>
            <a:r>
              <a:rPr lang="en-GB" sz="1300" dirty="0">
                <a:effectLst/>
                <a:latin typeface="+mj-lt"/>
              </a:rPr>
              <a:t>Routledge. </a:t>
            </a:r>
          </a:p>
          <a:p>
            <a:pPr marL="0" indent="0">
              <a:buNone/>
            </a:pPr>
            <a:r>
              <a:rPr lang="en-GB" sz="1300" dirty="0">
                <a:effectLst/>
                <a:latin typeface="+mj-lt"/>
              </a:rPr>
              <a:t>Beck, A., Naz, S., Brooks, M. and Jankowska, M. (2019). Black, Asian and Minority Ethnic Service User Positive Practice Guide. </a:t>
            </a:r>
          </a:p>
          <a:p>
            <a:pPr marL="0" indent="0">
              <a:buNone/>
            </a:pPr>
            <a:r>
              <a:rPr lang="en-GB" sz="1300" dirty="0">
                <a:effectLst/>
                <a:latin typeface="+mj-lt"/>
              </a:rPr>
              <a:t>Bennett-Levy, J. (2019). Why therapists should walk the talk: The theoretical and empirical case for personal practice in therapist training and professional development. </a:t>
            </a:r>
            <a:r>
              <a:rPr lang="en-GB" sz="1300" i="1" dirty="0">
                <a:effectLst/>
                <a:latin typeface="+mj-lt"/>
              </a:rPr>
              <a:t>Journal of Behavior Therapy and Experimental Psychiatry</a:t>
            </a:r>
            <a:r>
              <a:rPr lang="en-GB" sz="1300" dirty="0">
                <a:effectLst/>
                <a:latin typeface="+mj-lt"/>
              </a:rPr>
              <a:t>, </a:t>
            </a:r>
            <a:r>
              <a:rPr lang="en-GB" sz="1300" i="1" dirty="0">
                <a:effectLst/>
                <a:latin typeface="+mj-lt"/>
              </a:rPr>
              <a:t>62</a:t>
            </a:r>
            <a:r>
              <a:rPr lang="en-GB" sz="1300" dirty="0">
                <a:effectLst/>
                <a:latin typeface="+mj-lt"/>
              </a:rPr>
              <a:t>, 133–145. </a:t>
            </a:r>
            <a:r>
              <a:rPr lang="en-GB" sz="1300" dirty="0">
                <a:effectLst/>
                <a:latin typeface="+mj-lt"/>
                <a:hlinkClick r:id="rId2"/>
              </a:rPr>
              <a:t>https://doi.org/10.1016/j.jbtep.2018.08.004</a:t>
            </a:r>
            <a:endParaRPr lang="en-GB" sz="1300" dirty="0">
              <a:effectLst/>
              <a:latin typeface="+mj-lt"/>
            </a:endParaRPr>
          </a:p>
          <a:p>
            <a:pPr marL="0" indent="0">
              <a:buNone/>
            </a:pPr>
            <a:r>
              <a:rPr lang="en-GB" sz="1300" dirty="0">
                <a:effectLst/>
                <a:latin typeface="+mj-lt"/>
              </a:rPr>
              <a:t>Faheem, A. (2023a). ‘It’s been quite a poor show’ – exploring whether practitioners working for Improving Access to Psychological Therapies (IAPT) services are culturally competent to deal with the needs of Black, Asian and Minority Ethnic (BAME) communities. The Cognitive Behaviour Therapist, 16, e6. https://doi.org/10.1017/S1754470X22000642 </a:t>
            </a:r>
          </a:p>
          <a:p>
            <a:pPr marL="0" indent="0">
              <a:buNone/>
            </a:pPr>
            <a:r>
              <a:rPr lang="en-GB" sz="1300" dirty="0">
                <a:effectLst/>
                <a:latin typeface="+mj-lt"/>
              </a:rPr>
              <a:t>Kratochwill T. R., Hitchcock J., Horner R. H., Levin J. R., Odom S. L., Rindskopf D., Shadish W. R. M. (2010). </a:t>
            </a:r>
            <a:r>
              <a:rPr lang="en-GB" sz="1300" i="1" dirty="0">
                <a:effectLst/>
                <a:latin typeface="+mj-lt"/>
              </a:rPr>
              <a:t>Single case designs technical documentation </a:t>
            </a:r>
            <a:r>
              <a:rPr lang="en-GB" sz="1300" dirty="0">
                <a:effectLst/>
                <a:latin typeface="+mj-lt"/>
              </a:rPr>
              <a:t>Retrieved from http://ies.ed.gov/ncee/wwc/pdf/wwc_scd.pdf </a:t>
            </a:r>
          </a:p>
          <a:p>
            <a:pPr marL="0" indent="0">
              <a:buNone/>
            </a:pPr>
            <a:r>
              <a:rPr lang="en-GB" sz="1300" dirty="0">
                <a:effectLst/>
                <a:latin typeface="+mj-lt"/>
              </a:rPr>
              <a:t>Naz, S. (2021). Where am I really from? </a:t>
            </a:r>
            <a:r>
              <a:rPr lang="en-GB" sz="1300" i="1" dirty="0">
                <a:effectLst/>
                <a:latin typeface="+mj-lt"/>
              </a:rPr>
              <a:t>CBT Today, </a:t>
            </a:r>
            <a:r>
              <a:rPr lang="en-GB" sz="1300" dirty="0">
                <a:effectLst/>
                <a:latin typeface="+mj-lt"/>
              </a:rPr>
              <a:t>49 (1), p28. </a:t>
            </a:r>
            <a:endParaRPr lang="en-GB" sz="1300" dirty="0">
              <a:latin typeface="+mj-lt"/>
            </a:endParaRPr>
          </a:p>
          <a:p>
            <a:pPr marL="0" indent="0">
              <a:buNone/>
            </a:pPr>
            <a:r>
              <a:rPr lang="en-GB" sz="1300" dirty="0">
                <a:effectLst/>
                <a:latin typeface="+mj-lt"/>
              </a:rPr>
              <a:t>Pakenham, K. I. (2015). Effects of Acceptance and Commitment Therapy (ACT) Training on Clinical Psychology Trainee Stress, Therapist Skills and Attributes, and ACT Processes. </a:t>
            </a:r>
            <a:r>
              <a:rPr lang="en-GB" sz="1300" i="1" dirty="0">
                <a:effectLst/>
                <a:latin typeface="+mj-lt"/>
              </a:rPr>
              <a:t>Clinical Psychology &amp; Psychotherapy</a:t>
            </a:r>
            <a:r>
              <a:rPr lang="en-GB" sz="1300" dirty="0">
                <a:effectLst/>
                <a:latin typeface="+mj-lt"/>
              </a:rPr>
              <a:t>, </a:t>
            </a:r>
            <a:r>
              <a:rPr lang="en-GB" sz="1300" i="1" dirty="0">
                <a:effectLst/>
                <a:latin typeface="+mj-lt"/>
              </a:rPr>
              <a:t>22</a:t>
            </a:r>
            <a:r>
              <a:rPr lang="en-GB" sz="1300" dirty="0">
                <a:effectLst/>
                <a:latin typeface="+mj-lt"/>
              </a:rPr>
              <a:t>(6), 647–655. https://doi.org/10.1002/cpp.1924 </a:t>
            </a:r>
          </a:p>
          <a:p>
            <a:pPr marL="0" indent="0">
              <a:buNone/>
            </a:pPr>
            <a:r>
              <a:rPr lang="en-GB" sz="1300" dirty="0">
                <a:effectLst/>
                <a:latin typeface="+mj-lt"/>
              </a:rPr>
              <a:t>Parker RI, Vannest KJ, Davis JL, Sauber SB (2011). Combining nonoverlap and trend for single-case research: Tau-U. Behavior Therapy 42, 284–299. </a:t>
            </a:r>
            <a:endParaRPr lang="en-GB" sz="1300" dirty="0">
              <a:latin typeface="+mj-lt"/>
            </a:endParaRPr>
          </a:p>
          <a:p>
            <a:endParaRPr lang="en-US" sz="1300" dirty="0">
              <a:latin typeface="+mj-lt"/>
            </a:endParaRPr>
          </a:p>
        </p:txBody>
      </p:sp>
    </p:spTree>
    <p:extLst>
      <p:ext uri="{BB962C8B-B14F-4D97-AF65-F5344CB8AC3E}">
        <p14:creationId xmlns:p14="http://schemas.microsoft.com/office/powerpoint/2010/main" val="3982025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4D4FF2-22AA-A6C4-8C3C-B915BFE3F6F9}"/>
              </a:ext>
            </a:extLst>
          </p:cNvPr>
          <p:cNvSpPr>
            <a:spLocks noGrp="1"/>
          </p:cNvSpPr>
          <p:nvPr>
            <p:ph idx="1"/>
          </p:nvPr>
        </p:nvSpPr>
        <p:spPr/>
        <p:txBody>
          <a:bodyPr>
            <a:normAutofit fontScale="70000" lnSpcReduction="20000"/>
          </a:bodyPr>
          <a:lstStyle/>
          <a:p>
            <a:pPr marL="0" indent="0">
              <a:buNone/>
            </a:pPr>
            <a:r>
              <a:rPr lang="en-GB" sz="1900" dirty="0">
                <a:solidFill>
                  <a:srgbClr val="212121"/>
                </a:solidFill>
                <a:effectLst/>
                <a:latin typeface="+mj-lt"/>
              </a:rPr>
              <a:t>Paulraj, P. S. (2016). </a:t>
            </a:r>
            <a:r>
              <a:rPr lang="en-GB" sz="1900" i="1" dirty="0">
                <a:solidFill>
                  <a:srgbClr val="212121"/>
                </a:solidFill>
                <a:effectLst/>
                <a:latin typeface="+mj-lt"/>
              </a:rPr>
              <a:t>How do black trainees make sense of their identities in the context of clinical psychology training? </a:t>
            </a:r>
            <a:r>
              <a:rPr lang="en-GB" sz="1900" dirty="0">
                <a:solidFill>
                  <a:srgbClr val="212121"/>
                </a:solidFill>
                <a:effectLst/>
                <a:latin typeface="+mj-lt"/>
              </a:rPr>
              <a:t>[Doctoral dissertation, University of East London]. https://doi.org/10.15123/PUB.5401 </a:t>
            </a:r>
            <a:endParaRPr lang="en-GB" sz="1900" dirty="0">
              <a:effectLst/>
              <a:latin typeface="+mj-lt"/>
            </a:endParaRPr>
          </a:p>
          <a:p>
            <a:pPr marL="0" indent="0">
              <a:buNone/>
            </a:pPr>
            <a:r>
              <a:rPr lang="en-GB" sz="1900" dirty="0">
                <a:effectLst/>
                <a:latin typeface="+mj-lt"/>
              </a:rPr>
              <a:t>Scott, J., Yap, K., Bunch, K., Haarhoff, B., Perry, H., &amp; Bennett-Levy, J. (2020). Should personal practice be part of cognitive behaviour therapy training? Results from two self-practice/self-reflection cohort control pilot studies. </a:t>
            </a:r>
            <a:r>
              <a:rPr lang="en-GB" sz="1900" i="1" dirty="0">
                <a:effectLst/>
                <a:latin typeface="+mj-lt"/>
              </a:rPr>
              <a:t>Clinical Psychology &amp; Psychotherapy</a:t>
            </a:r>
            <a:r>
              <a:rPr lang="en-GB" sz="1900" dirty="0">
                <a:effectLst/>
                <a:latin typeface="+mj-lt"/>
              </a:rPr>
              <a:t>, </a:t>
            </a:r>
            <a:r>
              <a:rPr lang="en-GB" sz="1900" i="1" dirty="0">
                <a:effectLst/>
                <a:latin typeface="+mj-lt"/>
              </a:rPr>
              <a:t>28</a:t>
            </a:r>
            <a:r>
              <a:rPr lang="en-GB" sz="1900" dirty="0">
                <a:effectLst/>
                <a:latin typeface="+mj-lt"/>
              </a:rPr>
              <a:t>(1), 150–158. https://doi.org/10.1002/cpp.2497 </a:t>
            </a:r>
          </a:p>
          <a:p>
            <a:pPr marL="0" indent="0">
              <a:buNone/>
            </a:pPr>
            <a:r>
              <a:rPr lang="en-GB" sz="1900" dirty="0">
                <a:effectLst/>
                <a:latin typeface="+mj-lt"/>
              </a:rPr>
              <a:t>Sue, &amp; Sue, D. (2015). </a:t>
            </a:r>
            <a:r>
              <a:rPr lang="en-GB" sz="1900" i="1" dirty="0">
                <a:effectLst/>
                <a:latin typeface="+mj-lt"/>
              </a:rPr>
              <a:t>Counseling the culturally diverse: theory and practice </a:t>
            </a:r>
            <a:r>
              <a:rPr lang="en-GB" sz="1900" dirty="0">
                <a:effectLst/>
                <a:latin typeface="+mj-lt"/>
              </a:rPr>
              <a:t>(7th ed). Wiley. </a:t>
            </a:r>
            <a:endParaRPr lang="en-GB" sz="1900" dirty="0">
              <a:latin typeface="+mj-lt"/>
            </a:endParaRPr>
          </a:p>
          <a:p>
            <a:pPr marL="0" indent="0">
              <a:buNone/>
            </a:pPr>
            <a:r>
              <a:rPr lang="en-GB" sz="1900" dirty="0">
                <a:effectLst/>
                <a:latin typeface="+mj-lt"/>
              </a:rPr>
              <a:t>Umaña-Taylor, A. J. (2011). Ethnic identity. In S. J. Schwartz, K. Luyckx, &amp; V. L. Vignoles (Eds.), </a:t>
            </a:r>
            <a:r>
              <a:rPr lang="en-GB" sz="1900" i="1" dirty="0">
                <a:effectLst/>
                <a:latin typeface="+mj-lt"/>
              </a:rPr>
              <a:t>Handbook of identity theory and research </a:t>
            </a:r>
            <a:r>
              <a:rPr lang="en-GB" sz="1900" dirty="0">
                <a:effectLst/>
                <a:latin typeface="+mj-lt"/>
              </a:rPr>
              <a:t>(pp. 791–801). Springer Science + Business Media. https://doi-org.libproxy.ucl.ac.uk/10.1007/978-1-4419-7988-9_33 </a:t>
            </a:r>
          </a:p>
          <a:p>
            <a:pPr marL="0" indent="0">
              <a:buNone/>
            </a:pPr>
            <a:r>
              <a:rPr lang="en-GB" sz="1900" dirty="0">
                <a:effectLst/>
                <a:latin typeface="+mj-lt"/>
              </a:rPr>
              <a:t>Vannest, K.J., Parker, R.I., Gonen, O., &amp; Adiguzel, T. (2016). Single Case Research: web based calculators for SCR analysis. (Version 2.0) [Web-based application]. College Station, TX: Texas A&amp;M University. Retrieved Saturday 10th June 2023. Available from singlecaseresearch.org </a:t>
            </a:r>
          </a:p>
          <a:p>
            <a:pPr marL="0" indent="0">
              <a:buNone/>
            </a:pPr>
            <a:r>
              <a:rPr lang="en-GB" sz="1900" dirty="0">
                <a:effectLst/>
                <a:latin typeface="+mj-lt"/>
              </a:rPr>
              <a:t>Williams, M. T., Faber, S. C., &amp; Duniya, C. (2022). Being an anti-racist clinician. </a:t>
            </a:r>
            <a:r>
              <a:rPr lang="en-GB" sz="1900" i="1" dirty="0">
                <a:effectLst/>
                <a:latin typeface="+mj-lt"/>
              </a:rPr>
              <a:t>The Cognitive Behaviour Therapist</a:t>
            </a:r>
            <a:r>
              <a:rPr lang="en-GB" sz="1900" dirty="0">
                <a:effectLst/>
                <a:latin typeface="+mj-lt"/>
              </a:rPr>
              <a:t>, </a:t>
            </a:r>
            <a:r>
              <a:rPr lang="en-GB" sz="1900" i="1" dirty="0">
                <a:effectLst/>
                <a:latin typeface="+mj-lt"/>
              </a:rPr>
              <a:t>15</a:t>
            </a:r>
            <a:r>
              <a:rPr lang="en-GB" sz="1900" dirty="0">
                <a:effectLst/>
                <a:latin typeface="+mj-lt"/>
              </a:rPr>
              <a:t>, e19. https://doi.org/10.1017/S1754470X22000162 </a:t>
            </a:r>
            <a:endParaRPr lang="en-GB" sz="1900" dirty="0">
              <a:latin typeface="+mj-lt"/>
            </a:endParaRPr>
          </a:p>
          <a:p>
            <a:pPr marL="0" indent="0">
              <a:buNone/>
            </a:pPr>
            <a:r>
              <a:rPr lang="en-GB" sz="1900" dirty="0">
                <a:effectLst/>
                <a:latin typeface="+mj-lt"/>
              </a:rPr>
              <a:t>Williams, M. T., Holmes, S., Zare, M., Haeny, A., &amp; Faber, S. (2022). An Evidence-Based Approach for Treating Stress and Trauma due to Racism. </a:t>
            </a:r>
            <a:r>
              <a:rPr lang="en-GB" sz="1900" i="1" dirty="0">
                <a:effectLst/>
                <a:latin typeface="+mj-lt"/>
              </a:rPr>
              <a:t>Cognitive and Behavioral Practice</a:t>
            </a:r>
            <a:r>
              <a:rPr lang="en-GB" sz="1900" dirty="0">
                <a:effectLst/>
                <a:latin typeface="+mj-lt"/>
              </a:rPr>
              <a:t>. </a:t>
            </a:r>
            <a:r>
              <a:rPr lang="en-GB" sz="1900" dirty="0">
                <a:solidFill>
                  <a:srgbClr val="0000FF"/>
                </a:solidFill>
                <a:effectLst/>
                <a:latin typeface="+mj-lt"/>
              </a:rPr>
              <a:t>https://doi.org/10.1016/j.cbpra.2022.07.001 </a:t>
            </a:r>
            <a:endParaRPr lang="en-GB" sz="1900" dirty="0">
              <a:latin typeface="+mj-lt"/>
            </a:endParaRPr>
          </a:p>
          <a:p>
            <a:pPr marL="0" indent="0">
              <a:buNone/>
            </a:pPr>
            <a:r>
              <a:rPr lang="en-GB" sz="1900" dirty="0">
                <a:effectLst/>
                <a:latin typeface="+mj-lt"/>
              </a:rPr>
              <a:t>Williams, M. T., Rouleau, T. M., La Torre, J. T., &amp; Sharif, N. (2020). Cultural competency in the treatment of obsessive-compulsive disorder: Practitioner guidelines. </a:t>
            </a:r>
            <a:r>
              <a:rPr lang="en-GB" sz="1900" i="1" dirty="0">
                <a:effectLst/>
                <a:latin typeface="+mj-lt"/>
              </a:rPr>
              <a:t>The Cognitive Behaviour Therapist</a:t>
            </a:r>
            <a:r>
              <a:rPr lang="en-GB" sz="1900" dirty="0">
                <a:effectLst/>
                <a:latin typeface="+mj-lt"/>
              </a:rPr>
              <a:t>, </a:t>
            </a:r>
            <a:r>
              <a:rPr lang="en-GB" sz="1900" i="1" dirty="0">
                <a:effectLst/>
                <a:latin typeface="+mj-lt"/>
              </a:rPr>
              <a:t>13</a:t>
            </a:r>
            <a:r>
              <a:rPr lang="en-GB" sz="1900" dirty="0">
                <a:effectLst/>
                <a:latin typeface="+mj-lt"/>
              </a:rPr>
              <a:t>, e48. https://doi.org/10.1017/S1754470X20000501 </a:t>
            </a:r>
            <a:endParaRPr lang="en-GB" sz="1900" dirty="0">
              <a:latin typeface="+mj-lt"/>
            </a:endParaRPr>
          </a:p>
          <a:p>
            <a:endParaRPr lang="en-US" dirty="0"/>
          </a:p>
        </p:txBody>
      </p:sp>
      <p:sp>
        <p:nvSpPr>
          <p:cNvPr id="4" name="Title 1">
            <a:extLst>
              <a:ext uri="{FF2B5EF4-FFF2-40B4-BE49-F238E27FC236}">
                <a16:creationId xmlns:a16="http://schemas.microsoft.com/office/drawing/2014/main" id="{F856F334-3391-6F20-3E33-D6D094C916BD}"/>
              </a:ext>
            </a:extLst>
          </p:cNvPr>
          <p:cNvSpPr txBox="1">
            <a:spLocks/>
          </p:cNvSpPr>
          <p:nvPr/>
        </p:nvSpPr>
        <p:spPr>
          <a:xfrm>
            <a:off x="1201271" y="705349"/>
            <a:ext cx="10058400" cy="1371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a:lstStyle>
          <a:p>
            <a:r>
              <a:rPr lang="en-GB" dirty="0"/>
              <a:t>References</a:t>
            </a:r>
          </a:p>
        </p:txBody>
      </p:sp>
    </p:spTree>
    <p:extLst>
      <p:ext uri="{BB962C8B-B14F-4D97-AF65-F5344CB8AC3E}">
        <p14:creationId xmlns:p14="http://schemas.microsoft.com/office/powerpoint/2010/main" val="4282175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B6098-BE92-EC3C-B8A0-439EEFBE750A}"/>
              </a:ext>
            </a:extLst>
          </p:cNvPr>
          <p:cNvSpPr>
            <a:spLocks noGrp="1"/>
          </p:cNvSpPr>
          <p:nvPr>
            <p:ph type="title"/>
          </p:nvPr>
        </p:nvSpPr>
        <p:spPr>
          <a:xfrm>
            <a:off x="5867874" y="892120"/>
            <a:ext cx="5447250" cy="1645920"/>
          </a:xfrm>
        </p:spPr>
        <p:txBody>
          <a:bodyPr>
            <a:normAutofit/>
          </a:bodyPr>
          <a:lstStyle/>
          <a:p>
            <a:r>
              <a:rPr lang="en-US" dirty="0"/>
              <a:t>What brought me to this project?</a:t>
            </a:r>
          </a:p>
        </p:txBody>
      </p:sp>
      <p:sp>
        <p:nvSpPr>
          <p:cNvPr id="1031" name="Rectangle 1030">
            <a:extLst>
              <a:ext uri="{FF2B5EF4-FFF2-40B4-BE49-F238E27FC236}">
                <a16:creationId xmlns:a16="http://schemas.microsoft.com/office/drawing/2014/main" id="{3FC67B06-867A-4D0B-8E72-3D1CBBABF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526142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Rectangle 1032">
            <a:extLst>
              <a:ext uri="{FF2B5EF4-FFF2-40B4-BE49-F238E27FC236}">
                <a16:creationId xmlns:a16="http://schemas.microsoft.com/office/drawing/2014/main" id="{742DA6F1-EE0D-4BF0-B5FE-BF303A6B8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126" y="643464"/>
            <a:ext cx="3969458" cy="557107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pic>
        <p:nvPicPr>
          <p:cNvPr id="1026" name="Picture 2" descr="Are we a People with a Lost Identity? | New Thinkers of the Global South">
            <a:extLst>
              <a:ext uri="{FF2B5EF4-FFF2-40B4-BE49-F238E27FC236}">
                <a16:creationId xmlns:a16="http://schemas.microsoft.com/office/drawing/2014/main" id="{BAFADB2E-61C0-B157-CBEE-96017C83667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 b="7322"/>
          <a:stretch/>
        </p:blipFill>
        <p:spPr bwMode="auto">
          <a:xfrm>
            <a:off x="804026" y="3532565"/>
            <a:ext cx="3639312" cy="253932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BC783254-FBB3-C0C1-5370-E8786343B935}"/>
              </a:ext>
            </a:extLst>
          </p:cNvPr>
          <p:cNvPicPr>
            <a:picLocks noChangeAspect="1"/>
          </p:cNvPicPr>
          <p:nvPr/>
        </p:nvPicPr>
        <p:blipFill rotWithShape="1">
          <a:blip r:embed="rId4"/>
          <a:srcRect l="15879" r="3506" b="1"/>
          <a:stretch/>
        </p:blipFill>
        <p:spPr>
          <a:xfrm>
            <a:off x="807844" y="786113"/>
            <a:ext cx="3639312" cy="2539323"/>
          </a:xfrm>
          <a:prstGeom prst="rect">
            <a:avLst/>
          </a:prstGeom>
        </p:spPr>
      </p:pic>
      <p:sp>
        <p:nvSpPr>
          <p:cNvPr id="3" name="Content Placeholder 2">
            <a:extLst>
              <a:ext uri="{FF2B5EF4-FFF2-40B4-BE49-F238E27FC236}">
                <a16:creationId xmlns:a16="http://schemas.microsoft.com/office/drawing/2014/main" id="{61FAFE33-D2B6-AD7D-67D9-9E96E56BC2DF}"/>
              </a:ext>
            </a:extLst>
          </p:cNvPr>
          <p:cNvSpPr>
            <a:spLocks noGrp="1"/>
          </p:cNvSpPr>
          <p:nvPr>
            <p:ph idx="1"/>
          </p:nvPr>
        </p:nvSpPr>
        <p:spPr>
          <a:xfrm>
            <a:off x="5867873" y="2679192"/>
            <a:ext cx="5447251" cy="3291840"/>
          </a:xfrm>
        </p:spPr>
        <p:txBody>
          <a:bodyPr>
            <a:normAutofit/>
          </a:bodyPr>
          <a:lstStyle/>
          <a:p>
            <a:r>
              <a:rPr lang="en-US" sz="2400" dirty="0"/>
              <a:t>Experience of working in a staff support team</a:t>
            </a:r>
          </a:p>
          <a:p>
            <a:r>
              <a:rPr lang="en-US" sz="2400" dirty="0"/>
              <a:t>Personal experience of migrating and navigating my own changing ethnic identity</a:t>
            </a:r>
          </a:p>
        </p:txBody>
      </p:sp>
    </p:spTree>
    <p:extLst>
      <p:ext uri="{BB962C8B-B14F-4D97-AF65-F5344CB8AC3E}">
        <p14:creationId xmlns:p14="http://schemas.microsoft.com/office/powerpoint/2010/main" val="3449263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55F7F3-3A58-4BBB-95C7-CF706F9F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AE3D314-6F93-4D91-8C0F-E92657F465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sp>
      <p:sp>
        <p:nvSpPr>
          <p:cNvPr id="2" name="Title 1">
            <a:extLst>
              <a:ext uri="{FF2B5EF4-FFF2-40B4-BE49-F238E27FC236}">
                <a16:creationId xmlns:a16="http://schemas.microsoft.com/office/drawing/2014/main" id="{1CC7720A-3F70-CCBD-1A87-814409C638AC}"/>
              </a:ext>
            </a:extLst>
          </p:cNvPr>
          <p:cNvSpPr>
            <a:spLocks noGrp="1"/>
          </p:cNvSpPr>
          <p:nvPr>
            <p:ph type="title"/>
          </p:nvPr>
        </p:nvSpPr>
        <p:spPr>
          <a:xfrm>
            <a:off x="573409" y="559477"/>
            <a:ext cx="3765200" cy="5709931"/>
          </a:xfrm>
        </p:spPr>
        <p:txBody>
          <a:bodyPr>
            <a:normAutofit/>
          </a:bodyPr>
          <a:lstStyle/>
          <a:p>
            <a:pPr algn="ctr"/>
            <a:r>
              <a:rPr lang="en-US" sz="4400" dirty="0"/>
              <a:t>Background</a:t>
            </a:r>
          </a:p>
        </p:txBody>
      </p:sp>
      <p:graphicFrame>
        <p:nvGraphicFramePr>
          <p:cNvPr id="5" name="Content Placeholder 2">
            <a:extLst>
              <a:ext uri="{FF2B5EF4-FFF2-40B4-BE49-F238E27FC236}">
                <a16:creationId xmlns:a16="http://schemas.microsoft.com/office/drawing/2014/main" id="{BC5E0AD0-C514-BFF5-3629-0628ED703F07}"/>
              </a:ext>
            </a:extLst>
          </p:cNvPr>
          <p:cNvGraphicFramePr>
            <a:graphicFrameLocks noGrp="1"/>
          </p:cNvGraphicFramePr>
          <p:nvPr>
            <p:ph idx="1"/>
            <p:extLst>
              <p:ext uri="{D42A27DB-BD31-4B8C-83A1-F6EECF244321}">
                <p14:modId xmlns:p14="http://schemas.microsoft.com/office/powerpoint/2010/main" val="3280307632"/>
              </p:ext>
            </p:extLst>
          </p:nvPr>
        </p:nvGraphicFramePr>
        <p:xfrm>
          <a:off x="4993008" y="363399"/>
          <a:ext cx="6964296" cy="62568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5991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a:extLst>
              <a:ext uri="{FF2B5EF4-FFF2-40B4-BE49-F238E27FC236}">
                <a16:creationId xmlns:a16="http://schemas.microsoft.com/office/drawing/2014/main" id="{AA94301B-D9C9-3FF2-9B40-0BA68783970E}"/>
              </a:ext>
            </a:extLst>
          </p:cNvPr>
          <p:cNvSpPr>
            <a:spLocks noChangeArrowheads="1"/>
          </p:cNvSpPr>
          <p:nvPr/>
        </p:nvSpPr>
        <p:spPr bwMode="auto">
          <a:xfrm>
            <a:off x="1917243" y="1283535"/>
            <a:ext cx="1358981" cy="2470291"/>
          </a:xfrm>
          <a:prstGeom prst="rect">
            <a:avLst/>
          </a:prstGeom>
          <a:ln>
            <a:headEnd type="none" w="sm" len="sm"/>
            <a:tailEnd type="none" w="sm" len="sm"/>
          </a:ln>
        </p:spPr>
        <p:style>
          <a:lnRef idx="0">
            <a:schemeClr val="accent2"/>
          </a:lnRef>
          <a:fillRef idx="3">
            <a:schemeClr val="accent2"/>
          </a:fillRef>
          <a:effectRef idx="3">
            <a:schemeClr val="accent2"/>
          </a:effectRef>
          <a:fontRef idx="minor">
            <a:schemeClr val="lt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solidFill>
                  <a:srgbClr val="000000"/>
                </a:solidFill>
                <a:latin typeface="Calibri" panose="020F0502020204030204" pitchFamily="34" charset="0"/>
              </a:rPr>
              <a:t>Therapist </a:t>
            </a:r>
          </a:p>
          <a:p>
            <a:pPr algn="ctr">
              <a:spcBef>
                <a:spcPct val="0"/>
              </a:spcBef>
              <a:buClrTx/>
              <a:buSzTx/>
              <a:buFontTx/>
              <a:buNone/>
              <a:defRPr/>
            </a:pPr>
            <a:r>
              <a:rPr lang="en-GB" altLang="en-US" sz="2000" dirty="0">
                <a:solidFill>
                  <a:srgbClr val="000000"/>
                </a:solidFill>
                <a:latin typeface="Calibri" panose="020F0502020204030204" pitchFamily="34" charset="0"/>
              </a:rPr>
              <a:t>Skills</a:t>
            </a:r>
            <a:endParaRPr lang="en-US" altLang="en-US" sz="2000" dirty="0">
              <a:solidFill>
                <a:srgbClr val="000000"/>
              </a:solidFill>
              <a:latin typeface="Calibri" panose="020F0502020204030204" pitchFamily="34" charset="0"/>
            </a:endParaRPr>
          </a:p>
        </p:txBody>
      </p:sp>
      <p:sp>
        <p:nvSpPr>
          <p:cNvPr id="17" name="Rectangle 18">
            <a:extLst>
              <a:ext uri="{FF2B5EF4-FFF2-40B4-BE49-F238E27FC236}">
                <a16:creationId xmlns:a16="http://schemas.microsoft.com/office/drawing/2014/main" id="{55BB0BDF-15C9-C883-D137-1B702C0B623F}"/>
              </a:ext>
            </a:extLst>
          </p:cNvPr>
          <p:cNvSpPr>
            <a:spLocks noChangeArrowheads="1"/>
          </p:cNvSpPr>
          <p:nvPr/>
        </p:nvSpPr>
        <p:spPr bwMode="auto">
          <a:xfrm>
            <a:off x="1917243" y="3910525"/>
            <a:ext cx="1397653" cy="1274342"/>
          </a:xfrm>
          <a:prstGeom prst="rect">
            <a:avLst/>
          </a:prstGeom>
          <a:ln>
            <a:headEnd type="none" w="sm" len="sm"/>
            <a:tailEnd type="none" w="sm" len="sm"/>
          </a:ln>
        </p:spPr>
        <p:style>
          <a:lnRef idx="0">
            <a:schemeClr val="accent6"/>
          </a:lnRef>
          <a:fillRef idx="3">
            <a:schemeClr val="accent6"/>
          </a:fillRef>
          <a:effectRef idx="3">
            <a:schemeClr val="accent6"/>
          </a:effectRef>
          <a:fontRef idx="minor">
            <a:schemeClr val="lt1"/>
          </a:fontRef>
        </p:style>
        <p:txBody>
          <a:bodyPr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solidFill>
                  <a:srgbClr val="000000"/>
                </a:solidFill>
                <a:latin typeface="Calibri" panose="020F0502020204030204" pitchFamily="34" charset="0"/>
              </a:rPr>
              <a:t>Beliefs about the self</a:t>
            </a:r>
            <a:endParaRPr lang="en-US" altLang="en-US" sz="2000" dirty="0">
              <a:solidFill>
                <a:srgbClr val="000000"/>
              </a:solidFill>
              <a:latin typeface="Calibri" panose="020F0502020204030204" pitchFamily="34" charset="0"/>
            </a:endParaRPr>
          </a:p>
        </p:txBody>
      </p:sp>
      <p:sp>
        <p:nvSpPr>
          <p:cNvPr id="26" name="Rectangle 7">
            <a:extLst>
              <a:ext uri="{FF2B5EF4-FFF2-40B4-BE49-F238E27FC236}">
                <a16:creationId xmlns:a16="http://schemas.microsoft.com/office/drawing/2014/main" id="{3B0E5A33-4C5C-5CF7-1D2D-9687B54974C2}"/>
              </a:ext>
            </a:extLst>
          </p:cNvPr>
          <p:cNvSpPr>
            <a:spLocks noChangeArrowheads="1"/>
          </p:cNvSpPr>
          <p:nvPr/>
        </p:nvSpPr>
        <p:spPr bwMode="auto">
          <a:xfrm>
            <a:off x="3800629" y="3157724"/>
            <a:ext cx="3745926" cy="596102"/>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latin typeface="Calibri" panose="020F0502020204030204" pitchFamily="34" charset="0"/>
              </a:rPr>
              <a:t>Therapist flexibility</a:t>
            </a:r>
            <a:endParaRPr lang="en-US" altLang="en-US" sz="2000" dirty="0">
              <a:latin typeface="Calibri" panose="020F0502020204030204" pitchFamily="34" charset="0"/>
            </a:endParaRPr>
          </a:p>
        </p:txBody>
      </p:sp>
      <p:sp>
        <p:nvSpPr>
          <p:cNvPr id="27" name="Rectangle 8">
            <a:extLst>
              <a:ext uri="{FF2B5EF4-FFF2-40B4-BE49-F238E27FC236}">
                <a16:creationId xmlns:a16="http://schemas.microsoft.com/office/drawing/2014/main" id="{09FDB547-87B9-DE94-C9E9-A0A0A2304D01}"/>
              </a:ext>
            </a:extLst>
          </p:cNvPr>
          <p:cNvSpPr>
            <a:spLocks noChangeArrowheads="1"/>
          </p:cNvSpPr>
          <p:nvPr/>
        </p:nvSpPr>
        <p:spPr bwMode="auto">
          <a:xfrm>
            <a:off x="3800629" y="2554952"/>
            <a:ext cx="3745926" cy="519829"/>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latin typeface="Calibri" panose="020F0502020204030204" pitchFamily="34" charset="0"/>
              </a:rPr>
              <a:t>Enhanced therapist self-reflection</a:t>
            </a:r>
            <a:endParaRPr lang="en-US" altLang="en-US" sz="2000" dirty="0">
              <a:latin typeface="Calibri" panose="020F0502020204030204" pitchFamily="34" charset="0"/>
            </a:endParaRPr>
          </a:p>
        </p:txBody>
      </p:sp>
      <p:sp>
        <p:nvSpPr>
          <p:cNvPr id="28" name="Rectangle 19">
            <a:extLst>
              <a:ext uri="{FF2B5EF4-FFF2-40B4-BE49-F238E27FC236}">
                <a16:creationId xmlns:a16="http://schemas.microsoft.com/office/drawing/2014/main" id="{74EC6E5E-0BF4-3B9B-E984-FF86A6B68976}"/>
              </a:ext>
            </a:extLst>
          </p:cNvPr>
          <p:cNvSpPr>
            <a:spLocks noChangeArrowheads="1"/>
          </p:cNvSpPr>
          <p:nvPr/>
        </p:nvSpPr>
        <p:spPr bwMode="auto">
          <a:xfrm>
            <a:off x="3800629" y="3946701"/>
            <a:ext cx="3745926" cy="508250"/>
          </a:xfrm>
          <a:prstGeom prst="rect">
            <a:avLst/>
          </a:prstGeom>
          <a:ln>
            <a:headEnd type="none" w="sm" len="sm"/>
            <a:tailEnd type="none" w="sm" len="sm"/>
          </a:ln>
        </p:spPr>
        <p:style>
          <a:lnRef idx="1">
            <a:schemeClr val="accent6"/>
          </a:lnRef>
          <a:fillRef idx="2">
            <a:schemeClr val="accent6"/>
          </a:fillRef>
          <a:effectRef idx="1">
            <a:schemeClr val="accent6"/>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latin typeface="Calibri" panose="020F0502020204030204" pitchFamily="34" charset="0"/>
              </a:rPr>
              <a:t>‘Person of the self’ beliefs</a:t>
            </a:r>
            <a:endParaRPr lang="en-US" altLang="en-US" sz="2000" dirty="0">
              <a:latin typeface="Calibri" panose="020F0502020204030204" pitchFamily="34" charset="0"/>
            </a:endParaRPr>
          </a:p>
        </p:txBody>
      </p:sp>
      <p:sp>
        <p:nvSpPr>
          <p:cNvPr id="29" name="Rectangle 20">
            <a:extLst>
              <a:ext uri="{FF2B5EF4-FFF2-40B4-BE49-F238E27FC236}">
                <a16:creationId xmlns:a16="http://schemas.microsoft.com/office/drawing/2014/main" id="{6ABB58E1-BCEF-6BDA-7986-776333AA5E8F}"/>
              </a:ext>
            </a:extLst>
          </p:cNvPr>
          <p:cNvSpPr>
            <a:spLocks noChangeArrowheads="1"/>
          </p:cNvSpPr>
          <p:nvPr/>
        </p:nvSpPr>
        <p:spPr bwMode="auto">
          <a:xfrm>
            <a:off x="3800629" y="4532717"/>
            <a:ext cx="3745926" cy="552856"/>
          </a:xfrm>
          <a:prstGeom prst="rect">
            <a:avLst/>
          </a:prstGeom>
          <a:ln>
            <a:headEnd type="none" w="sm" len="sm"/>
            <a:tailEnd type="none" w="sm" len="sm"/>
          </a:ln>
        </p:spPr>
        <p:style>
          <a:lnRef idx="1">
            <a:schemeClr val="accent6"/>
          </a:lnRef>
          <a:fillRef idx="2">
            <a:schemeClr val="accent6"/>
          </a:fillRef>
          <a:effectRef idx="1">
            <a:schemeClr val="accent6"/>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latin typeface="Calibri" panose="020F0502020204030204" pitchFamily="34" charset="0"/>
              </a:rPr>
              <a:t>‘Self as therapist’’ beliefs</a:t>
            </a:r>
            <a:endParaRPr lang="en-US" altLang="en-US" sz="2000" dirty="0">
              <a:latin typeface="Calibri" panose="020F0502020204030204" pitchFamily="34" charset="0"/>
            </a:endParaRPr>
          </a:p>
        </p:txBody>
      </p:sp>
      <p:sp>
        <p:nvSpPr>
          <p:cNvPr id="2" name="Rectangle 1">
            <a:extLst>
              <a:ext uri="{FF2B5EF4-FFF2-40B4-BE49-F238E27FC236}">
                <a16:creationId xmlns:a16="http://schemas.microsoft.com/office/drawing/2014/main" id="{971EF699-29A6-5ED9-A755-828B67D5B197}"/>
              </a:ext>
            </a:extLst>
          </p:cNvPr>
          <p:cNvSpPr/>
          <p:nvPr/>
        </p:nvSpPr>
        <p:spPr>
          <a:xfrm>
            <a:off x="307826" y="1265652"/>
            <a:ext cx="955964" cy="5289746"/>
          </a:xfrm>
          <a:prstGeom prst="rect">
            <a:avLst/>
          </a:prstGeom>
          <a:solidFill>
            <a:schemeClr val="accent6">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a:solidFill>
                  <a:schemeClr val="tx1"/>
                </a:solidFill>
              </a:rPr>
              <a:t>SP/SR</a:t>
            </a:r>
          </a:p>
        </p:txBody>
      </p:sp>
      <p:sp>
        <p:nvSpPr>
          <p:cNvPr id="3" name="Rectangle 18">
            <a:extLst>
              <a:ext uri="{FF2B5EF4-FFF2-40B4-BE49-F238E27FC236}">
                <a16:creationId xmlns:a16="http://schemas.microsoft.com/office/drawing/2014/main" id="{B9825044-8654-467A-607C-FC43EC17BACF}"/>
              </a:ext>
            </a:extLst>
          </p:cNvPr>
          <p:cNvSpPr>
            <a:spLocks noChangeArrowheads="1"/>
          </p:cNvSpPr>
          <p:nvPr/>
        </p:nvSpPr>
        <p:spPr bwMode="auto">
          <a:xfrm>
            <a:off x="1917244" y="5298279"/>
            <a:ext cx="1397653" cy="1274342"/>
          </a:xfrm>
          <a:prstGeom prst="rect">
            <a:avLst/>
          </a:prstGeom>
          <a:ln>
            <a:headEnd type="none" w="sm" len="sm"/>
            <a:tailEnd type="none" w="sm" len="sm"/>
          </a:ln>
        </p:spPr>
        <p:style>
          <a:lnRef idx="2">
            <a:schemeClr val="accent5">
              <a:shade val="50000"/>
            </a:schemeClr>
          </a:lnRef>
          <a:fillRef idx="1">
            <a:schemeClr val="accent5"/>
          </a:fillRef>
          <a:effectRef idx="0">
            <a:schemeClr val="accent5"/>
          </a:effectRef>
          <a:fontRef idx="minor">
            <a:schemeClr val="lt1"/>
          </a:fontRef>
        </p:style>
        <p:txBody>
          <a:bodyPr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solidFill>
                  <a:srgbClr val="000000"/>
                </a:solidFill>
                <a:latin typeface="Calibri" panose="020F0502020204030204" pitchFamily="34" charset="0"/>
              </a:rPr>
              <a:t>Wellbeing</a:t>
            </a:r>
          </a:p>
        </p:txBody>
      </p:sp>
      <p:sp>
        <p:nvSpPr>
          <p:cNvPr id="5" name="Title 1">
            <a:extLst>
              <a:ext uri="{FF2B5EF4-FFF2-40B4-BE49-F238E27FC236}">
                <a16:creationId xmlns:a16="http://schemas.microsoft.com/office/drawing/2014/main" id="{A6CF39E8-1774-1808-E413-04D0F3BDFA9F}"/>
              </a:ext>
            </a:extLst>
          </p:cNvPr>
          <p:cNvSpPr>
            <a:spLocks noGrp="1"/>
          </p:cNvSpPr>
          <p:nvPr>
            <p:ph type="title"/>
          </p:nvPr>
        </p:nvSpPr>
        <p:spPr>
          <a:xfrm>
            <a:off x="216357" y="30755"/>
            <a:ext cx="10058400" cy="1371600"/>
          </a:xfrm>
        </p:spPr>
        <p:txBody>
          <a:bodyPr>
            <a:normAutofit/>
          </a:bodyPr>
          <a:lstStyle/>
          <a:p>
            <a:r>
              <a:rPr lang="en-US" sz="4000" dirty="0"/>
              <a:t>Impacts of SP/SR</a:t>
            </a:r>
          </a:p>
        </p:txBody>
      </p:sp>
      <p:sp>
        <p:nvSpPr>
          <p:cNvPr id="4" name="Rectangle 8">
            <a:extLst>
              <a:ext uri="{FF2B5EF4-FFF2-40B4-BE49-F238E27FC236}">
                <a16:creationId xmlns:a16="http://schemas.microsoft.com/office/drawing/2014/main" id="{28DE80CF-FEFA-4689-A03E-DD34F7F5FB32}"/>
              </a:ext>
            </a:extLst>
          </p:cNvPr>
          <p:cNvSpPr>
            <a:spLocks noChangeArrowheads="1"/>
          </p:cNvSpPr>
          <p:nvPr/>
        </p:nvSpPr>
        <p:spPr bwMode="auto">
          <a:xfrm>
            <a:off x="3800629" y="1904685"/>
            <a:ext cx="3745926" cy="519829"/>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Interpersonal Skills</a:t>
            </a:r>
          </a:p>
        </p:txBody>
      </p:sp>
      <p:sp>
        <p:nvSpPr>
          <p:cNvPr id="6" name="Rectangle 8">
            <a:extLst>
              <a:ext uri="{FF2B5EF4-FFF2-40B4-BE49-F238E27FC236}">
                <a16:creationId xmlns:a16="http://schemas.microsoft.com/office/drawing/2014/main" id="{3984CAC2-D00D-1B19-B005-7629DA91EFEF}"/>
              </a:ext>
            </a:extLst>
          </p:cNvPr>
          <p:cNvSpPr>
            <a:spLocks noChangeArrowheads="1"/>
          </p:cNvSpPr>
          <p:nvPr/>
        </p:nvSpPr>
        <p:spPr bwMode="auto">
          <a:xfrm>
            <a:off x="3804302" y="1299856"/>
            <a:ext cx="3745926" cy="472572"/>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CT Specific Skills</a:t>
            </a:r>
          </a:p>
        </p:txBody>
      </p:sp>
      <p:sp>
        <p:nvSpPr>
          <p:cNvPr id="8" name="Rectangle 8">
            <a:extLst>
              <a:ext uri="{FF2B5EF4-FFF2-40B4-BE49-F238E27FC236}">
                <a16:creationId xmlns:a16="http://schemas.microsoft.com/office/drawing/2014/main" id="{042D7AA0-3A0E-3259-95E3-0B8CB8AFA4B8}"/>
              </a:ext>
            </a:extLst>
          </p:cNvPr>
          <p:cNvSpPr>
            <a:spLocks noChangeArrowheads="1"/>
          </p:cNvSpPr>
          <p:nvPr/>
        </p:nvSpPr>
        <p:spPr bwMode="auto">
          <a:xfrm>
            <a:off x="7956317" y="1851068"/>
            <a:ext cx="3745926" cy="137160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GB" altLang="en-US" sz="2000" dirty="0">
                <a:latin typeface="Calibri" panose="020F0502020204030204" pitchFamily="34" charset="0"/>
              </a:rPr>
              <a:t>Skills in working with ethnicity in</a:t>
            </a:r>
          </a:p>
          <a:p>
            <a:pPr algn="ctr">
              <a:spcBef>
                <a:spcPct val="0"/>
              </a:spcBef>
              <a:buClrTx/>
              <a:buSzTx/>
              <a:buFontTx/>
              <a:buNone/>
              <a:defRPr/>
            </a:pPr>
            <a:r>
              <a:rPr lang="en-GB" altLang="en-US" sz="2000" dirty="0">
                <a:latin typeface="Calibri" panose="020F0502020204030204" pitchFamily="34" charset="0"/>
              </a:rPr>
              <a:t> clinical practice</a:t>
            </a:r>
          </a:p>
        </p:txBody>
      </p:sp>
      <p:sp>
        <p:nvSpPr>
          <p:cNvPr id="10" name="Rectangle 8">
            <a:extLst>
              <a:ext uri="{FF2B5EF4-FFF2-40B4-BE49-F238E27FC236}">
                <a16:creationId xmlns:a16="http://schemas.microsoft.com/office/drawing/2014/main" id="{7B47B116-1AC2-A531-4D03-EB2A79D8BA1F}"/>
              </a:ext>
            </a:extLst>
          </p:cNvPr>
          <p:cNvSpPr>
            <a:spLocks noChangeArrowheads="1"/>
          </p:cNvSpPr>
          <p:nvPr/>
        </p:nvSpPr>
        <p:spPr bwMode="auto">
          <a:xfrm>
            <a:off x="7979214" y="4266620"/>
            <a:ext cx="3745926" cy="519829"/>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Ethnic identity development</a:t>
            </a:r>
          </a:p>
        </p:txBody>
      </p:sp>
      <p:sp>
        <p:nvSpPr>
          <p:cNvPr id="11" name="Rectangle 8">
            <a:extLst>
              <a:ext uri="{FF2B5EF4-FFF2-40B4-BE49-F238E27FC236}">
                <a16:creationId xmlns:a16="http://schemas.microsoft.com/office/drawing/2014/main" id="{FEF0A3A3-7DAE-C781-455E-757BC94281F0}"/>
              </a:ext>
            </a:extLst>
          </p:cNvPr>
          <p:cNvSpPr>
            <a:spLocks noChangeArrowheads="1"/>
          </p:cNvSpPr>
          <p:nvPr/>
        </p:nvSpPr>
        <p:spPr bwMode="auto">
          <a:xfrm>
            <a:off x="7956912" y="5298279"/>
            <a:ext cx="3745926" cy="519829"/>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Personal wellbeing</a:t>
            </a:r>
          </a:p>
        </p:txBody>
      </p:sp>
      <p:sp>
        <p:nvSpPr>
          <p:cNvPr id="12" name="Rectangle 8">
            <a:extLst>
              <a:ext uri="{FF2B5EF4-FFF2-40B4-BE49-F238E27FC236}">
                <a16:creationId xmlns:a16="http://schemas.microsoft.com/office/drawing/2014/main" id="{A34CAF5F-3FD7-76E1-E6A6-E2029EE860D6}"/>
              </a:ext>
            </a:extLst>
          </p:cNvPr>
          <p:cNvSpPr>
            <a:spLocks noChangeArrowheads="1"/>
          </p:cNvSpPr>
          <p:nvPr/>
        </p:nvSpPr>
        <p:spPr bwMode="auto">
          <a:xfrm>
            <a:off x="7956317" y="5918227"/>
            <a:ext cx="3745926" cy="519829"/>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Professional wellbeing</a:t>
            </a:r>
          </a:p>
        </p:txBody>
      </p:sp>
      <p:sp>
        <p:nvSpPr>
          <p:cNvPr id="14" name="Right Arrow 13">
            <a:extLst>
              <a:ext uri="{FF2B5EF4-FFF2-40B4-BE49-F238E27FC236}">
                <a16:creationId xmlns:a16="http://schemas.microsoft.com/office/drawing/2014/main" id="{D92A6E6A-E7C7-4795-6600-F0CA8DC59167}"/>
              </a:ext>
            </a:extLst>
          </p:cNvPr>
          <p:cNvSpPr/>
          <p:nvPr/>
        </p:nvSpPr>
        <p:spPr>
          <a:xfrm>
            <a:off x="1312612" y="2288538"/>
            <a:ext cx="518747" cy="355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ight Arrow 15">
            <a:extLst>
              <a:ext uri="{FF2B5EF4-FFF2-40B4-BE49-F238E27FC236}">
                <a16:creationId xmlns:a16="http://schemas.microsoft.com/office/drawing/2014/main" id="{FDB33505-40B6-0632-8962-5B8174AC8102}"/>
              </a:ext>
            </a:extLst>
          </p:cNvPr>
          <p:cNvSpPr/>
          <p:nvPr/>
        </p:nvSpPr>
        <p:spPr>
          <a:xfrm>
            <a:off x="1312612" y="5757718"/>
            <a:ext cx="518747" cy="355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Arrow 17">
            <a:extLst>
              <a:ext uri="{FF2B5EF4-FFF2-40B4-BE49-F238E27FC236}">
                <a16:creationId xmlns:a16="http://schemas.microsoft.com/office/drawing/2014/main" id="{00E3FEAB-6DF9-BF10-5273-2702EB49517E}"/>
              </a:ext>
            </a:extLst>
          </p:cNvPr>
          <p:cNvSpPr/>
          <p:nvPr/>
        </p:nvSpPr>
        <p:spPr>
          <a:xfrm>
            <a:off x="1313213" y="4382948"/>
            <a:ext cx="518747" cy="355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0365AF79-47DC-C925-455A-83E61990BB0B}"/>
              </a:ext>
            </a:extLst>
          </p:cNvPr>
          <p:cNvSpPr txBox="1"/>
          <p:nvPr/>
        </p:nvSpPr>
        <p:spPr>
          <a:xfrm>
            <a:off x="3899414" y="613598"/>
            <a:ext cx="3545361" cy="369332"/>
          </a:xfrm>
          <a:prstGeom prst="rect">
            <a:avLst/>
          </a:prstGeom>
          <a:noFill/>
        </p:spPr>
        <p:txBody>
          <a:bodyPr wrap="square" rtlCol="0">
            <a:spAutoFit/>
          </a:bodyPr>
          <a:lstStyle/>
          <a:p>
            <a:pPr algn="ctr"/>
            <a:r>
              <a:rPr lang="en-US" dirty="0"/>
              <a:t>Traditional SP/SR</a:t>
            </a:r>
          </a:p>
        </p:txBody>
      </p:sp>
      <p:sp>
        <p:nvSpPr>
          <p:cNvPr id="30" name="TextBox 29">
            <a:extLst>
              <a:ext uri="{FF2B5EF4-FFF2-40B4-BE49-F238E27FC236}">
                <a16:creationId xmlns:a16="http://schemas.microsoft.com/office/drawing/2014/main" id="{9FA9A2C5-C150-8741-0B8F-2BAA65196899}"/>
              </a:ext>
            </a:extLst>
          </p:cNvPr>
          <p:cNvSpPr txBox="1"/>
          <p:nvPr/>
        </p:nvSpPr>
        <p:spPr>
          <a:xfrm>
            <a:off x="8079496" y="503336"/>
            <a:ext cx="3545361" cy="923330"/>
          </a:xfrm>
          <a:prstGeom prst="rect">
            <a:avLst/>
          </a:prstGeom>
          <a:noFill/>
        </p:spPr>
        <p:txBody>
          <a:bodyPr wrap="square" rtlCol="0">
            <a:spAutoFit/>
          </a:bodyPr>
          <a:lstStyle/>
          <a:p>
            <a:pPr algn="ctr"/>
            <a:r>
              <a:rPr lang="en-US" dirty="0"/>
              <a:t>SP/SR for therapists from minoritised ethnic backgrounds</a:t>
            </a:r>
          </a:p>
        </p:txBody>
      </p:sp>
      <p:sp>
        <p:nvSpPr>
          <p:cNvPr id="7" name="Rectangle 8">
            <a:extLst>
              <a:ext uri="{FF2B5EF4-FFF2-40B4-BE49-F238E27FC236}">
                <a16:creationId xmlns:a16="http://schemas.microsoft.com/office/drawing/2014/main" id="{E71EC3CE-B1A7-E3A5-3D23-F74B70BD6031}"/>
              </a:ext>
            </a:extLst>
          </p:cNvPr>
          <p:cNvSpPr>
            <a:spLocks noChangeArrowheads="1"/>
          </p:cNvSpPr>
          <p:nvPr/>
        </p:nvSpPr>
        <p:spPr bwMode="auto">
          <a:xfrm>
            <a:off x="3800629" y="5305186"/>
            <a:ext cx="3745926" cy="519829"/>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Personal wellbeing</a:t>
            </a:r>
          </a:p>
        </p:txBody>
      </p:sp>
      <p:sp>
        <p:nvSpPr>
          <p:cNvPr id="9" name="Rectangle 8">
            <a:extLst>
              <a:ext uri="{FF2B5EF4-FFF2-40B4-BE49-F238E27FC236}">
                <a16:creationId xmlns:a16="http://schemas.microsoft.com/office/drawing/2014/main" id="{733C6A77-A859-98C5-F147-4C2E9BF5EAEB}"/>
              </a:ext>
            </a:extLst>
          </p:cNvPr>
          <p:cNvSpPr>
            <a:spLocks noChangeArrowheads="1"/>
          </p:cNvSpPr>
          <p:nvPr/>
        </p:nvSpPr>
        <p:spPr bwMode="auto">
          <a:xfrm>
            <a:off x="3800629" y="5964251"/>
            <a:ext cx="3745926" cy="519829"/>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lvl1pPr defTabSz="762000">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defTabSz="76200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defTabSz="7620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defTabSz="762000">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defTabSz="762000">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defTabSz="7620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lgn="ctr">
              <a:spcBef>
                <a:spcPct val="0"/>
              </a:spcBef>
              <a:buClrTx/>
              <a:buSzTx/>
              <a:buFontTx/>
              <a:buNone/>
              <a:defRPr/>
            </a:pPr>
            <a:r>
              <a:rPr lang="en-US" altLang="en-US" sz="2000" dirty="0">
                <a:latin typeface="Calibri" panose="020F0502020204030204" pitchFamily="34" charset="0"/>
              </a:rPr>
              <a:t>Professional wellbeing</a:t>
            </a:r>
          </a:p>
        </p:txBody>
      </p:sp>
    </p:spTree>
    <p:extLst>
      <p:ext uri="{BB962C8B-B14F-4D97-AF65-F5344CB8AC3E}">
        <p14:creationId xmlns:p14="http://schemas.microsoft.com/office/powerpoint/2010/main" val="1339381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7" name="Rectangle 16">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1" name="Rectangle 20">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021BA4E9-60A3-CC86-36BD-C70CCC0D0639}"/>
              </a:ext>
            </a:extLst>
          </p:cNvPr>
          <p:cNvSpPr>
            <a:spLocks noGrp="1"/>
          </p:cNvSpPr>
          <p:nvPr>
            <p:ph type="title"/>
          </p:nvPr>
        </p:nvSpPr>
        <p:spPr>
          <a:xfrm>
            <a:off x="3759010" y="529532"/>
            <a:ext cx="7417925" cy="1517035"/>
          </a:xfrm>
        </p:spPr>
        <p:txBody>
          <a:bodyPr>
            <a:normAutofit/>
          </a:bodyPr>
          <a:lstStyle/>
          <a:p>
            <a:r>
              <a:rPr lang="en-US" dirty="0">
                <a:solidFill>
                  <a:schemeClr val="tx1">
                    <a:lumMod val="75000"/>
                    <a:lumOff val="25000"/>
                  </a:schemeClr>
                </a:solidFill>
              </a:rPr>
              <a:t>Aims:</a:t>
            </a:r>
          </a:p>
        </p:txBody>
      </p:sp>
      <p:sp>
        <p:nvSpPr>
          <p:cNvPr id="3" name="Content Placeholder 2">
            <a:extLst>
              <a:ext uri="{FF2B5EF4-FFF2-40B4-BE49-F238E27FC236}">
                <a16:creationId xmlns:a16="http://schemas.microsoft.com/office/drawing/2014/main" id="{0298E946-DAA0-3B74-4EEE-3AEA2B7BBBC5}"/>
              </a:ext>
            </a:extLst>
          </p:cNvPr>
          <p:cNvSpPr>
            <a:spLocks noGrp="1"/>
          </p:cNvSpPr>
          <p:nvPr>
            <p:ph idx="1"/>
          </p:nvPr>
        </p:nvSpPr>
        <p:spPr>
          <a:xfrm>
            <a:off x="3759009" y="1703294"/>
            <a:ext cx="7503532" cy="4532913"/>
          </a:xfrm>
        </p:spPr>
        <p:txBody>
          <a:bodyPr>
            <a:noAutofit/>
          </a:bodyPr>
          <a:lstStyle/>
          <a:p>
            <a:pPr>
              <a:lnSpc>
                <a:spcPct val="90000"/>
              </a:lnSpc>
            </a:pPr>
            <a:r>
              <a:rPr lang="en-US" sz="2300" dirty="0">
                <a:solidFill>
                  <a:schemeClr val="tx1">
                    <a:lumMod val="75000"/>
                    <a:lumOff val="25000"/>
                  </a:schemeClr>
                </a:solidFill>
                <a:cs typeface="Al Bayan Plain" pitchFamily="2" charset="-78"/>
              </a:rPr>
              <a:t>Novel adaptation of SP/SR – need to evaluate</a:t>
            </a:r>
          </a:p>
          <a:p>
            <a:pPr>
              <a:lnSpc>
                <a:spcPct val="90000"/>
              </a:lnSpc>
            </a:pPr>
            <a:r>
              <a:rPr lang="en-US" sz="2300" dirty="0">
                <a:solidFill>
                  <a:schemeClr val="tx1">
                    <a:lumMod val="75000"/>
                    <a:lumOff val="25000"/>
                  </a:schemeClr>
                </a:solidFill>
                <a:cs typeface="Al Bayan Plain" pitchFamily="2" charset="-78"/>
              </a:rPr>
              <a:t>Lack of quantitative research around SP/SR.</a:t>
            </a:r>
          </a:p>
          <a:p>
            <a:pPr>
              <a:lnSpc>
                <a:spcPct val="90000"/>
              </a:lnSpc>
            </a:pPr>
            <a:r>
              <a:rPr lang="en-US" sz="2300" dirty="0">
                <a:solidFill>
                  <a:schemeClr val="tx1">
                    <a:lumMod val="75000"/>
                    <a:lumOff val="25000"/>
                  </a:schemeClr>
                </a:solidFill>
                <a:cs typeface="Al Bayan Plain" pitchFamily="2" charset="-78"/>
              </a:rPr>
              <a:t>Primary aim to explore the impact of the programme on: </a:t>
            </a:r>
          </a:p>
          <a:p>
            <a:pPr>
              <a:lnSpc>
                <a:spcPct val="90000"/>
              </a:lnSpc>
              <a:buFont typeface="+mj-lt"/>
              <a:buAutoNum type="arabicPeriod"/>
            </a:pPr>
            <a:r>
              <a:rPr lang="en-GB" sz="2300" dirty="0">
                <a:solidFill>
                  <a:schemeClr val="tx1">
                    <a:lumMod val="75000"/>
                    <a:lumOff val="25000"/>
                  </a:schemeClr>
                </a:solidFill>
                <a:effectLst/>
                <a:cs typeface="Al Bayan Plain" pitchFamily="2" charset="-78"/>
              </a:rPr>
              <a:t>Therapists’ self-rated skill in working with ethnicity within their clinical practice</a:t>
            </a:r>
          </a:p>
          <a:p>
            <a:pPr>
              <a:lnSpc>
                <a:spcPct val="90000"/>
              </a:lnSpc>
              <a:buFont typeface="+mj-lt"/>
              <a:buAutoNum type="arabicPeriod"/>
            </a:pPr>
            <a:r>
              <a:rPr lang="en-GB" sz="2300" dirty="0">
                <a:solidFill>
                  <a:schemeClr val="tx1">
                    <a:lumMod val="75000"/>
                    <a:lumOff val="25000"/>
                  </a:schemeClr>
                </a:solidFill>
                <a:effectLst/>
                <a:cs typeface="Al Bayan Plain" pitchFamily="2" charset="-78"/>
              </a:rPr>
              <a:t>The ethnic identity development of therapists themselves</a:t>
            </a:r>
          </a:p>
          <a:p>
            <a:pPr>
              <a:lnSpc>
                <a:spcPct val="90000"/>
              </a:lnSpc>
              <a:buFont typeface="+mj-lt"/>
              <a:buAutoNum type="arabicPeriod"/>
            </a:pPr>
            <a:r>
              <a:rPr lang="en-GB" sz="2300" dirty="0">
                <a:solidFill>
                  <a:schemeClr val="tx1">
                    <a:lumMod val="75000"/>
                    <a:lumOff val="25000"/>
                  </a:schemeClr>
                </a:solidFill>
                <a:effectLst/>
                <a:cs typeface="Al Bayan Plain" pitchFamily="2" charset="-78"/>
              </a:rPr>
              <a:t>The wellbeing of therapists in relation to their professional and personal selves</a:t>
            </a:r>
          </a:p>
          <a:p>
            <a:pPr>
              <a:lnSpc>
                <a:spcPct val="90000"/>
              </a:lnSpc>
            </a:pPr>
            <a:r>
              <a:rPr lang="en-US" sz="2300" dirty="0">
                <a:solidFill>
                  <a:schemeClr val="tx1">
                    <a:lumMod val="75000"/>
                    <a:lumOff val="25000"/>
                  </a:schemeClr>
                </a:solidFill>
              </a:rPr>
              <a:t>Secondary aim to consider if any impacts were maintained at follow up</a:t>
            </a:r>
          </a:p>
        </p:txBody>
      </p:sp>
    </p:spTree>
    <p:extLst>
      <p:ext uri="{BB962C8B-B14F-4D97-AF65-F5344CB8AC3E}">
        <p14:creationId xmlns:p14="http://schemas.microsoft.com/office/powerpoint/2010/main" val="269040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sp>
      <p:sp>
        <p:nvSpPr>
          <p:cNvPr id="2" name="Title 1">
            <a:extLst>
              <a:ext uri="{FF2B5EF4-FFF2-40B4-BE49-F238E27FC236}">
                <a16:creationId xmlns:a16="http://schemas.microsoft.com/office/drawing/2014/main" id="{B12701D2-FAE7-8D19-8B4F-F2F146B1A7C3}"/>
              </a:ext>
            </a:extLst>
          </p:cNvPr>
          <p:cNvSpPr>
            <a:spLocks noGrp="1"/>
          </p:cNvSpPr>
          <p:nvPr>
            <p:ph type="title"/>
          </p:nvPr>
        </p:nvSpPr>
        <p:spPr>
          <a:xfrm>
            <a:off x="573409" y="559477"/>
            <a:ext cx="3765200" cy="5709931"/>
          </a:xfrm>
        </p:spPr>
        <p:txBody>
          <a:bodyPr>
            <a:normAutofit/>
          </a:bodyPr>
          <a:lstStyle/>
          <a:p>
            <a:pPr algn="ctr"/>
            <a:r>
              <a:rPr lang="en-US" sz="4400" dirty="0"/>
              <a:t>Method: Participants</a:t>
            </a:r>
          </a:p>
        </p:txBody>
      </p:sp>
      <p:sp>
        <p:nvSpPr>
          <p:cNvPr id="3" name="Content Placeholder 2">
            <a:extLst>
              <a:ext uri="{FF2B5EF4-FFF2-40B4-BE49-F238E27FC236}">
                <a16:creationId xmlns:a16="http://schemas.microsoft.com/office/drawing/2014/main" id="{61130608-AE69-7370-8D65-E09E026B1841}"/>
              </a:ext>
            </a:extLst>
          </p:cNvPr>
          <p:cNvSpPr>
            <a:spLocks noGrp="1"/>
          </p:cNvSpPr>
          <p:nvPr>
            <p:ph idx="1"/>
          </p:nvPr>
        </p:nvSpPr>
        <p:spPr>
          <a:xfrm>
            <a:off x="5227113" y="1144693"/>
            <a:ext cx="6391478" cy="5475563"/>
          </a:xfrm>
        </p:spPr>
        <p:txBody>
          <a:bodyPr anchor="ctr">
            <a:normAutofit fontScale="92500"/>
          </a:bodyPr>
          <a:lstStyle/>
          <a:p>
            <a:pPr>
              <a:buFont typeface="Arial" panose="020B0604020202020204" pitchFamily="34" charset="0"/>
              <a:buChar char="•"/>
            </a:pPr>
            <a:r>
              <a:rPr lang="en-US" sz="2400" dirty="0"/>
              <a:t>Therapists who self-identified as being from minoritised ethnic backgrounds.</a:t>
            </a:r>
          </a:p>
          <a:p>
            <a:pPr>
              <a:buFont typeface="Arial" panose="020B0604020202020204" pitchFamily="34" charset="0"/>
              <a:buChar char="•"/>
            </a:pPr>
            <a:r>
              <a:rPr lang="en-US" sz="2400" dirty="0"/>
              <a:t>Nine therapists started programme. Two dropped out and one did not complete due to health reasons. </a:t>
            </a:r>
          </a:p>
          <a:p>
            <a:pPr>
              <a:buFont typeface="Arial" panose="020B0604020202020204" pitchFamily="34" charset="0"/>
              <a:buChar char="•"/>
            </a:pPr>
            <a:r>
              <a:rPr lang="en-US" sz="2400" dirty="0"/>
              <a:t>Six therapists completed programme and provided sufficient data points for analysis. </a:t>
            </a:r>
          </a:p>
          <a:p>
            <a:pPr>
              <a:buFont typeface="Arial" panose="020B0604020202020204" pitchFamily="34" charset="0"/>
              <a:buChar char="•"/>
            </a:pPr>
            <a:r>
              <a:rPr lang="en-US" sz="2400" dirty="0"/>
              <a:t>Five female and one male therapist from different ethnic backgrounds. </a:t>
            </a:r>
          </a:p>
          <a:p>
            <a:pPr>
              <a:buFont typeface="Arial" panose="020B0604020202020204" pitchFamily="34" charset="0"/>
              <a:buChar char="•"/>
            </a:pPr>
            <a:r>
              <a:rPr lang="en-US" sz="2400" dirty="0"/>
              <a:t>Range of experience (Two months to 12 years).</a:t>
            </a:r>
          </a:p>
          <a:p>
            <a:r>
              <a:rPr lang="en-US" sz="2400" b="1" dirty="0"/>
              <a:t>All therapists reported experiences of discrimination within current workplaces and in therapeutic work. </a:t>
            </a:r>
            <a:endParaRPr lang="en-US" dirty="0"/>
          </a:p>
          <a:p>
            <a:endParaRPr lang="en-US" dirty="0"/>
          </a:p>
          <a:p>
            <a:endParaRPr lang="en-US" dirty="0"/>
          </a:p>
        </p:txBody>
      </p:sp>
    </p:spTree>
    <p:extLst>
      <p:ext uri="{BB962C8B-B14F-4D97-AF65-F5344CB8AC3E}">
        <p14:creationId xmlns:p14="http://schemas.microsoft.com/office/powerpoint/2010/main" val="2706847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2E8BFE63-A8DD-A11C-B1EC-00760FAA8CBA}"/>
              </a:ext>
            </a:extLst>
          </p:cNvPr>
          <p:cNvSpPr>
            <a:spLocks noGrp="1"/>
          </p:cNvSpPr>
          <p:nvPr>
            <p:ph type="title"/>
          </p:nvPr>
        </p:nvSpPr>
        <p:spPr>
          <a:xfrm>
            <a:off x="3844616" y="881210"/>
            <a:ext cx="7417925" cy="1517035"/>
          </a:xfrm>
        </p:spPr>
        <p:txBody>
          <a:bodyPr>
            <a:normAutofit/>
          </a:bodyPr>
          <a:lstStyle/>
          <a:p>
            <a:r>
              <a:rPr lang="en-US" dirty="0">
                <a:solidFill>
                  <a:schemeClr val="tx1">
                    <a:lumMod val="75000"/>
                    <a:lumOff val="25000"/>
                  </a:schemeClr>
                </a:solidFill>
              </a:rPr>
              <a:t>Method: Design and Analysis</a:t>
            </a:r>
          </a:p>
        </p:txBody>
      </p:sp>
      <p:sp>
        <p:nvSpPr>
          <p:cNvPr id="3" name="Content Placeholder 2">
            <a:extLst>
              <a:ext uri="{FF2B5EF4-FFF2-40B4-BE49-F238E27FC236}">
                <a16:creationId xmlns:a16="http://schemas.microsoft.com/office/drawing/2014/main" id="{F93C736F-856C-44AC-E24B-4F5203112F27}"/>
              </a:ext>
            </a:extLst>
          </p:cNvPr>
          <p:cNvSpPr>
            <a:spLocks noGrp="1"/>
          </p:cNvSpPr>
          <p:nvPr>
            <p:ph idx="1"/>
          </p:nvPr>
        </p:nvSpPr>
        <p:spPr>
          <a:xfrm>
            <a:off x="3844616" y="2626840"/>
            <a:ext cx="7245103" cy="3131777"/>
          </a:xfrm>
        </p:spPr>
        <p:txBody>
          <a:bodyPr>
            <a:normAutofit/>
          </a:bodyPr>
          <a:lstStyle/>
          <a:p>
            <a:pPr>
              <a:buFont typeface="Arial" panose="020B0604020202020204" pitchFamily="34" charset="0"/>
              <a:buChar char="•"/>
            </a:pPr>
            <a:r>
              <a:rPr lang="en-US" sz="2400" dirty="0">
                <a:solidFill>
                  <a:schemeClr val="tx1">
                    <a:lumMod val="75000"/>
                    <a:lumOff val="25000"/>
                  </a:schemeClr>
                </a:solidFill>
              </a:rPr>
              <a:t>Multiple-baselines single case experimental design (repeated measurement across baseline, SP/SR and follow-up phases).</a:t>
            </a:r>
          </a:p>
          <a:p>
            <a:pPr>
              <a:buFont typeface="Arial" panose="020B0604020202020204" pitchFamily="34" charset="0"/>
              <a:buChar char="•"/>
            </a:pPr>
            <a:r>
              <a:rPr lang="en-US" sz="2400" dirty="0">
                <a:solidFill>
                  <a:schemeClr val="tx1">
                    <a:lumMod val="75000"/>
                    <a:lumOff val="25000"/>
                  </a:schemeClr>
                </a:solidFill>
              </a:rPr>
              <a:t>Visual analysis (What Works Clearing House, Kratochwill et al., 2010) and statistical analysis (Tau-U, Parker et al., 2011).</a:t>
            </a:r>
          </a:p>
          <a:p>
            <a:endParaRPr lang="en-US" dirty="0">
              <a:solidFill>
                <a:schemeClr val="tx1">
                  <a:lumMod val="75000"/>
                  <a:lumOff val="25000"/>
                </a:schemeClr>
              </a:solidFill>
            </a:endParaRPr>
          </a:p>
        </p:txBody>
      </p:sp>
    </p:spTree>
    <p:extLst>
      <p:ext uri="{BB962C8B-B14F-4D97-AF65-F5344CB8AC3E}">
        <p14:creationId xmlns:p14="http://schemas.microsoft.com/office/powerpoint/2010/main" val="30581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13FAE-82FB-C773-F4D9-D41FE0B218AB}"/>
              </a:ext>
            </a:extLst>
          </p:cNvPr>
          <p:cNvSpPr>
            <a:spLocks noGrp="1"/>
          </p:cNvSpPr>
          <p:nvPr>
            <p:ph type="title"/>
          </p:nvPr>
        </p:nvSpPr>
        <p:spPr>
          <a:xfrm>
            <a:off x="1066800" y="642594"/>
            <a:ext cx="10058400" cy="1371600"/>
          </a:xfrm>
        </p:spPr>
        <p:txBody>
          <a:bodyPr>
            <a:normAutofit/>
          </a:bodyPr>
          <a:lstStyle/>
          <a:p>
            <a:r>
              <a:rPr lang="en-US" dirty="0"/>
              <a:t>Method: Outcome Measures</a:t>
            </a:r>
          </a:p>
        </p:txBody>
      </p:sp>
      <p:sp>
        <p:nvSpPr>
          <p:cNvPr id="7" name="TextBox 6">
            <a:extLst>
              <a:ext uri="{FF2B5EF4-FFF2-40B4-BE49-F238E27FC236}">
                <a16:creationId xmlns:a16="http://schemas.microsoft.com/office/drawing/2014/main" id="{0D1B2A41-35B1-09DF-A106-68B3883D020C}"/>
              </a:ext>
            </a:extLst>
          </p:cNvPr>
          <p:cNvSpPr txBox="1"/>
          <p:nvPr/>
        </p:nvSpPr>
        <p:spPr>
          <a:xfrm>
            <a:off x="2765502" y="1293541"/>
            <a:ext cx="184731" cy="369332"/>
          </a:xfrm>
          <a:prstGeom prst="rect">
            <a:avLst/>
          </a:prstGeom>
          <a:noFill/>
        </p:spPr>
        <p:txBody>
          <a:bodyPr wrap="none" rtlCol="0">
            <a:spAutoFit/>
          </a:bodyPr>
          <a:lstStyle/>
          <a:p>
            <a:endParaRPr lang="en-US" dirty="0"/>
          </a:p>
        </p:txBody>
      </p:sp>
      <p:graphicFrame>
        <p:nvGraphicFramePr>
          <p:cNvPr id="5" name="Content Placeholder 2">
            <a:extLst>
              <a:ext uri="{FF2B5EF4-FFF2-40B4-BE49-F238E27FC236}">
                <a16:creationId xmlns:a16="http://schemas.microsoft.com/office/drawing/2014/main" id="{4773ABBA-800F-4A24-5C43-A5E6EAE5636B}"/>
              </a:ext>
            </a:extLst>
          </p:cNvPr>
          <p:cNvGraphicFramePr>
            <a:graphicFrameLocks noGrp="1"/>
          </p:cNvGraphicFramePr>
          <p:nvPr>
            <p:ph idx="1"/>
            <p:extLst>
              <p:ext uri="{D42A27DB-BD31-4B8C-83A1-F6EECF244321}">
                <p14:modId xmlns:p14="http://schemas.microsoft.com/office/powerpoint/2010/main" val="2146568725"/>
              </p:ext>
            </p:extLst>
          </p:nvPr>
        </p:nvGraphicFramePr>
        <p:xfrm>
          <a:off x="387701" y="368660"/>
          <a:ext cx="6258425" cy="76379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BD6A577F-71D9-5226-48FE-E09ED3625856}"/>
              </a:ext>
            </a:extLst>
          </p:cNvPr>
          <p:cNvSpPr txBox="1"/>
          <p:nvPr/>
        </p:nvSpPr>
        <p:spPr>
          <a:xfrm>
            <a:off x="6948708" y="2288128"/>
            <a:ext cx="4774909"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t>Lack of standardized and validated measures appropriate for use</a:t>
            </a:r>
          </a:p>
          <a:p>
            <a:pPr marL="342900" indent="-342900">
              <a:buFont typeface="Arial" panose="020B0604020202020204" pitchFamily="34" charset="0"/>
              <a:buChar char="•"/>
            </a:pPr>
            <a:r>
              <a:rPr lang="en-US" sz="2400" dirty="0"/>
              <a:t>Need for simple measures, to be administered over 37 weeks</a:t>
            </a:r>
          </a:p>
          <a:p>
            <a:endParaRPr lang="en-US" sz="2400" dirty="0"/>
          </a:p>
          <a:p>
            <a:r>
              <a:rPr lang="en-US" sz="2400" dirty="0">
                <a:sym typeface="Wingdings" pitchFamily="2" charset="2"/>
              </a:rPr>
              <a:t> Development and adaptation of measures</a:t>
            </a:r>
            <a:endParaRPr lang="en-US" sz="2400" dirty="0"/>
          </a:p>
        </p:txBody>
      </p:sp>
    </p:spTree>
    <p:extLst>
      <p:ext uri="{BB962C8B-B14F-4D97-AF65-F5344CB8AC3E}">
        <p14:creationId xmlns:p14="http://schemas.microsoft.com/office/powerpoint/2010/main" val="1097868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9BF73-1640-3846-0F22-E68A5FD8F02D}"/>
              </a:ext>
            </a:extLst>
          </p:cNvPr>
          <p:cNvSpPr>
            <a:spLocks noGrp="1"/>
          </p:cNvSpPr>
          <p:nvPr>
            <p:ph type="title"/>
          </p:nvPr>
        </p:nvSpPr>
        <p:spPr>
          <a:xfrm>
            <a:off x="7064082" y="642594"/>
            <a:ext cx="4472921" cy="1371600"/>
          </a:xfrm>
        </p:spPr>
        <p:txBody>
          <a:bodyPr>
            <a:normAutofit fontScale="90000"/>
          </a:bodyPr>
          <a:lstStyle/>
          <a:p>
            <a:r>
              <a:rPr lang="en-US" dirty="0"/>
              <a:t>Skills in working with ethnicity</a:t>
            </a:r>
          </a:p>
        </p:txBody>
      </p:sp>
      <p:sp useBgFill="1">
        <p:nvSpPr>
          <p:cNvPr id="11" name="Rectangle 10">
            <a:extLst>
              <a:ext uri="{FF2B5EF4-FFF2-40B4-BE49-F238E27FC236}">
                <a16:creationId xmlns:a16="http://schemas.microsoft.com/office/drawing/2014/main" id="{6936D704-5904-42AD-9DA1-E236DCE15D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57945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a:extLst>
              <a:ext uri="{FF2B5EF4-FFF2-40B4-BE49-F238E27FC236}">
                <a16:creationId xmlns:a16="http://schemas.microsoft.com/office/drawing/2014/main" id="{3E60B36B-09B9-DD43-D4C0-C554D31FBAD1}"/>
              </a:ext>
            </a:extLst>
          </p:cNvPr>
          <p:cNvPicPr>
            <a:picLocks noChangeAspect="1"/>
          </p:cNvPicPr>
          <p:nvPr/>
        </p:nvPicPr>
        <p:blipFill rotWithShape="1">
          <a:blip r:embed="rId3"/>
          <a:srcRect l="2893" r="7747"/>
          <a:stretch/>
        </p:blipFill>
        <p:spPr>
          <a:xfrm>
            <a:off x="246821" y="2407428"/>
            <a:ext cx="6085807" cy="2043144"/>
          </a:xfrm>
          <a:prstGeom prst="rect">
            <a:avLst/>
          </a:prstGeom>
        </p:spPr>
      </p:pic>
      <p:sp>
        <p:nvSpPr>
          <p:cNvPr id="8" name="Content Placeholder 7">
            <a:extLst>
              <a:ext uri="{FF2B5EF4-FFF2-40B4-BE49-F238E27FC236}">
                <a16:creationId xmlns:a16="http://schemas.microsoft.com/office/drawing/2014/main" id="{B27E7DEE-5A93-2A5A-B2BC-24A0C2197778}"/>
              </a:ext>
            </a:extLst>
          </p:cNvPr>
          <p:cNvSpPr>
            <a:spLocks noGrp="1"/>
          </p:cNvSpPr>
          <p:nvPr>
            <p:ph idx="1"/>
          </p:nvPr>
        </p:nvSpPr>
        <p:spPr>
          <a:xfrm>
            <a:off x="7064082" y="2103120"/>
            <a:ext cx="4472922" cy="3931920"/>
          </a:xfrm>
        </p:spPr>
        <p:txBody>
          <a:bodyPr>
            <a:noAutofit/>
          </a:bodyPr>
          <a:lstStyle/>
          <a:p>
            <a:r>
              <a:rPr lang="en-US" sz="2400" dirty="0"/>
              <a:t>No suitable measure of skills in working ethnicity. </a:t>
            </a:r>
          </a:p>
          <a:p>
            <a:r>
              <a:rPr lang="en-US" sz="2400" dirty="0"/>
              <a:t>Informed by ideas from Beck (2016) in transcultural CBT and DPR model of therapist skill development (2006). </a:t>
            </a:r>
          </a:p>
          <a:p>
            <a:r>
              <a:rPr lang="en-US" sz="2400" dirty="0"/>
              <a:t>10 questions.</a:t>
            </a:r>
          </a:p>
          <a:p>
            <a:r>
              <a:rPr lang="en-US" sz="2400" dirty="0"/>
              <a:t>Technical skills, reflective skills and supervision.</a:t>
            </a:r>
          </a:p>
        </p:txBody>
      </p:sp>
    </p:spTree>
    <p:extLst>
      <p:ext uri="{BB962C8B-B14F-4D97-AF65-F5344CB8AC3E}">
        <p14:creationId xmlns:p14="http://schemas.microsoft.com/office/powerpoint/2010/main" val="14601858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{963259FB-2422-C440-9F8A-2A077F9FB1B5}tf10001067</Template>
  <TotalTime>8933</TotalTime>
  <Words>1895</Words>
  <Application>Microsoft Office PowerPoint</Application>
  <PresentationFormat>Widescreen</PresentationFormat>
  <Paragraphs>164</Paragraphs>
  <Slides>19</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Al Bayan Plain</vt:lpstr>
      <vt:lpstr>Arial</vt:lpstr>
      <vt:lpstr>Calibri</vt:lpstr>
      <vt:lpstr>Century Gothic</vt:lpstr>
      <vt:lpstr>Garamond</vt:lpstr>
      <vt:lpstr>Wingdings</vt:lpstr>
      <vt:lpstr>Savon</vt:lpstr>
      <vt:lpstr>A novel self-practice/self-reflection programme for CBT therapists from minoritised ethnic backgrounds: A multiple baselines single case experimental study  </vt:lpstr>
      <vt:lpstr>What brought me to this project?</vt:lpstr>
      <vt:lpstr>Background</vt:lpstr>
      <vt:lpstr>Impacts of SP/SR</vt:lpstr>
      <vt:lpstr>Aims:</vt:lpstr>
      <vt:lpstr>Method: Participants</vt:lpstr>
      <vt:lpstr>Method: Design and Analysis</vt:lpstr>
      <vt:lpstr>Method: Outcome Measures</vt:lpstr>
      <vt:lpstr>Skills in working with ethnicity</vt:lpstr>
      <vt:lpstr>Ethnic Identity Development</vt:lpstr>
      <vt:lpstr>Wellbeing</vt:lpstr>
      <vt:lpstr>Results</vt:lpstr>
      <vt:lpstr>Overall Findings</vt:lpstr>
      <vt:lpstr>Strengths and Limitations</vt:lpstr>
      <vt:lpstr>Implications</vt:lpstr>
      <vt:lpstr>Reflections on process </vt:lpstr>
      <vt:lpstr>A final thought…</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Sakshi Shetty Chowdhury</dc:creator>
  <cp:lastModifiedBy>Henry Clements</cp:lastModifiedBy>
  <cp:revision>210</cp:revision>
  <dcterms:created xsi:type="dcterms:W3CDTF">2023-06-28T10:22:21Z</dcterms:created>
  <dcterms:modified xsi:type="dcterms:W3CDTF">2023-11-29T15:13:11Z</dcterms:modified>
</cp:coreProperties>
</file>