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9" r:id="rId1"/>
    <p:sldMasterId id="2147483721" r:id="rId2"/>
    <p:sldMasterId id="2147484561" r:id="rId3"/>
  </p:sldMasterIdLst>
  <p:notesMasterIdLst>
    <p:notesMasterId r:id="rId22"/>
  </p:notesMasterIdLst>
  <p:handoutMasterIdLst>
    <p:handoutMasterId r:id="rId23"/>
  </p:handoutMasterIdLst>
  <p:sldIdLst>
    <p:sldId id="438" r:id="rId4"/>
    <p:sldId id="540" r:id="rId5"/>
    <p:sldId id="609" r:id="rId6"/>
    <p:sldId id="652" r:id="rId7"/>
    <p:sldId id="653" r:id="rId8"/>
    <p:sldId id="654" r:id="rId9"/>
    <p:sldId id="339" r:id="rId10"/>
    <p:sldId id="655" r:id="rId11"/>
    <p:sldId id="663" r:id="rId12"/>
    <p:sldId id="668" r:id="rId13"/>
    <p:sldId id="664" r:id="rId14"/>
    <p:sldId id="662" r:id="rId15"/>
    <p:sldId id="658" r:id="rId16"/>
    <p:sldId id="665" r:id="rId17"/>
    <p:sldId id="666" r:id="rId18"/>
    <p:sldId id="669" r:id="rId19"/>
    <p:sldId id="667" r:id="rId20"/>
    <p:sldId id="660" r:id="rId21"/>
  </p:sldIdLst>
  <p:sldSz cx="9144000" cy="6858000" type="screen4x3"/>
  <p:notesSz cx="6805613" cy="99441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i, Heather" initials="JH" lastIdx="42" clrIdx="0">
    <p:extLst>
      <p:ext uri="{19B8F6BF-5375-455C-9EA6-DF929625EA0E}">
        <p15:presenceInfo xmlns:p15="http://schemas.microsoft.com/office/powerpoint/2012/main" userId="S::utnvhej@ucl.ac.uk::1bfda4f7-654c-4a7d-b890-7c4d3581d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81020" autoAdjust="0"/>
  </p:normalViewPr>
  <p:slideViewPr>
    <p:cSldViewPr>
      <p:cViewPr varScale="1">
        <p:scale>
          <a:sx n="54" d="100"/>
          <a:sy n="54" d="100"/>
        </p:scale>
        <p:origin x="1640" y="4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2" d="100"/>
          <a:sy n="62" d="100"/>
        </p:scale>
        <p:origin x="-3264" y="-10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Work\Gender%20Pay%20Gap\Analysis\Matching\gwg%20over%20lifecours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Log</a:t>
            </a:r>
            <a:r>
              <a:rPr lang="en-GB" b="1" baseline="0" dirty="0"/>
              <a:t> Hourly </a:t>
            </a:r>
            <a:r>
              <a:rPr lang="en-GB" b="1" dirty="0"/>
              <a:t>Gender</a:t>
            </a:r>
            <a:r>
              <a:rPr lang="en-GB" b="1" baseline="0" dirty="0"/>
              <a:t> Wage Gap by Age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strRef>
              <c:f>Sheet1!$E$2</c:f>
              <c:strCache>
                <c:ptCount val="1"/>
                <c:pt idx="0">
                  <c:v>Raw Gap</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Sheet1!$F$1:$L$1</c:f>
              <c:numCache>
                <c:formatCode>General</c:formatCode>
                <c:ptCount val="7"/>
                <c:pt idx="0">
                  <c:v>23</c:v>
                </c:pt>
                <c:pt idx="1">
                  <c:v>33</c:v>
                </c:pt>
                <c:pt idx="2">
                  <c:v>42</c:v>
                </c:pt>
                <c:pt idx="3">
                  <c:v>50</c:v>
                </c:pt>
                <c:pt idx="4">
                  <c:v>55</c:v>
                </c:pt>
                <c:pt idx="5">
                  <c:v>61</c:v>
                </c:pt>
                <c:pt idx="6">
                  <c:v>63</c:v>
                </c:pt>
              </c:numCache>
            </c:numRef>
          </c:cat>
          <c:val>
            <c:numRef>
              <c:f>Sheet1!$F$2:$L$2</c:f>
              <c:numCache>
                <c:formatCode>General</c:formatCode>
                <c:ptCount val="7"/>
                <c:pt idx="0">
                  <c:v>-0.16800000000000001</c:v>
                </c:pt>
                <c:pt idx="1">
                  <c:v>-0.36699999999999999</c:v>
                </c:pt>
                <c:pt idx="2">
                  <c:v>-0.44600000000000001</c:v>
                </c:pt>
                <c:pt idx="3">
                  <c:v>-0.35499999999999998</c:v>
                </c:pt>
                <c:pt idx="4">
                  <c:v>-0.33700000000000002</c:v>
                </c:pt>
                <c:pt idx="5">
                  <c:v>-0.27900000000000003</c:v>
                </c:pt>
                <c:pt idx="6">
                  <c:v>-0.27800000000000002</c:v>
                </c:pt>
              </c:numCache>
            </c:numRef>
          </c:val>
          <c:smooth val="0"/>
          <c:extLst>
            <c:ext xmlns:c16="http://schemas.microsoft.com/office/drawing/2014/chart" uri="{C3380CC4-5D6E-409C-BE32-E72D297353CC}">
              <c16:uniqueId val="{00000000-CFD9-4C1A-B700-5EB6CD47A1AB}"/>
            </c:ext>
          </c:extLst>
        </c:ser>
        <c:ser>
          <c:idx val="2"/>
          <c:order val="1"/>
          <c:tx>
            <c:strRef>
              <c:f>Sheet1!$E$3</c:f>
              <c:strCache>
                <c:ptCount val="1"/>
                <c:pt idx="0">
                  <c:v>Matched</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Sheet1!$F$1:$L$1</c:f>
              <c:numCache>
                <c:formatCode>General</c:formatCode>
                <c:ptCount val="7"/>
                <c:pt idx="0">
                  <c:v>23</c:v>
                </c:pt>
                <c:pt idx="1">
                  <c:v>33</c:v>
                </c:pt>
                <c:pt idx="2">
                  <c:v>42</c:v>
                </c:pt>
                <c:pt idx="3">
                  <c:v>50</c:v>
                </c:pt>
                <c:pt idx="4">
                  <c:v>55</c:v>
                </c:pt>
                <c:pt idx="5">
                  <c:v>61</c:v>
                </c:pt>
                <c:pt idx="6">
                  <c:v>63</c:v>
                </c:pt>
              </c:numCache>
            </c:numRef>
          </c:cat>
          <c:val>
            <c:numRef>
              <c:f>Sheet1!$F$3:$L$3</c:f>
              <c:numCache>
                <c:formatCode>General</c:formatCode>
                <c:ptCount val="7"/>
                <c:pt idx="0">
                  <c:v>-0.156</c:v>
                </c:pt>
                <c:pt idx="1">
                  <c:v>-0.36299999999999999</c:v>
                </c:pt>
                <c:pt idx="2">
                  <c:v>-0.47099999999999997</c:v>
                </c:pt>
                <c:pt idx="3">
                  <c:v>-0.38100000000000001</c:v>
                </c:pt>
                <c:pt idx="4">
                  <c:v>-0.34699999999999998</c:v>
                </c:pt>
                <c:pt idx="5">
                  <c:v>-0.33900000000000002</c:v>
                </c:pt>
                <c:pt idx="6">
                  <c:v>-0.315</c:v>
                </c:pt>
              </c:numCache>
            </c:numRef>
          </c:val>
          <c:smooth val="0"/>
          <c:extLst>
            <c:ext xmlns:c16="http://schemas.microsoft.com/office/drawing/2014/chart" uri="{C3380CC4-5D6E-409C-BE32-E72D297353CC}">
              <c16:uniqueId val="{00000001-CFD9-4C1A-B700-5EB6CD47A1AB}"/>
            </c:ext>
          </c:extLst>
        </c:ser>
        <c:ser>
          <c:idx val="3"/>
          <c:order val="2"/>
          <c:tx>
            <c:strRef>
              <c:f>Sheet1!$E$4</c:f>
              <c:strCache>
                <c:ptCount val="1"/>
                <c:pt idx="0">
                  <c:v>OLS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Sheet1!$F$1:$L$1</c:f>
              <c:numCache>
                <c:formatCode>General</c:formatCode>
                <c:ptCount val="7"/>
                <c:pt idx="0">
                  <c:v>23</c:v>
                </c:pt>
                <c:pt idx="1">
                  <c:v>33</c:v>
                </c:pt>
                <c:pt idx="2">
                  <c:v>42</c:v>
                </c:pt>
                <c:pt idx="3">
                  <c:v>50</c:v>
                </c:pt>
                <c:pt idx="4">
                  <c:v>55</c:v>
                </c:pt>
                <c:pt idx="5">
                  <c:v>61</c:v>
                </c:pt>
                <c:pt idx="6">
                  <c:v>63</c:v>
                </c:pt>
              </c:numCache>
            </c:numRef>
          </c:cat>
          <c:val>
            <c:numRef>
              <c:f>Sheet1!$F$4:$L$4</c:f>
              <c:numCache>
                <c:formatCode>General</c:formatCode>
                <c:ptCount val="7"/>
                <c:pt idx="0">
                  <c:v>-0.17599999999999999</c:v>
                </c:pt>
                <c:pt idx="1">
                  <c:v>-0.35</c:v>
                </c:pt>
                <c:pt idx="2">
                  <c:v>-0.438</c:v>
                </c:pt>
                <c:pt idx="3">
                  <c:v>-0.35199999999999998</c:v>
                </c:pt>
                <c:pt idx="4">
                  <c:v>-0.375</c:v>
                </c:pt>
                <c:pt idx="5">
                  <c:v>-0.33100000000000002</c:v>
                </c:pt>
                <c:pt idx="6">
                  <c:v>-0.33200000000000002</c:v>
                </c:pt>
              </c:numCache>
            </c:numRef>
          </c:val>
          <c:smooth val="0"/>
          <c:extLst>
            <c:ext xmlns:c16="http://schemas.microsoft.com/office/drawing/2014/chart" uri="{C3380CC4-5D6E-409C-BE32-E72D297353CC}">
              <c16:uniqueId val="{00000002-CFD9-4C1A-B700-5EB6CD47A1AB}"/>
            </c:ext>
          </c:extLst>
        </c:ser>
        <c:ser>
          <c:idx val="4"/>
          <c:order val="3"/>
          <c:tx>
            <c:strRef>
              <c:f>Sheet1!$E$5</c:f>
              <c:strCache>
                <c:ptCount val="1"/>
                <c:pt idx="0">
                  <c:v>OLS with PSM wts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Sheet1!$F$1:$L$1</c:f>
              <c:numCache>
                <c:formatCode>General</c:formatCode>
                <c:ptCount val="7"/>
                <c:pt idx="0">
                  <c:v>23</c:v>
                </c:pt>
                <c:pt idx="1">
                  <c:v>33</c:v>
                </c:pt>
                <c:pt idx="2">
                  <c:v>42</c:v>
                </c:pt>
                <c:pt idx="3">
                  <c:v>50</c:v>
                </c:pt>
                <c:pt idx="4">
                  <c:v>55</c:v>
                </c:pt>
                <c:pt idx="5">
                  <c:v>61</c:v>
                </c:pt>
                <c:pt idx="6">
                  <c:v>63</c:v>
                </c:pt>
              </c:numCache>
            </c:numRef>
          </c:cat>
          <c:val>
            <c:numRef>
              <c:f>Sheet1!$F$5:$L$5</c:f>
              <c:numCache>
                <c:formatCode>General</c:formatCode>
                <c:ptCount val="7"/>
                <c:pt idx="0">
                  <c:v>-0.15</c:v>
                </c:pt>
                <c:pt idx="1">
                  <c:v>-0.34300000000000003</c:v>
                </c:pt>
                <c:pt idx="2">
                  <c:v>-0.45700000000000002</c:v>
                </c:pt>
                <c:pt idx="3">
                  <c:v>-0.35599999999999998</c:v>
                </c:pt>
                <c:pt idx="4">
                  <c:v>-0.34799999999999998</c:v>
                </c:pt>
                <c:pt idx="5">
                  <c:v>-0.33600000000000002</c:v>
                </c:pt>
                <c:pt idx="6">
                  <c:v>-0.308</c:v>
                </c:pt>
              </c:numCache>
            </c:numRef>
          </c:val>
          <c:smooth val="0"/>
          <c:extLst>
            <c:ext xmlns:c16="http://schemas.microsoft.com/office/drawing/2014/chart" uri="{C3380CC4-5D6E-409C-BE32-E72D297353CC}">
              <c16:uniqueId val="{00000003-CFD9-4C1A-B700-5EB6CD47A1AB}"/>
            </c:ext>
          </c:extLst>
        </c:ser>
        <c:ser>
          <c:idx val="5"/>
          <c:order val="4"/>
          <c:tx>
            <c:strRef>
              <c:f>Sheet1!$E$6</c:f>
              <c:strCache>
                <c:ptCount val="1"/>
                <c:pt idx="0">
                  <c:v>OLS with entropy wts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Sheet1!$F$1:$L$1</c:f>
              <c:numCache>
                <c:formatCode>General</c:formatCode>
                <c:ptCount val="7"/>
                <c:pt idx="0">
                  <c:v>23</c:v>
                </c:pt>
                <c:pt idx="1">
                  <c:v>33</c:v>
                </c:pt>
                <c:pt idx="2">
                  <c:v>42</c:v>
                </c:pt>
                <c:pt idx="3">
                  <c:v>50</c:v>
                </c:pt>
                <c:pt idx="4">
                  <c:v>55</c:v>
                </c:pt>
                <c:pt idx="5">
                  <c:v>61</c:v>
                </c:pt>
                <c:pt idx="6">
                  <c:v>63</c:v>
                </c:pt>
              </c:numCache>
            </c:numRef>
          </c:cat>
          <c:val>
            <c:numRef>
              <c:f>Sheet1!$F$6:$L$6</c:f>
              <c:numCache>
                <c:formatCode>General</c:formatCode>
                <c:ptCount val="7"/>
                <c:pt idx="0">
                  <c:v>-0.16200000000000001</c:v>
                </c:pt>
                <c:pt idx="1">
                  <c:v>-0.34200000000000003</c:v>
                </c:pt>
                <c:pt idx="2">
                  <c:v>-0.46</c:v>
                </c:pt>
                <c:pt idx="3">
                  <c:v>-0.34</c:v>
                </c:pt>
                <c:pt idx="4">
                  <c:v>-0.372</c:v>
                </c:pt>
                <c:pt idx="5">
                  <c:v>-0.32500000000000001</c:v>
                </c:pt>
                <c:pt idx="6">
                  <c:v>-0.29299999999999998</c:v>
                </c:pt>
              </c:numCache>
            </c:numRef>
          </c:val>
          <c:smooth val="0"/>
          <c:extLst>
            <c:ext xmlns:c16="http://schemas.microsoft.com/office/drawing/2014/chart" uri="{C3380CC4-5D6E-409C-BE32-E72D297353CC}">
              <c16:uniqueId val="{00000004-CFD9-4C1A-B700-5EB6CD47A1AB}"/>
            </c:ext>
          </c:extLst>
        </c:ser>
        <c:dLbls>
          <c:showLegendKey val="0"/>
          <c:showVal val="0"/>
          <c:showCatName val="0"/>
          <c:showSerName val="0"/>
          <c:showPercent val="0"/>
          <c:showBubbleSize val="0"/>
        </c:dLbls>
        <c:marker val="1"/>
        <c:smooth val="0"/>
        <c:axId val="697970736"/>
        <c:axId val="697972896"/>
      </c:lineChart>
      <c:catAx>
        <c:axId val="697970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7972896"/>
        <c:crosses val="autoZero"/>
        <c:auto val="1"/>
        <c:lblAlgn val="ctr"/>
        <c:lblOffset val="100"/>
        <c:noMultiLvlLbl val="0"/>
      </c:catAx>
      <c:valAx>
        <c:axId val="697972896"/>
        <c:scaling>
          <c:orientation val="minMax"/>
          <c:max val="-0.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7970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841" cy="499272"/>
          </a:xfrm>
          <a:prstGeom prst="rect">
            <a:avLst/>
          </a:prstGeom>
        </p:spPr>
        <p:txBody>
          <a:bodyPr vert="horz" lIns="91568" tIns="45784" rIns="91568" bIns="45784"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54183" y="1"/>
            <a:ext cx="2949841" cy="499272"/>
          </a:xfrm>
          <a:prstGeom prst="rect">
            <a:avLst/>
          </a:prstGeom>
        </p:spPr>
        <p:txBody>
          <a:bodyPr vert="horz" lIns="91568" tIns="45784" rIns="91568" bIns="45784" rtlCol="0"/>
          <a:lstStyle>
            <a:lvl1pPr algn="r">
              <a:defRPr sz="1200">
                <a:latin typeface="Arial" charset="0"/>
              </a:defRPr>
            </a:lvl1pPr>
          </a:lstStyle>
          <a:p>
            <a:pPr>
              <a:defRPr/>
            </a:pPr>
            <a:fld id="{652F9ECE-F598-F640-8D84-F0893EA2693F}" type="datetimeFigureOut">
              <a:rPr lang="en-US"/>
              <a:pPr>
                <a:defRPr/>
              </a:pPr>
              <a:t>11/27/2023</a:t>
            </a:fld>
            <a:endParaRPr lang="en-US"/>
          </a:p>
        </p:txBody>
      </p:sp>
      <p:sp>
        <p:nvSpPr>
          <p:cNvPr id="4" name="Footer Placeholder 3"/>
          <p:cNvSpPr>
            <a:spLocks noGrp="1"/>
          </p:cNvSpPr>
          <p:nvPr>
            <p:ph type="ftr" sz="quarter" idx="2"/>
          </p:nvPr>
        </p:nvSpPr>
        <p:spPr>
          <a:xfrm>
            <a:off x="0" y="9444828"/>
            <a:ext cx="2949841" cy="499272"/>
          </a:xfrm>
          <a:prstGeom prst="rect">
            <a:avLst/>
          </a:prstGeom>
        </p:spPr>
        <p:txBody>
          <a:bodyPr vert="horz" lIns="91568" tIns="45784" rIns="91568" bIns="45784"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54183" y="9444828"/>
            <a:ext cx="2949841" cy="499272"/>
          </a:xfrm>
          <a:prstGeom prst="rect">
            <a:avLst/>
          </a:prstGeom>
        </p:spPr>
        <p:txBody>
          <a:bodyPr vert="horz" lIns="91568" tIns="45784" rIns="91568" bIns="45784" rtlCol="0" anchor="b"/>
          <a:lstStyle>
            <a:lvl1pPr algn="r">
              <a:defRPr sz="1200">
                <a:latin typeface="Arial" charset="0"/>
              </a:defRPr>
            </a:lvl1pPr>
          </a:lstStyle>
          <a:p>
            <a:pPr>
              <a:defRPr/>
            </a:pPr>
            <a:fld id="{36E6C8E1-2FE7-F948-B368-6E1A770313A7}"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6092"/>
          </a:xfrm>
          <a:prstGeom prst="rect">
            <a:avLst/>
          </a:prstGeom>
        </p:spPr>
        <p:txBody>
          <a:bodyPr vert="horz" wrap="square" lIns="91137" tIns="45569" rIns="91137" bIns="45569"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 name="Date Placeholder 2"/>
          <p:cNvSpPr>
            <a:spLocks noGrp="1"/>
          </p:cNvSpPr>
          <p:nvPr>
            <p:ph type="dt" idx="1"/>
          </p:nvPr>
        </p:nvSpPr>
        <p:spPr>
          <a:xfrm>
            <a:off x="3854183" y="0"/>
            <a:ext cx="2949841" cy="496092"/>
          </a:xfrm>
          <a:prstGeom prst="rect">
            <a:avLst/>
          </a:prstGeom>
        </p:spPr>
        <p:txBody>
          <a:bodyPr vert="horz" wrap="square" lIns="91137" tIns="45569" rIns="91137" bIns="45569" numCol="1" anchor="t" anchorCtr="0" compatLnSpc="1">
            <a:prstTxWarp prst="textNoShape">
              <a:avLst/>
            </a:prstTxWarp>
          </a:bodyPr>
          <a:lstStyle>
            <a:lvl1pPr algn="r" eaLnBrk="1" hangingPunct="1">
              <a:defRPr sz="1200">
                <a:latin typeface="Arial" charset="0"/>
              </a:defRPr>
            </a:lvl1pPr>
          </a:lstStyle>
          <a:p>
            <a:pPr>
              <a:defRPr/>
            </a:pPr>
            <a:fld id="{59769A6B-F360-534E-B2F0-5C0D7838A1F9}" type="datetimeFigureOut">
              <a:rPr lang="en-GB" altLang="en-US"/>
              <a:pPr>
                <a:defRPr/>
              </a:pPr>
              <a:t>27/11/2023</a:t>
            </a:fld>
            <a:endParaRPr lang="en-GB" altLang="en-US"/>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137" tIns="45569" rIns="91137" bIns="45569" rtlCol="0" anchor="ctr"/>
          <a:lstStyle/>
          <a:p>
            <a:pPr lvl="0"/>
            <a:endParaRPr lang="en-GB" noProof="0"/>
          </a:p>
        </p:txBody>
      </p:sp>
      <p:sp>
        <p:nvSpPr>
          <p:cNvPr id="5" name="Notes Placeholder 4"/>
          <p:cNvSpPr>
            <a:spLocks noGrp="1"/>
          </p:cNvSpPr>
          <p:nvPr>
            <p:ph type="body" sz="quarter" idx="3"/>
          </p:nvPr>
        </p:nvSpPr>
        <p:spPr>
          <a:xfrm>
            <a:off x="680244" y="4724005"/>
            <a:ext cx="5445126" cy="4474368"/>
          </a:xfrm>
          <a:prstGeom prst="rect">
            <a:avLst/>
          </a:prstGeom>
        </p:spPr>
        <p:txBody>
          <a:bodyPr vert="horz" wrap="square" lIns="91137" tIns="45569" rIns="91137" bIns="45569"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p:cNvSpPr>
            <a:spLocks noGrp="1"/>
          </p:cNvSpPr>
          <p:nvPr>
            <p:ph type="ftr" sz="quarter" idx="4"/>
          </p:nvPr>
        </p:nvSpPr>
        <p:spPr>
          <a:xfrm>
            <a:off x="0" y="9444828"/>
            <a:ext cx="2949841" cy="497683"/>
          </a:xfrm>
          <a:prstGeom prst="rect">
            <a:avLst/>
          </a:prstGeom>
        </p:spPr>
        <p:txBody>
          <a:bodyPr vert="horz" wrap="square" lIns="91137" tIns="45569" rIns="91137" bIns="45569"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7" name="Slide Number Placeholder 6"/>
          <p:cNvSpPr>
            <a:spLocks noGrp="1"/>
          </p:cNvSpPr>
          <p:nvPr>
            <p:ph type="sldNum" sz="quarter" idx="5"/>
          </p:nvPr>
        </p:nvSpPr>
        <p:spPr>
          <a:xfrm>
            <a:off x="3854183" y="9444828"/>
            <a:ext cx="2949841" cy="497683"/>
          </a:xfrm>
          <a:prstGeom prst="rect">
            <a:avLst/>
          </a:prstGeom>
        </p:spPr>
        <p:txBody>
          <a:bodyPr vert="horz" wrap="square" lIns="91137" tIns="45569" rIns="91137" bIns="4556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C59B17D-61C7-D24A-8141-8D86A12CD57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10</a:t>
            </a:fld>
            <a:endParaRPr lang="en-GB" altLang="en-US"/>
          </a:p>
        </p:txBody>
      </p:sp>
    </p:spTree>
    <p:extLst>
      <p:ext uri="{BB962C8B-B14F-4D97-AF65-F5344CB8AC3E}">
        <p14:creationId xmlns:p14="http://schemas.microsoft.com/office/powerpoint/2010/main" val="777388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l"/>
            <a:r>
              <a:rPr lang="en-GB" sz="1800" b="0" i="0" u="none" strike="noStrike" baseline="0" dirty="0">
                <a:latin typeface="Courier"/>
              </a:rPr>
              <a:t>Children were told “Imagine now that you are 25 years old. Write about the life you are leading, your interests, your home life, and your work at the age of 25….” Their imagined occupation is then coded.</a:t>
            </a:r>
            <a:endParaRPr lang="en-GB" altLang="en-US" dirty="0"/>
          </a:p>
          <a:p>
            <a:endParaRPr lang="en-GB" altLang="en-US" dirty="0"/>
          </a:p>
          <a:p>
            <a:r>
              <a:rPr lang="en-GB" altLang="en-US" dirty="0"/>
              <a:t>Some serious issues when include occupational expectations due to a clear lack of common support.  Perfect prediction on nurse and housewife.  To overcome this</a:t>
            </a:r>
          </a:p>
          <a:p>
            <a:r>
              <a:rPr lang="en-GB" altLang="en-US" dirty="0"/>
              <a:t>I am recoding nurses to add to teachers and I recode housewife to unclassifiable since not a paid occupation.</a:t>
            </a:r>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11</a:t>
            </a:fld>
            <a:endParaRPr lang="en-GB" altLang="en-US"/>
          </a:p>
        </p:txBody>
      </p:sp>
    </p:spTree>
    <p:extLst>
      <p:ext uri="{BB962C8B-B14F-4D97-AF65-F5344CB8AC3E}">
        <p14:creationId xmlns:p14="http://schemas.microsoft.com/office/powerpoint/2010/main" val="2132958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12</a:t>
            </a:fld>
            <a:endParaRPr lang="en-GB" altLang="en-US"/>
          </a:p>
        </p:txBody>
      </p:sp>
    </p:spTree>
    <p:extLst>
      <p:ext uri="{BB962C8B-B14F-4D97-AF65-F5344CB8AC3E}">
        <p14:creationId xmlns:p14="http://schemas.microsoft.com/office/powerpoint/2010/main" val="3959640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13</a:t>
            </a:fld>
            <a:endParaRPr lang="en-GB" altLang="en-US"/>
          </a:p>
        </p:txBody>
      </p:sp>
    </p:spTree>
    <p:extLst>
      <p:ext uri="{BB962C8B-B14F-4D97-AF65-F5344CB8AC3E}">
        <p14:creationId xmlns:p14="http://schemas.microsoft.com/office/powerpoint/2010/main" val="1005808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14</a:t>
            </a:fld>
            <a:endParaRPr lang="en-GB" altLang="en-US"/>
          </a:p>
        </p:txBody>
      </p:sp>
    </p:spTree>
    <p:extLst>
      <p:ext uri="{BB962C8B-B14F-4D97-AF65-F5344CB8AC3E}">
        <p14:creationId xmlns:p14="http://schemas.microsoft.com/office/powerpoint/2010/main" val="348499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15</a:t>
            </a:fld>
            <a:endParaRPr lang="en-GB" altLang="en-US"/>
          </a:p>
        </p:txBody>
      </p:sp>
    </p:spTree>
    <p:extLst>
      <p:ext uri="{BB962C8B-B14F-4D97-AF65-F5344CB8AC3E}">
        <p14:creationId xmlns:p14="http://schemas.microsoft.com/office/powerpoint/2010/main" val="261806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16</a:t>
            </a:fld>
            <a:endParaRPr lang="en-GB" altLang="en-US"/>
          </a:p>
        </p:txBody>
      </p:sp>
    </p:spTree>
    <p:extLst>
      <p:ext uri="{BB962C8B-B14F-4D97-AF65-F5344CB8AC3E}">
        <p14:creationId xmlns:p14="http://schemas.microsoft.com/office/powerpoint/2010/main" val="2408191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17</a:t>
            </a:fld>
            <a:endParaRPr lang="en-GB" altLang="en-US"/>
          </a:p>
        </p:txBody>
      </p:sp>
    </p:spTree>
    <p:extLst>
      <p:ext uri="{BB962C8B-B14F-4D97-AF65-F5344CB8AC3E}">
        <p14:creationId xmlns:p14="http://schemas.microsoft.com/office/powerpoint/2010/main" val="3002251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GB" altLang="en-US" dirty="0"/>
              <a:t>When estimating proportion of time working between ages 20 and 54, having dropped those without work histories and those who were not eligible for surveying by age 55 (e.g. the dead) we find women participate for 75% time compared to 91% among men.  This 16pp gap remains if match or condition on covariates used above.</a:t>
            </a:r>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18</a:t>
            </a:fld>
            <a:endParaRPr lang="en-GB" altLang="en-US"/>
          </a:p>
        </p:txBody>
      </p:sp>
    </p:spTree>
    <p:extLst>
      <p:ext uri="{BB962C8B-B14F-4D97-AF65-F5344CB8AC3E}">
        <p14:creationId xmlns:p14="http://schemas.microsoft.com/office/powerpoint/2010/main" val="210894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a:t>
            </a:fld>
            <a:endParaRPr lang="en-GB" altLang="en-US"/>
          </a:p>
        </p:txBody>
      </p:sp>
    </p:spTree>
    <p:extLst>
      <p:ext uri="{BB962C8B-B14F-4D97-AF65-F5344CB8AC3E}">
        <p14:creationId xmlns:p14="http://schemas.microsoft.com/office/powerpoint/2010/main" val="1204599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4</a:t>
            </a:fld>
            <a:endParaRPr lang="en-GB" altLang="en-US"/>
          </a:p>
        </p:txBody>
      </p:sp>
    </p:spTree>
    <p:extLst>
      <p:ext uri="{BB962C8B-B14F-4D97-AF65-F5344CB8AC3E}">
        <p14:creationId xmlns:p14="http://schemas.microsoft.com/office/powerpoint/2010/main" val="708393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5</a:t>
            </a:fld>
            <a:endParaRPr lang="en-GB" altLang="en-US"/>
          </a:p>
        </p:txBody>
      </p:sp>
    </p:spTree>
    <p:extLst>
      <p:ext uri="{BB962C8B-B14F-4D97-AF65-F5344CB8AC3E}">
        <p14:creationId xmlns:p14="http://schemas.microsoft.com/office/powerpoint/2010/main" val="55424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t>Meara et al. (2020) use Inverse Probability Weighted Regression Adjustment (IPWRA) to estimate heterogeneity in the GWG using CPS for the USA.</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6</a:t>
            </a:fld>
            <a:endParaRPr lang="en-GB" altLang="en-US"/>
          </a:p>
        </p:txBody>
      </p:sp>
    </p:spTree>
    <p:extLst>
      <p:ext uri="{BB962C8B-B14F-4D97-AF65-F5344CB8AC3E}">
        <p14:creationId xmlns:p14="http://schemas.microsoft.com/office/powerpoint/2010/main" val="295699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7</a:t>
            </a:fld>
            <a:endParaRPr lang="en-GB" altLang="en-US"/>
          </a:p>
        </p:txBody>
      </p:sp>
    </p:spTree>
    <p:extLst>
      <p:ext uri="{BB962C8B-B14F-4D97-AF65-F5344CB8AC3E}">
        <p14:creationId xmlns:p14="http://schemas.microsoft.com/office/powerpoint/2010/main" val="3699762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8</a:t>
            </a:fld>
            <a:endParaRPr lang="en-GB" altLang="en-US"/>
          </a:p>
        </p:txBody>
      </p:sp>
    </p:spTree>
    <p:extLst>
      <p:ext uri="{BB962C8B-B14F-4D97-AF65-F5344CB8AC3E}">
        <p14:creationId xmlns:p14="http://schemas.microsoft.com/office/powerpoint/2010/main" val="2026682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Note: Other variables we have experimented with include: mum’s social class; breast fed; region; housing tenure; household size; verbal and non-verbal test scores aged 11; female teacher; teacher rating of child aged 11 and 16; child’s expectations on schooling; mum’s and dad’s interest in education of child; financial hardship and FSMs aged 7 and 11</a:t>
            </a:r>
          </a:p>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3990" indent="-286150">
              <a:defRPr>
                <a:solidFill>
                  <a:schemeClr val="tx1"/>
                </a:solidFill>
                <a:latin typeface="Arial" charset="0"/>
              </a:defRPr>
            </a:lvl2pPr>
            <a:lvl3pPr marL="1144600" indent="-228920">
              <a:defRPr>
                <a:solidFill>
                  <a:schemeClr val="tx1"/>
                </a:solidFill>
                <a:latin typeface="Arial" charset="0"/>
              </a:defRPr>
            </a:lvl3pPr>
            <a:lvl4pPr marL="1602440" indent="-228920">
              <a:defRPr>
                <a:solidFill>
                  <a:schemeClr val="tx1"/>
                </a:solidFill>
                <a:latin typeface="Arial" charset="0"/>
              </a:defRPr>
            </a:lvl4pPr>
            <a:lvl5pPr marL="2060280" indent="-22892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9</a:t>
            </a:fld>
            <a:endParaRPr lang="en-GB" altLang="en-US"/>
          </a:p>
        </p:txBody>
      </p:sp>
    </p:spTree>
    <p:extLst>
      <p:ext uri="{BB962C8B-B14F-4D97-AF65-F5344CB8AC3E}">
        <p14:creationId xmlns:p14="http://schemas.microsoft.com/office/powerpoint/2010/main" val="51496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86116FC-38C5-E14E-AF19-F9EF1AD7DEE9}" type="slidenum">
              <a:rPr lang="en-GB" altLang="en-US"/>
              <a:pPr>
                <a:defRPr/>
              </a:pPr>
              <a:t>‹#›</a:t>
            </a:fld>
            <a:endParaRPr lang="en-GB" altLang="en-US"/>
          </a:p>
        </p:txBody>
      </p:sp>
    </p:spTree>
    <p:extLst>
      <p:ext uri="{BB962C8B-B14F-4D97-AF65-F5344CB8AC3E}">
        <p14:creationId xmlns:p14="http://schemas.microsoft.com/office/powerpoint/2010/main" val="55602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3D8D86B-6913-0148-9704-007B895B27C2}" type="slidenum">
              <a:rPr lang="en-GB" altLang="en-US"/>
              <a:pPr>
                <a:defRPr/>
              </a:pPr>
              <a:t>‹#›</a:t>
            </a:fld>
            <a:endParaRPr lang="en-GB" altLang="en-US"/>
          </a:p>
        </p:txBody>
      </p:sp>
    </p:spTree>
    <p:extLst>
      <p:ext uri="{BB962C8B-B14F-4D97-AF65-F5344CB8AC3E}">
        <p14:creationId xmlns:p14="http://schemas.microsoft.com/office/powerpoint/2010/main" val="69109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9F7097F-0E1B-5A40-A279-6C0CCDABE596}" type="slidenum">
              <a:rPr lang="en-GB" altLang="en-US"/>
              <a:pPr>
                <a:defRPr/>
              </a:pPr>
              <a:t>‹#›</a:t>
            </a:fld>
            <a:endParaRPr lang="en-GB" altLang="en-US"/>
          </a:p>
        </p:txBody>
      </p:sp>
    </p:spTree>
    <p:extLst>
      <p:ext uri="{BB962C8B-B14F-4D97-AF65-F5344CB8AC3E}">
        <p14:creationId xmlns:p14="http://schemas.microsoft.com/office/powerpoint/2010/main" val="162421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DarkBlue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alt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alt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a:solidFill>
                  <a:srgbClr val="000000"/>
                </a:solidFill>
                <a:latin typeface="Arial" panose="020B0604020202020204" pitchFamily="34" charset="0"/>
              </a:defRPr>
            </a:lvl1pPr>
          </a:lstStyle>
          <a:p>
            <a:pPr>
              <a:defRPr/>
            </a:pPr>
            <a:endParaRPr lang="en-US" altLang="en-US"/>
          </a:p>
        </p:txBody>
      </p:sp>
    </p:spTree>
    <p:extLst>
      <p:ext uri="{BB962C8B-B14F-4D97-AF65-F5344CB8AC3E}">
        <p14:creationId xmlns:p14="http://schemas.microsoft.com/office/powerpoint/2010/main" val="2137354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AFB809B-AA78-504D-BC75-4178608BB99A}" type="slidenum">
              <a:rPr lang="en-US" altLang="en-US"/>
              <a:pPr>
                <a:defRPr/>
              </a:pPr>
              <a:t>‹#›</a:t>
            </a:fld>
            <a:endParaRPr lang="en-US" altLang="en-US"/>
          </a:p>
        </p:txBody>
      </p:sp>
    </p:spTree>
    <p:extLst>
      <p:ext uri="{BB962C8B-B14F-4D97-AF65-F5344CB8AC3E}">
        <p14:creationId xmlns:p14="http://schemas.microsoft.com/office/powerpoint/2010/main" val="159041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48D559C-B94B-BF4E-B2EF-3D3B1DA0C7B3}" type="slidenum">
              <a:rPr lang="en-US" altLang="en-US"/>
              <a:pPr>
                <a:defRPr/>
              </a:pPr>
              <a:t>‹#›</a:t>
            </a:fld>
            <a:endParaRPr lang="en-US" altLang="en-US"/>
          </a:p>
        </p:txBody>
      </p:sp>
    </p:spTree>
    <p:extLst>
      <p:ext uri="{BB962C8B-B14F-4D97-AF65-F5344CB8AC3E}">
        <p14:creationId xmlns:p14="http://schemas.microsoft.com/office/powerpoint/2010/main" val="38292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3A88AD4E-9D79-C540-82AE-56A7DC564C1C}" type="slidenum">
              <a:rPr lang="en-US" altLang="en-US"/>
              <a:pPr>
                <a:defRPr/>
              </a:pPr>
              <a:t>‹#›</a:t>
            </a:fld>
            <a:endParaRPr lang="en-US" altLang="en-US"/>
          </a:p>
        </p:txBody>
      </p:sp>
    </p:spTree>
    <p:extLst>
      <p:ext uri="{BB962C8B-B14F-4D97-AF65-F5344CB8AC3E}">
        <p14:creationId xmlns:p14="http://schemas.microsoft.com/office/powerpoint/2010/main" val="197116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67AE95CD-04A1-5C48-A953-FFCFE3084131}" type="slidenum">
              <a:rPr lang="en-US" altLang="en-US"/>
              <a:pPr>
                <a:defRPr/>
              </a:pPr>
              <a:t>‹#›</a:t>
            </a:fld>
            <a:endParaRPr lang="en-US" altLang="en-US"/>
          </a:p>
        </p:txBody>
      </p:sp>
    </p:spTree>
    <p:extLst>
      <p:ext uri="{BB962C8B-B14F-4D97-AF65-F5344CB8AC3E}">
        <p14:creationId xmlns:p14="http://schemas.microsoft.com/office/powerpoint/2010/main" val="1611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5313217-56EC-DF4F-A7E5-1C288892876A}" type="slidenum">
              <a:rPr lang="en-US" altLang="en-US"/>
              <a:pPr>
                <a:defRPr/>
              </a:pPr>
              <a:t>‹#›</a:t>
            </a:fld>
            <a:endParaRPr lang="en-US" altLang="en-US"/>
          </a:p>
        </p:txBody>
      </p:sp>
    </p:spTree>
    <p:extLst>
      <p:ext uri="{BB962C8B-B14F-4D97-AF65-F5344CB8AC3E}">
        <p14:creationId xmlns:p14="http://schemas.microsoft.com/office/powerpoint/2010/main" val="1938828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00C1937-59E8-3A49-88BC-95051AB6137F}" type="slidenum">
              <a:rPr lang="en-US" altLang="en-US"/>
              <a:pPr>
                <a:defRPr/>
              </a:pPr>
              <a:t>‹#›</a:t>
            </a:fld>
            <a:endParaRPr lang="en-US" altLang="en-US"/>
          </a:p>
        </p:txBody>
      </p:sp>
    </p:spTree>
    <p:extLst>
      <p:ext uri="{BB962C8B-B14F-4D97-AF65-F5344CB8AC3E}">
        <p14:creationId xmlns:p14="http://schemas.microsoft.com/office/powerpoint/2010/main" val="2120164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0522DBF-34AA-C34D-836F-438FFE911832}" type="slidenum">
              <a:rPr lang="en-US" altLang="en-US"/>
              <a:pPr>
                <a:defRPr/>
              </a:pPr>
              <a:t>‹#›</a:t>
            </a:fld>
            <a:endParaRPr lang="en-US" altLang="en-US"/>
          </a:p>
        </p:txBody>
      </p:sp>
    </p:spTree>
    <p:extLst>
      <p:ext uri="{BB962C8B-B14F-4D97-AF65-F5344CB8AC3E}">
        <p14:creationId xmlns:p14="http://schemas.microsoft.com/office/powerpoint/2010/main" val="41242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A49E599-2250-C043-8AEE-86E50BDB1140}" type="slidenum">
              <a:rPr lang="en-GB" altLang="en-US"/>
              <a:pPr>
                <a:defRPr/>
              </a:pPr>
              <a:t>‹#›</a:t>
            </a:fld>
            <a:endParaRPr lang="en-GB" altLang="en-US"/>
          </a:p>
        </p:txBody>
      </p:sp>
    </p:spTree>
    <p:extLst>
      <p:ext uri="{BB962C8B-B14F-4D97-AF65-F5344CB8AC3E}">
        <p14:creationId xmlns:p14="http://schemas.microsoft.com/office/powerpoint/2010/main" val="1392994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79E85A1-1BAE-EE40-B0EC-978ECDF739E2}" type="slidenum">
              <a:rPr lang="en-US" altLang="en-US"/>
              <a:pPr>
                <a:defRPr/>
              </a:pPr>
              <a:t>‹#›</a:t>
            </a:fld>
            <a:endParaRPr lang="en-US" altLang="en-US"/>
          </a:p>
        </p:txBody>
      </p:sp>
    </p:spTree>
    <p:extLst>
      <p:ext uri="{BB962C8B-B14F-4D97-AF65-F5344CB8AC3E}">
        <p14:creationId xmlns:p14="http://schemas.microsoft.com/office/powerpoint/2010/main" val="176153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D32F70D-C18C-2A4C-B60B-D66A5C3BF1BA}" type="slidenum">
              <a:rPr lang="en-US" altLang="en-US"/>
              <a:pPr>
                <a:defRPr/>
              </a:pPr>
              <a:t>‹#›</a:t>
            </a:fld>
            <a:endParaRPr lang="en-US" altLang="en-US"/>
          </a:p>
        </p:txBody>
      </p:sp>
    </p:spTree>
    <p:extLst>
      <p:ext uri="{BB962C8B-B14F-4D97-AF65-F5344CB8AC3E}">
        <p14:creationId xmlns:p14="http://schemas.microsoft.com/office/powerpoint/2010/main" val="873993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22D0B228-8E67-204D-9A23-68BB05CD8641}" type="slidenum">
              <a:rPr lang="en-US" altLang="en-US"/>
              <a:pPr>
                <a:defRPr/>
              </a:pPr>
              <a:t>‹#›</a:t>
            </a:fld>
            <a:endParaRPr lang="en-US" altLang="en-US"/>
          </a:p>
        </p:txBody>
      </p:sp>
    </p:spTree>
    <p:extLst>
      <p:ext uri="{BB962C8B-B14F-4D97-AF65-F5344CB8AC3E}">
        <p14:creationId xmlns:p14="http://schemas.microsoft.com/office/powerpoint/2010/main" val="422289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B774-0FF0-4093-B4E0-D14AC950728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979B25-B400-4B66-877C-246B2927D04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1912E0-AA78-42F7-BB37-22FA3AA850E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927BC73-6004-46AD-8E58-407C12EAC70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9BAC253-262A-4849-88C8-888A6186D58F}"/>
              </a:ext>
            </a:extLst>
          </p:cNvPr>
          <p:cNvSpPr>
            <a:spLocks noGrp="1"/>
          </p:cNvSpPr>
          <p:nvPr>
            <p:ph type="sldNum" sz="quarter" idx="12"/>
          </p:nvPr>
        </p:nvSpPr>
        <p:spPr/>
        <p:txBody>
          <a:bodyPr/>
          <a:lstStyle>
            <a:lvl1pPr>
              <a:defRPr/>
            </a:lvl1pPr>
          </a:lstStyle>
          <a:p>
            <a:fld id="{0558FA9F-B863-4DE0-90EF-0B7232BB52C1}" type="slidenum">
              <a:rPr lang="en-US" altLang="en-US"/>
              <a:pPr/>
              <a:t>‹#›</a:t>
            </a:fld>
            <a:endParaRPr lang="en-US" altLang="en-US"/>
          </a:p>
        </p:txBody>
      </p:sp>
    </p:spTree>
    <p:extLst>
      <p:ext uri="{BB962C8B-B14F-4D97-AF65-F5344CB8AC3E}">
        <p14:creationId xmlns:p14="http://schemas.microsoft.com/office/powerpoint/2010/main" val="3904267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DBF51-7027-48A4-9228-814B1F9EF2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CE86CB-9AB9-4CFA-898A-407076C09B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E906C7-1BF3-4814-A29A-5CBC21C16A4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84FFB21-2670-410D-9682-F8B3DA693A1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EF0779D-EAD3-487D-9F2A-EBE26CFB4FD7}"/>
              </a:ext>
            </a:extLst>
          </p:cNvPr>
          <p:cNvSpPr>
            <a:spLocks noGrp="1"/>
          </p:cNvSpPr>
          <p:nvPr>
            <p:ph type="sldNum" sz="quarter" idx="12"/>
          </p:nvPr>
        </p:nvSpPr>
        <p:spPr/>
        <p:txBody>
          <a:bodyPr/>
          <a:lstStyle>
            <a:lvl1pPr>
              <a:defRPr/>
            </a:lvl1pPr>
          </a:lstStyle>
          <a:p>
            <a:fld id="{927F9B1E-E3E9-4485-83F4-506F13C5BF61}" type="slidenum">
              <a:rPr lang="en-US" altLang="en-US"/>
              <a:pPr/>
              <a:t>‹#›</a:t>
            </a:fld>
            <a:endParaRPr lang="en-US" altLang="en-US"/>
          </a:p>
        </p:txBody>
      </p:sp>
    </p:spTree>
    <p:extLst>
      <p:ext uri="{BB962C8B-B14F-4D97-AF65-F5344CB8AC3E}">
        <p14:creationId xmlns:p14="http://schemas.microsoft.com/office/powerpoint/2010/main" val="466129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EE440-F096-4586-9BB2-8A749471B30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81B8C7-D568-496E-8814-D8835CE96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BE21B6F-5851-44E0-A7B7-1B6DF422AB8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C1AEB2D-D63B-4F76-8768-53D26C0EB20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DA14C44-2470-4517-AC4A-B564770D6C6A}"/>
              </a:ext>
            </a:extLst>
          </p:cNvPr>
          <p:cNvSpPr>
            <a:spLocks noGrp="1"/>
          </p:cNvSpPr>
          <p:nvPr>
            <p:ph type="sldNum" sz="quarter" idx="12"/>
          </p:nvPr>
        </p:nvSpPr>
        <p:spPr/>
        <p:txBody>
          <a:bodyPr/>
          <a:lstStyle>
            <a:lvl1pPr>
              <a:defRPr/>
            </a:lvl1pPr>
          </a:lstStyle>
          <a:p>
            <a:fld id="{5D05116D-75D2-4F9C-A0F9-20B3B34FB2B2}" type="slidenum">
              <a:rPr lang="en-US" altLang="en-US"/>
              <a:pPr/>
              <a:t>‹#›</a:t>
            </a:fld>
            <a:endParaRPr lang="en-US" altLang="en-US"/>
          </a:p>
        </p:txBody>
      </p:sp>
    </p:spTree>
    <p:extLst>
      <p:ext uri="{BB962C8B-B14F-4D97-AF65-F5344CB8AC3E}">
        <p14:creationId xmlns:p14="http://schemas.microsoft.com/office/powerpoint/2010/main" val="19647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F864-8164-46C1-99AC-37486D5C50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227B4B-494E-4BBB-896D-C11628A97A5A}"/>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798793-AB74-42B6-9275-73D3719263B4}"/>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FF4181-4151-4431-9E96-BB480DFDAC2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CC97FEA-FC77-4194-A482-B8E21CA7C6A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F4565D4-3CCE-4091-8BA8-23159D7AAD3C}"/>
              </a:ext>
            </a:extLst>
          </p:cNvPr>
          <p:cNvSpPr>
            <a:spLocks noGrp="1"/>
          </p:cNvSpPr>
          <p:nvPr>
            <p:ph type="sldNum" sz="quarter" idx="12"/>
          </p:nvPr>
        </p:nvSpPr>
        <p:spPr/>
        <p:txBody>
          <a:bodyPr/>
          <a:lstStyle>
            <a:lvl1pPr>
              <a:defRPr/>
            </a:lvl1pPr>
          </a:lstStyle>
          <a:p>
            <a:fld id="{B0251205-7BAD-4F5B-896D-A02D8246C386}" type="slidenum">
              <a:rPr lang="en-US" altLang="en-US"/>
              <a:pPr/>
              <a:t>‹#›</a:t>
            </a:fld>
            <a:endParaRPr lang="en-US" altLang="en-US"/>
          </a:p>
        </p:txBody>
      </p:sp>
    </p:spTree>
    <p:extLst>
      <p:ext uri="{BB962C8B-B14F-4D97-AF65-F5344CB8AC3E}">
        <p14:creationId xmlns:p14="http://schemas.microsoft.com/office/powerpoint/2010/main" val="31036438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6587-F7BD-4BDE-B855-ABCA5151611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26018E-F4E3-4BD1-B9D8-005BEDB0A1B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3728E-2A0A-45FD-9252-D6ABB260CED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753680-4FC4-44EF-A396-197DD83179F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BD328-2D1B-4C87-AF55-97DEAE81BCF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DB3823-8E02-4AB4-9EEC-A633EA996D33}"/>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7819F1D-2CC4-43C7-87C1-A6F8377778E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E29C945-57C9-4116-B528-4F0C16E2386C}"/>
              </a:ext>
            </a:extLst>
          </p:cNvPr>
          <p:cNvSpPr>
            <a:spLocks noGrp="1"/>
          </p:cNvSpPr>
          <p:nvPr>
            <p:ph type="sldNum" sz="quarter" idx="12"/>
          </p:nvPr>
        </p:nvSpPr>
        <p:spPr/>
        <p:txBody>
          <a:bodyPr/>
          <a:lstStyle>
            <a:lvl1pPr>
              <a:defRPr/>
            </a:lvl1pPr>
          </a:lstStyle>
          <a:p>
            <a:fld id="{131DD49D-27BB-42C3-84D2-D6F8F1D02882}" type="slidenum">
              <a:rPr lang="en-US" altLang="en-US"/>
              <a:pPr/>
              <a:t>‹#›</a:t>
            </a:fld>
            <a:endParaRPr lang="en-US" altLang="en-US"/>
          </a:p>
        </p:txBody>
      </p:sp>
    </p:spTree>
    <p:extLst>
      <p:ext uri="{BB962C8B-B14F-4D97-AF65-F5344CB8AC3E}">
        <p14:creationId xmlns:p14="http://schemas.microsoft.com/office/powerpoint/2010/main" val="2116748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B9AB-4933-4F3C-AFD3-8DA37B430C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A8EBDF-8268-4DDB-BB71-66FDF4FF96A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91D463D-1A72-40C6-9586-26A8CF62B05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070763D-6A26-44A3-9BFC-FAFBDFF79D2B}"/>
              </a:ext>
            </a:extLst>
          </p:cNvPr>
          <p:cNvSpPr>
            <a:spLocks noGrp="1"/>
          </p:cNvSpPr>
          <p:nvPr>
            <p:ph type="sldNum" sz="quarter" idx="12"/>
          </p:nvPr>
        </p:nvSpPr>
        <p:spPr/>
        <p:txBody>
          <a:bodyPr/>
          <a:lstStyle>
            <a:lvl1pPr>
              <a:defRPr/>
            </a:lvl1pPr>
          </a:lstStyle>
          <a:p>
            <a:fld id="{3F4B5309-5CCC-4364-AB04-BDC78F9242E3}" type="slidenum">
              <a:rPr lang="en-US" altLang="en-US"/>
              <a:pPr/>
              <a:t>‹#›</a:t>
            </a:fld>
            <a:endParaRPr lang="en-US" altLang="en-US"/>
          </a:p>
        </p:txBody>
      </p:sp>
    </p:spTree>
    <p:extLst>
      <p:ext uri="{BB962C8B-B14F-4D97-AF65-F5344CB8AC3E}">
        <p14:creationId xmlns:p14="http://schemas.microsoft.com/office/powerpoint/2010/main" val="48848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457619-3B18-44BE-B6FA-BBAFA140E7C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A1209CB-6F36-4731-B245-D79B75072F5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5EDD720-1271-4B16-BAE3-06D84D817E2F}"/>
              </a:ext>
            </a:extLst>
          </p:cNvPr>
          <p:cNvSpPr>
            <a:spLocks noGrp="1"/>
          </p:cNvSpPr>
          <p:nvPr>
            <p:ph type="sldNum" sz="quarter" idx="12"/>
          </p:nvPr>
        </p:nvSpPr>
        <p:spPr/>
        <p:txBody>
          <a:bodyPr/>
          <a:lstStyle>
            <a:lvl1pPr>
              <a:defRPr/>
            </a:lvl1pPr>
          </a:lstStyle>
          <a:p>
            <a:fld id="{FA1B93DD-C246-4D0A-B2BE-5440A032843F}" type="slidenum">
              <a:rPr lang="en-US" altLang="en-US"/>
              <a:pPr/>
              <a:t>‹#›</a:t>
            </a:fld>
            <a:endParaRPr lang="en-US" altLang="en-US"/>
          </a:p>
        </p:txBody>
      </p:sp>
    </p:spTree>
    <p:extLst>
      <p:ext uri="{BB962C8B-B14F-4D97-AF65-F5344CB8AC3E}">
        <p14:creationId xmlns:p14="http://schemas.microsoft.com/office/powerpoint/2010/main" val="82933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A861551-8F68-B04C-8B8B-52DD224E07BF}" type="slidenum">
              <a:rPr lang="en-GB" altLang="en-US"/>
              <a:pPr>
                <a:defRPr/>
              </a:pPr>
              <a:t>‹#›</a:t>
            </a:fld>
            <a:endParaRPr lang="en-GB" altLang="en-US"/>
          </a:p>
        </p:txBody>
      </p:sp>
    </p:spTree>
    <p:extLst>
      <p:ext uri="{BB962C8B-B14F-4D97-AF65-F5344CB8AC3E}">
        <p14:creationId xmlns:p14="http://schemas.microsoft.com/office/powerpoint/2010/main" val="1947999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5F60-1253-4661-BB9E-3FD95FD9151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71C46F-3AA7-446E-8334-0416C1CAB8B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E294D8-C97B-47C8-81A0-846CF57B27C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2C9B62-837A-4631-8E96-291873E8B12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3674B66-F73D-4704-BB72-1D0A64676EA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071FE0B-F844-42F3-879A-87A171F093DF}"/>
              </a:ext>
            </a:extLst>
          </p:cNvPr>
          <p:cNvSpPr>
            <a:spLocks noGrp="1"/>
          </p:cNvSpPr>
          <p:nvPr>
            <p:ph type="sldNum" sz="quarter" idx="12"/>
          </p:nvPr>
        </p:nvSpPr>
        <p:spPr/>
        <p:txBody>
          <a:bodyPr/>
          <a:lstStyle>
            <a:lvl1pPr>
              <a:defRPr/>
            </a:lvl1pPr>
          </a:lstStyle>
          <a:p>
            <a:fld id="{A476EEAF-7883-40DD-8BAD-21952F48946B}" type="slidenum">
              <a:rPr lang="en-US" altLang="en-US"/>
              <a:pPr/>
              <a:t>‹#›</a:t>
            </a:fld>
            <a:endParaRPr lang="en-US" altLang="en-US"/>
          </a:p>
        </p:txBody>
      </p:sp>
    </p:spTree>
    <p:extLst>
      <p:ext uri="{BB962C8B-B14F-4D97-AF65-F5344CB8AC3E}">
        <p14:creationId xmlns:p14="http://schemas.microsoft.com/office/powerpoint/2010/main" val="235890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A3EE0-316B-419C-AF70-49FD1BE0C4E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2B456D-A598-49AE-BC52-B4B081B8BBD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33B69A-1BE1-4427-9D2E-02E00A30C3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D225F-6065-4B48-BB6F-342DDF45A47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1243B9A-717C-4350-A4E1-5AEB02CC5D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2B610F-8DB6-4B2D-92C4-C5C2276E576C}"/>
              </a:ext>
            </a:extLst>
          </p:cNvPr>
          <p:cNvSpPr>
            <a:spLocks noGrp="1"/>
          </p:cNvSpPr>
          <p:nvPr>
            <p:ph type="sldNum" sz="quarter" idx="12"/>
          </p:nvPr>
        </p:nvSpPr>
        <p:spPr/>
        <p:txBody>
          <a:bodyPr/>
          <a:lstStyle>
            <a:lvl1pPr>
              <a:defRPr/>
            </a:lvl1pPr>
          </a:lstStyle>
          <a:p>
            <a:fld id="{991B0C64-328C-4A0C-A346-247E7838D719}" type="slidenum">
              <a:rPr lang="en-US" altLang="en-US"/>
              <a:pPr/>
              <a:t>‹#›</a:t>
            </a:fld>
            <a:endParaRPr lang="en-US" altLang="en-US"/>
          </a:p>
        </p:txBody>
      </p:sp>
    </p:spTree>
    <p:extLst>
      <p:ext uri="{BB962C8B-B14F-4D97-AF65-F5344CB8AC3E}">
        <p14:creationId xmlns:p14="http://schemas.microsoft.com/office/powerpoint/2010/main" val="6010138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8C146-2357-4F4B-A2AC-EBF3D0560F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8ABA1C-DB50-4484-9775-6968DEDEEA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3F8277-EA2F-475D-A5EC-CEAB02EF70A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51CF4FD-11AA-49E5-A64B-AFFC719195F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E5531B-1CF1-4C81-9045-5E61D9333878}"/>
              </a:ext>
            </a:extLst>
          </p:cNvPr>
          <p:cNvSpPr>
            <a:spLocks noGrp="1"/>
          </p:cNvSpPr>
          <p:nvPr>
            <p:ph type="sldNum" sz="quarter" idx="12"/>
          </p:nvPr>
        </p:nvSpPr>
        <p:spPr/>
        <p:txBody>
          <a:bodyPr/>
          <a:lstStyle>
            <a:lvl1pPr>
              <a:defRPr/>
            </a:lvl1pPr>
          </a:lstStyle>
          <a:p>
            <a:fld id="{C9DCDFE8-8C4D-44D8-A516-E41024F04D00}" type="slidenum">
              <a:rPr lang="en-US" altLang="en-US"/>
              <a:pPr/>
              <a:t>‹#›</a:t>
            </a:fld>
            <a:endParaRPr lang="en-US" altLang="en-US"/>
          </a:p>
        </p:txBody>
      </p:sp>
    </p:spTree>
    <p:extLst>
      <p:ext uri="{BB962C8B-B14F-4D97-AF65-F5344CB8AC3E}">
        <p14:creationId xmlns:p14="http://schemas.microsoft.com/office/powerpoint/2010/main" val="8390552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9F9AF5-9262-4CFE-888E-F9A68056A9E9}"/>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C58EA8-C06E-4642-A65D-2CCF0D295B71}"/>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6D9580-BE36-4CB1-9C88-6CBF9A72984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B0292AD-562F-4FFD-95A8-F34BF03E518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D09D8BB-3487-4227-8E53-B59E93757858}"/>
              </a:ext>
            </a:extLst>
          </p:cNvPr>
          <p:cNvSpPr>
            <a:spLocks noGrp="1"/>
          </p:cNvSpPr>
          <p:nvPr>
            <p:ph type="sldNum" sz="quarter" idx="12"/>
          </p:nvPr>
        </p:nvSpPr>
        <p:spPr/>
        <p:txBody>
          <a:bodyPr/>
          <a:lstStyle>
            <a:lvl1pPr>
              <a:defRPr/>
            </a:lvl1pPr>
          </a:lstStyle>
          <a:p>
            <a:fld id="{C1E7BB0A-11E7-460E-94C7-B6F752EA955A}" type="slidenum">
              <a:rPr lang="en-US" altLang="en-US"/>
              <a:pPr/>
              <a:t>‹#›</a:t>
            </a:fld>
            <a:endParaRPr lang="en-US" altLang="en-US"/>
          </a:p>
        </p:txBody>
      </p:sp>
    </p:spTree>
    <p:extLst>
      <p:ext uri="{BB962C8B-B14F-4D97-AF65-F5344CB8AC3E}">
        <p14:creationId xmlns:p14="http://schemas.microsoft.com/office/powerpoint/2010/main" val="11592364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7ED38-403D-4579-A03E-2380D9145186}"/>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able Placeholder 2">
            <a:extLst>
              <a:ext uri="{FF2B5EF4-FFF2-40B4-BE49-F238E27FC236}">
                <a16:creationId xmlns:a16="http://schemas.microsoft.com/office/drawing/2014/main" id="{FB4CA469-BED5-44C0-9D6D-9CA17910325B}"/>
              </a:ext>
            </a:extLst>
          </p:cNvPr>
          <p:cNvSpPr>
            <a:spLocks noGrp="1"/>
          </p:cNvSpPr>
          <p:nvPr>
            <p:ph type="tbl" idx="1"/>
          </p:nvPr>
        </p:nvSpPr>
        <p:spPr>
          <a:xfrm>
            <a:off x="685800" y="1981200"/>
            <a:ext cx="7772400" cy="4114800"/>
          </a:xfrm>
        </p:spPr>
        <p:txBody>
          <a:bodyPr/>
          <a:lstStyle/>
          <a:p>
            <a:endParaRPr lang="en-GB"/>
          </a:p>
        </p:txBody>
      </p:sp>
      <p:sp>
        <p:nvSpPr>
          <p:cNvPr id="4" name="Date Placeholder 3">
            <a:extLst>
              <a:ext uri="{FF2B5EF4-FFF2-40B4-BE49-F238E27FC236}">
                <a16:creationId xmlns:a16="http://schemas.microsoft.com/office/drawing/2014/main" id="{0F0D1A78-3002-4C9C-9ADA-1A6AFBE6791F}"/>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5E60AA-A382-4775-AA12-C6549E50EF49}"/>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FEF4D2B-1C31-480D-B166-87F7D495038E}"/>
              </a:ext>
            </a:extLst>
          </p:cNvPr>
          <p:cNvSpPr>
            <a:spLocks noGrp="1"/>
          </p:cNvSpPr>
          <p:nvPr>
            <p:ph type="sldNum" sz="quarter" idx="12"/>
          </p:nvPr>
        </p:nvSpPr>
        <p:spPr>
          <a:xfrm>
            <a:off x="6553200" y="6248400"/>
            <a:ext cx="1905000" cy="457200"/>
          </a:xfrm>
        </p:spPr>
        <p:txBody>
          <a:bodyPr/>
          <a:lstStyle>
            <a:lvl1pPr>
              <a:defRPr/>
            </a:lvl1pPr>
          </a:lstStyle>
          <a:p>
            <a:fld id="{D35383AF-1CDC-471D-821C-936D963F43E4}" type="slidenum">
              <a:rPr lang="en-US" altLang="en-US"/>
              <a:pPr/>
              <a:t>‹#›</a:t>
            </a:fld>
            <a:endParaRPr lang="en-US" altLang="en-US"/>
          </a:p>
        </p:txBody>
      </p:sp>
    </p:spTree>
    <p:extLst>
      <p:ext uri="{BB962C8B-B14F-4D97-AF65-F5344CB8AC3E}">
        <p14:creationId xmlns:p14="http://schemas.microsoft.com/office/powerpoint/2010/main" val="11289600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8D4B-8751-4390-9310-3860ADFCD2F2}"/>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hart Placeholder 2">
            <a:extLst>
              <a:ext uri="{FF2B5EF4-FFF2-40B4-BE49-F238E27FC236}">
                <a16:creationId xmlns:a16="http://schemas.microsoft.com/office/drawing/2014/main" id="{CD3F1452-3F8C-427E-9E61-06E6AE89252F}"/>
              </a:ext>
            </a:extLst>
          </p:cNvPr>
          <p:cNvSpPr>
            <a:spLocks noGrp="1"/>
          </p:cNvSpPr>
          <p:nvPr>
            <p:ph type="chart" idx="1"/>
          </p:nvPr>
        </p:nvSpPr>
        <p:spPr>
          <a:xfrm>
            <a:off x="685800" y="1981200"/>
            <a:ext cx="7772400" cy="4114800"/>
          </a:xfrm>
        </p:spPr>
        <p:txBody>
          <a:bodyPr/>
          <a:lstStyle/>
          <a:p>
            <a:endParaRPr lang="en-GB"/>
          </a:p>
        </p:txBody>
      </p:sp>
      <p:sp>
        <p:nvSpPr>
          <p:cNvPr id="4" name="Date Placeholder 3">
            <a:extLst>
              <a:ext uri="{FF2B5EF4-FFF2-40B4-BE49-F238E27FC236}">
                <a16:creationId xmlns:a16="http://schemas.microsoft.com/office/drawing/2014/main" id="{A99A6AF0-1E20-4C0F-8289-8813132CC19E}"/>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A21201-6E57-42DC-84A7-6CFC9397CB16}"/>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C5F9259-1B63-4693-A13C-F99D5E5C79D8}"/>
              </a:ext>
            </a:extLst>
          </p:cNvPr>
          <p:cNvSpPr>
            <a:spLocks noGrp="1"/>
          </p:cNvSpPr>
          <p:nvPr>
            <p:ph type="sldNum" sz="quarter" idx="12"/>
          </p:nvPr>
        </p:nvSpPr>
        <p:spPr>
          <a:xfrm>
            <a:off x="6553200" y="6248400"/>
            <a:ext cx="1905000" cy="457200"/>
          </a:xfrm>
        </p:spPr>
        <p:txBody>
          <a:bodyPr/>
          <a:lstStyle>
            <a:lvl1pPr>
              <a:defRPr/>
            </a:lvl1pPr>
          </a:lstStyle>
          <a:p>
            <a:fld id="{0E1734EC-67FD-4D98-BB3A-21561B50CD66}" type="slidenum">
              <a:rPr lang="en-US" altLang="en-US"/>
              <a:pPr/>
              <a:t>‹#›</a:t>
            </a:fld>
            <a:endParaRPr lang="en-US" altLang="en-US"/>
          </a:p>
        </p:txBody>
      </p:sp>
    </p:spTree>
    <p:extLst>
      <p:ext uri="{BB962C8B-B14F-4D97-AF65-F5344CB8AC3E}">
        <p14:creationId xmlns:p14="http://schemas.microsoft.com/office/powerpoint/2010/main" val="79258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E195EC22-AAE9-504B-8EAC-8E593280BDC5}" type="slidenum">
              <a:rPr lang="en-GB" altLang="en-US"/>
              <a:pPr>
                <a:defRPr/>
              </a:pPr>
              <a:t>‹#›</a:t>
            </a:fld>
            <a:endParaRPr lang="en-GB" altLang="en-US"/>
          </a:p>
        </p:txBody>
      </p:sp>
    </p:spTree>
    <p:extLst>
      <p:ext uri="{BB962C8B-B14F-4D97-AF65-F5344CB8AC3E}">
        <p14:creationId xmlns:p14="http://schemas.microsoft.com/office/powerpoint/2010/main" val="123747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10B6D0A-2CB2-A74A-8630-028D353BDE3A}" type="slidenum">
              <a:rPr lang="en-GB" altLang="en-US"/>
              <a:pPr>
                <a:defRPr/>
              </a:pPr>
              <a:t>‹#›</a:t>
            </a:fld>
            <a:endParaRPr lang="en-GB" altLang="en-US"/>
          </a:p>
        </p:txBody>
      </p:sp>
    </p:spTree>
    <p:extLst>
      <p:ext uri="{BB962C8B-B14F-4D97-AF65-F5344CB8AC3E}">
        <p14:creationId xmlns:p14="http://schemas.microsoft.com/office/powerpoint/2010/main" val="209368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29F8FBF3-027E-B44B-BB32-A9166466C786}" type="slidenum">
              <a:rPr lang="en-GB" altLang="en-US"/>
              <a:pPr>
                <a:defRPr/>
              </a:pPr>
              <a:t>‹#›</a:t>
            </a:fld>
            <a:endParaRPr lang="en-GB" altLang="en-US"/>
          </a:p>
        </p:txBody>
      </p:sp>
    </p:spTree>
    <p:extLst>
      <p:ext uri="{BB962C8B-B14F-4D97-AF65-F5344CB8AC3E}">
        <p14:creationId xmlns:p14="http://schemas.microsoft.com/office/powerpoint/2010/main" val="196722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045785E-C94D-0144-AE78-C87C8DB66B48}" type="slidenum">
              <a:rPr lang="en-GB" altLang="en-US"/>
              <a:pPr>
                <a:defRPr/>
              </a:pPr>
              <a:t>‹#›</a:t>
            </a:fld>
            <a:endParaRPr lang="en-GB" altLang="en-US"/>
          </a:p>
        </p:txBody>
      </p:sp>
    </p:spTree>
    <p:extLst>
      <p:ext uri="{BB962C8B-B14F-4D97-AF65-F5344CB8AC3E}">
        <p14:creationId xmlns:p14="http://schemas.microsoft.com/office/powerpoint/2010/main" val="56345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4E50578-6156-8A47-9A5B-EA2EE1487668}" type="slidenum">
              <a:rPr lang="en-GB" altLang="en-US"/>
              <a:pPr>
                <a:defRPr/>
              </a:pPr>
              <a:t>‹#›</a:t>
            </a:fld>
            <a:endParaRPr lang="en-GB" altLang="en-US"/>
          </a:p>
        </p:txBody>
      </p:sp>
    </p:spTree>
    <p:extLst>
      <p:ext uri="{BB962C8B-B14F-4D97-AF65-F5344CB8AC3E}">
        <p14:creationId xmlns:p14="http://schemas.microsoft.com/office/powerpoint/2010/main" val="175303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8E85226-78DA-884A-9AB1-EE848016D7BE}" type="slidenum">
              <a:rPr lang="en-GB" altLang="en-US"/>
              <a:pPr>
                <a:defRPr/>
              </a:pPr>
              <a:t>‹#›</a:t>
            </a:fld>
            <a:endParaRPr lang="en-GB" altLang="en-US"/>
          </a:p>
        </p:txBody>
      </p:sp>
    </p:spTree>
    <p:extLst>
      <p:ext uri="{BB962C8B-B14F-4D97-AF65-F5344CB8AC3E}">
        <p14:creationId xmlns:p14="http://schemas.microsoft.com/office/powerpoint/2010/main" val="19783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defRPr>
            </a:lvl1pPr>
          </a:lstStyle>
          <a:p>
            <a:pPr>
              <a:defRPr/>
            </a:pPr>
            <a:fld id="{D78FEBEE-6B72-614E-8887-D49889A59B2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39" r:id="rId1"/>
    <p:sldLayoutId id="2147484540" r:id="rId2"/>
    <p:sldLayoutId id="2147484541" r:id="rId3"/>
    <p:sldLayoutId id="2147484542" r:id="rId4"/>
    <p:sldLayoutId id="2147484543" r:id="rId5"/>
    <p:sldLayoutId id="2147484544" r:id="rId6"/>
    <p:sldLayoutId id="2147484545" r:id="rId7"/>
    <p:sldLayoutId id="2147484546" r:id="rId8"/>
    <p:sldLayoutId id="2147484547" r:id="rId9"/>
    <p:sldLayoutId id="2147484548" r:id="rId10"/>
    <p:sldLayoutId id="21474845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AEBF2"/>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30200" y="908050"/>
            <a:ext cx="84899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330200" y="2708275"/>
            <a:ext cx="848995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a:defRPr/>
            </a:pPr>
            <a:fld id="{E70BD2E9-C096-0845-8046-30F412004411}" type="slidenum">
              <a:rPr lang="en-US" altLang="en-US"/>
              <a:pPr>
                <a:defRPr/>
              </a:pPr>
              <a:t>‹#›</a:t>
            </a:fld>
            <a:endParaRPr lang="en-US" altLang="en-US"/>
          </a:p>
        </p:txBody>
      </p:sp>
      <p:pic>
        <p:nvPicPr>
          <p:cNvPr id="2053" name="Picture 13" descr="DarkBlue10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0"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rtl="0" eaLnBrk="0" fontAlgn="base" hangingPunct="0">
        <a:spcBef>
          <a:spcPct val="0"/>
        </a:spcBef>
        <a:spcAft>
          <a:spcPct val="0"/>
        </a:spcAft>
        <a:defRPr sz="3000" b="1" kern="1200">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anose="020B0604020202020204" pitchFamily="34" charset="0"/>
        </a:defRPr>
      </a:lvl2pPr>
      <a:lvl3pPr algn="l" rtl="0" eaLnBrk="0" fontAlgn="base" hangingPunct="0">
        <a:spcBef>
          <a:spcPct val="0"/>
        </a:spcBef>
        <a:spcAft>
          <a:spcPct val="0"/>
        </a:spcAft>
        <a:defRPr sz="3000" b="1">
          <a:solidFill>
            <a:schemeClr val="tx2"/>
          </a:solidFill>
          <a:latin typeface="Arial" panose="020B0604020202020204" pitchFamily="34" charset="0"/>
        </a:defRPr>
      </a:lvl3pPr>
      <a:lvl4pPr algn="l" rtl="0" eaLnBrk="0" fontAlgn="base" hangingPunct="0">
        <a:spcBef>
          <a:spcPct val="0"/>
        </a:spcBef>
        <a:spcAft>
          <a:spcPct val="0"/>
        </a:spcAft>
        <a:defRPr sz="3000" b="1">
          <a:solidFill>
            <a:schemeClr val="tx2"/>
          </a:solidFill>
          <a:latin typeface="Arial" panose="020B0604020202020204" pitchFamily="34" charset="0"/>
        </a:defRPr>
      </a:lvl4pPr>
      <a:lvl5pPr algn="l" rtl="0" eaLnBrk="0" fontAlgn="base" hangingPunct="0">
        <a:spcBef>
          <a:spcPct val="0"/>
        </a:spcBef>
        <a:spcAft>
          <a:spcPct val="0"/>
        </a:spcAft>
        <a:defRPr sz="3000" b="1">
          <a:solidFill>
            <a:schemeClr val="tx2"/>
          </a:solidFill>
          <a:latin typeface="Arial" panose="020B0604020202020204" pitchFamily="34" charset="0"/>
        </a:defRPr>
      </a:lvl5pPr>
      <a:lvl6pPr marL="457200" algn="l" rtl="0" fontAlgn="base">
        <a:spcBef>
          <a:spcPct val="0"/>
        </a:spcBef>
        <a:spcAft>
          <a:spcPct val="0"/>
        </a:spcAft>
        <a:defRPr sz="3000" b="1">
          <a:solidFill>
            <a:schemeClr val="tx2"/>
          </a:solidFill>
          <a:latin typeface="Arial" panose="020B0604020202020204" pitchFamily="34" charset="0"/>
        </a:defRPr>
      </a:lvl6pPr>
      <a:lvl7pPr marL="914400" algn="l" rtl="0" fontAlgn="base">
        <a:spcBef>
          <a:spcPct val="0"/>
        </a:spcBef>
        <a:spcAft>
          <a:spcPct val="0"/>
        </a:spcAft>
        <a:defRPr sz="3000" b="1">
          <a:solidFill>
            <a:schemeClr val="tx2"/>
          </a:solidFill>
          <a:latin typeface="Arial" panose="020B0604020202020204" pitchFamily="34" charset="0"/>
        </a:defRPr>
      </a:lvl7pPr>
      <a:lvl8pPr marL="1371600" algn="l" rtl="0" fontAlgn="base">
        <a:spcBef>
          <a:spcPct val="0"/>
        </a:spcBef>
        <a:spcAft>
          <a:spcPct val="0"/>
        </a:spcAft>
        <a:defRPr sz="3000" b="1">
          <a:solidFill>
            <a:schemeClr val="tx2"/>
          </a:solidFill>
          <a:latin typeface="Arial" panose="020B0604020202020204" pitchFamily="34" charset="0"/>
        </a:defRPr>
      </a:lvl8pPr>
      <a:lvl9pPr marL="1828800" algn="l" rtl="0" fontAlgn="base">
        <a:spcBef>
          <a:spcPct val="0"/>
        </a:spcBef>
        <a:spcAft>
          <a:spcPct val="0"/>
        </a:spcAft>
        <a:defRPr sz="3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57EFE11-33D4-4F2D-A83A-8BAD169AC41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7C18406-628D-44C3-849B-35F231E2F71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B653745-40A2-4586-8A05-E05886BA422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en-US"/>
          </a:p>
        </p:txBody>
      </p:sp>
      <p:sp>
        <p:nvSpPr>
          <p:cNvPr id="1029" name="Rectangle 5">
            <a:extLst>
              <a:ext uri="{FF2B5EF4-FFF2-40B4-BE49-F238E27FC236}">
                <a16:creationId xmlns:a16="http://schemas.microsoft.com/office/drawing/2014/main" id="{12642AB2-DFE7-4010-9D32-86B26C76AEA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30" name="Rectangle 6">
            <a:extLst>
              <a:ext uri="{FF2B5EF4-FFF2-40B4-BE49-F238E27FC236}">
                <a16:creationId xmlns:a16="http://schemas.microsoft.com/office/drawing/2014/main" id="{94B63E2A-6E62-4275-91F5-E768A3FA0CE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96B201F-D8AE-4EAD-B5E6-A6D62983E805}" type="slidenum">
              <a:rPr lang="en-US" altLang="en-US"/>
              <a:pPr/>
              <a:t>‹#›</a:t>
            </a:fld>
            <a:endParaRPr lang="en-US" altLang="en-US"/>
          </a:p>
        </p:txBody>
      </p:sp>
    </p:spTree>
    <p:extLst>
      <p:ext uri="{BB962C8B-B14F-4D97-AF65-F5344CB8AC3E}">
        <p14:creationId xmlns:p14="http://schemas.microsoft.com/office/powerpoint/2010/main" val="4150617215"/>
      </p:ext>
    </p:extLst>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 id="2147484573" r:id="rId12"/>
    <p:sldLayoutId id="2147484574" r:id="rId13"/>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001/archpsyc.1959.0359005012401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closer.ac.uk/cross-study-data-guides/cognitive-measures-guide/ncds-cognition/ncds-age-7-southgate-group-reading-test-sgrt/" TargetMode="External"/><Relationship Id="rId4" Type="http://schemas.openxmlformats.org/officeDocument/2006/relationships/hyperlink" Target="https://academic.oup.com/oep/advance-article/doi/10.1093/oep/gpac039/67584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gking.harvard.edu/sites/scholar.harvard.edu/files/gking/files/pan1900011_rev.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oup.silverchair-cdn.com/oup/backfile/Content_public/Journal/oxrep/36/4/10.1093_oxrep_graa046/2/graa046_suppl_supplementary-appendix.docx?Expires=1703263866&amp;Signature=bhZRLH-kzIyhZB-8cYmZyxVLE8-DjnxYaDHBxUTy0ItPaqtPTlm4ZKRDO2CcDGJH7bwnHurBkWb3rJRYG2sDNWWQf2~XHetGySEdK8sR-8We5eo3A-DipIyCHufLm4~shFFMqhu2Hbtk7iSJb0TBq63oS3-NshShcdGRJxNu~KaBsU2B79xhB1Pl1rU4FHP5iDx0qm6Q9rH1Dq1npOVTVBUlGaD27Q2G4srPNBfxczK2cVY3fBqB9r8g2vkv2VtbtGrX3v4c-1U3shNaScRo2f7xX6LAo9BZjrbAUbnsK03pqbZvG~3CRzcGxmGhXDqhv~oMVzxXwH0bvU1NVCch-g__&amp;Key-Pair-Id=APKAIE5G5CRDK6RD3PGA" TargetMode="External"/><Relationship Id="rId4" Type="http://schemas.openxmlformats.org/officeDocument/2006/relationships/hyperlink" Target="https://onlinelibrary.wiley.com/doi/epdf/10.1111/j.1368-423X.2007.00212.x?saml_referre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ucl.ac.uk/ioe/departments-and-centres/departments/social-science/gender-wage-gap-evidence-cohort-studi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s.ucl.ac.uk/cls-studies/1958-national-child-development-stud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ournals.uchicago.edu/doi/abs/10.1086/69095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jstor.org/stable/pdf/40043147.pdf?refreqid=fastly-default%3A430160b85c4ec9b647c9362fd752b9cd&amp;ab_segments=&amp;origin=&amp;initiator=&amp;acceptTC=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arxiv.org/pdf/2102.09207.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science/article/pii/S092753712200113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eb.stanford.edu/~jhain/Paper/PA2012.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485900"/>
            <a:ext cx="8496300" cy="863600"/>
          </a:xfrm>
        </p:spPr>
        <p:txBody>
          <a:bodyPr/>
          <a:lstStyle/>
          <a:p>
            <a:pPr algn="ctr" eaLnBrk="1" hangingPunct="1"/>
            <a:r>
              <a:rPr lang="en-GB" altLang="en-US" sz="2400" dirty="0"/>
              <a:t>The Gender Wage Gap Among Those Born in 1958:</a:t>
            </a:r>
            <a:br>
              <a:rPr lang="en-GB" altLang="en-US" sz="2400" dirty="0"/>
            </a:br>
            <a:r>
              <a:rPr lang="en-GB" altLang="en-US" sz="2400" dirty="0"/>
              <a:t>A Matching Estimator Approach</a:t>
            </a:r>
            <a:br>
              <a:rPr lang="en-GB" altLang="en-US" sz="2400" dirty="0"/>
            </a:br>
            <a:br>
              <a:rPr lang="en-GB" altLang="en-US" sz="2400" dirty="0"/>
            </a:br>
            <a:br>
              <a:rPr lang="en-GB" altLang="en-US" sz="2400" dirty="0"/>
            </a:br>
            <a:br>
              <a:rPr lang="en-GB" altLang="en-US" sz="2000" dirty="0"/>
            </a:br>
            <a:endParaRPr lang="en-GB" altLang="en-US" sz="2000" dirty="0"/>
          </a:p>
        </p:txBody>
      </p:sp>
      <p:sp>
        <p:nvSpPr>
          <p:cNvPr id="6147" name="Rectangle 3"/>
          <p:cNvSpPr>
            <a:spLocks noGrp="1" noChangeArrowheads="1"/>
          </p:cNvSpPr>
          <p:nvPr>
            <p:ph type="subTitle" idx="1"/>
          </p:nvPr>
        </p:nvSpPr>
        <p:spPr>
          <a:xfrm>
            <a:off x="179387" y="1628800"/>
            <a:ext cx="8785225" cy="2592264"/>
          </a:xfrm>
        </p:spPr>
        <p:txBody>
          <a:bodyPr/>
          <a:lstStyle/>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r>
              <a:rPr lang="en-GB" altLang="en-US" sz="2000" dirty="0"/>
              <a:t>Alex Bryson</a:t>
            </a:r>
          </a:p>
          <a:p>
            <a:pPr algn="ctr" eaLnBrk="1" hangingPunct="1"/>
            <a:r>
              <a:rPr lang="en-GB" altLang="en-US" sz="2000" dirty="0"/>
              <a:t>UCL</a:t>
            </a:r>
          </a:p>
          <a:p>
            <a:pPr algn="ctr" eaLnBrk="1" hangingPunct="1"/>
            <a:endParaRPr lang="en-GB" altLang="en-US" sz="2000" dirty="0"/>
          </a:p>
          <a:p>
            <a:pPr algn="ctr" eaLnBrk="1" hangingPunct="1"/>
            <a:r>
              <a:rPr lang="en-GB" altLang="en-US" sz="2000" dirty="0"/>
              <a:t>IAB Symposium</a:t>
            </a:r>
          </a:p>
          <a:p>
            <a:pPr algn="ctr" eaLnBrk="1" hangingPunct="1"/>
            <a:endParaRPr lang="en-GB" altLang="en-US" sz="1600" dirty="0"/>
          </a:p>
          <a:p>
            <a:pPr algn="ctr" eaLnBrk="1" hangingPunct="1"/>
            <a:r>
              <a:rPr lang="en-GB" altLang="en-US" sz="2000" dirty="0"/>
              <a:t>November 23</a:t>
            </a:r>
            <a:r>
              <a:rPr lang="en-GB" altLang="en-US" sz="2000" baseline="30000" dirty="0"/>
              <a:t>rd</a:t>
            </a:r>
            <a:r>
              <a:rPr lang="en-GB" altLang="en-US" sz="2000" dirty="0"/>
              <a:t> 2023</a:t>
            </a:r>
          </a:p>
          <a:p>
            <a:pPr algn="ctr" eaLnBrk="1" hangingPunct="1"/>
            <a:r>
              <a:rPr lang="en-GB" altLang="en-US" sz="2000" dirty="0"/>
              <a:t>Nuremberg</a:t>
            </a:r>
          </a:p>
          <a:p>
            <a:pPr algn="ctr" eaLnBrk="1" hangingPunct="1"/>
            <a:endParaRPr lang="en-GB" altLang="en-US" sz="2000" dirty="0"/>
          </a:p>
          <a:p>
            <a:pPr algn="ctr" eaLnBrk="1" hangingPunct="1"/>
            <a:r>
              <a:rPr lang="en-GB" altLang="en-US" sz="1800" dirty="0"/>
              <a:t>(ESRC Grant No. ES/S012583/1)</a:t>
            </a:r>
          </a:p>
          <a:p>
            <a:pPr algn="ctr" eaLnBrk="1" hangingPunct="1"/>
            <a:endParaRPr lang="en-GB" altLang="en-US" sz="1800" dirty="0"/>
          </a:p>
          <a:p>
            <a:pPr algn="ctr" eaLnBrk="1" hangingPunct="1"/>
            <a:r>
              <a:rPr lang="en-GB" altLang="en-US" sz="20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16632"/>
            <a:ext cx="8229600" cy="490537"/>
          </a:xfrm>
        </p:spPr>
        <p:txBody>
          <a:bodyPr/>
          <a:lstStyle/>
          <a:p>
            <a:r>
              <a:rPr lang="en-GB" altLang="en-US" sz="3600" dirty="0"/>
              <a:t>Scales</a:t>
            </a:r>
          </a:p>
        </p:txBody>
      </p:sp>
      <p:sp>
        <p:nvSpPr>
          <p:cNvPr id="2" name="Rectangle 1">
            <a:extLst>
              <a:ext uri="{FF2B5EF4-FFF2-40B4-BE49-F238E27FC236}">
                <a16:creationId xmlns:a16="http://schemas.microsoft.com/office/drawing/2014/main" id="{924FE4BA-EE73-42EC-AF5C-BBCD1DC0B566}"/>
              </a:ext>
            </a:extLst>
          </p:cNvPr>
          <p:cNvSpPr/>
          <p:nvPr/>
        </p:nvSpPr>
        <p:spPr>
          <a:xfrm>
            <a:off x="791580" y="607169"/>
            <a:ext cx="7560840" cy="6428235"/>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Bristol Social Adjustment Guide (BSAG – see </a:t>
            </a:r>
            <a:r>
              <a:rPr lang="en-GB" dirty="0">
                <a:latin typeface="Calibri" panose="020F0502020204030204" pitchFamily="34" charset="0"/>
                <a:ea typeface="Calibri" panose="020F0502020204030204" pitchFamily="34" charset="0"/>
                <a:cs typeface="Times New Roman" panose="02020603050405020304" pitchFamily="18" charset="0"/>
                <a:hlinkClick r:id="rId3"/>
              </a:rPr>
              <a:t>Engel 1959</a:t>
            </a:r>
            <a:r>
              <a:rPr lang="en-GB" dirty="0">
                <a:latin typeface="Calibri" panose="020F0502020204030204" pitchFamily="34" charset="0"/>
                <a:ea typeface="Calibri" panose="020F0502020204030204" pitchFamily="34" charset="0"/>
                <a:cs typeface="Times New Roman" panose="02020603050405020304" pitchFamily="18" charset="0"/>
              </a:rPr>
              <a:t>). Additive scale (0,64) from 12 syndromes at age 7: </a:t>
            </a:r>
            <a:r>
              <a:rPr lang="en-GB" dirty="0" err="1">
                <a:latin typeface="Calibri" panose="020F0502020204030204" pitchFamily="34" charset="0"/>
                <a:ea typeface="Calibri" panose="020F0502020204030204" pitchFamily="34" charset="0"/>
                <a:cs typeface="Times New Roman" panose="02020603050405020304" pitchFamily="18" charset="0"/>
              </a:rPr>
              <a:t>unforthcomingness</a:t>
            </a:r>
            <a:r>
              <a:rPr lang="en-GB" dirty="0">
                <a:latin typeface="Calibri" panose="020F0502020204030204" pitchFamily="34" charset="0"/>
                <a:ea typeface="Calibri" panose="020F0502020204030204" pitchFamily="34" charset="0"/>
                <a:cs typeface="Times New Roman" panose="02020603050405020304" pitchFamily="18" charset="0"/>
              </a:rPr>
              <a:t>; withdrawal; depression; anxiety for acceptance by adults; hostility towards adults; ‘writing off’ of adults and adult standards; anxiety for acceptance by children; hostility towards children; restlessness; inconsequential behaviour; miscellaneous symptoms and miscellaneous nervous symptoms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Anti-social behaviours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Rutter scale (0,21) reported by mum at age 7 captures conduct problems such as destroys own/others’ property; frequently fights with/is quarrelsome with other children; often disobedient; often tells lies; bullies other children (Rutter et al., 1970)</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Rutter at 16 impacts on lifetime employment </a:t>
            </a:r>
            <a:r>
              <a:rPr lang="en-GB" dirty="0">
                <a:latin typeface="Calibri" panose="020F0502020204030204" pitchFamily="34" charset="0"/>
                <a:ea typeface="Calibri" panose="020F0502020204030204" pitchFamily="34" charset="0"/>
                <a:cs typeface="Times New Roman" panose="02020603050405020304" pitchFamily="18" charset="0"/>
                <a:hlinkClick r:id="rId4"/>
              </a:rPr>
              <a:t>Parsons et al. 2022 Teenage conduct problems: a lifetime of disadvantage in the labour market, Oxford Economic Papers</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Southgate reading test score</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Score of 0, 30 at age 7 to test word recognition and comprehension</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See </a:t>
            </a:r>
            <a:r>
              <a:rPr lang="en-GB" dirty="0">
                <a:latin typeface="Calibri" panose="020F0502020204030204" pitchFamily="34" charset="0"/>
                <a:ea typeface="Calibri" panose="020F0502020204030204" pitchFamily="34" charset="0"/>
                <a:cs typeface="Times New Roman" panose="02020603050405020304" pitchFamily="18" charset="0"/>
                <a:hlinkClick r:id="rId5"/>
              </a:rPr>
              <a:t>https://closer.ac.uk/cross-study-data-guides/cognitive-measures-guide/ncds-cognition/ncds-age-7-southgate-group-reading-test-sgrt/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793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2400" dirty="0"/>
              <a:t>Occupational Expectations At Age 25 Asked at Age 11</a:t>
            </a:r>
          </a:p>
        </p:txBody>
      </p:sp>
      <p:graphicFrame>
        <p:nvGraphicFramePr>
          <p:cNvPr id="3" name="Table 2">
            <a:extLst>
              <a:ext uri="{FF2B5EF4-FFF2-40B4-BE49-F238E27FC236}">
                <a16:creationId xmlns:a16="http://schemas.microsoft.com/office/drawing/2014/main" id="{1158D943-45CA-1F33-DF32-8EC7881C9641}"/>
              </a:ext>
            </a:extLst>
          </p:cNvPr>
          <p:cNvGraphicFramePr>
            <a:graphicFrameLocks noGrp="1"/>
          </p:cNvGraphicFramePr>
          <p:nvPr/>
        </p:nvGraphicFramePr>
        <p:xfrm>
          <a:off x="971600" y="980728"/>
          <a:ext cx="7200799" cy="5342137"/>
        </p:xfrm>
        <a:graphic>
          <a:graphicData uri="http://schemas.openxmlformats.org/drawingml/2006/table">
            <a:tbl>
              <a:tblPr firstRow="1" firstCol="1" bandRow="1">
                <a:tableStyleId>{5C22544A-7EE6-4342-B048-85BDC9FD1C3A}</a:tableStyleId>
              </a:tblPr>
              <a:tblGrid>
                <a:gridCol w="2400000">
                  <a:extLst>
                    <a:ext uri="{9D8B030D-6E8A-4147-A177-3AD203B41FA5}">
                      <a16:colId xmlns:a16="http://schemas.microsoft.com/office/drawing/2014/main" val="3671185601"/>
                    </a:ext>
                  </a:extLst>
                </a:gridCol>
                <a:gridCol w="2400000">
                  <a:extLst>
                    <a:ext uri="{9D8B030D-6E8A-4147-A177-3AD203B41FA5}">
                      <a16:colId xmlns:a16="http://schemas.microsoft.com/office/drawing/2014/main" val="2002406024"/>
                    </a:ext>
                  </a:extLst>
                </a:gridCol>
                <a:gridCol w="2400799">
                  <a:extLst>
                    <a:ext uri="{9D8B030D-6E8A-4147-A177-3AD203B41FA5}">
                      <a16:colId xmlns:a16="http://schemas.microsoft.com/office/drawing/2014/main" val="1975274779"/>
                    </a:ext>
                  </a:extLst>
                </a:gridCol>
              </a:tblGrid>
              <a:tr h="232026">
                <a:tc>
                  <a:txBody>
                    <a:bodyPr/>
                    <a:lstStyle/>
                    <a:p>
                      <a:pPr>
                        <a:lnSpc>
                          <a:spcPct val="107000"/>
                        </a:lnSpc>
                        <a:spcAft>
                          <a:spcPts val="8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Male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Female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2434671"/>
                  </a:ext>
                </a:extLst>
              </a:tr>
              <a:tr h="232026">
                <a:tc>
                  <a:txBody>
                    <a:bodyPr/>
                    <a:lstStyle/>
                    <a:p>
                      <a:pPr>
                        <a:lnSpc>
                          <a:spcPct val="107000"/>
                        </a:lnSpc>
                        <a:spcAft>
                          <a:spcPts val="800"/>
                        </a:spcAft>
                      </a:pPr>
                      <a:r>
                        <a:rPr lang="en-GB" sz="1800">
                          <a:effectLst/>
                        </a:rPr>
                        <a:t>Professional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015286"/>
                  </a:ext>
                </a:extLst>
              </a:tr>
              <a:tr h="232026">
                <a:tc>
                  <a:txBody>
                    <a:bodyPr/>
                    <a:lstStyle/>
                    <a:p>
                      <a:pPr>
                        <a:lnSpc>
                          <a:spcPct val="107000"/>
                        </a:lnSpc>
                        <a:spcAft>
                          <a:spcPts val="800"/>
                        </a:spcAft>
                      </a:pPr>
                      <a:r>
                        <a:rPr lang="en-GB" sz="1800" dirty="0">
                          <a:effectLst/>
                        </a:rPr>
                        <a:t>Other non-manual, scientific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928205"/>
                  </a:ext>
                </a:extLst>
              </a:tr>
              <a:tr h="232026">
                <a:tc>
                  <a:txBody>
                    <a:bodyPr/>
                    <a:lstStyle/>
                    <a:p>
                      <a:pPr>
                        <a:lnSpc>
                          <a:spcPct val="107000"/>
                        </a:lnSpc>
                        <a:spcAft>
                          <a:spcPts val="800"/>
                        </a:spcAft>
                      </a:pPr>
                      <a:r>
                        <a:rPr lang="en-GB" sz="1800">
                          <a:effectLst/>
                        </a:rPr>
                        <a:t>Typist, clerical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172295"/>
                  </a:ext>
                </a:extLst>
              </a:tr>
              <a:tr h="232026">
                <a:tc>
                  <a:txBody>
                    <a:bodyPr/>
                    <a:lstStyle/>
                    <a:p>
                      <a:pPr>
                        <a:lnSpc>
                          <a:spcPct val="107000"/>
                        </a:lnSpc>
                        <a:spcAft>
                          <a:spcPts val="800"/>
                        </a:spcAft>
                      </a:pPr>
                      <a:r>
                        <a:rPr lang="en-GB" sz="1800">
                          <a:effectLst/>
                        </a:rPr>
                        <a:t>Shop assistant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00619"/>
                  </a:ext>
                </a:extLst>
              </a:tr>
              <a:tr h="232026">
                <a:tc>
                  <a:txBody>
                    <a:bodyPr/>
                    <a:lstStyle/>
                    <a:p>
                      <a:pPr>
                        <a:lnSpc>
                          <a:spcPct val="107000"/>
                        </a:lnSpc>
                        <a:spcAft>
                          <a:spcPts val="800"/>
                        </a:spcAft>
                      </a:pPr>
                      <a:r>
                        <a:rPr lang="en-GB" sz="1800">
                          <a:effectLst/>
                        </a:rPr>
                        <a:t>Junior non-managerial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464455"/>
                  </a:ext>
                </a:extLst>
              </a:tr>
              <a:tr h="232026">
                <a:tc>
                  <a:txBody>
                    <a:bodyPr/>
                    <a:lstStyle/>
                    <a:p>
                      <a:pPr>
                        <a:lnSpc>
                          <a:spcPct val="107000"/>
                        </a:lnSpc>
                        <a:spcAft>
                          <a:spcPts val="800"/>
                        </a:spcAft>
                      </a:pPr>
                      <a:r>
                        <a:rPr lang="en-GB" sz="1800">
                          <a:effectLst/>
                        </a:rPr>
                        <a:t>Personal services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8527821"/>
                  </a:ext>
                </a:extLst>
              </a:tr>
              <a:tr h="232026">
                <a:tc>
                  <a:txBody>
                    <a:bodyPr/>
                    <a:lstStyle/>
                    <a:p>
                      <a:pPr>
                        <a:lnSpc>
                          <a:spcPct val="107000"/>
                        </a:lnSpc>
                        <a:spcAft>
                          <a:spcPts val="800"/>
                        </a:spcAft>
                      </a:pPr>
                      <a:r>
                        <a:rPr lang="en-GB" sz="1800">
                          <a:effectLst/>
                        </a:rPr>
                        <a:t>Foreman,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527614"/>
                  </a:ext>
                </a:extLst>
              </a:tr>
              <a:tr h="232026">
                <a:tc>
                  <a:txBody>
                    <a:bodyPr/>
                    <a:lstStyle/>
                    <a:p>
                      <a:pPr>
                        <a:lnSpc>
                          <a:spcPct val="107000"/>
                        </a:lnSpc>
                        <a:spcAft>
                          <a:spcPts val="800"/>
                        </a:spcAft>
                      </a:pPr>
                      <a:r>
                        <a:rPr lang="en-GB" sz="1800">
                          <a:effectLst/>
                        </a:rPr>
                        <a:t>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5510440"/>
                  </a:ext>
                </a:extLst>
              </a:tr>
              <a:tr h="232026">
                <a:tc>
                  <a:txBody>
                    <a:bodyPr/>
                    <a:lstStyle/>
                    <a:p>
                      <a:pPr>
                        <a:lnSpc>
                          <a:spcPct val="107000"/>
                        </a:lnSpc>
                        <a:spcAft>
                          <a:spcPts val="800"/>
                        </a:spcAft>
                      </a:pPr>
                      <a:r>
                        <a:rPr lang="en-GB" sz="1800">
                          <a:effectLst/>
                        </a:rPr>
                        <a:t>Semi-skilled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9017430"/>
                  </a:ext>
                </a:extLst>
              </a:tr>
              <a:tr h="232026">
                <a:tc>
                  <a:txBody>
                    <a:bodyPr/>
                    <a:lstStyle/>
                    <a:p>
                      <a:pPr>
                        <a:lnSpc>
                          <a:spcPct val="107000"/>
                        </a:lnSpc>
                        <a:spcAft>
                          <a:spcPts val="800"/>
                        </a:spcAft>
                      </a:pPr>
                      <a:r>
                        <a:rPr lang="en-GB" sz="1800">
                          <a:effectLst/>
                        </a:rPr>
                        <a:t>Unskilled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021122"/>
                  </a:ext>
                </a:extLst>
              </a:tr>
              <a:tr h="232026">
                <a:tc>
                  <a:txBody>
                    <a:bodyPr/>
                    <a:lstStyle/>
                    <a:p>
                      <a:pPr>
                        <a:lnSpc>
                          <a:spcPct val="107000"/>
                        </a:lnSpc>
                        <a:spcAft>
                          <a:spcPts val="800"/>
                        </a:spcAft>
                      </a:pPr>
                      <a:r>
                        <a:rPr lang="en-GB" sz="1800">
                          <a:effectLst/>
                        </a:rPr>
                        <a:t>Self-employed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2787560"/>
                  </a:ext>
                </a:extLst>
              </a:tr>
              <a:tr h="232026">
                <a:tc>
                  <a:txBody>
                    <a:bodyPr/>
                    <a:lstStyle/>
                    <a:p>
                      <a:pPr>
                        <a:lnSpc>
                          <a:spcPct val="107000"/>
                        </a:lnSpc>
                        <a:spcAft>
                          <a:spcPts val="800"/>
                        </a:spcAft>
                      </a:pPr>
                      <a:r>
                        <a:rPr lang="en-GB" sz="1800">
                          <a:effectLst/>
                        </a:rPr>
                        <a:t>Farm worker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77238"/>
                  </a:ext>
                </a:extLst>
              </a:tr>
              <a:tr h="232026">
                <a:tc>
                  <a:txBody>
                    <a:bodyPr/>
                    <a:lstStyle/>
                    <a:p>
                      <a:pPr>
                        <a:lnSpc>
                          <a:spcPct val="107000"/>
                        </a:lnSpc>
                        <a:spcAft>
                          <a:spcPts val="800"/>
                        </a:spcAft>
                      </a:pPr>
                      <a:r>
                        <a:rPr lang="en-GB" sz="1800">
                          <a:effectLst/>
                        </a:rPr>
                        <a:t>HM Forces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081676"/>
                  </a:ext>
                </a:extLst>
              </a:tr>
              <a:tr h="232026">
                <a:tc>
                  <a:txBody>
                    <a:bodyPr/>
                    <a:lstStyle/>
                    <a:p>
                      <a:pPr>
                        <a:lnSpc>
                          <a:spcPct val="107000"/>
                        </a:lnSpc>
                        <a:spcAft>
                          <a:spcPts val="800"/>
                        </a:spcAft>
                      </a:pPr>
                      <a:r>
                        <a:rPr lang="en-GB" sz="1800">
                          <a:effectLst/>
                        </a:rPr>
                        <a:t>Sports man/woman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5372526"/>
                  </a:ext>
                </a:extLst>
              </a:tr>
              <a:tr h="232026">
                <a:tc>
                  <a:txBody>
                    <a:bodyPr/>
                    <a:lstStyle/>
                    <a:p>
                      <a:pPr>
                        <a:lnSpc>
                          <a:spcPct val="107000"/>
                        </a:lnSpc>
                        <a:spcAft>
                          <a:spcPts val="800"/>
                        </a:spcAft>
                      </a:pPr>
                      <a:r>
                        <a:rPr lang="en-GB" sz="1800">
                          <a:effectLst/>
                        </a:rPr>
                        <a:t>Student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7888978"/>
                  </a:ext>
                </a:extLst>
              </a:tr>
              <a:tr h="232026">
                <a:tc>
                  <a:txBody>
                    <a:bodyPr/>
                    <a:lstStyle/>
                    <a:p>
                      <a:pPr>
                        <a:lnSpc>
                          <a:spcPct val="107000"/>
                        </a:lnSpc>
                        <a:spcAft>
                          <a:spcPts val="800"/>
                        </a:spcAft>
                      </a:pPr>
                      <a:r>
                        <a:rPr lang="en-GB" sz="1800">
                          <a:effectLst/>
                        </a:rPr>
                        <a:t>Teacher/nurse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6327336"/>
                  </a:ext>
                </a:extLst>
              </a:tr>
              <a:tr h="232026">
                <a:tc>
                  <a:txBody>
                    <a:bodyPr/>
                    <a:lstStyle/>
                    <a:p>
                      <a:pPr>
                        <a:lnSpc>
                          <a:spcPct val="107000"/>
                        </a:lnSpc>
                        <a:spcAft>
                          <a:spcPts val="800"/>
                        </a:spcAft>
                      </a:pPr>
                      <a:r>
                        <a:rPr lang="en-GB" sz="1800">
                          <a:effectLst/>
                        </a:rPr>
                        <a:t>Unclassifiable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9236147"/>
                  </a:ext>
                </a:extLst>
              </a:tr>
            </a:tbl>
          </a:graphicData>
        </a:graphic>
      </p:graphicFrame>
    </p:spTree>
    <p:extLst>
      <p:ext uri="{BB962C8B-B14F-4D97-AF65-F5344CB8AC3E}">
        <p14:creationId xmlns:p14="http://schemas.microsoft.com/office/powerpoint/2010/main" val="142442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Match Bias</a:t>
            </a:r>
          </a:p>
        </p:txBody>
      </p:sp>
      <p:graphicFrame>
        <p:nvGraphicFramePr>
          <p:cNvPr id="2" name="Table 1">
            <a:extLst>
              <a:ext uri="{FF2B5EF4-FFF2-40B4-BE49-F238E27FC236}">
                <a16:creationId xmlns:a16="http://schemas.microsoft.com/office/drawing/2014/main" id="{2610B8C7-DCE2-4AD5-983A-C59CDA402F4D}"/>
              </a:ext>
            </a:extLst>
          </p:cNvPr>
          <p:cNvGraphicFramePr>
            <a:graphicFrameLocks noGrp="1"/>
          </p:cNvGraphicFramePr>
          <p:nvPr>
            <p:extLst>
              <p:ext uri="{D42A27DB-BD31-4B8C-83A1-F6EECF244321}">
                <p14:modId xmlns:p14="http://schemas.microsoft.com/office/powerpoint/2010/main" val="3412414605"/>
              </p:ext>
            </p:extLst>
          </p:nvPr>
        </p:nvGraphicFramePr>
        <p:xfrm>
          <a:off x="456402" y="1443458"/>
          <a:ext cx="8004030" cy="1912114"/>
        </p:xfrm>
        <a:graphic>
          <a:graphicData uri="http://schemas.openxmlformats.org/drawingml/2006/table">
            <a:tbl>
              <a:tblPr firstRow="1" firstCol="1" bandRow="1">
                <a:tableStyleId>{5C22544A-7EE6-4342-B048-85BDC9FD1C3A}</a:tableStyleId>
              </a:tblPr>
              <a:tblGrid>
                <a:gridCol w="1667326">
                  <a:extLst>
                    <a:ext uri="{9D8B030D-6E8A-4147-A177-3AD203B41FA5}">
                      <a16:colId xmlns:a16="http://schemas.microsoft.com/office/drawing/2014/main" val="2583417664"/>
                    </a:ext>
                  </a:extLst>
                </a:gridCol>
                <a:gridCol w="936104">
                  <a:extLst>
                    <a:ext uri="{9D8B030D-6E8A-4147-A177-3AD203B41FA5}">
                      <a16:colId xmlns:a16="http://schemas.microsoft.com/office/drawing/2014/main" val="2778822609"/>
                    </a:ext>
                  </a:extLst>
                </a:gridCol>
                <a:gridCol w="864096">
                  <a:extLst>
                    <a:ext uri="{9D8B030D-6E8A-4147-A177-3AD203B41FA5}">
                      <a16:colId xmlns:a16="http://schemas.microsoft.com/office/drawing/2014/main" val="2434095639"/>
                    </a:ext>
                  </a:extLst>
                </a:gridCol>
                <a:gridCol w="958153">
                  <a:extLst>
                    <a:ext uri="{9D8B030D-6E8A-4147-A177-3AD203B41FA5}">
                      <a16:colId xmlns:a16="http://schemas.microsoft.com/office/drawing/2014/main" val="4231574934"/>
                    </a:ext>
                  </a:extLst>
                </a:gridCol>
                <a:gridCol w="894588">
                  <a:extLst>
                    <a:ext uri="{9D8B030D-6E8A-4147-A177-3AD203B41FA5}">
                      <a16:colId xmlns:a16="http://schemas.microsoft.com/office/drawing/2014/main" val="1726828841"/>
                    </a:ext>
                  </a:extLst>
                </a:gridCol>
                <a:gridCol w="894588">
                  <a:extLst>
                    <a:ext uri="{9D8B030D-6E8A-4147-A177-3AD203B41FA5}">
                      <a16:colId xmlns:a16="http://schemas.microsoft.com/office/drawing/2014/main" val="287472328"/>
                    </a:ext>
                  </a:extLst>
                </a:gridCol>
                <a:gridCol w="894588">
                  <a:extLst>
                    <a:ext uri="{9D8B030D-6E8A-4147-A177-3AD203B41FA5}">
                      <a16:colId xmlns:a16="http://schemas.microsoft.com/office/drawing/2014/main" val="489156095"/>
                    </a:ext>
                  </a:extLst>
                </a:gridCol>
                <a:gridCol w="894587">
                  <a:extLst>
                    <a:ext uri="{9D8B030D-6E8A-4147-A177-3AD203B41FA5}">
                      <a16:colId xmlns:a16="http://schemas.microsoft.com/office/drawing/2014/main" val="3413063654"/>
                    </a:ext>
                  </a:extLst>
                </a:gridCol>
              </a:tblGrid>
              <a:tr h="234432">
                <a:tc>
                  <a:txBody>
                    <a:bodyPr/>
                    <a:lstStyle/>
                    <a:p>
                      <a:pPr>
                        <a:lnSpc>
                          <a:spcPct val="107000"/>
                        </a:lnSpc>
                        <a:spcAft>
                          <a:spcPts val="8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50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55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61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63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2776511"/>
                  </a:ext>
                </a:extLst>
              </a:tr>
              <a:tr h="1002846">
                <a:tc>
                  <a:txBody>
                    <a:bodyPr/>
                    <a:lstStyle/>
                    <a:p>
                      <a:pPr>
                        <a:lnSpc>
                          <a:spcPct val="107000"/>
                        </a:lnSpc>
                        <a:spcAft>
                          <a:spcPts val="800"/>
                        </a:spcAft>
                      </a:pPr>
                      <a:r>
                        <a:rPr lang="en-GB" sz="1800" dirty="0">
                          <a:effectLst/>
                        </a:rPr>
                        <a:t>Pseudo r-</a:t>
                      </a:r>
                      <a:r>
                        <a:rPr lang="en-GB" sz="1800" dirty="0" err="1">
                          <a:effectLst/>
                        </a:rPr>
                        <a:t>sq</a:t>
                      </a:r>
                      <a:r>
                        <a:rPr lang="en-GB" sz="1800" dirty="0">
                          <a:effectLst/>
                        </a:rPr>
                        <a:t>:</a:t>
                      </a:r>
                    </a:p>
                    <a:p>
                      <a:pPr>
                        <a:lnSpc>
                          <a:spcPct val="107000"/>
                        </a:lnSpc>
                        <a:spcAft>
                          <a:spcPts val="800"/>
                        </a:spcAft>
                      </a:pPr>
                      <a:r>
                        <a:rPr lang="en-GB" sz="1800" dirty="0">
                          <a:effectLst/>
                        </a:rPr>
                        <a:t>  Unmatched</a:t>
                      </a:r>
                    </a:p>
                    <a:p>
                      <a:pPr>
                        <a:lnSpc>
                          <a:spcPct val="107000"/>
                        </a:lnSpc>
                        <a:spcAft>
                          <a:spcPts val="800"/>
                        </a:spcAft>
                      </a:pPr>
                      <a:r>
                        <a:rPr lang="en-GB" sz="1800" dirty="0">
                          <a:effectLst/>
                        </a:rPr>
                        <a:t>  Matched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GB" sz="1800" dirty="0">
                        <a:effectLst/>
                      </a:endParaRPr>
                    </a:p>
                    <a:p>
                      <a:pPr>
                        <a:lnSpc>
                          <a:spcPct val="107000"/>
                        </a:lnSpc>
                        <a:spcAft>
                          <a:spcPts val="800"/>
                        </a:spcAft>
                      </a:pPr>
                      <a:r>
                        <a:rPr lang="en-GB" sz="1800" dirty="0">
                          <a:effectLst/>
                        </a:rPr>
                        <a:t>0.398</a:t>
                      </a:r>
                    </a:p>
                    <a:p>
                      <a:pPr>
                        <a:lnSpc>
                          <a:spcPct val="107000"/>
                        </a:lnSpc>
                        <a:spcAft>
                          <a:spcPts val="800"/>
                        </a:spcAft>
                      </a:pPr>
                      <a:r>
                        <a:rPr lang="en-GB" sz="1800" dirty="0">
                          <a:effectLst/>
                        </a:rPr>
                        <a:t>0.010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GB" sz="1800" dirty="0">
                        <a:effectLst/>
                      </a:endParaRPr>
                    </a:p>
                    <a:p>
                      <a:pPr>
                        <a:lnSpc>
                          <a:spcPct val="107000"/>
                        </a:lnSpc>
                        <a:spcAft>
                          <a:spcPts val="800"/>
                        </a:spcAft>
                      </a:pPr>
                      <a:r>
                        <a:rPr lang="en-GB" sz="1800" dirty="0">
                          <a:effectLst/>
                        </a:rPr>
                        <a:t>0.390</a:t>
                      </a:r>
                    </a:p>
                    <a:p>
                      <a:pPr>
                        <a:lnSpc>
                          <a:spcPct val="107000"/>
                        </a:lnSpc>
                        <a:spcAft>
                          <a:spcPts val="800"/>
                        </a:spcAft>
                      </a:pPr>
                      <a:r>
                        <a:rPr lang="en-GB" sz="1800" dirty="0">
                          <a:effectLst/>
                        </a:rPr>
                        <a:t>0.015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 </a:t>
                      </a:r>
                    </a:p>
                    <a:p>
                      <a:pPr>
                        <a:lnSpc>
                          <a:spcPct val="107000"/>
                        </a:lnSpc>
                        <a:spcAft>
                          <a:spcPts val="800"/>
                        </a:spcAft>
                      </a:pPr>
                      <a:r>
                        <a:rPr lang="en-GB" sz="1800" dirty="0">
                          <a:effectLst/>
                        </a:rPr>
                        <a:t>0.380</a:t>
                      </a:r>
                    </a:p>
                    <a:p>
                      <a:pPr>
                        <a:lnSpc>
                          <a:spcPct val="107000"/>
                        </a:lnSpc>
                        <a:spcAft>
                          <a:spcPts val="800"/>
                        </a:spcAft>
                      </a:pPr>
                      <a:r>
                        <a:rPr lang="en-GB" sz="1800" dirty="0">
                          <a:effectLst/>
                        </a:rPr>
                        <a:t>0.014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 </a:t>
                      </a:r>
                    </a:p>
                    <a:p>
                      <a:pPr>
                        <a:lnSpc>
                          <a:spcPct val="107000"/>
                        </a:lnSpc>
                        <a:spcAft>
                          <a:spcPts val="800"/>
                        </a:spcAft>
                      </a:pPr>
                      <a:r>
                        <a:rPr lang="en-GB" sz="1800" dirty="0">
                          <a:effectLst/>
                        </a:rPr>
                        <a:t>0.384</a:t>
                      </a:r>
                    </a:p>
                    <a:p>
                      <a:pPr>
                        <a:lnSpc>
                          <a:spcPct val="107000"/>
                        </a:lnSpc>
                        <a:spcAft>
                          <a:spcPts val="800"/>
                        </a:spcAft>
                      </a:pPr>
                      <a:r>
                        <a:rPr lang="en-GB" sz="1800" dirty="0">
                          <a:effectLst/>
                        </a:rPr>
                        <a:t>0.018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 </a:t>
                      </a:r>
                    </a:p>
                    <a:p>
                      <a:pPr>
                        <a:lnSpc>
                          <a:spcPct val="107000"/>
                        </a:lnSpc>
                        <a:spcAft>
                          <a:spcPts val="800"/>
                        </a:spcAft>
                      </a:pPr>
                      <a:r>
                        <a:rPr lang="en-GB" sz="1800" dirty="0">
                          <a:effectLst/>
                        </a:rPr>
                        <a:t>0.395</a:t>
                      </a:r>
                    </a:p>
                    <a:p>
                      <a:pPr>
                        <a:lnSpc>
                          <a:spcPct val="107000"/>
                        </a:lnSpc>
                        <a:spcAft>
                          <a:spcPts val="800"/>
                        </a:spcAft>
                      </a:pPr>
                      <a:r>
                        <a:rPr lang="en-GB" sz="1800" dirty="0">
                          <a:effectLst/>
                        </a:rPr>
                        <a:t>0.030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 </a:t>
                      </a:r>
                    </a:p>
                    <a:p>
                      <a:pPr>
                        <a:lnSpc>
                          <a:spcPct val="107000"/>
                        </a:lnSpc>
                        <a:spcAft>
                          <a:spcPts val="800"/>
                        </a:spcAft>
                      </a:pPr>
                      <a:r>
                        <a:rPr lang="en-GB" sz="1800" dirty="0">
                          <a:effectLst/>
                        </a:rPr>
                        <a:t>0.408</a:t>
                      </a:r>
                    </a:p>
                    <a:p>
                      <a:pPr>
                        <a:lnSpc>
                          <a:spcPct val="107000"/>
                        </a:lnSpc>
                        <a:spcAft>
                          <a:spcPts val="800"/>
                        </a:spcAft>
                      </a:pPr>
                      <a:r>
                        <a:rPr lang="en-GB" sz="1800" dirty="0">
                          <a:effectLst/>
                        </a:rPr>
                        <a:t>0.062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 </a:t>
                      </a:r>
                    </a:p>
                    <a:p>
                      <a:pPr>
                        <a:lnSpc>
                          <a:spcPct val="107000"/>
                        </a:lnSpc>
                        <a:spcAft>
                          <a:spcPts val="800"/>
                        </a:spcAft>
                      </a:pPr>
                      <a:r>
                        <a:rPr lang="en-GB" sz="1800" dirty="0">
                          <a:effectLst/>
                        </a:rPr>
                        <a:t>0.408</a:t>
                      </a:r>
                    </a:p>
                    <a:p>
                      <a:pPr>
                        <a:lnSpc>
                          <a:spcPct val="107000"/>
                        </a:lnSpc>
                        <a:spcAft>
                          <a:spcPts val="800"/>
                        </a:spcAft>
                      </a:pPr>
                      <a:r>
                        <a:rPr lang="en-GB" sz="1800" dirty="0">
                          <a:effectLst/>
                        </a:rPr>
                        <a:t>0.062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1344579"/>
                  </a:ext>
                </a:extLst>
              </a:tr>
              <a:tr h="234432">
                <a:tc>
                  <a:txBody>
                    <a:bodyPr/>
                    <a:lstStyle/>
                    <a:p>
                      <a:pPr>
                        <a:lnSpc>
                          <a:spcPct val="107000"/>
                        </a:lnSpc>
                        <a:spcAft>
                          <a:spcPts val="800"/>
                        </a:spcAft>
                      </a:pPr>
                      <a:r>
                        <a:rPr lang="en-GB" sz="1800" dirty="0">
                          <a:effectLst/>
                        </a:rPr>
                        <a:t>Rubin’s B</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23.1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29.2*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27.5*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40.2*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58.9*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58.9*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6931779"/>
                  </a:ext>
                </a:extLst>
              </a:tr>
              <a:tr h="234432">
                <a:tc>
                  <a:txBody>
                    <a:bodyPr/>
                    <a:lstStyle/>
                    <a:p>
                      <a:pPr>
                        <a:lnSpc>
                          <a:spcPct val="107000"/>
                        </a:lnSpc>
                        <a:spcAft>
                          <a:spcPts val="800"/>
                        </a:spcAft>
                      </a:pPr>
                      <a:r>
                        <a:rPr lang="en-GB" sz="1800" dirty="0">
                          <a:effectLst/>
                        </a:rPr>
                        <a:t>Rubin’s 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1.04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1.07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0.95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1.07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1.08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1.34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1.34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1063692"/>
                  </a:ext>
                </a:extLst>
              </a:tr>
            </a:tbl>
          </a:graphicData>
        </a:graphic>
      </p:graphicFrame>
      <p:sp>
        <p:nvSpPr>
          <p:cNvPr id="3" name="TextBox 2">
            <a:extLst>
              <a:ext uri="{FF2B5EF4-FFF2-40B4-BE49-F238E27FC236}">
                <a16:creationId xmlns:a16="http://schemas.microsoft.com/office/drawing/2014/main" id="{8F049FB0-D034-4933-A77F-7B96B98360A9}"/>
              </a:ext>
            </a:extLst>
          </p:cNvPr>
          <p:cNvSpPr txBox="1"/>
          <p:nvPr/>
        </p:nvSpPr>
        <p:spPr>
          <a:xfrm>
            <a:off x="1151620" y="4221088"/>
            <a:ext cx="6840760" cy="1766189"/>
          </a:xfrm>
          <a:prstGeom prst="rect">
            <a:avLst/>
          </a:prstGeom>
          <a:noFill/>
        </p:spPr>
        <p:txBody>
          <a:bodyPr wrap="square" rtlCol="0">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Rubin’s B: absolute standardised differences of means of linear index of propensity score in treated and match non-treated groups (B&lt;25 is ok)</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Rubin’s R: ratio of treated to matched non-treated variances of propensity score index (R between 0.5 and 2 is deemed balanced)</a:t>
            </a:r>
          </a:p>
          <a:p>
            <a:pPr marL="285750" indent="-285750">
              <a:lnSpc>
                <a:spcPct val="107000"/>
              </a:lnSpc>
              <a:spcAft>
                <a:spcPts val="800"/>
              </a:spcAft>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means falls outside tolerable balance limits</a:t>
            </a:r>
          </a:p>
        </p:txBody>
      </p:sp>
    </p:spTree>
    <p:extLst>
      <p:ext uri="{BB962C8B-B14F-4D97-AF65-F5344CB8AC3E}">
        <p14:creationId xmlns:p14="http://schemas.microsoft.com/office/powerpoint/2010/main" val="4074905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Common Support</a:t>
            </a:r>
          </a:p>
        </p:txBody>
      </p:sp>
      <p:sp>
        <p:nvSpPr>
          <p:cNvPr id="4" name="TextBox 3">
            <a:extLst>
              <a:ext uri="{FF2B5EF4-FFF2-40B4-BE49-F238E27FC236}">
                <a16:creationId xmlns:a16="http://schemas.microsoft.com/office/drawing/2014/main" id="{8D46B4AD-7515-4BA8-BA37-521728AB20C4}"/>
              </a:ext>
            </a:extLst>
          </p:cNvPr>
          <p:cNvSpPr txBox="1"/>
          <p:nvPr/>
        </p:nvSpPr>
        <p:spPr>
          <a:xfrm>
            <a:off x="971600" y="6021288"/>
            <a:ext cx="6768752" cy="369332"/>
          </a:xfrm>
          <a:prstGeom prst="rect">
            <a:avLst/>
          </a:prstGeom>
          <a:noFill/>
        </p:spPr>
        <p:txBody>
          <a:bodyPr wrap="square" rtlCol="0">
            <a:spAutoFit/>
          </a:bodyPr>
          <a:lstStyle/>
          <a:p>
            <a:r>
              <a:rPr lang="en-GB" dirty="0"/>
              <a:t>40 cases off common support. Zero at other ages</a:t>
            </a:r>
          </a:p>
        </p:txBody>
      </p:sp>
      <p:pic>
        <p:nvPicPr>
          <p:cNvPr id="5" name="Picture 4">
            <a:extLst>
              <a:ext uri="{FF2B5EF4-FFF2-40B4-BE49-F238E27FC236}">
                <a16:creationId xmlns:a16="http://schemas.microsoft.com/office/drawing/2014/main" id="{9E7CFE00-A393-AC61-9486-366B24A6B449}"/>
              </a:ext>
            </a:extLst>
          </p:cNvPr>
          <p:cNvPicPr>
            <a:picLocks noChangeAspect="1"/>
          </p:cNvPicPr>
          <p:nvPr/>
        </p:nvPicPr>
        <p:blipFill>
          <a:blip r:embed="rId3"/>
          <a:stretch>
            <a:fillRect/>
          </a:stretch>
        </p:blipFill>
        <p:spPr>
          <a:xfrm>
            <a:off x="456405" y="910313"/>
            <a:ext cx="8004027" cy="4822943"/>
          </a:xfrm>
          <a:prstGeom prst="rect">
            <a:avLst/>
          </a:prstGeom>
        </p:spPr>
      </p:pic>
    </p:spTree>
    <p:extLst>
      <p:ext uri="{BB962C8B-B14F-4D97-AF65-F5344CB8AC3E}">
        <p14:creationId xmlns:p14="http://schemas.microsoft.com/office/powerpoint/2010/main" val="1960079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875"/>
            <a:ext cx="8229600" cy="490537"/>
          </a:xfrm>
        </p:spPr>
        <p:txBody>
          <a:bodyPr/>
          <a:lstStyle/>
          <a:p>
            <a:r>
              <a:rPr lang="en-GB" altLang="en-US" sz="2000" dirty="0"/>
              <a:t>GWG At Different Ages using PSM – differences in log mean hourly earnings</a:t>
            </a:r>
          </a:p>
        </p:txBody>
      </p:sp>
      <p:graphicFrame>
        <p:nvGraphicFramePr>
          <p:cNvPr id="2" name="Table 1">
            <a:extLst>
              <a:ext uri="{FF2B5EF4-FFF2-40B4-BE49-F238E27FC236}">
                <a16:creationId xmlns:a16="http://schemas.microsoft.com/office/drawing/2014/main" id="{7E8068BA-D4FF-DD35-97C8-6423620F85B2}"/>
              </a:ext>
            </a:extLst>
          </p:cNvPr>
          <p:cNvGraphicFramePr>
            <a:graphicFrameLocks noGrp="1"/>
          </p:cNvGraphicFramePr>
          <p:nvPr>
            <p:extLst>
              <p:ext uri="{D42A27DB-BD31-4B8C-83A1-F6EECF244321}">
                <p14:modId xmlns:p14="http://schemas.microsoft.com/office/powerpoint/2010/main" val="2360375055"/>
              </p:ext>
            </p:extLst>
          </p:nvPr>
        </p:nvGraphicFramePr>
        <p:xfrm>
          <a:off x="251520" y="584496"/>
          <a:ext cx="8784976" cy="2718933"/>
        </p:xfrm>
        <a:graphic>
          <a:graphicData uri="http://schemas.openxmlformats.org/drawingml/2006/table">
            <a:tbl>
              <a:tblPr firstRow="1" firstCol="1" bandRow="1">
                <a:tableStyleId>{5C22544A-7EE6-4342-B048-85BDC9FD1C3A}</a:tableStyleId>
              </a:tblPr>
              <a:tblGrid>
                <a:gridCol w="1098122">
                  <a:extLst>
                    <a:ext uri="{9D8B030D-6E8A-4147-A177-3AD203B41FA5}">
                      <a16:colId xmlns:a16="http://schemas.microsoft.com/office/drawing/2014/main" val="318840504"/>
                    </a:ext>
                  </a:extLst>
                </a:gridCol>
                <a:gridCol w="1098122">
                  <a:extLst>
                    <a:ext uri="{9D8B030D-6E8A-4147-A177-3AD203B41FA5}">
                      <a16:colId xmlns:a16="http://schemas.microsoft.com/office/drawing/2014/main" val="1789234349"/>
                    </a:ext>
                  </a:extLst>
                </a:gridCol>
                <a:gridCol w="1098122">
                  <a:extLst>
                    <a:ext uri="{9D8B030D-6E8A-4147-A177-3AD203B41FA5}">
                      <a16:colId xmlns:a16="http://schemas.microsoft.com/office/drawing/2014/main" val="828332750"/>
                    </a:ext>
                  </a:extLst>
                </a:gridCol>
                <a:gridCol w="1098122">
                  <a:extLst>
                    <a:ext uri="{9D8B030D-6E8A-4147-A177-3AD203B41FA5}">
                      <a16:colId xmlns:a16="http://schemas.microsoft.com/office/drawing/2014/main" val="3560471869"/>
                    </a:ext>
                  </a:extLst>
                </a:gridCol>
                <a:gridCol w="1098122">
                  <a:extLst>
                    <a:ext uri="{9D8B030D-6E8A-4147-A177-3AD203B41FA5}">
                      <a16:colId xmlns:a16="http://schemas.microsoft.com/office/drawing/2014/main" val="3100076459"/>
                    </a:ext>
                  </a:extLst>
                </a:gridCol>
                <a:gridCol w="1098122">
                  <a:extLst>
                    <a:ext uri="{9D8B030D-6E8A-4147-A177-3AD203B41FA5}">
                      <a16:colId xmlns:a16="http://schemas.microsoft.com/office/drawing/2014/main" val="1051510276"/>
                    </a:ext>
                  </a:extLst>
                </a:gridCol>
                <a:gridCol w="1098122">
                  <a:extLst>
                    <a:ext uri="{9D8B030D-6E8A-4147-A177-3AD203B41FA5}">
                      <a16:colId xmlns:a16="http://schemas.microsoft.com/office/drawing/2014/main" val="1225427189"/>
                    </a:ext>
                  </a:extLst>
                </a:gridCol>
                <a:gridCol w="1098122">
                  <a:extLst>
                    <a:ext uri="{9D8B030D-6E8A-4147-A177-3AD203B41FA5}">
                      <a16:colId xmlns:a16="http://schemas.microsoft.com/office/drawing/2014/main" val="3100613130"/>
                    </a:ext>
                  </a:extLst>
                </a:gridCol>
              </a:tblGrid>
              <a:tr h="298319">
                <a:tc>
                  <a:txBody>
                    <a:bodyPr/>
                    <a:lstStyle/>
                    <a:p>
                      <a:pPr>
                        <a:lnSpc>
                          <a:spcPct val="107000"/>
                        </a:lnSpc>
                        <a:spcAft>
                          <a:spcPts val="800"/>
                        </a:spcAft>
                      </a:pPr>
                      <a:r>
                        <a:rPr lang="en-GB" sz="1400" dirty="0">
                          <a:effectLst/>
                        </a:rPr>
                        <a:t>Age: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50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3417038"/>
                  </a:ext>
                </a:extLst>
              </a:tr>
              <a:tr h="298319">
                <a:tc>
                  <a:txBody>
                    <a:bodyPr/>
                    <a:lstStyle/>
                    <a:p>
                      <a:pPr>
                        <a:lnSpc>
                          <a:spcPct val="107000"/>
                        </a:lnSpc>
                        <a:spcAft>
                          <a:spcPts val="800"/>
                        </a:spcAft>
                      </a:pPr>
                      <a:r>
                        <a:rPr lang="en-GB" sz="1400" dirty="0">
                          <a:effectLst/>
                        </a:rPr>
                        <a:t>Fem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1.536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1.843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1.908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2.080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2.022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2.611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2.635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54489381"/>
                  </a:ext>
                </a:extLst>
              </a:tr>
              <a:tr h="298319">
                <a:tc>
                  <a:txBody>
                    <a:bodyPr/>
                    <a:lstStyle/>
                    <a:p>
                      <a:pPr>
                        <a:lnSpc>
                          <a:spcPct val="107000"/>
                        </a:lnSpc>
                        <a:spcAft>
                          <a:spcPts val="800"/>
                        </a:spcAft>
                      </a:pPr>
                      <a:r>
                        <a:rPr lang="en-GB" sz="1400" dirty="0">
                          <a:effectLst/>
                        </a:rPr>
                        <a:t>Male Unmatched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1.704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2.209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2.354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2.435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2.359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2.890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2.913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69428981"/>
                  </a:ext>
                </a:extLst>
              </a:tr>
              <a:tr h="298319">
                <a:tc>
                  <a:txBody>
                    <a:bodyPr/>
                    <a:lstStyle/>
                    <a:p>
                      <a:pPr>
                        <a:lnSpc>
                          <a:spcPct val="107000"/>
                        </a:lnSpc>
                        <a:spcAft>
                          <a:spcPts val="800"/>
                        </a:spcAft>
                      </a:pPr>
                      <a:r>
                        <a:rPr lang="en-GB" sz="1400" dirty="0">
                          <a:effectLst/>
                        </a:rPr>
                        <a:t>Male Matched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1.693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2.206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2.378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2.460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2.369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85037429"/>
                  </a:ext>
                </a:extLst>
              </a:tr>
              <a:tr h="298319">
                <a:tc>
                  <a:txBody>
                    <a:bodyPr/>
                    <a:lstStyle/>
                    <a:p>
                      <a:pPr>
                        <a:lnSpc>
                          <a:spcPct val="107000"/>
                        </a:lnSpc>
                        <a:spcAft>
                          <a:spcPts val="800"/>
                        </a:spcAft>
                      </a:pPr>
                      <a:r>
                        <a:rPr lang="en-GB" sz="1400" dirty="0">
                          <a:effectLst/>
                        </a:rPr>
                        <a:t>Raw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-.168 (21.41)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-.367 (25.91)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-.446 (25.38)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-.355 (21.81)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-.337 (17.35)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-.279 (10.89)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-.278 (11.08)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35707347"/>
                  </a:ext>
                </a:extLst>
              </a:tr>
              <a:tr h="298319">
                <a:tc>
                  <a:txBody>
                    <a:bodyPr/>
                    <a:lstStyle/>
                    <a:p>
                      <a:pPr>
                        <a:lnSpc>
                          <a:spcPct val="107000"/>
                        </a:lnSpc>
                        <a:spcAft>
                          <a:spcPts val="800"/>
                        </a:spcAft>
                      </a:pPr>
                      <a:r>
                        <a:rPr lang="en-GB" sz="1400" dirty="0">
                          <a:effectLst/>
                        </a:rPr>
                        <a:t>Matched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-.156 (7.95)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-.363 (10.82)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-.471 (10.98)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-.381 (8.88)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-.347 (7.19)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-.339 (4.75)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-.315 (4.33)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68435359"/>
                  </a:ext>
                </a:extLst>
              </a:tr>
              <a:tr h="298319">
                <a:tc>
                  <a:txBody>
                    <a:bodyPr/>
                    <a:lstStyle/>
                    <a:p>
                      <a:pPr>
                        <a:lnSpc>
                          <a:spcPct val="107000"/>
                        </a:lnSpc>
                        <a:spcAft>
                          <a:spcPts val="800"/>
                        </a:spcAft>
                      </a:pPr>
                      <a:r>
                        <a:rPr lang="en-GB" sz="1400">
                          <a:effectLst/>
                        </a:rPr>
                        <a:t>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8011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6881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7175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6031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4992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90562898"/>
                  </a:ext>
                </a:extLst>
              </a:tr>
            </a:tbl>
          </a:graphicData>
        </a:graphic>
      </p:graphicFrame>
      <p:sp>
        <p:nvSpPr>
          <p:cNvPr id="4" name="TextBox 3">
            <a:extLst>
              <a:ext uri="{FF2B5EF4-FFF2-40B4-BE49-F238E27FC236}">
                <a16:creationId xmlns:a16="http://schemas.microsoft.com/office/drawing/2014/main" id="{C2C11A8A-08C1-EDFE-99D6-B2284121F989}"/>
              </a:ext>
            </a:extLst>
          </p:cNvPr>
          <p:cNvSpPr txBox="1"/>
          <p:nvPr/>
        </p:nvSpPr>
        <p:spPr>
          <a:xfrm>
            <a:off x="539552" y="3334251"/>
            <a:ext cx="7848872" cy="3416320"/>
          </a:xfrm>
          <a:prstGeom prst="rect">
            <a:avLst/>
          </a:prstGeom>
          <a:noFill/>
        </p:spPr>
        <p:txBody>
          <a:bodyPr wrap="square" rtlCol="0">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GWG follows an inverted-U shape over the life course, peaking when women are in their 40s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Raw gap is very substantial, ranging from around .17 log points when cohort members are in their early 20s to .45 log points in their 40s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PSM estimated GWG is similar to the raw gap when cohort members are in their 20s and 30s.  However, the PSM estimated gap is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above</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raw gap when they are in their 40s, 50s and 60s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implication is that women have pre-labour market traits which increase their earnings later in life relative to men</a:t>
            </a:r>
            <a:endParaRPr lang="en-GB" dirty="0"/>
          </a:p>
        </p:txBody>
      </p:sp>
    </p:spTree>
    <p:extLst>
      <p:ext uri="{BB962C8B-B14F-4D97-AF65-F5344CB8AC3E}">
        <p14:creationId xmlns:p14="http://schemas.microsoft.com/office/powerpoint/2010/main" val="3520801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2000" dirty="0"/>
              <a:t>GWG from Log Hourly Wage Regressions</a:t>
            </a:r>
          </a:p>
        </p:txBody>
      </p:sp>
      <p:sp>
        <p:nvSpPr>
          <p:cNvPr id="4" name="TextBox 3">
            <a:extLst>
              <a:ext uri="{FF2B5EF4-FFF2-40B4-BE49-F238E27FC236}">
                <a16:creationId xmlns:a16="http://schemas.microsoft.com/office/drawing/2014/main" id="{C2C11A8A-08C1-EDFE-99D6-B2284121F989}"/>
              </a:ext>
            </a:extLst>
          </p:cNvPr>
          <p:cNvSpPr txBox="1"/>
          <p:nvPr/>
        </p:nvSpPr>
        <p:spPr>
          <a:xfrm>
            <a:off x="646769" y="3821195"/>
            <a:ext cx="7848872" cy="2757871"/>
          </a:xfrm>
          <a:prstGeom prst="rect">
            <a:avLst/>
          </a:prstGeom>
          <a:noFill/>
        </p:spPr>
        <p:txBody>
          <a:bodyPr wrap="square" rtlCol="0">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OLS regression adjusted gaps are similar to raw gaps </a:t>
            </a:r>
            <a:r>
              <a:rPr lang="en-GB" sz="1800" dirty="0">
                <a:effectLst/>
                <a:latin typeface="Calibri" panose="020F0502020204030204" pitchFamily="34" charset="0"/>
                <a:ea typeface="Calibri" panose="020F0502020204030204" pitchFamily="34" charset="0"/>
                <a:cs typeface="Times New Roman" panose="02020603050405020304" pitchFamily="18" charset="0"/>
              </a:rPr>
              <a:t>until age 55 and later when the regression-adjusted estimates are larger than the raw gap.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Unweighted OLS r</a:t>
            </a:r>
            <a:r>
              <a:rPr lang="en-GB" sz="1800" dirty="0">
                <a:effectLst/>
                <a:latin typeface="Calibri" panose="020F0502020204030204" pitchFamily="34" charset="0"/>
                <a:ea typeface="Calibri" panose="020F0502020204030204" pitchFamily="34" charset="0"/>
                <a:cs typeface="Times New Roman" panose="02020603050405020304" pitchFamily="18" charset="0"/>
              </a:rPr>
              <a:t>egression adjusted gaps are larger than the OLS estimates with PSM weights entropy weights.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systematic difference in the size of the GWG as indicated by the matched difference in last slide and regression adjusted estimates here:  the matched difference is larger at ages 33, 42, and 50 whereas the OLS estimate is larger at ages 23 and 63</a:t>
            </a:r>
          </a:p>
        </p:txBody>
      </p:sp>
      <p:graphicFrame>
        <p:nvGraphicFramePr>
          <p:cNvPr id="3" name="Table 2">
            <a:extLst>
              <a:ext uri="{FF2B5EF4-FFF2-40B4-BE49-F238E27FC236}">
                <a16:creationId xmlns:a16="http://schemas.microsoft.com/office/drawing/2014/main" id="{8EFC18DF-54ED-677C-F200-BE36A8D0FB24}"/>
              </a:ext>
            </a:extLst>
          </p:cNvPr>
          <p:cNvGraphicFramePr>
            <a:graphicFrameLocks noGrp="1"/>
          </p:cNvGraphicFramePr>
          <p:nvPr>
            <p:extLst>
              <p:ext uri="{D42A27DB-BD31-4B8C-83A1-F6EECF244321}">
                <p14:modId xmlns:p14="http://schemas.microsoft.com/office/powerpoint/2010/main" val="2947964683"/>
              </p:ext>
            </p:extLst>
          </p:nvPr>
        </p:nvGraphicFramePr>
        <p:xfrm>
          <a:off x="273524" y="1196752"/>
          <a:ext cx="8762968" cy="2409123"/>
        </p:xfrm>
        <a:graphic>
          <a:graphicData uri="http://schemas.openxmlformats.org/drawingml/2006/table">
            <a:tbl>
              <a:tblPr firstRow="1" firstCol="1" bandRow="1">
                <a:tableStyleId>{5C22544A-7EE6-4342-B048-85BDC9FD1C3A}</a:tableStyleId>
              </a:tblPr>
              <a:tblGrid>
                <a:gridCol w="1095371">
                  <a:extLst>
                    <a:ext uri="{9D8B030D-6E8A-4147-A177-3AD203B41FA5}">
                      <a16:colId xmlns:a16="http://schemas.microsoft.com/office/drawing/2014/main" val="2076989606"/>
                    </a:ext>
                  </a:extLst>
                </a:gridCol>
                <a:gridCol w="1095371">
                  <a:extLst>
                    <a:ext uri="{9D8B030D-6E8A-4147-A177-3AD203B41FA5}">
                      <a16:colId xmlns:a16="http://schemas.microsoft.com/office/drawing/2014/main" val="1268560331"/>
                    </a:ext>
                  </a:extLst>
                </a:gridCol>
                <a:gridCol w="1095371">
                  <a:extLst>
                    <a:ext uri="{9D8B030D-6E8A-4147-A177-3AD203B41FA5}">
                      <a16:colId xmlns:a16="http://schemas.microsoft.com/office/drawing/2014/main" val="3702018253"/>
                    </a:ext>
                  </a:extLst>
                </a:gridCol>
                <a:gridCol w="1095371">
                  <a:extLst>
                    <a:ext uri="{9D8B030D-6E8A-4147-A177-3AD203B41FA5}">
                      <a16:colId xmlns:a16="http://schemas.microsoft.com/office/drawing/2014/main" val="2332507980"/>
                    </a:ext>
                  </a:extLst>
                </a:gridCol>
                <a:gridCol w="1095371">
                  <a:extLst>
                    <a:ext uri="{9D8B030D-6E8A-4147-A177-3AD203B41FA5}">
                      <a16:colId xmlns:a16="http://schemas.microsoft.com/office/drawing/2014/main" val="1099380742"/>
                    </a:ext>
                  </a:extLst>
                </a:gridCol>
                <a:gridCol w="1095371">
                  <a:extLst>
                    <a:ext uri="{9D8B030D-6E8A-4147-A177-3AD203B41FA5}">
                      <a16:colId xmlns:a16="http://schemas.microsoft.com/office/drawing/2014/main" val="1048646570"/>
                    </a:ext>
                  </a:extLst>
                </a:gridCol>
                <a:gridCol w="1095371">
                  <a:extLst>
                    <a:ext uri="{9D8B030D-6E8A-4147-A177-3AD203B41FA5}">
                      <a16:colId xmlns:a16="http://schemas.microsoft.com/office/drawing/2014/main" val="4220921887"/>
                    </a:ext>
                  </a:extLst>
                </a:gridCol>
                <a:gridCol w="1095371">
                  <a:extLst>
                    <a:ext uri="{9D8B030D-6E8A-4147-A177-3AD203B41FA5}">
                      <a16:colId xmlns:a16="http://schemas.microsoft.com/office/drawing/2014/main" val="2449001429"/>
                    </a:ext>
                  </a:extLst>
                </a:gridCol>
              </a:tblGrid>
              <a:tr h="270953">
                <a:tc>
                  <a:txBody>
                    <a:bodyPr/>
                    <a:lstStyle/>
                    <a:p>
                      <a:pPr>
                        <a:lnSpc>
                          <a:spcPct val="107000"/>
                        </a:lnSpc>
                        <a:spcAft>
                          <a:spcPts val="800"/>
                        </a:spcAft>
                      </a:pPr>
                      <a:r>
                        <a:rPr lang="en-GB" sz="1400" dirty="0">
                          <a:effectLst/>
                        </a:rPr>
                        <a:t>Age: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06947194"/>
                  </a:ext>
                </a:extLst>
              </a:tr>
              <a:tr h="270953">
                <a:tc>
                  <a:txBody>
                    <a:bodyPr/>
                    <a:lstStyle/>
                    <a:p>
                      <a:pPr>
                        <a:lnSpc>
                          <a:spcPct val="107000"/>
                        </a:lnSpc>
                        <a:spcAft>
                          <a:spcPts val="800"/>
                        </a:spcAft>
                      </a:pPr>
                      <a:r>
                        <a:rPr lang="en-GB" sz="1400" dirty="0">
                          <a:effectLst/>
                        </a:rPr>
                        <a:t>Raw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-.168 (21.41)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-.367 (25.91)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-.446 (25.38)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-.355 (21.81)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-.337 (17.35)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-.279 (10.89)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-.278 (11.08)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45727464"/>
                  </a:ext>
                </a:extLst>
              </a:tr>
              <a:tr h="270953">
                <a:tc>
                  <a:txBody>
                    <a:bodyPr/>
                    <a:lstStyle/>
                    <a:p>
                      <a:pPr>
                        <a:lnSpc>
                          <a:spcPct val="107000"/>
                        </a:lnSpc>
                        <a:spcAft>
                          <a:spcPts val="800"/>
                        </a:spcAft>
                      </a:pPr>
                      <a:r>
                        <a:rPr lang="en-GB" sz="1400" dirty="0">
                          <a:effectLst/>
                        </a:rPr>
                        <a:t>OLS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-.176 (17.37)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-.350 (19.91)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-.438 (19.79)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-.352 (17.49)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-.375 (15.25)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-.331 (10.27)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-.332 (10.52)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86710849"/>
                  </a:ext>
                </a:extLst>
              </a:tr>
              <a:tr h="395285">
                <a:tc>
                  <a:txBody>
                    <a:bodyPr/>
                    <a:lstStyle/>
                    <a:p>
                      <a:pPr>
                        <a:lnSpc>
                          <a:spcPct val="107000"/>
                        </a:lnSpc>
                        <a:spcAft>
                          <a:spcPts val="800"/>
                        </a:spcAft>
                      </a:pPr>
                      <a:r>
                        <a:rPr lang="en-GB" sz="1400" dirty="0">
                          <a:effectLst/>
                        </a:rPr>
                        <a:t>OLS with PSM weights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-.150 (10.58)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-.343 (14.59)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-.457 (12.86)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-.356 (12.77)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-.348 (10.54)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-.336 (7.98)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-.308 (7.38)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09864834"/>
                  </a:ext>
                </a:extLst>
              </a:tr>
              <a:tr h="592056">
                <a:tc>
                  <a:txBody>
                    <a:bodyPr/>
                    <a:lstStyle/>
                    <a:p>
                      <a:pPr>
                        <a:lnSpc>
                          <a:spcPct val="107000"/>
                        </a:lnSpc>
                        <a:spcAft>
                          <a:spcPts val="800"/>
                        </a:spcAft>
                      </a:pPr>
                      <a:r>
                        <a:rPr lang="en-GB" sz="1400">
                          <a:effectLst/>
                        </a:rPr>
                        <a:t>OLS with entropy weights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-.162 (11.57)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-.342 (15.03)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-.460 (13.37)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-.340 (12.91)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-.372 (10.46)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-.325 (6.98)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-.293 (6.56)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94157169"/>
                  </a:ext>
                </a:extLst>
              </a:tr>
              <a:tr h="270953">
                <a:tc>
                  <a:txBody>
                    <a:bodyPr/>
                    <a:lstStyle/>
                    <a:p>
                      <a:pPr>
                        <a:lnSpc>
                          <a:spcPct val="107000"/>
                        </a:lnSpc>
                        <a:spcAft>
                          <a:spcPts val="800"/>
                        </a:spcAft>
                      </a:pPr>
                      <a:r>
                        <a:rPr lang="en-GB" sz="1400">
                          <a:effectLst/>
                        </a:rPr>
                        <a:t>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8011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6881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7175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6031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4992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6347711"/>
                  </a:ext>
                </a:extLst>
              </a:tr>
            </a:tbl>
          </a:graphicData>
        </a:graphic>
      </p:graphicFrame>
    </p:spTree>
    <p:extLst>
      <p:ext uri="{BB962C8B-B14F-4D97-AF65-F5344CB8AC3E}">
        <p14:creationId xmlns:p14="http://schemas.microsoft.com/office/powerpoint/2010/main" val="2486938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DB82D104-C993-5AED-CFEF-4E9C13A94D94}"/>
              </a:ext>
            </a:extLst>
          </p:cNvPr>
          <p:cNvGraphicFramePr>
            <a:graphicFrameLocks/>
          </p:cNvGraphicFramePr>
          <p:nvPr>
            <p:extLst>
              <p:ext uri="{D42A27DB-BD31-4B8C-83A1-F6EECF244321}">
                <p14:modId xmlns:p14="http://schemas.microsoft.com/office/powerpoint/2010/main" val="2069979500"/>
              </p:ext>
            </p:extLst>
          </p:nvPr>
        </p:nvGraphicFramePr>
        <p:xfrm>
          <a:off x="287524" y="404664"/>
          <a:ext cx="8676964" cy="6264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423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Summary</a:t>
            </a:r>
          </a:p>
        </p:txBody>
      </p:sp>
      <p:sp>
        <p:nvSpPr>
          <p:cNvPr id="2" name="Rectangle 1">
            <a:extLst>
              <a:ext uri="{FF2B5EF4-FFF2-40B4-BE49-F238E27FC236}">
                <a16:creationId xmlns:a16="http://schemas.microsoft.com/office/drawing/2014/main" id="{924FE4BA-EE73-42EC-AF5C-BBCD1DC0B566}"/>
              </a:ext>
            </a:extLst>
          </p:cNvPr>
          <p:cNvSpPr/>
          <p:nvPr/>
        </p:nvSpPr>
        <p:spPr>
          <a:xfrm>
            <a:off x="971600" y="1268760"/>
            <a:ext cx="7560840" cy="4547463"/>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Large raw GWG rising until 40s then falls but remains sizeable to age 63</a:t>
            </a:r>
          </a:p>
          <a:p>
            <a:pPr marL="342900" lvl="0" indent="-342900">
              <a:lnSpc>
                <a:spcPct val="107000"/>
              </a:lnSpc>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 contrast to findings in the literature in which the regression-adjusted GWG is considerably smaller than the raw gap, differences in log hourly mean earnings between men and women are of roughly similar size and, in some cases, wider than raw gaps conditioning on pre-</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1800" dirty="0">
                <a:effectLst/>
                <a:latin typeface="Calibri" panose="020F0502020204030204" pitchFamily="34" charset="0"/>
                <a:ea typeface="Calibri" panose="020F0502020204030204" pitchFamily="34" charset="0"/>
                <a:cs typeface="Times New Roman" panose="02020603050405020304" pitchFamily="18" charset="0"/>
              </a:rPr>
              <a:t> market variables.  </a:t>
            </a:r>
          </a:p>
          <a:p>
            <a:pPr marL="342900" lvl="0" indent="-342900">
              <a:lnSpc>
                <a:spcPct val="107000"/>
              </a:lnSpc>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is the case whether we use matching or linear estimation techniques.</a:t>
            </a:r>
          </a:p>
          <a:p>
            <a:pPr marL="342900" lvl="0" indent="-342900">
              <a:lnSpc>
                <a:spcPct val="107000"/>
              </a:lnSpc>
              <a:spcAft>
                <a:spcPts val="800"/>
              </a:spcAf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However, the PSM estimated GWG is above the raw gap when cohort members are in their 40s, 50s and 60s.  </a:t>
            </a:r>
          </a:p>
          <a:p>
            <a:pPr marL="342900" lvl="0" indent="-342900">
              <a:lnSpc>
                <a:spcPct val="107000"/>
              </a:lnSpc>
              <a:spcAft>
                <a:spcPts val="800"/>
              </a:spcAf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implication is that women have pre-labour market traits which increase their earnings later in life relative to men.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Better maths and reading scores; fewer behavioural problems.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But also very different occupational expectations</a:t>
            </a:r>
          </a:p>
        </p:txBody>
      </p:sp>
    </p:spTree>
    <p:extLst>
      <p:ext uri="{BB962C8B-B14F-4D97-AF65-F5344CB8AC3E}">
        <p14:creationId xmlns:p14="http://schemas.microsoft.com/office/powerpoint/2010/main" val="2657390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What Next?</a:t>
            </a:r>
          </a:p>
        </p:txBody>
      </p:sp>
      <p:sp>
        <p:nvSpPr>
          <p:cNvPr id="2" name="Rectangle 1">
            <a:extLst>
              <a:ext uri="{FF2B5EF4-FFF2-40B4-BE49-F238E27FC236}">
                <a16:creationId xmlns:a16="http://schemas.microsoft.com/office/drawing/2014/main" id="{924FE4BA-EE73-42EC-AF5C-BBCD1DC0B566}"/>
              </a:ext>
            </a:extLst>
          </p:cNvPr>
          <p:cNvSpPr/>
          <p:nvPr/>
        </p:nvSpPr>
        <p:spPr>
          <a:xfrm>
            <a:off x="827584" y="980728"/>
            <a:ext cx="7632848" cy="5356787"/>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Specification for </a:t>
            </a:r>
            <a:r>
              <a:rPr lang="en-GB" dirty="0" err="1">
                <a:latin typeface="Calibri" panose="020F0502020204030204" pitchFamily="34" charset="0"/>
                <a:ea typeface="Calibri" panose="020F0502020204030204" pitchFamily="34" charset="0"/>
                <a:cs typeface="Times New Roman" panose="02020603050405020304" pitchFamily="18" charset="0"/>
              </a:rPr>
              <a:t>probit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Have we got the right covariates? Dangers of matching on irrelevant variables (</a:t>
            </a:r>
            <a:r>
              <a:rPr lang="en-GB" dirty="0">
                <a:latin typeface="Calibri" panose="020F0502020204030204" pitchFamily="34" charset="0"/>
                <a:ea typeface="Calibri" panose="020F0502020204030204" pitchFamily="34" charset="0"/>
                <a:cs typeface="Times New Roman" panose="02020603050405020304" pitchFamily="18" charset="0"/>
                <a:hlinkClick r:id="rId3"/>
              </a:rPr>
              <a:t>King and Nielsen, 2019</a:t>
            </a:r>
            <a:r>
              <a:rPr lang="en-GB" dirty="0">
                <a:latin typeface="Calibri" panose="020F0502020204030204" pitchFamily="34" charset="0"/>
                <a:ea typeface="Calibri" panose="020F0502020204030204" pitchFamily="34" charset="0"/>
                <a:cs typeface="Times New Roman" panose="02020603050405020304" pitchFamily="18" charset="0"/>
              </a:rPr>
              <a: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More flexible specification?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Whether to ‘hard match’ on occupational expectations?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Alternative matching estimators (as per </a:t>
            </a:r>
            <a:r>
              <a:rPr lang="en-GB" dirty="0">
                <a:latin typeface="Calibri" panose="020F0502020204030204" pitchFamily="34" charset="0"/>
                <a:ea typeface="Calibri" panose="020F0502020204030204" pitchFamily="34" charset="0"/>
                <a:cs typeface="Times New Roman" panose="02020603050405020304" pitchFamily="18" charset="0"/>
                <a:hlinkClick r:id="rId4"/>
              </a:rPr>
              <a:t>Froelich, 2007</a:t>
            </a:r>
            <a:r>
              <a:rPr lang="en-GB" dirty="0">
                <a:latin typeface="Calibri" panose="020F0502020204030204" pitchFamily="34" charset="0"/>
                <a:ea typeface="Calibri" panose="020F0502020204030204" pitchFamily="34" charset="0"/>
                <a:cs typeface="Times New Roman" panose="02020603050405020304" pitchFamily="18" charset="0"/>
              </a:rPr>
              <a: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NN, kernel; combine exact matching with PSM; entropy balancing</a:t>
            </a:r>
          </a:p>
          <a:p>
            <a:pPr marL="34290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Tackline participation decision</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Likely under-estimating GWG if negative selection into employment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Bringing in the zeros results in a much larger GWG</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Using matching estimates to impute earnings to non-participants (as per </a:t>
            </a:r>
            <a:r>
              <a:rPr lang="en-GB" dirty="0">
                <a:latin typeface="Calibri" panose="020F0502020204030204" pitchFamily="34" charset="0"/>
                <a:ea typeface="Calibri" panose="020F0502020204030204" pitchFamily="34" charset="0"/>
                <a:cs typeface="Times New Roman" panose="02020603050405020304" pitchFamily="18" charset="0"/>
                <a:hlinkClick r:id="rId5"/>
              </a:rPr>
              <a:t>Bryson et al. 2020</a:t>
            </a:r>
            <a:r>
              <a:rPr lang="en-GB" dirty="0">
                <a:latin typeface="Calibri" panose="020F0502020204030204" pitchFamily="34" charset="0"/>
                <a:ea typeface="Calibri" panose="020F0502020204030204" pitchFamily="34" charset="0"/>
                <a:cs typeface="Times New Roman" panose="02020603050405020304" pitchFamily="18" charset="0"/>
              </a:rPr>
              <a: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Is this the right thing to do?</a:t>
            </a:r>
          </a:p>
          <a:p>
            <a:pPr marL="34290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Attrition</a:t>
            </a:r>
          </a:p>
        </p:txBody>
      </p:sp>
    </p:spTree>
    <p:extLst>
      <p:ext uri="{BB962C8B-B14F-4D97-AF65-F5344CB8AC3E}">
        <p14:creationId xmlns:p14="http://schemas.microsoft.com/office/powerpoint/2010/main" val="247282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15888"/>
            <a:ext cx="8229600" cy="615949"/>
          </a:xfrm>
        </p:spPr>
        <p:txBody>
          <a:bodyPr/>
          <a:lstStyle/>
          <a:p>
            <a:r>
              <a:rPr lang="en-GB" altLang="en-US" dirty="0"/>
              <a:t>Project Overview</a:t>
            </a:r>
          </a:p>
        </p:txBody>
      </p:sp>
      <p:sp>
        <p:nvSpPr>
          <p:cNvPr id="3" name="Content Placeholder 2"/>
          <p:cNvSpPr>
            <a:spLocks noGrp="1"/>
          </p:cNvSpPr>
          <p:nvPr>
            <p:ph idx="1"/>
          </p:nvPr>
        </p:nvSpPr>
        <p:spPr>
          <a:xfrm>
            <a:off x="323528" y="1340768"/>
            <a:ext cx="8712968" cy="4896544"/>
          </a:xfrm>
        </p:spPr>
        <p:txBody>
          <a:bodyPr/>
          <a:lstStyle/>
          <a:p>
            <a:pPr>
              <a:buFont typeface="Arial" panose="020B0604020202020204" pitchFamily="34" charset="0"/>
              <a:buChar char="•"/>
              <a:defRPr/>
            </a:pPr>
            <a:r>
              <a:rPr lang="en-GB" sz="2400" dirty="0"/>
              <a:t>Part of an ESRC funded project examining the GWG over the life course using birth cohort data</a:t>
            </a:r>
            <a:endParaRPr lang="en-GB" sz="2000" dirty="0"/>
          </a:p>
          <a:p>
            <a:pPr>
              <a:buFont typeface="Arial" panose="020B0604020202020204" pitchFamily="34" charset="0"/>
              <a:buChar char="•"/>
              <a:defRPr/>
            </a:pPr>
            <a:r>
              <a:rPr lang="en-GB" sz="2400" dirty="0"/>
              <a:t>The UCL team:</a:t>
            </a:r>
          </a:p>
          <a:p>
            <a:pPr lvl="1">
              <a:buFont typeface="Arial" panose="020B0604020202020204" pitchFamily="34" charset="0"/>
              <a:buChar char="•"/>
              <a:defRPr/>
            </a:pPr>
            <a:r>
              <a:rPr lang="en-GB" sz="1800" dirty="0"/>
              <a:t>Alex Bryson (PI)</a:t>
            </a:r>
          </a:p>
          <a:p>
            <a:pPr lvl="1">
              <a:buFont typeface="Arial" panose="020B0604020202020204" pitchFamily="34" charset="0"/>
              <a:buChar char="•"/>
              <a:defRPr/>
            </a:pPr>
            <a:r>
              <a:rPr lang="en-GB" sz="1800" dirty="0"/>
              <a:t>Heather Joshi (co-investigator)</a:t>
            </a:r>
          </a:p>
          <a:p>
            <a:pPr lvl="1">
              <a:buFont typeface="Arial" panose="020B0604020202020204" pitchFamily="34" charset="0"/>
              <a:buChar char="•"/>
              <a:defRPr/>
            </a:pPr>
            <a:r>
              <a:rPr lang="en-GB" sz="1800" dirty="0"/>
              <a:t>David Wilkinson (co-investigator)</a:t>
            </a:r>
          </a:p>
          <a:p>
            <a:pPr lvl="1">
              <a:buFont typeface="Arial" panose="020B0604020202020204" pitchFamily="34" charset="0"/>
              <a:buChar char="•"/>
              <a:defRPr/>
            </a:pPr>
            <a:r>
              <a:rPr lang="en-GB" sz="1800" dirty="0"/>
              <a:t>Francesca Foliano (Research Fellow)</a:t>
            </a:r>
          </a:p>
          <a:p>
            <a:pPr lvl="1">
              <a:buFont typeface="Arial" panose="020B0604020202020204" pitchFamily="34" charset="0"/>
              <a:buChar char="•"/>
              <a:defRPr/>
            </a:pPr>
            <a:r>
              <a:rPr lang="en-GB" sz="1800" dirty="0"/>
              <a:t>Bozena </a:t>
            </a:r>
            <a:r>
              <a:rPr lang="pl-PL" sz="1800" dirty="0"/>
              <a:t>Wielgoszewska</a:t>
            </a:r>
            <a:r>
              <a:rPr lang="en-GB" sz="1800" dirty="0"/>
              <a:t> (Research Fellow)</a:t>
            </a:r>
          </a:p>
          <a:p>
            <a:pPr>
              <a:buFont typeface="Arial" panose="020B0604020202020204" pitchFamily="34" charset="0"/>
              <a:buChar char="•"/>
              <a:defRPr/>
            </a:pPr>
            <a:r>
              <a:rPr lang="en-GB" sz="2200" dirty="0"/>
              <a:t>All information on the project can be found here: </a:t>
            </a:r>
            <a:r>
              <a:rPr lang="en-GB" sz="2400" dirty="0">
                <a:hlinkClick r:id="rId3"/>
              </a:rPr>
              <a:t>https://www.ucl.ac.uk/ioe/departments-and-centres/departments/social-science/gender-wage-gap-evidence-cohort-studies</a:t>
            </a:r>
            <a:endParaRPr lang="en-GB"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Motivation</a:t>
            </a:r>
          </a:p>
        </p:txBody>
      </p:sp>
      <p:sp>
        <p:nvSpPr>
          <p:cNvPr id="2" name="Rectangle 1">
            <a:extLst>
              <a:ext uri="{FF2B5EF4-FFF2-40B4-BE49-F238E27FC236}">
                <a16:creationId xmlns:a16="http://schemas.microsoft.com/office/drawing/2014/main" id="{924FE4BA-EE73-42EC-AF5C-BBCD1DC0B566}"/>
              </a:ext>
            </a:extLst>
          </p:cNvPr>
          <p:cNvSpPr/>
          <p:nvPr/>
        </p:nvSpPr>
        <p:spPr>
          <a:xfrm>
            <a:off x="790785" y="1055145"/>
            <a:ext cx="7560840" cy="4747710"/>
          </a:xfrm>
          <a:prstGeom prst="rect">
            <a:avLst/>
          </a:prstGeom>
        </p:spPr>
        <p:txBody>
          <a:bodyPr wrap="square">
            <a:spAutoFit/>
          </a:bodyPr>
          <a:lstStyle/>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Drawbacks in parametric estimation of the gender wage gap (GWG)</a:t>
            </a:r>
          </a:p>
          <a:p>
            <a:pPr marL="742950" lvl="1" indent="-28575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Failure to compare ‘like’ men and women</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Common to condition on potentially endogenous variables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Biases ‘true’ estimates of the GWG</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Data from the </a:t>
            </a:r>
            <a:r>
              <a:rPr lang="en-GB" sz="2000" dirty="0">
                <a:latin typeface="Calibri" panose="020F0502020204030204" pitchFamily="34" charset="0"/>
                <a:ea typeface="Calibri" panose="020F0502020204030204" pitchFamily="34" charset="0"/>
                <a:cs typeface="Times New Roman" panose="02020603050405020304" pitchFamily="18" charset="0"/>
                <a:hlinkClick r:id="rId3"/>
              </a:rPr>
              <a:t>National Child Development Survey (NCDS) </a:t>
            </a:r>
            <a:r>
              <a:rPr lang="en-GB" sz="2000" dirty="0">
                <a:latin typeface="Calibri" panose="020F0502020204030204" pitchFamily="34" charset="0"/>
                <a:ea typeface="Calibri" panose="020F0502020204030204" pitchFamily="34" charset="0"/>
                <a:cs typeface="Times New Roman" panose="02020603050405020304" pitchFamily="18" charset="0"/>
              </a:rPr>
              <a:t>provide good basis for tackling these issues: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Match men and women on a rich set of variables liable to impact wage formation over the life cycle which might conceivably differ by gender</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Measured pre-labour market entry and thus less liable to be endogenous with respect to wage formation</a:t>
            </a:r>
          </a:p>
          <a:p>
            <a:pPr marL="1257300" lvl="2"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Birth, 7, 11 and 16 years collected prospectively</a:t>
            </a:r>
          </a:p>
        </p:txBody>
      </p:sp>
    </p:spTree>
    <p:extLst>
      <p:ext uri="{BB962C8B-B14F-4D97-AF65-F5344CB8AC3E}">
        <p14:creationId xmlns:p14="http://schemas.microsoft.com/office/powerpoint/2010/main" val="62563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Preview of Results</a:t>
            </a:r>
          </a:p>
        </p:txBody>
      </p:sp>
      <p:sp>
        <p:nvSpPr>
          <p:cNvPr id="2" name="Rectangle 1">
            <a:extLst>
              <a:ext uri="{FF2B5EF4-FFF2-40B4-BE49-F238E27FC236}">
                <a16:creationId xmlns:a16="http://schemas.microsoft.com/office/drawing/2014/main" id="{924FE4BA-EE73-42EC-AF5C-BBCD1DC0B566}"/>
              </a:ext>
            </a:extLst>
          </p:cNvPr>
          <p:cNvSpPr/>
          <p:nvPr/>
        </p:nvSpPr>
        <p:spPr>
          <a:xfrm>
            <a:off x="971600" y="980728"/>
            <a:ext cx="7560840" cy="5406352"/>
          </a:xfrm>
          <a:prstGeom prst="rect">
            <a:avLst/>
          </a:prstGeom>
        </p:spPr>
        <p:txBody>
          <a:bodyPr wrap="square">
            <a:spAutoFit/>
          </a:bodyPr>
          <a:lstStyle/>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Large raw GWG rising until 40s then falls but remains sizeable to age 63</a:t>
            </a:r>
          </a:p>
          <a:p>
            <a:pPr marL="342900" lvl="0" indent="-342900">
              <a:lnSpc>
                <a:spcPct val="107000"/>
              </a:lnSpc>
              <a:spcAft>
                <a:spcPts val="800"/>
              </a:spcAft>
              <a:buAutoNum type="arabicPeriod"/>
            </a:pPr>
            <a:r>
              <a:rPr lang="en-US" sz="2000" dirty="0">
                <a:latin typeface="Calibri" panose="020F0502020204030204" pitchFamily="34" charset="0"/>
                <a:ea typeface="Calibri" panose="020F0502020204030204" pitchFamily="34" charset="0"/>
                <a:cs typeface="Times New Roman" panose="02020603050405020304" pitchFamily="18" charset="0"/>
              </a:rPr>
              <a:t>The regression-adjusted GWG is similar to, or larger, than the raw gap when conditioning on pre-</a:t>
            </a:r>
            <a:r>
              <a:rPr lang="en-US" sz="2000" dirty="0" err="1">
                <a:latin typeface="Calibri" panose="020F0502020204030204" pitchFamily="34" charset="0"/>
                <a:ea typeface="Calibri" panose="020F0502020204030204" pitchFamily="34" charset="0"/>
                <a:cs typeface="Times New Roman" panose="02020603050405020304" pitchFamily="18" charset="0"/>
              </a:rPr>
              <a:t>labour</a:t>
            </a:r>
            <a:r>
              <a:rPr lang="en-US" sz="2000" dirty="0">
                <a:latin typeface="Calibri" panose="020F0502020204030204" pitchFamily="34" charset="0"/>
                <a:ea typeface="Calibri" panose="020F0502020204030204" pitchFamily="34" charset="0"/>
                <a:cs typeface="Times New Roman" panose="02020603050405020304" pitchFamily="18" charset="0"/>
              </a:rPr>
              <a:t> market variables.</a:t>
            </a:r>
          </a:p>
          <a:p>
            <a:pPr marL="342900" lvl="0" indent="-342900">
              <a:lnSpc>
                <a:spcPct val="107000"/>
              </a:lnSpc>
              <a:spcAft>
                <a:spcPts val="800"/>
              </a:spcAft>
              <a:buAutoNum type="arabicPeriod"/>
            </a:pPr>
            <a:r>
              <a:rPr lang="en-US" sz="2000" dirty="0">
                <a:latin typeface="Calibri" panose="020F0502020204030204" pitchFamily="34" charset="0"/>
                <a:ea typeface="Calibri" panose="020F0502020204030204" pitchFamily="34" charset="0"/>
                <a:cs typeface="Times New Roman" panose="02020603050405020304" pitchFamily="18" charset="0"/>
              </a:rPr>
              <a:t>This </a:t>
            </a:r>
            <a:r>
              <a:rPr lang="en-US" sz="2000" dirty="0">
                <a:effectLst/>
                <a:latin typeface="Calibri" panose="020F0502020204030204" pitchFamily="34" charset="0"/>
                <a:ea typeface="Calibri" panose="020F0502020204030204" pitchFamily="34" charset="0"/>
                <a:cs typeface="Times New Roman" panose="02020603050405020304" pitchFamily="18" charset="0"/>
              </a:rPr>
              <a:t>contrasts to findings in the literature in which the regression-adjusted GWG is usually much smaller than the raw gap</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This is the case whether we use matching or linear estimation techniques.</a:t>
            </a:r>
          </a:p>
          <a:p>
            <a:pPr marL="342900" lvl="0" indent="-342900">
              <a:lnSpc>
                <a:spcPct val="107000"/>
              </a:lnSpc>
              <a:spcAft>
                <a:spcPts val="800"/>
              </a:spcAft>
              <a:buAutoNum type="arabicPeriod"/>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PSM estimated GWG is above the raw gap when cohort members are in their 40s, 50s and 60s.  </a:t>
            </a:r>
          </a:p>
          <a:p>
            <a:pPr marL="342900" lvl="0" indent="-342900">
              <a:lnSpc>
                <a:spcPct val="107000"/>
              </a:lnSpc>
              <a:spcAft>
                <a:spcPts val="800"/>
              </a:spcAft>
              <a:buAutoNum type="arabicPeriod"/>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implication is that women have pre-labour market traits which increase their earnings later in life relative to men.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Better maths and reading scores, fewer behavioural problems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But also very different occupational expectations</a:t>
            </a:r>
          </a:p>
        </p:txBody>
      </p:sp>
    </p:spTree>
    <p:extLst>
      <p:ext uri="{BB962C8B-B14F-4D97-AF65-F5344CB8AC3E}">
        <p14:creationId xmlns:p14="http://schemas.microsoft.com/office/powerpoint/2010/main" val="84593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Previous Literature</a:t>
            </a:r>
          </a:p>
        </p:txBody>
      </p:sp>
      <p:sp>
        <p:nvSpPr>
          <p:cNvPr id="2" name="Rectangle 1">
            <a:extLst>
              <a:ext uri="{FF2B5EF4-FFF2-40B4-BE49-F238E27FC236}">
                <a16:creationId xmlns:a16="http://schemas.microsoft.com/office/drawing/2014/main" id="{924FE4BA-EE73-42EC-AF5C-BBCD1DC0B566}"/>
              </a:ext>
            </a:extLst>
          </p:cNvPr>
          <p:cNvSpPr/>
          <p:nvPr/>
        </p:nvSpPr>
        <p:spPr>
          <a:xfrm>
            <a:off x="755576" y="908720"/>
            <a:ext cx="7776864" cy="5179623"/>
          </a:xfrm>
          <a:prstGeom prst="rect">
            <a:avLst/>
          </a:prstGeom>
        </p:spPr>
        <p:txBody>
          <a:bodyPr wrap="square">
            <a:spAutoFit/>
          </a:bodyPr>
          <a:lstStyle/>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Studies indicate inverted u-shape in the GWG over the life course</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Small in early years, widening in 30s/40s, narrowing thereafter</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Falls across cohorts</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Raw gap tends to close by (roughly) one half when condition on other variables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Depends somewhat on data set and conditioning variables</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Frequently treats education and fertility decisions as exogenous when, in fact, might be endogenous and partials out some of GWG</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Same could be said of job traits</a:t>
            </a:r>
          </a:p>
          <a:p>
            <a:pPr marL="342900" indent="-342900">
              <a:lnSpc>
                <a:spcPct val="107000"/>
              </a:lnSpc>
              <a:spcAft>
                <a:spcPts val="800"/>
              </a:spcAft>
              <a:buFont typeface="+mj-l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Some exceptions using structural estimation in an effort to tackle endogenous decision-making</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hlinkClick r:id="rId3"/>
              </a:rPr>
              <a:t>Adda, Dustmann and Stevens 2017 “The Career Costs of Children”, Journal of Political Economy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8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Value of Matching Estimators</a:t>
            </a:r>
          </a:p>
        </p:txBody>
      </p:sp>
      <p:sp>
        <p:nvSpPr>
          <p:cNvPr id="2" name="Rectangle 1">
            <a:extLst>
              <a:ext uri="{FF2B5EF4-FFF2-40B4-BE49-F238E27FC236}">
                <a16:creationId xmlns:a16="http://schemas.microsoft.com/office/drawing/2014/main" id="{924FE4BA-EE73-42EC-AF5C-BBCD1DC0B566}"/>
              </a:ext>
            </a:extLst>
          </p:cNvPr>
          <p:cNvSpPr/>
          <p:nvPr/>
        </p:nvSpPr>
        <p:spPr>
          <a:xfrm>
            <a:off x="899592" y="1484784"/>
            <a:ext cx="7560840" cy="4213205"/>
          </a:xfrm>
          <a:prstGeom prst="rect">
            <a:avLst/>
          </a:prstGeom>
        </p:spPr>
        <p:txBody>
          <a:bodyPr wrap="square">
            <a:spAutoFit/>
          </a:bodyPr>
          <a:lstStyle/>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Linear estimation (and decompositions based on them) rely on assumptions regarding functional form</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If ignore common support might be comparing wages of women and men who are not reasonable comparators</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Matching may make a substantive difference to the estimation of the GWG (</a:t>
            </a:r>
            <a:r>
              <a:rPr lang="en-GB" sz="2000" dirty="0">
                <a:latin typeface="Calibri" panose="020F0502020204030204" pitchFamily="34" charset="0"/>
                <a:ea typeface="Calibri" panose="020F0502020204030204" pitchFamily="34" charset="0"/>
                <a:cs typeface="Times New Roman" panose="02020603050405020304" pitchFamily="18" charset="0"/>
                <a:hlinkClick r:id="rId3"/>
              </a:rPr>
              <a:t>Nopo, 2008</a:t>
            </a:r>
            <a:r>
              <a:rPr lang="en-GB" sz="2000" dirty="0">
                <a:latin typeface="Calibri" panose="020F0502020204030204" pitchFamily="34" charset="0"/>
                <a:ea typeface="Calibri" panose="020F0502020204030204" pitchFamily="34" charset="0"/>
                <a:cs typeface="Times New Roman" panose="02020603050405020304" pitchFamily="18" charset="0"/>
              </a:rPr>
              <a:t>)</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hlinkClick r:id="rId4"/>
              </a:rPr>
              <a:t>Strittmatter and Wunsch (2021) </a:t>
            </a:r>
            <a:r>
              <a:rPr lang="en-GB" sz="2000" dirty="0">
                <a:latin typeface="Calibri" panose="020F0502020204030204" pitchFamily="34" charset="0"/>
                <a:ea typeface="Calibri" panose="020F0502020204030204" pitchFamily="34" charset="0"/>
                <a:cs typeface="Times New Roman" panose="02020603050405020304" pitchFamily="18" charset="0"/>
              </a:rPr>
              <a:t>explain more of GWG when estimated with PSM</a:t>
            </a:r>
          </a:p>
          <a:p>
            <a:pPr marL="1257300" lvl="2"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Substantial common support issue in their data</a:t>
            </a:r>
          </a:p>
          <a:p>
            <a:pPr marL="1257300" lvl="2"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Combine exact matching on key wage determinants with PSM (radius) matching</a:t>
            </a:r>
          </a:p>
        </p:txBody>
      </p:sp>
    </p:spTree>
    <p:extLst>
      <p:ext uri="{BB962C8B-B14F-4D97-AF65-F5344CB8AC3E}">
        <p14:creationId xmlns:p14="http://schemas.microsoft.com/office/powerpoint/2010/main" val="1824405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E9EA090-88CF-4C92-BFAA-CA16FDF66D9A}"/>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BF5B2F8-21B7-4A41-A673-F47566006BCF}"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15714" name="Rectangle 2">
            <a:extLst>
              <a:ext uri="{FF2B5EF4-FFF2-40B4-BE49-F238E27FC236}">
                <a16:creationId xmlns:a16="http://schemas.microsoft.com/office/drawing/2014/main" id="{888619D8-3718-48E8-ACCE-4BD83CB4443A}"/>
              </a:ext>
            </a:extLst>
          </p:cNvPr>
          <p:cNvSpPr>
            <a:spLocks noGrp="1" noChangeArrowheads="1"/>
          </p:cNvSpPr>
          <p:nvPr>
            <p:ph type="title"/>
          </p:nvPr>
        </p:nvSpPr>
        <p:spPr>
          <a:xfrm>
            <a:off x="685800" y="152400"/>
            <a:ext cx="7772400" cy="457200"/>
          </a:xfrm>
        </p:spPr>
        <p:txBody>
          <a:bodyPr/>
          <a:lstStyle/>
          <a:p>
            <a:r>
              <a:rPr kumimoji="0" lang="en-GB" altLang="en-US" sz="3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PSM v OLS</a:t>
            </a:r>
            <a:endParaRPr lang="en-US" altLang="en-US" dirty="0">
              <a:latin typeface="Calibri" panose="020F0502020204030204" pitchFamily="34" charset="0"/>
              <a:cs typeface="Calibri" panose="020F0502020204030204" pitchFamily="34" charset="0"/>
            </a:endParaRPr>
          </a:p>
        </p:txBody>
      </p:sp>
      <p:sp>
        <p:nvSpPr>
          <p:cNvPr id="115715" name="Rectangle 3">
            <a:extLst>
              <a:ext uri="{FF2B5EF4-FFF2-40B4-BE49-F238E27FC236}">
                <a16:creationId xmlns:a16="http://schemas.microsoft.com/office/drawing/2014/main" id="{94B3A41E-A28A-4C81-A4BD-625872E5299E}"/>
              </a:ext>
            </a:extLst>
          </p:cNvPr>
          <p:cNvSpPr>
            <a:spLocks noGrp="1" noChangeArrowheads="1"/>
          </p:cNvSpPr>
          <p:nvPr>
            <p:ph type="body" idx="1"/>
          </p:nvPr>
        </p:nvSpPr>
        <p:spPr>
          <a:xfrm>
            <a:off x="685800" y="685800"/>
            <a:ext cx="7696200" cy="5562600"/>
          </a:xfrm>
        </p:spPr>
        <p:txBody>
          <a:bodyPr/>
          <a:lstStyle/>
          <a:p>
            <a:endParaRPr lang="en-US" altLang="en-US" sz="1800" dirty="0">
              <a:latin typeface="Calibri" panose="020F0502020204030204" pitchFamily="34" charset="0"/>
              <a:cs typeface="Calibri" panose="020F0502020204030204" pitchFamily="34" charset="0"/>
            </a:endParaRPr>
          </a:p>
          <a:p>
            <a:pPr>
              <a:buFont typeface="+mj-lt"/>
              <a:buAutoNum type="arabicPeriod"/>
            </a:pPr>
            <a:r>
              <a:rPr lang="en-US" altLang="en-US" sz="2000" dirty="0">
                <a:latin typeface="Calibri" panose="020F0502020204030204" pitchFamily="34" charset="0"/>
                <a:cs typeface="Calibri" panose="020F0502020204030204" pitchFamily="34" charset="0"/>
              </a:rPr>
              <a:t>Both assume relevant differences between treated and non-treated are captured by their observed data (conditional independence assumption)</a:t>
            </a:r>
          </a:p>
          <a:p>
            <a:pPr lvl="1">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violated if analysis does not incorporate all factors affecting participation and outcome of interest</a:t>
            </a:r>
          </a:p>
          <a:p>
            <a:pPr lvl="1">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the assumption is not testable</a:t>
            </a:r>
          </a:p>
          <a:p>
            <a:pPr>
              <a:buFont typeface="+mj-lt"/>
              <a:buAutoNum type="arabicPeriod"/>
            </a:pPr>
            <a:r>
              <a:rPr lang="en-US" altLang="en-US" sz="2000" dirty="0">
                <a:latin typeface="Calibri" panose="020F0502020204030204" pitchFamily="34" charset="0"/>
                <a:cs typeface="Calibri" panose="020F0502020204030204" pitchFamily="34" charset="0"/>
              </a:rPr>
              <a:t>Advantages of PSM relative to OLS</a:t>
            </a:r>
          </a:p>
          <a:p>
            <a:pPr lvl="1">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semi-parametric so does not require assumption of linearity in outcome equation</a:t>
            </a:r>
          </a:p>
          <a:p>
            <a:pPr lvl="1">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individual causal effect is completely unrestricted so heterogeneous treatment effects can be captured (no assumption of constant additive effects)</a:t>
            </a:r>
          </a:p>
          <a:p>
            <a:pPr lvl="1">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highlights problem of common support since women must have ‘like’ counterparts in male population.  Thus, avoids extrapolating beyond CS but implications if many treated individuals remain ‘unmatched’</a:t>
            </a:r>
            <a:endParaRPr lang="en-US" altLang="en-US" sz="20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88640"/>
            <a:ext cx="8229600" cy="490537"/>
          </a:xfrm>
        </p:spPr>
        <p:txBody>
          <a:bodyPr/>
          <a:lstStyle/>
          <a:p>
            <a:r>
              <a:rPr lang="en-GB" altLang="en-US" sz="3600" dirty="0"/>
              <a:t>Data and Methods</a:t>
            </a:r>
          </a:p>
        </p:txBody>
      </p:sp>
      <p:sp>
        <p:nvSpPr>
          <p:cNvPr id="2" name="Rectangle 1">
            <a:extLst>
              <a:ext uri="{FF2B5EF4-FFF2-40B4-BE49-F238E27FC236}">
                <a16:creationId xmlns:a16="http://schemas.microsoft.com/office/drawing/2014/main" id="{924FE4BA-EE73-42EC-AF5C-BBCD1DC0B566}"/>
              </a:ext>
            </a:extLst>
          </p:cNvPr>
          <p:cNvSpPr/>
          <p:nvPr/>
        </p:nvSpPr>
        <p:spPr>
          <a:xfrm>
            <a:off x="483839" y="751185"/>
            <a:ext cx="8352928" cy="6154698"/>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National Child Development Study (NCDS)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Log hourly wages at ages 23, 33, 42, 50, 55, 61 and 63</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Deflated to January 2000 prices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Rerun matching for each wage outcome</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Propensity score matching (PSM) used to match women to men on single index (the propensity score) derived from probit (0,1) if woman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Using pre- labour market covariates from mother, cohort member, teacher</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Parental background; pregnancy/birth; ages 7, 11, 16</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Theory driven as opposed to data driven (Machine Learning)</a:t>
            </a:r>
          </a:p>
          <a:p>
            <a:pPr marL="1257300" lvl="2"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Some advantages to ML (</a:t>
            </a:r>
            <a:r>
              <a:rPr lang="en-GB" dirty="0">
                <a:latin typeface="+mn-lt"/>
                <a:hlinkClick r:id="rId3"/>
              </a:rPr>
              <a:t>Bonaccolto-Töpfer and </a:t>
            </a:r>
            <a:r>
              <a:rPr lang="en-GB" dirty="0" err="1">
                <a:latin typeface="+mn-lt"/>
                <a:hlinkClick r:id="rId3"/>
              </a:rPr>
              <a:t>Briel</a:t>
            </a:r>
            <a:r>
              <a:rPr lang="en-GB" dirty="0">
                <a:latin typeface="+mn-lt"/>
                <a:hlinkClick r:id="rId3"/>
              </a:rPr>
              <a:t>, 2022</a:t>
            </a:r>
            <a:r>
              <a:rPr lang="en-GB" dirty="0">
                <a:latin typeface="+mn-lt"/>
              </a:rPr>
              <a:t>)</a:t>
            </a:r>
            <a:endParaRPr lang="en-GB" dirty="0">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Plausibility of conditional independence assumption in this case</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5 nearest neighbours (Froelich) to recover ATT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enforces common support with 0.005 </a:t>
            </a:r>
            <a:r>
              <a:rPr lang="en-GB" dirty="0" err="1">
                <a:latin typeface="Calibri" panose="020F0502020204030204" pitchFamily="34" charset="0"/>
                <a:ea typeface="Calibri" panose="020F0502020204030204" pitchFamily="34" charset="0"/>
                <a:cs typeface="Times New Roman" panose="02020603050405020304" pitchFamily="18" charset="0"/>
              </a:rPr>
              <a:t>caliper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Bootstrapping (50 reps)</a:t>
            </a:r>
          </a:p>
          <a:p>
            <a:pPr marL="342900"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Compare with OLS, OLS with match weights, OLS with entropy weights (</a:t>
            </a:r>
            <a:r>
              <a:rPr lang="en-GB" dirty="0">
                <a:latin typeface="Calibri" panose="020F0502020204030204" pitchFamily="34" charset="0"/>
                <a:ea typeface="Calibri" panose="020F0502020204030204" pitchFamily="34" charset="0"/>
                <a:cs typeface="Times New Roman" panose="02020603050405020304" pitchFamily="18" charset="0"/>
                <a:hlinkClick r:id="rId4"/>
              </a:rPr>
              <a:t>Hainmueller, 2012</a:t>
            </a:r>
            <a:r>
              <a:rPr lang="en-GB"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9906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4735"/>
            <a:ext cx="8229600" cy="490537"/>
          </a:xfrm>
        </p:spPr>
        <p:txBody>
          <a:bodyPr/>
          <a:lstStyle/>
          <a:p>
            <a:r>
              <a:rPr lang="en-GB" altLang="en-US" sz="3600" dirty="0"/>
              <a:t>Covariates used in matching</a:t>
            </a:r>
          </a:p>
        </p:txBody>
      </p:sp>
      <p:graphicFrame>
        <p:nvGraphicFramePr>
          <p:cNvPr id="2" name="Table 1">
            <a:extLst>
              <a:ext uri="{FF2B5EF4-FFF2-40B4-BE49-F238E27FC236}">
                <a16:creationId xmlns:a16="http://schemas.microsoft.com/office/drawing/2014/main" id="{3B2FD92C-AC2E-A43B-64CD-F1B88B0FC400}"/>
              </a:ext>
            </a:extLst>
          </p:cNvPr>
          <p:cNvGraphicFramePr>
            <a:graphicFrameLocks noGrp="1"/>
          </p:cNvGraphicFramePr>
          <p:nvPr>
            <p:extLst>
              <p:ext uri="{D42A27DB-BD31-4B8C-83A1-F6EECF244321}">
                <p14:modId xmlns:p14="http://schemas.microsoft.com/office/powerpoint/2010/main" val="968447842"/>
              </p:ext>
            </p:extLst>
          </p:nvPr>
        </p:nvGraphicFramePr>
        <p:xfrm>
          <a:off x="971600" y="585272"/>
          <a:ext cx="7488832" cy="4430883"/>
        </p:xfrm>
        <a:graphic>
          <a:graphicData uri="http://schemas.openxmlformats.org/drawingml/2006/table">
            <a:tbl>
              <a:tblPr firstRow="1" firstCol="1" bandRow="1">
                <a:tableStyleId>{5C22544A-7EE6-4342-B048-85BDC9FD1C3A}</a:tableStyleId>
              </a:tblPr>
              <a:tblGrid>
                <a:gridCol w="3744416">
                  <a:extLst>
                    <a:ext uri="{9D8B030D-6E8A-4147-A177-3AD203B41FA5}">
                      <a16:colId xmlns:a16="http://schemas.microsoft.com/office/drawing/2014/main" val="2750524351"/>
                    </a:ext>
                  </a:extLst>
                </a:gridCol>
                <a:gridCol w="3744416">
                  <a:extLst>
                    <a:ext uri="{9D8B030D-6E8A-4147-A177-3AD203B41FA5}">
                      <a16:colId xmlns:a16="http://schemas.microsoft.com/office/drawing/2014/main" val="2059509281"/>
                    </a:ext>
                  </a:extLst>
                </a:gridCol>
              </a:tblGrid>
              <a:tr h="251320">
                <a:tc>
                  <a:txBody>
                    <a:bodyPr/>
                    <a:lstStyle/>
                    <a:p>
                      <a:pPr>
                        <a:lnSpc>
                          <a:spcPct val="107000"/>
                        </a:lnSpc>
                        <a:spcAft>
                          <a:spcPts val="800"/>
                        </a:spcAft>
                      </a:pPr>
                      <a:r>
                        <a:rPr lang="en-GB" sz="1600" dirty="0">
                          <a:effectLst/>
                        </a:rPr>
                        <a:t>Wave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rPr>
                        <a:t>Variables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696482681"/>
                  </a:ext>
                </a:extLst>
              </a:tr>
              <a:tr h="939339">
                <a:tc>
                  <a:txBody>
                    <a:bodyPr/>
                    <a:lstStyle/>
                    <a:p>
                      <a:pPr>
                        <a:lnSpc>
                          <a:spcPct val="107000"/>
                        </a:lnSpc>
                        <a:spcAft>
                          <a:spcPts val="800"/>
                        </a:spcAft>
                      </a:pPr>
                      <a:r>
                        <a:rPr lang="en-GB" sz="1600" dirty="0">
                          <a:effectLst/>
                        </a:rPr>
                        <a:t>Pre-birth/birth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rPr>
                        <a:t>White; country of birth; father’s social class; mother smoked during pregnancy; birthweight (ounces); sibling birth order; mother smoking 4 months after birth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62614055"/>
                  </a:ext>
                </a:extLst>
              </a:tr>
              <a:tr h="1042603">
                <a:tc>
                  <a:txBody>
                    <a:bodyPr/>
                    <a:lstStyle/>
                    <a:p>
                      <a:pPr>
                        <a:lnSpc>
                          <a:spcPct val="107000"/>
                        </a:lnSpc>
                        <a:spcAft>
                          <a:spcPts val="800"/>
                        </a:spcAft>
                      </a:pPr>
                      <a:r>
                        <a:rPr lang="en-GB" sz="1600">
                          <a:effectLst/>
                        </a:rPr>
                        <a:t>Age 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Southgate reading test score; arithmetic problems; N Rutter symptoms; Score on Bristol Social Adjustment Guide; number of child illnesses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68361288"/>
                  </a:ext>
                </a:extLst>
              </a:tr>
              <a:tr h="779672">
                <a:tc>
                  <a:txBody>
                    <a:bodyPr/>
                    <a:lstStyle/>
                    <a:p>
                      <a:pPr>
                        <a:lnSpc>
                          <a:spcPct val="107000"/>
                        </a:lnSpc>
                        <a:spcAft>
                          <a:spcPts val="800"/>
                        </a:spcAft>
                      </a:pPr>
                      <a:r>
                        <a:rPr lang="en-GB" sz="1600">
                          <a:effectLst/>
                        </a:rPr>
                        <a:t>Age 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Occupational expectations when aged 25; standardized reading score; standardized maths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753078493"/>
                  </a:ext>
                </a:extLst>
              </a:tr>
              <a:tr h="1307194">
                <a:tc>
                  <a:txBody>
                    <a:bodyPr/>
                    <a:lstStyle/>
                    <a:p>
                      <a:pPr>
                        <a:lnSpc>
                          <a:spcPct val="107000"/>
                        </a:lnSpc>
                        <a:spcAft>
                          <a:spcPts val="800"/>
                        </a:spcAft>
                      </a:pPr>
                      <a:r>
                        <a:rPr lang="en-GB" sz="1600">
                          <a:effectLst/>
                        </a:rPr>
                        <a:t>Age 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In trouble with police; mother’s assessment of over/underweight; disability; alcohol consumption; smoking behaviour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36784167"/>
                  </a:ext>
                </a:extLst>
              </a:tr>
            </a:tbl>
          </a:graphicData>
        </a:graphic>
      </p:graphicFrame>
      <p:sp>
        <p:nvSpPr>
          <p:cNvPr id="3" name="TextBox 2">
            <a:extLst>
              <a:ext uri="{FF2B5EF4-FFF2-40B4-BE49-F238E27FC236}">
                <a16:creationId xmlns:a16="http://schemas.microsoft.com/office/drawing/2014/main" id="{7FA914F2-199F-ECDA-2402-8F2C4A5EFC68}"/>
              </a:ext>
            </a:extLst>
          </p:cNvPr>
          <p:cNvSpPr txBox="1"/>
          <p:nvPr/>
        </p:nvSpPr>
        <p:spPr>
          <a:xfrm>
            <a:off x="144016" y="5047877"/>
            <a:ext cx="9144000" cy="2031325"/>
          </a:xfrm>
          <a:prstGeom prst="rect">
            <a:avLst/>
          </a:prstGeom>
          <a:noFill/>
        </p:spPr>
        <p:txBody>
          <a:bodyPr wrap="square" rtlCol="0">
            <a:spAutoFit/>
          </a:bodyPr>
          <a:lstStyle/>
          <a:p>
            <a:r>
              <a:rPr lang="en-US" altLang="en-US" dirty="0"/>
              <a:t>Girls are 4 ounces lighter at birth; have higher reading scores at age 7; have lower Rutter score age 7; have lower BSAG score at age 7; very different occupational expectations (slide 11); have higher reading and </a:t>
            </a:r>
            <a:r>
              <a:rPr lang="en-US" altLang="en-US" dirty="0" err="1"/>
              <a:t>maths</a:t>
            </a:r>
            <a:r>
              <a:rPr lang="en-US" altLang="en-US" dirty="0"/>
              <a:t> scores at age 11; have fewer problems with the police at age 16; more likely to be perceived as obese by parents at age 16; less likely to be disabled at 16; drinks less alcohol at age 16; less likely to smoke at age 16</a:t>
            </a:r>
          </a:p>
          <a:p>
            <a:endParaRPr lang="en-US" altLang="en-US" dirty="0"/>
          </a:p>
        </p:txBody>
      </p:sp>
    </p:spTree>
    <p:extLst>
      <p:ext uri="{BB962C8B-B14F-4D97-AF65-F5344CB8AC3E}">
        <p14:creationId xmlns:p14="http://schemas.microsoft.com/office/powerpoint/2010/main" val="4129143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00"/>
        </a:lt1>
        <a:dk2>
          <a:srgbClr val="0000FF"/>
        </a:dk2>
        <a:lt2>
          <a:srgbClr val="FFFF00"/>
        </a:lt2>
        <a:accent1>
          <a:srgbClr val="FF9900"/>
        </a:accent1>
        <a:accent2>
          <a:srgbClr val="00FFFF"/>
        </a:accent2>
        <a:accent3>
          <a:srgbClr val="AAAAFF"/>
        </a:accent3>
        <a:accent4>
          <a:srgbClr val="DADA00"/>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2444</Words>
  <Application>Microsoft Office PowerPoint</Application>
  <PresentationFormat>On-screen Show (4:3)</PresentationFormat>
  <Paragraphs>376</Paragraphs>
  <Slides>18</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Courier</vt:lpstr>
      <vt:lpstr>Times New Roman</vt:lpstr>
      <vt:lpstr>Office Theme</vt:lpstr>
      <vt:lpstr>Custom Design</vt:lpstr>
      <vt:lpstr>Blank Presentation</vt:lpstr>
      <vt:lpstr>The Gender Wage Gap Among Those Born in 1958: A Matching Estimator Approach    </vt:lpstr>
      <vt:lpstr>Project Overview</vt:lpstr>
      <vt:lpstr>Motivation</vt:lpstr>
      <vt:lpstr>Preview of Results</vt:lpstr>
      <vt:lpstr>Previous Literature</vt:lpstr>
      <vt:lpstr>Value of Matching Estimators</vt:lpstr>
      <vt:lpstr>PSM v OLS</vt:lpstr>
      <vt:lpstr>Data and Methods</vt:lpstr>
      <vt:lpstr>Covariates used in matching</vt:lpstr>
      <vt:lpstr>Scales</vt:lpstr>
      <vt:lpstr>Occupational Expectations At Age 25 Asked at Age 11</vt:lpstr>
      <vt:lpstr>Match Bias</vt:lpstr>
      <vt:lpstr>Common Support</vt:lpstr>
      <vt:lpstr>GWG At Different Ages using PSM – differences in log mean hourly earnings</vt:lpstr>
      <vt:lpstr>GWG from Log Hourly Wage Regressions</vt:lpstr>
      <vt:lpstr>PowerPoint Presentation</vt:lpstr>
      <vt:lpstr>Summary</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Pay Decentralisation on Teachers' Pay and Teacher Retention  (ESRC Grant No. ES/R00367X/1)</dc:title>
  <dc:creator>Alex Bryson</dc:creator>
  <cp:lastModifiedBy>Allington-Smith, Dominic</cp:lastModifiedBy>
  <cp:revision>231</cp:revision>
  <cp:lastPrinted>2023-03-16T13:32:53Z</cp:lastPrinted>
  <dcterms:created xsi:type="dcterms:W3CDTF">2019-04-29T08:42:34Z</dcterms:created>
  <dcterms:modified xsi:type="dcterms:W3CDTF">2023-11-27T12:00:56Z</dcterms:modified>
</cp:coreProperties>
</file>