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FE68D-B513-4007-9FDF-935F3A93F01B}" v="138" dt="2019-11-12T16:14:17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4787" autoAdjust="0"/>
  </p:normalViewPr>
  <p:slideViewPr>
    <p:cSldViewPr snapToGrid="0">
      <p:cViewPr varScale="1">
        <p:scale>
          <a:sx n="69" d="100"/>
          <a:sy n="69" d="100"/>
        </p:scale>
        <p:origin x="21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26AD5-BFEE-4797-AC0B-3B9835F85E1F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23D76-8F7F-47E7-B99D-C1D83C119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5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CED7C3D-134A-4614-98A3-864499698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834B34F-67F5-4D49-9B9B-57BE5569B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618324F-74F5-4BF0-AAD9-DA2068358E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C2EA75-434B-4E1F-818E-D799A1E7283E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893610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6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83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50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DAD53-B15E-4DE1-A9F4-7D0A5BDDA55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2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14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0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71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502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1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5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75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23D76-8F7F-47E7-B99D-C1D83C1198B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1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C1DE1-3197-49B0-A4C1-13EE93B7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6DD-7D94-4DB1-BCE5-9F2668D01CCB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A37AA-68BC-4790-B7EF-106231AA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93717-7A07-4663-85B1-A176178B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9A8A-840B-47F4-A488-7474F2A40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4A95E-68E9-42F4-8B9E-C29A3724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65B4B-B78B-4C5A-BB8C-97FD2E9D3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EFB0-58E8-4553-9587-454F62826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E6DD-7D94-4DB1-BCE5-9F2668D01CCB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F6D0-E0C0-42B3-8EA8-3AABB72B0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37546-68F4-458B-AA2E-0C1CF6ED0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9A8A-840B-47F4-A488-7474F2A40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D586E601-29AE-4028-9E1C-0CA87DD73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88" y="304799"/>
            <a:ext cx="11011303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latin typeface="Calibri" panose="020F0502020204030204" pitchFamily="34" charset="0"/>
              </a:rPr>
              <a:t>FESTIVAL OF FAILURE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latin typeface="Calibri" panose="020F0502020204030204" pitchFamily="34" charset="0"/>
              </a:rPr>
              <a:t>REDEFINING THE ‘F’ WORD: FAILURE TOSS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 i="1" dirty="0">
                <a:latin typeface="Calibri" panose="020F0502020204030204" pitchFamily="34" charset="0"/>
              </a:rPr>
              <a:t>Sue Watson &amp; Henry Clements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i="1" dirty="0">
                <a:latin typeface="Calibri" panose="020F0502020204030204" pitchFamily="34" charset="0"/>
              </a:rPr>
              <a:t>Research Department of Clinical, Educational and Health Psychology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i="1" dirty="0">
                <a:latin typeface="Calibri" panose="020F0502020204030204" pitchFamily="34" charset="0"/>
              </a:rPr>
              <a:t>University College London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6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b="1" i="1" dirty="0"/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E2ECA548-0B41-45D9-8C7F-E4C41D047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5625135"/>
            <a:ext cx="1295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02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145657" y="242761"/>
            <a:ext cx="119121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5:</a:t>
            </a:r>
          </a:p>
          <a:p>
            <a:endParaRPr lang="en-US" sz="36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Tear your paper in half along the fold so that you separate your FAILURES from your WISDOMS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Hold your FAILURES in one hand and your WISDOMS in the other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Now choose from the following 4 options:</a:t>
            </a:r>
          </a:p>
          <a:p>
            <a:endParaRPr lang="en-US" sz="1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260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145657" y="242761"/>
            <a:ext cx="119121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6:</a:t>
            </a:r>
          </a:p>
          <a:p>
            <a:endParaRPr lang="en-US" sz="2000" b="1" dirty="0"/>
          </a:p>
          <a:p>
            <a:r>
              <a:rPr lang="en-US" sz="4000" dirty="0"/>
              <a:t>Do </a:t>
            </a:r>
            <a:r>
              <a:rPr lang="en-US" sz="4000" u="sng" dirty="0"/>
              <a:t>one</a:t>
            </a:r>
            <a:r>
              <a:rPr lang="en-US" sz="4000" dirty="0"/>
              <a:t> of the following:</a:t>
            </a:r>
          </a:p>
          <a:p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Keep both your FAILURES and your WISDOMS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Throw away your FAILURES and keep your WISDOMS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Throw away your WISDOMS and keep your FAILURES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Throw away both your FAILURES and your WISDOMS</a:t>
            </a:r>
          </a:p>
        </p:txBody>
      </p:sp>
    </p:spTree>
    <p:extLst>
      <p:ext uri="{BB962C8B-B14F-4D97-AF65-F5344CB8AC3E}">
        <p14:creationId xmlns:p14="http://schemas.microsoft.com/office/powerpoint/2010/main" val="281232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145657" y="242761"/>
            <a:ext cx="119121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7:</a:t>
            </a:r>
          </a:p>
          <a:p>
            <a:endParaRPr lang="en-US" sz="2000" b="1" dirty="0"/>
          </a:p>
          <a:p>
            <a:r>
              <a:rPr lang="en-US" sz="4000" dirty="0"/>
              <a:t>Reflection in your small group:</a:t>
            </a:r>
          </a:p>
          <a:p>
            <a:endParaRPr lang="en-US" sz="4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What choice did you make?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Why?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What is the life lesson in this experience?</a:t>
            </a:r>
          </a:p>
          <a:p>
            <a:endParaRPr lang="en-US" sz="4000" dirty="0"/>
          </a:p>
          <a:p>
            <a:r>
              <a:rPr lang="en-US" sz="4000" i="1" dirty="0"/>
              <a:t>Feedback in the large group: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261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66D06-349D-4E3E-8696-1D0FF83CE47D}"/>
              </a:ext>
            </a:extLst>
          </p:cNvPr>
          <p:cNvSpPr txBox="1"/>
          <p:nvPr/>
        </p:nvSpPr>
        <p:spPr>
          <a:xfrm>
            <a:off x="67377" y="238539"/>
            <a:ext cx="12124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A MINDFULNESS EXERCISE: NOTICING ONE OF YOUR HANDS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CAFC6-B5B9-4749-ABD7-824A13442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641" y="884870"/>
            <a:ext cx="8402320" cy="589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0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66D06-349D-4E3E-8696-1D0FF83CE47D}"/>
              </a:ext>
            </a:extLst>
          </p:cNvPr>
          <p:cNvSpPr txBox="1"/>
          <p:nvPr/>
        </p:nvSpPr>
        <p:spPr>
          <a:xfrm>
            <a:off x="220133" y="28875"/>
            <a:ext cx="11827934" cy="689419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4400" b="1" dirty="0"/>
              <a:t>THE ‘F’ W0RD: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dirty="0"/>
          </a:p>
          <a:p>
            <a:endParaRPr lang="en-GB" sz="1600" b="1" dirty="0"/>
          </a:p>
          <a:p>
            <a:r>
              <a:rPr lang="en-GB" sz="4400" b="1" dirty="0"/>
              <a:t>How do we think about it?</a:t>
            </a:r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93D183BF-5F4A-40FC-B761-D7CF9DAB023A}"/>
              </a:ext>
            </a:extLst>
          </p:cNvPr>
          <p:cNvSpPr/>
          <p:nvPr/>
        </p:nvSpPr>
        <p:spPr>
          <a:xfrm rot="10800000" flipH="1" flipV="1">
            <a:off x="220133" y="142648"/>
            <a:ext cx="11419929" cy="607363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4"/>
                </a:solidFill>
              </a:rPr>
              <a:t> </a:t>
            </a:r>
            <a:r>
              <a:rPr lang="en-US" sz="6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FAILURE</a:t>
            </a:r>
            <a:endParaRPr lang="en-GB" sz="8000" b="1" spc="5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31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66D06-349D-4E3E-8696-1D0FF83CE47D}"/>
              </a:ext>
            </a:extLst>
          </p:cNvPr>
          <p:cNvSpPr txBox="1"/>
          <p:nvPr/>
        </p:nvSpPr>
        <p:spPr>
          <a:xfrm>
            <a:off x="171451" y="215901"/>
            <a:ext cx="118783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FAMOUS PERSPECTIVES ON FAILURE </a:t>
            </a:r>
          </a:p>
          <a:p>
            <a:endParaRPr lang="en-GB" sz="1200" b="1" i="1" dirty="0"/>
          </a:p>
          <a:p>
            <a:r>
              <a:rPr lang="en-GB" sz="2800" dirty="0"/>
              <a:t>‘Failure is simply an opportunity to begin again, this time more intelligently’ </a:t>
            </a:r>
            <a:r>
              <a:rPr lang="en-GB" sz="2800" i="1" dirty="0"/>
              <a:t>(Henry Ford)</a:t>
            </a:r>
          </a:p>
          <a:p>
            <a:endParaRPr lang="en-GB" sz="1200" dirty="0"/>
          </a:p>
          <a:p>
            <a:r>
              <a:rPr lang="en-GB" sz="2800" dirty="0"/>
              <a:t>‘Mistakes are the portals of discovery’ </a:t>
            </a:r>
            <a:r>
              <a:rPr lang="en-GB" sz="2800" i="1" dirty="0"/>
              <a:t>(James Joyce)</a:t>
            </a:r>
          </a:p>
          <a:p>
            <a:endParaRPr lang="en-GB" sz="1200" dirty="0"/>
          </a:p>
          <a:p>
            <a:r>
              <a:rPr lang="en-GB" sz="2800" dirty="0"/>
              <a:t>‘Rock bottom became the solid foundation on which I built my life’ </a:t>
            </a:r>
            <a:r>
              <a:rPr lang="en-GB" sz="2800" i="1" dirty="0"/>
              <a:t>(J.K. Rowling)</a:t>
            </a:r>
          </a:p>
          <a:p>
            <a:endParaRPr lang="en-GB" sz="1200" dirty="0"/>
          </a:p>
          <a:p>
            <a:r>
              <a:rPr lang="en-GB" sz="2800" dirty="0"/>
              <a:t>‘You can’t let your failures define you. You have to let your failures teach you’ </a:t>
            </a:r>
            <a:r>
              <a:rPr lang="en-GB" sz="2800" i="1" dirty="0"/>
              <a:t>(Barack Obama)</a:t>
            </a:r>
          </a:p>
          <a:p>
            <a:endParaRPr lang="en-GB" sz="1200" dirty="0"/>
          </a:p>
          <a:p>
            <a:r>
              <a:rPr lang="en-GB" sz="2800" dirty="0"/>
              <a:t>‘I have not failed. I’ve just found 10,000 ways that won’t work. I am not discouraged because every wrong attempt discarded is another step forward’</a:t>
            </a:r>
          </a:p>
          <a:p>
            <a:r>
              <a:rPr lang="en-GB" sz="2800" i="1" dirty="0"/>
              <a:t>(Thomas A. Edison)</a:t>
            </a:r>
          </a:p>
          <a:p>
            <a:endParaRPr lang="en-GB" sz="1200" dirty="0"/>
          </a:p>
          <a:p>
            <a:r>
              <a:rPr lang="en-GB" sz="2800" dirty="0"/>
              <a:t>‘Success is stumbling from failure to failure with no loss of enthusiasm’ </a:t>
            </a:r>
          </a:p>
          <a:p>
            <a:r>
              <a:rPr lang="en-GB" sz="2800" i="1" dirty="0"/>
              <a:t>(Winston Churchill)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377830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59ED3D-4268-401C-8B85-6242A85A1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" y="335280"/>
            <a:ext cx="10485120" cy="614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1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274321" y="487680"/>
            <a:ext cx="11775440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EXERCISE: FAILURE TOSS *</a:t>
            </a:r>
          </a:p>
          <a:p>
            <a:endParaRPr lang="en-US" sz="4000" b="1" dirty="0"/>
          </a:p>
          <a:p>
            <a:r>
              <a:rPr lang="en-US" sz="3600" b="1" dirty="0"/>
              <a:t>GOALS:</a:t>
            </a:r>
          </a:p>
          <a:p>
            <a:pPr marL="571500" indent="-5715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To gain wisdom from a past failure</a:t>
            </a:r>
          </a:p>
          <a:p>
            <a:pPr marL="571500" indent="-5715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To reduce anxieties about future failures</a:t>
            </a:r>
          </a:p>
          <a:p>
            <a:pPr marL="571500" indent="-5715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To promote lifelong learning</a:t>
            </a:r>
          </a:p>
          <a:p>
            <a:pPr>
              <a:lnSpc>
                <a:spcPct val="150000"/>
              </a:lnSpc>
            </a:pP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2400" i="1" dirty="0"/>
              <a:t>* With thanks to Meg Kowalczyk, Counselor, Illinois Valley Community College, IL, USA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9354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274321" y="487680"/>
            <a:ext cx="11775440" cy="569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1:</a:t>
            </a:r>
          </a:p>
          <a:p>
            <a:endParaRPr lang="en-US" sz="4000" b="1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Divide yourselves into small groups of 3 or 4 people</a:t>
            </a:r>
          </a:p>
          <a:p>
            <a:endParaRPr lang="en-US" sz="4000" dirty="0"/>
          </a:p>
          <a:p>
            <a:pPr marL="571500" indent="-5715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In your group, discuss and define ‘failure’, in a general sense, not in terms of own perceived failures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4000" dirty="0"/>
              <a:t>       </a:t>
            </a:r>
            <a:r>
              <a:rPr lang="en-US" sz="4000" i="1" dirty="0"/>
              <a:t>We will ask each group for your definition.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18693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307497" y="242761"/>
            <a:ext cx="117503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2: </a:t>
            </a:r>
          </a:p>
          <a:p>
            <a:endParaRPr lang="en-US" sz="3200" b="1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Fold your sheet of paper vertically, creating two columns</a:t>
            </a: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At the top of the left-hand column, write the word ‘FAILURES’</a:t>
            </a: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Below that, in that column, write a numbered list of your perceived failures in life</a:t>
            </a:r>
          </a:p>
          <a:p>
            <a:endParaRPr lang="en-US" sz="3200" dirty="0"/>
          </a:p>
          <a:p>
            <a:r>
              <a:rPr lang="en-US" sz="3600" i="1" dirty="0"/>
              <a:t>Do this task on your own. No one else will see your failures as this part of the exercise will not be shared.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391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307497" y="242761"/>
            <a:ext cx="117503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3:</a:t>
            </a:r>
          </a:p>
          <a:p>
            <a:endParaRPr lang="en-US" sz="4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At the top of the right-hand column, write the word ‘WISDOM’</a:t>
            </a: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6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Below that, in that column, write any valuable wisdom that you learned from each of your failures</a:t>
            </a:r>
          </a:p>
          <a:p>
            <a:endParaRPr lang="en-US" sz="4000" dirty="0"/>
          </a:p>
          <a:p>
            <a:r>
              <a:rPr lang="en-US" sz="3600" i="1" dirty="0"/>
              <a:t>You may have more than one ‘wisdom’ for each failure.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49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FB9B8-6E5B-462E-94D1-FF45B71BA61D}"/>
              </a:ext>
            </a:extLst>
          </p:cNvPr>
          <p:cNvSpPr txBox="1"/>
          <p:nvPr/>
        </p:nvSpPr>
        <p:spPr>
          <a:xfrm>
            <a:off x="145657" y="242761"/>
            <a:ext cx="119121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TASK 4:</a:t>
            </a:r>
          </a:p>
          <a:p>
            <a:endParaRPr lang="en-US" sz="36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Go round your group clockwise, each of you in turn reading out one wisdom to your group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1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Only read out the wisdom, not the failure by which you acquired the wisdom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1000" dirty="0"/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4000" dirty="0"/>
              <a:t>Keep going round the group in turn until you have read aloud all your wisdoms</a:t>
            </a:r>
          </a:p>
          <a:p>
            <a:endParaRPr lang="en-US" sz="2000" dirty="0"/>
          </a:p>
          <a:p>
            <a:r>
              <a:rPr lang="en-US" sz="3200" i="1" dirty="0"/>
              <a:t>You have the option to ‘Pass’ for any wisdoms that you don’t wish to share.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59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583</Words>
  <Application>Microsoft Office PowerPoint</Application>
  <PresentationFormat>Widescreen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Watson</dc:creator>
  <cp:lastModifiedBy>Henry Clements</cp:lastModifiedBy>
  <cp:revision>7</cp:revision>
  <dcterms:created xsi:type="dcterms:W3CDTF">2019-10-20T17:38:44Z</dcterms:created>
  <dcterms:modified xsi:type="dcterms:W3CDTF">2023-11-23T18:58:33Z</dcterms:modified>
</cp:coreProperties>
</file>