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343" r:id="rId5"/>
    <p:sldId id="347" r:id="rId6"/>
    <p:sldId id="348" r:id="rId7"/>
    <p:sldId id="369" r:id="rId8"/>
    <p:sldId id="361" r:id="rId9"/>
    <p:sldId id="362" r:id="rId10"/>
    <p:sldId id="359" r:id="rId11"/>
    <p:sldId id="360" r:id="rId12"/>
    <p:sldId id="365" r:id="rId13"/>
    <p:sldId id="366" r:id="rId14"/>
    <p:sldId id="394" r:id="rId15"/>
    <p:sldId id="368" r:id="rId16"/>
    <p:sldId id="370" r:id="rId17"/>
    <p:sldId id="371" r:id="rId18"/>
    <p:sldId id="372" r:id="rId19"/>
    <p:sldId id="373" r:id="rId20"/>
    <p:sldId id="390" r:id="rId21"/>
    <p:sldId id="375" r:id="rId22"/>
    <p:sldId id="376" r:id="rId23"/>
    <p:sldId id="386" r:id="rId24"/>
    <p:sldId id="385" r:id="rId25"/>
    <p:sldId id="387" r:id="rId26"/>
    <p:sldId id="378" r:id="rId27"/>
    <p:sldId id="388" r:id="rId28"/>
    <p:sldId id="389" r:id="rId29"/>
    <p:sldId id="391" r:id="rId30"/>
    <p:sldId id="392" r:id="rId31"/>
    <p:sldId id="381" r:id="rId32"/>
    <p:sldId id="382" r:id="rId33"/>
    <p:sldId id="383" r:id="rId34"/>
    <p:sldId id="384" r:id="rId35"/>
    <p:sldId id="35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987453-BE10-843B-7006-94AEBC7D191C}" name="Joshi, Heather" initials="HJ" userId="S::utnvhej@ucl.ac.uk::1bfda4f7-654c-4a7d-b890-7c4d3581d795" providerId="AD"/>
  <p188:author id="{8D2F0E5D-5CE1-29DE-9174-F2FE04164861}" name="Bryson, Alex" initials="AB" userId="S::qtnvrys@ucl.ac.uk::198fa2f2-7441-47bb-b485-aada9ed8c10a" providerId="AD"/>
  <p188:author id="{15D6FD73-16F5-19D7-0B99-4BA74F5CD5EF}" name="Wilkinson, David" initials="DW" userId="S::qtnvda1@ucl.ac.uk::7da340da-d01c-415a-b84b-d41bdb651cdc" providerId="AD"/>
  <p188:author id="{97A3C9FC-12FD-96DE-04EF-FB949E9D4059}" name="Wielgoszewska, Bozena" initials="WB" userId="S::qtnvbaw@ucl.ac.uk::08859f6e-b9cc-4809-a504-f6a88c15d6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8" autoAdjust="0"/>
    <p:restoredTop sz="95754" autoAdjust="0"/>
  </p:normalViewPr>
  <p:slideViewPr>
    <p:cSldViewPr snapToGrid="0">
      <p:cViewPr varScale="1">
        <p:scale>
          <a:sx n="62" d="100"/>
          <a:sy n="62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0E42C-01C2-4FC9-AF4B-0FEF27965CD9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2D39A-A350-4E60-9089-6402E25E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53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5822A-B8E1-427A-B59E-B148CA1D73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421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521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16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 so what about the gender pay gap?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5822A-B8E1-427A-B59E-B148CA1D73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752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891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714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06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55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90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5822A-B8E1-427A-B59E-B148CA1D73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949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967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434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97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394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795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32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22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306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5822A-B8E1-427A-B59E-B148CA1D73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298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4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0580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5822A-B8E1-427A-B59E-B148CA1D73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54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3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860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5822A-B8E1-427A-B59E-B148CA1D73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97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61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189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2D39A-A350-4E60-9089-6402E25E342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08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 title -whit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33846" y="2497366"/>
            <a:ext cx="8887394" cy="1325563"/>
          </a:xfrm>
          <a:prstGeom prst="rect">
            <a:avLst/>
          </a:prstGeom>
        </p:spPr>
        <p:txBody>
          <a:bodyPr lIns="0" tIns="0" rIns="0" anchor="b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233613" y="3937900"/>
            <a:ext cx="8888412" cy="684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9" y="579645"/>
            <a:ext cx="12212051" cy="1119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9" y="4854691"/>
            <a:ext cx="2769676" cy="200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9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 and flexibl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1" y="185712"/>
            <a:ext cx="1780224" cy="1287638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21291" y="478776"/>
            <a:ext cx="9441958" cy="411854"/>
          </a:xfrm>
          <a:prstGeom prst="rect">
            <a:avLst/>
          </a:prstGeom>
          <a:effectLst/>
        </p:spPr>
        <p:txBody>
          <a:bodyPr lIns="0" tIns="0" rIns="0" bIns="0"/>
          <a:lstStyle>
            <a:lvl1pPr>
              <a:defRPr sz="30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856" y="2324849"/>
            <a:ext cx="2149348" cy="128960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21291" y="997306"/>
            <a:ext cx="9363209" cy="736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 sz="2200"/>
            </a:lvl2pPr>
            <a:lvl3pPr marL="914400" indent="0"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821292" y="2199190"/>
            <a:ext cx="9441958" cy="4041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Content-various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hart or table- grey">
    <p:bg>
      <p:bgPr>
        <a:solidFill>
          <a:srgbClr val="82776A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881" y="472012"/>
            <a:ext cx="9111092" cy="892051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Title of chart or table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 hasCustomPrompt="1"/>
          </p:nvPr>
        </p:nvSpPr>
        <p:spPr>
          <a:xfrm>
            <a:off x="833881" y="1433513"/>
            <a:ext cx="10867582" cy="4892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Chart or table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1" y="185712"/>
            <a:ext cx="1780224" cy="12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9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map and key"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64" y="-3564101"/>
            <a:ext cx="7770708" cy="109965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1" y="185712"/>
            <a:ext cx="1780224" cy="1287638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838200" y="482757"/>
            <a:ext cx="6131011" cy="59870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add map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1288850" y="1473950"/>
            <a:ext cx="3941763" cy="4967288"/>
          </a:xfrm>
          <a:prstGeom prst="rect">
            <a:avLst/>
          </a:prstGeom>
        </p:spPr>
        <p:txBody>
          <a:bodyPr lIns="0" tIns="0" rIns="0" bIns="0"/>
          <a:lstStyle>
            <a:lvl1pPr marL="0" indent="0" hangingPunct="0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None/>
              <a:defRPr sz="2200" baseline="0">
                <a:solidFill>
                  <a:schemeClr val="tx2">
                    <a:lumMod val="50000"/>
                    <a:alpha val="9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to the list</a:t>
            </a:r>
          </a:p>
          <a:p>
            <a:pPr lvl="0"/>
            <a:r>
              <a:rPr lang="en-US" dirty="0"/>
              <a:t>Another point on the map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903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2">
            <a:lumMod val="40000"/>
            <a:lumOff val="6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5" y="-10447580"/>
            <a:ext cx="11360543" cy="173055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1" y="185712"/>
            <a:ext cx="1780224" cy="1287638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838200" y="480876"/>
            <a:ext cx="9347600" cy="50297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1312201" y="1473350"/>
            <a:ext cx="4683726" cy="4436075"/>
          </a:xfrm>
          <a:prstGeom prst="rect">
            <a:avLst/>
          </a:prstGeom>
        </p:spPr>
        <p:txBody>
          <a:bodyPr lIns="0" tIns="0" rIns="0"/>
          <a:lstStyle>
            <a:lvl1pPr marL="0" indent="0" defTabSz="0">
              <a:spcBef>
                <a:spcPts val="0"/>
              </a:spcBef>
              <a:spcAft>
                <a:spcPts val="2200"/>
              </a:spcAft>
              <a:buFontTx/>
              <a:buNone/>
              <a:tabLst>
                <a:tab pos="0" algn="l"/>
                <a:tab pos="72000" algn="l"/>
              </a:tabLst>
              <a:defRPr sz="22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2200" b="0"/>
            </a:lvl2pPr>
            <a:lvl3pPr marL="914400" indent="0"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en-GB" dirty="0"/>
              <a:t>Click to add a key point on map</a:t>
            </a:r>
          </a:p>
          <a:p>
            <a:pPr lvl="0"/>
            <a:r>
              <a:rPr lang="en-GB" dirty="0"/>
              <a:t>Click to add a second key point on the map</a:t>
            </a:r>
          </a:p>
        </p:txBody>
      </p:sp>
    </p:spTree>
    <p:extLst>
      <p:ext uri="{BB962C8B-B14F-4D97-AF65-F5344CB8AC3E}">
        <p14:creationId xmlns:p14="http://schemas.microsoft.com/office/powerpoint/2010/main" val="51665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2">
            <a:lumMod val="40000"/>
            <a:lumOff val="6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1" y="185712"/>
            <a:ext cx="1780224" cy="1287638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838200" y="480876"/>
            <a:ext cx="9347600" cy="50297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1312201" y="1473350"/>
            <a:ext cx="4683726" cy="4436075"/>
          </a:xfrm>
          <a:prstGeom prst="rect">
            <a:avLst/>
          </a:prstGeom>
        </p:spPr>
        <p:txBody>
          <a:bodyPr lIns="0" tIns="0" rIns="0"/>
          <a:lstStyle>
            <a:lvl1pPr marL="0" indent="0" defTabSz="0">
              <a:spcBef>
                <a:spcPts val="0"/>
              </a:spcBef>
              <a:spcAft>
                <a:spcPts val="2200"/>
              </a:spcAft>
              <a:buFontTx/>
              <a:buNone/>
              <a:tabLst>
                <a:tab pos="0" algn="l"/>
                <a:tab pos="72000" algn="l"/>
              </a:tabLst>
              <a:defRPr sz="22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2200" b="0"/>
            </a:lvl2pPr>
            <a:lvl3pPr marL="914400" indent="0"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en-GB" dirty="0"/>
              <a:t>Click to add a key point on map</a:t>
            </a:r>
          </a:p>
          <a:p>
            <a:pPr lvl="0"/>
            <a:r>
              <a:rPr lang="en-GB" dirty="0"/>
              <a:t>Click to add a second key point on the map</a:t>
            </a:r>
          </a:p>
        </p:txBody>
      </p:sp>
    </p:spTree>
    <p:extLst>
      <p:ext uri="{BB962C8B-B14F-4D97-AF65-F5344CB8AC3E}">
        <p14:creationId xmlns:p14="http://schemas.microsoft.com/office/powerpoint/2010/main" val="327632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blank (white)">
  <p:cSld name="Heading, blank (white)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833882" y="483587"/>
            <a:ext cx="9111092" cy="89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Arial"/>
              <a:buNone/>
              <a:defRPr sz="30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pic>
        <p:nvPicPr>
          <p:cNvPr id="99" name="Google Shape;9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62081" y="185712"/>
            <a:ext cx="1780224" cy="1287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99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itle_black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2" y="287032"/>
            <a:ext cx="2940812" cy="452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720"/>
            <a:ext cx="12192000" cy="11181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" y="4995547"/>
            <a:ext cx="2557849" cy="1850095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33846" y="2485791"/>
            <a:ext cx="8887394" cy="1325563"/>
          </a:xfrm>
          <a:prstGeom prst="rect">
            <a:avLst/>
          </a:prstGeom>
        </p:spPr>
        <p:txBody>
          <a:bodyPr lIns="0" tIns="0" rIns="0" anchor="b" anchorCtr="0"/>
          <a:lstStyle>
            <a:lvl1pPr>
              <a:defRPr sz="38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233613" y="3937900"/>
            <a:ext cx="8888412" cy="684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3773420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title - black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2" y="287032"/>
            <a:ext cx="2940812" cy="452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720"/>
            <a:ext cx="12192000" cy="11181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" y="4995547"/>
            <a:ext cx="2557849" cy="1850095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33846" y="2425620"/>
            <a:ext cx="8887394" cy="1325563"/>
          </a:xfrm>
          <a:prstGeom prst="rect">
            <a:avLst/>
          </a:prstGeom>
        </p:spPr>
        <p:txBody>
          <a:bodyPr lIns="0" tIns="0" rIns="0" anchor="b" anchorCtr="0"/>
          <a:lstStyle>
            <a:lvl1pPr>
              <a:defRPr sz="38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233613" y="3937900"/>
            <a:ext cx="8888412" cy="684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242273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logo, blank">
    <p:bg>
      <p:bgPr>
        <a:solidFill>
          <a:srgbClr val="82776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1" y="182282"/>
            <a:ext cx="1800385" cy="1302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881" y="483587"/>
            <a:ext cx="9111092" cy="892051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2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 topLeft 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33881" y="747653"/>
            <a:ext cx="10434574" cy="132556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/>
              <a:t>Click to edit image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4" y="4848538"/>
            <a:ext cx="2682165" cy="194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Title_lowerLeft_b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1" y="4917988"/>
            <a:ext cx="2682165" cy="1940012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33880" y="3240911"/>
            <a:ext cx="10434575" cy="1677077"/>
          </a:xfrm>
          <a:prstGeom prst="rect">
            <a:avLst/>
          </a:prstGeom>
          <a:effectLst/>
        </p:spPr>
        <p:txBody>
          <a:bodyPr lIns="0" tIns="0" rIns="0" bIns="0" anchor="b" anchorCtr="0"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/>
              <a:t>Click to edit image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09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73350"/>
            <a:ext cx="9144000" cy="410755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/>
            </a:lvl1pPr>
          </a:lstStyle>
          <a:p>
            <a:r>
              <a:rPr lang="en-GB" dirty="0"/>
              <a:t>Click to edit text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1" y="185712"/>
            <a:ext cx="1780224" cy="12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1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graphic- 3 numbers">
    <p:bg>
      <p:bgPr>
        <a:solidFill>
          <a:srgbClr val="82776A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881" y="472012"/>
            <a:ext cx="9537934" cy="892051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Infographic slide 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321398" y="1986218"/>
            <a:ext cx="976313" cy="97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z="1800" dirty="0"/>
              <a:t>icon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97722" y="1986218"/>
            <a:ext cx="3218307" cy="97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10,001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385023" y="3076830"/>
            <a:ext cx="3051175" cy="422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5935892" y="4065589"/>
            <a:ext cx="2157784" cy="18314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2734758" y="4065589"/>
            <a:ext cx="3038475" cy="1071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2345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2734758" y="5245719"/>
            <a:ext cx="3038475" cy="66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2200"/>
            </a:lvl2pPr>
            <a:lvl3pPr marL="914400" indent="0"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548438" y="2000781"/>
            <a:ext cx="1545238" cy="14983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75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8327309" y="2109745"/>
            <a:ext cx="2325688" cy="974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8" hasCustomPrompt="1"/>
          </p:nvPr>
        </p:nvSpPr>
        <p:spPr>
          <a:xfrm>
            <a:off x="9638271" y="2766573"/>
            <a:ext cx="790832" cy="606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815" y="172185"/>
            <a:ext cx="1795471" cy="1298666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1046329" y="3623249"/>
            <a:ext cx="9606668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14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graphic- 3 numbers">
    <p:bg>
      <p:bgPr>
        <a:solidFill>
          <a:schemeClr val="accent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881" y="472012"/>
            <a:ext cx="9537934" cy="892051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Infographic slide 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321398" y="3068901"/>
            <a:ext cx="976313" cy="97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z="1800" dirty="0"/>
              <a:t>icon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97722" y="3068901"/>
            <a:ext cx="3218307" cy="97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10,001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385023" y="4159513"/>
            <a:ext cx="3051175" cy="422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425777" y="3075824"/>
            <a:ext cx="1545238" cy="14983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75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8204648" y="3184788"/>
            <a:ext cx="2325688" cy="974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8" hasCustomPrompt="1"/>
          </p:nvPr>
        </p:nvSpPr>
        <p:spPr>
          <a:xfrm>
            <a:off x="9515610" y="3841616"/>
            <a:ext cx="790832" cy="606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815" y="172185"/>
            <a:ext cx="1795471" cy="1298666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5849663" y="2109745"/>
            <a:ext cx="0" cy="357835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59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61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s.ucl.ac.uk/covid-19-surve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3964" y="1544716"/>
            <a:ext cx="11804072" cy="1757823"/>
          </a:xfrm>
        </p:spPr>
        <p:txBody>
          <a:bodyPr/>
          <a:lstStyle/>
          <a:p>
            <a:pPr algn="ctr"/>
            <a:br>
              <a:rPr lang="en-US" sz="4000" dirty="0">
                <a:solidFill>
                  <a:schemeClr val="tx1"/>
                </a:solidFill>
                <a:latin typeface="+mn-lt"/>
              </a:rPr>
            </a:br>
            <a:br>
              <a:rPr lang="en-US" sz="4000" dirty="0">
                <a:solidFill>
                  <a:schemeClr val="tx1"/>
                </a:solidFill>
                <a:latin typeface="+mn-lt"/>
              </a:rPr>
            </a:b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and paid work in the pandemic: do women pay for working from home? 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5928E-38BE-4E47-A384-26A3B888D7DB}"/>
              </a:ext>
            </a:extLst>
          </p:cNvPr>
          <p:cNvSpPr txBox="1"/>
          <p:nvPr/>
        </p:nvSpPr>
        <p:spPr>
          <a:xfrm>
            <a:off x="435013" y="3910568"/>
            <a:ext cx="1144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Bożena Wielgoszewska,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 Bryson, Heather Joshi, David Wilkinson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9BEAB-53FE-4641-BCEF-D06290693A11}"/>
              </a:ext>
            </a:extLst>
          </p:cNvPr>
          <p:cNvSpPr txBox="1"/>
          <p:nvPr/>
        </p:nvSpPr>
        <p:spPr>
          <a:xfrm>
            <a:off x="8543801" y="5210935"/>
            <a:ext cx="6200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QSS Away 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November 2023</a:t>
            </a:r>
          </a:p>
        </p:txBody>
      </p:sp>
    </p:spTree>
    <p:extLst>
      <p:ext uri="{BB962C8B-B14F-4D97-AF65-F5344CB8AC3E}">
        <p14:creationId xmlns:p14="http://schemas.microsoft.com/office/powerpoint/2010/main" val="200634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Results – other characteristics (M7)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750BA-91A4-A935-7EA0-014146CA0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4" y="1498859"/>
            <a:ext cx="8399457" cy="507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1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C7558D-4E73-4236-1F87-54BB0FEEB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054" y="2201649"/>
            <a:ext cx="7836298" cy="465635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Results – occupation (M7) by gender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A1BA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651258-40EB-E558-A7AE-1983F67B2CCE}"/>
              </a:ext>
            </a:extLst>
          </p:cNvPr>
          <p:cNvSpPr txBox="1"/>
          <p:nvPr/>
        </p:nvSpPr>
        <p:spPr>
          <a:xfrm>
            <a:off x="9867685" y="167574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CE60AE-4E6E-DB69-636E-5A44B0D4520A}"/>
              </a:ext>
            </a:extLst>
          </p:cNvPr>
          <p:cNvSpPr txBox="1"/>
          <p:nvPr/>
        </p:nvSpPr>
        <p:spPr>
          <a:xfrm>
            <a:off x="5291126" y="1675748"/>
            <a:ext cx="97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Women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7C811-36D0-6C0F-2E68-BEF06721B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57843"/>
            <a:ext cx="7774490" cy="460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9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2943" y="2550089"/>
            <a:ext cx="11804072" cy="1169656"/>
          </a:xfrm>
        </p:spPr>
        <p:txBody>
          <a:bodyPr/>
          <a:lstStyle/>
          <a:p>
            <a:pPr algn="ctr"/>
            <a:br>
              <a:rPr lang="en-US" sz="4000" dirty="0">
                <a:solidFill>
                  <a:schemeClr val="tx1"/>
                </a:solidFill>
                <a:latin typeface="+mn-lt"/>
              </a:rPr>
            </a:br>
            <a:br>
              <a:rPr lang="en-US" sz="4000" dirty="0">
                <a:solidFill>
                  <a:schemeClr val="tx1"/>
                </a:solidFill>
                <a:latin typeface="+mn-lt"/>
              </a:rPr>
            </a:b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</a:t>
            </a: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 </a:t>
            </a: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260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268970" y="244746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Methods 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548276" y="918606"/>
            <a:ext cx="10515600" cy="52304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2000" kern="0" dirty="0">
                <a:solidFill>
                  <a:schemeClr val="accent3"/>
                </a:solidFill>
                <a:cs typeface="Arial"/>
                <a:sym typeface="Arial"/>
              </a:rPr>
              <a:t>Outcome: </a:t>
            </a:r>
            <a:r>
              <a:rPr lang="en-GB" sz="2000" kern="0" dirty="0">
                <a:solidFill>
                  <a:srgbClr val="000000"/>
                </a:solidFill>
                <a:cs typeface="Arial"/>
                <a:sym typeface="Arial"/>
              </a:rPr>
              <a:t>Log gross hourly pay top and bottom coded per cohort</a:t>
            </a:r>
            <a:endParaRPr lang="en-GB" sz="2000" kern="0" dirty="0">
              <a:solidFill>
                <a:schemeClr val="accent3"/>
              </a:solidFill>
              <a:cs typeface="Arial"/>
              <a:sym typeface="Arial"/>
            </a:endParaRP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endParaRPr lang="en-GB" sz="2000" kern="0" dirty="0">
              <a:solidFill>
                <a:schemeClr val="accent3"/>
              </a:solidFill>
              <a:cs typeface="Arial"/>
              <a:sym typeface="Arial"/>
            </a:endParaRP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2000" kern="0" dirty="0">
                <a:solidFill>
                  <a:schemeClr val="accent3"/>
                </a:solidFill>
                <a:cs typeface="Arial"/>
                <a:sym typeface="Arial"/>
              </a:rPr>
              <a:t>Exposure</a:t>
            </a:r>
            <a:r>
              <a:rPr lang="en-GB" sz="2000" kern="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  <a:r>
              <a:rPr lang="en-GB" sz="2000" dirty="0"/>
              <a:t>working from home gender interaction </a:t>
            </a:r>
          </a:p>
          <a:p>
            <a:pPr marL="960963" lvl="1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600" dirty="0"/>
              <a:t>men working from employers' premises – ref.</a:t>
            </a:r>
          </a:p>
          <a:p>
            <a:pPr marL="960963" lvl="1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600" dirty="0"/>
              <a:t>men hybrid</a:t>
            </a:r>
          </a:p>
          <a:p>
            <a:pPr marL="960963" lvl="1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600" dirty="0"/>
              <a:t>men working from home</a:t>
            </a:r>
          </a:p>
          <a:p>
            <a:pPr marL="960963" lvl="1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600" dirty="0"/>
              <a:t>wo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men working from employers’ premises</a:t>
            </a:r>
            <a:endParaRPr lang="en-GB" sz="1600" dirty="0">
              <a:solidFill>
                <a:srgbClr val="000000"/>
              </a:solidFill>
            </a:endParaRPr>
          </a:p>
          <a:p>
            <a:pPr marL="960963" lvl="1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women hybrid</a:t>
            </a:r>
            <a:endParaRPr lang="en-GB" sz="1600" dirty="0">
              <a:solidFill>
                <a:srgbClr val="000000"/>
              </a:solidFill>
            </a:endParaRPr>
          </a:p>
          <a:p>
            <a:pPr marL="960963" lvl="1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women working from home</a:t>
            </a:r>
            <a:endParaRPr lang="en-GB" sz="1600" dirty="0"/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endParaRPr lang="en-GB" sz="20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r>
              <a:rPr lang="en-GB" sz="2000" kern="0">
                <a:solidFill>
                  <a:srgbClr val="000000"/>
                </a:solidFill>
                <a:cs typeface="Arial"/>
                <a:sym typeface="Arial"/>
              </a:rPr>
              <a:t>Pooled </a:t>
            </a:r>
            <a:r>
              <a:rPr lang="en-GB" sz="2000" kern="0" dirty="0">
                <a:solidFill>
                  <a:srgbClr val="000000"/>
                </a:solidFill>
                <a:cs typeface="Arial"/>
                <a:sym typeface="Arial"/>
              </a:rPr>
              <a:t>sample</a:t>
            </a: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r>
              <a:rPr lang="en-GB" sz="2000" kern="0" dirty="0">
                <a:solidFill>
                  <a:srgbClr val="000000"/>
                </a:solidFill>
                <a:cs typeface="Arial"/>
                <a:sym typeface="Arial"/>
              </a:rPr>
              <a:t>Linear regression models + quantile regression at 20</a:t>
            </a:r>
            <a:r>
              <a:rPr lang="en-GB" sz="2000" kern="0" baseline="30000" dirty="0">
                <a:solidFill>
                  <a:srgbClr val="000000"/>
                </a:solidFill>
                <a:cs typeface="Arial"/>
                <a:sym typeface="Arial"/>
              </a:rPr>
              <a:t>th</a:t>
            </a:r>
            <a:r>
              <a:rPr lang="en-GB" sz="2000" kern="0" dirty="0">
                <a:solidFill>
                  <a:srgbClr val="000000"/>
                </a:solidFill>
                <a:cs typeface="Arial"/>
                <a:sym typeface="Arial"/>
              </a:rPr>
              <a:t> and 80</a:t>
            </a:r>
            <a:r>
              <a:rPr lang="en-GB" sz="2000" kern="0" baseline="30000" dirty="0">
                <a:solidFill>
                  <a:srgbClr val="000000"/>
                </a:solidFill>
                <a:cs typeface="Arial"/>
                <a:sym typeface="Arial"/>
              </a:rPr>
              <a:t>th</a:t>
            </a:r>
            <a:r>
              <a:rPr lang="en-GB" sz="2000" kern="0" dirty="0">
                <a:solidFill>
                  <a:srgbClr val="000000"/>
                </a:solidFill>
                <a:cs typeface="Arial"/>
                <a:sym typeface="Arial"/>
              </a:rPr>
              <a:t> percentile </a:t>
            </a: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Missing values on covariates replaced with missing dummy if categorical or sample mean if continuous 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2267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56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273405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Stages of adjustment: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358422" y="1185224"/>
            <a:ext cx="11147038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863" marR="0" lvl="0" indent="0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None/>
              <a:tabLst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M1: Raw gaps by gender and work location 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M2: + Basic controls </a:t>
            </a:r>
            <a:r>
              <a:rPr lang="en-GB" sz="1800" kern="0" dirty="0">
                <a:solidFill>
                  <a:srgbClr val="000000"/>
                </a:solidFill>
                <a:cs typeface="Arial"/>
                <a:sym typeface="Arial"/>
              </a:rPr>
              <a:t>Cohort (NCDS, BCS, Next Steps) Country (England, Scotland, Wales), London, Education (none, NVQ1-5), parental social class (manual, non-manual), mode of survey (CAWI, CATI), number of rooms 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M3: + Family characteristics </a:t>
            </a:r>
            <a:r>
              <a:rPr lang="en-GB" sz="1800" kern="0" dirty="0">
                <a:solidFill>
                  <a:srgbClr val="000000"/>
                </a:solidFill>
                <a:cs typeface="Arial"/>
                <a:sym typeface="Arial"/>
              </a:rPr>
              <a:t>Family (single, partnered, partner and 0-5 kids, partner and 6-11 kids, partner and 12+ kids, lone parent, other ), number of kids in the household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M4: + Pre-pandemic pay </a:t>
            </a:r>
            <a:r>
              <a:rPr lang="en-GB" sz="1800" kern="0" dirty="0">
                <a:cs typeface="Arial"/>
                <a:sym typeface="Arial"/>
              </a:rPr>
              <a:t>Gross hourly pay in March 2020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M5: + Pre-pandemic job characteristics </a:t>
            </a:r>
            <a:r>
              <a:rPr lang="en-GB" sz="1800" kern="0" dirty="0">
                <a:solidFill>
                  <a:srgbClr val="000000"/>
                </a:solidFill>
                <a:cs typeface="Arial"/>
                <a:sym typeface="Arial"/>
              </a:rPr>
              <a:t>pre-pandemic SOC (2-digit classification with occupation with high prevenance of one gender aggregated to 1-digit), PT (based on current hours worked, with cut-off of 30), key worker (based on pre-pandemic occupation)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M6: + H</a:t>
            </a:r>
            <a:r>
              <a:rPr lang="en-GB" sz="1800" kern="0" dirty="0">
                <a:solidFill>
                  <a:schemeClr val="accent3"/>
                </a:solidFill>
                <a:cs typeface="Arial"/>
              </a:rPr>
              <a:t>ome working propensities </a:t>
            </a:r>
            <a:r>
              <a:rPr lang="en-GB" sz="1800" dirty="0"/>
              <a:t>Pre-pandemic home working probabilities by occupation, age-group, and sex derived from the 2019 Annual Population Survey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M7: + Job change </a:t>
            </a:r>
            <a:r>
              <a:rPr lang="en-GB" sz="1800" dirty="0"/>
              <a:t>whether CM has changed job (binary directly asked), change in hours worked (decrease, the same, increase) </a:t>
            </a:r>
          </a:p>
        </p:txBody>
      </p:sp>
    </p:spTree>
    <p:extLst>
      <p:ext uri="{BB962C8B-B14F-4D97-AF65-F5344CB8AC3E}">
        <p14:creationId xmlns:p14="http://schemas.microsoft.com/office/powerpoint/2010/main" val="4039285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Results – descriptive statistics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13347-6FD1-76B7-356E-DEEDA7E3D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058" y="1309511"/>
            <a:ext cx="8392767" cy="52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3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Results – gender and working from home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A1BA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D8890-D134-FC18-1FCF-3B53CC9CE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1418162"/>
            <a:ext cx="8227323" cy="49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2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Results – across distribution 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A1BA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45696-4FFD-BA1F-AE23-74AC762E2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511"/>
            <a:ext cx="7503736" cy="4506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934F30-9A2B-19B3-5147-4CFD60C9C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162" y="1384925"/>
            <a:ext cx="4128634" cy="450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04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2943" y="2550089"/>
            <a:ext cx="11804072" cy="1169656"/>
          </a:xfrm>
        </p:spPr>
        <p:txBody>
          <a:bodyPr/>
          <a:lstStyle/>
          <a:p>
            <a:pPr algn="ctr"/>
            <a:br>
              <a:rPr lang="en-US" sz="4000" dirty="0">
                <a:solidFill>
                  <a:schemeClr val="tx1"/>
                </a:solidFill>
                <a:latin typeface="+mn-lt"/>
              </a:rPr>
            </a:br>
            <a:br>
              <a:rPr lang="en-US" sz="4000" dirty="0">
                <a:solidFill>
                  <a:schemeClr val="tx1"/>
                </a:solidFill>
                <a:latin typeface="+mn-lt"/>
              </a:rPr>
            </a:b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</a:t>
            </a: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 in Mental </a:t>
            </a: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ealth and Well-being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6867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76177" y="300038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Methods 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369364" y="1096447"/>
            <a:ext cx="11453272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2000" kern="0" dirty="0">
                <a:solidFill>
                  <a:schemeClr val="accent3"/>
                </a:solidFill>
                <a:cs typeface="Arial"/>
                <a:sym typeface="Arial"/>
              </a:rPr>
              <a:t>Outcomes:</a:t>
            </a: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fr-FR" sz="2000" kern="0" dirty="0">
                <a:solidFill>
                  <a:srgbClr val="000000"/>
                </a:solidFill>
                <a:cs typeface="Arial"/>
                <a:sym typeface="Arial"/>
              </a:rPr>
              <a:t>Life satisfaction (0 very dissatisfied -10 very satisfied)</a:t>
            </a: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2000" kern="0" dirty="0">
                <a:solidFill>
                  <a:srgbClr val="000000"/>
                </a:solidFill>
                <a:cs typeface="Arial"/>
                <a:sym typeface="Arial"/>
              </a:rPr>
              <a:t>Anxiety (sum of 2-item general anxiety disorder (GAD-2), 0 - don’t experience either symptom – 6 experience both symptoms nearly every day)</a:t>
            </a:r>
          </a:p>
          <a:p>
            <a:pPr marL="960963" lvl="1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400" dirty="0"/>
              <a:t>Feeling nervous, anxious or on edge</a:t>
            </a:r>
            <a:endParaRPr lang="en-GB" sz="28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960963" lvl="1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400" dirty="0"/>
              <a:t>Not being able to stop or control worrying</a:t>
            </a:r>
            <a:endParaRPr lang="en-GB" sz="16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2000" kern="0" dirty="0">
                <a:solidFill>
                  <a:srgbClr val="000000"/>
                </a:solidFill>
                <a:cs typeface="Arial"/>
                <a:sym typeface="Arial"/>
              </a:rPr>
              <a:t>Depression (sum of </a:t>
            </a:r>
            <a:r>
              <a:rPr lang="fr-FR" sz="2000" kern="0" dirty="0">
                <a:solidFill>
                  <a:srgbClr val="000000"/>
                </a:solidFill>
                <a:cs typeface="Arial"/>
                <a:sym typeface="Arial"/>
              </a:rPr>
              <a:t>2-item Patient Health Questionnaire (PHQ-2)</a:t>
            </a:r>
          </a:p>
          <a:p>
            <a:pPr marL="960963" lvl="1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400" dirty="0"/>
              <a:t>Little interest or pleasure in doing things</a:t>
            </a:r>
            <a:endParaRPr lang="fr-FR" sz="1400" dirty="0">
              <a:sym typeface="Arial"/>
            </a:endParaRPr>
          </a:p>
          <a:p>
            <a:pPr marL="960963" lvl="1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400" dirty="0"/>
              <a:t>Feeling down, depressed or hopeless</a:t>
            </a:r>
            <a:endParaRPr lang="fr-FR" sz="1400" dirty="0">
              <a:sym typeface="Arial"/>
            </a:endParaRP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2000" kern="0" dirty="0">
                <a:solidFill>
                  <a:srgbClr val="000000"/>
                </a:solidFill>
                <a:cs typeface="Arial"/>
                <a:sym typeface="Arial"/>
              </a:rPr>
              <a:t>Job satisfaction (</a:t>
            </a:r>
            <a:r>
              <a:rPr lang="en-GB" sz="2000" dirty="0"/>
              <a:t>5-point scale from very dissatisfied to very satisfied</a:t>
            </a:r>
            <a:r>
              <a:rPr lang="en-GB" sz="2000" kern="0" dirty="0">
                <a:solidFill>
                  <a:srgbClr val="000000"/>
                </a:solidFill>
                <a:cs typeface="Arial"/>
                <a:sym typeface="Arial"/>
              </a:rPr>
              <a:t>)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endParaRPr lang="en-GB" sz="2000" kern="0" dirty="0">
              <a:solidFill>
                <a:schemeClr val="accent3"/>
              </a:solidFill>
              <a:cs typeface="Arial"/>
              <a:sym typeface="Arial"/>
            </a:endParaRP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2000" kern="0" dirty="0">
                <a:solidFill>
                  <a:schemeClr val="accent3"/>
                </a:solidFill>
                <a:cs typeface="Arial"/>
                <a:sym typeface="Arial"/>
              </a:rPr>
              <a:t>Exposure</a:t>
            </a:r>
            <a:r>
              <a:rPr lang="en-GB" sz="2000" kern="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  <a:r>
              <a:rPr lang="en-GB" sz="2000" dirty="0"/>
              <a:t>working from home gender interaction (as before)</a:t>
            </a:r>
            <a:endParaRPr lang="en-GB" sz="20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r>
              <a:rPr lang="en-GB" sz="2000" kern="0" dirty="0">
                <a:solidFill>
                  <a:srgbClr val="000000"/>
                </a:solidFill>
                <a:cs typeface="Arial"/>
                <a:sym typeface="Arial"/>
              </a:rPr>
              <a:t>Linear regression models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06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4EC5D0-39F3-4C8B-849A-DCA96D6D0B9F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Motivation: 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F6620AC-5D9F-4B3B-ABD4-13DBA444C5FC}"/>
              </a:ext>
            </a:extLst>
          </p:cNvPr>
          <p:cNvSpPr txBox="1">
            <a:spLocks/>
          </p:cNvSpPr>
          <p:nvPr/>
        </p:nvSpPr>
        <p:spPr>
          <a:xfrm>
            <a:off x="756920" y="1605960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covid-19 pandemic affected women’s employment more adversely than men’s through job loss and furlough (Wielgoszewska et.al., 2023)</a:t>
            </a: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continued working experienced increased working from home, but the implications of this shift for gender equality are less clear</a:t>
            </a: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Historically women with more flexible working arrangements, such as part-time work, are reimbursed at lower pay rates per hour than their male counterparts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37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Results – life satisfaction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F4EE7-4F6F-17D2-1307-25E624B15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10" y="1309511"/>
            <a:ext cx="8084101" cy="513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9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Results – anxiety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1AE346-ACE0-DFCF-E9BC-27843E484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3" y="1322651"/>
            <a:ext cx="8965096" cy="55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43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Results – depression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67546-8E94-8249-852C-A3B567CD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972" y="1439523"/>
            <a:ext cx="8516700" cy="53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90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Results – job satisfaction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E4D66-02C2-BC89-6AD3-8B6F90897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564" y="1220058"/>
            <a:ext cx="8838872" cy="55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90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273405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Stages of adjustment: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358422" y="1185224"/>
            <a:ext cx="11147038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863" marR="0" lvl="0" indent="0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None/>
              <a:tabLst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M1: Raw gaps by gender and work location 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M2: + Basic controls </a:t>
            </a:r>
            <a:r>
              <a:rPr lang="en-GB" sz="1800" kern="0" dirty="0">
                <a:solidFill>
                  <a:srgbClr val="000000"/>
                </a:solidFill>
                <a:cs typeface="Arial"/>
                <a:sym typeface="Arial"/>
              </a:rPr>
              <a:t>Cohort (NCDS, BCS, Next Steps) Country (England, Scotland, Wales), London, Education (none, NVQ1-5), parental social class (manual, non-manual), mode of survey (CAWI, CATI), number of rooms 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M3: + Family characteristics </a:t>
            </a:r>
            <a:r>
              <a:rPr lang="en-GB" sz="1800" kern="0" dirty="0">
                <a:solidFill>
                  <a:srgbClr val="000000"/>
                </a:solidFill>
                <a:cs typeface="Arial"/>
                <a:sym typeface="Arial"/>
              </a:rPr>
              <a:t>Family (single, partnered, partner and 0-5 kids, partner and 6-11 kids, partner and 12+ kids, lone parent, other ), number of kids in the household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b="1" kern="0" dirty="0">
                <a:solidFill>
                  <a:schemeClr val="accent3"/>
                </a:solidFill>
                <a:cs typeface="Arial"/>
                <a:sym typeface="Arial"/>
              </a:rPr>
              <a:t>M4: + Pre-pandemic life satisfaction </a:t>
            </a:r>
            <a:r>
              <a:rPr lang="en-GB" sz="1800" b="1" dirty="0"/>
              <a:t>standardised life satisfaction from pre-pandemic surveys (NCDS 2008, BCS 2016, NS 2015)</a:t>
            </a:r>
            <a:endParaRPr lang="en-GB" sz="1800" b="1" kern="0" dirty="0">
              <a:cs typeface="Arial"/>
              <a:sym typeface="Arial"/>
            </a:endParaRP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M5: + Pre-pandemic job characteristics </a:t>
            </a:r>
            <a:r>
              <a:rPr lang="en-GB" sz="1800" kern="0" dirty="0">
                <a:solidFill>
                  <a:srgbClr val="000000"/>
                </a:solidFill>
                <a:cs typeface="Arial"/>
                <a:sym typeface="Arial"/>
              </a:rPr>
              <a:t>pre-pandemic SOC (2-digit classification with occupation with high prevenance of one gender aggregated to 1-digit), PT (based on current hours worked, with cut-off of 30), key worker (based on pre-pandemic occupation)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M6: + H</a:t>
            </a:r>
            <a:r>
              <a:rPr lang="en-GB" sz="1800" kern="0" dirty="0">
                <a:solidFill>
                  <a:schemeClr val="accent3"/>
                </a:solidFill>
                <a:cs typeface="Arial"/>
              </a:rPr>
              <a:t>ome working propensities </a:t>
            </a:r>
            <a:r>
              <a:rPr lang="en-GB" sz="1800" dirty="0"/>
              <a:t>Pre-pandemic home working probabilities by occupation, age-group, and sex derived from the 2019 Annual Population Survey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M7: + Job change </a:t>
            </a:r>
            <a:r>
              <a:rPr lang="en-GB" sz="1800" dirty="0"/>
              <a:t>whether CM has changed job (binary directly asked), change in hours worked (decrease, the same, increase) </a:t>
            </a:r>
          </a:p>
        </p:txBody>
      </p:sp>
    </p:spTree>
    <p:extLst>
      <p:ext uri="{BB962C8B-B14F-4D97-AF65-F5344CB8AC3E}">
        <p14:creationId xmlns:p14="http://schemas.microsoft.com/office/powerpoint/2010/main" val="2783628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Results: adjustment (life satisfaction)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A1BA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154D83-C14E-3E1B-5263-25B7514B5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251" y="1532414"/>
            <a:ext cx="8357942" cy="5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20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Results: adjustment (anxiety)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A1BA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D054C-3C55-5A89-22FA-5902F031F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65" y="1409229"/>
            <a:ext cx="8838513" cy="52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23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Results: adjustment (depression)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A1BA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CD6EA-2A96-98BA-5258-35CCCCD3E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115" y="1399567"/>
            <a:ext cx="8367762" cy="49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73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2943" y="2550089"/>
            <a:ext cx="11804072" cy="1169656"/>
          </a:xfrm>
        </p:spPr>
        <p:txBody>
          <a:bodyPr/>
          <a:lstStyle/>
          <a:p>
            <a:pPr algn="ctr"/>
            <a:br>
              <a:rPr lang="en-US" sz="4000" dirty="0">
                <a:solidFill>
                  <a:schemeClr val="tx1"/>
                </a:solidFill>
                <a:latin typeface="+mn-lt"/>
              </a:rPr>
            </a:br>
            <a:br>
              <a:rPr lang="en-US" sz="4000" dirty="0">
                <a:solidFill>
                  <a:schemeClr val="tx1"/>
                </a:solidFill>
                <a:latin typeface="+mn-lt"/>
              </a:rPr>
            </a:b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 and Conclusions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78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286725" y="71438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Summary 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103512" y="778395"/>
            <a:ext cx="1198497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latin typeface="Arial" panose="020B0604020202020204" pitchFamily="34" charset="0"/>
                <a:cs typeface="Arial"/>
                <a:sym typeface="Arial"/>
              </a:rPr>
              <a:t>Who works from home? </a:t>
            </a: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8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Raw estimates indicate that women are less likely than men to work from home, but after adjusting for their job characteristics they appear to be more likely</a:t>
            </a: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8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Those who are more educated (and earn more) are more likely to work from home, while part-timers and key workers are less likely to do so</a:t>
            </a: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8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Large variability within and across occupations 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latin typeface="Arial" panose="020B0604020202020204" pitchFamily="34" charset="0"/>
                <a:cs typeface="Arial"/>
                <a:sym typeface="Arial"/>
              </a:rPr>
              <a:t>How is working from home related to gender differences in gross hourly pay? </a:t>
            </a: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800" kern="0" dirty="0">
                <a:latin typeface="Arial" panose="020B0604020202020204" pitchFamily="34" charset="0"/>
                <a:cs typeface="Arial"/>
                <a:sym typeface="Arial"/>
              </a:rPr>
              <a:t>Women earn less than men across all work locations, with gaps the widest amongst those who work from home </a:t>
            </a: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800" kern="0" dirty="0">
                <a:latin typeface="Arial" panose="020B0604020202020204" pitchFamily="34" charset="0"/>
                <a:cs typeface="Arial"/>
                <a:sym typeface="Arial"/>
              </a:rPr>
              <a:t>This is largely, but not fully, accounted for by pre-pandemic pay, implying that cohort members’ work location reflects the pre-existing line of gender inequalities (i.e. women underrepresented in the “top jobs”, which are more likely to be done from home)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latin typeface="Arial" panose="020B0604020202020204" pitchFamily="34" charset="0"/>
                <a:cs typeface="Arial"/>
                <a:sym typeface="Arial"/>
              </a:rPr>
              <a:t>How is working from home related to gender differences in mental health and well-being? </a:t>
            </a:r>
          </a:p>
          <a:p>
            <a:pPr marL="446613" indent="-28575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800" kern="0" dirty="0">
                <a:latin typeface="Arial" panose="020B0604020202020204" pitchFamily="34" charset="0"/>
                <a:cs typeface="Arial"/>
                <a:sym typeface="Arial"/>
              </a:rPr>
              <a:t>Job satisfaction appears relatively high amongst the sample of continuing workers, but there is not clear gendered pattern, with men working from employers’ premises less satisfied than everyone else  </a:t>
            </a:r>
          </a:p>
          <a:p>
            <a:pPr marL="446613" indent="-28575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800" kern="0" dirty="0">
                <a:latin typeface="Arial" panose="020B0604020202020204" pitchFamily="34" charset="0"/>
                <a:cs typeface="Arial"/>
                <a:sym typeface="Arial"/>
              </a:rPr>
              <a:t>Mental health measures indicate that working from home might not be “the blessing” for women and may be related to “double burden”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endParaRPr lang="en-GB" sz="2267" kern="0" dirty="0">
              <a:latin typeface="Arial" panose="020B0604020202020204" pitchFamily="34" charset="0"/>
              <a:cs typeface="Arial"/>
              <a:sym typeface="Arial"/>
            </a:endParaRP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endParaRPr lang="en-GB" sz="2267" kern="0" dirty="0">
              <a:latin typeface="Arial" panose="020B0604020202020204" pitchFamily="34" charset="0"/>
              <a:cs typeface="Arial"/>
              <a:sym typeface="Arial"/>
            </a:endParaRP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1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Aims </a:t>
            </a: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and objectives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lang="en-GB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8EE829-625C-9A52-05CA-CD940DC88099}"/>
              </a:ext>
            </a:extLst>
          </p:cNvPr>
          <p:cNvSpPr txBox="1">
            <a:spLocks/>
          </p:cNvSpPr>
          <p:nvPr/>
        </p:nvSpPr>
        <p:spPr>
          <a:xfrm>
            <a:off x="345751" y="1683815"/>
            <a:ext cx="11500498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863" marR="0" lvl="0" indent="0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None/>
              <a:tabLst/>
              <a:defRPr/>
            </a:pPr>
            <a:r>
              <a:rPr lang="en-GB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8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im: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investigate gender differences in gross hourly pay as well as  mental health and well-being by work location a year into covid-19 pandemic</a:t>
            </a:r>
          </a:p>
          <a:p>
            <a:pPr marL="160863" marR="0" lvl="0" indent="0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None/>
              <a:tabLst/>
              <a:defRPr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863" marR="0" lvl="0" indent="0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None/>
              <a:tabLst/>
              <a:defRPr/>
            </a:pPr>
            <a:r>
              <a:rPr lang="en-GB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RQ1: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works from home? 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RQ2: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working from home related to gender differences in hourly pay? 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dirty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RQ3: 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How is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from home related to gender differences in mental health and well-being? </a:t>
            </a:r>
          </a:p>
          <a:p>
            <a:pPr marL="160863" marR="0" lvl="0" indent="0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None/>
              <a:tabLst/>
              <a:defRPr/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17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286725" y="71438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Limitations 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103512" y="867847"/>
            <a:ext cx="1198497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endParaRPr lang="en-GB" sz="2267" kern="0" dirty="0">
              <a:latin typeface="Arial" panose="020B0604020202020204" pitchFamily="34" charset="0"/>
              <a:cs typeface="Arial"/>
              <a:sym typeface="Arial"/>
            </a:endParaRP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endParaRPr lang="en-GB" sz="2267" kern="0" dirty="0">
              <a:latin typeface="Arial" panose="020B0604020202020204" pitchFamily="34" charset="0"/>
              <a:cs typeface="Arial"/>
              <a:sym typeface="Arial"/>
            </a:endParaRP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15E647-0CC3-9295-DB83-8719415B9C9E}"/>
              </a:ext>
            </a:extLst>
          </p:cNvPr>
          <p:cNvSpPr txBox="1">
            <a:spLocks/>
          </p:cNvSpPr>
          <p:nvPr/>
        </p:nvSpPr>
        <p:spPr>
          <a:xfrm>
            <a:off x="827559" y="1621726"/>
            <a:ext cx="9433932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2267" kern="0" dirty="0">
                <a:latin typeface="Arial" panose="020B0604020202020204" pitchFamily="34" charset="0"/>
                <a:cs typeface="Arial"/>
                <a:sym typeface="Arial"/>
              </a:rPr>
              <a:t>Selective analytical sample with implications for missing data</a:t>
            </a: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2267" kern="0" dirty="0">
                <a:latin typeface="Arial" panose="020B0604020202020204" pitchFamily="34" charset="0"/>
                <a:cs typeface="Arial"/>
                <a:sym typeface="Arial"/>
              </a:rPr>
              <a:t>Sample skewed towards high earners and those who didn’t go for the conditions offered under furlough scheme, so not necessarily representative of all workers </a:t>
            </a: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2267" kern="0" dirty="0">
                <a:latin typeface="Arial" panose="020B0604020202020204" pitchFamily="34" charset="0"/>
                <a:cs typeface="Arial"/>
                <a:sym typeface="Arial"/>
              </a:rPr>
              <a:t>Pandemic context may not be translatable into the post-pandemic world, especially as we don’t know who did and who didn’t work from home by choice </a:t>
            </a: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2267" kern="0" dirty="0">
                <a:latin typeface="Arial" panose="020B0604020202020204" pitchFamily="34" charset="0"/>
                <a:cs typeface="Arial"/>
              </a:rPr>
              <a:t>Longer term impact on career progression is not yet observed, and we don’t see who continues to work from home or hybrid post covid</a:t>
            </a: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endParaRPr lang="en-GB" sz="2267" kern="0" dirty="0">
              <a:latin typeface="Arial" panose="020B0604020202020204" pitchFamily="34" charset="0"/>
              <a:cs typeface="Arial"/>
              <a:sym typeface="Arial"/>
            </a:endParaRP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endParaRPr lang="en-GB" sz="2267" kern="0" dirty="0">
              <a:latin typeface="Arial" panose="020B0604020202020204" pitchFamily="34" charset="0"/>
              <a:cs typeface="Arial"/>
              <a:sym typeface="Arial"/>
            </a:endParaRP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00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286725" y="71438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Next steps 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103512" y="867847"/>
            <a:ext cx="1198497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endParaRPr lang="en-GB" sz="2267" kern="0" dirty="0">
              <a:latin typeface="Arial" panose="020B0604020202020204" pitchFamily="34" charset="0"/>
              <a:cs typeface="Arial"/>
              <a:sym typeface="Arial"/>
            </a:endParaRP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endParaRPr lang="en-GB" sz="2267" kern="0" dirty="0">
              <a:latin typeface="Arial" panose="020B0604020202020204" pitchFamily="34" charset="0"/>
              <a:cs typeface="Arial"/>
              <a:sym typeface="Arial"/>
            </a:endParaRP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504795-CC92-2A17-08E4-0A789F2596A8}"/>
              </a:ext>
            </a:extLst>
          </p:cNvPr>
          <p:cNvSpPr txBox="1">
            <a:spLocks/>
          </p:cNvSpPr>
          <p:nvPr/>
        </p:nvSpPr>
        <p:spPr>
          <a:xfrm>
            <a:off x="1182028" y="1951463"/>
            <a:ext cx="9233211" cy="3729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2267" kern="0" dirty="0">
                <a:latin typeface="Arial" panose="020B0604020202020204" pitchFamily="34" charset="0"/>
                <a:cs typeface="Arial"/>
                <a:sym typeface="Arial"/>
              </a:rPr>
              <a:t>Test interactions by gender and other characteristics  </a:t>
            </a: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2267" kern="0" dirty="0">
                <a:latin typeface="Arial" panose="020B0604020202020204" pitchFamily="34" charset="0"/>
                <a:cs typeface="Arial"/>
                <a:sym typeface="Arial"/>
              </a:rPr>
              <a:t>Sensitivity analyses (including those working in other locations)</a:t>
            </a: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2267" kern="0" dirty="0">
                <a:latin typeface="Arial" panose="020B0604020202020204" pitchFamily="34" charset="0"/>
                <a:cs typeface="Arial"/>
                <a:sym typeface="Arial"/>
              </a:rPr>
              <a:t>Figure out what is happening with the job satisfaction </a:t>
            </a: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2267" kern="0" dirty="0">
                <a:latin typeface="Arial" panose="020B0604020202020204" pitchFamily="34" charset="0"/>
                <a:cs typeface="Arial"/>
                <a:sym typeface="Arial"/>
              </a:rPr>
              <a:t>Policy implications ?</a:t>
            </a:r>
          </a:p>
          <a:p>
            <a:pPr marL="503763" indent="-3429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4381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3963" y="1195526"/>
            <a:ext cx="11804072" cy="1293674"/>
          </a:xfrm>
        </p:spPr>
        <p:txBody>
          <a:bodyPr/>
          <a:lstStyle/>
          <a:p>
            <a:pPr algn="ctr"/>
            <a:br>
              <a:rPr lang="en-US" sz="4000" dirty="0">
                <a:solidFill>
                  <a:schemeClr val="tx1"/>
                </a:solidFill>
                <a:latin typeface="+mn-lt"/>
              </a:rPr>
            </a:br>
            <a:r>
              <a:rPr lang="en-GB" sz="4000" kern="0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Arial"/>
              </a:rPr>
              <a:t>T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hank you! Questions? Comments?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AA4E1-E991-4FFF-9EAF-EFA11170C1E0}"/>
              </a:ext>
            </a:extLst>
          </p:cNvPr>
          <p:cNvSpPr txBox="1"/>
          <p:nvPr/>
        </p:nvSpPr>
        <p:spPr>
          <a:xfrm>
            <a:off x="1391478" y="2676357"/>
            <a:ext cx="1097787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website: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https://www.ucl.ac.uk/ioe/departments-and-centres/centres/quantitative-social-science/gender-wage-gap-evidence-cohort-studies</a:t>
            </a: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Funding: 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ESRC grant ES/S012583/1</a:t>
            </a:r>
            <a:endParaRPr lang="en-GB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GB" sz="28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b.wielgoszewska@ucl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.ac.uk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Twitter: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@MeBozena </a:t>
            </a:r>
          </a:p>
          <a:p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7A9735-9972-9304-2D85-7F829AB8BA18}"/>
              </a:ext>
            </a:extLst>
          </p:cNvPr>
          <p:cNvSpPr txBox="1"/>
          <p:nvPr/>
        </p:nvSpPr>
        <p:spPr>
          <a:xfrm>
            <a:off x="8301779" y="5246975"/>
            <a:ext cx="6200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QSS Away 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52964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Data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lang="en-GB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8EE829-625C-9A52-05CA-CD940DC88099}"/>
              </a:ext>
            </a:extLst>
          </p:cNvPr>
          <p:cNvSpPr txBox="1">
            <a:spLocks/>
          </p:cNvSpPr>
          <p:nvPr/>
        </p:nvSpPr>
        <p:spPr>
          <a:xfrm>
            <a:off x="820543" y="1431384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8063" indent="-4572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550C408-E238-237C-D4A7-2D70CD7A6D44}"/>
              </a:ext>
            </a:extLst>
          </p:cNvPr>
          <p:cNvSpPr txBox="1">
            <a:spLocks/>
          </p:cNvSpPr>
          <p:nvPr/>
        </p:nvSpPr>
        <p:spPr>
          <a:xfrm>
            <a:off x="972943" y="1583784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8063" indent="-4572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Covid survey (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https://cls.ucl.ac.uk/covid-19-survey/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) utilising information collected at wave 1 (May 2020) and wave 3 (February – March 2021)</a:t>
            </a:r>
          </a:p>
          <a:p>
            <a:pPr marL="618063" indent="-4572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Linked information from previous sweeps</a:t>
            </a:r>
          </a:p>
          <a:p>
            <a:pPr marL="618063" indent="-4572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Cohorts: </a:t>
            </a:r>
          </a:p>
          <a:p>
            <a:pPr marL="1075263" lvl="1" indent="-4572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National Child Development Study (aged 63), </a:t>
            </a:r>
          </a:p>
          <a:p>
            <a:pPr marL="1075263" lvl="1" indent="-4572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British Cohort Study (aged 51) </a:t>
            </a:r>
          </a:p>
          <a:p>
            <a:pPr marL="1075263" lvl="1" indent="-4572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Next Steps (aged 31)</a:t>
            </a:r>
          </a:p>
          <a:p>
            <a:pPr marL="1075263" lvl="1" indent="-4572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Millenium Cohort Study (aged 20)</a:t>
            </a:r>
          </a:p>
          <a:p>
            <a:pPr marL="618063" indent="-4572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18063" indent="-4572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60863" marR="0" lvl="0" indent="0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None/>
              <a:tabLst/>
              <a:defRPr/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5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A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nalytical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sample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641511" y="1391380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3"/>
                </a:solidFill>
              </a:rPr>
              <a:t>Continuous employees</a:t>
            </a:r>
            <a:r>
              <a:rPr lang="en-GB" sz="2400" dirty="0"/>
              <a:t> employed and currently working at wave 3 (February and March 2021) and before the Coronavirus outbreak in March 2020 (N = 9,244)</a:t>
            </a:r>
          </a:p>
          <a:p>
            <a:r>
              <a:rPr lang="en-GB" sz="2400" dirty="0">
                <a:solidFill>
                  <a:schemeClr val="accent3"/>
                </a:solidFill>
              </a:rPr>
              <a:t>Cohorts </a:t>
            </a:r>
            <a:r>
              <a:rPr lang="en-GB" sz="2400" dirty="0"/>
              <a:t>NCDS (Age 63), BCS (Age 51) and Next Steps (age 31); MCS excluded (N = 8,705)</a:t>
            </a:r>
          </a:p>
          <a:p>
            <a:r>
              <a:rPr lang="en-GB" sz="2400" dirty="0">
                <a:solidFill>
                  <a:schemeClr val="accent3"/>
                </a:solidFill>
              </a:rPr>
              <a:t>Pay </a:t>
            </a:r>
            <a:r>
              <a:rPr lang="en-GB" sz="2400" dirty="0"/>
              <a:t>can derive gross hourly pay after top and bottom coding (N = 7,712)</a:t>
            </a:r>
          </a:p>
          <a:p>
            <a:r>
              <a:rPr lang="en-GB" sz="2400" dirty="0">
                <a:solidFill>
                  <a:schemeClr val="accent3"/>
                </a:solidFill>
              </a:rPr>
              <a:t>Work location </a:t>
            </a:r>
            <a:r>
              <a:rPr lang="en-GB" sz="2400" dirty="0"/>
              <a:t>reports work location information own home, employer’s premises or some days at home and some at employer’s premises i.e. hybrid (N = 7,348)</a:t>
            </a:r>
          </a:p>
          <a:p>
            <a:r>
              <a:rPr lang="en-GB" sz="2400" dirty="0">
                <a:solidFill>
                  <a:schemeClr val="accent3"/>
                </a:solidFill>
              </a:rPr>
              <a:t>Great Britian </a:t>
            </a:r>
            <a:r>
              <a:rPr lang="en-GB" sz="2400" dirty="0"/>
              <a:t>lives in England Scotland or Wales at wave 3 (N = 7,154)</a:t>
            </a:r>
          </a:p>
          <a:p>
            <a:r>
              <a:rPr lang="en-GB" sz="2400" dirty="0">
                <a:solidFill>
                  <a:schemeClr val="accent3"/>
                </a:solidFill>
              </a:rPr>
              <a:t>Has job satisfaction and mental health measures </a:t>
            </a:r>
            <a:r>
              <a:rPr lang="en-GB" sz="2400" dirty="0"/>
              <a:t>can derive anxiety depression as well as life and job satisfaction (</a:t>
            </a:r>
            <a:r>
              <a:rPr lang="en-GB" sz="2400" b="1" dirty="0"/>
              <a:t>N = 7,040</a:t>
            </a:r>
            <a:r>
              <a:rPr lang="en-GB" sz="2400" dirty="0"/>
              <a:t>)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50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2943" y="2550089"/>
            <a:ext cx="11804072" cy="1169656"/>
          </a:xfrm>
        </p:spPr>
        <p:txBody>
          <a:bodyPr/>
          <a:lstStyle/>
          <a:p>
            <a:pPr algn="ctr"/>
            <a:br>
              <a:rPr lang="en-US" sz="4000" dirty="0">
                <a:solidFill>
                  <a:schemeClr val="tx1"/>
                </a:solidFill>
                <a:latin typeface="+mn-lt"/>
              </a:rPr>
            </a:br>
            <a:br>
              <a:rPr lang="en-US" sz="4000" dirty="0">
                <a:solidFill>
                  <a:schemeClr val="tx1"/>
                </a:solidFill>
                <a:latin typeface="+mn-lt"/>
              </a:rPr>
            </a:b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works from home?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5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Methods 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558215" y="1309511"/>
            <a:ext cx="10515600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2200" kern="0" dirty="0">
                <a:solidFill>
                  <a:schemeClr val="accent3"/>
                </a:solidFill>
                <a:latin typeface="Arial" panose="020B0604020202020204" pitchFamily="34" charset="0"/>
                <a:cs typeface="Arial"/>
                <a:sym typeface="Arial"/>
              </a:rPr>
              <a:t>Outcome: </a:t>
            </a:r>
            <a:r>
              <a:rPr lang="en-GB" sz="2267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working from home measured by two binary indicators:</a:t>
            </a:r>
          </a:p>
          <a:p>
            <a:pPr marL="618063" indent="-4572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2267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Broad definition -  any work from home, which includes those who work some days at home and some days at employer's premises)</a:t>
            </a:r>
          </a:p>
          <a:p>
            <a:pPr marL="618063" indent="-45720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2267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Narrow definition – those working only from own home  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endParaRPr lang="en-GB" sz="2200" kern="0" dirty="0">
              <a:solidFill>
                <a:schemeClr val="accent3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2200" kern="0" dirty="0">
                <a:solidFill>
                  <a:schemeClr val="accent3"/>
                </a:solidFill>
                <a:latin typeface="Arial" panose="020B0604020202020204" pitchFamily="34" charset="0"/>
                <a:cs typeface="Arial"/>
                <a:sym typeface="Arial"/>
              </a:rPr>
              <a:t>Exposure</a:t>
            </a:r>
            <a:r>
              <a:rPr lang="en-GB" sz="2267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: female dummy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r>
              <a:rPr lang="en-GB" sz="2267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Pooled sample</a:t>
            </a: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r>
              <a:rPr lang="en-GB" sz="2267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Logit models</a:t>
            </a: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r>
              <a:rPr lang="en-GB" sz="2267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Missing values on covariates replaced with missing dummy if categorical or sample mean if continuous 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2267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lang="en-GB" sz="2267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08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Stages of adjustment: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358423" y="1444646"/>
            <a:ext cx="11147038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863" marR="0" lvl="0" indent="0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None/>
              <a:tabLst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M1: Raw gaps by gender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M2: + Basic controls </a:t>
            </a:r>
            <a:r>
              <a:rPr lang="en-GB" sz="1800" kern="0" dirty="0">
                <a:solidFill>
                  <a:srgbClr val="000000"/>
                </a:solidFill>
                <a:cs typeface="Arial"/>
                <a:sym typeface="Arial"/>
              </a:rPr>
              <a:t>Cohort (NCDS, BCS, Next Steps) Country (England, Scotland, Wales), London, Education (none, NVQ1-5), parental social class (manual, non-manual), mode of survey (CAWI, CATI), number of rooms 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M3: + Family characteristics </a:t>
            </a:r>
            <a:r>
              <a:rPr lang="en-GB" sz="1800" kern="0" dirty="0">
                <a:solidFill>
                  <a:srgbClr val="000000"/>
                </a:solidFill>
                <a:cs typeface="Arial"/>
                <a:sym typeface="Arial"/>
              </a:rPr>
              <a:t>Family (single, partnered, partner and 0-5 kids, partner and 6-11 kids, partner and 12+ kids, lone parent, other ), number of kids in the household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M4: + SOC </a:t>
            </a:r>
            <a:r>
              <a:rPr lang="en-GB" sz="1800" kern="0" dirty="0">
                <a:solidFill>
                  <a:srgbClr val="000000"/>
                </a:solidFill>
                <a:cs typeface="Arial"/>
                <a:sym typeface="Arial"/>
              </a:rPr>
              <a:t>current SOC (2-digit classification with occupation with high prevalence of one gender aggregated to 1-digit), 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M5: + Part time </a:t>
            </a:r>
            <a:r>
              <a:rPr lang="en-GB" sz="1800" kern="0" dirty="0">
                <a:solidFill>
                  <a:srgbClr val="000000"/>
                </a:solidFill>
                <a:cs typeface="Arial"/>
                <a:sym typeface="Arial"/>
              </a:rPr>
              <a:t>PT (based on current hours worked, with cut-off of 30), 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M6: + key worker </a:t>
            </a:r>
            <a:r>
              <a:rPr lang="en-GB" sz="1800" kern="0" dirty="0">
                <a:solidFill>
                  <a:srgbClr val="000000"/>
                </a:solidFill>
                <a:cs typeface="Arial"/>
                <a:sym typeface="Arial"/>
              </a:rPr>
              <a:t>(based on pre-pandemic occupation), </a:t>
            </a:r>
          </a:p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800" kern="0" dirty="0">
                <a:solidFill>
                  <a:schemeClr val="accent3"/>
                </a:solidFill>
                <a:cs typeface="Arial"/>
                <a:sym typeface="Arial"/>
              </a:rPr>
              <a:t>M7: + </a:t>
            </a:r>
            <a:r>
              <a:rPr lang="en-GB" sz="1800" kern="0" dirty="0">
                <a:solidFill>
                  <a:schemeClr val="accent3"/>
                </a:solidFill>
                <a:cs typeface="Arial"/>
              </a:rPr>
              <a:t>home working propensities </a:t>
            </a:r>
            <a:r>
              <a:rPr lang="en-GB" sz="1800" dirty="0"/>
              <a:t>(Pre-pandemic home working probabilities by 3 digit occupation, age-group, and sex derived from the 2019 Annual Population Survey)</a:t>
            </a:r>
          </a:p>
        </p:txBody>
      </p:sp>
    </p:spTree>
    <p:extLst>
      <p:ext uri="{BB962C8B-B14F-4D97-AF65-F5344CB8AC3E}">
        <p14:creationId xmlns:p14="http://schemas.microsoft.com/office/powerpoint/2010/main" val="283637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8422" y="513102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Results - gender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EEA10-73FD-A0EF-2276-EEA2D61DA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57" y="1309511"/>
            <a:ext cx="8878542" cy="530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80625"/>
      </p:ext>
    </p:extLst>
  </p:cSld>
  <p:clrMapOvr>
    <a:masterClrMapping/>
  </p:clrMapOvr>
</p:sld>
</file>

<file path=ppt/theme/theme1.xml><?xml version="1.0" encoding="utf-8"?>
<a:theme xmlns:a="http://schemas.openxmlformats.org/drawingml/2006/main" name="CLS_core slides">
  <a:themeElements>
    <a:clrScheme name="IOE-UCL CLS">
      <a:dk1>
        <a:srgbClr val="000000"/>
      </a:dk1>
      <a:lt1>
        <a:srgbClr val="FFFFFF"/>
      </a:lt1>
      <a:dk2>
        <a:srgbClr val="A79E93"/>
      </a:dk2>
      <a:lt2>
        <a:srgbClr val="C7C926"/>
      </a:lt2>
      <a:accent1>
        <a:srgbClr val="E2212F"/>
      </a:accent1>
      <a:accent2>
        <a:srgbClr val="B7E0EB"/>
      </a:accent2>
      <a:accent3>
        <a:srgbClr val="00A1BA"/>
      </a:accent3>
      <a:accent4>
        <a:srgbClr val="B61D4E"/>
      </a:accent4>
      <a:accent5>
        <a:srgbClr val="EE573F"/>
      </a:accent5>
      <a:accent6>
        <a:srgbClr val="DBDC29"/>
      </a:accent6>
      <a:hlink>
        <a:srgbClr val="1C62C5"/>
      </a:hlink>
      <a:folHlink>
        <a:srgbClr val="E138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S_IOE UCL 2015 slides" id="{DCBCF137-C511-554E-8F14-EC6AAF60D27C}" vid="{ADC2CFE2-79F8-924E-8BAD-5F2CB6E6B6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dd89962-f21b-4429-a447-32385ddb31a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B18CFED83A744BB7AA60AE2A2AFB0" ma:contentTypeVersion="14" ma:contentTypeDescription="Create a new document." ma:contentTypeScope="" ma:versionID="783b3839d8bb9230093f42b695a3f9fe">
  <xsd:schema xmlns:xsd="http://www.w3.org/2001/XMLSchema" xmlns:xs="http://www.w3.org/2001/XMLSchema" xmlns:p="http://schemas.microsoft.com/office/2006/metadata/properties" xmlns:ns3="6dd89962-f21b-4429-a447-32385ddb31a9" xmlns:ns4="04339b9d-8985-4c03-9fcd-478f331320a8" targetNamespace="http://schemas.microsoft.com/office/2006/metadata/properties" ma:root="true" ma:fieldsID="434e252944246d61d39c75e7e2b4f2d1" ns3:_="" ns4:_="">
    <xsd:import namespace="6dd89962-f21b-4429-a447-32385ddb31a9"/>
    <xsd:import namespace="04339b9d-8985-4c03-9fcd-478f331320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89962-f21b-4429-a447-32385ddb3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39b9d-8985-4c03-9fcd-478f331320a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0A252E-DDC7-4336-A8A7-FC7FD918F535}">
  <ds:schemaRefs>
    <ds:schemaRef ds:uri="http://schemas.microsoft.com/office/2006/metadata/properties"/>
    <ds:schemaRef ds:uri="http://schemas.microsoft.com/office/infopath/2007/PartnerControls"/>
    <ds:schemaRef ds:uri="6dd89962-f21b-4429-a447-32385ddb31a9"/>
  </ds:schemaRefs>
</ds:datastoreItem>
</file>

<file path=customXml/itemProps2.xml><?xml version="1.0" encoding="utf-8"?>
<ds:datastoreItem xmlns:ds="http://schemas.openxmlformats.org/officeDocument/2006/customXml" ds:itemID="{992DC341-63E3-4F4A-8371-08F4B5047C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d89962-f21b-4429-a447-32385ddb31a9"/>
    <ds:schemaRef ds:uri="04339b9d-8985-4c03-9fcd-478f331320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2DA7AB-D97D-4B07-A0BE-126CA70502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1785</Words>
  <Application>Microsoft Office PowerPoint</Application>
  <PresentationFormat>Widescreen</PresentationFormat>
  <Paragraphs>186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Noto Sans Symbols</vt:lpstr>
      <vt:lpstr>CLS_core slides</vt:lpstr>
      <vt:lpstr>   Gender and paid work in the pandemic: do women pay for working from home? </vt:lpstr>
      <vt:lpstr>PowerPoint Presentation</vt:lpstr>
      <vt:lpstr>PowerPoint Presentation</vt:lpstr>
      <vt:lpstr>PowerPoint Presentation</vt:lpstr>
      <vt:lpstr>PowerPoint Presentation</vt:lpstr>
      <vt:lpstr>   Who works from home?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Gender Pay Gap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Gender Gap in Mental Health and Well-being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Summary and Conclusions</vt:lpstr>
      <vt:lpstr>PowerPoint Presentation</vt:lpstr>
      <vt:lpstr>PowerPoint Presentation</vt:lpstr>
      <vt:lpstr>PowerPoint Presentation</vt:lpstr>
      <vt:lpstr> Thank you! Questions?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Wielgoszewska, Bozena</dc:creator>
  <cp:lastModifiedBy>Allington-Smith, Dominic</cp:lastModifiedBy>
  <cp:revision>29</cp:revision>
  <dcterms:created xsi:type="dcterms:W3CDTF">2021-06-09T11:17:23Z</dcterms:created>
  <dcterms:modified xsi:type="dcterms:W3CDTF">2023-11-08T10:37:34Z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0x010100FB4B18CFED83A744BB7AA60AE2A2AFB0</vt:lpwstr>
  </property>
</Properties>
</file>