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27" r:id="rId4"/>
  </p:sldMasterIdLst>
  <p:notesMasterIdLst>
    <p:notesMasterId r:id="rId6"/>
  </p:notesMasterIdLst>
  <p:sldIdLst>
    <p:sldId id="274" r:id="rId5"/>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F3EC"/>
    <a:srgbClr val="C0EADF"/>
    <a:srgbClr val="2E866F"/>
    <a:srgbClr val="36A0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D2E8"/>
          </a:solidFill>
        </a:fill>
      </a:tcStyle>
    </a:wholeTbl>
    <a:band2H>
      <a:tcTxStyle/>
      <a:tcStyle>
        <a:tcBdr/>
        <a:fill>
          <a:solidFill>
            <a:srgbClr val="E6EAF4"/>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D6CB"/>
          </a:solidFill>
        </a:fill>
      </a:tcStyle>
    </a:wholeTbl>
    <a:band2H>
      <a:tcTxStyle/>
      <a:tcStyle>
        <a:tcBdr/>
        <a:fill>
          <a:solidFill>
            <a:srgbClr val="E6ECE7"/>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132" autoAdjust="0"/>
    <p:restoredTop sz="94653" autoAdjust="0"/>
  </p:normalViewPr>
  <p:slideViewPr>
    <p:cSldViewPr snapToGrid="0">
      <p:cViewPr>
        <p:scale>
          <a:sx n="40" d="100"/>
          <a:sy n="40" d="100"/>
        </p:scale>
        <p:origin x="54" y="10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8" name="Shape 208"/>
          <p:cNvSpPr>
            <a:spLocks noGrp="1" noRot="1" noChangeAspect="1"/>
          </p:cNvSpPr>
          <p:nvPr>
            <p:ph type="sldImg"/>
          </p:nvPr>
        </p:nvSpPr>
        <p:spPr>
          <a:xfrm>
            <a:off x="2216150" y="685800"/>
            <a:ext cx="2425700" cy="3429000"/>
          </a:xfrm>
          <a:prstGeom prst="rect">
            <a:avLst/>
          </a:prstGeom>
        </p:spPr>
        <p:txBody>
          <a:bodyPr/>
          <a:lstStyle/>
          <a:p>
            <a:endParaRPr/>
          </a:p>
        </p:txBody>
      </p:sp>
      <p:sp>
        <p:nvSpPr>
          <p:cNvPr id="209" name="Shape 20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1584175" latinLnBrk="0">
      <a:defRPr sz="1898">
        <a:latin typeface="+mn-lt"/>
        <a:ea typeface="+mn-ea"/>
        <a:cs typeface="+mn-cs"/>
        <a:sym typeface="Arial"/>
      </a:defRPr>
    </a:lvl1pPr>
    <a:lvl2pPr indent="309947" defTabSz="1584175" latinLnBrk="0">
      <a:defRPr sz="1898">
        <a:latin typeface="+mn-lt"/>
        <a:ea typeface="+mn-ea"/>
        <a:cs typeface="+mn-cs"/>
        <a:sym typeface="Arial"/>
      </a:defRPr>
    </a:lvl2pPr>
    <a:lvl3pPr indent="619895" defTabSz="1584175" latinLnBrk="0">
      <a:defRPr sz="1898">
        <a:latin typeface="+mn-lt"/>
        <a:ea typeface="+mn-ea"/>
        <a:cs typeface="+mn-cs"/>
        <a:sym typeface="Arial"/>
      </a:defRPr>
    </a:lvl3pPr>
    <a:lvl4pPr indent="929842" defTabSz="1584175" latinLnBrk="0">
      <a:defRPr sz="1898">
        <a:latin typeface="+mn-lt"/>
        <a:ea typeface="+mn-ea"/>
        <a:cs typeface="+mn-cs"/>
        <a:sym typeface="Arial"/>
      </a:defRPr>
    </a:lvl4pPr>
    <a:lvl5pPr indent="1239789" defTabSz="1584175" latinLnBrk="0">
      <a:defRPr sz="1898">
        <a:latin typeface="+mn-lt"/>
        <a:ea typeface="+mn-ea"/>
        <a:cs typeface="+mn-cs"/>
        <a:sym typeface="Arial"/>
      </a:defRPr>
    </a:lvl5pPr>
    <a:lvl6pPr indent="1549737" defTabSz="1584175" latinLnBrk="0">
      <a:defRPr sz="1898">
        <a:latin typeface="+mn-lt"/>
        <a:ea typeface="+mn-ea"/>
        <a:cs typeface="+mn-cs"/>
        <a:sym typeface="Arial"/>
      </a:defRPr>
    </a:lvl6pPr>
    <a:lvl7pPr indent="1859684" defTabSz="1584175" latinLnBrk="0">
      <a:defRPr sz="1898">
        <a:latin typeface="+mn-lt"/>
        <a:ea typeface="+mn-ea"/>
        <a:cs typeface="+mn-cs"/>
        <a:sym typeface="Arial"/>
      </a:defRPr>
    </a:lvl7pPr>
    <a:lvl8pPr indent="2169631" defTabSz="1584175" latinLnBrk="0">
      <a:defRPr sz="1898">
        <a:latin typeface="+mn-lt"/>
        <a:ea typeface="+mn-ea"/>
        <a:cs typeface="+mn-cs"/>
        <a:sym typeface="Arial"/>
      </a:defRPr>
    </a:lvl8pPr>
    <a:lvl9pPr indent="2479578" defTabSz="1584175" latinLnBrk="0">
      <a:defRPr sz="1898">
        <a:latin typeface="+mn-lt"/>
        <a:ea typeface="+mn-ea"/>
        <a:cs typeface="+mn-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216150" y="685800"/>
            <a:ext cx="2425700" cy="3429000"/>
          </a:xfrm>
        </p:spPr>
      </p:sp>
      <p:sp>
        <p:nvSpPr>
          <p:cNvPr id="3" name="Notizenplatzhalter 2"/>
          <p:cNvSpPr>
            <a:spLocks noGrp="1"/>
          </p:cNvSpPr>
          <p:nvPr>
            <p:ph type="body" idx="1"/>
          </p:nvPr>
        </p:nvSpPr>
        <p:spPr/>
        <p:txBody>
          <a:bodyPr/>
          <a:lstStyle/>
          <a:p>
            <a:r>
              <a:rPr lang="de-DE" dirty="0"/>
              <a:t>Changes: </a:t>
            </a:r>
          </a:p>
          <a:p>
            <a:r>
              <a:rPr lang="de-DE" dirty="0"/>
              <a:t>methods: (2) 1st quartile &lt;1:11 (3) 4th quartile &gt;1:35</a:t>
            </a:r>
          </a:p>
          <a:p>
            <a:r>
              <a:rPr lang="de-DE" dirty="0"/>
              <a:t>results – now median and IQR (rather than mean and SD)</a:t>
            </a: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24E266-5606-7642-B0C1-60A87F293695}"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49224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5/22/2023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17608991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5/22/2023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05592856"/>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5/22/2023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3506907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34717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24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Abschnitts-&#10;überschrift">
    <p:spTree>
      <p:nvGrpSpPr>
        <p:cNvPr id="1" name=""/>
        <p:cNvGrpSpPr/>
        <p:nvPr/>
      </p:nvGrpSpPr>
      <p:grpSpPr>
        <a:xfrm>
          <a:off x="0" y="0"/>
          <a:ext cx="0" cy="0"/>
          <a:chOff x="0" y="0"/>
          <a:chExt cx="0" cy="0"/>
        </a:xfrm>
      </p:grpSpPr>
    </p:spTree>
    <p:extLst>
      <p:ext uri="{BB962C8B-B14F-4D97-AF65-F5344CB8AC3E}">
        <p14:creationId xmlns:p14="http://schemas.microsoft.com/office/powerpoint/2010/main" val="777523946"/>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Zwei Inhalt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9677317"/>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Vergleich">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3521775"/>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Nur Titel">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663841"/>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Inhalt mit Überschrif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3999814"/>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Bild mit Überschrift">
    <p:spTree>
      <p:nvGrpSpPr>
        <p:cNvPr id="1" name=""/>
        <p:cNvGrpSpPr/>
        <p:nvPr/>
      </p:nvGrpSpPr>
      <p:grpSpPr>
        <a:xfrm>
          <a:off x="0" y="0"/>
          <a:ext cx="0" cy="0"/>
          <a:chOff x="0" y="0"/>
          <a:chExt cx="0" cy="0"/>
        </a:xfrm>
      </p:grpSpPr>
    </p:spTree>
    <p:extLst>
      <p:ext uri="{BB962C8B-B14F-4D97-AF65-F5344CB8AC3E}">
        <p14:creationId xmlns:p14="http://schemas.microsoft.com/office/powerpoint/2010/main" val="876874815"/>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5/22/2023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843263026"/>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itel und vertikaler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9154884"/>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Vertikaler Titel u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1065783"/>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04413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42942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bschnittsüberschrif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9077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5/22/2023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859380836"/>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5/22/2023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88419220"/>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5/22/2023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701493798"/>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5/22/2023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08532455"/>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5/22/2023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30545614"/>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5/22/2023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88605257"/>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5/22/2023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229530901"/>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C764DE79-268F-4C1A-8933-263129D2AF90}" type="datetimeFigureOut">
              <a:rPr lang="en-US" smtClean="0"/>
              <a:t>5/22/2023</a:t>
            </a:fld>
            <a:endParaRPr lang="en-US" dirty="0"/>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2639598153"/>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673" r:id="rId13"/>
    <p:sldLayoutId id="2147483674" r:id="rId14"/>
    <p:sldLayoutId id="2147483675" r:id="rId15"/>
    <p:sldLayoutId id="2147483676" r:id="rId16"/>
    <p:sldLayoutId id="2147483677" r:id="rId17"/>
    <p:sldLayoutId id="2147483679" r:id="rId18"/>
    <p:sldLayoutId id="2147483680" r:id="rId19"/>
    <p:sldLayoutId id="2147483681" r:id="rId20"/>
    <p:sldLayoutId id="2147483682" r:id="rId21"/>
    <p:sldLayoutId id="2147483685" r:id="rId22"/>
    <p:sldLayoutId id="2147483686" r:id="rId23"/>
    <p:sldLayoutId id="2147483687" r:id="rId24"/>
  </p:sldLayoutIdLst>
  <p:hf hdr="0" dt="0"/>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a:extLst>
              <a:ext uri="{FF2B5EF4-FFF2-40B4-BE49-F238E27FC236}">
                <a16:creationId xmlns:a16="http://schemas.microsoft.com/office/drawing/2014/main" id="{4888E2B0-694A-4036-9A32-B2A88574F1F8}"/>
              </a:ext>
            </a:extLst>
          </p:cNvPr>
          <p:cNvSpPr txBox="1"/>
          <p:nvPr/>
        </p:nvSpPr>
        <p:spPr>
          <a:xfrm>
            <a:off x="3465651" y="3456482"/>
            <a:ext cx="23392036" cy="1846659"/>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gn="l">
              <a:defRPr sz="2400">
                <a:latin typeface="Arial"/>
                <a:ea typeface="Arial"/>
                <a:cs typeface="Arial"/>
                <a:sym typeface="Arial"/>
              </a:defRPr>
            </a:lvl1pPr>
          </a:lstStyle>
          <a:p>
            <a:pPr algn="ctr"/>
            <a:r>
              <a:rPr lang="en-GB" sz="4800" dirty="0">
                <a:latin typeface="+mn-lt"/>
              </a:rPr>
              <a:t>R.Smith</a:t>
            </a:r>
            <a:r>
              <a:rPr lang="en-GB" sz="4800" baseline="30000" dirty="0">
                <a:latin typeface="+mn-lt"/>
              </a:rPr>
              <a:t>1</a:t>
            </a:r>
            <a:r>
              <a:rPr lang="en-GB" sz="4800" dirty="0">
                <a:latin typeface="+mn-lt"/>
              </a:rPr>
              <a:t>, P.Satish</a:t>
            </a:r>
            <a:r>
              <a:rPr lang="en-GB" sz="4800" baseline="30000" dirty="0">
                <a:latin typeface="+mn-lt"/>
              </a:rPr>
              <a:t>2</a:t>
            </a:r>
            <a:r>
              <a:rPr lang="en-GB" sz="4800" dirty="0">
                <a:latin typeface="+mn-lt"/>
              </a:rPr>
              <a:t>, E.Frackiewicz</a:t>
            </a:r>
            <a:r>
              <a:rPr lang="en-GB" sz="4800" baseline="30000" dirty="0">
                <a:latin typeface="+mn-lt"/>
              </a:rPr>
              <a:t>1</a:t>
            </a:r>
            <a:r>
              <a:rPr lang="en-GB" sz="4800" dirty="0">
                <a:latin typeface="+mn-lt"/>
              </a:rPr>
              <a:t>, R.Motallebzadeh</a:t>
            </a:r>
            <a:r>
              <a:rPr lang="en-GB" sz="4800" baseline="30000" dirty="0">
                <a:latin typeface="+mn-lt"/>
              </a:rPr>
              <a:t>1,2</a:t>
            </a:r>
            <a:r>
              <a:rPr lang="en-GB" sz="4800" dirty="0">
                <a:latin typeface="+mn-lt"/>
              </a:rPr>
              <a:t>, G.Jones</a:t>
            </a:r>
            <a:r>
              <a:rPr lang="en-GB" sz="4800" baseline="30000" dirty="0">
                <a:latin typeface="+mn-lt"/>
              </a:rPr>
              <a:t>1</a:t>
            </a:r>
            <a:endParaRPr lang="en-GB" sz="4800" dirty="0">
              <a:latin typeface="+mn-lt"/>
            </a:endParaRPr>
          </a:p>
          <a:p>
            <a:pPr algn="ctr"/>
            <a:r>
              <a:rPr lang="en-GB" sz="3600" dirty="0">
                <a:latin typeface="+mn-lt"/>
              </a:rPr>
              <a:t>1 – Department of Nephrology &amp; Transplantation, Royal Free Hospital, London, U.K.</a:t>
            </a:r>
          </a:p>
          <a:p>
            <a:pPr algn="ctr"/>
            <a:r>
              <a:rPr lang="en-GB" sz="3600" dirty="0">
                <a:latin typeface="+mn-lt"/>
              </a:rPr>
              <a:t>2 – Research Department of Surgical Biotechnology, University College London, U.K.</a:t>
            </a:r>
          </a:p>
        </p:txBody>
      </p:sp>
      <p:sp>
        <p:nvSpPr>
          <p:cNvPr id="10" name="Rectangle 6">
            <a:extLst>
              <a:ext uri="{FF2B5EF4-FFF2-40B4-BE49-F238E27FC236}">
                <a16:creationId xmlns:a16="http://schemas.microsoft.com/office/drawing/2014/main" id="{1DF07DA0-A8CA-4A83-92CD-2419FA30C650}"/>
              </a:ext>
            </a:extLst>
          </p:cNvPr>
          <p:cNvSpPr txBox="1"/>
          <p:nvPr/>
        </p:nvSpPr>
        <p:spPr>
          <a:xfrm>
            <a:off x="436243" y="8255581"/>
            <a:ext cx="13717134" cy="6221705"/>
          </a:xfrm>
          <a:prstGeom prst="rect">
            <a:avLst/>
          </a:prstGeom>
          <a:solidFill>
            <a:srgbClr val="D9F3EC"/>
          </a:solidFill>
          <a:ln w="12700">
            <a:solidFill>
              <a:srgbClr val="D9F3EC"/>
            </a:solidFill>
            <a:miter lim="400000"/>
          </a:ln>
          <a:extLst>
            <a:ext uri="{C572A759-6A51-4108-AA02-DFA0A04FC94B}">
              <ma14:wrappingTextBoxFlag xmlns="" xmlns:ma14="http://schemas.microsoft.com/office/mac/drawingml/2011/main" val="1"/>
            </a:ext>
          </a:extLst>
        </p:spPr>
        <p:txBody>
          <a:bodyPr wrap="square" lIns="357887" tIns="357887" rIns="357887" bIns="357887">
            <a:spAutoFit/>
          </a:bodyPr>
          <a:lstStyle>
            <a:lvl1pPr algn="just">
              <a:lnSpc>
                <a:spcPct val="140000"/>
              </a:lnSpc>
              <a:defRPr sz="1600">
                <a:latin typeface="Arial"/>
                <a:ea typeface="Arial"/>
                <a:cs typeface="Arial"/>
                <a:sym typeface="Arial"/>
              </a:defRPr>
            </a:lvl1pPr>
          </a:lstStyle>
          <a:p>
            <a:pPr>
              <a:lnSpc>
                <a:spcPct val="100000"/>
              </a:lnSpc>
              <a:spcAft>
                <a:spcPts val="3977"/>
              </a:spcAft>
            </a:pPr>
            <a:r>
              <a:rPr lang="en-GB" sz="3600" dirty="0">
                <a:latin typeface="Calibri" panose="020F0502020204030204" pitchFamily="34" charset="0"/>
                <a:ea typeface="Calibri" panose="020F0502020204030204" pitchFamily="34" charset="0"/>
                <a:cs typeface="Times New Roman" panose="02020603050405020304" pitchFamily="18" charset="0"/>
              </a:rPr>
              <a:t>Prior to renal transplant listing, cardiovascular screening is performed in order to stratify the risk of cardiovascular disease (CVD). During pre-assessment in our centre, patients undergo a “ramp test” (a timed assessment to walk 130m), which is a simple, rapid and non-invasive method of quantifying exercise tolerance. The purpose of this study was to correlate ramp test time (RTT) with:</a:t>
            </a:r>
          </a:p>
          <a:p>
            <a:pPr marL="1704426" indent="-1704426">
              <a:lnSpc>
                <a:spcPct val="100000"/>
              </a:lnSpc>
              <a:buFont typeface="+mj-lt"/>
              <a:buAutoNum type="alphaLcParenBoth"/>
            </a:pPr>
            <a:r>
              <a:rPr lang="en-GB" sz="3600" dirty="0">
                <a:latin typeface="Calibri" panose="020F0502020204030204" pitchFamily="34" charset="0"/>
                <a:ea typeface="Calibri" panose="020F0502020204030204" pitchFamily="34" charset="0"/>
                <a:cs typeface="Times New Roman" panose="02020603050405020304" pitchFamily="18" charset="0"/>
              </a:rPr>
              <a:t>transplant waiting list status;</a:t>
            </a:r>
          </a:p>
          <a:p>
            <a:pPr marL="1704426" indent="-1704426">
              <a:lnSpc>
                <a:spcPct val="100000"/>
              </a:lnSpc>
              <a:buFont typeface="+mj-lt"/>
              <a:buAutoNum type="alphaLcParenBoth"/>
            </a:pPr>
            <a:r>
              <a:rPr lang="en-GB" sz="3600" dirty="0">
                <a:latin typeface="Calibri" panose="020F0502020204030204" pitchFamily="34" charset="0"/>
                <a:ea typeface="Calibri" panose="020F0502020204030204" pitchFamily="34" charset="0"/>
                <a:cs typeface="Times New Roman" panose="02020603050405020304" pitchFamily="18" charset="0"/>
              </a:rPr>
              <a:t>nuclear medicine or echocardiographic cardiac stress testing;</a:t>
            </a:r>
          </a:p>
          <a:p>
            <a:pPr marL="1704426" indent="-1704426">
              <a:lnSpc>
                <a:spcPct val="100000"/>
              </a:lnSpc>
              <a:spcAft>
                <a:spcPts val="3977"/>
              </a:spcAft>
              <a:buFont typeface="+mj-lt"/>
              <a:buAutoNum type="alphaLcParenBoth"/>
            </a:pPr>
            <a:r>
              <a:rPr lang="en-GB" sz="3600" dirty="0">
                <a:latin typeface="Calibri" panose="020F0502020204030204" pitchFamily="34" charset="0"/>
                <a:ea typeface="Calibri" panose="020F0502020204030204" pitchFamily="34" charset="0"/>
                <a:cs typeface="Times New Roman" panose="02020603050405020304" pitchFamily="18" charset="0"/>
              </a:rPr>
              <a:t>post-transplant cardiovascular (CV) events and mortality.</a:t>
            </a:r>
          </a:p>
        </p:txBody>
      </p:sp>
      <p:sp>
        <p:nvSpPr>
          <p:cNvPr id="11" name="Rectangle 7">
            <a:extLst>
              <a:ext uri="{FF2B5EF4-FFF2-40B4-BE49-F238E27FC236}">
                <a16:creationId xmlns:a16="http://schemas.microsoft.com/office/drawing/2014/main" id="{1FCCBB94-D341-409F-B847-610AFCB15E46}"/>
              </a:ext>
            </a:extLst>
          </p:cNvPr>
          <p:cNvSpPr txBox="1"/>
          <p:nvPr/>
        </p:nvSpPr>
        <p:spPr>
          <a:xfrm>
            <a:off x="0" y="93738"/>
            <a:ext cx="30275213" cy="3059299"/>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lvl1pPr algn="l">
              <a:defRPr sz="3200" b="1">
                <a:latin typeface="Arial"/>
                <a:ea typeface="Arial"/>
                <a:cs typeface="Arial"/>
                <a:sym typeface="Arial"/>
              </a:defRPr>
            </a:lvl1pPr>
          </a:lstStyle>
          <a:p>
            <a:pPr algn="ctr"/>
            <a:r>
              <a:rPr lang="en-GB" sz="9940" dirty="0">
                <a:latin typeface="+mn-lt"/>
              </a:rPr>
              <a:t>Utility of ramp test time in patients undergoing assessment for renal transplantation</a:t>
            </a:r>
            <a:endParaRPr sz="9940" dirty="0">
              <a:latin typeface="+mn-lt"/>
            </a:endParaRPr>
          </a:p>
        </p:txBody>
      </p:sp>
      <p:sp>
        <p:nvSpPr>
          <p:cNvPr id="18" name="Rectangle 6">
            <a:extLst>
              <a:ext uri="{FF2B5EF4-FFF2-40B4-BE49-F238E27FC236}">
                <a16:creationId xmlns:a16="http://schemas.microsoft.com/office/drawing/2014/main" id="{A3686294-D601-41BF-9F93-565BEC91835D}"/>
              </a:ext>
            </a:extLst>
          </p:cNvPr>
          <p:cNvSpPr txBox="1"/>
          <p:nvPr/>
        </p:nvSpPr>
        <p:spPr>
          <a:xfrm>
            <a:off x="462877" y="16984319"/>
            <a:ext cx="13690500" cy="6453500"/>
          </a:xfrm>
          <a:prstGeom prst="rect">
            <a:avLst/>
          </a:prstGeom>
          <a:solidFill>
            <a:srgbClr val="D9F3EC"/>
          </a:solidFill>
          <a:ln w="12700">
            <a:solidFill>
              <a:srgbClr val="D9F3EC"/>
            </a:solidFill>
            <a:miter lim="400000"/>
          </a:ln>
          <a:extLst>
            <a:ext uri="{C572A759-6A51-4108-AA02-DFA0A04FC94B}">
              <ma14:wrappingTextBoxFlag xmlns="" xmlns:ma14="http://schemas.microsoft.com/office/mac/drawingml/2011/main" val="1"/>
            </a:ext>
          </a:extLst>
        </p:spPr>
        <p:txBody>
          <a:bodyPr wrap="square" lIns="357887" tIns="357887" rIns="357887" bIns="357887">
            <a:spAutoFit/>
          </a:bodyPr>
          <a:lstStyle>
            <a:lvl1pPr algn="just">
              <a:lnSpc>
                <a:spcPct val="140000"/>
              </a:lnSpc>
              <a:defRPr sz="1600">
                <a:latin typeface="Arial"/>
                <a:ea typeface="Arial"/>
                <a:cs typeface="Arial"/>
                <a:sym typeface="Arial"/>
              </a:defRPr>
            </a:lvl1pPr>
          </a:lstStyle>
          <a:p>
            <a:pPr>
              <a:lnSpc>
                <a:spcPct val="107000"/>
              </a:lnSpc>
              <a:spcAft>
                <a:spcPts val="3977"/>
              </a:spcAft>
            </a:pPr>
            <a:r>
              <a:rPr lang="en-GB" sz="3600" dirty="0">
                <a:latin typeface="Calibri" panose="020F0502020204030204" pitchFamily="34" charset="0"/>
                <a:ea typeface="Calibri" panose="020F0502020204030204" pitchFamily="34" charset="0"/>
                <a:cs typeface="Times New Roman" panose="02020603050405020304" pitchFamily="18" charset="0"/>
              </a:rPr>
              <a:t>A retrospective analysis of all patients who underwent pre-assessment. Data collection included patient demographics, history of CVD and diabetes, RTT, ejection fraction and evidence of myocardial ischaemia, transplant list status, any subsequent CV event (defined as any acute event/intervention related to CVD requiring hospitalisation), and mortality. </a:t>
            </a:r>
          </a:p>
          <a:p>
            <a:pPr>
              <a:lnSpc>
                <a:spcPts val="0"/>
              </a:lnSpc>
              <a:spcAft>
                <a:spcPts val="3977"/>
              </a:spcAft>
            </a:pPr>
            <a:r>
              <a:rPr lang="en-GB" sz="3600" dirty="0">
                <a:latin typeface="Calibri" panose="020F0502020204030204" pitchFamily="34" charset="0"/>
                <a:ea typeface="Calibri" panose="020F0502020204030204" pitchFamily="34" charset="0"/>
                <a:cs typeface="Times New Roman" panose="02020603050405020304" pitchFamily="18" charset="0"/>
              </a:rPr>
              <a:t>Three distinct groups were analysed: </a:t>
            </a:r>
          </a:p>
          <a:p>
            <a:pPr marL="742950" indent="-742950">
              <a:lnSpc>
                <a:spcPts val="0"/>
              </a:lnSpc>
              <a:spcAft>
                <a:spcPts val="3977"/>
              </a:spcAft>
              <a:buAutoNum type="arabicParenBoth"/>
            </a:pPr>
            <a:r>
              <a:rPr lang="en-GB" sz="3600" dirty="0">
                <a:latin typeface="Calibri" panose="020F0502020204030204" pitchFamily="34" charset="0"/>
                <a:ea typeface="Calibri" panose="020F0502020204030204" pitchFamily="34" charset="0"/>
                <a:cs typeface="Times New Roman" panose="02020603050405020304" pitchFamily="18" charset="0"/>
              </a:rPr>
              <a:t>patients unable to perform the ramp test; </a:t>
            </a:r>
          </a:p>
          <a:p>
            <a:pPr marL="742950" indent="-742950">
              <a:lnSpc>
                <a:spcPts val="0"/>
              </a:lnSpc>
              <a:spcAft>
                <a:spcPts val="3977"/>
              </a:spcAft>
              <a:buAutoNum type="arabicParenBoth"/>
            </a:pPr>
            <a:r>
              <a:rPr lang="en-GB" sz="3600" dirty="0">
                <a:latin typeface="Calibri" panose="020F0502020204030204" pitchFamily="34" charset="0"/>
                <a:ea typeface="Calibri" panose="020F0502020204030204" pitchFamily="34" charset="0"/>
                <a:cs typeface="Times New Roman" panose="02020603050405020304" pitchFamily="18" charset="0"/>
              </a:rPr>
              <a:t>RTT </a:t>
            </a:r>
            <a:r>
              <a:rPr lang="en-GB" sz="3600" dirty="0">
                <a:latin typeface="Calibri" panose="020F0502020204030204" pitchFamily="34" charset="0"/>
                <a:ea typeface="Calibri" panose="020F0502020204030204" pitchFamily="34" charset="0"/>
                <a:cs typeface="Calibri" panose="020F0502020204030204" pitchFamily="34" charset="0"/>
              </a:rPr>
              <a:t>&lt;1:11 (i.e. 1</a:t>
            </a:r>
            <a:r>
              <a:rPr lang="en-GB" sz="3600" baseline="30000" dirty="0">
                <a:latin typeface="Calibri" panose="020F0502020204030204" pitchFamily="34" charset="0"/>
                <a:ea typeface="Calibri" panose="020F0502020204030204" pitchFamily="34" charset="0"/>
                <a:cs typeface="Calibri" panose="020F0502020204030204" pitchFamily="34" charset="0"/>
              </a:rPr>
              <a:t>st</a:t>
            </a:r>
            <a:r>
              <a:rPr lang="en-GB" sz="3600" dirty="0">
                <a:latin typeface="Calibri" panose="020F0502020204030204" pitchFamily="34" charset="0"/>
                <a:ea typeface="Calibri" panose="020F0502020204030204" pitchFamily="34" charset="0"/>
                <a:cs typeface="Calibri" panose="020F0502020204030204" pitchFamily="34" charset="0"/>
              </a:rPr>
              <a:t> quartile)</a:t>
            </a:r>
            <a:r>
              <a:rPr lang="en-GB" sz="3600" dirty="0">
                <a:latin typeface="Calibri" panose="020F0502020204030204" pitchFamily="34" charset="0"/>
                <a:ea typeface="Calibri" panose="020F0502020204030204" pitchFamily="34" charset="0"/>
                <a:cs typeface="Times New Roman" panose="02020603050405020304" pitchFamily="18" charset="0"/>
              </a:rPr>
              <a:t>; </a:t>
            </a:r>
          </a:p>
          <a:p>
            <a:pPr marL="742950" indent="-742950">
              <a:lnSpc>
                <a:spcPts val="0"/>
              </a:lnSpc>
              <a:spcAft>
                <a:spcPts val="3977"/>
              </a:spcAft>
              <a:buAutoNum type="arabicParenBoth"/>
            </a:pPr>
            <a:r>
              <a:rPr lang="en-GB" sz="3600" dirty="0">
                <a:latin typeface="Calibri" panose="020F0502020204030204" pitchFamily="34" charset="0"/>
                <a:ea typeface="Calibri" panose="020F0502020204030204" pitchFamily="34" charset="0"/>
                <a:cs typeface="Times New Roman" panose="02020603050405020304" pitchFamily="18" charset="0"/>
              </a:rPr>
              <a:t>RTT </a:t>
            </a:r>
            <a:r>
              <a:rPr lang="en-GB" sz="3600" dirty="0">
                <a:latin typeface="Calibri" panose="020F0502020204030204" pitchFamily="34" charset="0"/>
                <a:ea typeface="Calibri" panose="020F0502020204030204" pitchFamily="34" charset="0"/>
                <a:cs typeface="Calibri" panose="020F0502020204030204" pitchFamily="34" charset="0"/>
              </a:rPr>
              <a:t>&gt;1:35 (i.e. 4</a:t>
            </a:r>
            <a:r>
              <a:rPr lang="en-GB" sz="3600" baseline="30000" dirty="0">
                <a:latin typeface="Calibri" panose="020F0502020204030204" pitchFamily="34" charset="0"/>
                <a:ea typeface="Calibri" panose="020F0502020204030204" pitchFamily="34" charset="0"/>
                <a:cs typeface="Calibri" panose="020F0502020204030204" pitchFamily="34" charset="0"/>
              </a:rPr>
              <a:t>th</a:t>
            </a:r>
            <a:r>
              <a:rPr lang="en-GB" sz="3600" dirty="0">
                <a:latin typeface="Calibri" panose="020F0502020204030204" pitchFamily="34" charset="0"/>
                <a:ea typeface="Calibri" panose="020F0502020204030204" pitchFamily="34" charset="0"/>
                <a:cs typeface="Calibri" panose="020F0502020204030204" pitchFamily="34" charset="0"/>
              </a:rPr>
              <a:t> quartile)</a:t>
            </a:r>
            <a:r>
              <a:rPr lang="en-GB" sz="3600"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Rectangle 8">
            <a:extLst>
              <a:ext uri="{FF2B5EF4-FFF2-40B4-BE49-F238E27FC236}">
                <a16:creationId xmlns:a16="http://schemas.microsoft.com/office/drawing/2014/main" id="{1B32C2E9-CD24-4AD7-896C-6150C2CFAA7C}"/>
              </a:ext>
            </a:extLst>
          </p:cNvPr>
          <p:cNvSpPr txBox="1"/>
          <p:nvPr/>
        </p:nvSpPr>
        <p:spPr>
          <a:xfrm>
            <a:off x="462877" y="34841378"/>
            <a:ext cx="13690500" cy="6481776"/>
          </a:xfrm>
          <a:prstGeom prst="rect">
            <a:avLst/>
          </a:prstGeom>
          <a:solidFill>
            <a:srgbClr val="D9F3EC"/>
          </a:solidFill>
          <a:ln w="12700">
            <a:solidFill>
              <a:srgbClr val="D9F3EC"/>
            </a:solidFill>
            <a:miter lim="400000"/>
          </a:ln>
          <a:extLst>
            <a:ext uri="{C572A759-6A51-4108-AA02-DFA0A04FC94B}">
              <ma14:wrappingTextBoxFlag xmlns="" xmlns:ma14="http://schemas.microsoft.com/office/mac/drawingml/2011/main" val="1"/>
            </a:ext>
          </a:extLst>
        </p:spPr>
        <p:txBody>
          <a:bodyPr wrap="square" lIns="357887" tIns="357887" rIns="357887" bIns="357887">
            <a:spAutoFit/>
          </a:bodyPr>
          <a:lstStyle>
            <a:lvl1pPr algn="just">
              <a:lnSpc>
                <a:spcPct val="140000"/>
              </a:lnSpc>
              <a:defRPr sz="1600">
                <a:latin typeface="Arial"/>
                <a:ea typeface="Arial"/>
                <a:cs typeface="Arial"/>
                <a:sym typeface="Arial"/>
              </a:defRPr>
            </a:lvl1pPr>
          </a:lstStyle>
          <a:p>
            <a:pPr>
              <a:lnSpc>
                <a:spcPct val="107000"/>
              </a:lnSpc>
              <a:spcAft>
                <a:spcPts val="3977"/>
              </a:spcAft>
            </a:pPr>
            <a:r>
              <a:rPr lang="en-GB" sz="3200" dirty="0">
                <a:latin typeface="Calibri" panose="020F0502020204030204" pitchFamily="34" charset="0"/>
                <a:ea typeface="Calibri" panose="020F0502020204030204" pitchFamily="34" charset="0"/>
                <a:cs typeface="Times New Roman" panose="02020603050405020304" pitchFamily="18" charset="0"/>
              </a:rPr>
              <a:t>1508 patients were pre-assessed for transplantation between November 2014 and June 2022, of which 1302 had RTTs recorded. Median RTT was 1 minute 20 seconds (1:20), with an interquartile range of 1:11-1:35. </a:t>
            </a:r>
          </a:p>
          <a:p>
            <a:pPr>
              <a:lnSpc>
                <a:spcPct val="107000"/>
              </a:lnSpc>
              <a:spcAft>
                <a:spcPts val="3977"/>
              </a:spcAft>
            </a:pPr>
            <a:r>
              <a:rPr lang="en-GB" sz="3200" dirty="0">
                <a:latin typeface="Calibri" panose="020F0502020204030204" pitchFamily="34" charset="0"/>
                <a:ea typeface="Calibri" panose="020F0502020204030204" pitchFamily="34" charset="0"/>
                <a:cs typeface="Times New Roman" panose="02020603050405020304" pitchFamily="18" charset="0"/>
              </a:rPr>
              <a:t>Patients with RTT </a:t>
            </a:r>
            <a:r>
              <a:rPr lang="en-GB" sz="3200" dirty="0">
                <a:latin typeface="Calibri" panose="020F0502020204030204" pitchFamily="34" charset="0"/>
                <a:ea typeface="Calibri" panose="020F0502020204030204" pitchFamily="34" charset="0"/>
                <a:cs typeface="Calibri" panose="020F0502020204030204" pitchFamily="34" charset="0"/>
              </a:rPr>
              <a:t>&lt;1:11 </a:t>
            </a:r>
            <a:r>
              <a:rPr lang="en-GB" sz="3200" dirty="0">
                <a:latin typeface="Calibri" panose="020F0502020204030204" pitchFamily="34" charset="0"/>
                <a:ea typeface="Calibri" panose="020F0502020204030204" pitchFamily="34" charset="0"/>
                <a:cs typeface="Times New Roman" panose="02020603050405020304" pitchFamily="18" charset="0"/>
              </a:rPr>
              <a:t>were younger, had a lower frailty score and had less pre-existing CVD and diabetes (Table 1) Ninety five percent of this group had normal cardiac function by stress testing (Table 2) and 89% were activated on the waiting list (Table 3). Over half of patients with either RTT</a:t>
            </a:r>
            <a:r>
              <a:rPr lang="en-GB" sz="3200" dirty="0">
                <a:latin typeface="Calibri" panose="020F0502020204030204" pitchFamily="34" charset="0"/>
                <a:ea typeface="Calibri" panose="020F0502020204030204" pitchFamily="34" charset="0"/>
                <a:cs typeface="Calibri" panose="020F0502020204030204" pitchFamily="34" charset="0"/>
              </a:rPr>
              <a:t> &gt;1:35 </a:t>
            </a:r>
            <a:r>
              <a:rPr lang="en-GB" sz="3200" dirty="0">
                <a:latin typeface="Calibri" panose="020F0502020204030204" pitchFamily="34" charset="0"/>
                <a:ea typeface="Calibri" panose="020F0502020204030204" pitchFamily="34" charset="0"/>
                <a:cs typeface="Times New Roman" panose="02020603050405020304" pitchFamily="18" charset="0"/>
              </a:rPr>
              <a:t>or unable to perform the test were excluded from the waiting list (Table 3), with up to a quarter suffering a CV event post-assessment and an unadjusted 3-year mortality of 16% and 32.4% respectively (Figure 1). </a:t>
            </a:r>
          </a:p>
        </p:txBody>
      </p:sp>
      <p:sp>
        <p:nvSpPr>
          <p:cNvPr id="5" name="TextBox 4">
            <a:extLst>
              <a:ext uri="{FF2B5EF4-FFF2-40B4-BE49-F238E27FC236}">
                <a16:creationId xmlns:a16="http://schemas.microsoft.com/office/drawing/2014/main" id="{8EC9BE43-334E-AC67-2A95-90D933D1DFAD}"/>
              </a:ext>
            </a:extLst>
          </p:cNvPr>
          <p:cNvSpPr txBox="1"/>
          <p:nvPr/>
        </p:nvSpPr>
        <p:spPr>
          <a:xfrm>
            <a:off x="462877" y="23977312"/>
            <a:ext cx="13690500" cy="707886"/>
          </a:xfrm>
          <a:prstGeom prst="rect">
            <a:avLst/>
          </a:prstGeom>
          <a:solidFill>
            <a:srgbClr val="D9F3EC"/>
          </a:solidFill>
          <a:ln>
            <a:solidFill>
              <a:srgbClr val="D9F3EC"/>
            </a:solidFill>
          </a:ln>
        </p:spPr>
        <p:txBody>
          <a:bodyPr wrap="square" rtlCol="0">
            <a:spAutoFit/>
          </a:bodyPr>
          <a:lstStyle/>
          <a:p>
            <a:r>
              <a:rPr lang="en-GB" sz="4000" i="1" dirty="0"/>
              <a:t>Table 1: Demographics </a:t>
            </a:r>
          </a:p>
        </p:txBody>
      </p:sp>
      <p:sp>
        <p:nvSpPr>
          <p:cNvPr id="14" name="TextBox 13">
            <a:extLst>
              <a:ext uri="{FF2B5EF4-FFF2-40B4-BE49-F238E27FC236}">
                <a16:creationId xmlns:a16="http://schemas.microsoft.com/office/drawing/2014/main" id="{585D9E4C-8968-7F00-E3D0-18FEDA8D66A8}"/>
              </a:ext>
            </a:extLst>
          </p:cNvPr>
          <p:cNvSpPr txBox="1"/>
          <p:nvPr/>
        </p:nvSpPr>
        <p:spPr>
          <a:xfrm>
            <a:off x="16162032" y="23977498"/>
            <a:ext cx="13598499" cy="1844416"/>
          </a:xfrm>
          <a:prstGeom prst="rect">
            <a:avLst/>
          </a:prstGeom>
          <a:solidFill>
            <a:srgbClr val="D9F3EC"/>
          </a:solidFill>
          <a:ln>
            <a:solidFill>
              <a:srgbClr val="D9F3EC"/>
            </a:solidFill>
          </a:ln>
        </p:spPr>
        <p:txBody>
          <a:bodyPr wrap="square" rtlCol="0">
            <a:spAutoFit/>
          </a:bodyPr>
          <a:lstStyle/>
          <a:p>
            <a:pPr>
              <a:lnSpc>
                <a:spcPct val="107000"/>
              </a:lnSpc>
              <a:spcAft>
                <a:spcPts val="3977"/>
              </a:spcAft>
            </a:pPr>
            <a:r>
              <a:rPr lang="en-GB" sz="3600" i="1" dirty="0">
                <a:latin typeface="Calibri" panose="020F0502020204030204" pitchFamily="34" charset="0"/>
                <a:ea typeface="Calibri" panose="020F0502020204030204" pitchFamily="34" charset="0"/>
                <a:cs typeface="Times New Roman" panose="02020603050405020304" pitchFamily="18" charset="0"/>
              </a:rPr>
              <a:t>Figure 1: Kaplan–Meier curves showing patient survival from time of assessment, with censoring at last follow-up. p&lt;0.0001 overall, log-rank test.</a:t>
            </a:r>
          </a:p>
        </p:txBody>
      </p:sp>
      <p:graphicFrame>
        <p:nvGraphicFramePr>
          <p:cNvPr id="15" name="Table 14">
            <a:extLst>
              <a:ext uri="{FF2B5EF4-FFF2-40B4-BE49-F238E27FC236}">
                <a16:creationId xmlns:a16="http://schemas.microsoft.com/office/drawing/2014/main" id="{57352BEB-A6CA-6177-1EF2-B7ADF54D8960}"/>
              </a:ext>
            </a:extLst>
          </p:cNvPr>
          <p:cNvGraphicFramePr>
            <a:graphicFrameLocks noGrp="1"/>
          </p:cNvGraphicFramePr>
          <p:nvPr>
            <p:extLst>
              <p:ext uri="{D42A27DB-BD31-4B8C-83A1-F6EECF244321}">
                <p14:modId xmlns:p14="http://schemas.microsoft.com/office/powerpoint/2010/main" val="3880317667"/>
              </p:ext>
            </p:extLst>
          </p:nvPr>
        </p:nvGraphicFramePr>
        <p:xfrm>
          <a:off x="436243" y="24708405"/>
          <a:ext cx="13717134" cy="7622840"/>
        </p:xfrm>
        <a:graphic>
          <a:graphicData uri="http://schemas.openxmlformats.org/drawingml/2006/table">
            <a:tbl>
              <a:tblPr firstRow="1" firstCol="1" bandRow="1"/>
              <a:tblGrid>
                <a:gridCol w="4561911">
                  <a:extLst>
                    <a:ext uri="{9D8B030D-6E8A-4147-A177-3AD203B41FA5}">
                      <a16:colId xmlns:a16="http://schemas.microsoft.com/office/drawing/2014/main" val="3774890407"/>
                    </a:ext>
                  </a:extLst>
                </a:gridCol>
                <a:gridCol w="707174">
                  <a:extLst>
                    <a:ext uri="{9D8B030D-6E8A-4147-A177-3AD203B41FA5}">
                      <a16:colId xmlns:a16="http://schemas.microsoft.com/office/drawing/2014/main" val="1531509510"/>
                    </a:ext>
                  </a:extLst>
                </a:gridCol>
                <a:gridCol w="3036527">
                  <a:extLst>
                    <a:ext uri="{9D8B030D-6E8A-4147-A177-3AD203B41FA5}">
                      <a16:colId xmlns:a16="http://schemas.microsoft.com/office/drawing/2014/main" val="2201438566"/>
                    </a:ext>
                  </a:extLst>
                </a:gridCol>
                <a:gridCol w="2646404">
                  <a:extLst>
                    <a:ext uri="{9D8B030D-6E8A-4147-A177-3AD203B41FA5}">
                      <a16:colId xmlns:a16="http://schemas.microsoft.com/office/drawing/2014/main" val="3414153405"/>
                    </a:ext>
                  </a:extLst>
                </a:gridCol>
                <a:gridCol w="2765118">
                  <a:extLst>
                    <a:ext uri="{9D8B030D-6E8A-4147-A177-3AD203B41FA5}">
                      <a16:colId xmlns:a16="http://schemas.microsoft.com/office/drawing/2014/main" val="3943525340"/>
                    </a:ext>
                  </a:extLst>
                </a:gridCol>
              </a:tblGrid>
              <a:tr h="1116942">
                <a:tc>
                  <a:txBody>
                    <a:bodyPr/>
                    <a:lstStyle/>
                    <a:p>
                      <a:pPr algn="ctr">
                        <a:lnSpc>
                          <a:spcPct val="107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 </a:t>
                      </a:r>
                    </a:p>
                  </a:txBody>
                  <a:tcPr marL="340887" marR="34088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800"/>
                        </a:spcAft>
                      </a:pPr>
                      <a:r>
                        <a:rPr lang="en-GB" sz="2800" b="0">
                          <a:effectLst/>
                          <a:latin typeface="Calibri" panose="020F0502020204030204" pitchFamily="34" charset="0"/>
                          <a:ea typeface="Calibri" panose="020F0502020204030204" pitchFamily="34" charset="0"/>
                          <a:cs typeface="Times New Roman" panose="02020603050405020304" pitchFamily="18" charset="0"/>
                        </a:rPr>
                        <a:t> </a:t>
                      </a:r>
                    </a:p>
                  </a:txBody>
                  <a:tcPr marL="340887" marR="34088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800"/>
                        </a:spcAft>
                      </a:pPr>
                      <a:r>
                        <a:rPr lang="en-GB" sz="2800" b="1" dirty="0">
                          <a:effectLst/>
                          <a:latin typeface="Calibri" panose="020F0502020204030204" pitchFamily="34" charset="0"/>
                          <a:ea typeface="Calibri" panose="020F0502020204030204" pitchFamily="34" charset="0"/>
                          <a:cs typeface="Times New Roman" panose="02020603050405020304" pitchFamily="18" charset="0"/>
                        </a:rPr>
                        <a:t>UNABLE TO PERFORM</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800"/>
                        </a:spcAft>
                      </a:pPr>
                      <a:r>
                        <a:rPr lang="en-GB" sz="2800" b="1" dirty="0">
                          <a:effectLst/>
                          <a:latin typeface="Calibri" panose="020F0502020204030204" pitchFamily="34" charset="0"/>
                          <a:ea typeface="Calibri" panose="020F0502020204030204" pitchFamily="34" charset="0"/>
                          <a:cs typeface="Times New Roman" panose="02020603050405020304" pitchFamily="18" charset="0"/>
                        </a:rPr>
                        <a:t>RTT </a:t>
                      </a:r>
                      <a:r>
                        <a:rPr lang="en-GB" sz="2800" b="1" dirty="0">
                          <a:effectLst/>
                          <a:latin typeface="Calibri" panose="020F0502020204030204" pitchFamily="34" charset="0"/>
                          <a:ea typeface="Calibri" panose="020F0502020204030204" pitchFamily="34" charset="0"/>
                          <a:cs typeface="Calibri" panose="020F0502020204030204" pitchFamily="34" charset="0"/>
                        </a:rPr>
                        <a:t> &gt;</a:t>
                      </a:r>
                      <a:r>
                        <a:rPr lang="en-GB" sz="2800" b="1" dirty="0">
                          <a:effectLst/>
                          <a:latin typeface="Calibri" panose="020F0502020204030204" pitchFamily="34" charset="0"/>
                          <a:ea typeface="Calibri" panose="020F0502020204030204" pitchFamily="34" charset="0"/>
                          <a:cs typeface="Times New Roman" panose="02020603050405020304" pitchFamily="18" charset="0"/>
                        </a:rPr>
                        <a:t>1:35</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800"/>
                        </a:spcAft>
                      </a:pPr>
                      <a:r>
                        <a:rPr lang="en-GB" sz="2800" b="1" dirty="0">
                          <a:effectLst/>
                          <a:latin typeface="Calibri" panose="020F0502020204030204" pitchFamily="34" charset="0"/>
                          <a:ea typeface="Calibri" panose="020F0502020204030204" pitchFamily="34" charset="0"/>
                          <a:cs typeface="Times New Roman" panose="02020603050405020304" pitchFamily="18" charset="0"/>
                        </a:rPr>
                        <a:t>RTT &lt;1:11</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978350932"/>
                  </a:ext>
                </a:extLst>
              </a:tr>
              <a:tr h="1033250">
                <a:tc>
                  <a:txBody>
                    <a:bodyPr/>
                    <a:lstStyle/>
                    <a:p>
                      <a:pPr algn="l">
                        <a:lnSpc>
                          <a:spcPct val="107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Total number of patients n</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800"/>
                        </a:spcAft>
                      </a:pPr>
                      <a:r>
                        <a:rPr lang="en-GB" sz="2800" b="0">
                          <a:effectLst/>
                          <a:latin typeface="Calibri" panose="020F0502020204030204" pitchFamily="34" charset="0"/>
                          <a:ea typeface="Calibri" panose="020F0502020204030204" pitchFamily="34" charset="0"/>
                          <a:cs typeface="Times New Roman" panose="02020603050405020304" pitchFamily="18" charset="0"/>
                        </a:rPr>
                        <a:t> </a:t>
                      </a:r>
                    </a:p>
                  </a:txBody>
                  <a:tcPr marL="340887" marR="34088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89</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262</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255</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758013674"/>
                  </a:ext>
                </a:extLst>
              </a:tr>
              <a:tr h="1033250">
                <a:tc>
                  <a:txBody>
                    <a:bodyPr/>
                    <a:lstStyle/>
                    <a:p>
                      <a:pPr algn="l">
                        <a:lnSpc>
                          <a:spcPct val="107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Mean follow-up, months (SD)</a:t>
                      </a:r>
                    </a:p>
                  </a:txBody>
                  <a:tcPr marL="340887" marR="34088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800"/>
                        </a:spcAft>
                      </a:pPr>
                      <a:r>
                        <a:rPr lang="en-GB" sz="2800" b="0">
                          <a:effectLst/>
                          <a:latin typeface="Calibri" panose="020F0502020204030204" pitchFamily="34" charset="0"/>
                          <a:ea typeface="Calibri" panose="020F0502020204030204" pitchFamily="34" charset="0"/>
                          <a:cs typeface="Times New Roman" panose="02020603050405020304" pitchFamily="18" charset="0"/>
                        </a:rPr>
                        <a:t> </a:t>
                      </a:r>
                    </a:p>
                  </a:txBody>
                  <a:tcPr marL="340887" marR="34088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a:effectLst/>
                          <a:latin typeface="Calibri" panose="020F0502020204030204" pitchFamily="34" charset="0"/>
                          <a:ea typeface="Calibri" panose="020F0502020204030204" pitchFamily="34" charset="0"/>
                          <a:cs typeface="Times New Roman" panose="02020603050405020304" pitchFamily="18" charset="0"/>
                        </a:rPr>
                        <a:t>32 (</a:t>
                      </a:r>
                      <a:r>
                        <a:rPr lang="en-GB" sz="2800" b="0">
                          <a:effectLst/>
                          <a:latin typeface="Calibri" panose="020F0502020204030204" pitchFamily="34" charset="0"/>
                          <a:ea typeface="Calibri" panose="020F0502020204030204" pitchFamily="34" charset="0"/>
                          <a:cs typeface="Calibri" panose="020F0502020204030204" pitchFamily="34" charset="0"/>
                        </a:rPr>
                        <a:t>±</a:t>
                      </a:r>
                      <a:r>
                        <a:rPr lang="en-GB" sz="2800" b="0">
                          <a:effectLst/>
                          <a:latin typeface="Calibri" panose="020F0502020204030204" pitchFamily="34" charset="0"/>
                          <a:ea typeface="Calibri" panose="020F0502020204030204" pitchFamily="34" charset="0"/>
                          <a:cs typeface="Times New Roman" panose="02020603050405020304" pitchFamily="18" charset="0"/>
                        </a:rPr>
                        <a:t>17)</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53 (</a:t>
                      </a:r>
                      <a:r>
                        <a:rPr lang="en-GB" sz="2800" b="0" dirty="0">
                          <a:effectLst/>
                          <a:latin typeface="Calibri" panose="020F0502020204030204" pitchFamily="34" charset="0"/>
                          <a:ea typeface="Calibri" panose="020F0502020204030204" pitchFamily="34" charset="0"/>
                          <a:cs typeface="Calibri" panose="020F0502020204030204" pitchFamily="34" charset="0"/>
                        </a:rPr>
                        <a:t>±</a:t>
                      </a:r>
                      <a:r>
                        <a:rPr lang="en-GB" sz="2800" b="0" dirty="0">
                          <a:effectLst/>
                          <a:latin typeface="Calibri" panose="020F0502020204030204" pitchFamily="34" charset="0"/>
                          <a:ea typeface="Calibri" panose="020F0502020204030204" pitchFamily="34" charset="0"/>
                          <a:cs typeface="Times New Roman" panose="02020603050405020304" pitchFamily="18" charset="0"/>
                        </a:rPr>
                        <a:t>28)</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46 (</a:t>
                      </a:r>
                      <a:r>
                        <a:rPr lang="en-GB" sz="2800" b="0" dirty="0">
                          <a:effectLst/>
                          <a:latin typeface="Calibri" panose="020F0502020204030204" pitchFamily="34" charset="0"/>
                          <a:ea typeface="Calibri" panose="020F0502020204030204" pitchFamily="34" charset="0"/>
                          <a:cs typeface="Calibri" panose="020F0502020204030204" pitchFamily="34" charset="0"/>
                        </a:rPr>
                        <a:t>±</a:t>
                      </a:r>
                      <a:r>
                        <a:rPr lang="en-GB" sz="2800" b="0" dirty="0">
                          <a:effectLst/>
                          <a:latin typeface="Calibri" panose="020F0502020204030204" pitchFamily="34" charset="0"/>
                          <a:ea typeface="Calibri" panose="020F0502020204030204" pitchFamily="34" charset="0"/>
                          <a:cs typeface="Times New Roman" panose="02020603050405020304" pitchFamily="18" charset="0"/>
                        </a:rPr>
                        <a:t>25)</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148953971"/>
                  </a:ext>
                </a:extLst>
              </a:tr>
              <a:tr h="756116">
                <a:tc>
                  <a:txBody>
                    <a:bodyPr/>
                    <a:lstStyle/>
                    <a:p>
                      <a:pPr algn="l">
                        <a:lnSpc>
                          <a:spcPct val="107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Mean age, years (SD)</a:t>
                      </a:r>
                    </a:p>
                  </a:txBody>
                  <a:tcPr marL="340887" marR="34088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800"/>
                        </a:spcAft>
                      </a:pPr>
                      <a:r>
                        <a:rPr lang="en-GB" sz="2800" b="0">
                          <a:effectLst/>
                          <a:latin typeface="Calibri" panose="020F0502020204030204" pitchFamily="34" charset="0"/>
                          <a:ea typeface="Calibri" panose="020F0502020204030204" pitchFamily="34" charset="0"/>
                          <a:cs typeface="Times New Roman" panose="02020603050405020304" pitchFamily="18" charset="0"/>
                        </a:rPr>
                        <a:t> </a:t>
                      </a:r>
                    </a:p>
                  </a:txBody>
                  <a:tcPr marL="340887" marR="34088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60 (</a:t>
                      </a:r>
                      <a:r>
                        <a:rPr lang="en-GB" sz="2800" b="0" dirty="0">
                          <a:effectLst/>
                          <a:latin typeface="Calibri" panose="020F0502020204030204" pitchFamily="34" charset="0"/>
                          <a:ea typeface="Calibri" panose="020F0502020204030204" pitchFamily="34" charset="0"/>
                          <a:cs typeface="Calibri" panose="020F0502020204030204" pitchFamily="34" charset="0"/>
                        </a:rPr>
                        <a:t>±</a:t>
                      </a:r>
                      <a:r>
                        <a:rPr lang="en-GB" sz="2800" b="0" dirty="0">
                          <a:effectLst/>
                          <a:latin typeface="Calibri" panose="020F0502020204030204" pitchFamily="34" charset="0"/>
                          <a:ea typeface="Calibri" panose="020F0502020204030204" pitchFamily="34" charset="0"/>
                          <a:cs typeface="Times New Roman" panose="02020603050405020304" pitchFamily="18" charset="0"/>
                        </a:rPr>
                        <a:t>9)</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59 (</a:t>
                      </a:r>
                      <a:r>
                        <a:rPr lang="en-GB" sz="2800" b="0" dirty="0">
                          <a:effectLst/>
                          <a:latin typeface="Calibri" panose="020F0502020204030204" pitchFamily="34" charset="0"/>
                          <a:ea typeface="Calibri" panose="020F0502020204030204" pitchFamily="34" charset="0"/>
                          <a:cs typeface="Calibri" panose="020F0502020204030204" pitchFamily="34" charset="0"/>
                        </a:rPr>
                        <a:t>±</a:t>
                      </a:r>
                      <a:r>
                        <a:rPr lang="en-GB" sz="2800" b="0" dirty="0">
                          <a:effectLst/>
                          <a:latin typeface="Calibri" panose="020F0502020204030204" pitchFamily="34" charset="0"/>
                          <a:ea typeface="Calibri" panose="020F0502020204030204" pitchFamily="34" charset="0"/>
                          <a:cs typeface="Times New Roman" panose="02020603050405020304" pitchFamily="18" charset="0"/>
                        </a:rPr>
                        <a:t>11)</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46 (</a:t>
                      </a:r>
                      <a:r>
                        <a:rPr lang="en-GB" sz="2800" b="0" dirty="0">
                          <a:effectLst/>
                          <a:latin typeface="Calibri" panose="020F0502020204030204" pitchFamily="34" charset="0"/>
                          <a:ea typeface="Calibri" panose="020F0502020204030204" pitchFamily="34" charset="0"/>
                          <a:cs typeface="Calibri" panose="020F0502020204030204" pitchFamily="34" charset="0"/>
                        </a:rPr>
                        <a:t>±</a:t>
                      </a:r>
                      <a:r>
                        <a:rPr lang="en-GB" sz="2800" b="0" dirty="0">
                          <a:effectLst/>
                          <a:latin typeface="Calibri" panose="020F0502020204030204" pitchFamily="34" charset="0"/>
                          <a:ea typeface="Calibri" panose="020F0502020204030204" pitchFamily="34" charset="0"/>
                          <a:cs typeface="Times New Roman" panose="02020603050405020304" pitchFamily="18" charset="0"/>
                        </a:rPr>
                        <a:t>15)</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810877560"/>
                  </a:ext>
                </a:extLst>
              </a:tr>
              <a:tr h="756116">
                <a:tc>
                  <a:txBody>
                    <a:bodyPr/>
                    <a:lstStyle/>
                    <a:p>
                      <a:pPr algn="l">
                        <a:lnSpc>
                          <a:spcPct val="107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Sex (M:F)</a:t>
                      </a:r>
                    </a:p>
                  </a:txBody>
                  <a:tcPr marL="340887" marR="34088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800"/>
                        </a:spcAft>
                      </a:pPr>
                      <a:r>
                        <a:rPr lang="en-GB" sz="2800" b="0">
                          <a:effectLst/>
                          <a:latin typeface="Calibri" panose="020F0502020204030204" pitchFamily="34" charset="0"/>
                          <a:ea typeface="Calibri" panose="020F0502020204030204" pitchFamily="34" charset="0"/>
                          <a:cs typeface="Times New Roman" panose="02020603050405020304" pitchFamily="18" charset="0"/>
                        </a:rPr>
                        <a:t> </a:t>
                      </a:r>
                    </a:p>
                  </a:txBody>
                  <a:tcPr marL="340887" marR="34088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a:effectLst/>
                          <a:latin typeface="Calibri" panose="020F0502020204030204" pitchFamily="34" charset="0"/>
                          <a:ea typeface="Calibri" panose="020F0502020204030204" pitchFamily="34" charset="0"/>
                          <a:cs typeface="Times New Roman" panose="02020603050405020304" pitchFamily="18" charset="0"/>
                        </a:rPr>
                        <a:t>49:51</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56:44</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77:23</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4091406208"/>
                  </a:ext>
                </a:extLst>
              </a:tr>
              <a:tr h="717197">
                <a:tc>
                  <a:txBody>
                    <a:bodyPr/>
                    <a:lstStyle/>
                    <a:p>
                      <a:pPr algn="l">
                        <a:lnSpc>
                          <a:spcPct val="107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Mean BMI, kg/m</a:t>
                      </a:r>
                      <a:r>
                        <a:rPr lang="en-GB" sz="2800" b="0" baseline="30000" dirty="0">
                          <a:effectLst/>
                          <a:latin typeface="Calibri" panose="020F0502020204030204" pitchFamily="34" charset="0"/>
                          <a:ea typeface="Calibri" panose="020F0502020204030204" pitchFamily="34" charset="0"/>
                          <a:cs typeface="Times New Roman" panose="02020603050405020304" pitchFamily="18" charset="0"/>
                        </a:rPr>
                        <a:t>2 </a:t>
                      </a:r>
                      <a:r>
                        <a:rPr lang="en-GB" sz="2800" b="0" dirty="0">
                          <a:effectLst/>
                          <a:latin typeface="Calibri" panose="020F0502020204030204" pitchFamily="34" charset="0"/>
                          <a:ea typeface="Calibri" panose="020F0502020204030204" pitchFamily="34" charset="0"/>
                          <a:cs typeface="Times New Roman" panose="02020603050405020304" pitchFamily="18" charset="0"/>
                        </a:rPr>
                        <a:t>(SD)</a:t>
                      </a:r>
                    </a:p>
                  </a:txBody>
                  <a:tcPr marL="340887" marR="34088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800"/>
                        </a:spcAft>
                      </a:pPr>
                      <a:r>
                        <a:rPr lang="en-GB" sz="2800" b="0">
                          <a:effectLst/>
                          <a:latin typeface="Calibri" panose="020F0502020204030204" pitchFamily="34" charset="0"/>
                          <a:ea typeface="Calibri" panose="020F0502020204030204" pitchFamily="34" charset="0"/>
                          <a:cs typeface="Times New Roman" panose="02020603050405020304" pitchFamily="18" charset="0"/>
                        </a:rPr>
                        <a:t> </a:t>
                      </a:r>
                    </a:p>
                  </a:txBody>
                  <a:tcPr marL="340887" marR="34088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a:effectLst/>
                          <a:latin typeface="Calibri" panose="020F0502020204030204" pitchFamily="34" charset="0"/>
                          <a:ea typeface="Calibri" panose="020F0502020204030204" pitchFamily="34" charset="0"/>
                          <a:cs typeface="Times New Roman" panose="02020603050405020304" pitchFamily="18" charset="0"/>
                        </a:rPr>
                        <a:t>29.3 (</a:t>
                      </a:r>
                      <a:r>
                        <a:rPr lang="en-GB" sz="2800" b="0">
                          <a:effectLst/>
                          <a:latin typeface="Calibri" panose="020F0502020204030204" pitchFamily="34" charset="0"/>
                          <a:ea typeface="Calibri" panose="020F0502020204030204" pitchFamily="34" charset="0"/>
                          <a:cs typeface="Calibri" panose="020F0502020204030204" pitchFamily="34" charset="0"/>
                        </a:rPr>
                        <a:t>±</a:t>
                      </a:r>
                      <a:r>
                        <a:rPr lang="en-GB" sz="2800" b="0">
                          <a:effectLst/>
                          <a:latin typeface="Calibri" panose="020F0502020204030204" pitchFamily="34" charset="0"/>
                          <a:ea typeface="Calibri" panose="020F0502020204030204" pitchFamily="34" charset="0"/>
                          <a:cs typeface="Times New Roman" panose="02020603050405020304" pitchFamily="18" charset="0"/>
                        </a:rPr>
                        <a:t>5.7)</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29.2 (</a:t>
                      </a:r>
                      <a:r>
                        <a:rPr lang="en-GB" sz="2800" b="0" dirty="0">
                          <a:effectLst/>
                          <a:latin typeface="Calibri" panose="020F0502020204030204" pitchFamily="34" charset="0"/>
                          <a:ea typeface="Calibri" panose="020F0502020204030204" pitchFamily="34" charset="0"/>
                          <a:cs typeface="Calibri" panose="020F0502020204030204" pitchFamily="34" charset="0"/>
                        </a:rPr>
                        <a:t>±</a:t>
                      </a:r>
                      <a:r>
                        <a:rPr lang="en-GB" sz="2800" b="0" dirty="0">
                          <a:effectLst/>
                          <a:latin typeface="Calibri" panose="020F0502020204030204" pitchFamily="34" charset="0"/>
                          <a:ea typeface="Calibri" panose="020F0502020204030204" pitchFamily="34" charset="0"/>
                          <a:cs typeface="Times New Roman" panose="02020603050405020304" pitchFamily="18" charset="0"/>
                        </a:rPr>
                        <a:t>5.2)</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26.2 (</a:t>
                      </a:r>
                      <a:r>
                        <a:rPr lang="en-GB" sz="2800" b="0" dirty="0">
                          <a:effectLst/>
                          <a:latin typeface="Calibri" panose="020F0502020204030204" pitchFamily="34" charset="0"/>
                          <a:ea typeface="Calibri" panose="020F0502020204030204" pitchFamily="34" charset="0"/>
                          <a:cs typeface="Calibri" panose="020F0502020204030204" pitchFamily="34" charset="0"/>
                        </a:rPr>
                        <a:t>±</a:t>
                      </a:r>
                      <a:r>
                        <a:rPr lang="en-GB" sz="2800" b="0" dirty="0">
                          <a:effectLst/>
                          <a:latin typeface="Calibri" panose="020F0502020204030204" pitchFamily="34" charset="0"/>
                          <a:ea typeface="Calibri" panose="020F0502020204030204" pitchFamily="34" charset="0"/>
                          <a:cs typeface="Times New Roman" panose="02020603050405020304" pitchFamily="18" charset="0"/>
                        </a:rPr>
                        <a:t>4.7)</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4282397718"/>
                  </a:ext>
                </a:extLst>
              </a:tr>
              <a:tr h="775575">
                <a:tc>
                  <a:txBody>
                    <a:bodyPr/>
                    <a:lstStyle/>
                    <a:p>
                      <a:pPr algn="l">
                        <a:lnSpc>
                          <a:spcPct val="107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Mean frailty score (SD)</a:t>
                      </a:r>
                    </a:p>
                  </a:txBody>
                  <a:tcPr marL="340887" marR="34088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800"/>
                        </a:spcAft>
                      </a:pPr>
                      <a:r>
                        <a:rPr lang="en-GB" sz="2800" b="0">
                          <a:effectLst/>
                          <a:latin typeface="Calibri" panose="020F0502020204030204" pitchFamily="34" charset="0"/>
                          <a:ea typeface="Calibri" panose="020F0502020204030204" pitchFamily="34" charset="0"/>
                          <a:cs typeface="Times New Roman" panose="02020603050405020304" pitchFamily="18" charset="0"/>
                        </a:rPr>
                        <a:t> </a:t>
                      </a:r>
                    </a:p>
                  </a:txBody>
                  <a:tcPr marL="340887" marR="34088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5.2 (1.5)</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4.1 (1.5)</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2.6 (1.2)</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634999544"/>
                  </a:ext>
                </a:extLst>
              </a:tr>
              <a:tr h="717197">
                <a:tc>
                  <a:txBody>
                    <a:bodyPr/>
                    <a:lstStyle/>
                    <a:p>
                      <a:pPr algn="l">
                        <a:lnSpc>
                          <a:spcPct val="107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History of CVD, n (%)</a:t>
                      </a:r>
                    </a:p>
                  </a:txBody>
                  <a:tcPr marL="340887" marR="34088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800"/>
                        </a:spcAft>
                      </a:pPr>
                      <a:r>
                        <a:rPr lang="en-GB" sz="2800" b="0">
                          <a:effectLst/>
                          <a:latin typeface="Calibri" panose="020F0502020204030204" pitchFamily="34" charset="0"/>
                          <a:ea typeface="Calibri" panose="020F0502020204030204" pitchFamily="34" charset="0"/>
                          <a:cs typeface="Times New Roman" panose="02020603050405020304" pitchFamily="18" charset="0"/>
                        </a:rPr>
                        <a:t> </a:t>
                      </a:r>
                    </a:p>
                  </a:txBody>
                  <a:tcPr marL="340887" marR="34088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a:effectLst/>
                          <a:latin typeface="Calibri" panose="020F0502020204030204" pitchFamily="34" charset="0"/>
                          <a:ea typeface="Calibri" panose="020F0502020204030204" pitchFamily="34" charset="0"/>
                          <a:cs typeface="Times New Roman" panose="02020603050405020304" pitchFamily="18" charset="0"/>
                        </a:rPr>
                        <a:t>41 (46)</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84 (32)</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21 (8)</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527219528"/>
                  </a:ext>
                </a:extLst>
              </a:tr>
              <a:tr h="717197">
                <a:tc>
                  <a:txBody>
                    <a:bodyPr/>
                    <a:lstStyle/>
                    <a:p>
                      <a:pPr algn="l">
                        <a:lnSpc>
                          <a:spcPct val="107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History of diabetes, n (%)</a:t>
                      </a:r>
                    </a:p>
                  </a:txBody>
                  <a:tcPr marL="340887" marR="34088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l">
                        <a:lnSpc>
                          <a:spcPct val="107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 </a:t>
                      </a:r>
                    </a:p>
                  </a:txBody>
                  <a:tcPr marL="340887" marR="34088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47 (53)</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148 (56)</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53 (21)</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777951019"/>
                  </a:ext>
                </a:extLst>
              </a:tr>
            </a:tbl>
          </a:graphicData>
        </a:graphic>
      </p:graphicFrame>
      <p:sp>
        <p:nvSpPr>
          <p:cNvPr id="22" name="TextBox 21">
            <a:extLst>
              <a:ext uri="{FF2B5EF4-FFF2-40B4-BE49-F238E27FC236}">
                <a16:creationId xmlns:a16="http://schemas.microsoft.com/office/drawing/2014/main" id="{5B74CC20-CB44-D7E4-7ABB-A2494D86A61F}"/>
              </a:ext>
            </a:extLst>
          </p:cNvPr>
          <p:cNvSpPr txBox="1"/>
          <p:nvPr/>
        </p:nvSpPr>
        <p:spPr>
          <a:xfrm>
            <a:off x="16121834" y="6326507"/>
            <a:ext cx="13590300" cy="646331"/>
          </a:xfrm>
          <a:prstGeom prst="rect">
            <a:avLst/>
          </a:prstGeom>
          <a:solidFill>
            <a:srgbClr val="D9F3EC"/>
          </a:solidFill>
          <a:ln>
            <a:solidFill>
              <a:srgbClr val="D9F3EC"/>
            </a:solidFill>
          </a:ln>
        </p:spPr>
        <p:txBody>
          <a:bodyPr wrap="square" rtlCol="0">
            <a:spAutoFit/>
          </a:bodyPr>
          <a:lstStyle/>
          <a:p>
            <a:r>
              <a:rPr lang="en-GB" sz="3600" i="1" dirty="0"/>
              <a:t>Table 2: Cardiac stress testing </a:t>
            </a:r>
          </a:p>
        </p:txBody>
      </p:sp>
      <p:sp>
        <p:nvSpPr>
          <p:cNvPr id="26" name="Text Box 2">
            <a:extLst>
              <a:ext uri="{FF2B5EF4-FFF2-40B4-BE49-F238E27FC236}">
                <a16:creationId xmlns:a16="http://schemas.microsoft.com/office/drawing/2014/main" id="{E2A9A848-39A1-1FB8-A748-E635B4D62E64}"/>
              </a:ext>
            </a:extLst>
          </p:cNvPr>
          <p:cNvSpPr txBox="1">
            <a:spLocks noChangeArrowheads="1"/>
          </p:cNvSpPr>
          <p:nvPr/>
        </p:nvSpPr>
        <p:spPr bwMode="auto">
          <a:xfrm>
            <a:off x="436243" y="41527871"/>
            <a:ext cx="13717134" cy="1182154"/>
          </a:xfrm>
          <a:prstGeom prst="rect">
            <a:avLst/>
          </a:prstGeom>
          <a:solidFill>
            <a:srgbClr val="FFFFFF"/>
          </a:solidFill>
          <a:ln w="9525">
            <a:noFill/>
            <a:miter lim="800000"/>
            <a:headEnd/>
            <a:tailEnd/>
          </a:ln>
        </p:spPr>
        <p:txBody>
          <a:bodyPr rot="0" vert="horz" wrap="square" lIns="454516" tIns="227258" rIns="454516" bIns="227258" numCol="1" anchor="t" anchorCtr="0">
            <a:noAutofit/>
          </a:bodyPr>
          <a:lstStyle/>
          <a:p>
            <a:pPr algn="just"/>
            <a:r>
              <a:rPr lang="en-GB" dirty="0">
                <a:latin typeface="Calibri" panose="020F0502020204030204" pitchFamily="34" charset="0"/>
                <a:ea typeface="Calibri" panose="020F0502020204030204" pitchFamily="34" charset="0"/>
                <a:cs typeface="Times New Roman" panose="02020603050405020304" pitchFamily="18" charset="0"/>
              </a:rPr>
              <a:t>*12 patients unable to perform ramp test activated on transplant waiting list - all had a normal cardiac stress test, except for one patient, who had an abnormal stress test, was activated, and died from a post-operative myocardial infarction.</a:t>
            </a:r>
          </a:p>
          <a:p>
            <a:pPr algn="just"/>
            <a:r>
              <a:rPr lang="en-GB" dirty="0">
                <a:latin typeface="Calibri" panose="020F0502020204030204" pitchFamily="34" charset="0"/>
                <a:ea typeface="Calibri" panose="020F0502020204030204" pitchFamily="34" charset="0"/>
                <a:cs typeface="Times New Roman" panose="02020603050405020304" pitchFamily="18" charset="0"/>
              </a:rPr>
              <a:t>**</a:t>
            </a:r>
            <a:r>
              <a:rPr lang="en-GB" dirty="0">
                <a:latin typeface="Calibri" panose="020F0502020204030204" pitchFamily="34" charset="0"/>
                <a:ea typeface="Calibri" panose="020F0502020204030204" pitchFamily="34" charset="0"/>
                <a:cs typeface="Calibri" panose="020F0502020204030204" pitchFamily="34" charset="0"/>
              </a:rPr>
              <a:t>5 out of 7 (71%) patients with RTT&lt;1:10 and abnormal cardiac stress test had pre-existing diabetes or CVD</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gn="just"/>
            <a:endParaRPr lang="en-GB" sz="3479"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9" name="Table 28">
            <a:extLst>
              <a:ext uri="{FF2B5EF4-FFF2-40B4-BE49-F238E27FC236}">
                <a16:creationId xmlns:a16="http://schemas.microsoft.com/office/drawing/2014/main" id="{AF3AC6DC-ACF8-AED9-2C15-ACCA3D65B12F}"/>
              </a:ext>
            </a:extLst>
          </p:cNvPr>
          <p:cNvGraphicFramePr>
            <a:graphicFrameLocks noGrp="1"/>
          </p:cNvGraphicFramePr>
          <p:nvPr>
            <p:extLst>
              <p:ext uri="{D42A27DB-BD31-4B8C-83A1-F6EECF244321}">
                <p14:modId xmlns:p14="http://schemas.microsoft.com/office/powerpoint/2010/main" val="615582231"/>
              </p:ext>
            </p:extLst>
          </p:nvPr>
        </p:nvGraphicFramePr>
        <p:xfrm>
          <a:off x="16210428" y="6992895"/>
          <a:ext cx="13501708" cy="10303015"/>
        </p:xfrm>
        <a:graphic>
          <a:graphicData uri="http://schemas.openxmlformats.org/drawingml/2006/table">
            <a:tbl>
              <a:tblPr firstRow="1" firstCol="1" bandRow="1"/>
              <a:tblGrid>
                <a:gridCol w="3113316">
                  <a:extLst>
                    <a:ext uri="{9D8B030D-6E8A-4147-A177-3AD203B41FA5}">
                      <a16:colId xmlns:a16="http://schemas.microsoft.com/office/drawing/2014/main" val="1917900059"/>
                    </a:ext>
                  </a:extLst>
                </a:gridCol>
                <a:gridCol w="2224616">
                  <a:extLst>
                    <a:ext uri="{9D8B030D-6E8A-4147-A177-3AD203B41FA5}">
                      <a16:colId xmlns:a16="http://schemas.microsoft.com/office/drawing/2014/main" val="610932914"/>
                    </a:ext>
                  </a:extLst>
                </a:gridCol>
                <a:gridCol w="3365993">
                  <a:extLst>
                    <a:ext uri="{9D8B030D-6E8A-4147-A177-3AD203B41FA5}">
                      <a16:colId xmlns:a16="http://schemas.microsoft.com/office/drawing/2014/main" val="3804838452"/>
                    </a:ext>
                  </a:extLst>
                </a:gridCol>
                <a:gridCol w="2533928">
                  <a:extLst>
                    <a:ext uri="{9D8B030D-6E8A-4147-A177-3AD203B41FA5}">
                      <a16:colId xmlns:a16="http://schemas.microsoft.com/office/drawing/2014/main" val="3107091038"/>
                    </a:ext>
                  </a:extLst>
                </a:gridCol>
                <a:gridCol w="2263855">
                  <a:extLst>
                    <a:ext uri="{9D8B030D-6E8A-4147-A177-3AD203B41FA5}">
                      <a16:colId xmlns:a16="http://schemas.microsoft.com/office/drawing/2014/main" val="2823865971"/>
                    </a:ext>
                  </a:extLst>
                </a:gridCol>
              </a:tblGrid>
              <a:tr h="1094683">
                <a:tc>
                  <a:txBody>
                    <a:bodyPr/>
                    <a:lstStyle/>
                    <a:p>
                      <a:pPr algn="l">
                        <a:lnSpc>
                          <a:spcPct val="100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 </a:t>
                      </a:r>
                    </a:p>
                  </a:txBody>
                  <a:tcPr marL="340887" marR="34088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0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 </a:t>
                      </a:r>
                    </a:p>
                  </a:txBody>
                  <a:tcPr marL="340887" marR="34088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0000"/>
                        </a:lnSpc>
                        <a:spcAft>
                          <a:spcPts val="800"/>
                        </a:spcAft>
                      </a:pPr>
                      <a:r>
                        <a:rPr lang="en-GB" sz="2800" b="1" dirty="0">
                          <a:effectLst/>
                          <a:latin typeface="Calibri" panose="020F0502020204030204" pitchFamily="34" charset="0"/>
                          <a:ea typeface="Calibri" panose="020F0502020204030204" pitchFamily="34" charset="0"/>
                          <a:cs typeface="Times New Roman" panose="02020603050405020304" pitchFamily="18" charset="0"/>
                        </a:rPr>
                        <a:t>UNABLE TO PERFORM</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0000"/>
                        </a:lnSpc>
                        <a:spcAft>
                          <a:spcPts val="800"/>
                        </a:spcAft>
                      </a:pPr>
                      <a:r>
                        <a:rPr lang="en-GB" sz="2800" b="1" dirty="0">
                          <a:effectLst/>
                          <a:latin typeface="Calibri" panose="020F0502020204030204" pitchFamily="34" charset="0"/>
                          <a:ea typeface="Calibri" panose="020F0502020204030204" pitchFamily="34" charset="0"/>
                          <a:cs typeface="Times New Roman" panose="02020603050405020304" pitchFamily="18" charset="0"/>
                        </a:rPr>
                        <a:t>RTT &gt;1:35</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0000"/>
                        </a:lnSpc>
                        <a:spcAft>
                          <a:spcPts val="800"/>
                        </a:spcAft>
                      </a:pPr>
                      <a:r>
                        <a:rPr lang="en-GB" sz="2800" b="1" dirty="0">
                          <a:effectLst/>
                          <a:latin typeface="Calibri" panose="020F0502020204030204" pitchFamily="34" charset="0"/>
                          <a:ea typeface="Calibri" panose="020F0502020204030204" pitchFamily="34" charset="0"/>
                          <a:cs typeface="Times New Roman" panose="02020603050405020304" pitchFamily="18" charset="0"/>
                        </a:rPr>
                        <a:t>RTT </a:t>
                      </a:r>
                      <a:r>
                        <a:rPr lang="en-GB" sz="2800" b="1" dirty="0">
                          <a:effectLst/>
                          <a:latin typeface="Calibri" panose="020F0502020204030204" pitchFamily="34" charset="0"/>
                          <a:ea typeface="Calibri" panose="020F0502020204030204" pitchFamily="34" charset="0"/>
                          <a:cs typeface="Calibri" panose="020F0502020204030204" pitchFamily="34" charset="0"/>
                        </a:rPr>
                        <a:t>&lt;1:11</a:t>
                      </a:r>
                      <a:endParaRPr lang="en-GB"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437241191"/>
                  </a:ext>
                </a:extLst>
              </a:tr>
              <a:tr h="887814">
                <a:tc rowSpan="5">
                  <a:txBody>
                    <a:bodyPr/>
                    <a:lstStyle/>
                    <a:p>
                      <a:pPr algn="l">
                        <a:lnSpc>
                          <a:spcPct val="100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Stress test performed, n (%)</a:t>
                      </a:r>
                    </a:p>
                  </a:txBody>
                  <a:tcPr marL="340887" marR="34088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 </a:t>
                      </a:r>
                    </a:p>
                  </a:txBody>
                  <a:tcPr marL="340887" marR="34088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43 (48)</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205 (78)</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129 (51)</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831872310"/>
                  </a:ext>
                </a:extLst>
              </a:tr>
              <a:tr h="914566">
                <a:tc vMerge="1">
                  <a:txBody>
                    <a:bodyPr/>
                    <a:lstStyle/>
                    <a:p>
                      <a:endParaRPr lang="en-GB"/>
                    </a:p>
                  </a:txBody>
                  <a:tcPr/>
                </a:tc>
                <a:tc>
                  <a:txBody>
                    <a:bodyPr/>
                    <a:lstStyle/>
                    <a:p>
                      <a:pPr algn="l">
                        <a:lnSpc>
                          <a:spcPct val="150000"/>
                        </a:lnSpc>
                        <a:spcAft>
                          <a:spcPts val="200"/>
                        </a:spcAft>
                      </a:pPr>
                      <a:r>
                        <a:rPr lang="en-GB" sz="2800" b="1" dirty="0">
                          <a:effectLst/>
                          <a:latin typeface="Calibri" panose="020F0502020204030204" pitchFamily="34" charset="0"/>
                          <a:ea typeface="Calibri" panose="020F0502020204030204" pitchFamily="34" charset="0"/>
                          <a:cs typeface="Times New Roman" panose="02020603050405020304" pitchFamily="18" charset="0"/>
                        </a:rPr>
                        <a:t>Normal</a:t>
                      </a:r>
                      <a:r>
                        <a:rPr lang="en-GB" sz="2800" b="0" dirty="0">
                          <a:effectLst/>
                          <a:latin typeface="Calibri" panose="020F0502020204030204" pitchFamily="34" charset="0"/>
                          <a:ea typeface="Calibri" panose="020F0502020204030204" pitchFamily="34" charset="0"/>
                          <a:cs typeface="Times New Roman" panose="02020603050405020304" pitchFamily="18" charset="0"/>
                        </a:rPr>
                        <a:t> </a:t>
                      </a:r>
                    </a:p>
                  </a:txBody>
                  <a:tcPr marL="340887" marR="340887" marT="0" marB="0" anchor="b" anchorCtr="1">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5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24 (56)</a:t>
                      </a:r>
                    </a:p>
                  </a:txBody>
                  <a:tcPr marL="340887" marR="340887" marT="0" marB="0" anchor="b" anchorCtr="1">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5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155 (76)</a:t>
                      </a:r>
                    </a:p>
                  </a:txBody>
                  <a:tcPr marL="340887" marR="340887" marT="0" marB="0" anchor="b" anchorCtr="1">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5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122 (95)</a:t>
                      </a:r>
                    </a:p>
                  </a:txBody>
                  <a:tcPr marL="340887" marR="340887" marT="0" marB="0" anchor="b" anchorCtr="1">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980827317"/>
                  </a:ext>
                </a:extLst>
              </a:tr>
              <a:tr h="1862638">
                <a:tc vMerge="1">
                  <a:txBody>
                    <a:bodyPr/>
                    <a:lstStyle/>
                    <a:p>
                      <a:endParaRPr lang="en-GB"/>
                    </a:p>
                  </a:txBody>
                  <a:tcPr/>
                </a:tc>
                <a:tc>
                  <a:txBody>
                    <a:bodyPr/>
                    <a:lstStyle/>
                    <a:p>
                      <a:pPr algn="l">
                        <a:lnSpc>
                          <a:spcPct val="15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Activated</a:t>
                      </a:r>
                    </a:p>
                    <a:p>
                      <a:pPr algn="l">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CV event</a:t>
                      </a:r>
                    </a:p>
                    <a:p>
                      <a:pPr algn="l">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Died</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11 (46) *</a:t>
                      </a:r>
                    </a:p>
                    <a:p>
                      <a:pPr algn="ctr">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6 (25)</a:t>
                      </a:r>
                    </a:p>
                    <a:p>
                      <a:pPr algn="ctr">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5 (21)</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92 (59)</a:t>
                      </a:r>
                    </a:p>
                    <a:p>
                      <a:pPr algn="ctr">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31 (20)</a:t>
                      </a:r>
                    </a:p>
                    <a:p>
                      <a:pPr algn="ctr">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35 (23)</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107 (88) </a:t>
                      </a:r>
                    </a:p>
                    <a:p>
                      <a:pPr algn="ctr">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1 (1)</a:t>
                      </a:r>
                    </a:p>
                    <a:p>
                      <a:pPr algn="ctr">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7 (6)</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452269718"/>
                  </a:ext>
                </a:extLst>
              </a:tr>
              <a:tr h="1058779">
                <a:tc vMerge="1">
                  <a:txBody>
                    <a:bodyPr/>
                    <a:lstStyle/>
                    <a:p>
                      <a:endParaRPr lang="en-GB"/>
                    </a:p>
                  </a:txBody>
                  <a:tcPr/>
                </a:tc>
                <a:tc>
                  <a:txBody>
                    <a:bodyPr/>
                    <a:lstStyle/>
                    <a:p>
                      <a:pPr algn="l">
                        <a:lnSpc>
                          <a:spcPct val="150000"/>
                        </a:lnSpc>
                        <a:spcAft>
                          <a:spcPts val="200"/>
                        </a:spcAft>
                      </a:pPr>
                      <a:r>
                        <a:rPr lang="en-GB" sz="2800" b="1" dirty="0">
                          <a:effectLst/>
                          <a:latin typeface="Calibri" panose="020F0502020204030204" pitchFamily="34" charset="0"/>
                          <a:ea typeface="Calibri" panose="020F0502020204030204" pitchFamily="34" charset="0"/>
                          <a:cs typeface="Times New Roman" panose="02020603050405020304" pitchFamily="18" charset="0"/>
                        </a:rPr>
                        <a:t>Abnormal</a:t>
                      </a:r>
                      <a:r>
                        <a:rPr lang="en-GB" sz="2800" b="0" dirty="0">
                          <a:effectLst/>
                          <a:latin typeface="Calibri" panose="020F0502020204030204" pitchFamily="34" charset="0"/>
                          <a:ea typeface="Calibri" panose="020F0502020204030204" pitchFamily="34" charset="0"/>
                          <a:cs typeface="Times New Roman" panose="02020603050405020304" pitchFamily="18" charset="0"/>
                        </a:rPr>
                        <a:t> </a:t>
                      </a:r>
                    </a:p>
                  </a:txBody>
                  <a:tcPr marL="340887" marR="340887" marT="0" marB="0" anchor="b" anchorCtr="1">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19 (44)</a:t>
                      </a:r>
                    </a:p>
                  </a:txBody>
                  <a:tcPr marL="340887" marR="340887" marT="0" marB="0" anchor="b" anchorCtr="1">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49 (24)</a:t>
                      </a:r>
                    </a:p>
                  </a:txBody>
                  <a:tcPr marL="340887" marR="340887" marT="0" marB="0" anchor="b" anchorCtr="1">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7 (5)**</a:t>
                      </a:r>
                    </a:p>
                  </a:txBody>
                  <a:tcPr marL="340887" marR="340887" marT="0" marB="0" anchor="b" anchorCtr="1">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049036911"/>
                  </a:ext>
                </a:extLst>
              </a:tr>
              <a:tr h="1823929">
                <a:tc vMerge="1">
                  <a:txBody>
                    <a:bodyPr/>
                    <a:lstStyle/>
                    <a:p>
                      <a:endParaRPr lang="en-GB"/>
                    </a:p>
                  </a:txBody>
                  <a:tcPr/>
                </a:tc>
                <a:tc>
                  <a:txBody>
                    <a:bodyPr/>
                    <a:lstStyle/>
                    <a:p>
                      <a:pPr algn="l">
                        <a:lnSpc>
                          <a:spcPct val="15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Activated</a:t>
                      </a:r>
                    </a:p>
                    <a:p>
                      <a:pPr algn="l">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CV event</a:t>
                      </a:r>
                    </a:p>
                    <a:p>
                      <a:pPr algn="l">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Died</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1 (5) *</a:t>
                      </a:r>
                    </a:p>
                    <a:p>
                      <a:pPr algn="ctr">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10 (53)</a:t>
                      </a:r>
                    </a:p>
                    <a:p>
                      <a:pPr algn="ctr">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5 (26)</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20 (41)</a:t>
                      </a:r>
                    </a:p>
                    <a:p>
                      <a:pPr algn="ctr">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17 (35)</a:t>
                      </a:r>
                    </a:p>
                    <a:p>
                      <a:pPr algn="ctr">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17 (35)</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2 (29)</a:t>
                      </a:r>
                    </a:p>
                    <a:p>
                      <a:pPr algn="ctr">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0 </a:t>
                      </a:r>
                    </a:p>
                    <a:p>
                      <a:pPr algn="ctr">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4 (57) </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499602770"/>
                  </a:ext>
                </a:extLst>
              </a:tr>
              <a:tr h="790523">
                <a:tc rowSpan="2">
                  <a:txBody>
                    <a:bodyPr/>
                    <a:lstStyle/>
                    <a:p>
                      <a:pPr algn="l">
                        <a:lnSpc>
                          <a:spcPct val="100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Stress test not performed, n (%)</a:t>
                      </a:r>
                    </a:p>
                  </a:txBody>
                  <a:tcPr marL="340887" marR="34088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l">
                        <a:lnSpc>
                          <a:spcPct val="100000"/>
                        </a:lnSpc>
                        <a:spcAft>
                          <a:spcPts val="1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 </a:t>
                      </a:r>
                    </a:p>
                  </a:txBody>
                  <a:tcPr marL="340887" marR="34088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0000"/>
                        </a:lnSpc>
                        <a:spcAft>
                          <a:spcPts val="1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46 (52)</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0000"/>
                        </a:lnSpc>
                        <a:spcAft>
                          <a:spcPts val="1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54 (21)</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0000"/>
                        </a:lnSpc>
                        <a:spcAft>
                          <a:spcPts val="1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126 (49)</a:t>
                      </a: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929114622"/>
                  </a:ext>
                </a:extLst>
              </a:tr>
              <a:tr h="1870083">
                <a:tc vMerge="1">
                  <a:txBody>
                    <a:bodyPr/>
                    <a:lstStyle/>
                    <a:p>
                      <a:endParaRPr lang="en-GB"/>
                    </a:p>
                  </a:txBody>
                  <a:tcPr/>
                </a:tc>
                <a:tc>
                  <a:txBody>
                    <a:bodyPr/>
                    <a:lstStyle/>
                    <a:p>
                      <a:pPr algn="l">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Activated</a:t>
                      </a:r>
                    </a:p>
                    <a:p>
                      <a:pPr algn="l">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CV event</a:t>
                      </a:r>
                    </a:p>
                    <a:p>
                      <a:pPr algn="l">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Died</a:t>
                      </a:r>
                    </a:p>
                  </a:txBody>
                  <a:tcPr marL="340887" marR="34088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0</a:t>
                      </a:r>
                    </a:p>
                    <a:p>
                      <a:pPr algn="ctr">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6 (13)</a:t>
                      </a:r>
                    </a:p>
                    <a:p>
                      <a:pPr algn="ctr">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28 (61)</a:t>
                      </a:r>
                    </a:p>
                  </a:txBody>
                  <a:tcPr marL="340887" marR="34088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14 (26)</a:t>
                      </a:r>
                    </a:p>
                    <a:p>
                      <a:pPr algn="ctr">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8 (15)</a:t>
                      </a:r>
                    </a:p>
                    <a:p>
                      <a:pPr algn="ctr">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25 (46)</a:t>
                      </a:r>
                    </a:p>
                  </a:txBody>
                  <a:tcPr marL="340887" marR="34088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117 (94)</a:t>
                      </a:r>
                    </a:p>
                    <a:p>
                      <a:pPr algn="ctr">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1 (1)</a:t>
                      </a:r>
                    </a:p>
                    <a:p>
                      <a:pPr algn="ctr">
                        <a:lnSpc>
                          <a:spcPct val="100000"/>
                        </a:lnSpc>
                        <a:spcAft>
                          <a:spcPts val="2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3 (2)</a:t>
                      </a:r>
                    </a:p>
                  </a:txBody>
                  <a:tcPr marL="340887" marR="34088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775786865"/>
                  </a:ext>
                </a:extLst>
              </a:tr>
            </a:tbl>
          </a:graphicData>
        </a:graphic>
      </p:graphicFrame>
      <p:graphicFrame>
        <p:nvGraphicFramePr>
          <p:cNvPr id="31" name="Table 30">
            <a:extLst>
              <a:ext uri="{FF2B5EF4-FFF2-40B4-BE49-F238E27FC236}">
                <a16:creationId xmlns:a16="http://schemas.microsoft.com/office/drawing/2014/main" id="{D54200CC-417B-4B7C-5D3F-B3A08B2016A8}"/>
              </a:ext>
            </a:extLst>
          </p:cNvPr>
          <p:cNvGraphicFramePr>
            <a:graphicFrameLocks noGrp="1"/>
          </p:cNvGraphicFramePr>
          <p:nvPr>
            <p:extLst>
              <p:ext uri="{D42A27DB-BD31-4B8C-83A1-F6EECF244321}">
                <p14:modId xmlns:p14="http://schemas.microsoft.com/office/powerpoint/2010/main" val="4031451910"/>
              </p:ext>
            </p:extLst>
          </p:nvPr>
        </p:nvGraphicFramePr>
        <p:xfrm>
          <a:off x="16121834" y="18555529"/>
          <a:ext cx="13590301" cy="4885809"/>
        </p:xfrm>
        <a:graphic>
          <a:graphicData uri="http://schemas.openxmlformats.org/drawingml/2006/table">
            <a:tbl>
              <a:tblPr firstRow="1" firstCol="1" bandRow="1"/>
              <a:tblGrid>
                <a:gridCol w="2247235">
                  <a:extLst>
                    <a:ext uri="{9D8B030D-6E8A-4147-A177-3AD203B41FA5}">
                      <a16:colId xmlns:a16="http://schemas.microsoft.com/office/drawing/2014/main" val="896881702"/>
                    </a:ext>
                  </a:extLst>
                </a:gridCol>
                <a:gridCol w="3179290">
                  <a:extLst>
                    <a:ext uri="{9D8B030D-6E8A-4147-A177-3AD203B41FA5}">
                      <a16:colId xmlns:a16="http://schemas.microsoft.com/office/drawing/2014/main" val="3665010736"/>
                    </a:ext>
                  </a:extLst>
                </a:gridCol>
                <a:gridCol w="3110175">
                  <a:extLst>
                    <a:ext uri="{9D8B030D-6E8A-4147-A177-3AD203B41FA5}">
                      <a16:colId xmlns:a16="http://schemas.microsoft.com/office/drawing/2014/main" val="2937564017"/>
                    </a:ext>
                  </a:extLst>
                </a:gridCol>
                <a:gridCol w="2724723">
                  <a:extLst>
                    <a:ext uri="{9D8B030D-6E8A-4147-A177-3AD203B41FA5}">
                      <a16:colId xmlns:a16="http://schemas.microsoft.com/office/drawing/2014/main" val="1209625905"/>
                    </a:ext>
                  </a:extLst>
                </a:gridCol>
                <a:gridCol w="2328878">
                  <a:extLst>
                    <a:ext uri="{9D8B030D-6E8A-4147-A177-3AD203B41FA5}">
                      <a16:colId xmlns:a16="http://schemas.microsoft.com/office/drawing/2014/main" val="1455566906"/>
                    </a:ext>
                  </a:extLst>
                </a:gridCol>
              </a:tblGrid>
              <a:tr h="1410485">
                <a:tc>
                  <a:txBody>
                    <a:bodyPr/>
                    <a:lstStyle/>
                    <a:p>
                      <a:pPr algn="ctr">
                        <a:lnSpc>
                          <a:spcPct val="107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40887" marR="34088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40887" marR="340887"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800"/>
                        </a:spcAft>
                      </a:pPr>
                      <a:r>
                        <a:rPr lang="en-GB" sz="2800" b="1" dirty="0">
                          <a:effectLst/>
                          <a:latin typeface="Calibri" panose="020F0502020204030204" pitchFamily="34" charset="0"/>
                          <a:ea typeface="Calibri" panose="020F0502020204030204" pitchFamily="34" charset="0"/>
                          <a:cs typeface="Times New Roman" panose="02020603050405020304" pitchFamily="18" charset="0"/>
                        </a:rPr>
                        <a:t>UNABLE TO PERFORM</a:t>
                      </a:r>
                      <a:endParaRPr lang="en-GB"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800"/>
                        </a:spcAft>
                      </a:pPr>
                      <a:r>
                        <a:rPr lang="en-GB" sz="2800" b="1" dirty="0">
                          <a:effectLst/>
                          <a:latin typeface="Calibri" panose="020F0502020204030204" pitchFamily="34" charset="0"/>
                          <a:ea typeface="Calibri" panose="020F0502020204030204" pitchFamily="34" charset="0"/>
                          <a:cs typeface="Times New Roman" panose="02020603050405020304" pitchFamily="18" charset="0"/>
                        </a:rPr>
                        <a:t>RTT </a:t>
                      </a:r>
                      <a:r>
                        <a:rPr lang="en-GB" sz="2800" b="1" dirty="0">
                          <a:effectLst/>
                          <a:latin typeface="Calibri" panose="020F0502020204030204" pitchFamily="34" charset="0"/>
                          <a:ea typeface="Calibri" panose="020F0502020204030204" pitchFamily="34" charset="0"/>
                          <a:cs typeface="Calibri" panose="020F0502020204030204" pitchFamily="34" charset="0"/>
                        </a:rPr>
                        <a:t>&gt;1:35</a:t>
                      </a:r>
                      <a:endParaRPr lang="en-GB"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07000"/>
                        </a:lnSpc>
                        <a:spcAft>
                          <a:spcPts val="800"/>
                        </a:spcAft>
                      </a:pPr>
                      <a:r>
                        <a:rPr lang="en-GB" sz="2800" b="1" dirty="0">
                          <a:effectLst/>
                          <a:latin typeface="Calibri" panose="020F0502020204030204" pitchFamily="34" charset="0"/>
                          <a:ea typeface="Calibri" panose="020F0502020204030204" pitchFamily="34" charset="0"/>
                          <a:cs typeface="Times New Roman" panose="02020603050405020304" pitchFamily="18" charset="0"/>
                        </a:rPr>
                        <a:t>RTT </a:t>
                      </a:r>
                      <a:r>
                        <a:rPr lang="en-GB" sz="2800" b="1" dirty="0">
                          <a:effectLst/>
                          <a:latin typeface="Calibri" panose="020F0502020204030204" pitchFamily="34" charset="0"/>
                          <a:ea typeface="Calibri" panose="020F0502020204030204" pitchFamily="34" charset="0"/>
                          <a:cs typeface="Calibri" panose="020F0502020204030204" pitchFamily="34" charset="0"/>
                        </a:rPr>
                        <a:t>&lt;1:11</a:t>
                      </a:r>
                      <a:endParaRPr lang="en-GB"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263924182"/>
                  </a:ext>
                </a:extLst>
              </a:tr>
              <a:tr h="916220">
                <a:tc rowSpan="2">
                  <a:txBody>
                    <a:bodyPr/>
                    <a:lstStyle/>
                    <a:p>
                      <a:pPr algn="ctr">
                        <a:lnSpc>
                          <a:spcPct val="107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Transplant list status</a:t>
                      </a:r>
                      <a:endParaRPr lang="en-GB"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l">
                        <a:lnSpc>
                          <a:spcPct val="107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Activated, n (%) </a:t>
                      </a:r>
                      <a:endParaRPr lang="en-GB"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40887" marR="340887" marT="0" marB="0" anchor="ctr" anchorCtr="1">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12 (13) *</a:t>
                      </a:r>
                      <a:endParaRPr lang="en-GB"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40887" marR="340887" marT="0" marB="0" anchor="ctr" anchorCtr="1">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132 (50)</a:t>
                      </a:r>
                      <a:endParaRPr lang="en-GB"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40887" marR="340887" marT="0" marB="0" anchor="ctr" anchorCtr="1">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226 (89)</a:t>
                      </a:r>
                      <a:endParaRPr lang="en-GB"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40887" marR="340887" marT="0" marB="0" anchor="ctr" anchorCtr="1">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56494259"/>
                  </a:ext>
                </a:extLst>
              </a:tr>
              <a:tr h="828463">
                <a:tc vMerge="1">
                  <a:txBody>
                    <a:bodyPr/>
                    <a:lstStyle/>
                    <a:p>
                      <a:endParaRPr lang="en-GB"/>
                    </a:p>
                  </a:txBody>
                  <a:tcPr/>
                </a:tc>
                <a:tc>
                  <a:txBody>
                    <a:bodyPr/>
                    <a:lstStyle/>
                    <a:p>
                      <a:pPr algn="l">
                        <a:lnSpc>
                          <a:spcPct val="107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Excluded, n (%)</a:t>
                      </a:r>
                      <a:endParaRPr lang="en-GB"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40887" marR="340887" marT="0" marB="0" anchor="ctr" anchorCtr="1">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77 (87)</a:t>
                      </a:r>
                      <a:endParaRPr lang="en-GB"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40887" marR="340887" marT="0" marB="0" anchor="ctr" anchorCtr="1">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130 (50)</a:t>
                      </a:r>
                      <a:endParaRPr lang="en-GB"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40887" marR="340887" marT="0" marB="0" anchor="ctr" anchorCtr="1">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29 (11)</a:t>
                      </a:r>
                      <a:endParaRPr lang="en-GB"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40887" marR="340887" marT="0" marB="0" anchor="ctr" anchorCtr="1">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979786949"/>
                  </a:ext>
                </a:extLst>
              </a:tr>
              <a:tr h="881118">
                <a:tc rowSpan="2">
                  <a:txBody>
                    <a:bodyPr/>
                    <a:lstStyle/>
                    <a:p>
                      <a:pPr algn="ctr">
                        <a:lnSpc>
                          <a:spcPct val="107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Outcome</a:t>
                      </a:r>
                      <a:endParaRPr lang="en-GB"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l">
                        <a:lnSpc>
                          <a:spcPct val="107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CV event, n (%)</a:t>
                      </a:r>
                      <a:endParaRPr lang="en-GB"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40887" marR="340887" marT="0" marB="0" anchor="ctr" anchorCtr="1">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22 (25)</a:t>
                      </a:r>
                      <a:endParaRPr lang="en-GB"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56 (21)</a:t>
                      </a:r>
                      <a:endParaRPr lang="en-GB"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2 (1)</a:t>
                      </a:r>
                      <a:endParaRPr lang="en-GB"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6087534"/>
                  </a:ext>
                </a:extLst>
              </a:tr>
              <a:tr h="849523">
                <a:tc vMerge="1">
                  <a:txBody>
                    <a:bodyPr/>
                    <a:lstStyle/>
                    <a:p>
                      <a:endParaRPr lang="en-GB"/>
                    </a:p>
                  </a:txBody>
                  <a:tcPr/>
                </a:tc>
                <a:tc>
                  <a:txBody>
                    <a:bodyPr/>
                    <a:lstStyle/>
                    <a:p>
                      <a:pPr algn="l">
                        <a:lnSpc>
                          <a:spcPct val="107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Died, n (%)</a:t>
                      </a:r>
                      <a:endParaRPr lang="en-GB"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40887" marR="340887" marT="0" marB="0" anchor="ctr" anchorCtr="1">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38 (43)</a:t>
                      </a:r>
                      <a:endParaRPr lang="en-GB"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80 (31)</a:t>
                      </a:r>
                      <a:endParaRPr lang="en-GB"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800"/>
                        </a:spcAft>
                      </a:pPr>
                      <a:r>
                        <a:rPr lang="en-GB" sz="2800" b="0" dirty="0">
                          <a:effectLst/>
                          <a:latin typeface="Calibri" panose="020F0502020204030204" pitchFamily="34" charset="0"/>
                          <a:ea typeface="Calibri" panose="020F0502020204030204" pitchFamily="34" charset="0"/>
                          <a:cs typeface="Times New Roman" panose="02020603050405020304" pitchFamily="18" charset="0"/>
                        </a:rPr>
                        <a:t>14 (5)</a:t>
                      </a:r>
                      <a:endParaRPr lang="en-GB" sz="4000" b="0" dirty="0">
                        <a:effectLst/>
                        <a:latin typeface="Calibri" panose="020F0502020204030204" pitchFamily="34" charset="0"/>
                        <a:ea typeface="Calibri" panose="020F0502020204030204" pitchFamily="34" charset="0"/>
                        <a:cs typeface="Times New Roman" panose="02020603050405020304" pitchFamily="18" charset="0"/>
                      </a:endParaRPr>
                    </a:p>
                  </a:txBody>
                  <a:tcPr marL="340887" marR="34088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648040405"/>
                  </a:ext>
                </a:extLst>
              </a:tr>
            </a:tbl>
          </a:graphicData>
        </a:graphic>
      </p:graphicFrame>
      <p:sp>
        <p:nvSpPr>
          <p:cNvPr id="32" name="TextBox 31">
            <a:extLst>
              <a:ext uri="{FF2B5EF4-FFF2-40B4-BE49-F238E27FC236}">
                <a16:creationId xmlns:a16="http://schemas.microsoft.com/office/drawing/2014/main" id="{E440A044-0ED2-A624-753E-7F486918BF8F}"/>
              </a:ext>
            </a:extLst>
          </p:cNvPr>
          <p:cNvSpPr txBox="1"/>
          <p:nvPr/>
        </p:nvSpPr>
        <p:spPr>
          <a:xfrm>
            <a:off x="16162033" y="17853877"/>
            <a:ext cx="13598498" cy="646331"/>
          </a:xfrm>
          <a:prstGeom prst="rect">
            <a:avLst/>
          </a:prstGeom>
          <a:solidFill>
            <a:srgbClr val="D9F3EC"/>
          </a:solidFill>
          <a:ln>
            <a:solidFill>
              <a:srgbClr val="D9F3EC"/>
            </a:solidFill>
          </a:ln>
        </p:spPr>
        <p:txBody>
          <a:bodyPr wrap="square" rtlCol="0">
            <a:spAutoFit/>
          </a:bodyPr>
          <a:lstStyle/>
          <a:p>
            <a:r>
              <a:rPr lang="en-GB" sz="3600" i="1" dirty="0"/>
              <a:t>Table 3: Transplant list status and outcome</a:t>
            </a:r>
          </a:p>
        </p:txBody>
      </p:sp>
      <p:pic>
        <p:nvPicPr>
          <p:cNvPr id="6" name="Picture 5">
            <a:extLst>
              <a:ext uri="{FF2B5EF4-FFF2-40B4-BE49-F238E27FC236}">
                <a16:creationId xmlns:a16="http://schemas.microsoft.com/office/drawing/2014/main" id="{B33F3580-DC04-6535-35A5-82F1D5E36F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415442"/>
            <a:ext cx="5847347" cy="2411467"/>
          </a:xfrm>
          <a:prstGeom prst="rect">
            <a:avLst/>
          </a:prstGeom>
        </p:spPr>
      </p:pic>
      <p:sp>
        <p:nvSpPr>
          <p:cNvPr id="7" name="TextBox 6">
            <a:extLst>
              <a:ext uri="{FF2B5EF4-FFF2-40B4-BE49-F238E27FC236}">
                <a16:creationId xmlns:a16="http://schemas.microsoft.com/office/drawing/2014/main" id="{6865CA15-51B0-0C47-0A3B-9C6772BDDD52}"/>
              </a:ext>
            </a:extLst>
          </p:cNvPr>
          <p:cNvSpPr txBox="1"/>
          <p:nvPr/>
        </p:nvSpPr>
        <p:spPr>
          <a:xfrm>
            <a:off x="436243" y="6317967"/>
            <a:ext cx="13717134" cy="1892826"/>
          </a:xfrm>
          <a:prstGeom prst="rect">
            <a:avLst/>
          </a:prstGeom>
          <a:solidFill>
            <a:srgbClr val="2E866F"/>
          </a:solidFill>
          <a:ln>
            <a:solidFill>
              <a:srgbClr val="2E866F"/>
            </a:solidFill>
          </a:ln>
        </p:spPr>
        <p:txBody>
          <a:bodyPr wrap="square" rtlCol="0">
            <a:spAutoFit/>
          </a:bodyPr>
          <a:lstStyle/>
          <a:p>
            <a:r>
              <a:rPr lang="en-GB" sz="11700" dirty="0">
                <a:solidFill>
                  <a:schemeClr val="bg1"/>
                </a:solidFill>
              </a:rPr>
              <a:t>INTRODUCTION</a:t>
            </a:r>
            <a:endParaRPr lang="en-GB" sz="14000" dirty="0">
              <a:solidFill>
                <a:schemeClr val="bg1"/>
              </a:solidFill>
            </a:endParaRPr>
          </a:p>
        </p:txBody>
      </p:sp>
      <p:sp>
        <p:nvSpPr>
          <p:cNvPr id="8" name="TextBox 7">
            <a:extLst>
              <a:ext uri="{FF2B5EF4-FFF2-40B4-BE49-F238E27FC236}">
                <a16:creationId xmlns:a16="http://schemas.microsoft.com/office/drawing/2014/main" id="{F2CE6B3F-1089-887C-6BF7-EAA97420653C}"/>
              </a:ext>
            </a:extLst>
          </p:cNvPr>
          <p:cNvSpPr txBox="1"/>
          <p:nvPr/>
        </p:nvSpPr>
        <p:spPr>
          <a:xfrm>
            <a:off x="436243" y="15057529"/>
            <a:ext cx="13717134" cy="1892826"/>
          </a:xfrm>
          <a:prstGeom prst="rect">
            <a:avLst/>
          </a:prstGeom>
          <a:solidFill>
            <a:srgbClr val="2E866F"/>
          </a:solidFill>
          <a:ln>
            <a:solidFill>
              <a:srgbClr val="2E866F"/>
            </a:solidFill>
          </a:ln>
        </p:spPr>
        <p:txBody>
          <a:bodyPr wrap="square" rtlCol="0">
            <a:spAutoFit/>
          </a:bodyPr>
          <a:lstStyle/>
          <a:p>
            <a:r>
              <a:rPr lang="en-GB" sz="11700" dirty="0">
                <a:solidFill>
                  <a:schemeClr val="bg1"/>
                </a:solidFill>
              </a:rPr>
              <a:t>METHODS</a:t>
            </a:r>
          </a:p>
        </p:txBody>
      </p:sp>
      <p:sp>
        <p:nvSpPr>
          <p:cNvPr id="16" name="TextBox 15">
            <a:extLst>
              <a:ext uri="{FF2B5EF4-FFF2-40B4-BE49-F238E27FC236}">
                <a16:creationId xmlns:a16="http://schemas.microsoft.com/office/drawing/2014/main" id="{BFE1D1A9-970A-2636-4422-9B57147F7442}"/>
              </a:ext>
            </a:extLst>
          </p:cNvPr>
          <p:cNvSpPr txBox="1"/>
          <p:nvPr/>
        </p:nvSpPr>
        <p:spPr>
          <a:xfrm>
            <a:off x="436243" y="32948552"/>
            <a:ext cx="13717134" cy="1892826"/>
          </a:xfrm>
          <a:prstGeom prst="rect">
            <a:avLst/>
          </a:prstGeom>
          <a:solidFill>
            <a:srgbClr val="2E866F"/>
          </a:solidFill>
          <a:ln>
            <a:solidFill>
              <a:srgbClr val="2E866F"/>
            </a:solidFill>
          </a:ln>
        </p:spPr>
        <p:txBody>
          <a:bodyPr wrap="square" rtlCol="0">
            <a:spAutoFit/>
          </a:bodyPr>
          <a:lstStyle/>
          <a:p>
            <a:r>
              <a:rPr lang="en-GB" sz="11700" dirty="0">
                <a:solidFill>
                  <a:schemeClr val="bg1"/>
                </a:solidFill>
              </a:rPr>
              <a:t>RESULTS</a:t>
            </a:r>
          </a:p>
        </p:txBody>
      </p:sp>
      <p:sp>
        <p:nvSpPr>
          <p:cNvPr id="17" name="TextBox 16">
            <a:extLst>
              <a:ext uri="{FF2B5EF4-FFF2-40B4-BE49-F238E27FC236}">
                <a16:creationId xmlns:a16="http://schemas.microsoft.com/office/drawing/2014/main" id="{111E4249-21CF-0F43-40A9-F888C67B27D6}"/>
              </a:ext>
            </a:extLst>
          </p:cNvPr>
          <p:cNvSpPr txBox="1"/>
          <p:nvPr/>
        </p:nvSpPr>
        <p:spPr>
          <a:xfrm>
            <a:off x="16121834" y="32960985"/>
            <a:ext cx="13590303" cy="1892826"/>
          </a:xfrm>
          <a:prstGeom prst="rect">
            <a:avLst/>
          </a:prstGeom>
          <a:solidFill>
            <a:srgbClr val="2E866F"/>
          </a:solidFill>
          <a:ln>
            <a:solidFill>
              <a:srgbClr val="2E866F"/>
            </a:solidFill>
          </a:ln>
        </p:spPr>
        <p:txBody>
          <a:bodyPr wrap="square" rtlCol="0">
            <a:spAutoFit/>
          </a:bodyPr>
          <a:lstStyle/>
          <a:p>
            <a:r>
              <a:rPr lang="en-GB" sz="11700" dirty="0">
                <a:solidFill>
                  <a:schemeClr val="bg1"/>
                </a:solidFill>
              </a:rPr>
              <a:t>DISCUSSION</a:t>
            </a:r>
          </a:p>
        </p:txBody>
      </p:sp>
      <p:sp>
        <p:nvSpPr>
          <p:cNvPr id="20" name="Rectangle 8">
            <a:extLst>
              <a:ext uri="{FF2B5EF4-FFF2-40B4-BE49-F238E27FC236}">
                <a16:creationId xmlns:a16="http://schemas.microsoft.com/office/drawing/2014/main" id="{0E13CA21-DD96-7FB1-C6D8-0798041FDF6E}"/>
              </a:ext>
            </a:extLst>
          </p:cNvPr>
          <p:cNvSpPr txBox="1"/>
          <p:nvPr/>
        </p:nvSpPr>
        <p:spPr>
          <a:xfrm>
            <a:off x="16121834" y="34845901"/>
            <a:ext cx="13598500" cy="7370738"/>
          </a:xfrm>
          <a:prstGeom prst="rect">
            <a:avLst/>
          </a:prstGeom>
          <a:solidFill>
            <a:srgbClr val="D9F3EC"/>
          </a:solidFill>
          <a:ln w="12700">
            <a:solidFill>
              <a:srgbClr val="D9F3EC"/>
            </a:solidFill>
            <a:miter lim="400000"/>
          </a:ln>
          <a:extLst>
            <a:ext uri="{C572A759-6A51-4108-AA02-DFA0A04FC94B}">
              <ma14:wrappingTextBoxFlag xmlns="" xmlns:ma14="http://schemas.microsoft.com/office/mac/drawingml/2011/main" val="1"/>
            </a:ext>
          </a:extLst>
        </p:spPr>
        <p:txBody>
          <a:bodyPr wrap="square" lIns="357887" tIns="357887" rIns="357887" bIns="357887">
            <a:spAutoFit/>
          </a:bodyPr>
          <a:lstStyle>
            <a:lvl1pPr algn="just">
              <a:lnSpc>
                <a:spcPct val="140000"/>
              </a:lnSpc>
              <a:defRPr sz="1600">
                <a:latin typeface="Arial"/>
                <a:ea typeface="Arial"/>
                <a:cs typeface="Arial"/>
                <a:sym typeface="Arial"/>
              </a:defRPr>
            </a:lvl1pPr>
          </a:lstStyle>
          <a:p>
            <a:pPr>
              <a:lnSpc>
                <a:spcPct val="100000"/>
              </a:lnSpc>
            </a:pPr>
            <a:r>
              <a:rPr lang="en-GB" sz="3600" dirty="0">
                <a:latin typeface="Calibri" panose="020F0502020204030204" pitchFamily="34" charset="0"/>
                <a:ea typeface="Calibri" panose="020F0502020204030204" pitchFamily="34" charset="0"/>
                <a:cs typeface="Times New Roman" panose="02020603050405020304" pitchFamily="18" charset="0"/>
              </a:rPr>
              <a:t>RTT is a simple test which can be used to evaluate cardiovascular fitness and may help streamline the assessment process</a:t>
            </a:r>
            <a:r>
              <a:rPr lang="en-GB" sz="3600" b="1" dirty="0">
                <a:latin typeface="Calibri" panose="020F0502020204030204" pitchFamily="34" charset="0"/>
                <a:ea typeface="Calibri" panose="020F0502020204030204" pitchFamily="34" charset="0"/>
                <a:cs typeface="Times New Roman" panose="02020603050405020304" pitchFamily="18" charset="0"/>
              </a:rPr>
              <a:t>. </a:t>
            </a:r>
          </a:p>
          <a:p>
            <a:pPr>
              <a:lnSpc>
                <a:spcPct val="100000"/>
              </a:lnSpc>
            </a:pPr>
            <a:endParaRPr lang="en-GB" sz="3600" b="1" dirty="0">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r>
              <a:rPr lang="en-GB" sz="3600" dirty="0">
                <a:latin typeface="Calibri" panose="020F0502020204030204" pitchFamily="34" charset="0"/>
                <a:ea typeface="Calibri" panose="020F0502020204030204" pitchFamily="34" charset="0"/>
                <a:cs typeface="Times New Roman" panose="02020603050405020304" pitchFamily="18" charset="0"/>
              </a:rPr>
              <a:t>Patients who are unable to perform the test are unlikely to be listed for transplantation, with a quarter suffering a CV event post-assessment, while 89% of patients with RTT </a:t>
            </a:r>
            <a:r>
              <a:rPr lang="en-GB" sz="3600" dirty="0">
                <a:latin typeface="Calibri" panose="020F0502020204030204" pitchFamily="34" charset="0"/>
                <a:ea typeface="Calibri" panose="020F0502020204030204" pitchFamily="34" charset="0"/>
                <a:cs typeface="Calibri" panose="020F0502020204030204" pitchFamily="34" charset="0"/>
              </a:rPr>
              <a:t>&lt;1:10</a:t>
            </a:r>
            <a:r>
              <a:rPr lang="en-GB" sz="3600" dirty="0">
                <a:latin typeface="Calibri" panose="020F0502020204030204" pitchFamily="34" charset="0"/>
                <a:ea typeface="Calibri" panose="020F0502020204030204" pitchFamily="34" charset="0"/>
                <a:cs typeface="Times New Roman" panose="02020603050405020304" pitchFamily="18" charset="0"/>
              </a:rPr>
              <a:t> are activated on the waiting list and only 1% suffering a cardiovascular event. </a:t>
            </a:r>
          </a:p>
          <a:p>
            <a:pPr>
              <a:lnSpc>
                <a:spcPct val="100000"/>
              </a:lnSpc>
            </a:pPr>
            <a:endParaRPr lang="en-GB" sz="3600" dirty="0">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r>
              <a:rPr lang="en-GB" sz="3600" dirty="0">
                <a:latin typeface="Calibri" panose="020F0502020204030204" pitchFamily="34" charset="0"/>
                <a:ea typeface="Calibri" panose="020F0502020204030204" pitchFamily="34" charset="0"/>
                <a:cs typeface="Times New Roman" panose="02020603050405020304" pitchFamily="18" charset="0"/>
              </a:rPr>
              <a:t>The low rate of CV events or abnormal stress tests results in the top quartile of RTT patients should allow early activation without the need for extensive cardiovascular assessment, while fourth quartile and unable to perform candidates require much closer scrutiny. </a:t>
            </a:r>
          </a:p>
        </p:txBody>
      </p:sp>
      <p:pic>
        <p:nvPicPr>
          <p:cNvPr id="23" name="Picture 22">
            <a:extLst>
              <a:ext uri="{FF2B5EF4-FFF2-40B4-BE49-F238E27FC236}">
                <a16:creationId xmlns:a16="http://schemas.microsoft.com/office/drawing/2014/main" id="{827DF7EA-199D-70C8-7630-A0F5B23D40DC}"/>
              </a:ext>
            </a:extLst>
          </p:cNvPr>
          <p:cNvPicPr>
            <a:picLocks noChangeAspect="1"/>
          </p:cNvPicPr>
          <p:nvPr/>
        </p:nvPicPr>
        <p:blipFill>
          <a:blip r:embed="rId4"/>
          <a:stretch>
            <a:fillRect/>
          </a:stretch>
        </p:blipFill>
        <p:spPr>
          <a:xfrm>
            <a:off x="24510605" y="3617928"/>
            <a:ext cx="5249926" cy="2747466"/>
          </a:xfrm>
          <a:prstGeom prst="rect">
            <a:avLst/>
          </a:prstGeom>
        </p:spPr>
      </p:pic>
      <p:pic>
        <p:nvPicPr>
          <p:cNvPr id="24" name="Picture 23">
            <a:extLst>
              <a:ext uri="{FF2B5EF4-FFF2-40B4-BE49-F238E27FC236}">
                <a16:creationId xmlns:a16="http://schemas.microsoft.com/office/drawing/2014/main" id="{3E3B33EA-3643-40E6-AD5B-AD04E10D355B}"/>
              </a:ext>
            </a:extLst>
          </p:cNvPr>
          <p:cNvPicPr>
            <a:picLocks noChangeAspect="1"/>
          </p:cNvPicPr>
          <p:nvPr/>
        </p:nvPicPr>
        <p:blipFill rotWithShape="1">
          <a:blip r:embed="rId5">
            <a:extLst>
              <a:ext uri="{28A0092B-C50C-407E-A947-70E740481C1C}">
                <a14:useLocalDpi xmlns:a14="http://schemas.microsoft.com/office/drawing/2010/main" val="0"/>
              </a:ext>
            </a:extLst>
          </a:blip>
          <a:srcRect t="13137"/>
          <a:stretch/>
        </p:blipFill>
        <p:spPr>
          <a:xfrm>
            <a:off x="15423258" y="24894900"/>
            <a:ext cx="14236635" cy="7601194"/>
          </a:xfrm>
          <a:prstGeom prst="rect">
            <a:avLst/>
          </a:prstGeom>
        </p:spPr>
      </p:pic>
    </p:spTree>
    <p:extLst>
      <p:ext uri="{BB962C8B-B14F-4D97-AF65-F5344CB8AC3E}">
        <p14:creationId xmlns:p14="http://schemas.microsoft.com/office/powerpoint/2010/main" val="3453724740"/>
      </p:ext>
    </p:extLst>
  </p:cSld>
  <p:clrMapOvr>
    <a:masterClrMapping/>
  </p:clrMapOvr>
</p:sld>
</file>

<file path=ppt/theme/theme1.xml><?xml version="1.0" encoding="utf-8"?>
<a:theme xmlns:a="http://schemas.openxmlformats.org/drawingml/2006/main" name="Offic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Design">
  <a:themeElements>
    <a:clrScheme name="Office-Design">
      <a:dk1>
        <a:srgbClr val="000000"/>
      </a:dk1>
      <a:lt1>
        <a:srgbClr val="FFFFFF"/>
      </a:lt1>
      <a:dk2>
        <a:srgbClr val="A7A7A7"/>
      </a:dk2>
      <a:lt2>
        <a:srgbClr val="535353"/>
      </a:lt2>
      <a:accent1>
        <a:srgbClr val="0365C0"/>
      </a:accent1>
      <a:accent2>
        <a:srgbClr val="00882B"/>
      </a:accent2>
      <a:accent3>
        <a:srgbClr val="8F8F8F"/>
      </a:accent3>
      <a:accent4>
        <a:srgbClr val="707070"/>
      </a:accent4>
      <a:accent5>
        <a:srgbClr val="AAB8DC"/>
      </a:accent5>
      <a:accent6>
        <a:srgbClr val="007B26"/>
      </a:accent6>
      <a:hlink>
        <a:srgbClr val="0000FF"/>
      </a:hlink>
      <a:folHlink>
        <a:srgbClr val="FF00FF"/>
      </a:folHlink>
    </a:clrScheme>
    <a:fontScheme name="Office-Design">
      <a:majorFont>
        <a:latin typeface="Arial"/>
        <a:ea typeface="Arial"/>
        <a:cs typeface="Arial"/>
      </a:majorFont>
      <a:minorFont>
        <a:latin typeface="Arial"/>
        <a:ea typeface="Arial"/>
        <a:cs typeface="Arial"/>
      </a:minorFont>
    </a:fontScheme>
    <a:fmtScheme name="Office-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25400" dist="12700" dir="5400000" rotWithShape="0">
              <a:srgbClr val="000000">
                <a:alpha val="50000"/>
              </a:srgbClr>
            </a:outerShdw>
          </a:effectLst>
        </a:effectStyle>
        <a:effectStyle>
          <a:effectLst>
            <a:outerShdw blurRad="25400" dist="12700" dir="5400000" rotWithShape="0">
              <a:srgbClr val="000000">
                <a:alpha val="50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outerShdw blurRad="25400" dist="12700" dir="5400000" rotWithShape="0">
            <a:srgbClr val="000000">
              <a:alpha val="50000"/>
            </a:srgbClr>
          </a:outerShdw>
        </a:effectLst>
        <a:sp3d/>
      </a:spPr>
      <a:bodyPr rot="0" spcFirstLastPara="1" vertOverflow="overflow" horzOverflow="overflow" vert="horz" wrap="square" lIns="35717" tIns="35717" rIns="35717" bIns="35717" numCol="1" spcCol="38100" rtlCol="0" anchor="ctr">
        <a:spAutoFit/>
      </a:bodyPr>
      <a:lstStyle>
        <a:defPPr marL="0" marR="0" indent="0" algn="ctr" defTabSz="1168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ctr" defTabSz="1168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D2F864174C1F674B9559266916A1AC5D" ma:contentTypeVersion="0" ma:contentTypeDescription="Ein neues Dokument erstellen." ma:contentTypeScope="" ma:versionID="3bfd71cf95f27cc02fb33c1ec4527723">
  <xsd:schema xmlns:xsd="http://www.w3.org/2001/XMLSchema" xmlns:xs="http://www.w3.org/2001/XMLSchema" xmlns:p="http://schemas.microsoft.com/office/2006/metadata/properties" targetNamespace="http://schemas.microsoft.com/office/2006/metadata/properties" ma:root="true" ma:fieldsID="8c96a1500b55a331f0d0926ba64a978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06D9F01-2FB8-4707-8702-B79DFD0313C7}">
  <ds:schemaRefs>
    <ds:schemaRef ds:uri="http://schemas.microsoft.com/sharepoint/v3/contenttype/forms"/>
  </ds:schemaRefs>
</ds:datastoreItem>
</file>

<file path=customXml/itemProps2.xml><?xml version="1.0" encoding="utf-8"?>
<ds:datastoreItem xmlns:ds="http://schemas.openxmlformats.org/officeDocument/2006/customXml" ds:itemID="{18A451C0-1218-4DE8-BBBB-6AF15585BAD0}">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6BE8E93-B8C7-444E-9E9F-53FE403FB5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962</TotalTime>
  <Words>1081</Words>
  <Application>Microsoft Office PowerPoint</Application>
  <PresentationFormat>Custom</PresentationFormat>
  <Paragraphs>161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Adam Wojtkowski</dc:creator>
  <cp:lastModifiedBy>Jones, Gareth</cp:lastModifiedBy>
  <cp:revision>45</cp:revision>
  <dcterms:modified xsi:type="dcterms:W3CDTF">2023-05-22T09:55:43Z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0x010100D2F864174C1F674B9559266916A1AC5D</vt:lpwstr>
  </property>
</Properties>
</file>