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1.xml" ContentType="application/vnd.openxmlformats-officedocument.themeOverr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640" r:id="rId3"/>
    <p:sldId id="645" r:id="rId4"/>
    <p:sldId id="584" r:id="rId5"/>
    <p:sldId id="639" r:id="rId6"/>
    <p:sldId id="630" r:id="rId7"/>
    <p:sldId id="607" r:id="rId8"/>
    <p:sldId id="635" r:id="rId9"/>
    <p:sldId id="536" r:id="rId10"/>
    <p:sldId id="504" r:id="rId11"/>
    <p:sldId id="646" r:id="rId12"/>
    <p:sldId id="648" r:id="rId13"/>
    <p:sldId id="647" r:id="rId14"/>
    <p:sldId id="550" r:id="rId15"/>
    <p:sldId id="644" r:id="rId16"/>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Gender</a:t>
            </a:r>
            <a:r>
              <a:rPr lang="en-US" baseline="0"/>
              <a:t> Gap in hourly pay, 1921-2020, per cent of men's average</a:t>
            </a:r>
          </a:p>
          <a:p>
            <a:pPr>
              <a:defRPr/>
            </a:pPr>
            <a:r>
              <a:rPr lang="en-US"/>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4304557039065771E-2"/>
          <c:y val="0.17856254788756928"/>
          <c:w val="0.94999495986914684"/>
          <c:h val="0.70739620778712198"/>
        </c:manualLayout>
      </c:layout>
      <c:lineChart>
        <c:grouping val="standard"/>
        <c:varyColors val="0"/>
        <c:ser>
          <c:idx val="0"/>
          <c:order val="0"/>
          <c:tx>
            <c:strRef>
              <c:f>'[time series2.xlsx]Sheet1'!$C$4</c:f>
              <c:strCache>
                <c:ptCount val="1"/>
                <c:pt idx="0">
                  <c:v>FT Manual</c:v>
                </c:pt>
              </c:strCache>
            </c:strRef>
          </c:tx>
          <c:spPr>
            <a:ln w="28575" cap="rnd">
              <a:solidFill>
                <a:srgbClr val="002060"/>
              </a:solidFill>
              <a:round/>
            </a:ln>
            <a:effectLst/>
          </c:spPr>
          <c:marker>
            <c:symbol val="none"/>
          </c:marker>
          <c:cat>
            <c:strRef>
              <c:f>'[time series2.xlsx]Sheet1'!$B$5:$B$38</c:f>
              <c:strCache>
                <c:ptCount val="20"/>
                <c:pt idx="1">
                  <c:v>1921</c:v>
                </c:pt>
                <c:pt idx="2">
                  <c:v>1931</c:v>
                </c:pt>
                <c:pt idx="3">
                  <c:v>1941</c:v>
                </c:pt>
                <c:pt idx="4">
                  <c:v>1946</c:v>
                </c:pt>
                <c:pt idx="5">
                  <c:v>1951</c:v>
                </c:pt>
                <c:pt idx="6">
                  <c:v>1956</c:v>
                </c:pt>
                <c:pt idx="7">
                  <c:v>1961</c:v>
                </c:pt>
                <c:pt idx="8">
                  <c:v>1966</c:v>
                </c:pt>
                <c:pt idx="9">
                  <c:v>1971</c:v>
                </c:pt>
                <c:pt idx="10">
                  <c:v>1976</c:v>
                </c:pt>
                <c:pt idx="11">
                  <c:v>1981</c:v>
                </c:pt>
                <c:pt idx="12">
                  <c:v>1986</c:v>
                </c:pt>
                <c:pt idx="13">
                  <c:v>1991</c:v>
                </c:pt>
                <c:pt idx="14">
                  <c:v>1996</c:v>
                </c:pt>
                <c:pt idx="15">
                  <c:v>2001</c:v>
                </c:pt>
                <c:pt idx="16">
                  <c:v>2006</c:v>
                </c:pt>
                <c:pt idx="17">
                  <c:v>2011</c:v>
                </c:pt>
                <c:pt idx="18">
                  <c:v>2016</c:v>
                </c:pt>
                <c:pt idx="19">
                  <c:v>2020</c:v>
                </c:pt>
              </c:strCache>
            </c:strRef>
          </c:cat>
          <c:val>
            <c:numRef>
              <c:f>'[time series2.xlsx]Sheet1'!$C$5:$C$38</c:f>
              <c:numCache>
                <c:formatCode>General</c:formatCode>
                <c:ptCount val="20"/>
                <c:pt idx="1">
                  <c:v>0.53</c:v>
                </c:pt>
                <c:pt idx="2">
                  <c:v>0.53</c:v>
                </c:pt>
                <c:pt idx="3">
                  <c:v>0.46</c:v>
                </c:pt>
                <c:pt idx="4">
                  <c:v>0.4</c:v>
                </c:pt>
                <c:pt idx="5">
                  <c:v>0.38</c:v>
                </c:pt>
                <c:pt idx="6">
                  <c:v>0.4</c:v>
                </c:pt>
                <c:pt idx="7">
                  <c:v>0.4</c:v>
                </c:pt>
                <c:pt idx="8">
                  <c:v>0.41</c:v>
                </c:pt>
                <c:pt idx="9">
                  <c:v>0.4</c:v>
                </c:pt>
                <c:pt idx="10">
                  <c:v>0.3</c:v>
                </c:pt>
                <c:pt idx="11">
                  <c:v>0.31</c:v>
                </c:pt>
              </c:numCache>
            </c:numRef>
          </c:val>
          <c:smooth val="0"/>
          <c:extLst>
            <c:ext xmlns:c16="http://schemas.microsoft.com/office/drawing/2014/chart" uri="{C3380CC4-5D6E-409C-BE32-E72D297353CC}">
              <c16:uniqueId val="{00000000-8DC7-4AF5-B156-BB17CB366424}"/>
            </c:ext>
          </c:extLst>
        </c:ser>
        <c:ser>
          <c:idx val="3"/>
          <c:order val="1"/>
          <c:tx>
            <c:strRef>
              <c:f>'[time series2.xlsx]Sheet1'!$G$4</c:f>
              <c:strCache>
                <c:ptCount val="1"/>
                <c:pt idx="0">
                  <c:v>FT All  NES</c:v>
                </c:pt>
              </c:strCache>
            </c:strRef>
          </c:tx>
          <c:spPr>
            <a:ln w="28575" cap="rnd">
              <a:solidFill>
                <a:srgbClr val="3C3CF4"/>
              </a:solidFill>
              <a:round/>
            </a:ln>
            <a:effectLst/>
          </c:spPr>
          <c:marker>
            <c:symbol val="none"/>
          </c:marker>
          <c:cat>
            <c:strRef>
              <c:f>'[time series2.xlsx]Sheet1'!$B$5:$B$38</c:f>
              <c:strCache>
                <c:ptCount val="20"/>
                <c:pt idx="1">
                  <c:v>1921</c:v>
                </c:pt>
                <c:pt idx="2">
                  <c:v>1931</c:v>
                </c:pt>
                <c:pt idx="3">
                  <c:v>1941</c:v>
                </c:pt>
                <c:pt idx="4">
                  <c:v>1946</c:v>
                </c:pt>
                <c:pt idx="5">
                  <c:v>1951</c:v>
                </c:pt>
                <c:pt idx="6">
                  <c:v>1956</c:v>
                </c:pt>
                <c:pt idx="7">
                  <c:v>1961</c:v>
                </c:pt>
                <c:pt idx="8">
                  <c:v>1966</c:v>
                </c:pt>
                <c:pt idx="9">
                  <c:v>1971</c:v>
                </c:pt>
                <c:pt idx="10">
                  <c:v>1976</c:v>
                </c:pt>
                <c:pt idx="11">
                  <c:v>1981</c:v>
                </c:pt>
                <c:pt idx="12">
                  <c:v>1986</c:v>
                </c:pt>
                <c:pt idx="13">
                  <c:v>1991</c:v>
                </c:pt>
                <c:pt idx="14">
                  <c:v>1996</c:v>
                </c:pt>
                <c:pt idx="15">
                  <c:v>2001</c:v>
                </c:pt>
                <c:pt idx="16">
                  <c:v>2006</c:v>
                </c:pt>
                <c:pt idx="17">
                  <c:v>2011</c:v>
                </c:pt>
                <c:pt idx="18">
                  <c:v>2016</c:v>
                </c:pt>
                <c:pt idx="19">
                  <c:v>2020</c:v>
                </c:pt>
              </c:strCache>
            </c:strRef>
          </c:cat>
          <c:val>
            <c:numRef>
              <c:f>'[time series2.xlsx]Sheet1'!$G$5:$G$38</c:f>
              <c:numCache>
                <c:formatCode>General</c:formatCode>
                <c:ptCount val="20"/>
                <c:pt idx="9">
                  <c:v>0.36499999999999999</c:v>
                </c:pt>
                <c:pt idx="10">
                  <c:v>0.26900000000000002</c:v>
                </c:pt>
                <c:pt idx="11">
                  <c:v>0.27200000000000002</c:v>
                </c:pt>
                <c:pt idx="12">
                  <c:v>0.25900000000000001</c:v>
                </c:pt>
                <c:pt idx="13">
                  <c:v>0.222</c:v>
                </c:pt>
                <c:pt idx="14">
                  <c:v>0.20100000000000001</c:v>
                </c:pt>
              </c:numCache>
            </c:numRef>
          </c:val>
          <c:smooth val="0"/>
          <c:extLst>
            <c:ext xmlns:c16="http://schemas.microsoft.com/office/drawing/2014/chart" uri="{C3380CC4-5D6E-409C-BE32-E72D297353CC}">
              <c16:uniqueId val="{00000001-8DC7-4AF5-B156-BB17CB366424}"/>
            </c:ext>
          </c:extLst>
        </c:ser>
        <c:ser>
          <c:idx val="5"/>
          <c:order val="2"/>
          <c:tx>
            <c:strRef>
              <c:f>'[time series2.xlsx]Sheet1'!$H$4</c:f>
              <c:strCache>
                <c:ptCount val="1"/>
                <c:pt idx="0">
                  <c:v>FT All   ASHE</c:v>
                </c:pt>
              </c:strCache>
            </c:strRef>
          </c:tx>
          <c:spPr>
            <a:ln w="28575" cap="rnd">
              <a:solidFill>
                <a:srgbClr val="00CCFF"/>
              </a:solidFill>
              <a:round/>
            </a:ln>
            <a:effectLst/>
          </c:spPr>
          <c:marker>
            <c:symbol val="none"/>
          </c:marker>
          <c:cat>
            <c:strRef>
              <c:f>'[time series2.xlsx]Sheet1'!$B$5:$B$38</c:f>
              <c:strCache>
                <c:ptCount val="20"/>
                <c:pt idx="1">
                  <c:v>1921</c:v>
                </c:pt>
                <c:pt idx="2">
                  <c:v>1931</c:v>
                </c:pt>
                <c:pt idx="3">
                  <c:v>1941</c:v>
                </c:pt>
                <c:pt idx="4">
                  <c:v>1946</c:v>
                </c:pt>
                <c:pt idx="5">
                  <c:v>1951</c:v>
                </c:pt>
                <c:pt idx="6">
                  <c:v>1956</c:v>
                </c:pt>
                <c:pt idx="7">
                  <c:v>1961</c:v>
                </c:pt>
                <c:pt idx="8">
                  <c:v>1966</c:v>
                </c:pt>
                <c:pt idx="9">
                  <c:v>1971</c:v>
                </c:pt>
                <c:pt idx="10">
                  <c:v>1976</c:v>
                </c:pt>
                <c:pt idx="11">
                  <c:v>1981</c:v>
                </c:pt>
                <c:pt idx="12">
                  <c:v>1986</c:v>
                </c:pt>
                <c:pt idx="13">
                  <c:v>1991</c:v>
                </c:pt>
                <c:pt idx="14">
                  <c:v>1996</c:v>
                </c:pt>
                <c:pt idx="15">
                  <c:v>2001</c:v>
                </c:pt>
                <c:pt idx="16">
                  <c:v>2006</c:v>
                </c:pt>
                <c:pt idx="17">
                  <c:v>2011</c:v>
                </c:pt>
                <c:pt idx="18">
                  <c:v>2016</c:v>
                </c:pt>
                <c:pt idx="19">
                  <c:v>2020</c:v>
                </c:pt>
              </c:strCache>
            </c:strRef>
          </c:cat>
          <c:val>
            <c:numRef>
              <c:f>'[time series2.xlsx]Sheet1'!$H$5:$H$38</c:f>
              <c:numCache>
                <c:formatCode>General</c:formatCode>
                <c:ptCount val="20"/>
                <c:pt idx="15">
                  <c:v>0.16400000000000001</c:v>
                </c:pt>
                <c:pt idx="16">
                  <c:v>0.128</c:v>
                </c:pt>
                <c:pt idx="17">
                  <c:v>0.105</c:v>
                </c:pt>
                <c:pt idx="18">
                  <c:v>9.4E-2</c:v>
                </c:pt>
                <c:pt idx="19">
                  <c:v>7.3999999999999996E-2</c:v>
                </c:pt>
              </c:numCache>
            </c:numRef>
          </c:val>
          <c:smooth val="0"/>
          <c:extLst>
            <c:ext xmlns:c16="http://schemas.microsoft.com/office/drawing/2014/chart" uri="{C3380CC4-5D6E-409C-BE32-E72D297353CC}">
              <c16:uniqueId val="{00000002-8DC7-4AF5-B156-BB17CB366424}"/>
            </c:ext>
          </c:extLst>
        </c:ser>
        <c:ser>
          <c:idx val="1"/>
          <c:order val="3"/>
          <c:tx>
            <c:strRef>
              <c:f>'[time series2.xlsx]Sheet1'!$D$4</c:f>
              <c:strCache>
                <c:ptCount val="1"/>
              </c:strCache>
            </c:strRef>
          </c:tx>
          <c:spPr>
            <a:ln w="28575" cap="rnd">
              <a:solidFill>
                <a:schemeClr val="accent2"/>
              </a:solidFill>
              <a:round/>
            </a:ln>
            <a:effectLst/>
          </c:spPr>
          <c:marker>
            <c:symbol val="none"/>
          </c:marker>
          <c:cat>
            <c:strRef>
              <c:f>'[time series2.xlsx]Sheet1'!$B$5:$B$38</c:f>
              <c:strCache>
                <c:ptCount val="20"/>
                <c:pt idx="1">
                  <c:v>1921</c:v>
                </c:pt>
                <c:pt idx="2">
                  <c:v>1931</c:v>
                </c:pt>
                <c:pt idx="3">
                  <c:v>1941</c:v>
                </c:pt>
                <c:pt idx="4">
                  <c:v>1946</c:v>
                </c:pt>
                <c:pt idx="5">
                  <c:v>1951</c:v>
                </c:pt>
                <c:pt idx="6">
                  <c:v>1956</c:v>
                </c:pt>
                <c:pt idx="7">
                  <c:v>1961</c:v>
                </c:pt>
                <c:pt idx="8">
                  <c:v>1966</c:v>
                </c:pt>
                <c:pt idx="9">
                  <c:v>1971</c:v>
                </c:pt>
                <c:pt idx="10">
                  <c:v>1976</c:v>
                </c:pt>
                <c:pt idx="11">
                  <c:v>1981</c:v>
                </c:pt>
                <c:pt idx="12">
                  <c:v>1986</c:v>
                </c:pt>
                <c:pt idx="13">
                  <c:v>1991</c:v>
                </c:pt>
                <c:pt idx="14">
                  <c:v>1996</c:v>
                </c:pt>
                <c:pt idx="15">
                  <c:v>2001</c:v>
                </c:pt>
                <c:pt idx="16">
                  <c:v>2006</c:v>
                </c:pt>
                <c:pt idx="17">
                  <c:v>2011</c:v>
                </c:pt>
                <c:pt idx="18">
                  <c:v>2016</c:v>
                </c:pt>
                <c:pt idx="19">
                  <c:v>2020</c:v>
                </c:pt>
              </c:strCache>
            </c:strRef>
          </c:cat>
          <c:val>
            <c:numRef>
              <c:f>'[time series2.xlsx]Sheet1'!$D$5:$D$38</c:f>
            </c:numRef>
          </c:val>
          <c:smooth val="0"/>
          <c:extLst>
            <c:ext xmlns:c16="http://schemas.microsoft.com/office/drawing/2014/chart" uri="{C3380CC4-5D6E-409C-BE32-E72D297353CC}">
              <c16:uniqueId val="{00000003-8DC7-4AF5-B156-BB17CB366424}"/>
            </c:ext>
          </c:extLst>
        </c:ser>
        <c:ser>
          <c:idx val="4"/>
          <c:order val="4"/>
          <c:tx>
            <c:strRef>
              <c:f>'[time series2.xlsx]Sheet1'!$E$4</c:f>
              <c:strCache>
                <c:ptCount val="1"/>
                <c:pt idx="0">
                  <c:v>All workers: HH Surveys</c:v>
                </c:pt>
              </c:strCache>
            </c:strRef>
          </c:tx>
          <c:spPr>
            <a:ln w="28575" cap="rnd">
              <a:solidFill>
                <a:schemeClr val="accent5"/>
              </a:solidFill>
              <a:round/>
            </a:ln>
            <a:effectLst/>
          </c:spPr>
          <c:marker>
            <c:symbol val="none"/>
          </c:marker>
          <c:cat>
            <c:strRef>
              <c:f>'[time series2.xlsx]Sheet1'!$B$5:$B$38</c:f>
              <c:strCache>
                <c:ptCount val="20"/>
                <c:pt idx="1">
                  <c:v>1921</c:v>
                </c:pt>
                <c:pt idx="2">
                  <c:v>1931</c:v>
                </c:pt>
                <c:pt idx="3">
                  <c:v>1941</c:v>
                </c:pt>
                <c:pt idx="4">
                  <c:v>1946</c:v>
                </c:pt>
                <c:pt idx="5">
                  <c:v>1951</c:v>
                </c:pt>
                <c:pt idx="6">
                  <c:v>1956</c:v>
                </c:pt>
                <c:pt idx="7">
                  <c:v>1961</c:v>
                </c:pt>
                <c:pt idx="8">
                  <c:v>1966</c:v>
                </c:pt>
                <c:pt idx="9">
                  <c:v>1971</c:v>
                </c:pt>
                <c:pt idx="10">
                  <c:v>1976</c:v>
                </c:pt>
                <c:pt idx="11">
                  <c:v>1981</c:v>
                </c:pt>
                <c:pt idx="12">
                  <c:v>1986</c:v>
                </c:pt>
                <c:pt idx="13">
                  <c:v>1991</c:v>
                </c:pt>
                <c:pt idx="14">
                  <c:v>1996</c:v>
                </c:pt>
                <c:pt idx="15">
                  <c:v>2001</c:v>
                </c:pt>
                <c:pt idx="16">
                  <c:v>2006</c:v>
                </c:pt>
                <c:pt idx="17">
                  <c:v>2011</c:v>
                </c:pt>
                <c:pt idx="18">
                  <c:v>2016</c:v>
                </c:pt>
                <c:pt idx="19">
                  <c:v>2020</c:v>
                </c:pt>
              </c:strCache>
            </c:strRef>
          </c:cat>
          <c:val>
            <c:numRef>
              <c:f>'[time series2.xlsx]Sheet1'!$E$5:$E$38</c:f>
            </c:numRef>
          </c:val>
          <c:smooth val="0"/>
          <c:extLst>
            <c:ext xmlns:c16="http://schemas.microsoft.com/office/drawing/2014/chart" uri="{C3380CC4-5D6E-409C-BE32-E72D297353CC}">
              <c16:uniqueId val="{00000004-8DC7-4AF5-B156-BB17CB366424}"/>
            </c:ext>
          </c:extLst>
        </c:ser>
        <c:ser>
          <c:idx val="2"/>
          <c:order val="5"/>
          <c:tx>
            <c:strRef>
              <c:f>'[time series2.xlsx]Sheet1'!$F$4</c:f>
              <c:strCache>
                <c:ptCount val="1"/>
                <c:pt idx="0">
                  <c:v>All workers: ASHE</c:v>
                </c:pt>
              </c:strCache>
            </c:strRef>
          </c:tx>
          <c:spPr>
            <a:ln w="28575" cap="rnd">
              <a:solidFill>
                <a:srgbClr val="00B050"/>
              </a:solidFill>
              <a:round/>
            </a:ln>
            <a:effectLst/>
          </c:spPr>
          <c:marker>
            <c:symbol val="none"/>
          </c:marker>
          <c:cat>
            <c:strRef>
              <c:f>'[time series2.xlsx]Sheet1'!$B$5:$B$38</c:f>
              <c:strCache>
                <c:ptCount val="20"/>
                <c:pt idx="1">
                  <c:v>1921</c:v>
                </c:pt>
                <c:pt idx="2">
                  <c:v>1931</c:v>
                </c:pt>
                <c:pt idx="3">
                  <c:v>1941</c:v>
                </c:pt>
                <c:pt idx="4">
                  <c:v>1946</c:v>
                </c:pt>
                <c:pt idx="5">
                  <c:v>1951</c:v>
                </c:pt>
                <c:pt idx="6">
                  <c:v>1956</c:v>
                </c:pt>
                <c:pt idx="7">
                  <c:v>1961</c:v>
                </c:pt>
                <c:pt idx="8">
                  <c:v>1966</c:v>
                </c:pt>
                <c:pt idx="9">
                  <c:v>1971</c:v>
                </c:pt>
                <c:pt idx="10">
                  <c:v>1976</c:v>
                </c:pt>
                <c:pt idx="11">
                  <c:v>1981</c:v>
                </c:pt>
                <c:pt idx="12">
                  <c:v>1986</c:v>
                </c:pt>
                <c:pt idx="13">
                  <c:v>1991</c:v>
                </c:pt>
                <c:pt idx="14">
                  <c:v>1996</c:v>
                </c:pt>
                <c:pt idx="15">
                  <c:v>2001</c:v>
                </c:pt>
                <c:pt idx="16">
                  <c:v>2006</c:v>
                </c:pt>
                <c:pt idx="17">
                  <c:v>2011</c:v>
                </c:pt>
                <c:pt idx="18">
                  <c:v>2016</c:v>
                </c:pt>
                <c:pt idx="19">
                  <c:v>2020</c:v>
                </c:pt>
              </c:strCache>
            </c:strRef>
          </c:cat>
          <c:val>
            <c:numRef>
              <c:f>'[time series2.xlsx]Sheet1'!$F$5:$F$38</c:f>
              <c:numCache>
                <c:formatCode>General</c:formatCode>
                <c:ptCount val="20"/>
                <c:pt idx="15">
                  <c:v>0.25</c:v>
                </c:pt>
                <c:pt idx="16">
                  <c:v>0.216</c:v>
                </c:pt>
                <c:pt idx="17">
                  <c:v>0.19</c:v>
                </c:pt>
                <c:pt idx="18">
                  <c:v>0.17699999999999999</c:v>
                </c:pt>
                <c:pt idx="19">
                  <c:v>0.155</c:v>
                </c:pt>
              </c:numCache>
            </c:numRef>
          </c:val>
          <c:smooth val="0"/>
          <c:extLst>
            <c:ext xmlns:c16="http://schemas.microsoft.com/office/drawing/2014/chart" uri="{C3380CC4-5D6E-409C-BE32-E72D297353CC}">
              <c16:uniqueId val="{00000005-8DC7-4AF5-B156-BB17CB366424}"/>
            </c:ext>
          </c:extLst>
        </c:ser>
        <c:dLbls>
          <c:showLegendKey val="0"/>
          <c:showVal val="0"/>
          <c:showCatName val="0"/>
          <c:showSerName val="0"/>
          <c:showPercent val="0"/>
          <c:showBubbleSize val="0"/>
        </c:dLbls>
        <c:smooth val="0"/>
        <c:axId val="1272122655"/>
        <c:axId val="1272115167"/>
      </c:lineChart>
      <c:catAx>
        <c:axId val="12721226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272115167"/>
        <c:crosses val="autoZero"/>
        <c:auto val="1"/>
        <c:lblAlgn val="ctr"/>
        <c:lblOffset val="100"/>
        <c:noMultiLvlLbl val="0"/>
      </c:catAx>
      <c:valAx>
        <c:axId val="127211516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72122655"/>
        <c:crosses val="autoZero"/>
        <c:crossBetween val="between"/>
      </c:valAx>
      <c:spPr>
        <a:noFill/>
        <a:ln>
          <a:noFill/>
        </a:ln>
        <a:effectLst/>
      </c:spPr>
    </c:plotArea>
    <c:legend>
      <c:legendPos val="b"/>
      <c:layout>
        <c:manualLayout>
          <c:xMode val="edge"/>
          <c:yMode val="edge"/>
          <c:x val="0.26445186199551141"/>
          <c:y val="0.96158002574333301"/>
          <c:w val="0.50008178325535391"/>
          <c:h val="3.8419974256666996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a:t>Gender</a:t>
            </a:r>
            <a:r>
              <a:rPr lang="en-US" sz="1200" baseline="0"/>
              <a:t> pay gap at median, as % men's pay</a:t>
            </a:r>
          </a:p>
          <a:p>
            <a:pPr>
              <a:defRPr/>
            </a:pPr>
            <a:r>
              <a:rPr lang="en-US" sz="1200" baseline="0"/>
              <a:t>1997-2022</a:t>
            </a:r>
            <a:endParaRPr lang="en-US"/>
          </a:p>
        </c:rich>
      </c:tx>
      <c:layout>
        <c:manualLayout>
          <c:xMode val="edge"/>
          <c:yMode val="edge"/>
          <c:x val="9.4691925831475125E-3"/>
          <c:y val="2.7130624557658665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'Time series by age'!$A$5:$B$5</c:f>
              <c:strCache>
                <c:ptCount val="2"/>
                <c:pt idx="0">
                  <c:v>All employees</c:v>
                </c:pt>
              </c:strCache>
            </c:strRef>
          </c:tx>
          <c:spPr>
            <a:ln w="28575" cap="rnd">
              <a:noFill/>
              <a:round/>
            </a:ln>
            <a:effectLst/>
          </c:spPr>
          <c:marker>
            <c:symbol val="none"/>
          </c:marker>
          <c:cat>
            <c:strRef>
              <c:f>'Time series by age'!$C$3:$AB$4</c:f>
              <c:strCache>
                <c:ptCount val="26"/>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strCache>
            </c:strRef>
          </c:cat>
          <c:val>
            <c:numRef>
              <c:f>'Time series by age'!$C$5:$AB$5</c:f>
              <c:numCache>
                <c:formatCode>0.0</c:formatCode>
                <c:ptCount val="26"/>
                <c:pt idx="0">
                  <c:v>27.5</c:v>
                </c:pt>
                <c:pt idx="1">
                  <c:v>27.3</c:v>
                </c:pt>
                <c:pt idx="2">
                  <c:v>26.9</c:v>
                </c:pt>
                <c:pt idx="3">
                  <c:v>26.7</c:v>
                </c:pt>
                <c:pt idx="4">
                  <c:v>26.3</c:v>
                </c:pt>
                <c:pt idx="5">
                  <c:v>26.9</c:v>
                </c:pt>
                <c:pt idx="6">
                  <c:v>25.1</c:v>
                </c:pt>
                <c:pt idx="7">
                  <c:v>24.7</c:v>
                </c:pt>
                <c:pt idx="8">
                  <c:v>22.6</c:v>
                </c:pt>
                <c:pt idx="9">
                  <c:v>22.2</c:v>
                </c:pt>
                <c:pt idx="10">
                  <c:v>21.9</c:v>
                </c:pt>
                <c:pt idx="11">
                  <c:v>22.5</c:v>
                </c:pt>
                <c:pt idx="12">
                  <c:v>22</c:v>
                </c:pt>
                <c:pt idx="13">
                  <c:v>19.8</c:v>
                </c:pt>
                <c:pt idx="14">
                  <c:v>20.2</c:v>
                </c:pt>
                <c:pt idx="15">
                  <c:v>19.600000000000001</c:v>
                </c:pt>
                <c:pt idx="16">
                  <c:v>19.8</c:v>
                </c:pt>
                <c:pt idx="17">
                  <c:v>19.2</c:v>
                </c:pt>
                <c:pt idx="18">
                  <c:v>19.3</c:v>
                </c:pt>
                <c:pt idx="19">
                  <c:v>18.2</c:v>
                </c:pt>
                <c:pt idx="20">
                  <c:v>18.399999999999999</c:v>
                </c:pt>
                <c:pt idx="21">
                  <c:v>17.8</c:v>
                </c:pt>
                <c:pt idx="22">
                  <c:v>17.399999999999999</c:v>
                </c:pt>
                <c:pt idx="23">
                  <c:v>14.9</c:v>
                </c:pt>
                <c:pt idx="24">
                  <c:v>15.1</c:v>
                </c:pt>
                <c:pt idx="25">
                  <c:v>14.9</c:v>
                </c:pt>
              </c:numCache>
            </c:numRef>
          </c:val>
          <c:smooth val="0"/>
          <c:extLst>
            <c:ext xmlns:c16="http://schemas.microsoft.com/office/drawing/2014/chart" uri="{C3380CC4-5D6E-409C-BE32-E72D297353CC}">
              <c16:uniqueId val="{00000000-1B9F-4B42-9B40-7DC32665BE58}"/>
            </c:ext>
          </c:extLst>
        </c:ser>
        <c:ser>
          <c:idx val="1"/>
          <c:order val="1"/>
          <c:tx>
            <c:strRef>
              <c:f>'Time series by age'!$A$6:$B$6</c:f>
              <c:strCache>
                <c:ptCount val="2"/>
                <c:pt idx="0">
                  <c:v>18-21</c:v>
                </c:pt>
              </c:strCache>
            </c:strRef>
          </c:tx>
          <c:spPr>
            <a:ln w="28575" cap="rnd">
              <a:solidFill>
                <a:schemeClr val="accent6">
                  <a:lumMod val="75000"/>
                </a:schemeClr>
              </a:solidFill>
              <a:round/>
            </a:ln>
            <a:effectLst/>
          </c:spPr>
          <c:marker>
            <c:symbol val="none"/>
          </c:marker>
          <c:cat>
            <c:strRef>
              <c:f>'Time series by age'!$C$3:$AB$4</c:f>
              <c:strCache>
                <c:ptCount val="26"/>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strCache>
            </c:strRef>
          </c:cat>
          <c:val>
            <c:numRef>
              <c:f>'Time series by age'!$C$6:$AB$6</c:f>
              <c:numCache>
                <c:formatCode>0.0</c:formatCode>
                <c:ptCount val="26"/>
                <c:pt idx="0">
                  <c:v>8.4</c:v>
                </c:pt>
                <c:pt idx="1">
                  <c:v>6.1</c:v>
                </c:pt>
                <c:pt idx="2">
                  <c:v>6.5</c:v>
                </c:pt>
                <c:pt idx="3">
                  <c:v>7.3</c:v>
                </c:pt>
                <c:pt idx="4">
                  <c:v>6.5</c:v>
                </c:pt>
                <c:pt idx="5">
                  <c:v>4.5999999999999996</c:v>
                </c:pt>
                <c:pt idx="6">
                  <c:v>3.6</c:v>
                </c:pt>
                <c:pt idx="7">
                  <c:v>4.9000000000000004</c:v>
                </c:pt>
                <c:pt idx="8">
                  <c:v>5</c:v>
                </c:pt>
                <c:pt idx="9">
                  <c:v>3.2</c:v>
                </c:pt>
                <c:pt idx="10">
                  <c:v>3.6</c:v>
                </c:pt>
                <c:pt idx="11">
                  <c:v>4.4000000000000004</c:v>
                </c:pt>
                <c:pt idx="12">
                  <c:v>2.2999999999999998</c:v>
                </c:pt>
                <c:pt idx="13">
                  <c:v>3.3</c:v>
                </c:pt>
                <c:pt idx="14">
                  <c:v>4</c:v>
                </c:pt>
                <c:pt idx="15">
                  <c:v>3.9</c:v>
                </c:pt>
                <c:pt idx="16">
                  <c:v>3.6</c:v>
                </c:pt>
                <c:pt idx="17">
                  <c:v>3.8</c:v>
                </c:pt>
                <c:pt idx="18">
                  <c:v>3.4</c:v>
                </c:pt>
                <c:pt idx="19">
                  <c:v>1.5</c:v>
                </c:pt>
                <c:pt idx="20">
                  <c:v>2.2000000000000002</c:v>
                </c:pt>
                <c:pt idx="21">
                  <c:v>1.1000000000000001</c:v>
                </c:pt>
                <c:pt idx="22">
                  <c:v>1.2</c:v>
                </c:pt>
                <c:pt idx="23">
                  <c:v>-0.3</c:v>
                </c:pt>
                <c:pt idx="24">
                  <c:v>1.8</c:v>
                </c:pt>
                <c:pt idx="25">
                  <c:v>0.6</c:v>
                </c:pt>
              </c:numCache>
            </c:numRef>
          </c:val>
          <c:smooth val="0"/>
          <c:extLst>
            <c:ext xmlns:c16="http://schemas.microsoft.com/office/drawing/2014/chart" uri="{C3380CC4-5D6E-409C-BE32-E72D297353CC}">
              <c16:uniqueId val="{00000001-1B9F-4B42-9B40-7DC32665BE58}"/>
            </c:ext>
          </c:extLst>
        </c:ser>
        <c:ser>
          <c:idx val="2"/>
          <c:order val="2"/>
          <c:tx>
            <c:strRef>
              <c:f>'Time series by age'!$A$7:$B$7</c:f>
              <c:strCache>
                <c:ptCount val="2"/>
                <c:pt idx="0">
                  <c:v>22-29</c:v>
                </c:pt>
              </c:strCache>
            </c:strRef>
          </c:tx>
          <c:spPr>
            <a:ln w="28575" cap="rnd">
              <a:solidFill>
                <a:schemeClr val="accent6">
                  <a:lumMod val="40000"/>
                  <a:lumOff val="60000"/>
                </a:schemeClr>
              </a:solidFill>
              <a:round/>
            </a:ln>
            <a:effectLst/>
          </c:spPr>
          <c:marker>
            <c:symbol val="none"/>
          </c:marker>
          <c:cat>
            <c:strRef>
              <c:f>'Time series by age'!$C$3:$AB$4</c:f>
              <c:strCache>
                <c:ptCount val="26"/>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strCache>
            </c:strRef>
          </c:cat>
          <c:val>
            <c:numRef>
              <c:f>'Time series by age'!$C$7:$AB$7</c:f>
              <c:numCache>
                <c:formatCode>0.0</c:formatCode>
                <c:ptCount val="26"/>
                <c:pt idx="0">
                  <c:v>11.4</c:v>
                </c:pt>
                <c:pt idx="1">
                  <c:v>11.8</c:v>
                </c:pt>
                <c:pt idx="2">
                  <c:v>10.9</c:v>
                </c:pt>
                <c:pt idx="3">
                  <c:v>11.1</c:v>
                </c:pt>
                <c:pt idx="4">
                  <c:v>10.3</c:v>
                </c:pt>
                <c:pt idx="5">
                  <c:v>9.8000000000000007</c:v>
                </c:pt>
                <c:pt idx="6">
                  <c:v>8.1999999999999993</c:v>
                </c:pt>
                <c:pt idx="7">
                  <c:v>6.7</c:v>
                </c:pt>
                <c:pt idx="8">
                  <c:v>5.0999999999999996</c:v>
                </c:pt>
                <c:pt idx="9">
                  <c:v>5.6</c:v>
                </c:pt>
                <c:pt idx="10">
                  <c:v>6</c:v>
                </c:pt>
                <c:pt idx="11">
                  <c:v>5.8</c:v>
                </c:pt>
                <c:pt idx="12">
                  <c:v>6.7</c:v>
                </c:pt>
                <c:pt idx="13">
                  <c:v>3.9</c:v>
                </c:pt>
                <c:pt idx="14">
                  <c:v>3.7</c:v>
                </c:pt>
                <c:pt idx="15">
                  <c:v>4</c:v>
                </c:pt>
                <c:pt idx="16">
                  <c:v>5</c:v>
                </c:pt>
                <c:pt idx="17">
                  <c:v>5.3</c:v>
                </c:pt>
                <c:pt idx="18">
                  <c:v>4.2</c:v>
                </c:pt>
                <c:pt idx="19">
                  <c:v>6.7</c:v>
                </c:pt>
                <c:pt idx="20">
                  <c:v>7.5</c:v>
                </c:pt>
                <c:pt idx="21">
                  <c:v>6.7</c:v>
                </c:pt>
                <c:pt idx="22">
                  <c:v>6.5</c:v>
                </c:pt>
                <c:pt idx="23">
                  <c:v>3.8</c:v>
                </c:pt>
                <c:pt idx="24">
                  <c:v>3.7</c:v>
                </c:pt>
                <c:pt idx="25">
                  <c:v>3.9</c:v>
                </c:pt>
              </c:numCache>
            </c:numRef>
          </c:val>
          <c:smooth val="0"/>
          <c:extLst>
            <c:ext xmlns:c16="http://schemas.microsoft.com/office/drawing/2014/chart" uri="{C3380CC4-5D6E-409C-BE32-E72D297353CC}">
              <c16:uniqueId val="{00000002-1B9F-4B42-9B40-7DC32665BE58}"/>
            </c:ext>
          </c:extLst>
        </c:ser>
        <c:ser>
          <c:idx val="3"/>
          <c:order val="3"/>
          <c:tx>
            <c:strRef>
              <c:f>'Time series by age'!$A$8:$B$8</c:f>
              <c:strCache>
                <c:ptCount val="2"/>
                <c:pt idx="0">
                  <c:v>30-39</c:v>
                </c:pt>
              </c:strCache>
            </c:strRef>
          </c:tx>
          <c:spPr>
            <a:ln w="28575" cap="rnd">
              <a:solidFill>
                <a:srgbClr val="00B0F0"/>
              </a:solidFill>
              <a:round/>
            </a:ln>
            <a:effectLst/>
          </c:spPr>
          <c:marker>
            <c:symbol val="none"/>
          </c:marker>
          <c:cat>
            <c:strRef>
              <c:f>'Time series by age'!$C$3:$AB$4</c:f>
              <c:strCache>
                <c:ptCount val="26"/>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strCache>
            </c:strRef>
          </c:cat>
          <c:val>
            <c:numRef>
              <c:f>'Time series by age'!$C$8:$AB$8</c:f>
              <c:numCache>
                <c:formatCode>0.0</c:formatCode>
                <c:ptCount val="26"/>
                <c:pt idx="0">
                  <c:v>25.1</c:v>
                </c:pt>
                <c:pt idx="1">
                  <c:v>24.6</c:v>
                </c:pt>
                <c:pt idx="2">
                  <c:v>24.4</c:v>
                </c:pt>
                <c:pt idx="3">
                  <c:v>24</c:v>
                </c:pt>
                <c:pt idx="4">
                  <c:v>23.3</c:v>
                </c:pt>
                <c:pt idx="5">
                  <c:v>23.7</c:v>
                </c:pt>
                <c:pt idx="6">
                  <c:v>22.8</c:v>
                </c:pt>
                <c:pt idx="7">
                  <c:v>22.5</c:v>
                </c:pt>
                <c:pt idx="8">
                  <c:v>20.3</c:v>
                </c:pt>
                <c:pt idx="9">
                  <c:v>19.2</c:v>
                </c:pt>
                <c:pt idx="10">
                  <c:v>17.7</c:v>
                </c:pt>
                <c:pt idx="11">
                  <c:v>18.100000000000001</c:v>
                </c:pt>
                <c:pt idx="12">
                  <c:v>17.399999999999999</c:v>
                </c:pt>
                <c:pt idx="13">
                  <c:v>14.5</c:v>
                </c:pt>
                <c:pt idx="14">
                  <c:v>13.3</c:v>
                </c:pt>
                <c:pt idx="15">
                  <c:v>12</c:v>
                </c:pt>
                <c:pt idx="16">
                  <c:v>12</c:v>
                </c:pt>
                <c:pt idx="17">
                  <c:v>10.8</c:v>
                </c:pt>
                <c:pt idx="18">
                  <c:v>11.7</c:v>
                </c:pt>
                <c:pt idx="19">
                  <c:v>12</c:v>
                </c:pt>
                <c:pt idx="20">
                  <c:v>12.7</c:v>
                </c:pt>
                <c:pt idx="21">
                  <c:v>11.4</c:v>
                </c:pt>
                <c:pt idx="22">
                  <c:v>12.3</c:v>
                </c:pt>
                <c:pt idx="23">
                  <c:v>10</c:v>
                </c:pt>
                <c:pt idx="24">
                  <c:v>11.4</c:v>
                </c:pt>
                <c:pt idx="25">
                  <c:v>11.7</c:v>
                </c:pt>
              </c:numCache>
            </c:numRef>
          </c:val>
          <c:smooth val="0"/>
          <c:extLst>
            <c:ext xmlns:c16="http://schemas.microsoft.com/office/drawing/2014/chart" uri="{C3380CC4-5D6E-409C-BE32-E72D297353CC}">
              <c16:uniqueId val="{00000003-1B9F-4B42-9B40-7DC32665BE58}"/>
            </c:ext>
          </c:extLst>
        </c:ser>
        <c:ser>
          <c:idx val="4"/>
          <c:order val="4"/>
          <c:tx>
            <c:strRef>
              <c:f>'Time series by age'!$A$9:$B$9</c:f>
              <c:strCache>
                <c:ptCount val="2"/>
                <c:pt idx="0">
                  <c:v>40-49</c:v>
                </c:pt>
              </c:strCache>
            </c:strRef>
          </c:tx>
          <c:spPr>
            <a:ln w="28575" cap="rnd">
              <a:solidFill>
                <a:schemeClr val="accent4"/>
              </a:solidFill>
              <a:round/>
            </a:ln>
            <a:effectLst/>
          </c:spPr>
          <c:marker>
            <c:symbol val="none"/>
          </c:marker>
          <c:cat>
            <c:strRef>
              <c:f>'Time series by age'!$C$3:$AB$4</c:f>
              <c:strCache>
                <c:ptCount val="26"/>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strCache>
            </c:strRef>
          </c:cat>
          <c:val>
            <c:numRef>
              <c:f>'Time series by age'!$C$9:$AB$9</c:f>
              <c:numCache>
                <c:formatCode>0.0</c:formatCode>
                <c:ptCount val="26"/>
                <c:pt idx="0">
                  <c:v>37.200000000000003</c:v>
                </c:pt>
                <c:pt idx="1">
                  <c:v>36.799999999999997</c:v>
                </c:pt>
                <c:pt idx="2">
                  <c:v>35.700000000000003</c:v>
                </c:pt>
                <c:pt idx="3">
                  <c:v>35.1</c:v>
                </c:pt>
                <c:pt idx="4">
                  <c:v>35.200000000000003</c:v>
                </c:pt>
                <c:pt idx="5">
                  <c:v>35.1</c:v>
                </c:pt>
                <c:pt idx="6">
                  <c:v>33.700000000000003</c:v>
                </c:pt>
                <c:pt idx="7">
                  <c:v>32.700000000000003</c:v>
                </c:pt>
                <c:pt idx="8">
                  <c:v>31</c:v>
                </c:pt>
                <c:pt idx="9">
                  <c:v>30</c:v>
                </c:pt>
                <c:pt idx="10">
                  <c:v>30.3</c:v>
                </c:pt>
                <c:pt idx="11">
                  <c:v>30.7</c:v>
                </c:pt>
                <c:pt idx="12">
                  <c:v>29.5</c:v>
                </c:pt>
                <c:pt idx="13">
                  <c:v>27.4</c:v>
                </c:pt>
                <c:pt idx="14">
                  <c:v>28.3</c:v>
                </c:pt>
                <c:pt idx="15">
                  <c:v>26.6</c:v>
                </c:pt>
                <c:pt idx="16">
                  <c:v>26.8</c:v>
                </c:pt>
                <c:pt idx="17">
                  <c:v>25.9</c:v>
                </c:pt>
                <c:pt idx="18">
                  <c:v>25</c:v>
                </c:pt>
                <c:pt idx="19">
                  <c:v>25.1</c:v>
                </c:pt>
                <c:pt idx="20">
                  <c:v>25.2</c:v>
                </c:pt>
                <c:pt idx="21">
                  <c:v>23.5</c:v>
                </c:pt>
                <c:pt idx="22">
                  <c:v>22.4</c:v>
                </c:pt>
                <c:pt idx="23">
                  <c:v>20.6</c:v>
                </c:pt>
                <c:pt idx="24">
                  <c:v>20.6</c:v>
                </c:pt>
                <c:pt idx="25">
                  <c:v>18.100000000000001</c:v>
                </c:pt>
              </c:numCache>
            </c:numRef>
          </c:val>
          <c:smooth val="0"/>
          <c:extLst>
            <c:ext xmlns:c16="http://schemas.microsoft.com/office/drawing/2014/chart" uri="{C3380CC4-5D6E-409C-BE32-E72D297353CC}">
              <c16:uniqueId val="{00000004-1B9F-4B42-9B40-7DC32665BE58}"/>
            </c:ext>
          </c:extLst>
        </c:ser>
        <c:ser>
          <c:idx val="5"/>
          <c:order val="5"/>
          <c:tx>
            <c:strRef>
              <c:f>'Time series by age'!$A$10:$B$10</c:f>
              <c:strCache>
                <c:ptCount val="2"/>
                <c:pt idx="0">
                  <c:v>50+</c:v>
                </c:pt>
              </c:strCache>
            </c:strRef>
          </c:tx>
          <c:spPr>
            <a:ln w="28575" cap="rnd">
              <a:solidFill>
                <a:schemeClr val="bg1">
                  <a:lumMod val="85000"/>
                </a:schemeClr>
              </a:solidFill>
              <a:round/>
            </a:ln>
            <a:effectLst/>
          </c:spPr>
          <c:marker>
            <c:symbol val="none"/>
          </c:marker>
          <c:cat>
            <c:strRef>
              <c:f>'Time series by age'!$C$3:$AB$4</c:f>
              <c:strCache>
                <c:ptCount val="26"/>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strCache>
            </c:strRef>
          </c:cat>
          <c:val>
            <c:numRef>
              <c:f>'Time series by age'!$C$10:$AB$10</c:f>
              <c:numCache>
                <c:formatCode>0.0</c:formatCode>
                <c:ptCount val="26"/>
                <c:pt idx="0">
                  <c:v>30.9</c:v>
                </c:pt>
                <c:pt idx="1">
                  <c:v>31.1</c:v>
                </c:pt>
                <c:pt idx="2">
                  <c:v>31.1</c:v>
                </c:pt>
                <c:pt idx="3">
                  <c:v>30.5</c:v>
                </c:pt>
                <c:pt idx="4">
                  <c:v>29.7</c:v>
                </c:pt>
                <c:pt idx="5">
                  <c:v>31.3</c:v>
                </c:pt>
                <c:pt idx="6">
                  <c:v>28.8</c:v>
                </c:pt>
                <c:pt idx="7">
                  <c:v>28.7</c:v>
                </c:pt>
              </c:numCache>
            </c:numRef>
          </c:val>
          <c:smooth val="0"/>
          <c:extLst>
            <c:ext xmlns:c16="http://schemas.microsoft.com/office/drawing/2014/chart" uri="{C3380CC4-5D6E-409C-BE32-E72D297353CC}">
              <c16:uniqueId val="{00000005-1B9F-4B42-9B40-7DC32665BE58}"/>
            </c:ext>
          </c:extLst>
        </c:ser>
        <c:ser>
          <c:idx val="7"/>
          <c:order val="7"/>
          <c:tx>
            <c:strRef>
              <c:f>'Time series by age'!$A$12:$B$12</c:f>
              <c:strCache>
                <c:ptCount val="2"/>
                <c:pt idx="0">
                  <c:v>50-59</c:v>
                </c:pt>
              </c:strCache>
            </c:strRef>
          </c:tx>
          <c:spPr>
            <a:ln w="28575" cap="rnd">
              <a:solidFill>
                <a:schemeClr val="bg1">
                  <a:lumMod val="65000"/>
                </a:schemeClr>
              </a:solidFill>
              <a:round/>
            </a:ln>
            <a:effectLst/>
          </c:spPr>
          <c:marker>
            <c:symbol val="none"/>
          </c:marker>
          <c:cat>
            <c:strRef>
              <c:f>'Time series by age'!$C$3:$AB$4</c:f>
              <c:strCache>
                <c:ptCount val="26"/>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strCache>
            </c:strRef>
          </c:cat>
          <c:val>
            <c:numRef>
              <c:f>'Time series by age'!$C$12:$AB$12</c:f>
              <c:numCache>
                <c:formatCode>General</c:formatCode>
                <c:ptCount val="26"/>
                <c:pt idx="8" formatCode="0.0">
                  <c:v>28.2</c:v>
                </c:pt>
                <c:pt idx="9" formatCode="0.0">
                  <c:v>27.5</c:v>
                </c:pt>
                <c:pt idx="10" formatCode="0.0">
                  <c:v>28.3</c:v>
                </c:pt>
                <c:pt idx="11" formatCode="0.0">
                  <c:v>28.3</c:v>
                </c:pt>
                <c:pt idx="12" formatCode="0.0">
                  <c:v>27.8</c:v>
                </c:pt>
                <c:pt idx="13" formatCode="0.0">
                  <c:v>27.5</c:v>
                </c:pt>
                <c:pt idx="14" formatCode="0.0">
                  <c:v>27.8</c:v>
                </c:pt>
                <c:pt idx="15" formatCode="0.0">
                  <c:v>28.2</c:v>
                </c:pt>
                <c:pt idx="16" formatCode="0.0">
                  <c:v>26.3</c:v>
                </c:pt>
                <c:pt idx="17" formatCode="0.0">
                  <c:v>26.8</c:v>
                </c:pt>
                <c:pt idx="18" formatCode="0.0">
                  <c:v>27.5</c:v>
                </c:pt>
                <c:pt idx="19" formatCode="0.0">
                  <c:v>25.6</c:v>
                </c:pt>
                <c:pt idx="20" formatCode="0.0">
                  <c:v>26.5</c:v>
                </c:pt>
                <c:pt idx="21" formatCode="0.0">
                  <c:v>25.9</c:v>
                </c:pt>
                <c:pt idx="22" formatCode="0.0">
                  <c:v>25.5</c:v>
                </c:pt>
                <c:pt idx="23" formatCode="0.0">
                  <c:v>22.1</c:v>
                </c:pt>
                <c:pt idx="24" formatCode="0.0">
                  <c:v>21.6</c:v>
                </c:pt>
                <c:pt idx="25" formatCode="0.0">
                  <c:v>20.8</c:v>
                </c:pt>
              </c:numCache>
            </c:numRef>
          </c:val>
          <c:smooth val="0"/>
          <c:extLst>
            <c:ext xmlns:c16="http://schemas.microsoft.com/office/drawing/2014/chart" uri="{C3380CC4-5D6E-409C-BE32-E72D297353CC}">
              <c16:uniqueId val="{00000006-1B9F-4B42-9B40-7DC32665BE58}"/>
            </c:ext>
          </c:extLst>
        </c:ser>
        <c:dLbls>
          <c:showLegendKey val="0"/>
          <c:showVal val="0"/>
          <c:showCatName val="0"/>
          <c:showSerName val="0"/>
          <c:showPercent val="0"/>
          <c:showBubbleSize val="0"/>
        </c:dLbls>
        <c:smooth val="0"/>
        <c:axId val="795944752"/>
        <c:axId val="795940592"/>
        <c:extLst>
          <c:ext xmlns:c15="http://schemas.microsoft.com/office/drawing/2012/chart" uri="{02D57815-91ED-43cb-92C2-25804820EDAC}">
            <c15:filteredLineSeries>
              <c15:ser>
                <c:idx val="6"/>
                <c:order val="6"/>
                <c:tx>
                  <c:strRef>
                    <c:extLst>
                      <c:ext uri="{02D57815-91ED-43cb-92C2-25804820EDAC}">
                        <c15:formulaRef>
                          <c15:sqref>'Time series by age'!$A$11:$B$11</c15:sqref>
                        </c15:formulaRef>
                      </c:ext>
                    </c:extLst>
                    <c:strCache>
                      <c:ptCount val="2"/>
                      <c:pt idx="0">
                        <c:v>50+</c:v>
                      </c:pt>
                    </c:strCache>
                  </c:strRef>
                </c:tx>
                <c:spPr>
                  <a:ln w="28575" cap="rnd">
                    <a:solidFill>
                      <a:schemeClr val="accent1">
                        <a:lumMod val="60000"/>
                      </a:schemeClr>
                    </a:solidFill>
                    <a:round/>
                  </a:ln>
                  <a:effectLst/>
                </c:spPr>
                <c:marker>
                  <c:symbol val="none"/>
                </c:marker>
                <c:cat>
                  <c:strRef>
                    <c:extLst>
                      <c:ext uri="{02D57815-91ED-43cb-92C2-25804820EDAC}">
                        <c15:formulaRef>
                          <c15:sqref>'Time series by age'!$C$3:$AB$4</c15:sqref>
                        </c15:formulaRef>
                      </c:ext>
                    </c:extLst>
                    <c:strCache>
                      <c:ptCount val="26"/>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strCache>
                  </c:strRef>
                </c:cat>
                <c:val>
                  <c:numRef>
                    <c:extLst>
                      <c:ext uri="{02D57815-91ED-43cb-92C2-25804820EDAC}">
                        <c15:formulaRef>
                          <c15:sqref>'Time series by age'!$C$11:$AB$11</c15:sqref>
                        </c15:formulaRef>
                      </c:ext>
                    </c:extLst>
                    <c:numCache>
                      <c:formatCode>General</c:formatCode>
                      <c:ptCount val="26"/>
                    </c:numCache>
                  </c:numRef>
                </c:val>
                <c:smooth val="0"/>
                <c:extLst>
                  <c:ext xmlns:c16="http://schemas.microsoft.com/office/drawing/2014/chart" uri="{C3380CC4-5D6E-409C-BE32-E72D297353CC}">
                    <c16:uniqueId val="{00000007-1B9F-4B42-9B40-7DC32665BE58}"/>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'Time series by age'!$A$13:$B$13</c15:sqref>
                        </c15:formulaRef>
                      </c:ext>
                    </c:extLst>
                    <c:strCache>
                      <c:ptCount val="2"/>
                      <c:pt idx="0">
                        <c:v>60+</c:v>
                      </c:pt>
                    </c:strCache>
                  </c:strRef>
                </c:tx>
                <c:spPr>
                  <a:ln w="28575" cap="rnd">
                    <a:solidFill>
                      <a:schemeClr val="accent3">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'Time series by age'!$C$3:$AB$4</c15:sqref>
                        </c15:formulaRef>
                      </c:ext>
                    </c:extLst>
                    <c:strCache>
                      <c:ptCount val="26"/>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pt idx="20">
                        <c:v>2017</c:v>
                      </c:pt>
                      <c:pt idx="21">
                        <c:v>2018</c:v>
                      </c:pt>
                      <c:pt idx="22">
                        <c:v>2019</c:v>
                      </c:pt>
                      <c:pt idx="23">
                        <c:v>2020</c:v>
                      </c:pt>
                      <c:pt idx="24">
                        <c:v>2021</c:v>
                      </c:pt>
                      <c:pt idx="25">
                        <c:v>2022</c:v>
                      </c:pt>
                    </c:strCache>
                  </c:strRef>
                </c:cat>
                <c:val>
                  <c:numRef>
                    <c:extLst xmlns:c15="http://schemas.microsoft.com/office/drawing/2012/chart">
                      <c:ext xmlns:c15="http://schemas.microsoft.com/office/drawing/2012/chart" uri="{02D57815-91ED-43cb-92C2-25804820EDAC}">
                        <c15:formulaRef>
                          <c15:sqref>'Time series by age'!$C$13:$AB$13</c15:sqref>
                        </c15:formulaRef>
                      </c:ext>
                    </c:extLst>
                    <c:numCache>
                      <c:formatCode>General</c:formatCode>
                      <c:ptCount val="26"/>
                      <c:pt idx="8" formatCode="0.0">
                        <c:v>18.5</c:v>
                      </c:pt>
                      <c:pt idx="9" formatCode="0.0">
                        <c:v>20.399999999999999</c:v>
                      </c:pt>
                      <c:pt idx="10" formatCode="0.0">
                        <c:v>21.3</c:v>
                      </c:pt>
                      <c:pt idx="11" formatCode="0.0">
                        <c:v>20.7</c:v>
                      </c:pt>
                      <c:pt idx="12" formatCode="0.0">
                        <c:v>20.100000000000001</c:v>
                      </c:pt>
                      <c:pt idx="13" formatCode="0.0">
                        <c:v>19.399999999999999</c:v>
                      </c:pt>
                      <c:pt idx="14" formatCode="0.0">
                        <c:v>21.1</c:v>
                      </c:pt>
                      <c:pt idx="15" formatCode="0.0">
                        <c:v>21.2</c:v>
                      </c:pt>
                      <c:pt idx="16" formatCode="0.0">
                        <c:v>20.8</c:v>
                      </c:pt>
                      <c:pt idx="17" formatCode="0.0">
                        <c:v>20.399999999999999</c:v>
                      </c:pt>
                      <c:pt idx="18" formatCode="0.0">
                        <c:v>21.7</c:v>
                      </c:pt>
                      <c:pt idx="19" formatCode="0.0">
                        <c:v>20.399999999999999</c:v>
                      </c:pt>
                      <c:pt idx="20" formatCode="0.0">
                        <c:v>20.7</c:v>
                      </c:pt>
                      <c:pt idx="21" formatCode="0.0">
                        <c:v>22.2</c:v>
                      </c:pt>
                      <c:pt idx="22" formatCode="0.0">
                        <c:v>20.100000000000001</c:v>
                      </c:pt>
                      <c:pt idx="23" formatCode="0.0">
                        <c:v>17.899999999999999</c:v>
                      </c:pt>
                      <c:pt idx="24" formatCode="0.0">
                        <c:v>18.100000000000001</c:v>
                      </c:pt>
                      <c:pt idx="25" formatCode="0.0">
                        <c:v>18.399999999999999</c:v>
                      </c:pt>
                    </c:numCache>
                  </c:numRef>
                </c:val>
                <c:smooth val="0"/>
                <c:extLst xmlns:c15="http://schemas.microsoft.com/office/drawing/2012/chart">
                  <c:ext xmlns:c16="http://schemas.microsoft.com/office/drawing/2014/chart" uri="{C3380CC4-5D6E-409C-BE32-E72D297353CC}">
                    <c16:uniqueId val="{00000008-1B9F-4B42-9B40-7DC32665BE58}"/>
                  </c:ext>
                </c:extLst>
              </c15:ser>
            </c15:filteredLineSeries>
          </c:ext>
        </c:extLst>
      </c:lineChart>
      <c:catAx>
        <c:axId val="795944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95940592"/>
        <c:crosses val="autoZero"/>
        <c:auto val="1"/>
        <c:lblAlgn val="ctr"/>
        <c:lblOffset val="100"/>
        <c:tickMarkSkip val="10"/>
        <c:noMultiLvlLbl val="0"/>
      </c:catAx>
      <c:valAx>
        <c:axId val="79594059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959447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'pooled (2)'!$J$3</c:f>
              <c:strCache>
                <c:ptCount val="1"/>
                <c:pt idx="0">
                  <c:v>ft experience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(2)'!$K$2:$N$2</c:f>
              <c:strCache>
                <c:ptCount val="4"/>
                <c:pt idx="0">
                  <c:v>Human capital model NCDS</c:v>
                </c:pt>
                <c:pt idx="1">
                  <c:v>Human capital model BCS</c:v>
                </c:pt>
                <c:pt idx="2">
                  <c:v>Plus SOC - NCDS</c:v>
                </c:pt>
                <c:pt idx="3">
                  <c:v>Plus SOC - BCS</c:v>
                </c:pt>
              </c:strCache>
            </c:strRef>
          </c:cat>
          <c:val>
            <c:numRef>
              <c:f>'pooled (2)'!$K$3:$N$3</c:f>
              <c:numCache>
                <c:formatCode>0.00</c:formatCode>
                <c:ptCount val="4"/>
                <c:pt idx="0">
                  <c:v>9.7505999999999995E-2</c:v>
                </c:pt>
                <c:pt idx="1">
                  <c:v>0.1067139</c:v>
                </c:pt>
                <c:pt idx="2">
                  <c:v>7.5637399999999994E-2</c:v>
                </c:pt>
                <c:pt idx="3">
                  <c:v>6.6908800000000004E-2</c:v>
                </c:pt>
              </c:numCache>
            </c:numRef>
          </c:val>
          <c:extLst>
            <c:ext xmlns:c16="http://schemas.microsoft.com/office/drawing/2014/chart" uri="{C3380CC4-5D6E-409C-BE32-E72D297353CC}">
              <c16:uniqueId val="{00000000-FF9E-4F9A-BE85-FCA429221A6B}"/>
            </c:ext>
          </c:extLst>
        </c:ser>
        <c:ser>
          <c:idx val="1"/>
          <c:order val="1"/>
          <c:tx>
            <c:strRef>
              <c:f>'pooled (2)'!$J$4</c:f>
              <c:strCache>
                <c:ptCount val="1"/>
                <c:pt idx="0">
                  <c:v>pt experience</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(2)'!$K$2:$N$2</c:f>
              <c:strCache>
                <c:ptCount val="4"/>
                <c:pt idx="0">
                  <c:v>Human capital model NCDS</c:v>
                </c:pt>
                <c:pt idx="1">
                  <c:v>Human capital model BCS</c:v>
                </c:pt>
                <c:pt idx="2">
                  <c:v>Plus SOC - NCDS</c:v>
                </c:pt>
                <c:pt idx="3">
                  <c:v>Plus SOC - BCS</c:v>
                </c:pt>
              </c:strCache>
            </c:strRef>
          </c:cat>
          <c:val>
            <c:numRef>
              <c:f>'pooled (2)'!$K$4:$N$4</c:f>
              <c:numCache>
                <c:formatCode>0.00</c:formatCode>
                <c:ptCount val="4"/>
                <c:pt idx="0">
                  <c:v>4.9799400000000001E-2</c:v>
                </c:pt>
                <c:pt idx="1">
                  <c:v>4.9565400000000003E-2</c:v>
                </c:pt>
                <c:pt idx="2">
                  <c:v>3.4055700000000001E-2</c:v>
                </c:pt>
                <c:pt idx="3">
                  <c:v>3.9244899999999999E-2</c:v>
                </c:pt>
              </c:numCache>
            </c:numRef>
          </c:val>
          <c:extLst>
            <c:ext xmlns:c16="http://schemas.microsoft.com/office/drawing/2014/chart" uri="{C3380CC4-5D6E-409C-BE32-E72D297353CC}">
              <c16:uniqueId val="{00000001-FF9E-4F9A-BE85-FCA429221A6B}"/>
            </c:ext>
          </c:extLst>
        </c:ser>
        <c:ser>
          <c:idx val="2"/>
          <c:order val="2"/>
          <c:tx>
            <c:strRef>
              <c:f>'pooled (2)'!$J$5</c:f>
              <c:strCache>
                <c:ptCount val="1"/>
                <c:pt idx="0">
                  <c:v>tenure</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(2)'!$K$2:$N$2</c:f>
              <c:strCache>
                <c:ptCount val="4"/>
                <c:pt idx="0">
                  <c:v>Human capital model NCDS</c:v>
                </c:pt>
                <c:pt idx="1">
                  <c:v>Human capital model BCS</c:v>
                </c:pt>
                <c:pt idx="2">
                  <c:v>Plus SOC - NCDS</c:v>
                </c:pt>
                <c:pt idx="3">
                  <c:v>Plus SOC - BCS</c:v>
                </c:pt>
              </c:strCache>
            </c:strRef>
          </c:cat>
          <c:val>
            <c:numRef>
              <c:f>'pooled (2)'!$K$5:$N$5</c:f>
              <c:numCache>
                <c:formatCode>0.00</c:formatCode>
                <c:ptCount val="4"/>
                <c:pt idx="0">
                  <c:v>2.6698699999999999E-2</c:v>
                </c:pt>
                <c:pt idx="1">
                  <c:v>9.3623000000000005E-3</c:v>
                </c:pt>
                <c:pt idx="2">
                  <c:v>2.02274E-2</c:v>
                </c:pt>
                <c:pt idx="3">
                  <c:v>8.3336999999999994E-3</c:v>
                </c:pt>
              </c:numCache>
            </c:numRef>
          </c:val>
          <c:extLst>
            <c:ext xmlns:c16="http://schemas.microsoft.com/office/drawing/2014/chart" uri="{C3380CC4-5D6E-409C-BE32-E72D297353CC}">
              <c16:uniqueId val="{00000002-FF9E-4F9A-BE85-FCA429221A6B}"/>
            </c:ext>
          </c:extLst>
        </c:ser>
        <c:ser>
          <c:idx val="3"/>
          <c:order val="3"/>
          <c:tx>
            <c:strRef>
              <c:f>'pooled (2)'!$J$6</c:f>
              <c:strCache>
                <c:ptCount val="1"/>
                <c:pt idx="0">
                  <c:v>education</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(2)'!$K$2:$N$2</c:f>
              <c:strCache>
                <c:ptCount val="4"/>
                <c:pt idx="0">
                  <c:v>Human capital model NCDS</c:v>
                </c:pt>
                <c:pt idx="1">
                  <c:v>Human capital model BCS</c:v>
                </c:pt>
                <c:pt idx="2">
                  <c:v>Plus SOC - NCDS</c:v>
                </c:pt>
                <c:pt idx="3">
                  <c:v>Plus SOC - BCS</c:v>
                </c:pt>
              </c:strCache>
            </c:strRef>
          </c:cat>
          <c:val>
            <c:numRef>
              <c:f>'pooled (2)'!$K$6:$N$6</c:f>
              <c:numCache>
                <c:formatCode>0.00</c:formatCode>
                <c:ptCount val="4"/>
                <c:pt idx="0">
                  <c:v>3.3409899999999999E-2</c:v>
                </c:pt>
                <c:pt idx="1">
                  <c:v>7.5033000000000001E-3</c:v>
                </c:pt>
                <c:pt idx="2">
                  <c:v>1.98967E-2</c:v>
                </c:pt>
                <c:pt idx="3">
                  <c:v>5.4942000000000003E-3</c:v>
                </c:pt>
              </c:numCache>
            </c:numRef>
          </c:val>
          <c:extLst>
            <c:ext xmlns:c16="http://schemas.microsoft.com/office/drawing/2014/chart" uri="{C3380CC4-5D6E-409C-BE32-E72D297353CC}">
              <c16:uniqueId val="{00000003-FF9E-4F9A-BE85-FCA429221A6B}"/>
            </c:ext>
          </c:extLst>
        </c:ser>
        <c:ser>
          <c:idx val="4"/>
          <c:order val="4"/>
          <c:tx>
            <c:strRef>
              <c:f>'pooled (2)'!$J$7</c:f>
              <c:strCache>
                <c:ptCount val="1"/>
                <c:pt idx="0">
                  <c:v>london/se dummy</c:v>
                </c:pt>
              </c:strCache>
            </c:strRef>
          </c:tx>
          <c:spPr>
            <a:solidFill>
              <a:schemeClr val="accent5"/>
            </a:solidFill>
            <a:ln>
              <a:noFill/>
            </a:ln>
            <a:effectLst/>
          </c:spPr>
          <c:invertIfNegative val="0"/>
          <c:cat>
            <c:strRef>
              <c:f>'pooled (2)'!$K$2:$N$2</c:f>
              <c:strCache>
                <c:ptCount val="4"/>
                <c:pt idx="0">
                  <c:v>Human capital model NCDS</c:v>
                </c:pt>
                <c:pt idx="1">
                  <c:v>Human capital model BCS</c:v>
                </c:pt>
                <c:pt idx="2">
                  <c:v>Plus SOC - NCDS</c:v>
                </c:pt>
                <c:pt idx="3">
                  <c:v>Plus SOC - BCS</c:v>
                </c:pt>
              </c:strCache>
            </c:strRef>
          </c:cat>
          <c:val>
            <c:numRef>
              <c:f>'pooled (2)'!$K$7:$N$7</c:f>
              <c:numCache>
                <c:formatCode>0.00</c:formatCode>
                <c:ptCount val="4"/>
                <c:pt idx="0">
                  <c:v>1.4229999999999999E-4</c:v>
                </c:pt>
                <c:pt idx="1">
                  <c:v>2.2913999999999999E-3</c:v>
                </c:pt>
                <c:pt idx="2">
                  <c:v>1.1959999999999999E-4</c:v>
                </c:pt>
                <c:pt idx="3">
                  <c:v>1.7962E-3</c:v>
                </c:pt>
              </c:numCache>
            </c:numRef>
          </c:val>
          <c:extLst>
            <c:ext xmlns:c16="http://schemas.microsoft.com/office/drawing/2014/chart" uri="{C3380CC4-5D6E-409C-BE32-E72D297353CC}">
              <c16:uniqueId val="{00000004-FF9E-4F9A-BE85-FCA429221A6B}"/>
            </c:ext>
          </c:extLst>
        </c:ser>
        <c:ser>
          <c:idx val="5"/>
          <c:order val="5"/>
          <c:tx>
            <c:strRef>
              <c:f>'pooled (2)'!$J$8</c:f>
              <c:strCache>
                <c:ptCount val="1"/>
                <c:pt idx="0">
                  <c:v>Family</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(2)'!$K$2:$N$2</c:f>
              <c:strCache>
                <c:ptCount val="4"/>
                <c:pt idx="0">
                  <c:v>Human capital model NCDS</c:v>
                </c:pt>
                <c:pt idx="1">
                  <c:v>Human capital model BCS</c:v>
                </c:pt>
                <c:pt idx="2">
                  <c:v>Plus SOC - NCDS</c:v>
                </c:pt>
                <c:pt idx="3">
                  <c:v>Plus SOC - BCS</c:v>
                </c:pt>
              </c:strCache>
            </c:strRef>
          </c:cat>
          <c:val>
            <c:numRef>
              <c:f>'pooled (2)'!$K$8:$N$8</c:f>
              <c:numCache>
                <c:formatCode>General</c:formatCode>
                <c:ptCount val="4"/>
                <c:pt idx="2" formatCode="0.00">
                  <c:v>5.5361999999999998E-3</c:v>
                </c:pt>
                <c:pt idx="3" formatCode="0.00">
                  <c:v>5.7749000000000003E-3</c:v>
                </c:pt>
              </c:numCache>
            </c:numRef>
          </c:val>
          <c:extLst>
            <c:ext xmlns:c16="http://schemas.microsoft.com/office/drawing/2014/chart" uri="{C3380CC4-5D6E-409C-BE32-E72D297353CC}">
              <c16:uniqueId val="{00000005-FF9E-4F9A-BE85-FCA429221A6B}"/>
            </c:ext>
          </c:extLst>
        </c:ser>
        <c:ser>
          <c:idx val="6"/>
          <c:order val="6"/>
          <c:tx>
            <c:strRef>
              <c:f>'pooled (2)'!$J$9</c:f>
              <c:strCache>
                <c:ptCount val="1"/>
                <c:pt idx="0">
                  <c:v>1 digit SOC</c:v>
                </c:pt>
              </c:strCache>
            </c:strRef>
          </c:tx>
          <c:spPr>
            <a:solidFill>
              <a:schemeClr val="accent5">
                <a:lumMod val="20000"/>
                <a:lumOff val="80000"/>
              </a:schemeClr>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(2)'!$K$2:$N$2</c:f>
              <c:strCache>
                <c:ptCount val="4"/>
                <c:pt idx="0">
                  <c:v>Human capital model NCDS</c:v>
                </c:pt>
                <c:pt idx="1">
                  <c:v>Human capital model BCS</c:v>
                </c:pt>
                <c:pt idx="2">
                  <c:v>Plus SOC - NCDS</c:v>
                </c:pt>
                <c:pt idx="3">
                  <c:v>Plus SOC - BCS</c:v>
                </c:pt>
              </c:strCache>
            </c:strRef>
          </c:cat>
          <c:val>
            <c:numRef>
              <c:f>'pooled (2)'!$K$9:$N$9</c:f>
              <c:numCache>
                <c:formatCode>General</c:formatCode>
                <c:ptCount val="4"/>
                <c:pt idx="2" formatCode="0.00">
                  <c:v>7.7578999999999999E-3</c:v>
                </c:pt>
                <c:pt idx="3" formatCode="0.00">
                  <c:v>3.7934599999999999E-2</c:v>
                </c:pt>
              </c:numCache>
            </c:numRef>
          </c:val>
          <c:extLst>
            <c:ext xmlns:c16="http://schemas.microsoft.com/office/drawing/2014/chart" uri="{C3380CC4-5D6E-409C-BE32-E72D297353CC}">
              <c16:uniqueId val="{00000006-FF9E-4F9A-BE85-FCA429221A6B}"/>
            </c:ext>
          </c:extLst>
        </c:ser>
        <c:ser>
          <c:idx val="7"/>
          <c:order val="7"/>
          <c:tx>
            <c:strRef>
              <c:f>'pooled (2)'!$J$10</c:f>
              <c:strCache>
                <c:ptCount val="1"/>
                <c:pt idx="0">
                  <c:v>% female by SOC</c:v>
                </c:pt>
              </c:strCache>
            </c:strRef>
          </c:tx>
          <c:spPr>
            <a:solidFill>
              <a:schemeClr val="accent2">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(2)'!$K$2:$N$2</c:f>
              <c:strCache>
                <c:ptCount val="4"/>
                <c:pt idx="0">
                  <c:v>Human capital model NCDS</c:v>
                </c:pt>
                <c:pt idx="1">
                  <c:v>Human capital model BCS</c:v>
                </c:pt>
                <c:pt idx="2">
                  <c:v>Plus SOC - NCDS</c:v>
                </c:pt>
                <c:pt idx="3">
                  <c:v>Plus SOC - BCS</c:v>
                </c:pt>
              </c:strCache>
            </c:strRef>
          </c:cat>
          <c:val>
            <c:numRef>
              <c:f>'pooled (2)'!$K$10:$N$10</c:f>
              <c:numCache>
                <c:formatCode>General</c:formatCode>
                <c:ptCount val="4"/>
                <c:pt idx="2" formatCode="0.00">
                  <c:v>0.1040509</c:v>
                </c:pt>
                <c:pt idx="3" formatCode="0.00">
                  <c:v>4.6089100000000001E-2</c:v>
                </c:pt>
              </c:numCache>
            </c:numRef>
          </c:val>
          <c:extLst>
            <c:ext xmlns:c16="http://schemas.microsoft.com/office/drawing/2014/chart" uri="{C3380CC4-5D6E-409C-BE32-E72D297353CC}">
              <c16:uniqueId val="{00000007-FF9E-4F9A-BE85-FCA429221A6B}"/>
            </c:ext>
          </c:extLst>
        </c:ser>
        <c:ser>
          <c:idx val="8"/>
          <c:order val="8"/>
          <c:tx>
            <c:strRef>
              <c:f>'pooled (2)'!$J$11</c:f>
              <c:strCache>
                <c:ptCount val="1"/>
                <c:pt idx="0">
                  <c:v>Unexplained</c:v>
                </c:pt>
              </c:strCache>
            </c:strRef>
          </c:tx>
          <c:spPr>
            <a:solidFill>
              <a:schemeClr val="bg1"/>
            </a:solidFill>
            <a:ln>
              <a:solidFill>
                <a:schemeClr val="accent1"/>
              </a:solid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(2)'!$K$2:$N$2</c:f>
              <c:strCache>
                <c:ptCount val="4"/>
                <c:pt idx="0">
                  <c:v>Human capital model NCDS</c:v>
                </c:pt>
                <c:pt idx="1">
                  <c:v>Human capital model BCS</c:v>
                </c:pt>
                <c:pt idx="2">
                  <c:v>Plus SOC - NCDS</c:v>
                </c:pt>
                <c:pt idx="3">
                  <c:v>Plus SOC - BCS</c:v>
                </c:pt>
              </c:strCache>
            </c:strRef>
          </c:cat>
          <c:val>
            <c:numRef>
              <c:f>'pooled (2)'!$K$11:$N$11</c:f>
              <c:numCache>
                <c:formatCode>0.00</c:formatCode>
                <c:ptCount val="4"/>
                <c:pt idx="0">
                  <c:v>0.19705739999999999</c:v>
                </c:pt>
                <c:pt idx="1">
                  <c:v>0.1527818</c:v>
                </c:pt>
                <c:pt idx="2">
                  <c:v>0.13733190000000001</c:v>
                </c:pt>
                <c:pt idx="3">
                  <c:v>0.1166416</c:v>
                </c:pt>
              </c:numCache>
            </c:numRef>
          </c:val>
          <c:extLst>
            <c:ext xmlns:c16="http://schemas.microsoft.com/office/drawing/2014/chart" uri="{C3380CC4-5D6E-409C-BE32-E72D297353CC}">
              <c16:uniqueId val="{00000008-FF9E-4F9A-BE85-FCA429221A6B}"/>
            </c:ext>
          </c:extLst>
        </c:ser>
        <c:dLbls>
          <c:showLegendKey val="0"/>
          <c:showVal val="0"/>
          <c:showCatName val="0"/>
          <c:showSerName val="0"/>
          <c:showPercent val="0"/>
          <c:showBubbleSize val="0"/>
        </c:dLbls>
        <c:gapWidth val="150"/>
        <c:overlap val="100"/>
        <c:axId val="926334112"/>
        <c:axId val="926334592"/>
      </c:barChart>
      <c:catAx>
        <c:axId val="926334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926334592"/>
        <c:crosses val="autoZero"/>
        <c:auto val="1"/>
        <c:lblAlgn val="ctr"/>
        <c:lblOffset val="100"/>
        <c:noMultiLvlLbl val="0"/>
      </c:catAx>
      <c:valAx>
        <c:axId val="926334592"/>
        <c:scaling>
          <c:orientation val="minMax"/>
          <c:max val="0.45"/>
        </c:scaling>
        <c:delete val="0"/>
        <c:axPos val="l"/>
        <c:numFmt formatCode="0.00" sourceLinked="1"/>
        <c:majorTickMark val="none"/>
        <c:minorTickMark val="none"/>
        <c:tickLblPos val="nextTo"/>
        <c:spPr>
          <a:solidFill>
            <a:schemeClr val="bg1">
              <a:alpha val="82000"/>
            </a:schemeClr>
          </a:solid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926334112"/>
        <c:crosses val="autoZero"/>
        <c:crossBetween val="between"/>
      </c:valAx>
      <c:spPr>
        <a:noFill/>
        <a:ln>
          <a:solidFill>
            <a:schemeClr val="accent1"/>
          </a:solid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'pooled (2)'!$J$17</c:f>
              <c:strCache>
                <c:ptCount val="1"/>
                <c:pt idx="0">
                  <c:v>ft experience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(2)'!$K$16:$N$16</c:f>
              <c:strCache>
                <c:ptCount val="4"/>
                <c:pt idx="0">
                  <c:v>Plus hours - NCDS</c:v>
                </c:pt>
                <c:pt idx="1">
                  <c:v>Plus hours - BCS</c:v>
                </c:pt>
                <c:pt idx="2">
                  <c:v>Exclude % female by SOC - NCDS</c:v>
                </c:pt>
                <c:pt idx="3">
                  <c:v>Exclude % female by SOC - BCS</c:v>
                </c:pt>
              </c:strCache>
            </c:strRef>
          </c:cat>
          <c:val>
            <c:numRef>
              <c:f>'pooled (2)'!$K$17:$N$17</c:f>
              <c:numCache>
                <c:formatCode>0.00</c:formatCode>
                <c:ptCount val="4"/>
                <c:pt idx="0">
                  <c:v>7.3897299999999999E-2</c:v>
                </c:pt>
                <c:pt idx="1">
                  <c:v>6.7342799999999994E-2</c:v>
                </c:pt>
                <c:pt idx="2">
                  <c:v>7.4796299999999996E-2</c:v>
                </c:pt>
                <c:pt idx="3">
                  <c:v>6.5475800000000001E-2</c:v>
                </c:pt>
              </c:numCache>
            </c:numRef>
          </c:val>
          <c:extLst>
            <c:ext xmlns:c16="http://schemas.microsoft.com/office/drawing/2014/chart" uri="{C3380CC4-5D6E-409C-BE32-E72D297353CC}">
              <c16:uniqueId val="{00000000-7508-49FE-8445-1F1CEB474BF3}"/>
            </c:ext>
          </c:extLst>
        </c:ser>
        <c:ser>
          <c:idx val="1"/>
          <c:order val="1"/>
          <c:tx>
            <c:strRef>
              <c:f>'pooled (2)'!$J$18</c:f>
              <c:strCache>
                <c:ptCount val="1"/>
                <c:pt idx="0">
                  <c:v>pt experience</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(2)'!$K$16:$N$16</c:f>
              <c:strCache>
                <c:ptCount val="4"/>
                <c:pt idx="0">
                  <c:v>Plus hours - NCDS</c:v>
                </c:pt>
                <c:pt idx="1">
                  <c:v>Plus hours - BCS</c:v>
                </c:pt>
                <c:pt idx="2">
                  <c:v>Exclude % female by SOC - NCDS</c:v>
                </c:pt>
                <c:pt idx="3">
                  <c:v>Exclude % female by SOC - BCS</c:v>
                </c:pt>
              </c:strCache>
            </c:strRef>
          </c:cat>
          <c:val>
            <c:numRef>
              <c:f>'pooled (2)'!$K$18:$N$18</c:f>
              <c:numCache>
                <c:formatCode>0.00</c:formatCode>
                <c:ptCount val="4"/>
                <c:pt idx="0">
                  <c:v>3.1728199999999998E-2</c:v>
                </c:pt>
                <c:pt idx="1">
                  <c:v>3.7063699999999998E-2</c:v>
                </c:pt>
                <c:pt idx="2">
                  <c:v>3.1604300000000002E-2</c:v>
                </c:pt>
                <c:pt idx="3">
                  <c:v>4.0644100000000002E-2</c:v>
                </c:pt>
              </c:numCache>
            </c:numRef>
          </c:val>
          <c:extLst>
            <c:ext xmlns:c16="http://schemas.microsoft.com/office/drawing/2014/chart" uri="{C3380CC4-5D6E-409C-BE32-E72D297353CC}">
              <c16:uniqueId val="{00000001-7508-49FE-8445-1F1CEB474BF3}"/>
            </c:ext>
          </c:extLst>
        </c:ser>
        <c:ser>
          <c:idx val="2"/>
          <c:order val="2"/>
          <c:tx>
            <c:strRef>
              <c:f>'pooled (2)'!$J$19</c:f>
              <c:strCache>
                <c:ptCount val="1"/>
                <c:pt idx="0">
                  <c:v>tenure</c:v>
                </c:pt>
              </c:strCache>
            </c:strRef>
          </c:tx>
          <c:spPr>
            <a:solidFill>
              <a:schemeClr val="accent3"/>
            </a:solidFill>
            <a:ln>
              <a:noFill/>
            </a:ln>
            <a:effectLst/>
          </c:spPr>
          <c:invertIfNegative val="0"/>
          <c:cat>
            <c:strRef>
              <c:f>'pooled (2)'!$K$16:$N$16</c:f>
              <c:strCache>
                <c:ptCount val="4"/>
                <c:pt idx="0">
                  <c:v>Plus hours - NCDS</c:v>
                </c:pt>
                <c:pt idx="1">
                  <c:v>Plus hours - BCS</c:v>
                </c:pt>
                <c:pt idx="2">
                  <c:v>Exclude % female by SOC - NCDS</c:v>
                </c:pt>
                <c:pt idx="3">
                  <c:v>Exclude % female by SOC - BCS</c:v>
                </c:pt>
              </c:strCache>
            </c:strRef>
          </c:cat>
          <c:val>
            <c:numRef>
              <c:f>'pooled (2)'!$K$19:$N$19</c:f>
              <c:numCache>
                <c:formatCode>0.00</c:formatCode>
                <c:ptCount val="4"/>
                <c:pt idx="0">
                  <c:v>1.9436599999999998E-2</c:v>
                </c:pt>
                <c:pt idx="1">
                  <c:v>8.0339000000000001E-3</c:v>
                </c:pt>
                <c:pt idx="2">
                  <c:v>1.9461900000000001E-2</c:v>
                </c:pt>
                <c:pt idx="3">
                  <c:v>7.9501999999999993E-3</c:v>
                </c:pt>
              </c:numCache>
            </c:numRef>
          </c:val>
          <c:extLst>
            <c:ext xmlns:c16="http://schemas.microsoft.com/office/drawing/2014/chart" uri="{C3380CC4-5D6E-409C-BE32-E72D297353CC}">
              <c16:uniqueId val="{00000002-7508-49FE-8445-1F1CEB474BF3}"/>
            </c:ext>
          </c:extLst>
        </c:ser>
        <c:ser>
          <c:idx val="3"/>
          <c:order val="3"/>
          <c:tx>
            <c:strRef>
              <c:f>'pooled (2)'!$J$20</c:f>
              <c:strCache>
                <c:ptCount val="1"/>
                <c:pt idx="0">
                  <c:v>education</c:v>
                </c:pt>
              </c:strCache>
            </c:strRef>
          </c:tx>
          <c:spPr>
            <a:solidFill>
              <a:schemeClr val="accent4"/>
            </a:solidFill>
            <a:ln>
              <a:noFill/>
            </a:ln>
            <a:effectLst/>
          </c:spPr>
          <c:invertIfNegative val="0"/>
          <c:cat>
            <c:strRef>
              <c:f>'pooled (2)'!$K$16:$N$16</c:f>
              <c:strCache>
                <c:ptCount val="4"/>
                <c:pt idx="0">
                  <c:v>Plus hours - NCDS</c:v>
                </c:pt>
                <c:pt idx="1">
                  <c:v>Plus hours - BCS</c:v>
                </c:pt>
                <c:pt idx="2">
                  <c:v>Exclude % female by SOC - NCDS</c:v>
                </c:pt>
                <c:pt idx="3">
                  <c:v>Exclude % female by SOC - BCS</c:v>
                </c:pt>
              </c:strCache>
            </c:strRef>
          </c:cat>
          <c:val>
            <c:numRef>
              <c:f>'pooled (2)'!$K$20:$N$20</c:f>
              <c:numCache>
                <c:formatCode>0.00</c:formatCode>
                <c:ptCount val="4"/>
                <c:pt idx="0">
                  <c:v>1.9846800000000001E-2</c:v>
                </c:pt>
                <c:pt idx="1">
                  <c:v>5.1942000000000004E-3</c:v>
                </c:pt>
                <c:pt idx="2">
                  <c:v>2.0070999999999999E-2</c:v>
                </c:pt>
                <c:pt idx="3">
                  <c:v>5.4247999999999996E-3</c:v>
                </c:pt>
              </c:numCache>
            </c:numRef>
          </c:val>
          <c:extLst>
            <c:ext xmlns:c16="http://schemas.microsoft.com/office/drawing/2014/chart" uri="{C3380CC4-5D6E-409C-BE32-E72D297353CC}">
              <c16:uniqueId val="{00000003-7508-49FE-8445-1F1CEB474BF3}"/>
            </c:ext>
          </c:extLst>
        </c:ser>
        <c:ser>
          <c:idx val="4"/>
          <c:order val="4"/>
          <c:tx>
            <c:strRef>
              <c:f>'pooled (2)'!$J$21</c:f>
              <c:strCache>
                <c:ptCount val="1"/>
                <c:pt idx="0">
                  <c:v>london/se dummy</c:v>
                </c:pt>
              </c:strCache>
            </c:strRef>
          </c:tx>
          <c:spPr>
            <a:solidFill>
              <a:schemeClr val="accent5"/>
            </a:solidFill>
            <a:ln>
              <a:noFill/>
            </a:ln>
            <a:effectLst/>
          </c:spPr>
          <c:invertIfNegative val="0"/>
          <c:cat>
            <c:strRef>
              <c:f>'pooled (2)'!$K$16:$N$16</c:f>
              <c:strCache>
                <c:ptCount val="4"/>
                <c:pt idx="0">
                  <c:v>Plus hours - NCDS</c:v>
                </c:pt>
                <c:pt idx="1">
                  <c:v>Plus hours - BCS</c:v>
                </c:pt>
                <c:pt idx="2">
                  <c:v>Exclude % female by SOC - NCDS</c:v>
                </c:pt>
                <c:pt idx="3">
                  <c:v>Exclude % female by SOC - BCS</c:v>
                </c:pt>
              </c:strCache>
            </c:strRef>
          </c:cat>
          <c:val>
            <c:numRef>
              <c:f>'pooled (2)'!$K$21:$N$21</c:f>
              <c:numCache>
                <c:formatCode>0.00</c:formatCode>
                <c:ptCount val="4"/>
                <c:pt idx="0">
                  <c:v>1.205E-4</c:v>
                </c:pt>
                <c:pt idx="1">
                  <c:v>1.8067999999999999E-3</c:v>
                </c:pt>
                <c:pt idx="2">
                  <c:v>1.217E-4</c:v>
                </c:pt>
                <c:pt idx="3">
                  <c:v>1.8423000000000001E-3</c:v>
                </c:pt>
              </c:numCache>
            </c:numRef>
          </c:val>
          <c:extLst>
            <c:ext xmlns:c16="http://schemas.microsoft.com/office/drawing/2014/chart" uri="{C3380CC4-5D6E-409C-BE32-E72D297353CC}">
              <c16:uniqueId val="{00000004-7508-49FE-8445-1F1CEB474BF3}"/>
            </c:ext>
          </c:extLst>
        </c:ser>
        <c:ser>
          <c:idx val="5"/>
          <c:order val="5"/>
          <c:tx>
            <c:strRef>
              <c:f>'pooled (2)'!$J$22</c:f>
              <c:strCache>
                <c:ptCount val="1"/>
                <c:pt idx="0">
                  <c:v>Family</c:v>
                </c:pt>
              </c:strCache>
            </c:strRef>
          </c:tx>
          <c:spPr>
            <a:solidFill>
              <a:schemeClr val="accent6"/>
            </a:solidFill>
            <a:ln>
              <a:noFill/>
            </a:ln>
            <a:effectLst/>
          </c:spPr>
          <c:invertIfNegative val="0"/>
          <c:cat>
            <c:strRef>
              <c:f>'pooled (2)'!$K$16:$N$16</c:f>
              <c:strCache>
                <c:ptCount val="4"/>
                <c:pt idx="0">
                  <c:v>Plus hours - NCDS</c:v>
                </c:pt>
                <c:pt idx="1">
                  <c:v>Plus hours - BCS</c:v>
                </c:pt>
                <c:pt idx="2">
                  <c:v>Exclude % female by SOC - NCDS</c:v>
                </c:pt>
                <c:pt idx="3">
                  <c:v>Exclude % female by SOC - BCS</c:v>
                </c:pt>
              </c:strCache>
            </c:strRef>
          </c:cat>
          <c:val>
            <c:numRef>
              <c:f>'pooled (2)'!$K$22:$N$22</c:f>
              <c:numCache>
                <c:formatCode>0.00</c:formatCode>
                <c:ptCount val="4"/>
                <c:pt idx="0">
                  <c:v>5.2021000000000003E-3</c:v>
                </c:pt>
                <c:pt idx="1">
                  <c:v>5.1272000000000002E-3</c:v>
                </c:pt>
                <c:pt idx="2">
                  <c:v>5.3984999999999997E-3</c:v>
                </c:pt>
                <c:pt idx="3">
                  <c:v>5.7479000000000002E-3</c:v>
                </c:pt>
              </c:numCache>
            </c:numRef>
          </c:val>
          <c:extLst>
            <c:ext xmlns:c16="http://schemas.microsoft.com/office/drawing/2014/chart" uri="{C3380CC4-5D6E-409C-BE32-E72D297353CC}">
              <c16:uniqueId val="{00000005-7508-49FE-8445-1F1CEB474BF3}"/>
            </c:ext>
          </c:extLst>
        </c:ser>
        <c:ser>
          <c:idx val="6"/>
          <c:order val="6"/>
          <c:tx>
            <c:strRef>
              <c:f>'pooled (2)'!$J$23</c:f>
              <c:strCache>
                <c:ptCount val="1"/>
                <c:pt idx="0">
                  <c:v>1 digit SOC</c:v>
                </c:pt>
              </c:strCache>
            </c:strRef>
          </c:tx>
          <c:spPr>
            <a:solidFill>
              <a:schemeClr val="accent5">
                <a:lumMod val="20000"/>
                <a:lumOff val="80000"/>
              </a:schemeClr>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(2)'!$K$16:$N$16</c:f>
              <c:strCache>
                <c:ptCount val="4"/>
                <c:pt idx="0">
                  <c:v>Plus hours - NCDS</c:v>
                </c:pt>
                <c:pt idx="1">
                  <c:v>Plus hours - BCS</c:v>
                </c:pt>
                <c:pt idx="2">
                  <c:v>Exclude % female by SOC - NCDS</c:v>
                </c:pt>
                <c:pt idx="3">
                  <c:v>Exclude % female by SOC - BCS</c:v>
                </c:pt>
              </c:strCache>
            </c:strRef>
          </c:cat>
          <c:val>
            <c:numRef>
              <c:f>'pooled (2)'!$K$23:$N$23</c:f>
              <c:numCache>
                <c:formatCode>0.00</c:formatCode>
                <c:ptCount val="4"/>
                <c:pt idx="0">
                  <c:v>-3.592E-4</c:v>
                </c:pt>
                <c:pt idx="1">
                  <c:v>1.7351399999999999E-2</c:v>
                </c:pt>
                <c:pt idx="2">
                  <c:v>7.8741000000000002E-3</c:v>
                </c:pt>
                <c:pt idx="3">
                  <c:v>4.8952099999999998E-2</c:v>
                </c:pt>
              </c:numCache>
            </c:numRef>
          </c:val>
          <c:extLst>
            <c:ext xmlns:c16="http://schemas.microsoft.com/office/drawing/2014/chart" uri="{C3380CC4-5D6E-409C-BE32-E72D297353CC}">
              <c16:uniqueId val="{00000006-7508-49FE-8445-1F1CEB474BF3}"/>
            </c:ext>
          </c:extLst>
        </c:ser>
        <c:ser>
          <c:idx val="7"/>
          <c:order val="7"/>
          <c:tx>
            <c:strRef>
              <c:f>'pooled (2)'!$J$24</c:f>
              <c:strCache>
                <c:ptCount val="1"/>
                <c:pt idx="0">
                  <c:v>% female by SOC</c:v>
                </c:pt>
              </c:strCache>
            </c:strRef>
          </c:tx>
          <c:spPr>
            <a:solidFill>
              <a:schemeClr val="accent2">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(2)'!$K$16:$N$16</c:f>
              <c:strCache>
                <c:ptCount val="4"/>
                <c:pt idx="0">
                  <c:v>Plus hours - NCDS</c:v>
                </c:pt>
                <c:pt idx="1">
                  <c:v>Plus hours - BCS</c:v>
                </c:pt>
                <c:pt idx="2">
                  <c:v>Exclude % female by SOC - NCDS</c:v>
                </c:pt>
                <c:pt idx="3">
                  <c:v>Exclude % female by SOC - BCS</c:v>
                </c:pt>
              </c:strCache>
            </c:strRef>
          </c:cat>
          <c:val>
            <c:numRef>
              <c:f>'pooled (2)'!$K$24:$N$24</c:f>
              <c:numCache>
                <c:formatCode>0.00</c:formatCode>
                <c:ptCount val="4"/>
                <c:pt idx="0">
                  <c:v>5.1450599999999999E-2</c:v>
                </c:pt>
                <c:pt idx="1">
                  <c:v>-4.6577300000000002E-2</c:v>
                </c:pt>
              </c:numCache>
            </c:numRef>
          </c:val>
          <c:extLst>
            <c:ext xmlns:c16="http://schemas.microsoft.com/office/drawing/2014/chart" uri="{C3380CC4-5D6E-409C-BE32-E72D297353CC}">
              <c16:uniqueId val="{00000007-7508-49FE-8445-1F1CEB474BF3}"/>
            </c:ext>
          </c:extLst>
        </c:ser>
        <c:ser>
          <c:idx val="8"/>
          <c:order val="8"/>
          <c:tx>
            <c:strRef>
              <c:f>'pooled (2)'!$J$25</c:f>
              <c:strCache>
                <c:ptCount val="1"/>
                <c:pt idx="0">
                  <c:v>hours</c:v>
                </c:pt>
              </c:strCache>
            </c:strRef>
          </c:tx>
          <c:spPr>
            <a:solidFill>
              <a:schemeClr val="bg1">
                <a:lumMod val="85000"/>
              </a:schemeClr>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(2)'!$K$16:$N$16</c:f>
              <c:strCache>
                <c:ptCount val="4"/>
                <c:pt idx="0">
                  <c:v>Plus hours - NCDS</c:v>
                </c:pt>
                <c:pt idx="1">
                  <c:v>Plus hours - BCS</c:v>
                </c:pt>
                <c:pt idx="2">
                  <c:v>Exclude % female by SOC - NCDS</c:v>
                </c:pt>
                <c:pt idx="3">
                  <c:v>Exclude % female by SOC - BCS</c:v>
                </c:pt>
              </c:strCache>
            </c:strRef>
          </c:cat>
          <c:val>
            <c:numRef>
              <c:f>'pooled (2)'!$K$25:$N$25</c:f>
              <c:numCache>
                <c:formatCode>0.00</c:formatCode>
                <c:ptCount val="4"/>
                <c:pt idx="0">
                  <c:v>-2.6049800000000001E-2</c:v>
                </c:pt>
                <c:pt idx="1">
                  <c:v>-1.8971999999999999E-2</c:v>
                </c:pt>
                <c:pt idx="2">
                  <c:v>-2.6603000000000002E-2</c:v>
                </c:pt>
                <c:pt idx="3">
                  <c:v>-2.23369E-2</c:v>
                </c:pt>
              </c:numCache>
            </c:numRef>
          </c:val>
          <c:extLst>
            <c:ext xmlns:c16="http://schemas.microsoft.com/office/drawing/2014/chart" uri="{C3380CC4-5D6E-409C-BE32-E72D297353CC}">
              <c16:uniqueId val="{00000008-7508-49FE-8445-1F1CEB474BF3}"/>
            </c:ext>
          </c:extLst>
        </c:ser>
        <c:ser>
          <c:idx val="9"/>
          <c:order val="9"/>
          <c:tx>
            <c:strRef>
              <c:f>'pooled (2)'!$J$26</c:f>
              <c:strCache>
                <c:ptCount val="1"/>
                <c:pt idx="0">
                  <c:v>% part-time by SOC</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'pooled (2)'!$K$16:$N$16</c:f>
              <c:strCache>
                <c:ptCount val="4"/>
                <c:pt idx="0">
                  <c:v>Plus hours - NCDS</c:v>
                </c:pt>
                <c:pt idx="1">
                  <c:v>Plus hours - BCS</c:v>
                </c:pt>
                <c:pt idx="2">
                  <c:v>Exclude % female by SOC - NCDS</c:v>
                </c:pt>
                <c:pt idx="3">
                  <c:v>Exclude % female by SOC - BCS</c:v>
                </c:pt>
              </c:strCache>
            </c:strRef>
          </c:cat>
          <c:val>
            <c:numRef>
              <c:f>'pooled (2)'!$K$26:$N$26</c:f>
              <c:numCache>
                <c:formatCode>0.00</c:formatCode>
                <c:ptCount val="4"/>
                <c:pt idx="0">
                  <c:v>8.0949199999999999E-2</c:v>
                </c:pt>
                <c:pt idx="1">
                  <c:v>0.1210281</c:v>
                </c:pt>
                <c:pt idx="2">
                  <c:v>0.10361910000000001</c:v>
                </c:pt>
                <c:pt idx="3">
                  <c:v>4.7511600000000001E-2</c:v>
                </c:pt>
              </c:numCache>
            </c:numRef>
          </c:val>
          <c:extLst>
            <c:ext xmlns:c16="http://schemas.microsoft.com/office/drawing/2014/chart" uri="{C3380CC4-5D6E-409C-BE32-E72D297353CC}">
              <c16:uniqueId val="{00000009-7508-49FE-8445-1F1CEB474BF3}"/>
            </c:ext>
          </c:extLst>
        </c:ser>
        <c:dLbls>
          <c:showLegendKey val="0"/>
          <c:showVal val="0"/>
          <c:showCatName val="0"/>
          <c:showSerName val="0"/>
          <c:showPercent val="0"/>
          <c:showBubbleSize val="0"/>
        </c:dLbls>
        <c:gapWidth val="150"/>
        <c:overlap val="100"/>
        <c:axId val="926334112"/>
        <c:axId val="926334592"/>
      </c:barChart>
      <c:catAx>
        <c:axId val="92633411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926334592"/>
        <c:crosses val="autoZero"/>
        <c:auto val="1"/>
        <c:lblAlgn val="ctr"/>
        <c:lblOffset val="100"/>
        <c:noMultiLvlLbl val="0"/>
      </c:catAx>
      <c:valAx>
        <c:axId val="926334592"/>
        <c:scaling>
          <c:orientation val="minMax"/>
          <c:max val="0.45"/>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926334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percentStacked"/>
        <c:varyColors val="0"/>
        <c:ser>
          <c:idx val="1"/>
          <c:order val="1"/>
          <c:tx>
            <c:strRef>
              <c:f>'Output '!$T$1</c:f>
              <c:strCache>
                <c:ptCount val="1"/>
                <c:pt idx="0">
                  <c:v>Explained</c:v>
                </c:pt>
              </c:strCache>
            </c:strRef>
          </c:tx>
          <c:spPr>
            <a:solidFill>
              <a:schemeClr val="accent2"/>
            </a:solidFill>
            <a:ln>
              <a:noFill/>
            </a:ln>
            <a:effectLst/>
          </c:spPr>
          <c:invertIfNegative val="0"/>
          <c:cat>
            <c:multiLvlStrRef>
              <c:f>'Output '!$Q$2:$R$19</c:f>
              <c:multiLvlStrCache>
                <c:ptCount val="18"/>
                <c:lvl>
                  <c:pt idx="0">
                    <c:v>0.1</c:v>
                  </c:pt>
                  <c:pt idx="1">
                    <c:v>0.2</c:v>
                  </c:pt>
                  <c:pt idx="2">
                    <c:v>0.3</c:v>
                  </c:pt>
                  <c:pt idx="3">
                    <c:v>0.4</c:v>
                  </c:pt>
                  <c:pt idx="4">
                    <c:v>0.5</c:v>
                  </c:pt>
                  <c:pt idx="5">
                    <c:v>0.6</c:v>
                  </c:pt>
                  <c:pt idx="6">
                    <c:v>0.7</c:v>
                  </c:pt>
                  <c:pt idx="7">
                    <c:v>0.8</c:v>
                  </c:pt>
                  <c:pt idx="8">
                    <c:v>0.9</c:v>
                  </c:pt>
                  <c:pt idx="9">
                    <c:v>0.1</c:v>
                  </c:pt>
                  <c:pt idx="10">
                    <c:v>0.2</c:v>
                  </c:pt>
                  <c:pt idx="11">
                    <c:v>0.3</c:v>
                  </c:pt>
                  <c:pt idx="12">
                    <c:v>0.4</c:v>
                  </c:pt>
                  <c:pt idx="13">
                    <c:v>0.5</c:v>
                  </c:pt>
                  <c:pt idx="14">
                    <c:v>0.6</c:v>
                  </c:pt>
                  <c:pt idx="15">
                    <c:v>0.7</c:v>
                  </c:pt>
                  <c:pt idx="16">
                    <c:v>0.8</c:v>
                  </c:pt>
                  <c:pt idx="17">
                    <c:v>0.9</c:v>
                  </c:pt>
                </c:lvl>
                <c:lvl>
                  <c:pt idx="0">
                    <c:v>NCDS 2000 (Age 42)</c:v>
                  </c:pt>
                  <c:pt idx="9">
                    <c:v>BCS70 2012 (Age 42)</c:v>
                  </c:pt>
                </c:lvl>
              </c:multiLvlStrCache>
            </c:multiLvlStrRef>
          </c:cat>
          <c:val>
            <c:numRef>
              <c:f>'Output '!$T$2:$T$19</c:f>
              <c:numCache>
                <c:formatCode>General</c:formatCode>
                <c:ptCount val="18"/>
                <c:pt idx="0">
                  <c:v>0.27956300000000001</c:v>
                </c:pt>
                <c:pt idx="1">
                  <c:v>0.282945</c:v>
                </c:pt>
                <c:pt idx="2">
                  <c:v>0.26553900000000003</c:v>
                </c:pt>
                <c:pt idx="3">
                  <c:v>0.24936900000000001</c:v>
                </c:pt>
                <c:pt idx="4">
                  <c:v>0.234767</c:v>
                </c:pt>
                <c:pt idx="5">
                  <c:v>0.21934799999999999</c:v>
                </c:pt>
                <c:pt idx="6">
                  <c:v>0.20588000000000001</c:v>
                </c:pt>
                <c:pt idx="7">
                  <c:v>0.191276</c:v>
                </c:pt>
                <c:pt idx="8">
                  <c:v>0.18212800000000001</c:v>
                </c:pt>
                <c:pt idx="9">
                  <c:v>0.25169200000000003</c:v>
                </c:pt>
                <c:pt idx="10">
                  <c:v>0.25059199999999998</c:v>
                </c:pt>
                <c:pt idx="11">
                  <c:v>0.23871400000000001</c:v>
                </c:pt>
                <c:pt idx="12">
                  <c:v>0.22581499999999999</c:v>
                </c:pt>
                <c:pt idx="13">
                  <c:v>0.21160999999999999</c:v>
                </c:pt>
                <c:pt idx="14">
                  <c:v>0.197765</c:v>
                </c:pt>
                <c:pt idx="15">
                  <c:v>0.1827</c:v>
                </c:pt>
                <c:pt idx="16">
                  <c:v>0.16969799999999999</c:v>
                </c:pt>
                <c:pt idx="17">
                  <c:v>0.15778900000000001</c:v>
                </c:pt>
              </c:numCache>
            </c:numRef>
          </c:val>
          <c:extLst>
            <c:ext xmlns:c16="http://schemas.microsoft.com/office/drawing/2014/chart" uri="{C3380CC4-5D6E-409C-BE32-E72D297353CC}">
              <c16:uniqueId val="{00000000-0DB7-4C7D-A70F-1207A2FCA08E}"/>
            </c:ext>
          </c:extLst>
        </c:ser>
        <c:ser>
          <c:idx val="2"/>
          <c:order val="2"/>
          <c:tx>
            <c:strRef>
              <c:f>'Output '!$U$1</c:f>
              <c:strCache>
                <c:ptCount val="1"/>
                <c:pt idx="0">
                  <c:v>Unexplained</c:v>
                </c:pt>
              </c:strCache>
            </c:strRef>
          </c:tx>
          <c:spPr>
            <a:solidFill>
              <a:srgbClr val="7030A0"/>
            </a:solidFill>
            <a:ln>
              <a:noFill/>
            </a:ln>
            <a:effectLst/>
          </c:spPr>
          <c:invertIfNegative val="0"/>
          <c:cat>
            <c:multiLvlStrRef>
              <c:f>'Output '!$Q$2:$R$19</c:f>
              <c:multiLvlStrCache>
                <c:ptCount val="18"/>
                <c:lvl>
                  <c:pt idx="0">
                    <c:v>0.1</c:v>
                  </c:pt>
                  <c:pt idx="1">
                    <c:v>0.2</c:v>
                  </c:pt>
                  <c:pt idx="2">
                    <c:v>0.3</c:v>
                  </c:pt>
                  <c:pt idx="3">
                    <c:v>0.4</c:v>
                  </c:pt>
                  <c:pt idx="4">
                    <c:v>0.5</c:v>
                  </c:pt>
                  <c:pt idx="5">
                    <c:v>0.6</c:v>
                  </c:pt>
                  <c:pt idx="6">
                    <c:v>0.7</c:v>
                  </c:pt>
                  <c:pt idx="7">
                    <c:v>0.8</c:v>
                  </c:pt>
                  <c:pt idx="8">
                    <c:v>0.9</c:v>
                  </c:pt>
                  <c:pt idx="9">
                    <c:v>0.1</c:v>
                  </c:pt>
                  <c:pt idx="10">
                    <c:v>0.2</c:v>
                  </c:pt>
                  <c:pt idx="11">
                    <c:v>0.3</c:v>
                  </c:pt>
                  <c:pt idx="12">
                    <c:v>0.4</c:v>
                  </c:pt>
                  <c:pt idx="13">
                    <c:v>0.5</c:v>
                  </c:pt>
                  <c:pt idx="14">
                    <c:v>0.6</c:v>
                  </c:pt>
                  <c:pt idx="15">
                    <c:v>0.7</c:v>
                  </c:pt>
                  <c:pt idx="16">
                    <c:v>0.8</c:v>
                  </c:pt>
                  <c:pt idx="17">
                    <c:v>0.9</c:v>
                  </c:pt>
                </c:lvl>
                <c:lvl>
                  <c:pt idx="0">
                    <c:v>NCDS 2000 (Age 42)</c:v>
                  </c:pt>
                  <c:pt idx="9">
                    <c:v>BCS70 2012 (Age 42)</c:v>
                  </c:pt>
                </c:lvl>
              </c:multiLvlStrCache>
            </c:multiLvlStrRef>
          </c:cat>
          <c:val>
            <c:numRef>
              <c:f>'Output '!$U$2:$U$19</c:f>
              <c:numCache>
                <c:formatCode>General</c:formatCode>
                <c:ptCount val="18"/>
                <c:pt idx="0">
                  <c:v>8.8277999999999995E-2</c:v>
                </c:pt>
                <c:pt idx="1">
                  <c:v>0.12059300000000001</c:v>
                </c:pt>
                <c:pt idx="2">
                  <c:v>0.15178700000000001</c:v>
                </c:pt>
                <c:pt idx="3">
                  <c:v>0.17532500000000001</c:v>
                </c:pt>
                <c:pt idx="4">
                  <c:v>0.19539899999999999</c:v>
                </c:pt>
                <c:pt idx="5">
                  <c:v>0.21102299999999999</c:v>
                </c:pt>
                <c:pt idx="6">
                  <c:v>0.21892500000000001</c:v>
                </c:pt>
                <c:pt idx="7">
                  <c:v>0.22045999999999999</c:v>
                </c:pt>
                <c:pt idx="8">
                  <c:v>0.23977399999999999</c:v>
                </c:pt>
                <c:pt idx="9">
                  <c:v>6.157E-2</c:v>
                </c:pt>
                <c:pt idx="10">
                  <c:v>8.0932000000000004E-2</c:v>
                </c:pt>
                <c:pt idx="11">
                  <c:v>0.100564</c:v>
                </c:pt>
                <c:pt idx="12">
                  <c:v>0.113565</c:v>
                </c:pt>
                <c:pt idx="13">
                  <c:v>0.126911</c:v>
                </c:pt>
                <c:pt idx="14">
                  <c:v>0.13839899999999999</c:v>
                </c:pt>
                <c:pt idx="15">
                  <c:v>0.14643900000000001</c:v>
                </c:pt>
                <c:pt idx="16">
                  <c:v>0.15579799999999999</c:v>
                </c:pt>
                <c:pt idx="17">
                  <c:v>0.179728</c:v>
                </c:pt>
              </c:numCache>
            </c:numRef>
          </c:val>
          <c:extLst>
            <c:ext xmlns:c16="http://schemas.microsoft.com/office/drawing/2014/chart" uri="{C3380CC4-5D6E-409C-BE32-E72D297353CC}">
              <c16:uniqueId val="{00000001-0DB7-4C7D-A70F-1207A2FCA08E}"/>
            </c:ext>
          </c:extLst>
        </c:ser>
        <c:dLbls>
          <c:showLegendKey val="0"/>
          <c:showVal val="0"/>
          <c:showCatName val="0"/>
          <c:showSerName val="0"/>
          <c:showPercent val="0"/>
          <c:showBubbleSize val="0"/>
        </c:dLbls>
        <c:gapWidth val="219"/>
        <c:overlap val="100"/>
        <c:axId val="410632352"/>
        <c:axId val="410633184"/>
      </c:barChart>
      <c:lineChart>
        <c:grouping val="standard"/>
        <c:varyColors val="0"/>
        <c:ser>
          <c:idx val="0"/>
          <c:order val="0"/>
          <c:tx>
            <c:strRef>
              <c:f>'Output '!$S$1</c:f>
              <c:strCache>
                <c:ptCount val="1"/>
                <c:pt idx="0">
                  <c:v>Difference </c:v>
                </c:pt>
              </c:strCache>
            </c:strRef>
          </c:tx>
          <c:spPr>
            <a:ln w="28575" cap="rnd">
              <a:solidFill>
                <a:schemeClr val="tx1"/>
              </a:solidFill>
              <a:round/>
            </a:ln>
            <a:effectLst/>
          </c:spPr>
          <c:marker>
            <c:symbol val="circle"/>
            <c:size val="5"/>
            <c:spPr>
              <a:solidFill>
                <a:schemeClr val="tx1"/>
              </a:solidFill>
              <a:ln w="9525">
                <a:solidFill>
                  <a:schemeClr val="tx1"/>
                </a:solidFill>
              </a:ln>
              <a:effectLst/>
            </c:spPr>
          </c:marker>
          <c:dPt>
            <c:idx val="9"/>
            <c:marker>
              <c:symbol val="circle"/>
              <c:size val="5"/>
              <c:spPr>
                <a:solidFill>
                  <a:schemeClr val="tx1"/>
                </a:solidFill>
                <a:ln w="9525">
                  <a:solidFill>
                    <a:schemeClr val="tx1"/>
                  </a:solidFill>
                </a:ln>
                <a:effectLst/>
              </c:spPr>
            </c:marker>
            <c:bubble3D val="0"/>
            <c:spPr>
              <a:ln w="28575" cap="rnd">
                <a:noFill/>
                <a:round/>
              </a:ln>
              <a:effectLst/>
            </c:spPr>
            <c:extLst>
              <c:ext xmlns:c16="http://schemas.microsoft.com/office/drawing/2014/chart" uri="{C3380CC4-5D6E-409C-BE32-E72D297353CC}">
                <c16:uniqueId val="{00000003-0DB7-4C7D-A70F-1207A2FCA08E}"/>
              </c:ext>
            </c:extLst>
          </c:dPt>
          <c:cat>
            <c:multiLvlStrRef>
              <c:f>'Output '!$Q$2:$R$19</c:f>
              <c:multiLvlStrCache>
                <c:ptCount val="18"/>
                <c:lvl>
                  <c:pt idx="0">
                    <c:v>0.1</c:v>
                  </c:pt>
                  <c:pt idx="1">
                    <c:v>0.2</c:v>
                  </c:pt>
                  <c:pt idx="2">
                    <c:v>0.3</c:v>
                  </c:pt>
                  <c:pt idx="3">
                    <c:v>0.4</c:v>
                  </c:pt>
                  <c:pt idx="4">
                    <c:v>0.5</c:v>
                  </c:pt>
                  <c:pt idx="5">
                    <c:v>0.6</c:v>
                  </c:pt>
                  <c:pt idx="6">
                    <c:v>0.7</c:v>
                  </c:pt>
                  <c:pt idx="7">
                    <c:v>0.8</c:v>
                  </c:pt>
                  <c:pt idx="8">
                    <c:v>0.9</c:v>
                  </c:pt>
                  <c:pt idx="9">
                    <c:v>0.1</c:v>
                  </c:pt>
                  <c:pt idx="10">
                    <c:v>0.2</c:v>
                  </c:pt>
                  <c:pt idx="11">
                    <c:v>0.3</c:v>
                  </c:pt>
                  <c:pt idx="12">
                    <c:v>0.4</c:v>
                  </c:pt>
                  <c:pt idx="13">
                    <c:v>0.5</c:v>
                  </c:pt>
                  <c:pt idx="14">
                    <c:v>0.6</c:v>
                  </c:pt>
                  <c:pt idx="15">
                    <c:v>0.7</c:v>
                  </c:pt>
                  <c:pt idx="16">
                    <c:v>0.8</c:v>
                  </c:pt>
                  <c:pt idx="17">
                    <c:v>0.9</c:v>
                  </c:pt>
                </c:lvl>
                <c:lvl>
                  <c:pt idx="0">
                    <c:v>NCDS 2000 (Age 42)</c:v>
                  </c:pt>
                  <c:pt idx="9">
                    <c:v>BCS70 2012 (Age 42)</c:v>
                  </c:pt>
                </c:lvl>
              </c:multiLvlStrCache>
            </c:multiLvlStrRef>
          </c:cat>
          <c:val>
            <c:numRef>
              <c:f>'Output '!$S$2:$S$19</c:f>
              <c:numCache>
                <c:formatCode>General</c:formatCode>
                <c:ptCount val="18"/>
                <c:pt idx="0">
                  <c:v>0.36784</c:v>
                </c:pt>
                <c:pt idx="1">
                  <c:v>0.40353800000000001</c:v>
                </c:pt>
                <c:pt idx="2">
                  <c:v>0.41732599999999997</c:v>
                </c:pt>
                <c:pt idx="3">
                  <c:v>0.42469299999999999</c:v>
                </c:pt>
                <c:pt idx="4">
                  <c:v>0.43016599999999999</c:v>
                </c:pt>
                <c:pt idx="5">
                  <c:v>0.430371</c:v>
                </c:pt>
                <c:pt idx="6">
                  <c:v>0.42480499999999999</c:v>
                </c:pt>
                <c:pt idx="7">
                  <c:v>0.41173500000000002</c:v>
                </c:pt>
                <c:pt idx="8">
                  <c:v>0.42190100000000003</c:v>
                </c:pt>
                <c:pt idx="9">
                  <c:v>0.31326199999999998</c:v>
                </c:pt>
                <c:pt idx="10">
                  <c:v>0.33152300000000001</c:v>
                </c:pt>
                <c:pt idx="11">
                  <c:v>0.33927800000000002</c:v>
                </c:pt>
                <c:pt idx="12">
                  <c:v>0.33938000000000001</c:v>
                </c:pt>
                <c:pt idx="13">
                  <c:v>0.33852199999999999</c:v>
                </c:pt>
                <c:pt idx="14">
                  <c:v>0.33616400000000002</c:v>
                </c:pt>
                <c:pt idx="15">
                  <c:v>0.32913799999999999</c:v>
                </c:pt>
                <c:pt idx="16">
                  <c:v>0.32549499999999998</c:v>
                </c:pt>
                <c:pt idx="17">
                  <c:v>0.33751700000000001</c:v>
                </c:pt>
              </c:numCache>
            </c:numRef>
          </c:val>
          <c:smooth val="0"/>
          <c:extLst>
            <c:ext xmlns:c16="http://schemas.microsoft.com/office/drawing/2014/chart" uri="{C3380CC4-5D6E-409C-BE32-E72D297353CC}">
              <c16:uniqueId val="{00000004-0DB7-4C7D-A70F-1207A2FCA08E}"/>
            </c:ext>
          </c:extLst>
        </c:ser>
        <c:dLbls>
          <c:showLegendKey val="0"/>
          <c:showVal val="0"/>
          <c:showCatName val="0"/>
          <c:showSerName val="0"/>
          <c:showPercent val="0"/>
          <c:showBubbleSize val="0"/>
        </c:dLbls>
        <c:marker val="1"/>
        <c:smooth val="0"/>
        <c:axId val="410638176"/>
        <c:axId val="410634432"/>
      </c:lineChart>
      <c:catAx>
        <c:axId val="410632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10633184"/>
        <c:crosses val="autoZero"/>
        <c:auto val="1"/>
        <c:lblAlgn val="ctr"/>
        <c:lblOffset val="100"/>
        <c:noMultiLvlLbl val="0"/>
      </c:catAx>
      <c:valAx>
        <c:axId val="4106331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GB" sz="1800"/>
                  <a:t>Decomposition percentage </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10632352"/>
        <c:crosses val="autoZero"/>
        <c:crossBetween val="between"/>
      </c:valAx>
      <c:valAx>
        <c:axId val="410634432"/>
        <c:scaling>
          <c:orientation val="minMax"/>
          <c:min val="0.2"/>
        </c:scaling>
        <c:delete val="0"/>
        <c:axPos val="r"/>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sz="1800"/>
                  <a:t>Difference between men and</a:t>
                </a:r>
                <a:r>
                  <a:rPr lang="en-GB" sz="1800" baseline="0"/>
                  <a:t> women </a:t>
                </a:r>
                <a:endParaRPr lang="en-GB" sz="1800"/>
              </a:p>
            </c:rich>
          </c:tx>
          <c:layout>
            <c:manualLayout>
              <c:xMode val="edge"/>
              <c:yMode val="edge"/>
              <c:x val="0.94817054822726921"/>
              <c:y val="0.12985013515105528"/>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10638176"/>
        <c:crosses val="max"/>
        <c:crossBetween val="between"/>
      </c:valAx>
      <c:catAx>
        <c:axId val="410638176"/>
        <c:scaling>
          <c:orientation val="minMax"/>
        </c:scaling>
        <c:delete val="1"/>
        <c:axPos val="b"/>
        <c:numFmt formatCode="General" sourceLinked="1"/>
        <c:majorTickMark val="out"/>
        <c:minorTickMark val="none"/>
        <c:tickLblPos val="nextTo"/>
        <c:crossAx val="410634432"/>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0.5139</cdr:x>
      <cdr:y>0.33524</cdr:y>
    </cdr:from>
    <cdr:to>
      <cdr:x>0.62127</cdr:x>
      <cdr:y>0.58398</cdr:y>
    </cdr:to>
    <cdr:sp macro="" textlink="">
      <cdr:nvSpPr>
        <cdr:cNvPr id="2" name="TextBox 1">
          <a:extLst xmlns:a="http://schemas.openxmlformats.org/drawingml/2006/main">
            <a:ext uri="{FF2B5EF4-FFF2-40B4-BE49-F238E27FC236}">
              <a16:creationId xmlns:a16="http://schemas.microsoft.com/office/drawing/2014/main" id="{C13AEFB0-BFF7-4F89-87D2-7115B6292311}"/>
            </a:ext>
          </a:extLst>
        </cdr:cNvPr>
        <cdr:cNvSpPr txBox="1"/>
      </cdr:nvSpPr>
      <cdr:spPr>
        <a:xfrm xmlns:a="http://schemas.openxmlformats.org/drawingml/2006/main">
          <a:off x="5403979" y="1458750"/>
          <a:ext cx="1129004" cy="108235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GB" sz="1600" dirty="0"/>
            <a:t>Equal Pay</a:t>
          </a:r>
        </a:p>
        <a:p xmlns:a="http://schemas.openxmlformats.org/drawingml/2006/main">
          <a:r>
            <a:rPr lang="en-GB" sz="1600" dirty="0"/>
            <a:t> Act</a:t>
          </a:r>
        </a:p>
        <a:p xmlns:a="http://schemas.openxmlformats.org/drawingml/2006/main">
          <a:endParaRPr lang="en-US" sz="1100" dirty="0"/>
        </a:p>
      </cdr:txBody>
    </cdr:sp>
  </cdr:relSizeAnchor>
  <cdr:relSizeAnchor xmlns:cdr="http://schemas.openxmlformats.org/drawingml/2006/chartDrawing">
    <cdr:from>
      <cdr:x>0.84221</cdr:x>
      <cdr:y>0.49178</cdr:y>
    </cdr:from>
    <cdr:to>
      <cdr:x>0.95844</cdr:x>
      <cdr:y>0.62901</cdr:y>
    </cdr:to>
    <cdr:sp macro="" textlink="">
      <cdr:nvSpPr>
        <cdr:cNvPr id="3" name="TextBox 2">
          <a:extLst xmlns:a="http://schemas.openxmlformats.org/drawingml/2006/main">
            <a:ext uri="{FF2B5EF4-FFF2-40B4-BE49-F238E27FC236}">
              <a16:creationId xmlns:a16="http://schemas.microsoft.com/office/drawing/2014/main" id="{E2F96C07-8049-4D33-97B2-9B7D00151561}"/>
            </a:ext>
          </a:extLst>
        </cdr:cNvPr>
        <cdr:cNvSpPr txBox="1"/>
      </cdr:nvSpPr>
      <cdr:spPr>
        <a:xfrm xmlns:a="http://schemas.openxmlformats.org/drawingml/2006/main">
          <a:off x="8856306" y="2139885"/>
          <a:ext cx="1222310" cy="59715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0.8218</cdr:x>
      <cdr:y>0.53466</cdr:y>
    </cdr:from>
    <cdr:to>
      <cdr:x>0.93271</cdr:x>
      <cdr:y>0.61829</cdr:y>
    </cdr:to>
    <cdr:sp macro="" textlink="">
      <cdr:nvSpPr>
        <cdr:cNvPr id="5" name="TextBox 4">
          <a:extLst xmlns:a="http://schemas.openxmlformats.org/drawingml/2006/main">
            <a:ext uri="{FF2B5EF4-FFF2-40B4-BE49-F238E27FC236}">
              <a16:creationId xmlns:a16="http://schemas.microsoft.com/office/drawing/2014/main" id="{23158434-F263-4EAE-A1AC-BB8545967281}"/>
            </a:ext>
          </a:extLst>
        </cdr:cNvPr>
        <cdr:cNvSpPr txBox="1"/>
      </cdr:nvSpPr>
      <cdr:spPr>
        <a:xfrm xmlns:a="http://schemas.openxmlformats.org/drawingml/2006/main">
          <a:off x="8641702" y="2326497"/>
          <a:ext cx="1166327" cy="36389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GB" sz="1600" dirty="0"/>
            <a:t>Equalities Act</a:t>
          </a:r>
          <a:endParaRPr lang="en-US" sz="1600" dirty="0"/>
        </a:p>
      </cdr:txBody>
    </cdr:sp>
  </cdr:relSizeAnchor>
  <cdr:relSizeAnchor xmlns:cdr="http://schemas.openxmlformats.org/drawingml/2006/chartDrawing">
    <cdr:from>
      <cdr:x>0.71105</cdr:x>
      <cdr:y>0.4035</cdr:y>
    </cdr:from>
    <cdr:to>
      <cdr:x>0.81056</cdr:x>
      <cdr:y>0.71872</cdr:y>
    </cdr:to>
    <cdr:sp macro="" textlink="">
      <cdr:nvSpPr>
        <cdr:cNvPr id="6" name="TextBox 5">
          <a:extLst xmlns:a="http://schemas.openxmlformats.org/drawingml/2006/main">
            <a:ext uri="{FF2B5EF4-FFF2-40B4-BE49-F238E27FC236}">
              <a16:creationId xmlns:a16="http://schemas.microsoft.com/office/drawing/2014/main" id="{F86AE9EA-63A3-4317-BBA8-696FCFFF1624}"/>
            </a:ext>
          </a:extLst>
        </cdr:cNvPr>
        <cdr:cNvSpPr txBox="1"/>
      </cdr:nvSpPr>
      <cdr:spPr>
        <a:xfrm xmlns:a="http://schemas.openxmlformats.org/drawingml/2006/main">
          <a:off x="7477117" y="1934480"/>
          <a:ext cx="1046397" cy="151124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600" dirty="0"/>
            <a:t>National Minimum</a:t>
          </a:r>
        </a:p>
        <a:p xmlns:a="http://schemas.openxmlformats.org/drawingml/2006/main">
          <a:r>
            <a:rPr lang="en-GB" sz="1600" dirty="0"/>
            <a:t>Wage</a:t>
          </a:r>
        </a:p>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F325CB69-CF5A-45E1-8F71-85DF3A4CDAC8}" type="datetimeFigureOut">
              <a:rPr lang="en-US" smtClean="0"/>
              <a:t>6/20/2023</a:t>
            </a:fld>
            <a:endParaRPr lang="en-US"/>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5F322C14-CF7F-43E2-9DE8-18BBE4A7619F}" type="slidenum">
              <a:rPr lang="en-US" smtClean="0"/>
              <a:t>‹#›</a:t>
            </a:fld>
            <a:endParaRPr lang="en-US"/>
          </a:p>
        </p:txBody>
      </p:sp>
    </p:spTree>
    <p:extLst>
      <p:ext uri="{BB962C8B-B14F-4D97-AF65-F5344CB8AC3E}">
        <p14:creationId xmlns:p14="http://schemas.microsoft.com/office/powerpoint/2010/main" val="3177602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F322C14-CF7F-43E2-9DE8-18BBE4A7619F}" type="slidenum">
              <a:rPr lang="en-US" smtClean="0"/>
              <a:t>1</a:t>
            </a:fld>
            <a:endParaRPr lang="en-US"/>
          </a:p>
        </p:txBody>
      </p:sp>
    </p:spTree>
    <p:extLst>
      <p:ext uri="{BB962C8B-B14F-4D97-AF65-F5344CB8AC3E}">
        <p14:creationId xmlns:p14="http://schemas.microsoft.com/office/powerpoint/2010/main" val="2493777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a:lstStyle/>
          <a:p>
            <a:endParaRPr lang="en-US" altLang="en-US" dirty="0"/>
          </a:p>
        </p:txBody>
      </p:sp>
      <p:sp>
        <p:nvSpPr>
          <p:cNvPr id="15364" name="Slide Number Placeholder 3"/>
          <p:cNvSpPr>
            <a:spLocks noGrp="1"/>
          </p:cNvSpPr>
          <p:nvPr>
            <p:ph type="sldNum" sz="quarter" idx="5"/>
          </p:nvPr>
        </p:nvSpPr>
        <p:spPr bwMode="auto">
          <a:noFill/>
          <a:ln>
            <a:miter lim="800000"/>
            <a:headEnd/>
            <a:tailEnd/>
          </a:ln>
        </p:spPr>
        <p:txBody>
          <a:bodyPr/>
          <a:lstStyle/>
          <a:p>
            <a:fld id="{C48C56AA-40BF-4F1B-9404-B79DC4D6FD1E}" type="slidenum">
              <a:rPr lang="en-GB" altLang="en-US"/>
              <a:pPr/>
              <a:t>10</a:t>
            </a:fld>
            <a:endParaRPr lang="en-GB" altLang="en-US"/>
          </a:p>
        </p:txBody>
      </p:sp>
    </p:spTree>
    <p:extLst>
      <p:ext uri="{BB962C8B-B14F-4D97-AF65-F5344CB8AC3E}">
        <p14:creationId xmlns:p14="http://schemas.microsoft.com/office/powerpoint/2010/main" val="23763601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F322C14-CF7F-43E2-9DE8-18BBE4A7619F}" type="slidenum">
              <a:rPr lang="en-US" smtClean="0"/>
              <a:t>11</a:t>
            </a:fld>
            <a:endParaRPr lang="en-US"/>
          </a:p>
        </p:txBody>
      </p:sp>
    </p:spTree>
    <p:extLst>
      <p:ext uri="{BB962C8B-B14F-4D97-AF65-F5344CB8AC3E}">
        <p14:creationId xmlns:p14="http://schemas.microsoft.com/office/powerpoint/2010/main" val="1740113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F322C14-CF7F-43E2-9DE8-18BBE4A7619F}" type="slidenum">
              <a:rPr lang="en-US" smtClean="0"/>
              <a:t>12</a:t>
            </a:fld>
            <a:endParaRPr lang="en-US"/>
          </a:p>
        </p:txBody>
      </p:sp>
    </p:spTree>
    <p:extLst>
      <p:ext uri="{BB962C8B-B14F-4D97-AF65-F5344CB8AC3E}">
        <p14:creationId xmlns:p14="http://schemas.microsoft.com/office/powerpoint/2010/main" val="38522862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F322C14-CF7F-43E2-9DE8-18BBE4A7619F}" type="slidenum">
              <a:rPr lang="en-US" smtClean="0"/>
              <a:t>13</a:t>
            </a:fld>
            <a:endParaRPr lang="en-US"/>
          </a:p>
        </p:txBody>
      </p:sp>
    </p:spTree>
    <p:extLst>
      <p:ext uri="{BB962C8B-B14F-4D97-AF65-F5344CB8AC3E}">
        <p14:creationId xmlns:p14="http://schemas.microsoft.com/office/powerpoint/2010/main" val="23792158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Black line shows how the gap varies over the distribution</a:t>
            </a:r>
          </a:p>
          <a:p>
            <a:r>
              <a:rPr lang="en-GB" dirty="0"/>
              <a:t>Increases for NCDS. More stable for BCS. </a:t>
            </a:r>
          </a:p>
          <a:p>
            <a:r>
              <a:rPr lang="en-GB" dirty="0"/>
              <a:t>Mean very similar to Median</a:t>
            </a:r>
          </a:p>
          <a:p>
            <a:r>
              <a:rPr lang="en-GB" dirty="0"/>
              <a:t>Both cohorts – more of the gap is explained (related to differences in characteristics) at the bottom of the distribution than at the top</a:t>
            </a:r>
          </a:p>
          <a:p>
            <a:endParaRPr lang="en-GB" dirty="0"/>
          </a:p>
          <a:p>
            <a:r>
              <a:rPr lang="en-GB" dirty="0"/>
              <a:t>HJ: Don’t follow why</a:t>
            </a:r>
            <a:r>
              <a:rPr lang="en-GB" baseline="0" dirty="0"/>
              <a:t> ‘</a:t>
            </a:r>
            <a:r>
              <a:rPr lang="en-GB" baseline="0" dirty="0" err="1"/>
              <a:t>didin’t</a:t>
            </a:r>
            <a:r>
              <a:rPr lang="en-GB" baseline="0" dirty="0"/>
              <a:t> do a decomposition’</a:t>
            </a:r>
          </a:p>
          <a:p>
            <a:r>
              <a:rPr lang="en-GB" baseline="0" dirty="0"/>
              <a:t>Units on RH y axis are proportions of male wage, not logs</a:t>
            </a:r>
          </a:p>
          <a:p>
            <a:r>
              <a:rPr lang="en-GB" baseline="0" dirty="0" err="1"/>
              <a:t>Whay</a:t>
            </a:r>
            <a:r>
              <a:rPr lang="en-GB" baseline="0" dirty="0"/>
              <a:t> are we so keen on the share of the gap rather than the absolute size of the gender premium?</a:t>
            </a:r>
            <a:endParaRPr lang="en-GB" dirty="0"/>
          </a:p>
        </p:txBody>
      </p:sp>
      <p:sp>
        <p:nvSpPr>
          <p:cNvPr id="4" name="Slide Number Placeholder 3"/>
          <p:cNvSpPr>
            <a:spLocks noGrp="1"/>
          </p:cNvSpPr>
          <p:nvPr>
            <p:ph type="sldNum" sz="quarter" idx="5"/>
          </p:nvPr>
        </p:nvSpPr>
        <p:spPr/>
        <p:txBody>
          <a:bodyPr/>
          <a:lstStyle/>
          <a:p>
            <a:pPr>
              <a:defRPr/>
            </a:pPr>
            <a:fld id="{1C59B17D-61C7-D24A-8141-8D86A12CD57E}" type="slidenum">
              <a:rPr lang="en-GB" altLang="en-US" smtClean="0"/>
              <a:pPr>
                <a:defRPr/>
              </a:pPr>
              <a:t>14</a:t>
            </a:fld>
            <a:endParaRPr lang="en-GB" altLang="en-US"/>
          </a:p>
        </p:txBody>
      </p:sp>
    </p:spTree>
    <p:extLst>
      <p:ext uri="{BB962C8B-B14F-4D97-AF65-F5344CB8AC3E}">
        <p14:creationId xmlns:p14="http://schemas.microsoft.com/office/powerpoint/2010/main" val="20449030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F322C14-CF7F-43E2-9DE8-18BBE4A7619F}" type="slidenum">
              <a:rPr lang="en-US" smtClean="0"/>
              <a:t>15</a:t>
            </a:fld>
            <a:endParaRPr lang="en-US"/>
          </a:p>
        </p:txBody>
      </p:sp>
    </p:spTree>
    <p:extLst>
      <p:ext uri="{BB962C8B-B14F-4D97-AF65-F5344CB8AC3E}">
        <p14:creationId xmlns:p14="http://schemas.microsoft.com/office/powerpoint/2010/main" val="684744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Can anyone find a NES series for all workers 1974- 2001?  I know NES had low coverages of very </a:t>
            </a:r>
            <a:r>
              <a:rPr lang="en-GB" dirty="0" err="1"/>
              <a:t>pt</a:t>
            </a:r>
            <a:r>
              <a:rPr lang="en-GB" dirty="0"/>
              <a:t> workers</a:t>
            </a:r>
            <a:endParaRPr lang="en-US" dirty="0"/>
          </a:p>
        </p:txBody>
      </p:sp>
      <p:sp>
        <p:nvSpPr>
          <p:cNvPr id="4" name="Slide Number Placeholder 3"/>
          <p:cNvSpPr>
            <a:spLocks noGrp="1"/>
          </p:cNvSpPr>
          <p:nvPr>
            <p:ph type="sldNum" sz="quarter" idx="5"/>
          </p:nvPr>
        </p:nvSpPr>
        <p:spPr/>
        <p:txBody>
          <a:bodyPr/>
          <a:lstStyle/>
          <a:p>
            <a:fld id="{A3F08147-6ED4-4B5B-AA41-7BF336AC5A0F}" type="slidenum">
              <a:rPr lang="en-US" smtClean="0"/>
              <a:t>2</a:t>
            </a:fld>
            <a:endParaRPr lang="en-US"/>
          </a:p>
        </p:txBody>
      </p:sp>
    </p:spTree>
    <p:extLst>
      <p:ext uri="{BB962C8B-B14F-4D97-AF65-F5344CB8AC3E}">
        <p14:creationId xmlns:p14="http://schemas.microsoft.com/office/powerpoint/2010/main" val="2068007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Similar</a:t>
            </a:r>
            <a:r>
              <a:rPr lang="en-GB" baseline="0" dirty="0"/>
              <a:t> patterns reported by Goldin et al 2014 in USA</a:t>
            </a:r>
            <a:endParaRPr lang="en-GB" dirty="0"/>
          </a:p>
        </p:txBody>
      </p:sp>
      <p:sp>
        <p:nvSpPr>
          <p:cNvPr id="4" name="Slide Number Placeholder 3"/>
          <p:cNvSpPr>
            <a:spLocks noGrp="1"/>
          </p:cNvSpPr>
          <p:nvPr>
            <p:ph type="sldNum" sz="quarter" idx="10"/>
          </p:nvPr>
        </p:nvSpPr>
        <p:spPr/>
        <p:txBody>
          <a:bodyPr/>
          <a:lstStyle/>
          <a:p>
            <a:fld id="{04B0F78A-0270-41D1-B4B9-D6262EC7F715}" type="slidenum">
              <a:rPr lang="en-GB" altLang="en-US" smtClean="0"/>
              <a:pPr/>
              <a:t>3</a:t>
            </a:fld>
            <a:endParaRPr lang="en-GB" altLang="en-US"/>
          </a:p>
        </p:txBody>
      </p:sp>
    </p:spTree>
    <p:extLst>
      <p:ext uri="{BB962C8B-B14F-4D97-AF65-F5344CB8AC3E}">
        <p14:creationId xmlns:p14="http://schemas.microsoft.com/office/powerpoint/2010/main" val="1240776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Similar</a:t>
            </a:r>
            <a:r>
              <a:rPr lang="en-GB" baseline="0" dirty="0"/>
              <a:t> patterns reported by Goldin et al 2014 in USA</a:t>
            </a:r>
            <a:endParaRPr lang="en-GB" dirty="0"/>
          </a:p>
        </p:txBody>
      </p:sp>
      <p:sp>
        <p:nvSpPr>
          <p:cNvPr id="4" name="Slide Number Placeholder 3"/>
          <p:cNvSpPr>
            <a:spLocks noGrp="1"/>
          </p:cNvSpPr>
          <p:nvPr>
            <p:ph type="sldNum" sz="quarter" idx="10"/>
          </p:nvPr>
        </p:nvSpPr>
        <p:spPr/>
        <p:txBody>
          <a:bodyPr/>
          <a:lstStyle/>
          <a:p>
            <a:fld id="{04B0F78A-0270-41D1-B4B9-D6262EC7F715}" type="slidenum">
              <a:rPr lang="en-GB" altLang="en-US" smtClean="0"/>
              <a:pPr/>
              <a:t>4</a:t>
            </a:fld>
            <a:endParaRPr lang="en-GB" altLang="en-US"/>
          </a:p>
        </p:txBody>
      </p:sp>
    </p:spTree>
    <p:extLst>
      <p:ext uri="{BB962C8B-B14F-4D97-AF65-F5344CB8AC3E}">
        <p14:creationId xmlns:p14="http://schemas.microsoft.com/office/powerpoint/2010/main" val="622304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1C59B17D-61C7-D24A-8141-8D86A12CD57E}" type="slidenum">
              <a:rPr lang="en-GB" altLang="en-US" smtClean="0"/>
              <a:pPr>
                <a:defRPr/>
              </a:pPr>
              <a:t>5</a:t>
            </a:fld>
            <a:endParaRPr lang="en-GB" altLang="en-US"/>
          </a:p>
        </p:txBody>
      </p:sp>
    </p:spTree>
    <p:extLst>
      <p:ext uri="{BB962C8B-B14F-4D97-AF65-F5344CB8AC3E}">
        <p14:creationId xmlns:p14="http://schemas.microsoft.com/office/powerpoint/2010/main" val="31797472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dirty="0"/>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848F1A9-DEA5-0D46-BA0D-4DA311001EA2}" type="slidenum">
              <a:rPr lang="en-GB" altLang="en-US"/>
              <a:pPr/>
              <a:t>6</a:t>
            </a:fld>
            <a:endParaRPr lang="en-GB" altLang="en-US"/>
          </a:p>
        </p:txBody>
      </p:sp>
    </p:spTree>
    <p:extLst>
      <p:ext uri="{BB962C8B-B14F-4D97-AF65-F5344CB8AC3E}">
        <p14:creationId xmlns:p14="http://schemas.microsoft.com/office/powerpoint/2010/main" val="3084529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F322C14-CF7F-43E2-9DE8-18BBE4A7619F}" type="slidenum">
              <a:rPr lang="en-US" smtClean="0"/>
              <a:t>7</a:t>
            </a:fld>
            <a:endParaRPr lang="en-US"/>
          </a:p>
        </p:txBody>
      </p:sp>
    </p:spTree>
    <p:extLst>
      <p:ext uri="{BB962C8B-B14F-4D97-AF65-F5344CB8AC3E}">
        <p14:creationId xmlns:p14="http://schemas.microsoft.com/office/powerpoint/2010/main" val="27370051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F322C14-CF7F-43E2-9DE8-18BBE4A7619F}" type="slidenum">
              <a:rPr lang="en-US" smtClean="0"/>
              <a:t>8</a:t>
            </a:fld>
            <a:endParaRPr lang="en-US"/>
          </a:p>
        </p:txBody>
      </p:sp>
    </p:spTree>
    <p:extLst>
      <p:ext uri="{BB962C8B-B14F-4D97-AF65-F5344CB8AC3E}">
        <p14:creationId xmlns:p14="http://schemas.microsoft.com/office/powerpoint/2010/main" val="3969657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a:lstStyle/>
          <a:p>
            <a:r>
              <a:rPr lang="en-GB" altLang="en-US" dirty="0"/>
              <a:t>Different treatment of interaction in other decompositions</a:t>
            </a:r>
          </a:p>
          <a:p>
            <a:r>
              <a:rPr lang="en-GB" altLang="en-US" dirty="0"/>
              <a:t>Not showing estimates of selection bias – pay gap is understated for some younger samples. Selection bias cannot be estimated if job characteristics are included.</a:t>
            </a:r>
            <a:endParaRPr lang="en-US" altLang="en-US" dirty="0"/>
          </a:p>
        </p:txBody>
      </p:sp>
      <p:sp>
        <p:nvSpPr>
          <p:cNvPr id="19460" name="Slide Number Placeholder 3"/>
          <p:cNvSpPr>
            <a:spLocks noGrp="1"/>
          </p:cNvSpPr>
          <p:nvPr>
            <p:ph type="sldNum" sz="quarter" idx="5"/>
          </p:nvPr>
        </p:nvSpPr>
        <p:spPr bwMode="auto">
          <a:noFill/>
          <a:ln>
            <a:miter lim="800000"/>
            <a:headEnd/>
            <a:tailEnd/>
          </a:ln>
        </p:spPr>
        <p:txBody>
          <a:bodyPr/>
          <a:lstStyle/>
          <a:p>
            <a:fld id="{0C7BEF99-9DAD-4582-A40B-F90D767D8DA4}" type="slidenum">
              <a:rPr lang="en-GB" altLang="en-US"/>
              <a:pPr/>
              <a:t>9</a:t>
            </a:fld>
            <a:endParaRPr lang="en-GB" altLang="en-US"/>
          </a:p>
        </p:txBody>
      </p:sp>
    </p:spTree>
    <p:extLst>
      <p:ext uri="{BB962C8B-B14F-4D97-AF65-F5344CB8AC3E}">
        <p14:creationId xmlns:p14="http://schemas.microsoft.com/office/powerpoint/2010/main" val="125994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6C5E6-8DB2-43F9-AE03-E4C39BCF7F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337817-5B02-478D-A166-A6BB0B17E0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AC847E-7403-4E82-A8DD-39B6A732C93B}"/>
              </a:ext>
            </a:extLst>
          </p:cNvPr>
          <p:cNvSpPr>
            <a:spLocks noGrp="1"/>
          </p:cNvSpPr>
          <p:nvPr>
            <p:ph type="dt" sz="half" idx="10"/>
          </p:nvPr>
        </p:nvSpPr>
        <p:spPr/>
        <p:txBody>
          <a:bodyPr/>
          <a:lstStyle/>
          <a:p>
            <a:fld id="{E0C80301-CEC1-4B1D-BD5B-68F09D9CC84F}" type="datetimeFigureOut">
              <a:rPr lang="en-US" smtClean="0"/>
              <a:t>6/20/2023</a:t>
            </a:fld>
            <a:endParaRPr lang="en-US"/>
          </a:p>
        </p:txBody>
      </p:sp>
      <p:sp>
        <p:nvSpPr>
          <p:cNvPr id="5" name="Footer Placeholder 4">
            <a:extLst>
              <a:ext uri="{FF2B5EF4-FFF2-40B4-BE49-F238E27FC236}">
                <a16:creationId xmlns:a16="http://schemas.microsoft.com/office/drawing/2014/main" id="{134B6588-A548-402E-9D28-423445799D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CDE1DD-3A51-41C0-91AC-FC8FB36D9639}"/>
              </a:ext>
            </a:extLst>
          </p:cNvPr>
          <p:cNvSpPr>
            <a:spLocks noGrp="1"/>
          </p:cNvSpPr>
          <p:nvPr>
            <p:ph type="sldNum" sz="quarter" idx="12"/>
          </p:nvPr>
        </p:nvSpPr>
        <p:spPr/>
        <p:txBody>
          <a:bodyPr/>
          <a:lstStyle/>
          <a:p>
            <a:fld id="{D6D4422B-B9F6-47C6-BFC6-6118337CA642}" type="slidenum">
              <a:rPr lang="en-US" smtClean="0"/>
              <a:t>‹#›</a:t>
            </a:fld>
            <a:endParaRPr lang="en-US"/>
          </a:p>
        </p:txBody>
      </p:sp>
    </p:spTree>
    <p:extLst>
      <p:ext uri="{BB962C8B-B14F-4D97-AF65-F5344CB8AC3E}">
        <p14:creationId xmlns:p14="http://schemas.microsoft.com/office/powerpoint/2010/main" val="1156924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2269-7BC9-47C9-A422-5516BB4F36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C2D773B-5053-4861-B1D7-AF26EA6A38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6EFF91-862D-4FA9-BF4F-C96D78F808C8}"/>
              </a:ext>
            </a:extLst>
          </p:cNvPr>
          <p:cNvSpPr>
            <a:spLocks noGrp="1"/>
          </p:cNvSpPr>
          <p:nvPr>
            <p:ph type="dt" sz="half" idx="10"/>
          </p:nvPr>
        </p:nvSpPr>
        <p:spPr/>
        <p:txBody>
          <a:bodyPr/>
          <a:lstStyle/>
          <a:p>
            <a:fld id="{E0C80301-CEC1-4B1D-BD5B-68F09D9CC84F}" type="datetimeFigureOut">
              <a:rPr lang="en-US" smtClean="0"/>
              <a:t>6/20/2023</a:t>
            </a:fld>
            <a:endParaRPr lang="en-US"/>
          </a:p>
        </p:txBody>
      </p:sp>
      <p:sp>
        <p:nvSpPr>
          <p:cNvPr id="5" name="Footer Placeholder 4">
            <a:extLst>
              <a:ext uri="{FF2B5EF4-FFF2-40B4-BE49-F238E27FC236}">
                <a16:creationId xmlns:a16="http://schemas.microsoft.com/office/drawing/2014/main" id="{6B4A6D2D-414F-40FE-9B0D-8FAF6423A3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414133-2BBF-4BC1-9AE1-262922AB1B7A}"/>
              </a:ext>
            </a:extLst>
          </p:cNvPr>
          <p:cNvSpPr>
            <a:spLocks noGrp="1"/>
          </p:cNvSpPr>
          <p:nvPr>
            <p:ph type="sldNum" sz="quarter" idx="12"/>
          </p:nvPr>
        </p:nvSpPr>
        <p:spPr/>
        <p:txBody>
          <a:bodyPr/>
          <a:lstStyle/>
          <a:p>
            <a:fld id="{D6D4422B-B9F6-47C6-BFC6-6118337CA642}" type="slidenum">
              <a:rPr lang="en-US" smtClean="0"/>
              <a:t>‹#›</a:t>
            </a:fld>
            <a:endParaRPr lang="en-US"/>
          </a:p>
        </p:txBody>
      </p:sp>
    </p:spTree>
    <p:extLst>
      <p:ext uri="{BB962C8B-B14F-4D97-AF65-F5344CB8AC3E}">
        <p14:creationId xmlns:p14="http://schemas.microsoft.com/office/powerpoint/2010/main" val="326605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F24C46-E9FE-4375-8062-494D738BF86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7AE0AE0-2FBF-4187-863A-71C3A774EE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F13FF1-E9F2-446E-9CEA-619E9A08CBB8}"/>
              </a:ext>
            </a:extLst>
          </p:cNvPr>
          <p:cNvSpPr>
            <a:spLocks noGrp="1"/>
          </p:cNvSpPr>
          <p:nvPr>
            <p:ph type="dt" sz="half" idx="10"/>
          </p:nvPr>
        </p:nvSpPr>
        <p:spPr/>
        <p:txBody>
          <a:bodyPr/>
          <a:lstStyle/>
          <a:p>
            <a:fld id="{E0C80301-CEC1-4B1D-BD5B-68F09D9CC84F}" type="datetimeFigureOut">
              <a:rPr lang="en-US" smtClean="0"/>
              <a:t>6/20/2023</a:t>
            </a:fld>
            <a:endParaRPr lang="en-US"/>
          </a:p>
        </p:txBody>
      </p:sp>
      <p:sp>
        <p:nvSpPr>
          <p:cNvPr id="5" name="Footer Placeholder 4">
            <a:extLst>
              <a:ext uri="{FF2B5EF4-FFF2-40B4-BE49-F238E27FC236}">
                <a16:creationId xmlns:a16="http://schemas.microsoft.com/office/drawing/2014/main" id="{1D1CA6D7-7346-4211-A36A-C091AFB597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B17B33-28D4-4397-B26D-4D79DB691869}"/>
              </a:ext>
            </a:extLst>
          </p:cNvPr>
          <p:cNvSpPr>
            <a:spLocks noGrp="1"/>
          </p:cNvSpPr>
          <p:nvPr>
            <p:ph type="sldNum" sz="quarter" idx="12"/>
          </p:nvPr>
        </p:nvSpPr>
        <p:spPr/>
        <p:txBody>
          <a:bodyPr/>
          <a:lstStyle/>
          <a:p>
            <a:fld id="{D6D4422B-B9F6-47C6-BFC6-6118337CA642}" type="slidenum">
              <a:rPr lang="en-US" smtClean="0"/>
              <a:t>‹#›</a:t>
            </a:fld>
            <a:endParaRPr lang="en-US"/>
          </a:p>
        </p:txBody>
      </p:sp>
    </p:spTree>
    <p:extLst>
      <p:ext uri="{BB962C8B-B14F-4D97-AF65-F5344CB8AC3E}">
        <p14:creationId xmlns:p14="http://schemas.microsoft.com/office/powerpoint/2010/main" val="3340062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E1B36-967B-4C0D-9252-E6FCB06BA1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2053DD-F36F-48A9-9328-4AC9AC5C4D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2FA7BF-7FC1-46BB-8A56-937209DD4100}"/>
              </a:ext>
            </a:extLst>
          </p:cNvPr>
          <p:cNvSpPr>
            <a:spLocks noGrp="1"/>
          </p:cNvSpPr>
          <p:nvPr>
            <p:ph type="dt" sz="half" idx="10"/>
          </p:nvPr>
        </p:nvSpPr>
        <p:spPr/>
        <p:txBody>
          <a:bodyPr/>
          <a:lstStyle/>
          <a:p>
            <a:fld id="{E0C80301-CEC1-4B1D-BD5B-68F09D9CC84F}" type="datetimeFigureOut">
              <a:rPr lang="en-US" smtClean="0"/>
              <a:t>6/20/2023</a:t>
            </a:fld>
            <a:endParaRPr lang="en-US"/>
          </a:p>
        </p:txBody>
      </p:sp>
      <p:sp>
        <p:nvSpPr>
          <p:cNvPr id="5" name="Footer Placeholder 4">
            <a:extLst>
              <a:ext uri="{FF2B5EF4-FFF2-40B4-BE49-F238E27FC236}">
                <a16:creationId xmlns:a16="http://schemas.microsoft.com/office/drawing/2014/main" id="{465AE82C-06C4-49E5-9AAD-1CB8E6888F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330791-F7B9-465D-901E-8B32EA69079C}"/>
              </a:ext>
            </a:extLst>
          </p:cNvPr>
          <p:cNvSpPr>
            <a:spLocks noGrp="1"/>
          </p:cNvSpPr>
          <p:nvPr>
            <p:ph type="sldNum" sz="quarter" idx="12"/>
          </p:nvPr>
        </p:nvSpPr>
        <p:spPr/>
        <p:txBody>
          <a:bodyPr/>
          <a:lstStyle/>
          <a:p>
            <a:fld id="{D6D4422B-B9F6-47C6-BFC6-6118337CA642}" type="slidenum">
              <a:rPr lang="en-US" smtClean="0"/>
              <a:t>‹#›</a:t>
            </a:fld>
            <a:endParaRPr lang="en-US"/>
          </a:p>
        </p:txBody>
      </p:sp>
    </p:spTree>
    <p:extLst>
      <p:ext uri="{BB962C8B-B14F-4D97-AF65-F5344CB8AC3E}">
        <p14:creationId xmlns:p14="http://schemas.microsoft.com/office/powerpoint/2010/main" val="1712730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6E46E-2513-49F2-8E13-3976759651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66434C-3AFE-4B63-831C-241E868B21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A4C9CB-EE08-4876-B7E6-B9914F3B7932}"/>
              </a:ext>
            </a:extLst>
          </p:cNvPr>
          <p:cNvSpPr>
            <a:spLocks noGrp="1"/>
          </p:cNvSpPr>
          <p:nvPr>
            <p:ph type="dt" sz="half" idx="10"/>
          </p:nvPr>
        </p:nvSpPr>
        <p:spPr/>
        <p:txBody>
          <a:bodyPr/>
          <a:lstStyle/>
          <a:p>
            <a:fld id="{E0C80301-CEC1-4B1D-BD5B-68F09D9CC84F}" type="datetimeFigureOut">
              <a:rPr lang="en-US" smtClean="0"/>
              <a:t>6/20/2023</a:t>
            </a:fld>
            <a:endParaRPr lang="en-US"/>
          </a:p>
        </p:txBody>
      </p:sp>
      <p:sp>
        <p:nvSpPr>
          <p:cNvPr id="5" name="Footer Placeholder 4">
            <a:extLst>
              <a:ext uri="{FF2B5EF4-FFF2-40B4-BE49-F238E27FC236}">
                <a16:creationId xmlns:a16="http://schemas.microsoft.com/office/drawing/2014/main" id="{AD243D38-4F34-47E7-A9CE-183364A34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247B02-234E-427F-82DE-4F21B1A43831}"/>
              </a:ext>
            </a:extLst>
          </p:cNvPr>
          <p:cNvSpPr>
            <a:spLocks noGrp="1"/>
          </p:cNvSpPr>
          <p:nvPr>
            <p:ph type="sldNum" sz="quarter" idx="12"/>
          </p:nvPr>
        </p:nvSpPr>
        <p:spPr/>
        <p:txBody>
          <a:bodyPr/>
          <a:lstStyle/>
          <a:p>
            <a:fld id="{D6D4422B-B9F6-47C6-BFC6-6118337CA642}" type="slidenum">
              <a:rPr lang="en-US" smtClean="0"/>
              <a:t>‹#›</a:t>
            </a:fld>
            <a:endParaRPr lang="en-US"/>
          </a:p>
        </p:txBody>
      </p:sp>
    </p:spTree>
    <p:extLst>
      <p:ext uri="{BB962C8B-B14F-4D97-AF65-F5344CB8AC3E}">
        <p14:creationId xmlns:p14="http://schemas.microsoft.com/office/powerpoint/2010/main" val="2227121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C12B3-EC49-4BFE-9519-8348C81C82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F42AA8-71AC-459D-B14D-57E8F41C1D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05E271-F69D-42F5-AC57-FA7A7EDF0F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2E86FA-1F17-465A-875B-E72EB05CE2D5}"/>
              </a:ext>
            </a:extLst>
          </p:cNvPr>
          <p:cNvSpPr>
            <a:spLocks noGrp="1"/>
          </p:cNvSpPr>
          <p:nvPr>
            <p:ph type="dt" sz="half" idx="10"/>
          </p:nvPr>
        </p:nvSpPr>
        <p:spPr/>
        <p:txBody>
          <a:bodyPr/>
          <a:lstStyle/>
          <a:p>
            <a:fld id="{E0C80301-CEC1-4B1D-BD5B-68F09D9CC84F}" type="datetimeFigureOut">
              <a:rPr lang="en-US" smtClean="0"/>
              <a:t>6/20/2023</a:t>
            </a:fld>
            <a:endParaRPr lang="en-US"/>
          </a:p>
        </p:txBody>
      </p:sp>
      <p:sp>
        <p:nvSpPr>
          <p:cNvPr id="6" name="Footer Placeholder 5">
            <a:extLst>
              <a:ext uri="{FF2B5EF4-FFF2-40B4-BE49-F238E27FC236}">
                <a16:creationId xmlns:a16="http://schemas.microsoft.com/office/drawing/2014/main" id="{13D77A51-A20A-40F2-92C5-8583B73C2D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2779BB-2AEB-400E-93F7-0E1952019926}"/>
              </a:ext>
            </a:extLst>
          </p:cNvPr>
          <p:cNvSpPr>
            <a:spLocks noGrp="1"/>
          </p:cNvSpPr>
          <p:nvPr>
            <p:ph type="sldNum" sz="quarter" idx="12"/>
          </p:nvPr>
        </p:nvSpPr>
        <p:spPr/>
        <p:txBody>
          <a:bodyPr/>
          <a:lstStyle/>
          <a:p>
            <a:fld id="{D6D4422B-B9F6-47C6-BFC6-6118337CA642}" type="slidenum">
              <a:rPr lang="en-US" smtClean="0"/>
              <a:t>‹#›</a:t>
            </a:fld>
            <a:endParaRPr lang="en-US"/>
          </a:p>
        </p:txBody>
      </p:sp>
    </p:spTree>
    <p:extLst>
      <p:ext uri="{BB962C8B-B14F-4D97-AF65-F5344CB8AC3E}">
        <p14:creationId xmlns:p14="http://schemas.microsoft.com/office/powerpoint/2010/main" val="69018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20381-8EB4-4D2A-B4CE-7B43642CD4B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1BD09EC-2CAA-4DCA-B30D-3B0AFE956E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3846DB-1DC3-4F55-AF54-30F2473464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E153F6-31E6-4301-9377-B2F147C6B9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9571A2-739F-4E9C-A440-FD6FCD931DD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FFF662-420E-4A09-B131-56D90FB13C01}"/>
              </a:ext>
            </a:extLst>
          </p:cNvPr>
          <p:cNvSpPr>
            <a:spLocks noGrp="1"/>
          </p:cNvSpPr>
          <p:nvPr>
            <p:ph type="dt" sz="half" idx="10"/>
          </p:nvPr>
        </p:nvSpPr>
        <p:spPr/>
        <p:txBody>
          <a:bodyPr/>
          <a:lstStyle/>
          <a:p>
            <a:fld id="{E0C80301-CEC1-4B1D-BD5B-68F09D9CC84F}" type="datetimeFigureOut">
              <a:rPr lang="en-US" smtClean="0"/>
              <a:t>6/20/2023</a:t>
            </a:fld>
            <a:endParaRPr lang="en-US"/>
          </a:p>
        </p:txBody>
      </p:sp>
      <p:sp>
        <p:nvSpPr>
          <p:cNvPr id="8" name="Footer Placeholder 7">
            <a:extLst>
              <a:ext uri="{FF2B5EF4-FFF2-40B4-BE49-F238E27FC236}">
                <a16:creationId xmlns:a16="http://schemas.microsoft.com/office/drawing/2014/main" id="{10C290E7-AEE7-48DB-8B2A-80ED69C0FD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EC7C1F0-B068-467B-BBCD-3FFDE17FEEFD}"/>
              </a:ext>
            </a:extLst>
          </p:cNvPr>
          <p:cNvSpPr>
            <a:spLocks noGrp="1"/>
          </p:cNvSpPr>
          <p:nvPr>
            <p:ph type="sldNum" sz="quarter" idx="12"/>
          </p:nvPr>
        </p:nvSpPr>
        <p:spPr/>
        <p:txBody>
          <a:bodyPr/>
          <a:lstStyle/>
          <a:p>
            <a:fld id="{D6D4422B-B9F6-47C6-BFC6-6118337CA642}" type="slidenum">
              <a:rPr lang="en-US" smtClean="0"/>
              <a:t>‹#›</a:t>
            </a:fld>
            <a:endParaRPr lang="en-US"/>
          </a:p>
        </p:txBody>
      </p:sp>
    </p:spTree>
    <p:extLst>
      <p:ext uri="{BB962C8B-B14F-4D97-AF65-F5344CB8AC3E}">
        <p14:creationId xmlns:p14="http://schemas.microsoft.com/office/powerpoint/2010/main" val="1300673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EEC89-18AE-4AFD-B8D4-9D3BB525731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131E8A-A141-4246-922A-33DD053207BF}"/>
              </a:ext>
            </a:extLst>
          </p:cNvPr>
          <p:cNvSpPr>
            <a:spLocks noGrp="1"/>
          </p:cNvSpPr>
          <p:nvPr>
            <p:ph type="dt" sz="half" idx="10"/>
          </p:nvPr>
        </p:nvSpPr>
        <p:spPr/>
        <p:txBody>
          <a:bodyPr/>
          <a:lstStyle/>
          <a:p>
            <a:fld id="{E0C80301-CEC1-4B1D-BD5B-68F09D9CC84F}" type="datetimeFigureOut">
              <a:rPr lang="en-US" smtClean="0"/>
              <a:t>6/20/2023</a:t>
            </a:fld>
            <a:endParaRPr lang="en-US"/>
          </a:p>
        </p:txBody>
      </p:sp>
      <p:sp>
        <p:nvSpPr>
          <p:cNvPr id="4" name="Footer Placeholder 3">
            <a:extLst>
              <a:ext uri="{FF2B5EF4-FFF2-40B4-BE49-F238E27FC236}">
                <a16:creationId xmlns:a16="http://schemas.microsoft.com/office/drawing/2014/main" id="{E8BEF77D-8FEF-4D30-9805-DAA0A49EC82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012E09C-6ABF-4C01-967F-C489D7A6D66C}"/>
              </a:ext>
            </a:extLst>
          </p:cNvPr>
          <p:cNvSpPr>
            <a:spLocks noGrp="1"/>
          </p:cNvSpPr>
          <p:nvPr>
            <p:ph type="sldNum" sz="quarter" idx="12"/>
          </p:nvPr>
        </p:nvSpPr>
        <p:spPr/>
        <p:txBody>
          <a:bodyPr/>
          <a:lstStyle/>
          <a:p>
            <a:fld id="{D6D4422B-B9F6-47C6-BFC6-6118337CA642}" type="slidenum">
              <a:rPr lang="en-US" smtClean="0"/>
              <a:t>‹#›</a:t>
            </a:fld>
            <a:endParaRPr lang="en-US"/>
          </a:p>
        </p:txBody>
      </p:sp>
    </p:spTree>
    <p:extLst>
      <p:ext uri="{BB962C8B-B14F-4D97-AF65-F5344CB8AC3E}">
        <p14:creationId xmlns:p14="http://schemas.microsoft.com/office/powerpoint/2010/main" val="3622063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601635-53D7-4E7B-9164-BEDF5FAF29FD}"/>
              </a:ext>
            </a:extLst>
          </p:cNvPr>
          <p:cNvSpPr>
            <a:spLocks noGrp="1"/>
          </p:cNvSpPr>
          <p:nvPr>
            <p:ph type="dt" sz="half" idx="10"/>
          </p:nvPr>
        </p:nvSpPr>
        <p:spPr/>
        <p:txBody>
          <a:bodyPr/>
          <a:lstStyle/>
          <a:p>
            <a:fld id="{E0C80301-CEC1-4B1D-BD5B-68F09D9CC84F}" type="datetimeFigureOut">
              <a:rPr lang="en-US" smtClean="0"/>
              <a:t>6/20/2023</a:t>
            </a:fld>
            <a:endParaRPr lang="en-US"/>
          </a:p>
        </p:txBody>
      </p:sp>
      <p:sp>
        <p:nvSpPr>
          <p:cNvPr id="3" name="Footer Placeholder 2">
            <a:extLst>
              <a:ext uri="{FF2B5EF4-FFF2-40B4-BE49-F238E27FC236}">
                <a16:creationId xmlns:a16="http://schemas.microsoft.com/office/drawing/2014/main" id="{D0A13F77-E019-4F72-892C-936EF0229D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7F4BAE-EE3E-44FE-BD5F-3E86328908C3}"/>
              </a:ext>
            </a:extLst>
          </p:cNvPr>
          <p:cNvSpPr>
            <a:spLocks noGrp="1"/>
          </p:cNvSpPr>
          <p:nvPr>
            <p:ph type="sldNum" sz="quarter" idx="12"/>
          </p:nvPr>
        </p:nvSpPr>
        <p:spPr/>
        <p:txBody>
          <a:bodyPr/>
          <a:lstStyle/>
          <a:p>
            <a:fld id="{D6D4422B-B9F6-47C6-BFC6-6118337CA642}" type="slidenum">
              <a:rPr lang="en-US" smtClean="0"/>
              <a:t>‹#›</a:t>
            </a:fld>
            <a:endParaRPr lang="en-US"/>
          </a:p>
        </p:txBody>
      </p:sp>
    </p:spTree>
    <p:extLst>
      <p:ext uri="{BB962C8B-B14F-4D97-AF65-F5344CB8AC3E}">
        <p14:creationId xmlns:p14="http://schemas.microsoft.com/office/powerpoint/2010/main" val="2836611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CAA40-869E-46CC-85BB-581453413C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D67524-D9E5-4E27-89FE-BC8036FA92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184629-0001-42A4-8A1B-96900600E5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82A1BD-4F41-4C0F-822D-45257EEB6403}"/>
              </a:ext>
            </a:extLst>
          </p:cNvPr>
          <p:cNvSpPr>
            <a:spLocks noGrp="1"/>
          </p:cNvSpPr>
          <p:nvPr>
            <p:ph type="dt" sz="half" idx="10"/>
          </p:nvPr>
        </p:nvSpPr>
        <p:spPr/>
        <p:txBody>
          <a:bodyPr/>
          <a:lstStyle/>
          <a:p>
            <a:fld id="{E0C80301-CEC1-4B1D-BD5B-68F09D9CC84F}" type="datetimeFigureOut">
              <a:rPr lang="en-US" smtClean="0"/>
              <a:t>6/20/2023</a:t>
            </a:fld>
            <a:endParaRPr lang="en-US"/>
          </a:p>
        </p:txBody>
      </p:sp>
      <p:sp>
        <p:nvSpPr>
          <p:cNvPr id="6" name="Footer Placeholder 5">
            <a:extLst>
              <a:ext uri="{FF2B5EF4-FFF2-40B4-BE49-F238E27FC236}">
                <a16:creationId xmlns:a16="http://schemas.microsoft.com/office/drawing/2014/main" id="{D356CAA2-8DDC-4F29-8BF8-CF9D315B20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75A03B-C33B-4B90-B9C4-F4311F5E412C}"/>
              </a:ext>
            </a:extLst>
          </p:cNvPr>
          <p:cNvSpPr>
            <a:spLocks noGrp="1"/>
          </p:cNvSpPr>
          <p:nvPr>
            <p:ph type="sldNum" sz="quarter" idx="12"/>
          </p:nvPr>
        </p:nvSpPr>
        <p:spPr/>
        <p:txBody>
          <a:bodyPr/>
          <a:lstStyle/>
          <a:p>
            <a:fld id="{D6D4422B-B9F6-47C6-BFC6-6118337CA642}" type="slidenum">
              <a:rPr lang="en-US" smtClean="0"/>
              <a:t>‹#›</a:t>
            </a:fld>
            <a:endParaRPr lang="en-US"/>
          </a:p>
        </p:txBody>
      </p:sp>
    </p:spTree>
    <p:extLst>
      <p:ext uri="{BB962C8B-B14F-4D97-AF65-F5344CB8AC3E}">
        <p14:creationId xmlns:p14="http://schemas.microsoft.com/office/powerpoint/2010/main" val="1438519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6CABD-1B57-47F0-AC2D-847A51A85C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475FDB-002F-4CD2-86CB-FC69651693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2936D64-D373-4B53-B3A9-255B65ED3A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98476A-CF34-496E-8E80-AD5F709704D3}"/>
              </a:ext>
            </a:extLst>
          </p:cNvPr>
          <p:cNvSpPr>
            <a:spLocks noGrp="1"/>
          </p:cNvSpPr>
          <p:nvPr>
            <p:ph type="dt" sz="half" idx="10"/>
          </p:nvPr>
        </p:nvSpPr>
        <p:spPr/>
        <p:txBody>
          <a:bodyPr/>
          <a:lstStyle/>
          <a:p>
            <a:fld id="{E0C80301-CEC1-4B1D-BD5B-68F09D9CC84F}" type="datetimeFigureOut">
              <a:rPr lang="en-US" smtClean="0"/>
              <a:t>6/20/2023</a:t>
            </a:fld>
            <a:endParaRPr lang="en-US"/>
          </a:p>
        </p:txBody>
      </p:sp>
      <p:sp>
        <p:nvSpPr>
          <p:cNvPr id="6" name="Footer Placeholder 5">
            <a:extLst>
              <a:ext uri="{FF2B5EF4-FFF2-40B4-BE49-F238E27FC236}">
                <a16:creationId xmlns:a16="http://schemas.microsoft.com/office/drawing/2014/main" id="{AF1F3E0F-730D-4B27-923F-2501629F79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FA79CE-EB90-4DEC-89A9-05BAC51C7856}"/>
              </a:ext>
            </a:extLst>
          </p:cNvPr>
          <p:cNvSpPr>
            <a:spLocks noGrp="1"/>
          </p:cNvSpPr>
          <p:nvPr>
            <p:ph type="sldNum" sz="quarter" idx="12"/>
          </p:nvPr>
        </p:nvSpPr>
        <p:spPr/>
        <p:txBody>
          <a:bodyPr/>
          <a:lstStyle/>
          <a:p>
            <a:fld id="{D6D4422B-B9F6-47C6-BFC6-6118337CA642}" type="slidenum">
              <a:rPr lang="en-US" smtClean="0"/>
              <a:t>‹#›</a:t>
            </a:fld>
            <a:endParaRPr lang="en-US"/>
          </a:p>
        </p:txBody>
      </p:sp>
    </p:spTree>
    <p:extLst>
      <p:ext uri="{BB962C8B-B14F-4D97-AF65-F5344CB8AC3E}">
        <p14:creationId xmlns:p14="http://schemas.microsoft.com/office/powerpoint/2010/main" val="2333771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6A570B-D49D-4E52-A2FA-EBFEDA754E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1B0BD9-E41E-4C6F-A5A5-DAA771EFEC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70FC68-967C-4EBB-91D4-1F19A434F6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C80301-CEC1-4B1D-BD5B-68F09D9CC84F}" type="datetimeFigureOut">
              <a:rPr lang="en-US" smtClean="0"/>
              <a:t>6/20/2023</a:t>
            </a:fld>
            <a:endParaRPr lang="en-US"/>
          </a:p>
        </p:txBody>
      </p:sp>
      <p:sp>
        <p:nvSpPr>
          <p:cNvPr id="5" name="Footer Placeholder 4">
            <a:extLst>
              <a:ext uri="{FF2B5EF4-FFF2-40B4-BE49-F238E27FC236}">
                <a16:creationId xmlns:a16="http://schemas.microsoft.com/office/drawing/2014/main" id="{2D9E822D-EEA3-490F-84B8-B984A0FE10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EB406CA-50C5-4C9B-91EE-6619FDB5D8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4422B-B9F6-47C6-BFC6-6118337CA642}" type="slidenum">
              <a:rPr lang="en-US" smtClean="0"/>
              <a:t>‹#›</a:t>
            </a:fld>
            <a:endParaRPr lang="en-US"/>
          </a:p>
        </p:txBody>
      </p:sp>
    </p:spTree>
    <p:extLst>
      <p:ext uri="{BB962C8B-B14F-4D97-AF65-F5344CB8AC3E}">
        <p14:creationId xmlns:p14="http://schemas.microsoft.com/office/powerpoint/2010/main" val="18219043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14D63-2975-4B9F-B70A-BFDB07A954DF}"/>
              </a:ext>
            </a:extLst>
          </p:cNvPr>
          <p:cNvSpPr>
            <a:spLocks noGrp="1"/>
          </p:cNvSpPr>
          <p:nvPr>
            <p:ph type="ctrTitle"/>
          </p:nvPr>
        </p:nvSpPr>
        <p:spPr/>
        <p:txBody>
          <a:bodyPr>
            <a:normAutofit/>
          </a:bodyPr>
          <a:lstStyle/>
          <a:p>
            <a:r>
              <a:rPr lang="en-GB" dirty="0"/>
              <a:t>The Gender Wage Gap at 42</a:t>
            </a:r>
            <a:br>
              <a:rPr lang="en-GB" dirty="0"/>
            </a:br>
            <a:r>
              <a:rPr lang="en-GB" sz="4900" dirty="0"/>
              <a:t>Evidence from two British Birth Cohort Studies</a:t>
            </a:r>
            <a:endParaRPr lang="en-US" sz="4900" dirty="0"/>
          </a:p>
        </p:txBody>
      </p:sp>
      <p:sp>
        <p:nvSpPr>
          <p:cNvPr id="3" name="Subtitle 2">
            <a:extLst>
              <a:ext uri="{FF2B5EF4-FFF2-40B4-BE49-F238E27FC236}">
                <a16:creationId xmlns:a16="http://schemas.microsoft.com/office/drawing/2014/main" id="{29B0F887-A053-4E72-983D-EBC54FBF40F7}"/>
              </a:ext>
            </a:extLst>
          </p:cNvPr>
          <p:cNvSpPr>
            <a:spLocks noGrp="1"/>
          </p:cNvSpPr>
          <p:nvPr>
            <p:ph type="subTitle" idx="1"/>
          </p:nvPr>
        </p:nvSpPr>
        <p:spPr/>
        <p:txBody>
          <a:bodyPr>
            <a:normAutofit fontScale="25000" lnSpcReduction="20000"/>
          </a:bodyPr>
          <a:lstStyle/>
          <a:p>
            <a:r>
              <a:rPr lang="en-GB" sz="9800" b="1" dirty="0">
                <a:solidFill>
                  <a:schemeClr val="tx2"/>
                </a:solidFill>
              </a:rPr>
              <a:t>David Wilkinson, Alex Bryson, Francesca </a:t>
            </a:r>
            <a:r>
              <a:rPr lang="en-GB" sz="9800" b="1" dirty="0" err="1">
                <a:solidFill>
                  <a:schemeClr val="tx2"/>
                </a:solidFill>
              </a:rPr>
              <a:t>Foliano</a:t>
            </a:r>
            <a:r>
              <a:rPr lang="en-GB" sz="9800" b="1" dirty="0">
                <a:solidFill>
                  <a:schemeClr val="tx2"/>
                </a:solidFill>
              </a:rPr>
              <a:t>, Heather Joshi, </a:t>
            </a:r>
            <a:r>
              <a:rPr lang="en-GB" sz="9800" b="1" dirty="0" err="1">
                <a:solidFill>
                  <a:schemeClr val="tx2"/>
                </a:solidFill>
              </a:rPr>
              <a:t>Bożena</a:t>
            </a:r>
            <a:r>
              <a:rPr lang="en-GB" sz="9800" b="1" dirty="0">
                <a:solidFill>
                  <a:schemeClr val="tx2"/>
                </a:solidFill>
              </a:rPr>
              <a:t> </a:t>
            </a:r>
            <a:r>
              <a:rPr lang="en-GB" sz="9800" b="1" dirty="0" err="1">
                <a:solidFill>
                  <a:schemeClr val="tx2"/>
                </a:solidFill>
              </a:rPr>
              <a:t>Wielgoszewska</a:t>
            </a:r>
            <a:endParaRPr lang="en-GB" altLang="en-US" sz="9800" b="1" dirty="0">
              <a:solidFill>
                <a:schemeClr val="tx2"/>
              </a:solidFill>
            </a:endParaRPr>
          </a:p>
          <a:p>
            <a:endParaRPr lang="en-US" sz="9800" dirty="0"/>
          </a:p>
          <a:p>
            <a:pPr algn="ctr" eaLnBrk="1" hangingPunct="1"/>
            <a:r>
              <a:rPr lang="en-GB" altLang="en-US" sz="8000" b="1" dirty="0">
                <a:solidFill>
                  <a:schemeClr val="tx2"/>
                </a:solidFill>
              </a:rPr>
              <a:t>SRI Gender Equality Workshop</a:t>
            </a:r>
          </a:p>
          <a:p>
            <a:pPr algn="ctr" eaLnBrk="1" hangingPunct="1"/>
            <a:endParaRPr lang="en-GB" altLang="en-US" sz="8000" b="1" dirty="0">
              <a:solidFill>
                <a:schemeClr val="tx2"/>
              </a:solidFill>
            </a:endParaRPr>
          </a:p>
          <a:p>
            <a:pPr algn="ctr" eaLnBrk="1" hangingPunct="1"/>
            <a:r>
              <a:rPr lang="en-GB" altLang="en-US" sz="8000" b="1" dirty="0">
                <a:solidFill>
                  <a:schemeClr val="tx2"/>
                </a:solidFill>
              </a:rPr>
              <a:t>20</a:t>
            </a:r>
            <a:r>
              <a:rPr lang="en-GB" altLang="en-US" sz="8000" b="1" baseline="30000" dirty="0">
                <a:solidFill>
                  <a:schemeClr val="tx2"/>
                </a:solidFill>
              </a:rPr>
              <a:t>th</a:t>
            </a:r>
            <a:r>
              <a:rPr lang="en-GB" altLang="en-US" sz="8000" b="1" dirty="0">
                <a:solidFill>
                  <a:schemeClr val="tx2"/>
                </a:solidFill>
              </a:rPr>
              <a:t> June 2023</a:t>
            </a:r>
          </a:p>
          <a:p>
            <a:pPr algn="ctr" eaLnBrk="1" hangingPunct="1"/>
            <a:endParaRPr lang="en-GB" altLang="en-US" sz="2400" dirty="0"/>
          </a:p>
          <a:p>
            <a:endParaRPr lang="en-US" dirty="0"/>
          </a:p>
        </p:txBody>
      </p:sp>
    </p:spTree>
    <p:extLst>
      <p:ext uri="{BB962C8B-B14F-4D97-AF65-F5344CB8AC3E}">
        <p14:creationId xmlns:p14="http://schemas.microsoft.com/office/powerpoint/2010/main" val="4036632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noChangeArrowheads="1"/>
          </p:cNvSpPr>
          <p:nvPr>
            <p:ph type="title" idx="4294967295"/>
          </p:nvPr>
        </p:nvSpPr>
        <p:spPr>
          <a:xfrm>
            <a:off x="1523999" y="3176"/>
            <a:ext cx="8911905" cy="1481609"/>
          </a:xfrm>
        </p:spPr>
        <p:txBody>
          <a:bodyPr>
            <a:normAutofit/>
          </a:bodyPr>
          <a:lstStyle/>
          <a:p>
            <a:r>
              <a:rPr lang="en-GB" altLang="en-US" dirty="0">
                <a:solidFill>
                  <a:srgbClr val="00B0F0"/>
                </a:solidFill>
              </a:rPr>
              <a:t>Dependent and Explanatory Variables</a:t>
            </a:r>
          </a:p>
        </p:txBody>
      </p:sp>
      <p:sp>
        <p:nvSpPr>
          <p:cNvPr id="14339" name="Content Placeholder 2"/>
          <p:cNvSpPr>
            <a:spLocks noGrp="1" noChangeArrowheads="1"/>
          </p:cNvSpPr>
          <p:nvPr>
            <p:ph idx="4294967295"/>
          </p:nvPr>
        </p:nvSpPr>
        <p:spPr>
          <a:xfrm>
            <a:off x="2170114" y="1350628"/>
            <a:ext cx="8497887" cy="4958098"/>
          </a:xfrm>
        </p:spPr>
        <p:txBody>
          <a:bodyPr>
            <a:normAutofit fontScale="85000" lnSpcReduction="20000"/>
          </a:bodyPr>
          <a:lstStyle/>
          <a:p>
            <a:r>
              <a:rPr lang="en-GB" altLang="en-US" dirty="0"/>
              <a:t>Dependent Variable</a:t>
            </a:r>
          </a:p>
          <a:p>
            <a:pPr lvl="1"/>
            <a:r>
              <a:rPr lang="en-GB" altLang="en-US" dirty="0"/>
              <a:t>Log of hourly wages at time of interview, all employees (RPI deflated)</a:t>
            </a:r>
          </a:p>
          <a:p>
            <a:r>
              <a:rPr lang="en-GB" altLang="en-US" dirty="0"/>
              <a:t>Human capital controls</a:t>
            </a:r>
          </a:p>
          <a:p>
            <a:pPr lvl="1"/>
            <a:r>
              <a:rPr lang="en-GB" altLang="en-US" dirty="0"/>
              <a:t>Highest qualification at time of interview, test score aged 10/11, months in full and part-time jobs since school leaving (plus squared terms), months in current job, region at interview (London +Southeast v rest of GB)</a:t>
            </a:r>
          </a:p>
          <a:p>
            <a:r>
              <a:rPr lang="en-GB" altLang="en-US" dirty="0"/>
              <a:t>Family composition</a:t>
            </a:r>
          </a:p>
          <a:p>
            <a:pPr lvl="1"/>
            <a:r>
              <a:rPr lang="en-GB" altLang="en-US" dirty="0"/>
              <a:t>Presence of dependent children by age, presence of a partner, ever been a parent of co-resident child</a:t>
            </a:r>
          </a:p>
          <a:p>
            <a:r>
              <a:rPr lang="en-GB" altLang="en-US" dirty="0"/>
              <a:t>Occupation </a:t>
            </a:r>
          </a:p>
          <a:p>
            <a:pPr lvl="1"/>
            <a:r>
              <a:rPr lang="en-GB" altLang="en-US" dirty="0"/>
              <a:t>One digit SOC dummies, dummies for whether two digit SOC had 30-70% or 70% or more female employees</a:t>
            </a:r>
          </a:p>
          <a:p>
            <a:r>
              <a:rPr lang="en-GB" altLang="en-US" dirty="0"/>
              <a:t>Hours </a:t>
            </a:r>
          </a:p>
          <a:p>
            <a:pPr lvl="1"/>
            <a:r>
              <a:rPr lang="en-GB" altLang="en-US" dirty="0"/>
              <a:t>Whether worked 16-30 hours, 30-45 hours or 45 or more hours; whether two digit SOC has 10-30% or 30% or more part-time (less than 30 hours) employees</a:t>
            </a:r>
          </a:p>
        </p:txBody>
      </p:sp>
    </p:spTree>
    <p:extLst>
      <p:ext uri="{BB962C8B-B14F-4D97-AF65-F5344CB8AC3E}">
        <p14:creationId xmlns:p14="http://schemas.microsoft.com/office/powerpoint/2010/main" val="2462507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A6DA2-18CB-7935-F82C-D65BB9846F8C}"/>
              </a:ext>
            </a:extLst>
          </p:cNvPr>
          <p:cNvSpPr>
            <a:spLocks noGrp="1"/>
          </p:cNvSpPr>
          <p:nvPr>
            <p:ph type="title"/>
          </p:nvPr>
        </p:nvSpPr>
        <p:spPr>
          <a:xfrm>
            <a:off x="838200" y="365125"/>
            <a:ext cx="8867862" cy="1325563"/>
          </a:xfrm>
        </p:spPr>
        <p:txBody>
          <a:bodyPr/>
          <a:lstStyle/>
          <a:p>
            <a:r>
              <a:rPr lang="en-GB" dirty="0"/>
              <a:t>Which characteristics explain the gap at age 42</a:t>
            </a:r>
            <a:endParaRPr lang="en-US" dirty="0"/>
          </a:p>
        </p:txBody>
      </p:sp>
      <p:graphicFrame>
        <p:nvGraphicFramePr>
          <p:cNvPr id="4" name="Content Placeholder 3">
            <a:extLst>
              <a:ext uri="{FF2B5EF4-FFF2-40B4-BE49-F238E27FC236}">
                <a16:creationId xmlns:a16="http://schemas.microsoft.com/office/drawing/2014/main" id="{B1469797-2B1E-4FD1-4D70-B63D437DE893}"/>
              </a:ext>
            </a:extLst>
          </p:cNvPr>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10046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F6E1E-51E6-DF29-5AB3-38FE358114C0}"/>
              </a:ext>
            </a:extLst>
          </p:cNvPr>
          <p:cNvSpPr>
            <a:spLocks noGrp="1"/>
          </p:cNvSpPr>
          <p:nvPr>
            <p:ph type="title"/>
          </p:nvPr>
        </p:nvSpPr>
        <p:spPr/>
        <p:txBody>
          <a:bodyPr/>
          <a:lstStyle/>
          <a:p>
            <a:r>
              <a:rPr lang="en-GB" dirty="0"/>
              <a:t>Working hours by cohort and gender</a:t>
            </a:r>
            <a:endParaRPr lang="en-US" dirty="0"/>
          </a:p>
        </p:txBody>
      </p:sp>
      <p:graphicFrame>
        <p:nvGraphicFramePr>
          <p:cNvPr id="4" name="Table 4">
            <a:extLst>
              <a:ext uri="{FF2B5EF4-FFF2-40B4-BE49-F238E27FC236}">
                <a16:creationId xmlns:a16="http://schemas.microsoft.com/office/drawing/2014/main" id="{5C4EDE53-D010-72A1-64B8-95494C269688}"/>
              </a:ext>
            </a:extLst>
          </p:cNvPr>
          <p:cNvGraphicFramePr>
            <a:graphicFrameLocks noGrp="1"/>
          </p:cNvGraphicFramePr>
          <p:nvPr>
            <p:ph idx="1"/>
            <p:extLst>
              <p:ext uri="{D42A27DB-BD31-4B8C-83A1-F6EECF244321}">
                <p14:modId xmlns:p14="http://schemas.microsoft.com/office/powerpoint/2010/main" val="3413337864"/>
              </p:ext>
            </p:extLst>
          </p:nvPr>
        </p:nvGraphicFramePr>
        <p:xfrm>
          <a:off x="838200" y="1825625"/>
          <a:ext cx="10515600" cy="212344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146585053"/>
                    </a:ext>
                  </a:extLst>
                </a:gridCol>
                <a:gridCol w="2628900">
                  <a:extLst>
                    <a:ext uri="{9D8B030D-6E8A-4147-A177-3AD203B41FA5}">
                      <a16:colId xmlns:a16="http://schemas.microsoft.com/office/drawing/2014/main" val="1446239658"/>
                    </a:ext>
                  </a:extLst>
                </a:gridCol>
                <a:gridCol w="2628900">
                  <a:extLst>
                    <a:ext uri="{9D8B030D-6E8A-4147-A177-3AD203B41FA5}">
                      <a16:colId xmlns:a16="http://schemas.microsoft.com/office/drawing/2014/main" val="2169502904"/>
                    </a:ext>
                  </a:extLst>
                </a:gridCol>
                <a:gridCol w="2628900">
                  <a:extLst>
                    <a:ext uri="{9D8B030D-6E8A-4147-A177-3AD203B41FA5}">
                      <a16:colId xmlns:a16="http://schemas.microsoft.com/office/drawing/2014/main" val="18485478"/>
                    </a:ext>
                  </a:extLst>
                </a:gridCol>
              </a:tblGrid>
              <a:tr h="370840">
                <a:tc>
                  <a:txBody>
                    <a:bodyPr/>
                    <a:lstStyle/>
                    <a:p>
                      <a:endParaRPr lang="en-US" dirty="0"/>
                    </a:p>
                  </a:txBody>
                  <a:tcPr/>
                </a:tc>
                <a:tc>
                  <a:txBody>
                    <a:bodyPr/>
                    <a:lstStyle/>
                    <a:p>
                      <a:r>
                        <a:rPr lang="en-GB" dirty="0"/>
                        <a:t>% working less than 30 hours</a:t>
                      </a:r>
                      <a:endParaRPr lang="en-US" dirty="0"/>
                    </a:p>
                  </a:txBody>
                  <a:tcPr/>
                </a:tc>
                <a:tc>
                  <a:txBody>
                    <a:bodyPr/>
                    <a:lstStyle/>
                    <a:p>
                      <a:r>
                        <a:rPr lang="en-GB" dirty="0"/>
                        <a:t>% working 30-45 hours</a:t>
                      </a:r>
                      <a:endParaRPr lang="en-US" dirty="0"/>
                    </a:p>
                  </a:txBody>
                  <a:tcPr/>
                </a:tc>
                <a:tc>
                  <a:txBody>
                    <a:bodyPr/>
                    <a:lstStyle/>
                    <a:p>
                      <a:r>
                        <a:rPr lang="en-GB" dirty="0"/>
                        <a:t>% working 45 or more hours</a:t>
                      </a:r>
                      <a:endParaRPr lang="en-US" dirty="0"/>
                    </a:p>
                  </a:txBody>
                  <a:tcPr/>
                </a:tc>
                <a:extLst>
                  <a:ext uri="{0D108BD9-81ED-4DB2-BD59-A6C34878D82A}">
                    <a16:rowId xmlns:a16="http://schemas.microsoft.com/office/drawing/2014/main" val="3478223247"/>
                  </a:ext>
                </a:extLst>
              </a:tr>
              <a:tr h="370840">
                <a:tc>
                  <a:txBody>
                    <a:bodyPr/>
                    <a:lstStyle/>
                    <a:p>
                      <a:r>
                        <a:rPr lang="en-GB" dirty="0"/>
                        <a:t>NCDS men</a:t>
                      </a:r>
                    </a:p>
                  </a:txBody>
                  <a:tcPr/>
                </a:tc>
                <a:tc>
                  <a:txBody>
                    <a:bodyPr/>
                    <a:lstStyle/>
                    <a:p>
                      <a:r>
                        <a:rPr lang="en-GB" dirty="0"/>
                        <a:t>2.0</a:t>
                      </a:r>
                      <a:endParaRPr lang="en-US" dirty="0"/>
                    </a:p>
                  </a:txBody>
                  <a:tcPr/>
                </a:tc>
                <a:tc>
                  <a:txBody>
                    <a:bodyPr/>
                    <a:lstStyle/>
                    <a:p>
                      <a:r>
                        <a:rPr lang="en-GB" dirty="0"/>
                        <a:t>59.5</a:t>
                      </a:r>
                      <a:endParaRPr lang="en-US" dirty="0"/>
                    </a:p>
                  </a:txBody>
                  <a:tcPr/>
                </a:tc>
                <a:tc>
                  <a:txBody>
                    <a:bodyPr/>
                    <a:lstStyle/>
                    <a:p>
                      <a:r>
                        <a:rPr lang="en-GB" dirty="0"/>
                        <a:t>38.5</a:t>
                      </a:r>
                      <a:endParaRPr lang="en-US" dirty="0"/>
                    </a:p>
                  </a:txBody>
                  <a:tcPr/>
                </a:tc>
                <a:extLst>
                  <a:ext uri="{0D108BD9-81ED-4DB2-BD59-A6C34878D82A}">
                    <a16:rowId xmlns:a16="http://schemas.microsoft.com/office/drawing/2014/main" val="2129853376"/>
                  </a:ext>
                </a:extLst>
              </a:tr>
              <a:tr h="370840">
                <a:tc>
                  <a:txBody>
                    <a:bodyPr/>
                    <a:lstStyle/>
                    <a:p>
                      <a:r>
                        <a:rPr lang="en-GB" dirty="0"/>
                        <a:t>BCS men</a:t>
                      </a:r>
                      <a:endParaRPr lang="en-US" dirty="0"/>
                    </a:p>
                  </a:txBody>
                  <a:tcPr/>
                </a:tc>
                <a:tc>
                  <a:txBody>
                    <a:bodyPr/>
                    <a:lstStyle/>
                    <a:p>
                      <a:r>
                        <a:rPr lang="en-GB" dirty="0"/>
                        <a:t>2.7</a:t>
                      </a:r>
                      <a:endParaRPr lang="en-US" dirty="0"/>
                    </a:p>
                  </a:txBody>
                  <a:tcPr/>
                </a:tc>
                <a:tc>
                  <a:txBody>
                    <a:bodyPr/>
                    <a:lstStyle/>
                    <a:p>
                      <a:r>
                        <a:rPr lang="en-GB" dirty="0"/>
                        <a:t>65.2</a:t>
                      </a:r>
                      <a:endParaRPr lang="en-US" dirty="0"/>
                    </a:p>
                  </a:txBody>
                  <a:tcPr/>
                </a:tc>
                <a:tc>
                  <a:txBody>
                    <a:bodyPr/>
                    <a:lstStyle/>
                    <a:p>
                      <a:r>
                        <a:rPr lang="en-GB" dirty="0"/>
                        <a:t>32.1</a:t>
                      </a:r>
                      <a:endParaRPr lang="en-US" dirty="0"/>
                    </a:p>
                  </a:txBody>
                  <a:tcPr/>
                </a:tc>
                <a:extLst>
                  <a:ext uri="{0D108BD9-81ED-4DB2-BD59-A6C34878D82A}">
                    <a16:rowId xmlns:a16="http://schemas.microsoft.com/office/drawing/2014/main" val="21667440"/>
                  </a:ext>
                </a:extLst>
              </a:tr>
              <a:tr h="370840">
                <a:tc>
                  <a:txBody>
                    <a:bodyPr/>
                    <a:lstStyle/>
                    <a:p>
                      <a:r>
                        <a:rPr lang="en-GB" dirty="0"/>
                        <a:t>NCDS women</a:t>
                      </a:r>
                      <a:endParaRPr lang="en-US" dirty="0"/>
                    </a:p>
                  </a:txBody>
                  <a:tcPr/>
                </a:tc>
                <a:tc>
                  <a:txBody>
                    <a:bodyPr/>
                    <a:lstStyle/>
                    <a:p>
                      <a:r>
                        <a:rPr lang="en-GB" dirty="0"/>
                        <a:t>39.8</a:t>
                      </a:r>
                      <a:endParaRPr lang="en-US" dirty="0"/>
                    </a:p>
                  </a:txBody>
                  <a:tcPr/>
                </a:tc>
                <a:tc>
                  <a:txBody>
                    <a:bodyPr/>
                    <a:lstStyle/>
                    <a:p>
                      <a:r>
                        <a:rPr lang="en-GB" dirty="0"/>
                        <a:t>52.7</a:t>
                      </a:r>
                      <a:endParaRPr lang="en-US" dirty="0"/>
                    </a:p>
                  </a:txBody>
                  <a:tcPr/>
                </a:tc>
                <a:tc>
                  <a:txBody>
                    <a:bodyPr/>
                    <a:lstStyle/>
                    <a:p>
                      <a:r>
                        <a:rPr lang="en-GB" dirty="0"/>
                        <a:t>7.6</a:t>
                      </a:r>
                      <a:endParaRPr lang="en-US" dirty="0"/>
                    </a:p>
                  </a:txBody>
                  <a:tcPr/>
                </a:tc>
                <a:extLst>
                  <a:ext uri="{0D108BD9-81ED-4DB2-BD59-A6C34878D82A}">
                    <a16:rowId xmlns:a16="http://schemas.microsoft.com/office/drawing/2014/main" val="2204881685"/>
                  </a:ext>
                </a:extLst>
              </a:tr>
              <a:tr h="370840">
                <a:tc>
                  <a:txBody>
                    <a:bodyPr/>
                    <a:lstStyle/>
                    <a:p>
                      <a:r>
                        <a:rPr lang="en-GB" dirty="0"/>
                        <a:t>BCS women</a:t>
                      </a:r>
                      <a:endParaRPr lang="en-US" dirty="0"/>
                    </a:p>
                  </a:txBody>
                  <a:tcPr/>
                </a:tc>
                <a:tc>
                  <a:txBody>
                    <a:bodyPr/>
                    <a:lstStyle/>
                    <a:p>
                      <a:r>
                        <a:rPr lang="en-GB" dirty="0"/>
                        <a:t>41.0</a:t>
                      </a:r>
                      <a:endParaRPr lang="en-US" dirty="0"/>
                    </a:p>
                  </a:txBody>
                  <a:tcPr/>
                </a:tc>
                <a:tc>
                  <a:txBody>
                    <a:bodyPr/>
                    <a:lstStyle/>
                    <a:p>
                      <a:r>
                        <a:rPr lang="en-GB" dirty="0"/>
                        <a:t>52.0</a:t>
                      </a:r>
                      <a:endParaRPr lang="en-US" dirty="0"/>
                    </a:p>
                  </a:txBody>
                  <a:tcPr/>
                </a:tc>
                <a:tc>
                  <a:txBody>
                    <a:bodyPr/>
                    <a:lstStyle/>
                    <a:p>
                      <a:r>
                        <a:rPr lang="en-GB" dirty="0"/>
                        <a:t>6.9</a:t>
                      </a:r>
                      <a:endParaRPr lang="en-US" dirty="0"/>
                    </a:p>
                  </a:txBody>
                  <a:tcPr/>
                </a:tc>
                <a:extLst>
                  <a:ext uri="{0D108BD9-81ED-4DB2-BD59-A6C34878D82A}">
                    <a16:rowId xmlns:a16="http://schemas.microsoft.com/office/drawing/2014/main" val="3719036622"/>
                  </a:ext>
                </a:extLst>
              </a:tr>
            </a:tbl>
          </a:graphicData>
        </a:graphic>
      </p:graphicFrame>
    </p:spTree>
    <p:extLst>
      <p:ext uri="{BB962C8B-B14F-4D97-AF65-F5344CB8AC3E}">
        <p14:creationId xmlns:p14="http://schemas.microsoft.com/office/powerpoint/2010/main" val="3367919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9AAD7-FE25-093B-0718-495DB5E0106E}"/>
              </a:ext>
            </a:extLst>
          </p:cNvPr>
          <p:cNvSpPr>
            <a:spLocks noGrp="1"/>
          </p:cNvSpPr>
          <p:nvPr>
            <p:ph type="title"/>
          </p:nvPr>
        </p:nvSpPr>
        <p:spPr/>
        <p:txBody>
          <a:bodyPr>
            <a:normAutofit/>
          </a:bodyPr>
          <a:lstStyle/>
          <a:p>
            <a:r>
              <a:rPr lang="en-GB" dirty="0"/>
              <a:t>Does it change if we include hours worked and the extent of part-time occupations</a:t>
            </a:r>
            <a:endParaRPr lang="en-US" dirty="0"/>
          </a:p>
        </p:txBody>
      </p:sp>
      <p:graphicFrame>
        <p:nvGraphicFramePr>
          <p:cNvPr id="4" name="Content Placeholder 3">
            <a:extLst>
              <a:ext uri="{FF2B5EF4-FFF2-40B4-BE49-F238E27FC236}">
                <a16:creationId xmlns:a16="http://schemas.microsoft.com/office/drawing/2014/main" id="{B84385DC-B169-DA7F-CCA4-843BECBA55EB}"/>
              </a:ext>
            </a:extLst>
          </p:cNvPr>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9319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89E28-3E0B-4CF3-8812-3EC6E1E1FC56}"/>
              </a:ext>
            </a:extLst>
          </p:cNvPr>
          <p:cNvSpPr>
            <a:spLocks noGrp="1"/>
          </p:cNvSpPr>
          <p:nvPr>
            <p:ph type="title"/>
          </p:nvPr>
        </p:nvSpPr>
        <p:spPr>
          <a:xfrm>
            <a:off x="1854200" y="220717"/>
            <a:ext cx="8489950" cy="2200171"/>
          </a:xfrm>
        </p:spPr>
        <p:txBody>
          <a:bodyPr>
            <a:normAutofit/>
          </a:bodyPr>
          <a:lstStyle/>
          <a:p>
            <a:r>
              <a:rPr lang="en-GB" sz="3600" dirty="0">
                <a:solidFill>
                  <a:srgbClr val="00B0F0"/>
                </a:solidFill>
              </a:rPr>
              <a:t>Comparison across the pay distribution</a:t>
            </a:r>
            <a:br>
              <a:rPr lang="en-GB" sz="2800" dirty="0"/>
            </a:br>
            <a:r>
              <a:rPr lang="en-GB" sz="2800" dirty="0"/>
              <a:t>Pay gap explained by gaps  between male and female characteristics is smaller at higher wages, but not much changed across cohorts</a:t>
            </a:r>
            <a:br>
              <a:rPr lang="en-GB" sz="2800" dirty="0"/>
            </a:br>
            <a:r>
              <a:rPr lang="en-GB" sz="2000" dirty="0"/>
              <a:t>(controlling for education and experience)</a:t>
            </a:r>
          </a:p>
        </p:txBody>
      </p:sp>
      <p:graphicFrame>
        <p:nvGraphicFramePr>
          <p:cNvPr id="4" name="Content Placeholder 3">
            <a:extLst>
              <a:ext uri="{FF2B5EF4-FFF2-40B4-BE49-F238E27FC236}">
                <a16:creationId xmlns:a16="http://schemas.microsoft.com/office/drawing/2014/main" id="{69672666-8C6B-4730-9699-B048C65F4595}"/>
              </a:ext>
            </a:extLst>
          </p:cNvPr>
          <p:cNvGraphicFramePr>
            <a:graphicFrameLocks noGrp="1"/>
          </p:cNvGraphicFramePr>
          <p:nvPr>
            <p:ph idx="1"/>
            <p:extLst>
              <p:ext uri="{D42A27DB-BD31-4B8C-83A1-F6EECF244321}">
                <p14:modId xmlns:p14="http://schemas.microsoft.com/office/powerpoint/2010/main" val="1654611802"/>
              </p:ext>
            </p:extLst>
          </p:nvPr>
        </p:nvGraphicFramePr>
        <p:xfrm>
          <a:off x="1854200" y="2708276"/>
          <a:ext cx="8489950" cy="34575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16221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6CB3E-4351-46EB-B523-35FBFD399F3C}"/>
              </a:ext>
            </a:extLst>
          </p:cNvPr>
          <p:cNvSpPr>
            <a:spLocks noGrp="1"/>
          </p:cNvSpPr>
          <p:nvPr>
            <p:ph type="title"/>
          </p:nvPr>
        </p:nvSpPr>
        <p:spPr/>
        <p:txBody>
          <a:bodyPr/>
          <a:lstStyle/>
          <a:p>
            <a:r>
              <a:rPr lang="en-GB" dirty="0">
                <a:solidFill>
                  <a:srgbClr val="00B0F0"/>
                </a:solidFill>
              </a:rPr>
              <a:t>Elements of Explanation</a:t>
            </a:r>
            <a:endParaRPr lang="en-US" dirty="0">
              <a:solidFill>
                <a:srgbClr val="00B0F0"/>
              </a:solidFill>
            </a:endParaRPr>
          </a:p>
        </p:txBody>
      </p:sp>
      <p:sp>
        <p:nvSpPr>
          <p:cNvPr id="3" name="Content Placeholder 2">
            <a:extLst>
              <a:ext uri="{FF2B5EF4-FFF2-40B4-BE49-F238E27FC236}">
                <a16:creationId xmlns:a16="http://schemas.microsoft.com/office/drawing/2014/main" id="{6579F1D2-76A4-4131-AD24-EA0B2352DA25}"/>
              </a:ext>
            </a:extLst>
          </p:cNvPr>
          <p:cNvSpPr>
            <a:spLocks noGrp="1"/>
          </p:cNvSpPr>
          <p:nvPr>
            <p:ph idx="1"/>
          </p:nvPr>
        </p:nvSpPr>
        <p:spPr/>
        <p:txBody>
          <a:bodyPr/>
          <a:lstStyle/>
          <a:p>
            <a:r>
              <a:rPr lang="en-GB" dirty="0"/>
              <a:t>The main source of the explained pay gap in both cohorts at 42 is human capital, particularly  full-time work experience.  Very little contribution of education  -or family responsibilities.</a:t>
            </a:r>
          </a:p>
          <a:p>
            <a:r>
              <a:rPr lang="en-GB" dirty="0"/>
              <a:t>The vertical hierarchy of occupations in broad SOCs accounts for a lot of variation in wages, but not so much of the pay gap</a:t>
            </a:r>
          </a:p>
          <a:p>
            <a:r>
              <a:rPr lang="en-GB" dirty="0"/>
              <a:t>Occupational segregation, horizontal, particularly in part-time work, absorbs some of the effects of human capital, and accounts for some more of the pay gap.</a:t>
            </a:r>
          </a:p>
          <a:p>
            <a:r>
              <a:rPr lang="en-GB" dirty="0"/>
              <a:t>Changing patterns between cohorts require further investigation</a:t>
            </a:r>
            <a:endParaRPr lang="en-US" dirty="0"/>
          </a:p>
          <a:p>
            <a:endParaRPr lang="en-US" dirty="0"/>
          </a:p>
        </p:txBody>
      </p:sp>
    </p:spTree>
    <p:extLst>
      <p:ext uri="{BB962C8B-B14F-4D97-AF65-F5344CB8AC3E}">
        <p14:creationId xmlns:p14="http://schemas.microsoft.com/office/powerpoint/2010/main" val="3097548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2DC7F-DD9A-4B6F-8C92-4F11039EE85A}"/>
              </a:ext>
            </a:extLst>
          </p:cNvPr>
          <p:cNvSpPr>
            <a:spLocks noGrp="1"/>
          </p:cNvSpPr>
          <p:nvPr>
            <p:ph type="title"/>
          </p:nvPr>
        </p:nvSpPr>
        <p:spPr/>
        <p:txBody>
          <a:bodyPr/>
          <a:lstStyle/>
          <a:p>
            <a:pPr algn="ctr"/>
            <a:r>
              <a:rPr lang="en-GB" dirty="0">
                <a:solidFill>
                  <a:srgbClr val="00B0F0"/>
                </a:solidFill>
              </a:rPr>
              <a:t>Secular trend in gender pay gap</a:t>
            </a:r>
            <a:r>
              <a:rPr lang="en-GB" dirty="0"/>
              <a:t>: </a:t>
            </a:r>
            <a:br>
              <a:rPr lang="en-GB" dirty="0"/>
            </a:br>
            <a:r>
              <a:rPr lang="en-GB" sz="3200" dirty="0"/>
              <a:t>various series and some policy landmarks</a:t>
            </a:r>
            <a:endParaRPr lang="en-US" sz="3200" dirty="0"/>
          </a:p>
        </p:txBody>
      </p:sp>
      <p:graphicFrame>
        <p:nvGraphicFramePr>
          <p:cNvPr id="4" name="Content Placeholder 3">
            <a:extLst>
              <a:ext uri="{FF2B5EF4-FFF2-40B4-BE49-F238E27FC236}">
                <a16:creationId xmlns:a16="http://schemas.microsoft.com/office/drawing/2014/main" id="{CB365928-8213-4432-8CB9-3F0C946774E1}"/>
              </a:ext>
            </a:extLst>
          </p:cNvPr>
          <p:cNvGraphicFramePr>
            <a:graphicFrameLocks noGrp="1"/>
          </p:cNvGraphicFramePr>
          <p:nvPr>
            <p:ph idx="1"/>
          </p:nvPr>
        </p:nvGraphicFramePr>
        <p:xfrm>
          <a:off x="838200" y="1797049"/>
          <a:ext cx="10515600" cy="479425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68400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23900" y="247650"/>
            <a:ext cx="10839450" cy="646331"/>
          </a:xfrm>
          <a:prstGeom prst="rect">
            <a:avLst/>
          </a:prstGeom>
          <a:noFill/>
        </p:spPr>
        <p:txBody>
          <a:bodyPr wrap="square">
            <a:spAutoFit/>
          </a:bodyPr>
          <a:lstStyle/>
          <a:p>
            <a:pPr>
              <a:defRPr/>
            </a:pPr>
            <a:r>
              <a:rPr lang="en-GB" sz="3600" dirty="0">
                <a:solidFill>
                  <a:srgbClr val="00B0F0"/>
                </a:solidFill>
                <a:latin typeface="Arial" panose="020B0604020202020204" pitchFamily="34" charset="0"/>
              </a:rPr>
              <a:t>Falling for all age groups over time</a:t>
            </a:r>
          </a:p>
        </p:txBody>
      </p:sp>
      <p:graphicFrame>
        <p:nvGraphicFramePr>
          <p:cNvPr id="2" name="Chart 1">
            <a:extLst>
              <a:ext uri="{FF2B5EF4-FFF2-40B4-BE49-F238E27FC236}">
                <a16:creationId xmlns:a16="http://schemas.microsoft.com/office/drawing/2014/main" id="{780E8F1E-91B7-20D7-8011-66A02EB73B71}"/>
              </a:ext>
            </a:extLst>
          </p:cNvPr>
          <p:cNvGraphicFramePr>
            <a:graphicFrameLocks/>
          </p:cNvGraphicFramePr>
          <p:nvPr>
            <p:extLst>
              <p:ext uri="{D42A27DB-BD31-4B8C-83A1-F6EECF244321}">
                <p14:modId xmlns:p14="http://schemas.microsoft.com/office/powerpoint/2010/main" val="2222537015"/>
              </p:ext>
            </p:extLst>
          </p:nvPr>
        </p:nvGraphicFramePr>
        <p:xfrm>
          <a:off x="1862355" y="1568741"/>
          <a:ext cx="8850385" cy="46810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35922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 descr="ggpg"/>
          <p:cNvPicPr>
            <a:picLocks noChangeAspect="1" noChangeArrowheads="1"/>
          </p:cNvPicPr>
          <p:nvPr/>
        </p:nvPicPr>
        <p:blipFill>
          <a:blip r:embed="rId3" cstate="print"/>
          <a:srcRect/>
          <a:stretch>
            <a:fillRect/>
          </a:stretch>
        </p:blipFill>
        <p:spPr bwMode="auto">
          <a:xfrm>
            <a:off x="1285875" y="1170981"/>
            <a:ext cx="9201150" cy="7925394"/>
          </a:xfrm>
          <a:prstGeom prst="rect">
            <a:avLst/>
          </a:prstGeom>
          <a:noFill/>
          <a:ln w="9525">
            <a:noFill/>
            <a:miter lim="800000"/>
            <a:headEnd/>
            <a:tailEnd/>
          </a:ln>
        </p:spPr>
      </p:pic>
      <p:sp>
        <p:nvSpPr>
          <p:cNvPr id="3" name="TextBox 2"/>
          <p:cNvSpPr txBox="1"/>
          <p:nvPr/>
        </p:nvSpPr>
        <p:spPr>
          <a:xfrm>
            <a:off x="723900" y="247650"/>
            <a:ext cx="10839450" cy="923330"/>
          </a:xfrm>
          <a:prstGeom prst="rect">
            <a:avLst/>
          </a:prstGeom>
          <a:noFill/>
        </p:spPr>
        <p:txBody>
          <a:bodyPr wrap="square">
            <a:spAutoFit/>
          </a:bodyPr>
          <a:lstStyle/>
          <a:p>
            <a:pPr>
              <a:defRPr/>
            </a:pPr>
            <a:r>
              <a:rPr lang="en-GB" sz="3600" dirty="0">
                <a:solidFill>
                  <a:srgbClr val="00B0F0"/>
                </a:solidFill>
                <a:latin typeface="Arial" panose="020B0604020202020204" pitchFamily="34" charset="0"/>
              </a:rPr>
              <a:t>Falling trend with time: age pattern within cohorts</a:t>
            </a:r>
          </a:p>
          <a:p>
            <a:pPr>
              <a:defRPr/>
            </a:pPr>
            <a:r>
              <a:rPr lang="en-GB" dirty="0">
                <a:solidFill>
                  <a:srgbClr val="002060"/>
                </a:solidFill>
                <a:latin typeface="Arial" panose="020B0604020202020204" pitchFamily="34" charset="0"/>
              </a:rPr>
              <a:t>Quasi cohorts</a:t>
            </a:r>
            <a:r>
              <a:rPr lang="en-US" baseline="0" dirty="0"/>
              <a:t>, Gardiner 2017</a:t>
            </a:r>
            <a:endParaRPr lang="en-GB" dirty="0">
              <a:solidFill>
                <a:srgbClr val="002060"/>
              </a:solidFill>
              <a:latin typeface="Arial" panose="020B0604020202020204" pitchFamily="34" charset="0"/>
            </a:endParaRPr>
          </a:p>
        </p:txBody>
      </p:sp>
    </p:spTree>
    <p:extLst>
      <p:ext uri="{BB962C8B-B14F-4D97-AF65-F5344CB8AC3E}">
        <p14:creationId xmlns:p14="http://schemas.microsoft.com/office/powerpoint/2010/main" val="3821298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6C7B9B1-35DA-46AA-99B4-284AB8538342}"/>
              </a:ext>
            </a:extLst>
          </p:cNvPr>
          <p:cNvSpPr>
            <a:spLocks noGrp="1"/>
          </p:cNvSpPr>
          <p:nvPr>
            <p:ph type="title"/>
          </p:nvPr>
        </p:nvSpPr>
        <p:spPr/>
        <p:txBody>
          <a:bodyPr/>
          <a:lstStyle/>
          <a:p>
            <a:r>
              <a:rPr lang="en-GB" dirty="0"/>
              <a:t>Convergence in Educational Attainment</a:t>
            </a:r>
          </a:p>
        </p:txBody>
      </p:sp>
      <p:pic>
        <p:nvPicPr>
          <p:cNvPr id="5" name="Picture 4">
            <a:extLst>
              <a:ext uri="{FF2B5EF4-FFF2-40B4-BE49-F238E27FC236}">
                <a16:creationId xmlns:a16="http://schemas.microsoft.com/office/drawing/2014/main" id="{EF1901F7-A31D-424F-8775-CFFB0AADCC0A}"/>
              </a:ext>
            </a:extLst>
          </p:cNvPr>
          <p:cNvPicPr>
            <a:picLocks noChangeAspect="1"/>
          </p:cNvPicPr>
          <p:nvPr/>
        </p:nvPicPr>
        <p:blipFill>
          <a:blip r:embed="rId3"/>
          <a:stretch>
            <a:fillRect/>
          </a:stretch>
        </p:blipFill>
        <p:spPr>
          <a:xfrm>
            <a:off x="1990529" y="2030680"/>
            <a:ext cx="8220271" cy="4607625"/>
          </a:xfrm>
          <a:prstGeom prst="rect">
            <a:avLst/>
          </a:prstGeom>
        </p:spPr>
      </p:pic>
    </p:spTree>
    <p:extLst>
      <p:ext uri="{BB962C8B-B14F-4D97-AF65-F5344CB8AC3E}">
        <p14:creationId xmlns:p14="http://schemas.microsoft.com/office/powerpoint/2010/main" val="1637642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981200" y="332657"/>
            <a:ext cx="8229600" cy="490537"/>
          </a:xfrm>
        </p:spPr>
        <p:txBody>
          <a:bodyPr>
            <a:normAutofit fontScale="90000"/>
          </a:bodyPr>
          <a:lstStyle/>
          <a:p>
            <a:r>
              <a:rPr lang="en-GB" altLang="en-US" sz="3600" dirty="0"/>
              <a:t>Findings for covariate-adjusted (human capital) GWG</a:t>
            </a:r>
          </a:p>
        </p:txBody>
      </p:sp>
      <p:sp>
        <p:nvSpPr>
          <p:cNvPr id="10243" name="Content Placeholder 2"/>
          <p:cNvSpPr>
            <a:spLocks noGrp="1"/>
          </p:cNvSpPr>
          <p:nvPr>
            <p:ph idx="1"/>
          </p:nvPr>
        </p:nvSpPr>
        <p:spPr>
          <a:xfrm>
            <a:off x="1981201" y="1052736"/>
            <a:ext cx="8487237" cy="5317242"/>
          </a:xfrm>
        </p:spPr>
        <p:txBody>
          <a:bodyPr>
            <a:normAutofit/>
          </a:bodyPr>
          <a:lstStyle/>
          <a:p>
            <a:pPr marL="514350" indent="-514350">
              <a:buFont typeface="+mj-lt"/>
              <a:buAutoNum type="arabicPeriod"/>
            </a:pPr>
            <a:r>
              <a:rPr lang="en-GB" altLang="en-US" dirty="0"/>
              <a:t>NCDS</a:t>
            </a:r>
          </a:p>
          <a:p>
            <a:pPr marL="914400" lvl="1" indent="-514350"/>
            <a:r>
              <a:rPr lang="en-GB" altLang="en-US" dirty="0"/>
              <a:t>Life-course pattern of GWG similar to that for raw gap, but gap begins to close in 30s not 40s</a:t>
            </a:r>
          </a:p>
          <a:p>
            <a:pPr marL="914400" lvl="1" indent="-514350"/>
            <a:r>
              <a:rPr lang="en-GB" altLang="en-US" dirty="0"/>
              <a:t>Gap is less pronounced than raw gap due to human capital differences in 30s and 40s</a:t>
            </a:r>
          </a:p>
          <a:p>
            <a:pPr marL="914400" lvl="1" indent="-514350"/>
            <a:r>
              <a:rPr lang="en-GB" altLang="en-US" dirty="0"/>
              <a:t>Accounting for attrition gap is larger later in life</a:t>
            </a:r>
          </a:p>
          <a:p>
            <a:pPr marL="914400" lvl="1" indent="-514350"/>
            <a:r>
              <a:rPr lang="en-GB" altLang="en-US" dirty="0"/>
              <a:t>Selection-adjustment means gap is larger until 40s</a:t>
            </a:r>
          </a:p>
          <a:p>
            <a:pPr marL="514350" indent="-514350">
              <a:buFont typeface="+mj-lt"/>
              <a:buAutoNum type="arabicPeriod"/>
            </a:pPr>
            <a:r>
              <a:rPr lang="en-GB" altLang="en-US" dirty="0"/>
              <a:t>BCS</a:t>
            </a:r>
          </a:p>
          <a:p>
            <a:pPr marL="914400" lvl="1" indent="-514350"/>
            <a:r>
              <a:rPr lang="en-GB" altLang="en-US" dirty="0"/>
              <a:t>GWG much flatter between 20s and 40s when covariate adjust due to human capital differences</a:t>
            </a:r>
          </a:p>
          <a:p>
            <a:pPr marL="914400" lvl="1" indent="-514350"/>
            <a:r>
              <a:rPr lang="en-GB" altLang="en-US" dirty="0"/>
              <a:t>GWG always smaller than in case of NCDS</a:t>
            </a:r>
          </a:p>
          <a:p>
            <a:pPr marL="914400" lvl="1" indent="-514350"/>
            <a:r>
              <a:rPr lang="en-GB" altLang="en-US" dirty="0"/>
              <a:t>GWG smaller with selection-adjustment</a:t>
            </a:r>
          </a:p>
          <a:p>
            <a:pPr marL="914400" lvl="1" indent="-514350"/>
            <a:endParaRPr lang="en-GB" altLang="en-US" sz="2000" dirty="0"/>
          </a:p>
          <a:p>
            <a:pPr marL="914400" lvl="1" indent="-514350"/>
            <a:endParaRPr lang="en-GB" altLang="en-US" sz="2000" dirty="0"/>
          </a:p>
        </p:txBody>
      </p:sp>
    </p:spTree>
    <p:extLst>
      <p:ext uri="{BB962C8B-B14F-4D97-AF65-F5344CB8AC3E}">
        <p14:creationId xmlns:p14="http://schemas.microsoft.com/office/powerpoint/2010/main" val="813913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BB144-D40A-43A9-B72D-38C10CECB63D}"/>
              </a:ext>
            </a:extLst>
          </p:cNvPr>
          <p:cNvSpPr>
            <a:spLocks noGrp="1"/>
          </p:cNvSpPr>
          <p:nvPr>
            <p:ph type="title"/>
          </p:nvPr>
        </p:nvSpPr>
        <p:spPr/>
        <p:txBody>
          <a:bodyPr/>
          <a:lstStyle/>
          <a:p>
            <a:r>
              <a:rPr lang="en-GB" dirty="0">
                <a:solidFill>
                  <a:srgbClr val="00B0F0"/>
                </a:solidFill>
              </a:rPr>
              <a:t>Notional components of  the Gender Pay Gap</a:t>
            </a:r>
            <a:endParaRPr lang="en-US" dirty="0">
              <a:solidFill>
                <a:srgbClr val="00B0F0"/>
              </a:solidFill>
            </a:endParaRPr>
          </a:p>
        </p:txBody>
      </p:sp>
      <p:sp>
        <p:nvSpPr>
          <p:cNvPr id="3" name="Content Placeholder 2">
            <a:extLst>
              <a:ext uri="{FF2B5EF4-FFF2-40B4-BE49-F238E27FC236}">
                <a16:creationId xmlns:a16="http://schemas.microsoft.com/office/drawing/2014/main" id="{730684B7-6DDA-4CF7-8B09-1380F951A6F8}"/>
              </a:ext>
            </a:extLst>
          </p:cNvPr>
          <p:cNvSpPr>
            <a:spLocks noGrp="1"/>
          </p:cNvSpPr>
          <p:nvPr>
            <p:ph sz="half" idx="1"/>
          </p:nvPr>
        </p:nvSpPr>
        <p:spPr>
          <a:xfrm>
            <a:off x="838200" y="1825625"/>
            <a:ext cx="5257800" cy="3878490"/>
          </a:xfrm>
        </p:spPr>
        <p:txBody>
          <a:bodyPr>
            <a:normAutofit fontScale="25000" lnSpcReduction="20000"/>
          </a:bodyPr>
          <a:lstStyle/>
          <a:p>
            <a:r>
              <a:rPr lang="en-GB" sz="9600" dirty="0">
                <a:ln>
                  <a:solidFill>
                    <a:srgbClr val="FFC000"/>
                  </a:solidFill>
                </a:ln>
                <a:solidFill>
                  <a:srgbClr val="FFC000"/>
                </a:solidFill>
              </a:rPr>
              <a:t>EXPLAINED</a:t>
            </a:r>
          </a:p>
          <a:p>
            <a:r>
              <a:rPr lang="en-GB" sz="7200" dirty="0"/>
              <a:t>  Productivity/ </a:t>
            </a:r>
            <a:r>
              <a:rPr lang="en-GB" sz="7200" b="1" dirty="0">
                <a:solidFill>
                  <a:srgbClr val="FFC000"/>
                </a:solidFill>
              </a:rPr>
              <a:t>human capital </a:t>
            </a:r>
            <a:r>
              <a:rPr lang="en-GB" sz="7200" dirty="0"/>
              <a:t>characteristics</a:t>
            </a:r>
          </a:p>
          <a:p>
            <a:pPr lvl="1"/>
            <a:r>
              <a:rPr lang="en-GB" sz="7200" dirty="0"/>
              <a:t>Education</a:t>
            </a:r>
          </a:p>
          <a:p>
            <a:pPr lvl="1"/>
            <a:r>
              <a:rPr lang="en-GB" sz="7200" dirty="0"/>
              <a:t>Skills</a:t>
            </a:r>
          </a:p>
          <a:p>
            <a:pPr lvl="1"/>
            <a:r>
              <a:rPr lang="en-GB" sz="7200" dirty="0"/>
              <a:t>Age</a:t>
            </a:r>
          </a:p>
          <a:p>
            <a:pPr lvl="1"/>
            <a:r>
              <a:rPr lang="en-GB" sz="7200" dirty="0"/>
              <a:t>Experience</a:t>
            </a:r>
          </a:p>
          <a:p>
            <a:pPr lvl="1"/>
            <a:r>
              <a:rPr lang="en-GB" sz="7200" dirty="0"/>
              <a:t>Family responsibilities</a:t>
            </a:r>
          </a:p>
          <a:p>
            <a:r>
              <a:rPr lang="en-GB" sz="7200" b="1" dirty="0">
                <a:solidFill>
                  <a:srgbClr val="FFC000"/>
                </a:solidFill>
              </a:rPr>
              <a:t>Job characteristics </a:t>
            </a:r>
            <a:r>
              <a:rPr lang="en-GB" sz="7200" dirty="0"/>
              <a:t>***</a:t>
            </a:r>
          </a:p>
          <a:p>
            <a:pPr lvl="1"/>
            <a:r>
              <a:rPr lang="en-GB" sz="7200" dirty="0"/>
              <a:t>Full/part-time</a:t>
            </a:r>
          </a:p>
          <a:p>
            <a:pPr lvl="1"/>
            <a:r>
              <a:rPr lang="en-GB" sz="7200" dirty="0"/>
              <a:t>Occupation</a:t>
            </a:r>
          </a:p>
          <a:p>
            <a:pPr lvl="2"/>
            <a:r>
              <a:rPr lang="en-GB" sz="7200" dirty="0"/>
              <a:t>vertical or horizontal segregation</a:t>
            </a:r>
          </a:p>
          <a:p>
            <a:pPr lvl="2"/>
            <a:r>
              <a:rPr lang="en-GB" sz="7200" dirty="0"/>
              <a:t>Extent of part-time work</a:t>
            </a:r>
          </a:p>
          <a:p>
            <a:pPr lvl="1"/>
            <a:r>
              <a:rPr lang="en-GB" sz="7200" dirty="0"/>
              <a:t>Employer characteristics</a:t>
            </a:r>
          </a:p>
          <a:p>
            <a:pPr lvl="2"/>
            <a:r>
              <a:rPr lang="en-GB" sz="7200" dirty="0"/>
              <a:t>Sector, contract, bargaining, size,  institutional structure</a:t>
            </a:r>
          </a:p>
          <a:p>
            <a:pPr lvl="1"/>
            <a:endParaRPr lang="en-GB" sz="5500" dirty="0"/>
          </a:p>
          <a:p>
            <a:pPr marL="0" indent="0">
              <a:buNone/>
            </a:pPr>
            <a:r>
              <a:rPr lang="en-GB" sz="5500" dirty="0"/>
              <a:t> </a:t>
            </a:r>
          </a:p>
          <a:p>
            <a:pPr marL="0" indent="0">
              <a:buNone/>
            </a:pPr>
            <a:endParaRPr lang="en-GB" dirty="0"/>
          </a:p>
        </p:txBody>
      </p:sp>
      <p:sp>
        <p:nvSpPr>
          <p:cNvPr id="4" name="Content Placeholder 3">
            <a:extLst>
              <a:ext uri="{FF2B5EF4-FFF2-40B4-BE49-F238E27FC236}">
                <a16:creationId xmlns:a16="http://schemas.microsoft.com/office/drawing/2014/main" id="{A45A5214-3DFF-4F44-A6F6-7D26F4350176}"/>
              </a:ext>
            </a:extLst>
          </p:cNvPr>
          <p:cNvSpPr>
            <a:spLocks noGrp="1"/>
          </p:cNvSpPr>
          <p:nvPr>
            <p:ph sz="half" idx="2"/>
          </p:nvPr>
        </p:nvSpPr>
        <p:spPr>
          <a:xfrm>
            <a:off x="6172200" y="1825624"/>
            <a:ext cx="5181600" cy="4215947"/>
          </a:xfrm>
        </p:spPr>
        <p:txBody>
          <a:bodyPr>
            <a:normAutofit fontScale="25000" lnSpcReduction="20000"/>
          </a:bodyPr>
          <a:lstStyle/>
          <a:p>
            <a:r>
              <a:rPr lang="en-GB" sz="9600" dirty="0">
                <a:solidFill>
                  <a:srgbClr val="7030A0"/>
                </a:solidFill>
              </a:rPr>
              <a:t>UNEXPLAINED</a:t>
            </a:r>
          </a:p>
          <a:p>
            <a:r>
              <a:rPr lang="en-GB" sz="7200" dirty="0"/>
              <a:t>RESIDUAL/ ‘adjusted’ ‘standardized’ component</a:t>
            </a:r>
          </a:p>
          <a:p>
            <a:pPr marL="0" indent="0">
              <a:buNone/>
            </a:pPr>
            <a:r>
              <a:rPr lang="en-GB" sz="7200" b="1" dirty="0">
                <a:solidFill>
                  <a:srgbClr val="7030A0"/>
                </a:solidFill>
              </a:rPr>
              <a:t>Unequal rewards </a:t>
            </a:r>
            <a:r>
              <a:rPr lang="en-GB" sz="7200" dirty="0"/>
              <a:t>to a given characteristic for men and women</a:t>
            </a:r>
          </a:p>
          <a:p>
            <a:pPr marL="0" indent="0">
              <a:buNone/>
            </a:pPr>
            <a:r>
              <a:rPr lang="en-GB" sz="7200" dirty="0"/>
              <a:t>Some arguably discriminatory arising from:</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7200" b="0" i="0" u="none" strike="noStrike" kern="1200" cap="none" spc="0" normalizeH="0" baseline="0" noProof="0" dirty="0">
                <a:ln>
                  <a:noFill/>
                </a:ln>
                <a:solidFill>
                  <a:prstClr val="black"/>
                </a:solidFill>
                <a:effectLst/>
                <a:uLnTx/>
                <a:uFillTx/>
                <a:latin typeface="Calibri" panose="020F0502020204030204"/>
                <a:ea typeface="+mn-ea"/>
                <a:cs typeface="+mn-cs"/>
              </a:rPr>
              <a:t>Employer/</a:t>
            </a:r>
            <a:r>
              <a:rPr kumimoji="0" lang="en-GB" sz="7200" b="0" i="0" u="none" strike="noStrike" kern="1200" cap="none" spc="0" normalizeH="0" baseline="0" noProof="0" dirty="0" err="1">
                <a:ln>
                  <a:noFill/>
                </a:ln>
                <a:solidFill>
                  <a:prstClr val="black"/>
                </a:solidFill>
                <a:effectLst/>
                <a:uLnTx/>
                <a:uFillTx/>
                <a:latin typeface="Calibri" panose="020F0502020204030204"/>
                <a:ea typeface="+mn-ea"/>
                <a:cs typeface="+mn-cs"/>
              </a:rPr>
              <a:t>ee</a:t>
            </a:r>
            <a:r>
              <a:rPr kumimoji="0" lang="en-GB" sz="7200" b="0" i="0" u="none" strike="noStrike" kern="1200" cap="none" spc="0" normalizeH="0" baseline="0" noProof="0" dirty="0">
                <a:ln>
                  <a:noFill/>
                </a:ln>
                <a:solidFill>
                  <a:prstClr val="black"/>
                </a:solidFill>
                <a:effectLst/>
                <a:uLnTx/>
                <a:uFillTx/>
                <a:latin typeface="Calibri" panose="020F0502020204030204"/>
                <a:ea typeface="+mn-ea"/>
                <a:cs typeface="+mn-cs"/>
              </a:rPr>
              <a:t> preference against hiring, promoting, training or retaining women,  institutional culture</a:t>
            </a:r>
          </a:p>
          <a:p>
            <a:pPr lvl="1"/>
            <a:r>
              <a:rPr lang="en-GB" sz="7200" dirty="0"/>
              <a:t>Women’s preference for flexibility or female workmates</a:t>
            </a:r>
          </a:p>
          <a:p>
            <a:pPr lvl="1"/>
            <a:r>
              <a:rPr lang="en-GB" sz="7200" dirty="0"/>
              <a:t>lower bargaining power and travel range    </a:t>
            </a:r>
          </a:p>
          <a:p>
            <a:pPr lvl="1"/>
            <a:r>
              <a:rPr lang="en-GB" sz="7200" dirty="0"/>
              <a:t>Asymmetric social expectations of men’s and women’s family roles.</a:t>
            </a:r>
          </a:p>
          <a:p>
            <a:r>
              <a:rPr lang="en-GB" sz="7200" dirty="0"/>
              <a:t>Omitted explanatory factors ( </a:t>
            </a:r>
            <a:r>
              <a:rPr lang="en-GB" sz="7200" dirty="0" err="1"/>
              <a:t>eg</a:t>
            </a:r>
            <a:r>
              <a:rPr lang="en-GB" sz="7200" dirty="0"/>
              <a:t> data without work histories)</a:t>
            </a:r>
          </a:p>
          <a:p>
            <a:pPr lvl="1"/>
            <a:endParaRPr lang="en-GB" sz="7200" dirty="0"/>
          </a:p>
          <a:p>
            <a:pPr marL="0" indent="0">
              <a:buNone/>
            </a:pPr>
            <a:endParaRPr lang="en-GB" sz="3300" dirty="0"/>
          </a:p>
          <a:p>
            <a:pPr marL="0" indent="0">
              <a:buNone/>
            </a:pPr>
            <a:endParaRPr lang="en-US" dirty="0"/>
          </a:p>
        </p:txBody>
      </p:sp>
      <p:sp>
        <p:nvSpPr>
          <p:cNvPr id="5" name="TextBox 4">
            <a:extLst>
              <a:ext uri="{FF2B5EF4-FFF2-40B4-BE49-F238E27FC236}">
                <a16:creationId xmlns:a16="http://schemas.microsoft.com/office/drawing/2014/main" id="{53E9135A-2F82-4D09-850B-8276E2A57C37}"/>
              </a:ext>
            </a:extLst>
          </p:cNvPr>
          <p:cNvSpPr txBox="1"/>
          <p:nvPr/>
        </p:nvSpPr>
        <p:spPr>
          <a:xfrm>
            <a:off x="2198915" y="6041571"/>
            <a:ext cx="8708572" cy="646331"/>
          </a:xfrm>
          <a:prstGeom prst="rect">
            <a:avLst/>
          </a:prstGeom>
          <a:noFill/>
        </p:spPr>
        <p:txBody>
          <a:bodyPr wrap="square" rtlCol="0">
            <a:spAutoFit/>
          </a:bodyPr>
          <a:lstStyle/>
          <a:p>
            <a:pPr marL="457200" lvl="1" indent="0">
              <a:buNone/>
            </a:pPr>
            <a:r>
              <a:rPr lang="en-GB" sz="1800" dirty="0"/>
              <a:t>*** Job characteristic  can also be seen contributing to unequal treatment rather than the EXPLAINED component      </a:t>
            </a:r>
          </a:p>
        </p:txBody>
      </p:sp>
    </p:spTree>
    <p:extLst>
      <p:ext uri="{BB962C8B-B14F-4D97-AF65-F5344CB8AC3E}">
        <p14:creationId xmlns:p14="http://schemas.microsoft.com/office/powerpoint/2010/main" val="3002248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15549-4363-4259-AA4E-5DF94ACFFD78}"/>
              </a:ext>
            </a:extLst>
          </p:cNvPr>
          <p:cNvSpPr>
            <a:spLocks noGrp="1"/>
          </p:cNvSpPr>
          <p:nvPr>
            <p:ph type="title"/>
          </p:nvPr>
        </p:nvSpPr>
        <p:spPr>
          <a:xfrm>
            <a:off x="2063552" y="1700809"/>
            <a:ext cx="8229600" cy="2376263"/>
          </a:xfrm>
        </p:spPr>
        <p:txBody>
          <a:bodyPr/>
          <a:lstStyle/>
          <a:p>
            <a:br>
              <a:rPr lang="en-GB" dirty="0">
                <a:latin typeface="+mn-lt"/>
                <a:ea typeface="Times New Roman" panose="02020603050405020304" pitchFamily="18" charset="0"/>
              </a:rPr>
            </a:br>
            <a:r>
              <a:rPr lang="en-GB" dirty="0">
                <a:latin typeface="+mn-lt"/>
                <a:ea typeface="Times New Roman" panose="02020603050405020304" pitchFamily="18" charset="0"/>
              </a:rPr>
              <a:t>What does the GWG look like in mid-life?</a:t>
            </a:r>
            <a:endParaRPr lang="en-GB" dirty="0"/>
          </a:p>
        </p:txBody>
      </p:sp>
    </p:spTree>
    <p:extLst>
      <p:ext uri="{BB962C8B-B14F-4D97-AF65-F5344CB8AC3E}">
        <p14:creationId xmlns:p14="http://schemas.microsoft.com/office/powerpoint/2010/main" val="1541280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noChangeArrowheads="1"/>
          </p:cNvSpPr>
          <p:nvPr>
            <p:ph type="title" idx="4294967295"/>
          </p:nvPr>
        </p:nvSpPr>
        <p:spPr>
          <a:xfrm>
            <a:off x="1524000" y="3176"/>
            <a:ext cx="8229600" cy="1481609"/>
          </a:xfrm>
        </p:spPr>
        <p:txBody>
          <a:bodyPr>
            <a:normAutofit/>
          </a:bodyPr>
          <a:lstStyle/>
          <a:p>
            <a:r>
              <a:rPr lang="en-GB" altLang="en-US" dirty="0">
                <a:solidFill>
                  <a:srgbClr val="00B0F0"/>
                </a:solidFill>
              </a:rPr>
              <a:t>Method</a:t>
            </a:r>
          </a:p>
        </p:txBody>
      </p:sp>
      <p:sp>
        <p:nvSpPr>
          <p:cNvPr id="18435" name="Content Placeholder 2"/>
          <p:cNvSpPr>
            <a:spLocks noGrp="1" noChangeArrowheads="1"/>
          </p:cNvSpPr>
          <p:nvPr>
            <p:ph idx="4294967295"/>
          </p:nvPr>
        </p:nvSpPr>
        <p:spPr>
          <a:xfrm>
            <a:off x="1524000" y="1556793"/>
            <a:ext cx="8713788" cy="5056733"/>
          </a:xfrm>
        </p:spPr>
        <p:txBody>
          <a:bodyPr>
            <a:normAutofit/>
          </a:bodyPr>
          <a:lstStyle/>
          <a:p>
            <a:pPr marL="0" indent="0">
              <a:buNone/>
            </a:pPr>
            <a:r>
              <a:rPr lang="en-GB" altLang="en-US" dirty="0"/>
              <a:t>An accounting exercise not an exploration of causality</a:t>
            </a:r>
            <a:endParaRPr lang="en-GB" dirty="0"/>
          </a:p>
          <a:p>
            <a:pPr lvl="1"/>
            <a:r>
              <a:rPr lang="en-GB" dirty="0"/>
              <a:t>Estimating gender difference in  all treatment parameters</a:t>
            </a:r>
          </a:p>
          <a:p>
            <a:pPr lvl="1"/>
            <a:r>
              <a:rPr lang="en-GB" dirty="0"/>
              <a:t>Taking each sweep separately</a:t>
            </a:r>
          </a:p>
          <a:p>
            <a:r>
              <a:rPr lang="en-GB" sz="2400" dirty="0"/>
              <a:t> </a:t>
            </a:r>
            <a:r>
              <a:rPr lang="en-GB" dirty="0"/>
              <a:t>Decomposition  - Kitagawa, Oaxaca,  Blinder </a:t>
            </a:r>
          </a:p>
          <a:p>
            <a:pPr lvl="1"/>
            <a:r>
              <a:rPr lang="en-GB" dirty="0"/>
              <a:t>Explained gap, parameter gap, </a:t>
            </a:r>
          </a:p>
          <a:p>
            <a:pPr lvl="1"/>
            <a:r>
              <a:rPr lang="en-GB" dirty="0"/>
              <a:t>Pooled estimates</a:t>
            </a:r>
          </a:p>
          <a:p>
            <a:pPr lvl="1"/>
            <a:r>
              <a:rPr lang="en-GB" dirty="0"/>
              <a:t>Exploring the inclusion of different sets of explanatory variables with and without job characteristics, </a:t>
            </a:r>
          </a:p>
        </p:txBody>
      </p:sp>
    </p:spTree>
    <p:extLst>
      <p:ext uri="{BB962C8B-B14F-4D97-AF65-F5344CB8AC3E}">
        <p14:creationId xmlns:p14="http://schemas.microsoft.com/office/powerpoint/2010/main" val="3759510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812</TotalTime>
  <Words>930</Words>
  <Application>Microsoft Office PowerPoint</Application>
  <PresentationFormat>Widescreen</PresentationFormat>
  <Paragraphs>136</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The Gender Wage Gap at 42 Evidence from two British Birth Cohort Studies</vt:lpstr>
      <vt:lpstr>Secular trend in gender pay gap:  various series and some policy landmarks</vt:lpstr>
      <vt:lpstr>PowerPoint Presentation</vt:lpstr>
      <vt:lpstr>PowerPoint Presentation</vt:lpstr>
      <vt:lpstr>Convergence in Educational Attainment</vt:lpstr>
      <vt:lpstr>Findings for covariate-adjusted (human capital) GWG</vt:lpstr>
      <vt:lpstr>Notional components of  the Gender Pay Gap</vt:lpstr>
      <vt:lpstr> What does the GWG look like in mid-life?</vt:lpstr>
      <vt:lpstr>Method</vt:lpstr>
      <vt:lpstr>Dependent and Explanatory Variables</vt:lpstr>
      <vt:lpstr>Which characteristics explain the gap at age 42</vt:lpstr>
      <vt:lpstr>Working hours by cohort and gender</vt:lpstr>
      <vt:lpstr>Does it change if we include hours worked and the extent of part-time occupations</vt:lpstr>
      <vt:lpstr>Comparison across the pay distribution Pay gap explained by gaps  between male and female characteristics is smaller at higher wages, but not much changed across cohorts (controlling for education and experience)</vt:lpstr>
      <vt:lpstr>Elements of Explanation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Joshi, Heather</dc:creator>
  <cp:lastModifiedBy>Wilkinson, David</cp:lastModifiedBy>
  <cp:revision>12</cp:revision>
  <cp:lastPrinted>2023-06-19T17:45:21Z</cp:lastPrinted>
  <dcterms:created xsi:type="dcterms:W3CDTF">2022-04-20T17:25:44Z</dcterms:created>
  <dcterms:modified xsi:type="dcterms:W3CDTF">2023-06-20T11:23:45Z</dcterms:modified>
</cp:coreProperties>
</file>