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71" r:id="rId5"/>
    <p:sldId id="258" r:id="rId6"/>
    <p:sldId id="259" r:id="rId7"/>
    <p:sldId id="263" r:id="rId8"/>
    <p:sldId id="273" r:id="rId9"/>
    <p:sldId id="260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76" autoAdjust="0"/>
  </p:normalViewPr>
  <p:slideViewPr>
    <p:cSldViewPr snapToGrid="0">
      <p:cViewPr varScale="1">
        <p:scale>
          <a:sx n="69" d="100"/>
          <a:sy n="69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12C6-895F-48EF-BA8D-8E23488656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E545-BE6C-4EF9-BA88-26F35400F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7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Wordless, abstract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AE545-BE6C-4EF9-BA88-26F35400F5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 –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how the features of comics are working across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three panels – practice at the same time</a:t>
            </a:r>
          </a:p>
          <a:p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regular sizes, not straight edges (hand drawn,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like?)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breaking of border by movement lines and characters – indicating force of sandwich hitting Monkey.</a:t>
            </a:r>
            <a:br>
              <a:rPr lang="en-GB" dirty="0"/>
            </a:br>
            <a:br>
              <a:rPr lang="en-GB" dirty="0"/>
            </a:b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  see border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breaking note above.  White space – could be another colour – how would that change the mood?</a:t>
            </a:r>
            <a:br>
              <a:rPr lang="en-GB" dirty="0"/>
            </a:br>
            <a:br>
              <a:rPr lang="en-GB" dirty="0"/>
            </a:b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Characters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talking to each other panel to panel, use of reverse ‘shot’ – make links here to film – similar use of terminology for angles and framing (e.g. close up, birds eye) – needs to work to understand flow of narrative from one moment to the next.  Again, flow is drawn into this comic strip through the use of the movement lines.</a:t>
            </a:r>
            <a:br>
              <a:rPr lang="en-GB" dirty="0"/>
            </a:br>
            <a:b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Speech bubble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 use of different text sizes, shapes, font</a:t>
            </a:r>
            <a:br>
              <a:rPr lang="en-GB" dirty="0"/>
            </a:br>
            <a:br>
              <a:rPr lang="en-GB" dirty="0"/>
            </a:b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No captions used – why?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What do captions add? (voice over, narrative, movement of time and space)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GB" dirty="0"/>
            </a:br>
            <a:br>
              <a:rPr lang="en-GB" dirty="0"/>
            </a:b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 lines and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emanata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Emanata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anger lines, pig’s munching indicated by circles (crumbs?), show off triangles, being hit stars; movement lines of impact, throwing</a:t>
            </a:r>
            <a:br>
              <a:rPr lang="en-GB" dirty="0"/>
            </a:br>
            <a:br>
              <a:rPr lang="en-GB" dirty="0"/>
            </a:b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 effects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BLAT!!,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eugh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rrrghh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– comics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‘noisy’ art 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4701-7E6A-4555-AE3A-017EAABDE1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3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92CF-7183-4C40-9CB1-DA56AF942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A2EC5-1772-4C4A-9650-A95C2EABF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C5EF-F3D8-4B42-B5E1-E5B504D5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3AF20-6957-486B-9372-6C00C60F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F229-7C13-4F6A-A2B3-9EDD3D78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3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3AF7-DCAB-4558-8422-B1824C68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85A05-2567-42D4-9F54-72EF2B998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8E8CD-7AA4-4CFA-851C-BB65106A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1ADA4-891B-410B-8745-AC80D860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541D-E5BC-4A43-B991-07F43082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C3DD8-5C07-40F5-B13C-3ACA81828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44C35-2206-4285-A8B7-997DDC8C3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7FEB-A6C4-4BEB-B44D-144113E9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0C08-251F-4197-A851-3F8D5D91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53EA8-99C6-476B-A8F6-E8EE908A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471A-6D87-4609-91AA-89E2D833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24F9-0E21-4E3C-929B-9F3235C93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7A55-33E2-49D5-87ED-5C95911A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E283-8FFE-4847-A407-A0BEF4B1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9BFE-7831-4EEE-904C-BA45261B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3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EA57-5950-4EE0-82AE-EE7F9AC5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F836C-DC17-452B-A4A4-7E37AD44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7B8C-F25E-4EC5-8276-47D6D7ED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4919-BA51-4C05-BC54-8C4ACB5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5E86-4D48-4470-A57D-283F7989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7EF0-040C-4D05-B3EB-340DBE0C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A152-0945-40B2-9279-CAF42B2DB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DF09E-34C5-48DA-9629-D7BBAF445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74EEA-7A34-411F-A457-B311578B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5CF19-2FEE-4026-B106-0061FEE9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00CE6-C510-40C8-8751-E727E2C9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3879-F350-4788-89A3-CC3FED6D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68B8F-572D-4673-8F80-7B41C05E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4F6F2-E2AA-47C4-A767-EF7614962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D8C0E-D803-4796-93AA-02752951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9B684-7330-4E47-8F3C-30D68D102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4E1BB-F6F6-48F4-9DE6-60B3957B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0A8B3-D578-4959-8595-CF6B4058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783D0-DAB3-4E55-B314-F6EE13F0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5BB1-4884-4987-AE18-70C4EF50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0CCEF-786C-41C5-BA73-B2AE25CB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05C85-8820-426C-9A01-4DEA8BD8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12B84-97A5-4E6A-B0F7-9CA69FB7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9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52C81-F708-43E1-B116-9F2B596D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EF3D7-5FE2-4A7E-A4DD-18CDE513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878E-C8D6-4038-9210-347F6117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7C74-AD35-4E8C-9D2A-8C3F6F06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9555-6EAB-4CA2-8B77-BFB96CFD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7609E-13B6-4078-B378-534D02BE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7E88D-625A-4DA4-89A5-49F37AE2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8943B-6EA2-497F-91FC-FB61A16F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04A05-9493-45F3-AAF1-453193A1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4FE1-AE7B-4FAA-A183-B482A1D5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763E7-5408-4542-9E30-169CDA3B2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D7208-678F-4DB8-AD6A-DC51738C8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10EA7-5294-4061-9FFA-C69EA6D2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BEFD2-35D5-4E79-82EE-228A0BC3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84EE6-1CC1-43CC-B667-33104351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2D5B8-456E-40C9-8DDC-21E56123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78F0-D6AD-468F-93D4-84D8996E0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FB76C-0539-4D5A-8524-E5E29CD0C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597E-849F-4434-9654-1150AC43048A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31C20-5AA8-45E6-A5CC-5DC03230F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4085B-286C-4601-ABFA-D108BDE89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EB74-3E1F-4FE0-BC33-D89F337E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0A89E-58BC-4E4F-B1E9-62A7AB9EE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/>
              <a:t>Comics as a tool for reflection in the research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83634-AAF5-4E04-A112-9519E856E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Helen Jones</a:t>
            </a:r>
            <a:endParaRPr lang="en-GB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EDCA8-C254-65C6-D6D2-84F20D5B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Making your own mini-zine comic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7D9558-815B-6149-383F-04125DF40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Make a mini-zine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Consider what aspect of your research you want to reflect upon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You might want to draw panels, or use each page as a panel of your comic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Consider how you position yourself in the comic…</a:t>
            </a:r>
          </a:p>
          <a:p>
            <a:r>
              <a:rPr lang="en-US" sz="2200" dirty="0"/>
              <a:t>…but don’t overthink it – let the pencil or pen do the thinking!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09E019D-CC36-5C9F-6E0A-3EAC76D58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143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069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64981-471F-8C0E-3756-DD9AED72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2EEC-E512-78EB-2A21-D812EAD2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Emmert, L. (2007) The Alison Bechdel Interview, </a:t>
            </a:r>
            <a:r>
              <a:rPr lang="en-GB" sz="2000" i="1" dirty="0"/>
              <a:t>The Comics Journal</a:t>
            </a:r>
            <a:r>
              <a:rPr lang="en-GB" sz="2000" dirty="0"/>
              <a:t> 282, p.34-52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Hall, S. (1992). </a:t>
            </a:r>
            <a:r>
              <a:rPr lang="en-GB" sz="2000" i="1" dirty="0">
                <a:effectLst/>
                <a:ea typeface="Times New Roman" panose="02020603050405020304" pitchFamily="18" charset="0"/>
              </a:rPr>
              <a:t>The question of cultural identity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in Hall, S., Held, D., McGrew, T., &amp; Open University. (1992). </a:t>
            </a:r>
            <a:r>
              <a:rPr lang="en-GB" sz="2000" i="1" dirty="0">
                <a:effectLst/>
                <a:ea typeface="Times New Roman" panose="02020603050405020304" pitchFamily="18" charset="0"/>
              </a:rPr>
              <a:t>Modernity and its futures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(Understanding modern societies: an introduction ; Book 4). Cambridge: Polity Press in association with The Open University.</a:t>
            </a:r>
            <a:r>
              <a:rPr lang="en-GB" sz="2000" i="1" dirty="0">
                <a:effectLst/>
                <a:ea typeface="Times New Roman" panose="02020603050405020304" pitchFamily="18" charset="0"/>
              </a:rPr>
              <a:t> 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effectLst/>
                <a:ea typeface="Times New Roman" panose="02020603050405020304" pitchFamily="18" charset="0"/>
              </a:rPr>
              <a:t>Hermans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H., 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Dimaggio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G. (2007). Self, Identity, and Globalization in Times of Uncertainty: A Dialogical Analysis. </a:t>
            </a:r>
            <a:r>
              <a:rPr lang="en-GB" sz="2000" i="1" dirty="0">
                <a:effectLst/>
                <a:ea typeface="Times New Roman" panose="02020603050405020304" pitchFamily="18" charset="0"/>
              </a:rPr>
              <a:t>Review of General Psychology,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000" i="1" dirty="0">
                <a:effectLst/>
                <a:ea typeface="Times New Roman" panose="02020603050405020304" pitchFamily="18" charset="0"/>
              </a:rPr>
              <a:t>11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(1), 31-61.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McCloud, S. (1994). </a:t>
            </a:r>
            <a:r>
              <a:rPr lang="en-GB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Understanding comics : The invisible art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New York: </a:t>
            </a:r>
            <a:r>
              <a:rPr lang="en-GB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HarperPerennial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by arrangement with Kitchen Sink Press.</a:t>
            </a:r>
          </a:p>
          <a:p>
            <a:pPr marL="0" indent="0">
              <a:buNone/>
            </a:pPr>
            <a:r>
              <a:rPr lang="en-GB" sz="2000" b="0" u="none" strike="noStrike" baseline="0" dirty="0"/>
              <a:t>McGarr, O. </a:t>
            </a:r>
            <a:r>
              <a:rPr lang="en-GB" sz="2000" dirty="0"/>
              <a:t>et al.</a:t>
            </a:r>
            <a:r>
              <a:rPr lang="en-GB" sz="2000" b="0" u="none" strike="noStrike" baseline="0" dirty="0"/>
              <a:t> (2021) Using comics as a tool to facilitate critical reflective practice in professional education, </a:t>
            </a:r>
            <a:r>
              <a:rPr lang="en-GB" sz="2000" b="0" i="1" u="none" strike="noStrike" baseline="0" dirty="0"/>
              <a:t>SANE journal: Sequential Art Narrative in Education: </a:t>
            </a:r>
            <a:r>
              <a:rPr lang="en-GB" sz="2000" b="0" u="none" strike="noStrike" baseline="0" dirty="0"/>
              <a:t>Vol. 2 : </a:t>
            </a:r>
            <a:r>
              <a:rPr lang="en-GB" sz="2000" b="0" u="none" strike="noStrike" baseline="0" dirty="0" err="1"/>
              <a:t>Iss</a:t>
            </a:r>
            <a:r>
              <a:rPr lang="en-GB" sz="2000" b="0" u="none" strike="noStrike" baseline="0" dirty="0"/>
              <a:t>. 6 , Article 1. 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Nodelman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P. (2012). Picture Book Guy Looks at comics: Structural Differences in Two Kinds of Visual Narrative. </a:t>
            </a:r>
            <a:r>
              <a:rPr lang="en-GB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Children's Literature Association Quarterly,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37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(4), 436-444.</a:t>
            </a:r>
          </a:p>
          <a:p>
            <a:pPr marL="0" indent="0">
              <a:buNone/>
            </a:pPr>
            <a:r>
              <a:rPr lang="en-GB" sz="2000" b="0" i="0" dirty="0" err="1">
                <a:effectLst/>
              </a:rPr>
              <a:t>Refaie</a:t>
            </a:r>
            <a:r>
              <a:rPr lang="en-GB" sz="2000" b="0" i="0" dirty="0">
                <a:effectLst/>
              </a:rPr>
              <a:t>, E. E., (2012). </a:t>
            </a:r>
            <a:r>
              <a:rPr lang="en-GB" sz="2000" b="0" i="1" dirty="0">
                <a:effectLst/>
              </a:rPr>
              <a:t>Autobiographical comics : Life writing in pictures</a:t>
            </a:r>
            <a:r>
              <a:rPr lang="en-GB" sz="2000" b="0" i="0" dirty="0">
                <a:effectLst/>
              </a:rPr>
              <a:t>. University Press of Mississippi.</a:t>
            </a:r>
            <a:endParaRPr lang="en-GB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0" i="0" u="none" strike="noStrike" baseline="0" dirty="0" err="1"/>
              <a:t>Sohini</a:t>
            </a:r>
            <a:r>
              <a:rPr lang="en-GB" sz="2000" b="0" i="0" u="none" strike="noStrike" baseline="0" dirty="0"/>
              <a:t>, K. (2022) </a:t>
            </a:r>
            <a:r>
              <a:rPr lang="en-GB" sz="2000" b="0" u="none" strike="noStrike" baseline="0" dirty="0"/>
              <a:t>On Teaching Artfully : A Graphic Interview with Meghan Parker,  </a:t>
            </a:r>
            <a:r>
              <a:rPr lang="en-GB" sz="2000" b="0" i="1" u="none" strike="noStrike" baseline="0" dirty="0"/>
              <a:t>Inks: The Journal of the Comics Studies Society</a:t>
            </a:r>
            <a:r>
              <a:rPr lang="en-GB" sz="2000" b="0" i="0" u="none" strike="noStrike" baseline="0" dirty="0"/>
              <a:t>, Volume 6, Issue 1, Spring 2022, pp. 69-84 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/>
              <a:t>Whiting, J. (2020) Comics as Reflection: In Opposition to Formulaic Recipes for Reflective Processes</a:t>
            </a:r>
            <a:r>
              <a:rPr lang="en-GB" sz="2000" i="1" dirty="0"/>
              <a:t>. Permanente journal. </a:t>
            </a:r>
            <a:r>
              <a:rPr lang="en-GB" sz="2000" dirty="0"/>
              <a:t>[Online] 24.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584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69131-E3A1-4D77-8B3E-C10A76CD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Overview of workshop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76585-71E7-4DF9-8A8B-7ADEA3D5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Why use comics as a tool for reflection?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Getting hands on – playing with comics.</a:t>
            </a:r>
          </a:p>
          <a:p>
            <a:pPr marL="514350" indent="-514350">
              <a:buFont typeface="+mj-lt"/>
              <a:buAutoNum type="arabicPeriod"/>
            </a:pPr>
            <a:endParaRPr lang="en-GB" sz="2200" dirty="0"/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Making a mini-zine and reflecting on your research.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3F984-29F2-A59D-C5CD-8B9619F7B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14540"/>
          <a:stretch/>
        </p:blipFill>
        <p:spPr>
          <a:xfrm>
            <a:off x="5313225" y="-11926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174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43A58-68FC-4B4E-801A-01633AD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What are comics?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FAD3A7F-18E5-4358-F81E-11C89D43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807208"/>
            <a:ext cx="4124325" cy="3803904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2300" dirty="0"/>
              <a:t>“a narrative in the form of a sequence of pictures with or without text” (Sabin,1993, p.5) </a:t>
            </a:r>
          </a:p>
          <a:p>
            <a:pPr marL="0" indent="0">
              <a:buNone/>
            </a:pPr>
            <a:r>
              <a:rPr lang="en-GB" sz="2300" dirty="0">
                <a:effectLst/>
                <a:ea typeface="Times New Roman" panose="02020603050405020304" pitchFamily="18" charset="0"/>
              </a:rPr>
              <a:t>“juxtaposed pictorial and other images in a deliberate sequence, intended to convey information and/or produce an aesthetic response in the viewer” (McCloud,1994, p.9). </a:t>
            </a:r>
          </a:p>
          <a:p>
            <a:pPr marL="0" indent="0">
              <a:buNone/>
            </a:pPr>
            <a:r>
              <a:rPr lang="en-GB" sz="2300" dirty="0">
                <a:ea typeface="Times New Roman" panose="02020603050405020304" pitchFamily="18" charset="0"/>
              </a:rPr>
              <a:t>T</a:t>
            </a:r>
            <a:r>
              <a:rPr lang="en-GB" sz="2300" dirty="0">
                <a:effectLst/>
                <a:ea typeface="Times New Roman" panose="02020603050405020304" pitchFamily="18" charset="0"/>
              </a:rPr>
              <a:t>he reader is invited to “join in a pulsing and ever shifting movement in to and out of numerous possibilities of illustrative connections which both organise and complicate time” (</a:t>
            </a:r>
            <a:r>
              <a:rPr lang="en-GB" sz="2300" dirty="0" err="1">
                <a:effectLst/>
                <a:ea typeface="Times New Roman" panose="02020603050405020304" pitchFamily="18" charset="0"/>
              </a:rPr>
              <a:t>Nodelman</a:t>
            </a:r>
            <a:r>
              <a:rPr lang="en-GB" sz="2300" dirty="0">
                <a:effectLst/>
                <a:ea typeface="Times New Roman" panose="02020603050405020304" pitchFamily="18" charset="0"/>
              </a:rPr>
              <a:t>, 2013, p.439)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A5BBD90-EBCE-49D6-BB8A-F1914C410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"/>
          <a:stretch/>
        </p:blipFill>
        <p:spPr>
          <a:xfrm rot="16200000">
            <a:off x="5761264" y="479460"/>
            <a:ext cx="4762936" cy="690372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2CA3C-148B-8D0D-C071-9CB5A040A452}"/>
              </a:ext>
            </a:extLst>
          </p:cNvPr>
          <p:cNvSpPr txBox="1"/>
          <p:nvPr/>
        </p:nvSpPr>
        <p:spPr>
          <a:xfrm>
            <a:off x="4774562" y="430936"/>
            <a:ext cx="6736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/>
              <a:t>“It’s like learning a new syntax, a new way of ordering ideas.”</a:t>
            </a:r>
          </a:p>
          <a:p>
            <a:pPr marL="0" indent="0">
              <a:buNone/>
            </a:pPr>
            <a:r>
              <a:rPr lang="en-GB" sz="2000" dirty="0"/>
              <a:t>					- Alison </a:t>
            </a:r>
            <a:r>
              <a:rPr lang="en-GB" sz="2000" dirty="0" err="1"/>
              <a:t>Bechdal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3604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1A1FE-4CD2-4BDB-8FB4-6C88AAD7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4600"/>
              <a:t>The Language of Comics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67EC-CA70-4CC5-B2A4-3137BB9C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743449" cy="341071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Gutter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Speech bubbles, thought bubbles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Captions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Movement lines,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emenata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ore and More Children Are Feeling Anxious. This Graphic Novelist Is Trying  to Help. - The New York Times">
            <a:extLst>
              <a:ext uri="{FF2B5EF4-FFF2-40B4-BE49-F238E27FC236}">
                <a16:creationId xmlns:a16="http://schemas.microsoft.com/office/drawing/2014/main" id="{984939B9-DA03-F364-8765-F56EE1D2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74" y="-133815"/>
            <a:ext cx="4743450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E45A3-90E9-8485-89D0-2805363503EF}"/>
              </a:ext>
            </a:extLst>
          </p:cNvPr>
          <p:cNvSpPr txBox="1"/>
          <p:nvPr/>
        </p:nvSpPr>
        <p:spPr>
          <a:xfrm>
            <a:off x="8427112" y="6442543"/>
            <a:ext cx="33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Telgemeier</a:t>
            </a:r>
            <a:r>
              <a:rPr lang="en-GB" dirty="0"/>
              <a:t>, R.  (2019)  </a:t>
            </a:r>
            <a:r>
              <a:rPr lang="en-GB" i="1" dirty="0"/>
              <a:t>Guts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3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B3A13-EE2A-4EA1-853B-F0421D70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Comics as autobiography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E95B-FA7E-4906-8F6B-D69B98E4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055813"/>
            <a:ext cx="4960239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200" b="0" i="0" dirty="0">
                <a:effectLst/>
              </a:rPr>
              <a:t>“the authorial self in autobiographical comics can thus be characterized as tacitly— or sometimes quite blatantly— plural” </a:t>
            </a:r>
            <a:r>
              <a:rPr lang="en-GB" sz="2200" dirty="0"/>
              <a:t>(</a:t>
            </a:r>
            <a:r>
              <a:rPr lang="en-GB" sz="2200" b="0" i="0" dirty="0" err="1">
                <a:effectLst/>
              </a:rPr>
              <a:t>Refaie</a:t>
            </a:r>
            <a:r>
              <a:rPr lang="en-GB" sz="2200" b="0" i="0" dirty="0">
                <a:effectLst/>
              </a:rPr>
              <a:t>, 2012, p.52)</a:t>
            </a:r>
            <a:r>
              <a:rPr lang="en-GB" sz="2200" dirty="0"/>
              <a:t>	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“narrative of the self”  (Hall, 1992, p.277)</a:t>
            </a:r>
            <a:r>
              <a:rPr lang="en-GB" sz="2200" dirty="0"/>
              <a:t>		</a:t>
            </a:r>
          </a:p>
          <a:p>
            <a:pPr marL="0" indent="0">
              <a:buNone/>
            </a:pPr>
            <a:r>
              <a:rPr lang="en-GB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“multi-voiced dialogic self that is involved in internal and external interchanges that never reach a final destination” (</a:t>
            </a:r>
            <a:r>
              <a:rPr lang="en-GB" sz="2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Hermans</a:t>
            </a:r>
            <a:r>
              <a:rPr lang="en-GB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DiMaggio, 2007, p.35)</a:t>
            </a:r>
            <a:r>
              <a:rPr lang="en-GB" sz="2400" dirty="0"/>
              <a:t>		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1026" name="Picture 2" descr="Alison Bechdel's “Fun Home” is probably one of the best graphic novels I  have ever read – The War on Loneliness">
            <a:extLst>
              <a:ext uri="{FF2B5EF4-FFF2-40B4-BE49-F238E27FC236}">
                <a16:creationId xmlns:a16="http://schemas.microsoft.com/office/drawing/2014/main" id="{5BBE9C05-B0F5-B2B5-AFF8-1CA9F2C9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01" y="2027941"/>
            <a:ext cx="4792524" cy="4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97F6E-4CA2-86D7-B2F4-4D8C227E9114}"/>
              </a:ext>
            </a:extLst>
          </p:cNvPr>
          <p:cNvSpPr txBox="1"/>
          <p:nvPr/>
        </p:nvSpPr>
        <p:spPr>
          <a:xfrm>
            <a:off x="4466298" y="6054644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Bechdel, A. (2006) </a:t>
            </a:r>
            <a:r>
              <a:rPr lang="en-GB" i="1" dirty="0"/>
              <a:t>Fun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87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12EE9-EE85-40BB-B321-9EE374F6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/>
              <a:t>Comics as a way of thinking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E099-EBF3-4C43-8431-056F466E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200" dirty="0"/>
              <a:t>“The medium we think in defines what we can see” (Sousanis, 2015, p.52)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“drawing…is a means of orchestrating a conversation with yourself…we draw not to transcribe ideas from our heads but to generate them in search of greater understanding” (Sousanis, 2015, p.79)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098" name="Picture 2" descr="Figure 14">
            <a:extLst>
              <a:ext uri="{FF2B5EF4-FFF2-40B4-BE49-F238E27FC236}">
                <a16:creationId xmlns:a16="http://schemas.microsoft.com/office/drawing/2014/main" id="{F32366CF-9B84-02DD-E3D5-4409586F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924" y="356626"/>
            <a:ext cx="4562475" cy="61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0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0DB52-106E-44A1-A325-054576FF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836039" cy="1719072"/>
          </a:xfrm>
        </p:spPr>
        <p:txBody>
          <a:bodyPr anchor="b">
            <a:normAutofit/>
          </a:bodyPr>
          <a:lstStyle/>
          <a:p>
            <a:r>
              <a:rPr lang="en-GB" sz="5400" dirty="0"/>
              <a:t>Comics as a way of thinking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594662-2F83-ABED-130A-659C4EC4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541139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“comics as a way of thinking…allowing the idea to form as the drawing takes place” (</a:t>
            </a:r>
            <a:r>
              <a:rPr lang="en-US" sz="2200" dirty="0" err="1"/>
              <a:t>Sohini</a:t>
            </a:r>
            <a:r>
              <a:rPr lang="en-US" sz="2200" dirty="0"/>
              <a:t>, 2022, p.76)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“engaging the embodied process underlying thinking” (Parker, 2021, p.81)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504ED-CC53-43B4-A728-479D0296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11" y="0"/>
            <a:ext cx="546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0DB52-106E-44A1-A325-054576FF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Comics as a way of thinking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594662-2F83-ABED-130A-659C4EC4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Comics ping pong…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Fold a piece of A4 paper into four…</a:t>
            </a:r>
          </a:p>
          <a:p>
            <a:r>
              <a:rPr lang="en-US" sz="2200" dirty="0"/>
              <a:t>You will draw the first panel and then you will swap with the person next to you…</a:t>
            </a:r>
          </a:p>
          <a:p>
            <a:r>
              <a:rPr lang="en-US" sz="2200" dirty="0"/>
              <a:t>You will have one minute for each panel – keep it simple!!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EEE0F-2D30-1031-CBE7-74847262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 b="15041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736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0DB52-106E-44A1-A325-054576FF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Comics as reflection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594662-2F83-ABED-130A-659C4EC4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/>
              <a:t>“You must think slowly, organise your mind and select the most relevant events of your life, those that have left a mark” </a:t>
            </a:r>
          </a:p>
          <a:p>
            <a:pPr marL="0" indent="0">
              <a:buNone/>
            </a:pPr>
            <a:r>
              <a:rPr lang="en-GB" sz="2200" dirty="0"/>
              <a:t>				 - Student on making a reflective comic (McGarr et al., 2021, p.4)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Identify critical incidents and key moments</a:t>
            </a:r>
          </a:p>
          <a:p>
            <a:r>
              <a:rPr lang="en-GB" sz="2200" dirty="0"/>
              <a:t>Bring to light tacit knowledge</a:t>
            </a:r>
          </a:p>
          <a:p>
            <a:r>
              <a:rPr lang="en-GB" sz="2200" dirty="0"/>
              <a:t>Call attention to the everyday through ‘estrangement’</a:t>
            </a:r>
          </a:p>
          <a:p>
            <a:r>
              <a:rPr lang="en-GB" sz="2200" dirty="0"/>
              <a:t>Consider the temporal order </a:t>
            </a:r>
          </a:p>
          <a:p>
            <a:r>
              <a:rPr lang="en-GB" sz="2200" dirty="0"/>
              <a:t>Reflect multiple perspectives </a:t>
            </a:r>
          </a:p>
          <a:p>
            <a:r>
              <a:rPr lang="en-GB" sz="2200" dirty="0"/>
              <a:t>Revaluate beliefs, perspectives and assumed knowledge</a:t>
            </a:r>
          </a:p>
          <a:p>
            <a:pPr marL="0" indent="0">
              <a:buNone/>
            </a:pPr>
            <a:r>
              <a:rPr lang="en-GB" sz="2200" dirty="0"/>
              <a:t>							(McGarr et al., 2021; Whiting 2019)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489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1177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Comics as a tool for reflection in the research process</vt:lpstr>
      <vt:lpstr>Overview of workshop</vt:lpstr>
      <vt:lpstr>What are comics?</vt:lpstr>
      <vt:lpstr>The Language of Comics</vt:lpstr>
      <vt:lpstr>Comics as autobiography</vt:lpstr>
      <vt:lpstr>Comics as a way of thinking</vt:lpstr>
      <vt:lpstr>Comics as a way of thinking</vt:lpstr>
      <vt:lpstr>Comics as a way of thinking</vt:lpstr>
      <vt:lpstr>Comics as reflection</vt:lpstr>
      <vt:lpstr>Making your own mini-zine comic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Comics as a tool for reflection in the research process</dc:title>
  <dc:creator>Jones, Helen</dc:creator>
  <cp:lastModifiedBy>Jones, Helen</cp:lastModifiedBy>
  <cp:revision>11</cp:revision>
  <dcterms:created xsi:type="dcterms:W3CDTF">2022-06-20T15:48:40Z</dcterms:created>
  <dcterms:modified xsi:type="dcterms:W3CDTF">2022-06-27T08:59:34Z</dcterms:modified>
</cp:coreProperties>
</file>